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sldIdLst>
    <p:sldId id="256" r:id="rId2"/>
    <p:sldId id="267" r:id="rId3"/>
    <p:sldId id="275" r:id="rId4"/>
    <p:sldId id="257" r:id="rId5"/>
    <p:sldId id="258" r:id="rId6"/>
    <p:sldId id="273" r:id="rId7"/>
    <p:sldId id="259" r:id="rId8"/>
    <p:sldId id="268" r:id="rId9"/>
    <p:sldId id="269" r:id="rId10"/>
    <p:sldId id="261" r:id="rId11"/>
    <p:sldId id="270" r:id="rId12"/>
    <p:sldId id="262" r:id="rId13"/>
    <p:sldId id="279" r:id="rId14"/>
    <p:sldId id="263" r:id="rId15"/>
    <p:sldId id="272" r:id="rId16"/>
    <p:sldId id="264" r:id="rId17"/>
    <p:sldId id="271" r:id="rId18"/>
    <p:sldId id="265" r:id="rId19"/>
    <p:sldId id="274" r:id="rId20"/>
    <p:sldId id="277" r:id="rId21"/>
    <p:sldId id="276" r:id="rId22"/>
    <p:sldId id="278" r:id="rId23"/>
    <p:sldId id="266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60"/>
  </p:normalViewPr>
  <p:slideViewPr>
    <p:cSldViewPr snapToGrid="0">
      <p:cViewPr varScale="1">
        <p:scale>
          <a:sx n="70" d="100"/>
          <a:sy n="70" d="100"/>
        </p:scale>
        <p:origin x="6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A58B6-75E7-4A27-BC97-E1AE5047BAC0}" type="datetimeFigureOut">
              <a:rPr lang="cs-CZ" smtClean="0"/>
              <a:t>12.3.2019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08B75-EA72-4EA4-8615-EDC8E2E394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406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Tkáňové hormony trávící soustavy</a:t>
            </a:r>
            <a:r>
              <a:rPr lang="cs-CZ" baseline="0" dirty="0" smtClean="0"/>
              <a:t> – gastrin – stimuluje žaludeční funkce, sekreci žaludeční šťávy,…</a:t>
            </a:r>
          </a:p>
          <a:p>
            <a:r>
              <a:rPr lang="cs-CZ" baseline="0" dirty="0" smtClean="0"/>
              <a:t>Tkáňové hormony ledvin – renin – ovlivňuje koncentraci solí v organismu; erytropoetin – stimuluje tvorbu erytrocytů</a:t>
            </a:r>
          </a:p>
          <a:p>
            <a:r>
              <a:rPr lang="cs-CZ" baseline="0" dirty="0" smtClean="0"/>
              <a:t>Tkáňové hormony jater – opět erytropoetin</a:t>
            </a:r>
          </a:p>
          <a:p>
            <a:r>
              <a:rPr lang="cs-CZ" baseline="0" dirty="0" smtClean="0"/>
              <a:t>Tkáňové hormony plic – histamin, serotonin</a:t>
            </a:r>
          </a:p>
          <a:p>
            <a:r>
              <a:rPr lang="cs-CZ" baseline="0" dirty="0" smtClean="0"/>
              <a:t>Hormony přítomné v tělních tekutinách – histamin, serotonin</a:t>
            </a:r>
          </a:p>
          <a:p>
            <a:r>
              <a:rPr lang="cs-CZ" baseline="0" dirty="0" smtClean="0"/>
              <a:t>Hormony produkované neurony – endorfiny – na NS mají účinek jako morfin – tj. tlumivý</a:t>
            </a:r>
          </a:p>
          <a:p>
            <a:endParaRPr lang="cs-CZ" baseline="0" dirty="0" smtClean="0"/>
          </a:p>
          <a:p>
            <a:r>
              <a:rPr lang="cs-CZ" baseline="0" dirty="0" smtClean="0"/>
              <a:t>Choriový </a:t>
            </a:r>
            <a:r>
              <a:rPr lang="cs-CZ" baseline="0" dirty="0" err="1" smtClean="0"/>
              <a:t>gonádotropin</a:t>
            </a:r>
            <a:r>
              <a:rPr lang="cs-CZ" baseline="0" dirty="0" smtClean="0"/>
              <a:t> (</a:t>
            </a:r>
            <a:r>
              <a:rPr lang="cs-CZ" baseline="0" dirty="0" err="1" smtClean="0"/>
              <a:t>choriongonadotropin</a:t>
            </a:r>
            <a:r>
              <a:rPr lang="cs-CZ" baseline="0" dirty="0" smtClean="0"/>
              <a:t> – </a:t>
            </a:r>
            <a:r>
              <a:rPr lang="cs-CZ" baseline="0" dirty="0" err="1" smtClean="0"/>
              <a:t>hCG</a:t>
            </a:r>
            <a:r>
              <a:rPr lang="cs-CZ" baseline="0" dirty="0" smtClean="0"/>
              <a:t>) – zpočátku produkován buňkami trofoblastu, v moči je u těhotných přítomný už od 7. dne od oplození, nutný k udržení činnosti corpus luteum (zajištění sekrece progesteronu a estrogenů), poté přebírá produkci hormonů placenta, </a:t>
            </a:r>
            <a:r>
              <a:rPr lang="cs-CZ" baseline="0" dirty="0" err="1" smtClean="0"/>
              <a:t>hCG</a:t>
            </a:r>
            <a:r>
              <a:rPr lang="cs-CZ" baseline="0" dirty="0" smtClean="0"/>
              <a:t> produkovaný placentou stimuluje produkci testosteronu u mužských plodů, což má význam pro diferenciaci pohlavních orgánů mužského typu.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8B75-EA72-4EA4-8615-EDC8E2E394B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887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Hormonální soustava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Endokrinní soustava, Soustava žláz s vnitřní sekrecí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5584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495865"/>
              </p:ext>
            </p:extLst>
          </p:nvPr>
        </p:nvGraphicFramePr>
        <p:xfrm>
          <a:off x="2032000" y="719666"/>
          <a:ext cx="812800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Štítná žláza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Tyroxin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Sekrece řízena z</a:t>
                      </a:r>
                      <a:r>
                        <a:rPr lang="cs-CZ" baseline="0" dirty="0" smtClean="0"/>
                        <a:t> adenohypofýzy, vliv na růst a vývoj mozku, svalů, kostí,…nezbytné pro normální činnost NS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Trijodtyronin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Sekrece řízena z</a:t>
                      </a:r>
                      <a:r>
                        <a:rPr lang="cs-CZ" baseline="0" dirty="0" smtClean="0"/>
                        <a:t> adenohypofýzy, obsahuje vázaný jód, vliv na růst a vývoj mozku, svalů, kostí,…nezbytné pro normální činnost NS</a:t>
                      </a:r>
                      <a:endParaRPr lang="cs-CZ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kalcitonin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Snižuje koncentraci</a:t>
                      </a:r>
                      <a:r>
                        <a:rPr lang="cs-CZ" baseline="0" dirty="0" smtClean="0"/>
                        <a:t> vápníku v krvi, zajišťuje zvýšené ukládání vápníku do kostí, působí proti parathormonu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436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Příštítná tělíska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4 drobná tělíska, uložena v tkáni štítné žlázy</a:t>
            </a:r>
          </a:p>
          <a:p>
            <a:r>
              <a:rPr lang="cs-CZ" sz="2000" b="1" dirty="0" smtClean="0"/>
              <a:t>Parathormon</a:t>
            </a:r>
            <a:r>
              <a:rPr lang="cs-CZ" sz="2000" dirty="0" smtClean="0"/>
              <a:t> – zvyšuje zpětné vstřebávání vápníku v ledvinách, stimuluje uvolňování vápníku z kostí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96144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784056"/>
              </p:ext>
            </p:extLst>
          </p:nvPr>
        </p:nvGraphicFramePr>
        <p:xfrm>
          <a:off x="2275840" y="1280498"/>
          <a:ext cx="8128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Příštítná</a:t>
                      </a:r>
                      <a:r>
                        <a:rPr lang="cs-CZ" baseline="0" dirty="0" smtClean="0"/>
                        <a:t> tělíska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parathormon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Zvyšuje hladinu vápníku v krvi při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hypokalcémii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74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Brzlík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Thymosiny</a:t>
            </a:r>
            <a:r>
              <a:rPr lang="cs-CZ" dirty="0"/>
              <a:t> – </a:t>
            </a:r>
            <a:r>
              <a:rPr lang="cs-CZ" dirty="0" err="1"/>
              <a:t>thymové</a:t>
            </a:r>
            <a:r>
              <a:rPr lang="cs-CZ" dirty="0"/>
              <a:t> </a:t>
            </a:r>
            <a:r>
              <a:rPr lang="cs-CZ" dirty="0" smtClean="0"/>
              <a:t>hormony - ovlivňují </a:t>
            </a:r>
            <a:r>
              <a:rPr lang="cs-CZ" dirty="0"/>
              <a:t>vývoj obranného systému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786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531385"/>
              </p:ext>
            </p:extLst>
          </p:nvPr>
        </p:nvGraphicFramePr>
        <p:xfrm>
          <a:off x="2032000" y="719666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Brzlík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Thymosiny</a:t>
                      </a:r>
                      <a:r>
                        <a:rPr lang="cs-CZ" dirty="0" smtClean="0"/>
                        <a:t> – </a:t>
                      </a:r>
                      <a:r>
                        <a:rPr lang="cs-CZ" dirty="0" err="1" smtClean="0"/>
                        <a:t>thymové</a:t>
                      </a:r>
                      <a:r>
                        <a:rPr lang="cs-CZ" dirty="0" smtClean="0"/>
                        <a:t> hormony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Ovlivňují vývoj obranného systému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863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Nadledviny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 smtClean="0"/>
              <a:t>Párová žláza, tvar pyramid, na horních pólech ledvin</a:t>
            </a:r>
          </a:p>
          <a:p>
            <a:r>
              <a:rPr lang="cs-CZ" sz="2000" dirty="0" smtClean="0"/>
              <a:t>Rozlišujeme dřeň a kůru</a:t>
            </a:r>
          </a:p>
          <a:p>
            <a:r>
              <a:rPr lang="cs-CZ" sz="2000" dirty="0" smtClean="0"/>
              <a:t>Dřeň</a:t>
            </a:r>
          </a:p>
          <a:p>
            <a:pPr lvl="1"/>
            <a:r>
              <a:rPr lang="cs-CZ" sz="1800" b="1" dirty="0" smtClean="0"/>
              <a:t>adrenalin, noradrenalin </a:t>
            </a:r>
            <a:r>
              <a:rPr lang="cs-CZ" sz="1800" dirty="0" smtClean="0"/>
              <a:t>– produkce při stresové reakci</a:t>
            </a:r>
          </a:p>
          <a:p>
            <a:r>
              <a:rPr lang="cs-CZ" sz="2000" dirty="0" smtClean="0"/>
              <a:t>Kůra </a:t>
            </a:r>
          </a:p>
          <a:p>
            <a:pPr lvl="1"/>
            <a:r>
              <a:rPr lang="cs-CZ" sz="1800" b="1" dirty="0" smtClean="0"/>
              <a:t>glukokortikoidy (kortizol, kortikosteron, …), </a:t>
            </a:r>
            <a:r>
              <a:rPr lang="cs-CZ" sz="1800" dirty="0" smtClean="0"/>
              <a:t>regulaci zajišťuje kortikotropin</a:t>
            </a:r>
          </a:p>
          <a:p>
            <a:pPr lvl="1"/>
            <a:r>
              <a:rPr lang="cs-CZ" sz="1800" b="1" dirty="0" err="1"/>
              <a:t>m</a:t>
            </a:r>
            <a:r>
              <a:rPr lang="cs-CZ" sz="1800" b="1" dirty="0" err="1" smtClean="0"/>
              <a:t>ineralkortikoidy</a:t>
            </a:r>
            <a:r>
              <a:rPr lang="cs-CZ" sz="1800" b="1" dirty="0" smtClean="0"/>
              <a:t> (např. aldosteron) </a:t>
            </a:r>
            <a:r>
              <a:rPr lang="cs-CZ" sz="1800" dirty="0" smtClean="0"/>
              <a:t>– zvyšuje zpětné vstřebávání iontů Na v ledvinách</a:t>
            </a:r>
          </a:p>
          <a:p>
            <a:pPr lvl="1"/>
            <a:r>
              <a:rPr lang="cs-CZ" sz="1800" b="1" dirty="0"/>
              <a:t>a</a:t>
            </a:r>
            <a:r>
              <a:rPr lang="cs-CZ" sz="1800" b="1" dirty="0" smtClean="0"/>
              <a:t>ndrogeny a estrogeny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1220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253724"/>
              </p:ext>
            </p:extLst>
          </p:nvPr>
        </p:nvGraphicFramePr>
        <p:xfrm>
          <a:off x="2531872" y="366098"/>
          <a:ext cx="8128000" cy="623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Nadledviny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1) Kůra nadledvin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Glukokortikoidy – kortizol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Ovlivňuje metabolismus sacharidů, lipidů i bílkovin, zvyšuje hladinu glukosy</a:t>
                      </a:r>
                      <a:r>
                        <a:rPr lang="cs-CZ" baseline="0" dirty="0" smtClean="0"/>
                        <a:t> v krvi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Mineralkortikoidy</a:t>
                      </a:r>
                      <a:r>
                        <a:rPr lang="cs-CZ" dirty="0" smtClean="0"/>
                        <a:t> - aldosteron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Zadržuje</a:t>
                      </a:r>
                      <a:r>
                        <a:rPr lang="cs-CZ" baseline="0" dirty="0" smtClean="0"/>
                        <a:t> v těle sůl, zvyšuje zpětnou resorpci iontů sodíku v nefronu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2) Dřeň nadledvin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Adrenalin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Hyperglykemizující</a:t>
                      </a:r>
                      <a:r>
                        <a:rPr lang="cs-CZ" dirty="0" smtClean="0"/>
                        <a:t> účinek – zvyšují tvorbu glukosy v jaterních buňkách i ve svalech, zvýšení frekvence a síly srdečních kontrakcí,</a:t>
                      </a:r>
                      <a:r>
                        <a:rPr lang="cs-CZ" baseline="0" dirty="0" smtClean="0"/>
                        <a:t> zvyšuje systolický tlak</a:t>
                      </a:r>
                      <a:endParaRPr lang="cs-C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Noradrenalin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Hyperglykemizující</a:t>
                      </a:r>
                      <a:r>
                        <a:rPr lang="cs-CZ" dirty="0" smtClean="0"/>
                        <a:t> účinek – zvyšují tvorbu glukosy v jaterních buňkách i ve svalech, zvyšuje </a:t>
                      </a:r>
                      <a:r>
                        <a:rPr lang="cs-CZ" baseline="0" dirty="0" smtClean="0"/>
                        <a:t>systolický i diastolický tlak, ovlivňuje produkci tepla u mláďat savců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812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Slinivka břišní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cs-CZ" sz="2000" dirty="0" smtClean="0"/>
                  <a:t>Žláza se smíšenou funkcí</a:t>
                </a:r>
              </a:p>
              <a:p>
                <a:r>
                  <a:rPr lang="cs-CZ" sz="2000" dirty="0" smtClean="0"/>
                  <a:t>Endokrinní část – Langerhansovy ostrůvky = ostrůvky buněk v tkáni slinivky</a:t>
                </a:r>
              </a:p>
              <a:p>
                <a14:m>
                  <m:oMath xmlns:m="http://schemas.openxmlformats.org/officeDocument/2006/math">
                    <m:r>
                      <a:rPr lang="el-GR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cs-CZ" sz="2000" dirty="0" smtClean="0"/>
                  <a:t> buňky – </a:t>
                </a:r>
                <a:r>
                  <a:rPr lang="cs-CZ" sz="2000" b="1" dirty="0" smtClean="0"/>
                  <a:t>inzulín</a:t>
                </a:r>
              </a:p>
              <a:p>
                <a14:m>
                  <m:oMath xmlns:m="http://schemas.openxmlformats.org/officeDocument/2006/math">
                    <m:r>
                      <a:rPr lang="el-GR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cs-CZ" sz="2000" dirty="0" smtClean="0"/>
                  <a:t> buňky –</a:t>
                </a:r>
                <a:r>
                  <a:rPr lang="cs-CZ" sz="2000" b="1" dirty="0" smtClean="0"/>
                  <a:t> </a:t>
                </a:r>
                <a:r>
                  <a:rPr lang="cs-CZ" sz="2000" b="1" dirty="0" err="1" smtClean="0"/>
                  <a:t>glukagon</a:t>
                </a:r>
                <a:r>
                  <a:rPr lang="cs-CZ" sz="2000" b="1" dirty="0" smtClean="0"/>
                  <a:t> </a:t>
                </a:r>
                <a:r>
                  <a:rPr lang="cs-CZ" sz="2000" dirty="0" smtClean="0"/>
                  <a:t>– působí proti inzulínu</a:t>
                </a:r>
              </a:p>
              <a:p>
                <a14:m>
                  <m:oMath xmlns:m="http://schemas.openxmlformats.org/officeDocument/2006/math">
                    <m:r>
                      <a:rPr lang="el-GR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cs-CZ" sz="2000" dirty="0" smtClean="0"/>
                  <a:t> buňky – </a:t>
                </a:r>
                <a:r>
                  <a:rPr lang="cs-CZ" sz="2000" b="1" dirty="0" err="1" smtClean="0"/>
                  <a:t>somatostatin</a:t>
                </a:r>
                <a:r>
                  <a:rPr lang="cs-CZ" sz="2000" dirty="0" smtClean="0"/>
                  <a:t> – tlumí sekreci inzulínu i </a:t>
                </a:r>
                <a:r>
                  <a:rPr lang="cs-CZ" sz="2000" dirty="0" err="1" smtClean="0"/>
                  <a:t>glukagonu</a:t>
                </a:r>
                <a:r>
                  <a:rPr lang="cs-CZ" sz="2000" dirty="0" smtClean="0"/>
                  <a:t>, zpomaluje činnost trávící soustavy</a:t>
                </a:r>
                <a:endParaRPr lang="cs-CZ" sz="2000" dirty="0"/>
              </a:p>
              <a:p>
                <a:endParaRPr lang="cs-CZ" sz="2000" dirty="0" smtClean="0"/>
              </a:p>
              <a:p>
                <a:r>
                  <a:rPr lang="cs-CZ" sz="2000" dirty="0" smtClean="0"/>
                  <a:t>Diabetes </a:t>
                </a:r>
                <a:r>
                  <a:rPr lang="cs-CZ" sz="2000" dirty="0" err="1" smtClean="0"/>
                  <a:t>mellitus</a:t>
                </a:r>
                <a:endParaRPr lang="cs-CZ" sz="2000" dirty="0" smtClean="0"/>
              </a:p>
              <a:p>
                <a:r>
                  <a:rPr lang="cs-CZ" sz="2000" dirty="0" smtClean="0"/>
                  <a:t>Hyperglykémie, glykosurie, hypoglykémie, retinopatie, neuropatie, nefropatie, </a:t>
                </a:r>
                <a:r>
                  <a:rPr lang="cs-CZ" sz="2000" dirty="0" err="1" smtClean="0"/>
                  <a:t>angiopatie</a:t>
                </a:r>
                <a:r>
                  <a:rPr lang="cs-CZ" sz="2000" dirty="0" smtClean="0"/>
                  <a:t>,…</a:t>
                </a:r>
                <a:endParaRPr lang="cs-CZ" sz="20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84" t="-806" b="-175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8825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597794"/>
              </p:ext>
            </p:extLst>
          </p:nvPr>
        </p:nvGraphicFramePr>
        <p:xfrm>
          <a:off x="2775712" y="902546"/>
          <a:ext cx="8128000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Slinivka břišní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Glukagon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Hyperglykemizující</a:t>
                      </a:r>
                      <a:r>
                        <a:rPr lang="cs-CZ" dirty="0" smtClean="0"/>
                        <a:t> účinek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Inzulín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Hypoglykemizující</a:t>
                      </a:r>
                      <a:r>
                        <a:rPr lang="cs-CZ" dirty="0" smtClean="0"/>
                        <a:t> účinek, podnětem pro uvolňování inzulínu je hladinu</a:t>
                      </a:r>
                      <a:r>
                        <a:rPr lang="cs-CZ" baseline="0" dirty="0" smtClean="0"/>
                        <a:t> cukru v krvi, stimuluje přenos glukosy do buněk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text 3"/>
          <p:cNvSpPr>
            <a:spLocks noGrp="1"/>
          </p:cNvSpPr>
          <p:nvPr>
            <p:ph type="body" idx="4294967295"/>
          </p:nvPr>
        </p:nvSpPr>
        <p:spPr>
          <a:xfrm>
            <a:off x="3276600" y="4354513"/>
            <a:ext cx="8915400" cy="1555750"/>
          </a:xfrm>
        </p:spPr>
        <p:txBody>
          <a:bodyPr/>
          <a:lstStyle/>
          <a:p>
            <a:r>
              <a:rPr lang="cs-CZ" dirty="0" smtClean="0"/>
              <a:t>Diabetes typ I.</a:t>
            </a:r>
          </a:p>
          <a:p>
            <a:r>
              <a:rPr lang="cs-CZ" dirty="0" smtClean="0"/>
              <a:t>Diabetes typ II.</a:t>
            </a:r>
          </a:p>
          <a:p>
            <a:r>
              <a:rPr lang="cs-CZ" dirty="0" smtClean="0"/>
              <a:t>Gestační diabetes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22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Pohlavní žlázy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Gestageny</a:t>
            </a:r>
            <a:r>
              <a:rPr lang="cs-CZ" dirty="0" smtClean="0"/>
              <a:t> – progesteron</a:t>
            </a:r>
          </a:p>
          <a:p>
            <a:r>
              <a:rPr lang="cs-CZ" dirty="0" smtClean="0"/>
              <a:t>Estrogeny – </a:t>
            </a:r>
            <a:r>
              <a:rPr lang="cs-CZ" dirty="0"/>
              <a:t>estradiol, dále estron a estriol</a:t>
            </a:r>
          </a:p>
          <a:p>
            <a:r>
              <a:rPr lang="cs-CZ" dirty="0" smtClean="0"/>
              <a:t>Testosteron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7725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Hormony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 smtClean="0"/>
              <a:t>Endokrinní žlázy produkují hormony do krve </a:t>
            </a:r>
            <a:r>
              <a:rPr lang="cs-CZ" sz="2000" dirty="0" smtClean="0">
                <a:sym typeface="Wingdings" panose="05000000000000000000" pitchFamily="2" charset="2"/>
              </a:rPr>
              <a:t> vyvolávají specifický účinek</a:t>
            </a:r>
          </a:p>
          <a:p>
            <a:r>
              <a:rPr lang="cs-CZ" sz="2000" dirty="0" smtClean="0">
                <a:sym typeface="Wingdings" panose="05000000000000000000" pitchFamily="2" charset="2"/>
              </a:rPr>
              <a:t>Většina má cílený efekt a jejich účinek je specifický</a:t>
            </a:r>
          </a:p>
          <a:p>
            <a:r>
              <a:rPr lang="cs-CZ" sz="2000" dirty="0" smtClean="0">
                <a:sym typeface="Wingdings" panose="05000000000000000000" pitchFamily="2" charset="2"/>
              </a:rPr>
              <a:t>Rychlost nástupu účinku a délka trvání – rozdílné</a:t>
            </a:r>
          </a:p>
          <a:p>
            <a:r>
              <a:rPr lang="cs-CZ" sz="2000" dirty="0" smtClean="0">
                <a:sym typeface="Wingdings" panose="05000000000000000000" pitchFamily="2" charset="2"/>
              </a:rPr>
              <a:t>Působí už v malé </a:t>
            </a:r>
            <a:r>
              <a:rPr lang="cs-CZ" sz="2000" dirty="0" smtClean="0">
                <a:sym typeface="Wingdings" panose="05000000000000000000" pitchFamily="2" charset="2"/>
              </a:rPr>
              <a:t>koncentraci</a:t>
            </a:r>
          </a:p>
          <a:p>
            <a:r>
              <a:rPr lang="cs-CZ" sz="2000" dirty="0" smtClean="0">
                <a:sym typeface="Wingdings" panose="05000000000000000000" pitchFamily="2" charset="2"/>
              </a:rPr>
              <a:t>Většina – bílkovinné povahy </a:t>
            </a:r>
            <a:endParaRPr lang="cs-CZ" sz="2000" dirty="0" smtClean="0">
              <a:sym typeface="Wingdings" panose="05000000000000000000" pitchFamily="2" charset="2"/>
            </a:endParaRPr>
          </a:p>
          <a:p>
            <a:endParaRPr lang="cs-CZ" sz="2000" dirty="0">
              <a:sym typeface="Wingdings" panose="05000000000000000000" pitchFamily="2" charset="2"/>
            </a:endParaRPr>
          </a:p>
          <a:p>
            <a:endParaRPr lang="cs-CZ" sz="2000" dirty="0" smtClean="0">
              <a:sym typeface="Wingdings" panose="05000000000000000000" pitchFamily="2" charset="2"/>
            </a:endParaRPr>
          </a:p>
          <a:p>
            <a:r>
              <a:rPr lang="cs-CZ" sz="2000" dirty="0" smtClean="0">
                <a:sym typeface="Wingdings" panose="05000000000000000000" pitchFamily="2" charset="2"/>
              </a:rPr>
              <a:t>Tkáňové hormony – produkovány specializovanými buňkami v mozku, trávícím traktu, placentě, ledvinách a v </a:t>
            </a:r>
            <a:r>
              <a:rPr lang="cs-CZ" sz="2000" dirty="0" smtClean="0">
                <a:sym typeface="Wingdings" panose="05000000000000000000" pitchFamily="2" charset="2"/>
              </a:rPr>
              <a:t>srdci,…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09728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Biologická účinnost </a:t>
            </a:r>
            <a:r>
              <a:rPr lang="cs-CZ" dirty="0" smtClean="0"/>
              <a:t>progesteronu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Gestagenní</a:t>
            </a:r>
            <a:r>
              <a:rPr lang="cs-CZ" dirty="0" smtClean="0"/>
              <a:t> účinek =  příprava a udržení těhotenství</a:t>
            </a:r>
          </a:p>
          <a:p>
            <a:r>
              <a:rPr lang="cs-CZ" dirty="0" smtClean="0"/>
              <a:t>Snižuje kontraktilitu gravidní dělohy</a:t>
            </a:r>
          </a:p>
          <a:p>
            <a:r>
              <a:rPr lang="cs-CZ" dirty="0" smtClean="0"/>
              <a:t>Snižuje produkci hlenu žlázkami děložního hrdla a zvyšuje jeho viskozitu</a:t>
            </a:r>
          </a:p>
          <a:p>
            <a:r>
              <a:rPr lang="cs-CZ" dirty="0" smtClean="0"/>
              <a:t>Vyvolává sekreční aktivitu mléčné žlázy</a:t>
            </a:r>
          </a:p>
          <a:p>
            <a:r>
              <a:rPr lang="cs-CZ" dirty="0" smtClean="0"/>
              <a:t>Ovlivňuje sekreci gonadotropinů</a:t>
            </a:r>
          </a:p>
          <a:p>
            <a:r>
              <a:rPr lang="cs-CZ" dirty="0" smtClean="0"/>
              <a:t>Ovlivňuje termoregulační centrum – zvyšuje bazální teplotu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748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Biologická účinnost estrogenů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pubertě navozují růst pohlavních orgánů, stimulují růst a vývoj prsů</a:t>
            </a:r>
          </a:p>
          <a:p>
            <a:r>
              <a:rPr lang="cs-CZ" dirty="0"/>
              <a:t>Rozvoj sekundárních pohlavních znaků</a:t>
            </a:r>
          </a:p>
          <a:p>
            <a:r>
              <a:rPr lang="cs-CZ" dirty="0"/>
              <a:t>Vyvolávají proliferaci vaginálního </a:t>
            </a:r>
            <a:r>
              <a:rPr lang="cs-CZ" dirty="0" err="1"/>
              <a:t>dlaždicovitého</a:t>
            </a:r>
            <a:r>
              <a:rPr lang="cs-CZ" dirty="0"/>
              <a:t> epitelu</a:t>
            </a:r>
          </a:p>
          <a:p>
            <a:r>
              <a:rPr lang="cs-CZ" dirty="0"/>
              <a:t>Navozují proliferační fázi menstruačního cyklu</a:t>
            </a:r>
          </a:p>
          <a:p>
            <a:r>
              <a:rPr lang="cs-CZ" dirty="0"/>
              <a:t>Zvyšují aktivitu osteoblastů, </a:t>
            </a:r>
            <a:r>
              <a:rPr lang="cs-CZ" dirty="0" err="1"/>
              <a:t>facilitují</a:t>
            </a:r>
            <a:r>
              <a:rPr lang="cs-CZ" dirty="0"/>
              <a:t> uzavírání růstových štěrbin</a:t>
            </a:r>
          </a:p>
          <a:p>
            <a:r>
              <a:rPr lang="cs-CZ" dirty="0"/>
              <a:t>Zvyšují </a:t>
            </a:r>
            <a:r>
              <a:rPr lang="cs-CZ" dirty="0" err="1"/>
              <a:t>resorbci</a:t>
            </a:r>
            <a:r>
              <a:rPr lang="cs-CZ" dirty="0"/>
              <a:t> Na a vody v ledvinách</a:t>
            </a:r>
          </a:p>
          <a:p>
            <a:r>
              <a:rPr lang="cs-CZ" dirty="0" smtClean="0"/>
              <a:t>Snižují </a:t>
            </a:r>
            <a:r>
              <a:rPr lang="cs-CZ" dirty="0" err="1"/>
              <a:t>erytropoezu</a:t>
            </a:r>
            <a:r>
              <a:rPr lang="cs-CZ" dirty="0"/>
              <a:t>, zvyšují krevní srážlivost</a:t>
            </a:r>
          </a:p>
          <a:p>
            <a:r>
              <a:rPr lang="cs-CZ" dirty="0"/>
              <a:t>Snižují hladinu cholesterolu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475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Biologické účinky testosteronu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z</a:t>
            </a:r>
            <a:r>
              <a:rPr lang="cs-CZ" sz="2000" dirty="0" smtClean="0"/>
              <a:t>ajišťuje vývoj mužského genitálu u plodu, sestup varlat v 8. měsíci (kryptorchismus – nesestoupení varlat)</a:t>
            </a:r>
          </a:p>
          <a:p>
            <a:r>
              <a:rPr lang="cs-CZ" sz="2000" dirty="0"/>
              <a:t>p</a:t>
            </a:r>
            <a:r>
              <a:rPr lang="cs-CZ" sz="2000" dirty="0" smtClean="0"/>
              <a:t>o pubertě – růst zevních pohlavních orgánů</a:t>
            </a:r>
          </a:p>
          <a:p>
            <a:r>
              <a:rPr lang="cs-CZ" sz="2000" dirty="0"/>
              <a:t>v</a:t>
            </a:r>
            <a:r>
              <a:rPr lang="cs-CZ" sz="2000" dirty="0" smtClean="0"/>
              <a:t>ývoj sekundárních pohlavních znaků</a:t>
            </a:r>
          </a:p>
          <a:p>
            <a:r>
              <a:rPr lang="cs-CZ" sz="2000" dirty="0"/>
              <a:t>v</a:t>
            </a:r>
            <a:r>
              <a:rPr lang="cs-CZ" sz="2000" dirty="0" smtClean="0"/>
              <a:t>liv na kůži – při nadprodukci vzniká akné</a:t>
            </a:r>
          </a:p>
          <a:p>
            <a:r>
              <a:rPr lang="cs-CZ" sz="2000" dirty="0"/>
              <a:t>o</a:t>
            </a:r>
            <a:r>
              <a:rPr lang="cs-CZ" sz="2000" dirty="0" smtClean="0"/>
              <a:t>vlivňuje metabolismus bílkovin – větší svalová hmota</a:t>
            </a:r>
          </a:p>
          <a:p>
            <a:r>
              <a:rPr lang="cs-CZ" sz="2000" dirty="0"/>
              <a:t>z</a:t>
            </a:r>
            <a:r>
              <a:rPr lang="cs-CZ" sz="2000" dirty="0" smtClean="0"/>
              <a:t>vyšuje objem kostní hmoty a ukládání kalcia, ukončuje růst kostí, má vliv na tvar kostí </a:t>
            </a:r>
            <a:r>
              <a:rPr lang="cs-CZ" sz="2000" dirty="0" smtClean="0">
                <a:sym typeface="Wingdings" panose="05000000000000000000" pitchFamily="2" charset="2"/>
              </a:rPr>
              <a:t> pánev</a:t>
            </a:r>
          </a:p>
          <a:p>
            <a:r>
              <a:rPr lang="cs-CZ" sz="2000" dirty="0">
                <a:sym typeface="Wingdings" panose="05000000000000000000" pitchFamily="2" charset="2"/>
              </a:rPr>
              <a:t>s</a:t>
            </a:r>
            <a:r>
              <a:rPr lang="cs-CZ" sz="2000" dirty="0" smtClean="0">
                <a:sym typeface="Wingdings" panose="05000000000000000000" pitchFamily="2" charset="2"/>
              </a:rPr>
              <a:t>timulací produkce erytropoetinu zvyšuje </a:t>
            </a:r>
            <a:r>
              <a:rPr lang="cs-CZ" sz="2000" dirty="0" err="1" smtClean="0">
                <a:sym typeface="Wingdings" panose="05000000000000000000" pitchFamily="2" charset="2"/>
              </a:rPr>
              <a:t>erytropoezu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7181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16641"/>
              </p:ext>
            </p:extLst>
          </p:nvPr>
        </p:nvGraphicFramePr>
        <p:xfrm>
          <a:off x="2739136" y="817202"/>
          <a:ext cx="81280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Pohlavní žlázy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Estrogeny – estradiol, estron, estriol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Podporují růst genitálu, ovlivňují sexuální chování a rozvoj sekundárních pohlavních znaků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Gestageny</a:t>
                      </a:r>
                      <a:r>
                        <a:rPr lang="cs-CZ" dirty="0" smtClean="0"/>
                        <a:t> - progesteron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Zajišťuje ochranu vajíčka, dokončuje přípravu</a:t>
                      </a:r>
                      <a:r>
                        <a:rPr lang="cs-CZ" baseline="0" dirty="0" smtClean="0"/>
                        <a:t> sliznice, podporuje růst mléčné žlázy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Testosteron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Vyvolává zrání spermií, podporuje růst a vývoj přídatných pohlavních orgánů, podporuje tvorbu bílkovin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82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Některá onemocnění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Nanismus, gigantismus, akromegalie</a:t>
            </a:r>
          </a:p>
          <a:p>
            <a:r>
              <a:rPr lang="cs-CZ" dirty="0" smtClean="0"/>
              <a:t>Hypotyreóza, hypertyreóza</a:t>
            </a:r>
          </a:p>
          <a:p>
            <a:r>
              <a:rPr lang="cs-CZ" dirty="0" err="1" smtClean="0"/>
              <a:t>Addisonova</a:t>
            </a:r>
            <a:r>
              <a:rPr lang="cs-CZ" dirty="0" smtClean="0"/>
              <a:t> choroba – hypofunkce kůry nadledvin</a:t>
            </a:r>
          </a:p>
          <a:p>
            <a:r>
              <a:rPr lang="cs-CZ" dirty="0" err="1" smtClean="0"/>
              <a:t>Pubertas</a:t>
            </a:r>
            <a:r>
              <a:rPr lang="cs-CZ" dirty="0" smtClean="0"/>
              <a:t> </a:t>
            </a:r>
            <a:r>
              <a:rPr lang="cs-CZ" dirty="0" err="1" smtClean="0"/>
              <a:t>praecox</a:t>
            </a:r>
            <a:endParaRPr lang="cs-CZ" dirty="0" smtClean="0"/>
          </a:p>
          <a:p>
            <a:r>
              <a:rPr lang="cs-CZ" dirty="0" err="1" smtClean="0"/>
              <a:t>Pubertas</a:t>
            </a:r>
            <a:r>
              <a:rPr lang="cs-CZ" dirty="0" smtClean="0"/>
              <a:t> </a:t>
            </a:r>
            <a:r>
              <a:rPr lang="cs-CZ" dirty="0" err="1" smtClean="0"/>
              <a:t>tarda</a:t>
            </a:r>
            <a:endParaRPr lang="cs-CZ" dirty="0" smtClean="0"/>
          </a:p>
          <a:p>
            <a:r>
              <a:rPr lang="cs-CZ" dirty="0" smtClean="0"/>
              <a:t>Diabetes </a:t>
            </a:r>
            <a:r>
              <a:rPr lang="cs-CZ" dirty="0" err="1" smtClean="0"/>
              <a:t>insipidus</a:t>
            </a:r>
            <a:endParaRPr lang="cs-CZ" dirty="0" smtClean="0"/>
          </a:p>
          <a:p>
            <a:r>
              <a:rPr lang="cs-CZ" dirty="0" smtClean="0"/>
              <a:t>Diabetes </a:t>
            </a:r>
            <a:r>
              <a:rPr lang="cs-CZ" dirty="0" err="1" smtClean="0"/>
              <a:t>mellitus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28226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Věkové zvláštnosti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107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0" y="142875"/>
            <a:ext cx="4762500" cy="657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07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Hypotalamus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Hypotalamus a hypofýza mají v endokrinním systému řídící funkci – </a:t>
            </a:r>
            <a:r>
              <a:rPr lang="cs-CZ" sz="2000" dirty="0" err="1" smtClean="0"/>
              <a:t>hypotalamo</a:t>
            </a:r>
            <a:r>
              <a:rPr lang="cs-CZ" sz="2000" dirty="0" smtClean="0"/>
              <a:t>-hypofyzární systém nadřazen ostatním </a:t>
            </a:r>
            <a:r>
              <a:rPr lang="cs-CZ" sz="2000" dirty="0" smtClean="0"/>
              <a:t>žlázám</a:t>
            </a:r>
          </a:p>
          <a:p>
            <a:endParaRPr lang="cs-CZ" sz="2000" dirty="0"/>
          </a:p>
          <a:p>
            <a:r>
              <a:rPr lang="cs-CZ" sz="2000" dirty="0" err="1" smtClean="0"/>
              <a:t>Liberiny</a:t>
            </a:r>
            <a:r>
              <a:rPr lang="cs-CZ" sz="2000" dirty="0" smtClean="0"/>
              <a:t>  - stimulační</a:t>
            </a:r>
          </a:p>
          <a:p>
            <a:r>
              <a:rPr lang="cs-CZ" sz="2000" dirty="0" err="1" smtClean="0"/>
              <a:t>Statiny</a:t>
            </a:r>
            <a:r>
              <a:rPr lang="cs-CZ" sz="2000" dirty="0" smtClean="0"/>
              <a:t> – inhibiční </a:t>
            </a:r>
          </a:p>
          <a:p>
            <a:r>
              <a:rPr lang="cs-CZ" sz="2000" dirty="0" smtClean="0"/>
              <a:t>Ovlivňují sekreci adenohypofyzárních tropinů</a:t>
            </a:r>
          </a:p>
          <a:p>
            <a:endParaRPr lang="cs-CZ" sz="2000" dirty="0"/>
          </a:p>
          <a:p>
            <a:r>
              <a:rPr lang="cs-CZ" sz="2000" dirty="0" smtClean="0"/>
              <a:t>Antidiuretický hormon</a:t>
            </a:r>
          </a:p>
          <a:p>
            <a:r>
              <a:rPr lang="cs-CZ" sz="2000" dirty="0" smtClean="0"/>
              <a:t>Oxytocin</a:t>
            </a:r>
          </a:p>
          <a:p>
            <a:pPr marL="0" indent="0">
              <a:buNone/>
            </a:pPr>
            <a:endParaRPr lang="cs-CZ" sz="2000" dirty="0" smtClean="0"/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69807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Hypofýza - neurohypofýza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Skladovány </a:t>
            </a:r>
            <a:r>
              <a:rPr lang="cs-CZ" sz="2000" dirty="0"/>
              <a:t>a podle potřeby uvolňovány hormony </a:t>
            </a:r>
            <a:r>
              <a:rPr lang="cs-CZ" sz="2000" b="1" dirty="0"/>
              <a:t>ADH a </a:t>
            </a:r>
            <a:r>
              <a:rPr lang="cs-CZ" sz="2000" b="1" dirty="0" smtClean="0"/>
              <a:t>oxytocin</a:t>
            </a:r>
          </a:p>
          <a:p>
            <a:r>
              <a:rPr lang="cs-CZ" sz="2000" b="1" dirty="0" smtClean="0"/>
              <a:t>Antidiuretický hormon (vazopresin) </a:t>
            </a:r>
            <a:r>
              <a:rPr lang="cs-CZ" sz="2000" dirty="0" smtClean="0"/>
              <a:t>– zvyšuje zpětné vstřebávání vody ve sběracích kanálcích ledvin</a:t>
            </a:r>
          </a:p>
          <a:p>
            <a:r>
              <a:rPr lang="cs-CZ" sz="2000" b="1" dirty="0" smtClean="0"/>
              <a:t>Oxytocin </a:t>
            </a:r>
            <a:r>
              <a:rPr lang="cs-CZ" sz="2000" dirty="0" smtClean="0"/>
              <a:t>– způsobuje kontrakce dělohy při porodu, stahy mlékovodů; u mužů podporuje kontrakce chámovodů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60065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Hypofýza - adenohypofýza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b="1" dirty="0" smtClean="0"/>
              <a:t>Somatotropin</a:t>
            </a:r>
            <a:r>
              <a:rPr lang="cs-CZ" sz="2000" dirty="0" smtClean="0"/>
              <a:t> (STH) – stimulující růst, zvyšuje syntézu bílkovin</a:t>
            </a:r>
          </a:p>
          <a:p>
            <a:r>
              <a:rPr lang="cs-CZ" sz="2000" b="1" dirty="0" smtClean="0"/>
              <a:t>Prolaktin</a:t>
            </a:r>
            <a:r>
              <a:rPr lang="cs-CZ" sz="2000" dirty="0" smtClean="0"/>
              <a:t> – umožňuje růst mléčné žlázy v pubertě a přípravu na spuštění laktace, blokuje ovulaci během  kojení; u mužů – růst prostaty</a:t>
            </a:r>
          </a:p>
          <a:p>
            <a:r>
              <a:rPr lang="cs-CZ" sz="2000" b="1" dirty="0" smtClean="0"/>
              <a:t>Kortikotropin</a:t>
            </a:r>
            <a:r>
              <a:rPr lang="cs-CZ" sz="2000" dirty="0" smtClean="0"/>
              <a:t> (ACTH) – stimuluje produkci hormonů kůry nadledvin</a:t>
            </a:r>
          </a:p>
          <a:p>
            <a:r>
              <a:rPr lang="cs-CZ" sz="2000" b="1" dirty="0" smtClean="0"/>
              <a:t>Tyreotropin</a:t>
            </a:r>
            <a:r>
              <a:rPr lang="cs-CZ" sz="2000" dirty="0" smtClean="0"/>
              <a:t> (TSH)- zvyšuje produkci tyroxinu a </a:t>
            </a:r>
            <a:r>
              <a:rPr lang="cs-CZ" sz="2000" dirty="0" err="1" smtClean="0"/>
              <a:t>trijodtyroninu</a:t>
            </a:r>
            <a:endParaRPr lang="cs-CZ" sz="2000" dirty="0" smtClean="0"/>
          </a:p>
          <a:p>
            <a:r>
              <a:rPr lang="cs-CZ" sz="2000" b="1" dirty="0" err="1" smtClean="0"/>
              <a:t>Lutropin</a:t>
            </a:r>
            <a:r>
              <a:rPr lang="cs-CZ" sz="2000" dirty="0" smtClean="0"/>
              <a:t> (LH) – podmiňuje vznik žlutého tělíska – zvyšuje tak produkci progesteronu; u mužů – stimuluje sekreci testosteronu</a:t>
            </a:r>
          </a:p>
          <a:p>
            <a:r>
              <a:rPr lang="cs-CZ" sz="2000" b="1" dirty="0" err="1" smtClean="0"/>
              <a:t>Folitropin</a:t>
            </a:r>
            <a:r>
              <a:rPr lang="cs-CZ" sz="2000" dirty="0" smtClean="0"/>
              <a:t> (FSH) – stimuluje růst a dozrávání folikulů – udržuje produkci estrogenů; u mužů podporuje tvorbu spermií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27656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810991"/>
              </p:ext>
            </p:extLst>
          </p:nvPr>
        </p:nvGraphicFramePr>
        <p:xfrm>
          <a:off x="2605116" y="421774"/>
          <a:ext cx="8128000" cy="613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Adenohypofýza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Kortikotropin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stimuluje růst kůry nadledvin a uvolňování hormonů kůry nadledvin, stimuluje pohlavní orgány a sekreci žaludečních šťáv</a:t>
                      </a:r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Tyreotropin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Pozitivně ovlivňuje štítnou</a:t>
                      </a:r>
                      <a:r>
                        <a:rPr lang="cs-CZ" baseline="0" dirty="0" smtClean="0"/>
                        <a:t> žlázu – ovlivňuje její růst a aktivitu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FSH – folikuly stimulující hormon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Gonadotropin, stimuluje zrání folikulů a růst Graafova</a:t>
                      </a:r>
                      <a:r>
                        <a:rPr lang="cs-CZ" baseline="0" dirty="0" smtClean="0"/>
                        <a:t> folikulu, stimuluje spermatogenezi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LH – </a:t>
                      </a:r>
                      <a:r>
                        <a:rPr lang="cs-CZ" dirty="0" err="1" smtClean="0"/>
                        <a:t>lutropin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Gonadotropin, stimulace žlutého tělíska a podpora tvorby žlutého tělíska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Prolaktin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Stimuluje laktaci, brání další ovulaci</a:t>
                      </a:r>
                      <a:r>
                        <a:rPr lang="cs-CZ" baseline="0" dirty="0" smtClean="0"/>
                        <a:t> během těhotenství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Somatotropin – růstový hormon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Stimuluje růst a ovlivňuje metabolismus; nanismus, gigantismus, </a:t>
                      </a:r>
                      <a:r>
                        <a:rPr lang="cs-CZ" dirty="0" err="1" smtClean="0"/>
                        <a:t>akromegálie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857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Šišinka = epifýza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Nepárová, drobná vychlípenina mezimozku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b="1" dirty="0" smtClean="0"/>
              <a:t>Melatonin</a:t>
            </a:r>
            <a:r>
              <a:rPr lang="cs-CZ" sz="2000" dirty="0" smtClean="0"/>
              <a:t> – množství kolísá podle množství světla, ovlivňuje biologické hodiny; spánkový hormon – tvoří se v noci; brání předčasné dospělosti – brzdí tvorbu pohlavních hormonů</a:t>
            </a:r>
          </a:p>
          <a:p>
            <a:r>
              <a:rPr lang="cs-CZ" sz="2000" b="1" dirty="0" smtClean="0"/>
              <a:t>Serotonin</a:t>
            </a:r>
            <a:r>
              <a:rPr lang="cs-CZ" sz="2000" dirty="0" smtClean="0"/>
              <a:t> – </a:t>
            </a:r>
            <a:r>
              <a:rPr lang="cs-CZ" sz="2000" dirty="0" err="1" smtClean="0"/>
              <a:t>vazokonstrikční</a:t>
            </a:r>
            <a:r>
              <a:rPr lang="cs-CZ" sz="2000" dirty="0" smtClean="0"/>
              <a:t> </a:t>
            </a:r>
            <a:r>
              <a:rPr lang="cs-CZ" sz="2000" smtClean="0"/>
              <a:t>účinek, snížení </a:t>
            </a:r>
            <a:r>
              <a:rPr lang="cs-CZ" sz="2000" dirty="0" smtClean="0"/>
              <a:t>hladiny nacházíme u některých typů depresí s poruchami spánku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6166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Štítná žláza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Leží na přední straně krku po stranách chrupavky štítné</a:t>
            </a:r>
          </a:p>
          <a:p>
            <a:r>
              <a:rPr lang="cs-CZ" sz="2000" b="1" dirty="0"/>
              <a:t>Tyroxin (T4), </a:t>
            </a:r>
            <a:r>
              <a:rPr lang="cs-CZ" sz="2000" b="1" dirty="0" err="1"/>
              <a:t>trijotyronin</a:t>
            </a:r>
            <a:r>
              <a:rPr lang="cs-CZ" sz="2000" b="1" dirty="0"/>
              <a:t> (T3) </a:t>
            </a:r>
            <a:r>
              <a:rPr lang="cs-CZ" sz="2000" dirty="0"/>
              <a:t>– zvyšují metabolismus, spotřebu kyslíku, tvorbu tepla, snižují hladinu cholesterolu, zvyšují frekvenci a sílu stahů srdce; mají vliv na vývoj NS; pro jejich tvorbu je nutný jód; regulaci produkce zajišťuje TSH</a:t>
            </a:r>
          </a:p>
          <a:p>
            <a:r>
              <a:rPr lang="cs-CZ" sz="2000" b="1" dirty="0"/>
              <a:t>Kalcitonin</a:t>
            </a:r>
            <a:r>
              <a:rPr lang="cs-CZ" sz="2000" dirty="0"/>
              <a:t> – podněcuje ukládání vápníku do kostí, snižuje koncentraci vápníku v krvi, působí proti parathormonu</a:t>
            </a:r>
          </a:p>
        </p:txBody>
      </p:sp>
    </p:spTree>
    <p:extLst>
      <p:ext uri="{BB962C8B-B14F-4D97-AF65-F5344CB8AC3E}">
        <p14:creationId xmlns:p14="http://schemas.microsoft.com/office/powerpoint/2010/main" val="410933094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214</TotalTime>
  <Words>1194</Words>
  <Application>Microsoft Office PowerPoint</Application>
  <PresentationFormat>Širokoúhlá obrazovka</PresentationFormat>
  <Paragraphs>162</Paragraphs>
  <Slides>25</Slides>
  <Notes>1</Notes>
  <HiddenSlides>5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Arial</vt:lpstr>
      <vt:lpstr>Calibri</vt:lpstr>
      <vt:lpstr>Cambria Math</vt:lpstr>
      <vt:lpstr>Century Gothic</vt:lpstr>
      <vt:lpstr>Wingdings</vt:lpstr>
      <vt:lpstr>Wingdings 3</vt:lpstr>
      <vt:lpstr>Stébla</vt:lpstr>
      <vt:lpstr>Hormonální soustava</vt:lpstr>
      <vt:lpstr>Hormony</vt:lpstr>
      <vt:lpstr>Prezentace aplikace PowerPoint</vt:lpstr>
      <vt:lpstr>Hypotalamus</vt:lpstr>
      <vt:lpstr>Hypofýza - neurohypofýza</vt:lpstr>
      <vt:lpstr>Hypofýza - adenohypofýza</vt:lpstr>
      <vt:lpstr>Prezentace aplikace PowerPoint</vt:lpstr>
      <vt:lpstr>Šišinka = epifýza</vt:lpstr>
      <vt:lpstr>Štítná žláza</vt:lpstr>
      <vt:lpstr>Prezentace aplikace PowerPoint</vt:lpstr>
      <vt:lpstr>Příštítná tělíska</vt:lpstr>
      <vt:lpstr>Prezentace aplikace PowerPoint</vt:lpstr>
      <vt:lpstr>Brzlík</vt:lpstr>
      <vt:lpstr>Prezentace aplikace PowerPoint</vt:lpstr>
      <vt:lpstr>Nadledviny</vt:lpstr>
      <vt:lpstr>Prezentace aplikace PowerPoint</vt:lpstr>
      <vt:lpstr>Slinivka břišní</vt:lpstr>
      <vt:lpstr>Prezentace aplikace PowerPoint</vt:lpstr>
      <vt:lpstr>Pohlavní žlázy</vt:lpstr>
      <vt:lpstr>Biologická účinnost progesteronu</vt:lpstr>
      <vt:lpstr>Biologická účinnost estrogenů </vt:lpstr>
      <vt:lpstr>Biologické účinky testosteronu</vt:lpstr>
      <vt:lpstr>Prezentace aplikace PowerPoint</vt:lpstr>
      <vt:lpstr>Některá onemocnění</vt:lpstr>
      <vt:lpstr>Věkové zvláštnosti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Hormonální soustava</dc:title>
  <dc:creator>Doug</dc:creator>
  <cp:lastModifiedBy>Thorovska</cp:lastModifiedBy>
  <cp:revision>25</cp:revision>
  <dcterms:created xsi:type="dcterms:W3CDTF">2015-11-10T10:57:29Z</dcterms:created>
  <dcterms:modified xsi:type="dcterms:W3CDTF">2019-03-12T09:38:44Z</dcterms:modified>
</cp:coreProperties>
</file>