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9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7" r:id="rId19"/>
    <p:sldId id="272" r:id="rId20"/>
    <p:sldId id="273" r:id="rId21"/>
    <p:sldId id="274" r:id="rId22"/>
    <p:sldId id="276" r:id="rId23"/>
    <p:sldId id="288" r:id="rId24"/>
    <p:sldId id="275" r:id="rId25"/>
    <p:sldId id="285" r:id="rId26"/>
    <p:sldId id="286" r:id="rId27"/>
    <p:sldId id="277" r:id="rId28"/>
    <p:sldId id="289" r:id="rId29"/>
    <p:sldId id="278" r:id="rId30"/>
    <p:sldId id="279" r:id="rId31"/>
    <p:sldId id="280" r:id="rId32"/>
    <p:sldId id="290" r:id="rId33"/>
    <p:sldId id="292" r:id="rId34"/>
    <p:sldId id="281" r:id="rId35"/>
    <p:sldId id="282" r:id="rId36"/>
    <p:sldId id="283" r:id="rId37"/>
    <p:sldId id="28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A7CB3-B777-47A7-879A-ABAD47390D60}" type="datetimeFigureOut">
              <a:rPr lang="cs-CZ" smtClean="0"/>
              <a:t>10.08.2019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CAF8F-E9BD-4C4C-8182-43FD817FAF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18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109EC-AADC-4F74-81D9-AD782D54EDF6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6FD62220-116E-45E7-86C6-1643CF60F242}" type="slidenum">
              <a:rPr lang="cs-CZ" altLang="cs-CZ" sz="1200">
                <a:latin typeface="Times New Roman" panose="02020603050405020304" pitchFamily="18" charset="0"/>
              </a:rPr>
              <a:pPr algn="r"/>
              <a:t>2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4347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FF1AC-00C5-49E4-913C-E7E0C3A4E53E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FE459395-1EBA-41B9-8DDB-9969BD1E4F72}" type="slidenum">
              <a:rPr lang="cs-CZ" altLang="cs-CZ" sz="1200">
                <a:latin typeface="Times New Roman" panose="02020603050405020304" pitchFamily="18" charset="0"/>
              </a:rPr>
              <a:pPr algn="r"/>
              <a:t>14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5723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4D6B3-0364-4594-B1BF-03921026076E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838E44E-70DE-4F55-BC4E-C9488B6CD3AC}" type="slidenum">
              <a:rPr lang="cs-CZ" altLang="cs-CZ" sz="1200">
                <a:latin typeface="Times New Roman" panose="02020603050405020304" pitchFamily="18" charset="0"/>
              </a:rPr>
              <a:pPr algn="r"/>
              <a:t>15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9618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D889D6-82E3-42CF-BD0A-B11ECB1EAC67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461CB656-3734-436C-A8A4-26C7E443FDC5}" type="slidenum">
              <a:rPr lang="cs-CZ" altLang="cs-CZ" sz="1200">
                <a:latin typeface="Times New Roman" panose="02020603050405020304" pitchFamily="18" charset="0"/>
              </a:rPr>
              <a:pPr algn="r"/>
              <a:t>17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991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5DDDA-0709-486B-92E6-E5FFD8139D53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0B2F376-1775-4BE9-89E0-CCBD752728F1}" type="slidenum">
              <a:rPr lang="cs-CZ" altLang="cs-CZ" sz="1200">
                <a:latin typeface="Times New Roman" panose="02020603050405020304" pitchFamily="18" charset="0"/>
              </a:rPr>
              <a:pPr algn="r"/>
              <a:t>19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5875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E9F07-2687-4662-99C2-337FE258FFF6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1FF5891-17AB-467B-B3D6-3A122429570E}" type="slidenum">
              <a:rPr lang="cs-CZ" altLang="cs-CZ" sz="1200">
                <a:latin typeface="Times New Roman" panose="02020603050405020304" pitchFamily="18" charset="0"/>
              </a:rPr>
              <a:pPr algn="r"/>
              <a:t>20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9450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4F3FC6-6B22-4E17-A475-447A4066ACE3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7B08C73-90F1-4667-88F6-2246B27FB555}" type="slidenum">
              <a:rPr lang="cs-CZ" altLang="cs-CZ" sz="1200">
                <a:latin typeface="Times New Roman" panose="02020603050405020304" pitchFamily="18" charset="0"/>
              </a:rPr>
              <a:pPr algn="r"/>
              <a:t>21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8642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98F0A-DB6A-4FD2-A666-3EAD16D6A2CE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1D7E411-C9A3-487E-8967-7E75F6359275}" type="slidenum">
              <a:rPr lang="cs-CZ" altLang="cs-CZ" sz="1200">
                <a:latin typeface="Times New Roman" panose="02020603050405020304" pitchFamily="18" charset="0"/>
              </a:rPr>
              <a:pPr algn="r"/>
              <a:t>22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5461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DA2B6-7482-4B56-9FFA-459F34D455DB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290336A4-790F-4AD7-A09C-028F4743EA24}" type="slidenum">
              <a:rPr lang="cs-CZ" altLang="cs-CZ" sz="1200">
                <a:latin typeface="Times New Roman" panose="02020603050405020304" pitchFamily="18" charset="0"/>
              </a:rPr>
              <a:pPr algn="r"/>
              <a:t>24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5847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93E9B-7207-4F73-A853-FED2E077B939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8463382E-500B-498D-B117-D1A6A6851226}" type="slidenum">
              <a:rPr lang="cs-CZ" altLang="cs-CZ" sz="1200">
                <a:latin typeface="Times New Roman" panose="02020603050405020304" pitchFamily="18" charset="0"/>
              </a:rPr>
              <a:pPr algn="r"/>
              <a:t>27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1728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34E421-2766-48CD-B728-013335C032E4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DC8B44E9-7F80-4726-93C8-B5577840B4F2}" type="slidenum">
              <a:rPr lang="cs-CZ" altLang="cs-CZ" sz="1200">
                <a:latin typeface="Times New Roman" panose="02020603050405020304" pitchFamily="18" charset="0"/>
              </a:rPr>
              <a:pPr algn="r"/>
              <a:t>31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1698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5BAAD-74AC-4B79-95AA-1A6C4995F02F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09C0675-27DC-41F7-83CD-BB97F17A34F4}" type="slidenum">
              <a:rPr lang="cs-CZ" altLang="cs-CZ" sz="1200">
                <a:latin typeface="Times New Roman" panose="02020603050405020304" pitchFamily="18" charset="0"/>
              </a:rPr>
              <a:pPr algn="r"/>
              <a:t>4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5083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C48F0-53BB-408A-916A-91B2EC327BF9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80FEA9E5-F3AD-45FA-A511-FDC36E8D5302}" type="slidenum">
              <a:rPr lang="cs-CZ" altLang="cs-CZ" sz="1200">
                <a:latin typeface="Times New Roman" panose="02020603050405020304" pitchFamily="18" charset="0"/>
              </a:rPr>
              <a:pPr algn="r"/>
              <a:t>34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0206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CE30A9-3E44-4E64-83C7-F9B8D68796E4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0232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8162D-CEB3-4BD3-8EA9-7CEB3DDC8B18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4949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A8182-9356-49AE-9B28-E8FC4620980D}" type="slidenum">
              <a:rPr lang="cs-CZ" altLang="cs-CZ"/>
              <a:pPr/>
              <a:t>37</a:t>
            </a:fld>
            <a:endParaRPr lang="cs-CZ" altLang="cs-CZ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9914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19E2E-6653-47C3-AF96-D50D80D2EF3E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DAAC218A-14A2-4FC7-AA12-6CDDA1B98691}" type="slidenum">
              <a:rPr lang="cs-CZ" altLang="cs-CZ" sz="1200">
                <a:latin typeface="Times New Roman" panose="02020603050405020304" pitchFamily="18" charset="0"/>
              </a:rPr>
              <a:pPr algn="r"/>
              <a:t>5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5408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FCFA2E-A1AA-4DC7-8063-AA75CB570285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658C7DFD-095E-4BB0-90E9-978B7C4BB28D}" type="slidenum">
              <a:rPr lang="cs-CZ" altLang="cs-CZ" sz="1200">
                <a:latin typeface="Times New Roman" panose="02020603050405020304" pitchFamily="18" charset="0"/>
              </a:rPr>
              <a:pPr algn="r"/>
              <a:t>7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0881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63FB3-E7FA-4B84-826B-B1F46631E598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62985409-315D-4F39-BEF0-78CA7E3FCB40}" type="slidenum">
              <a:rPr lang="cs-CZ" altLang="cs-CZ" sz="1200">
                <a:latin typeface="Times New Roman" panose="02020603050405020304" pitchFamily="18" charset="0"/>
              </a:rPr>
              <a:pPr algn="r"/>
              <a:t>8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6105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06E483-0098-4B6E-BF47-53A0E18B1D2B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13E10BDF-B286-4A03-9357-EA60D763F421}" type="slidenum">
              <a:rPr lang="cs-CZ" altLang="cs-CZ" sz="1200">
                <a:latin typeface="Times New Roman" panose="02020603050405020304" pitchFamily="18" charset="0"/>
              </a:rPr>
              <a:pPr algn="r"/>
              <a:t>9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3586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0F287-1996-4A97-B53B-1453F0E0A1CB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6AA95F9F-6FD3-4E7B-BBE2-F2EF9437C6BB}" type="slidenum">
              <a:rPr lang="cs-CZ" altLang="cs-CZ" sz="1200">
                <a:latin typeface="Times New Roman" panose="02020603050405020304" pitchFamily="18" charset="0"/>
              </a:rPr>
              <a:pPr algn="r"/>
              <a:t>11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5215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EEB1A-F463-4137-9486-0CB290707535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E7A2598-1A5E-4382-AF56-3E25A6A14AEF}" type="slidenum">
              <a:rPr lang="cs-CZ" altLang="cs-CZ" sz="1200">
                <a:latin typeface="Times New Roman" panose="02020603050405020304" pitchFamily="18" charset="0"/>
              </a:rPr>
              <a:pPr algn="r"/>
              <a:t>12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6631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257DC-558F-4D70-A1DB-8018DEB511A6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563B8C05-B5B5-4F15-8C34-F38B492294E1}" type="slidenum">
              <a:rPr lang="cs-CZ" altLang="cs-CZ" sz="1200">
                <a:latin typeface="Times New Roman" panose="02020603050405020304" pitchFamily="18" charset="0"/>
              </a:rPr>
              <a:pPr algn="r"/>
              <a:t>13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689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s.gymspgs.cz:5050/bio/Sources/Photogallery_Textbook.php?intPhotogallerySectionId=40000&amp;intPhotogalleryLastSectionId=40000&amp;intPage=1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ms.gymspgs.cz:5050/bio/Sources/Photogallery_Textbook.php?intPhotogallerySectionId=40000&amp;intPhotogalleryLastSectionId=40000&amp;intPage=1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ms.gymspgs.cz:5050/bio/Sources/Photogallery_Textbook.php?intPhotogallerySectionId=40000&amp;intPhotogalleryLastSectionId=40000&amp;intPage=1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ms.gymspgs.cz:5050/bio/Sources/Photogallery_Textbook.php?intPhotogallerySectionId=40000&amp;intPhotogalleryLastSectionId=40000&amp;intPage=1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Dýchací soustava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765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ýchání a polykání">
            <a:hlinkClick r:id="rId2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187450"/>
            <a:ext cx="8569325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3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Průdušnice (Trachea)</a:t>
            </a:r>
            <a:endParaRPr lang="cs-CZ" altLang="cs-CZ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N</a:t>
            </a:r>
            <a:r>
              <a:rPr lang="cs-CZ" altLang="cs-CZ" dirty="0" smtClean="0"/>
              <a:t>epárová pružná trubice, uložena před jícnem</a:t>
            </a:r>
            <a:endParaRPr lang="cs-CZ" altLang="cs-CZ" dirty="0"/>
          </a:p>
          <a:p>
            <a:r>
              <a:rPr lang="cs-CZ" altLang="cs-CZ" dirty="0"/>
              <a:t>12 – 13 </a:t>
            </a:r>
            <a:r>
              <a:rPr lang="cs-CZ" altLang="cs-CZ" dirty="0" smtClean="0"/>
              <a:t>cm</a:t>
            </a:r>
          </a:p>
          <a:p>
            <a:r>
              <a:rPr lang="cs-CZ" altLang="cs-CZ" dirty="0" smtClean="0"/>
              <a:t>Rozvidlení trachey (asymetrické) ve výšce 4. hrudního obratle</a:t>
            </a:r>
            <a:endParaRPr lang="cs-CZ" altLang="cs-CZ" dirty="0"/>
          </a:p>
          <a:p>
            <a:r>
              <a:rPr lang="cs-CZ" altLang="cs-CZ" u="sng" dirty="0"/>
              <a:t>V</a:t>
            </a:r>
            <a:r>
              <a:rPr lang="cs-CZ" altLang="cs-CZ" u="sng" dirty="0" smtClean="0"/>
              <a:t>ýztuha</a:t>
            </a:r>
            <a:r>
              <a:rPr lang="cs-CZ" altLang="cs-CZ" u="sng" dirty="0"/>
              <a:t>:</a:t>
            </a:r>
            <a:r>
              <a:rPr lang="cs-CZ" altLang="cs-CZ" dirty="0"/>
              <a:t> 15 – 20 podkovovitých chrupavek</a:t>
            </a:r>
          </a:p>
          <a:p>
            <a:r>
              <a:rPr lang="cs-CZ" altLang="cs-CZ" u="sng" dirty="0"/>
              <a:t>S</a:t>
            </a:r>
            <a:r>
              <a:rPr lang="cs-CZ" altLang="cs-CZ" u="sng" dirty="0" smtClean="0"/>
              <a:t>liznice</a:t>
            </a:r>
            <a:r>
              <a:rPr lang="cs-CZ" altLang="cs-CZ" u="sng" dirty="0"/>
              <a:t>:</a:t>
            </a:r>
            <a:r>
              <a:rPr lang="cs-CZ" altLang="cs-CZ" dirty="0"/>
              <a:t> </a:t>
            </a:r>
            <a:r>
              <a:rPr lang="cs-CZ" altLang="cs-CZ" dirty="0" smtClean="0">
                <a:solidFill>
                  <a:schemeClr val="accent2">
                    <a:lumMod val="75000"/>
                  </a:schemeClr>
                </a:solidFill>
              </a:rPr>
              <a:t>víceřadý cylindrický epitel s řasinkami</a:t>
            </a:r>
            <a:endParaRPr lang="cs-CZ" altLang="cs-CZ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9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Průdušky (</a:t>
            </a:r>
            <a:r>
              <a:rPr lang="cs-CZ" altLang="cs-CZ" dirty="0" err="1" smtClean="0"/>
              <a:t>Bronchi</a:t>
            </a:r>
            <a:r>
              <a:rPr lang="cs-CZ" altLang="cs-CZ" dirty="0" smtClean="0"/>
              <a:t>)</a:t>
            </a:r>
            <a:endParaRPr lang="cs-CZ" altLang="cs-CZ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P</a:t>
            </a:r>
            <a:r>
              <a:rPr lang="cs-CZ" altLang="cs-CZ" dirty="0" smtClean="0"/>
              <a:t>ravá </a:t>
            </a:r>
            <a:r>
              <a:rPr lang="cs-CZ" altLang="cs-CZ" dirty="0"/>
              <a:t>a levá</a:t>
            </a:r>
          </a:p>
          <a:p>
            <a:r>
              <a:rPr lang="cs-CZ" altLang="cs-CZ" dirty="0"/>
              <a:t>V</a:t>
            </a:r>
            <a:r>
              <a:rPr lang="cs-CZ" altLang="cs-CZ" dirty="0" smtClean="0"/>
              <a:t>stupují </a:t>
            </a:r>
            <a:r>
              <a:rPr lang="cs-CZ" altLang="cs-CZ" dirty="0"/>
              <a:t>do </a:t>
            </a:r>
            <a:r>
              <a:rPr lang="cs-CZ" altLang="cs-CZ" dirty="0" smtClean="0"/>
              <a:t>plic, větví se na průdušinky</a:t>
            </a:r>
            <a:endParaRPr lang="cs-CZ" altLang="cs-CZ" dirty="0"/>
          </a:p>
          <a:p>
            <a:r>
              <a:rPr lang="cs-CZ" altLang="cs-CZ" dirty="0"/>
              <a:t>V</a:t>
            </a:r>
            <a:r>
              <a:rPr lang="cs-CZ" altLang="cs-CZ" dirty="0" smtClean="0"/>
              <a:t>yztuženy </a:t>
            </a:r>
            <a:r>
              <a:rPr lang="cs-CZ" altLang="cs-CZ" dirty="0"/>
              <a:t>podkovovitými </a:t>
            </a:r>
            <a:r>
              <a:rPr lang="cs-CZ" altLang="cs-CZ" b="1" dirty="0"/>
              <a:t>chrupavkami</a:t>
            </a:r>
          </a:p>
          <a:p>
            <a:r>
              <a:rPr lang="cs-CZ" altLang="cs-CZ" u="sng" dirty="0" smtClean="0"/>
              <a:t>Sliznice</a:t>
            </a:r>
            <a:r>
              <a:rPr lang="cs-CZ" altLang="cs-CZ" u="sng" dirty="0"/>
              <a:t>: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chemeClr val="hlink"/>
                </a:solidFill>
              </a:rPr>
              <a:t>řasinkový epitel</a:t>
            </a:r>
            <a:r>
              <a:rPr lang="cs-CZ" altLang="cs-CZ" dirty="0"/>
              <a:t> – kmitá směrem nahoru (odstranění nečistot)</a:t>
            </a:r>
          </a:p>
        </p:txBody>
      </p:sp>
    </p:spTree>
    <p:extLst>
      <p:ext uri="{BB962C8B-B14F-4D97-AF65-F5344CB8AC3E}">
        <p14:creationId xmlns:p14="http://schemas.microsoft.com/office/powerpoint/2010/main" val="24988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Plíce (</a:t>
            </a:r>
            <a:r>
              <a:rPr lang="cs-CZ" altLang="cs-CZ" dirty="0" err="1" smtClean="0"/>
              <a:t>Pulmo</a:t>
            </a:r>
            <a:r>
              <a:rPr lang="cs-CZ" altLang="cs-CZ" dirty="0" smtClean="0"/>
              <a:t>)</a:t>
            </a:r>
            <a:endParaRPr lang="cs-CZ" altLang="cs-CZ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u="sng" dirty="0"/>
              <a:t>V</a:t>
            </a:r>
            <a:r>
              <a:rPr lang="cs-CZ" altLang="cs-CZ" u="sng" dirty="0" smtClean="0"/>
              <a:t>lastní </a:t>
            </a:r>
            <a:r>
              <a:rPr lang="cs-CZ" altLang="cs-CZ" u="sng" dirty="0"/>
              <a:t>respirační orgán</a:t>
            </a:r>
          </a:p>
          <a:p>
            <a:r>
              <a:rPr lang="cs-CZ" altLang="cs-CZ" dirty="0"/>
              <a:t>V</a:t>
            </a:r>
            <a:r>
              <a:rPr lang="cs-CZ" altLang="cs-CZ" dirty="0" smtClean="0"/>
              <a:t> </a:t>
            </a:r>
            <a:r>
              <a:rPr lang="cs-CZ" altLang="cs-CZ" dirty="0"/>
              <a:t>dutině hrudní</a:t>
            </a:r>
          </a:p>
          <a:p>
            <a:r>
              <a:rPr lang="cs-CZ" altLang="cs-CZ" dirty="0"/>
              <a:t>P</a:t>
            </a:r>
            <a:r>
              <a:rPr lang="cs-CZ" altLang="cs-CZ" dirty="0" smtClean="0"/>
              <a:t>árový </a:t>
            </a:r>
            <a:r>
              <a:rPr lang="cs-CZ" altLang="cs-CZ" dirty="0"/>
              <a:t>orgán</a:t>
            </a:r>
          </a:p>
          <a:p>
            <a:r>
              <a:rPr lang="cs-CZ" altLang="cs-CZ" dirty="0"/>
              <a:t>L</a:t>
            </a:r>
            <a:r>
              <a:rPr lang="cs-CZ" altLang="cs-CZ" dirty="0" smtClean="0"/>
              <a:t>evá </a:t>
            </a:r>
            <a:r>
              <a:rPr lang="cs-CZ" altLang="cs-CZ" dirty="0"/>
              <a:t>plíce – </a:t>
            </a:r>
            <a:r>
              <a:rPr lang="cs-CZ" altLang="cs-CZ" b="1" dirty="0"/>
              <a:t>2 laloky</a:t>
            </a:r>
            <a:r>
              <a:rPr lang="cs-CZ" altLang="cs-CZ" dirty="0"/>
              <a:t>, pravá – </a:t>
            </a:r>
            <a:r>
              <a:rPr lang="cs-CZ" altLang="cs-CZ" b="1" dirty="0"/>
              <a:t>3 laloky</a:t>
            </a:r>
          </a:p>
          <a:p>
            <a:r>
              <a:rPr lang="cs-CZ" altLang="cs-CZ" dirty="0"/>
              <a:t>B</a:t>
            </a:r>
            <a:r>
              <a:rPr lang="cs-CZ" altLang="cs-CZ" dirty="0" smtClean="0"/>
              <a:t>lána </a:t>
            </a:r>
            <a:r>
              <a:rPr lang="cs-CZ" altLang="cs-CZ" dirty="0"/>
              <a:t>na povrchu – </a:t>
            </a:r>
            <a:r>
              <a:rPr lang="cs-CZ" altLang="cs-CZ" dirty="0">
                <a:solidFill>
                  <a:schemeClr val="hlink"/>
                </a:solidFill>
              </a:rPr>
              <a:t>poplicnice</a:t>
            </a:r>
          </a:p>
          <a:p>
            <a:r>
              <a:rPr lang="cs-CZ" altLang="cs-CZ" dirty="0"/>
              <a:t>B</a:t>
            </a:r>
            <a:r>
              <a:rPr lang="cs-CZ" altLang="cs-CZ" dirty="0" smtClean="0"/>
              <a:t>lána </a:t>
            </a:r>
            <a:r>
              <a:rPr lang="cs-CZ" altLang="cs-CZ" dirty="0"/>
              <a:t>vystýlající dutinu hrudní - </a:t>
            </a:r>
            <a:r>
              <a:rPr lang="cs-CZ" altLang="cs-CZ" dirty="0">
                <a:solidFill>
                  <a:schemeClr val="hlink"/>
                </a:solidFill>
              </a:rPr>
              <a:t>pohrudnice</a:t>
            </a:r>
          </a:p>
        </p:txBody>
      </p:sp>
    </p:spTree>
    <p:extLst>
      <p:ext uri="{BB962C8B-B14F-4D97-AF65-F5344CB8AC3E}">
        <p14:creationId xmlns:p14="http://schemas.microsoft.com/office/powerpoint/2010/main" val="141145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Vnitřní stavba plic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P</a:t>
            </a:r>
            <a:r>
              <a:rPr lang="cs-CZ" altLang="cs-CZ" dirty="0" smtClean="0"/>
              <a:t>růduška </a:t>
            </a:r>
            <a:r>
              <a:rPr lang="cs-CZ" altLang="cs-CZ" dirty="0"/>
              <a:t>se větví na:</a:t>
            </a:r>
          </a:p>
          <a:p>
            <a:pPr lvl="2"/>
            <a:r>
              <a:rPr lang="cs-CZ" altLang="cs-CZ" dirty="0"/>
              <a:t>p</a:t>
            </a:r>
            <a:r>
              <a:rPr lang="cs-CZ" altLang="cs-CZ" dirty="0" smtClean="0"/>
              <a:t>růdušinky (vyztuženy chrupavkami)</a:t>
            </a:r>
            <a:endParaRPr lang="cs-CZ" altLang="cs-CZ" dirty="0"/>
          </a:p>
          <a:p>
            <a:pPr lvl="2"/>
            <a:r>
              <a:rPr lang="cs-CZ" altLang="cs-CZ" dirty="0"/>
              <a:t>plicní váčky</a:t>
            </a:r>
          </a:p>
          <a:p>
            <a:pPr lvl="2"/>
            <a:r>
              <a:rPr lang="cs-CZ" altLang="cs-CZ" dirty="0"/>
              <a:t>plicní sklípky (alveoly) – jednovrstevný epitel</a:t>
            </a:r>
          </a:p>
          <a:p>
            <a:r>
              <a:rPr lang="cs-CZ" altLang="cs-CZ" dirty="0"/>
              <a:t>= </a:t>
            </a:r>
            <a:r>
              <a:rPr lang="cs-CZ" altLang="cs-CZ" dirty="0" smtClean="0">
                <a:solidFill>
                  <a:schemeClr val="hlink"/>
                </a:solidFill>
              </a:rPr>
              <a:t>bronchiální </a:t>
            </a:r>
            <a:r>
              <a:rPr lang="cs-CZ" altLang="cs-CZ" dirty="0">
                <a:solidFill>
                  <a:schemeClr val="hlink"/>
                </a:solidFill>
              </a:rPr>
              <a:t>strom</a:t>
            </a:r>
          </a:p>
          <a:p>
            <a:pPr lvl="2"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0706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1817689" y="1143000"/>
          <a:ext cx="8599487" cy="520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Rastrový obrázek" r:id="rId4" imgW="5144218" imgH="3115110" progId="Paint.Picture">
                  <p:embed/>
                </p:oleObj>
              </mc:Choice>
              <mc:Fallback>
                <p:oleObj name="Rastrový obrázek" r:id="rId4" imgW="5144218" imgH="31151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9" y="1143000"/>
                        <a:ext cx="8599487" cy="520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31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roces okysličení krve probíhající v plicních sklípcích">
            <a:hlinkClick r:id="rId2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7620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3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Mechanika dýchání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b="1" dirty="0"/>
              <a:t>V</a:t>
            </a:r>
            <a:r>
              <a:rPr lang="cs-CZ" altLang="cs-CZ" b="1" dirty="0" smtClean="0"/>
              <a:t>dech</a:t>
            </a:r>
            <a:r>
              <a:rPr lang="cs-CZ" altLang="cs-CZ" dirty="0" smtClean="0"/>
              <a:t> </a:t>
            </a:r>
            <a:r>
              <a:rPr lang="cs-CZ" altLang="cs-CZ" dirty="0"/>
              <a:t>– aktivní děj, bránice a mezižeberní svaly</a:t>
            </a:r>
          </a:p>
          <a:p>
            <a:r>
              <a:rPr lang="cs-CZ" altLang="cs-CZ" b="1" dirty="0"/>
              <a:t>V</a:t>
            </a:r>
            <a:r>
              <a:rPr lang="cs-CZ" altLang="cs-CZ" b="1" dirty="0" smtClean="0"/>
              <a:t>ýdech</a:t>
            </a:r>
            <a:r>
              <a:rPr lang="cs-CZ" altLang="cs-CZ" dirty="0" smtClean="0"/>
              <a:t> </a:t>
            </a:r>
            <a:r>
              <a:rPr lang="cs-CZ" altLang="cs-CZ" dirty="0"/>
              <a:t>– pasivní děj, uvolnění </a:t>
            </a:r>
            <a:r>
              <a:rPr lang="cs-CZ" altLang="cs-CZ" dirty="0" smtClean="0"/>
              <a:t>svalů</a:t>
            </a:r>
          </a:p>
          <a:p>
            <a:pPr marL="0" indent="0">
              <a:buNone/>
            </a:pPr>
            <a:endParaRPr lang="cs-CZ" altLang="cs-CZ" dirty="0"/>
          </a:p>
          <a:p>
            <a:r>
              <a:rPr lang="cs-CZ" altLang="cs-CZ" b="1" dirty="0"/>
              <a:t>A</a:t>
            </a:r>
            <a:r>
              <a:rPr lang="cs-CZ" altLang="cs-CZ" b="1" dirty="0" smtClean="0"/>
              <a:t>ktivní </a:t>
            </a:r>
            <a:r>
              <a:rPr lang="cs-CZ" altLang="cs-CZ" b="1" dirty="0"/>
              <a:t>výdech</a:t>
            </a:r>
            <a:r>
              <a:rPr lang="cs-CZ" altLang="cs-CZ" dirty="0"/>
              <a:t> – břišní svaly, mezižeberní svaly</a:t>
            </a:r>
          </a:p>
        </p:txBody>
      </p:sp>
    </p:spTree>
    <p:extLst>
      <p:ext uri="{BB962C8B-B14F-4D97-AF65-F5344CB8AC3E}">
        <p14:creationId xmlns:p14="http://schemas.microsoft.com/office/powerpoint/2010/main" val="67835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a regulace dýchání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</a:t>
            </a:r>
            <a:r>
              <a:rPr lang="cs-CZ" dirty="0" smtClean="0"/>
              <a:t>unkce nezávislá na vůli člověka</a:t>
            </a:r>
          </a:p>
          <a:p>
            <a:r>
              <a:rPr lang="cs-CZ" dirty="0"/>
              <a:t>P</a:t>
            </a:r>
            <a:r>
              <a:rPr lang="cs-CZ" dirty="0" smtClean="0"/>
              <a:t>racuje automaticky</a:t>
            </a:r>
          </a:p>
          <a:p>
            <a:r>
              <a:rPr lang="cs-CZ" dirty="0"/>
              <a:t>L</a:t>
            </a:r>
            <a:r>
              <a:rPr lang="cs-CZ" dirty="0" smtClean="0"/>
              <a:t>ze do ní zasáhnout (zadržet dech)</a:t>
            </a:r>
          </a:p>
          <a:p>
            <a:endParaRPr lang="cs-CZ" dirty="0"/>
          </a:p>
          <a:p>
            <a:r>
              <a:rPr lang="cs-CZ" b="1" dirty="0"/>
              <a:t>R</a:t>
            </a:r>
            <a:r>
              <a:rPr lang="cs-CZ" b="1" dirty="0" smtClean="0"/>
              <a:t>espirační centrum – prodloužená mícha</a:t>
            </a:r>
          </a:p>
          <a:p>
            <a:endParaRPr lang="cs-CZ" dirty="0"/>
          </a:p>
          <a:p>
            <a:r>
              <a:rPr lang="cs-CZ" dirty="0"/>
              <a:t>D</a:t>
            </a:r>
            <a:r>
              <a:rPr lang="cs-CZ" dirty="0" smtClean="0"/>
              <a:t>ýchání ovlivňují emoce, hormony a další chemické látky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657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5"/>
          <p:cNvGraphicFramePr>
            <a:graphicFrameLocks noChangeAspect="1"/>
          </p:cNvGraphicFramePr>
          <p:nvPr/>
        </p:nvGraphicFramePr>
        <p:xfrm>
          <a:off x="1919289" y="2420939"/>
          <a:ext cx="8497887" cy="320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Rastrový obrázek" r:id="rId4" imgW="5125165" imgH="1828571" progId="Paint.Picture">
                  <p:embed/>
                </p:oleObj>
              </mc:Choice>
              <mc:Fallback>
                <p:oleObj name="Rastrový obrázek" r:id="rId4" imgW="5125165" imgH="18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2420939"/>
                        <a:ext cx="8497887" cy="320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Mechanika dýchání</a:t>
            </a:r>
          </a:p>
        </p:txBody>
      </p:sp>
    </p:spTree>
    <p:extLst>
      <p:ext uri="{BB962C8B-B14F-4D97-AF65-F5344CB8AC3E}">
        <p14:creationId xmlns:p14="http://schemas.microsoft.com/office/powerpoint/2010/main" val="3046829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/>
              <a:t>Funkce dýchací soustavy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/>
              <a:t>V</a:t>
            </a:r>
            <a:r>
              <a:rPr lang="cs-CZ" altLang="cs-CZ" dirty="0" smtClean="0"/>
              <a:t>ýměna </a:t>
            </a:r>
            <a:r>
              <a:rPr lang="cs-CZ" altLang="cs-CZ" dirty="0"/>
              <a:t>dýchacích </a:t>
            </a:r>
            <a:r>
              <a:rPr lang="cs-CZ" altLang="cs-CZ" dirty="0" smtClean="0"/>
              <a:t>plynů</a:t>
            </a:r>
            <a:endParaRPr lang="cs-CZ" altLang="cs-CZ" dirty="0"/>
          </a:p>
          <a:p>
            <a:pPr lvl="1">
              <a:lnSpc>
                <a:spcPct val="90000"/>
              </a:lnSpc>
            </a:pPr>
            <a:r>
              <a:rPr lang="cs-CZ" altLang="cs-CZ" u="sng" dirty="0"/>
              <a:t>vnější dýchání</a:t>
            </a:r>
            <a:r>
              <a:rPr lang="cs-CZ" altLang="cs-CZ" dirty="0"/>
              <a:t> – mezi vzduchem a </a:t>
            </a:r>
            <a:r>
              <a:rPr lang="cs-CZ" altLang="cs-CZ" dirty="0" smtClean="0"/>
              <a:t>plícemi (ventilace), </a:t>
            </a:r>
            <a:r>
              <a:rPr lang="cs-CZ" altLang="cs-CZ" dirty="0"/>
              <a:t>mezi </a:t>
            </a:r>
            <a:r>
              <a:rPr lang="cs-CZ" altLang="cs-CZ" dirty="0" smtClean="0"/>
              <a:t>alveolárním vzduchem </a:t>
            </a:r>
            <a:r>
              <a:rPr lang="cs-CZ" altLang="cs-CZ" dirty="0"/>
              <a:t>a </a:t>
            </a:r>
            <a:r>
              <a:rPr lang="cs-CZ" altLang="cs-CZ" dirty="0" smtClean="0"/>
              <a:t>krví (difúze)</a:t>
            </a:r>
            <a:endParaRPr lang="cs-CZ" altLang="cs-CZ" dirty="0"/>
          </a:p>
          <a:p>
            <a:pPr lvl="1">
              <a:lnSpc>
                <a:spcPct val="90000"/>
              </a:lnSpc>
            </a:pPr>
            <a:r>
              <a:rPr lang="cs-CZ" altLang="cs-CZ" u="sng" dirty="0"/>
              <a:t>vnitřní dýchání</a:t>
            </a:r>
            <a:r>
              <a:rPr lang="cs-CZ" altLang="cs-CZ" dirty="0"/>
              <a:t> – mezi krví a </a:t>
            </a:r>
            <a:r>
              <a:rPr lang="cs-CZ" altLang="cs-CZ" dirty="0" smtClean="0"/>
              <a:t>tkáněmi (buňkami), buněčné </a:t>
            </a:r>
            <a:r>
              <a:rPr lang="cs-CZ" altLang="cs-CZ" dirty="0"/>
              <a:t>dýchání (spotřeba kyslíku, produkce oxidu uhličitého)</a:t>
            </a:r>
          </a:p>
          <a:p>
            <a:pPr lvl="1">
              <a:lnSpc>
                <a:spcPct val="90000"/>
              </a:lnSpc>
            </a:pPr>
            <a:endParaRPr lang="cs-CZ" altLang="cs-CZ" dirty="0"/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Inspirace (nadechnutí) </a:t>
            </a:r>
            <a:r>
              <a:rPr lang="cs-CZ" altLang="cs-CZ" dirty="0"/>
              <a:t>x </a:t>
            </a:r>
            <a:r>
              <a:rPr lang="cs-CZ" altLang="cs-CZ" dirty="0" err="1" smtClean="0"/>
              <a:t>expirace</a:t>
            </a:r>
            <a:r>
              <a:rPr lang="cs-CZ" altLang="cs-CZ" dirty="0" smtClean="0"/>
              <a:t> (vydechnutí)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/>
              <a:t>Mechanika dýchání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u="sng" dirty="0"/>
              <a:t>Ž</a:t>
            </a:r>
            <a:r>
              <a:rPr lang="cs-CZ" altLang="cs-CZ" u="sng" dirty="0" smtClean="0"/>
              <a:t>eberní </a:t>
            </a:r>
            <a:r>
              <a:rPr lang="cs-CZ" altLang="cs-CZ" u="sng" dirty="0"/>
              <a:t>dýchání</a:t>
            </a:r>
            <a:r>
              <a:rPr lang="cs-CZ" altLang="cs-CZ" dirty="0"/>
              <a:t> – převládá činnost žeber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r>
              <a:rPr lang="cs-CZ" altLang="cs-CZ" u="sng" dirty="0"/>
              <a:t>B</a:t>
            </a:r>
            <a:r>
              <a:rPr lang="cs-CZ" altLang="cs-CZ" u="sng" dirty="0" smtClean="0"/>
              <a:t>rániční </a:t>
            </a:r>
            <a:r>
              <a:rPr lang="cs-CZ" altLang="cs-CZ" u="sng" dirty="0"/>
              <a:t>(břišní) dýchání</a:t>
            </a:r>
            <a:r>
              <a:rPr lang="cs-CZ" altLang="cs-CZ" dirty="0"/>
              <a:t> – převládá činnost bránice</a:t>
            </a:r>
          </a:p>
        </p:txBody>
      </p:sp>
    </p:spTree>
    <p:extLst>
      <p:ext uri="{BB962C8B-B14F-4D97-AF65-F5344CB8AC3E}">
        <p14:creationId xmlns:p14="http://schemas.microsoft.com/office/powerpoint/2010/main" val="21101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Složení vzduchu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V</a:t>
            </a:r>
            <a:r>
              <a:rPr lang="cs-CZ" altLang="cs-CZ" dirty="0" smtClean="0"/>
              <a:t>dechovaný </a:t>
            </a:r>
            <a:r>
              <a:rPr lang="cs-CZ" altLang="cs-CZ" dirty="0"/>
              <a:t>= atmosférický vzduch</a:t>
            </a:r>
          </a:p>
          <a:p>
            <a:pPr lvl="1"/>
            <a:r>
              <a:rPr lang="cs-CZ" altLang="cs-CZ" dirty="0">
                <a:solidFill>
                  <a:schemeClr val="hlink"/>
                </a:solidFill>
              </a:rPr>
              <a:t>21%</a:t>
            </a:r>
            <a:r>
              <a:rPr lang="cs-CZ" altLang="cs-CZ" dirty="0"/>
              <a:t> O</a:t>
            </a:r>
            <a:r>
              <a:rPr lang="cs-CZ" altLang="cs-CZ" sz="1400" dirty="0"/>
              <a:t>2</a:t>
            </a:r>
            <a:r>
              <a:rPr lang="cs-CZ" altLang="cs-CZ" dirty="0"/>
              <a:t> , </a:t>
            </a:r>
            <a:r>
              <a:rPr lang="cs-CZ" altLang="cs-CZ" dirty="0">
                <a:solidFill>
                  <a:schemeClr val="hlink"/>
                </a:solidFill>
              </a:rPr>
              <a:t>78%</a:t>
            </a:r>
            <a:r>
              <a:rPr lang="cs-CZ" altLang="cs-CZ" dirty="0"/>
              <a:t> N</a:t>
            </a:r>
            <a:r>
              <a:rPr lang="cs-CZ" altLang="cs-CZ" sz="1400" dirty="0"/>
              <a:t>2</a:t>
            </a:r>
            <a:r>
              <a:rPr lang="cs-CZ" altLang="cs-CZ" dirty="0"/>
              <a:t>, </a:t>
            </a:r>
            <a:r>
              <a:rPr lang="cs-CZ" altLang="cs-CZ" dirty="0">
                <a:solidFill>
                  <a:schemeClr val="hlink"/>
                </a:solidFill>
              </a:rPr>
              <a:t>0,03%</a:t>
            </a:r>
            <a:r>
              <a:rPr lang="cs-CZ" altLang="cs-CZ" dirty="0"/>
              <a:t> CO2 + vzácné plyny</a:t>
            </a:r>
            <a:endParaRPr lang="cs-CZ" altLang="cs-CZ" sz="3200" dirty="0"/>
          </a:p>
          <a:p>
            <a:pPr lvl="1">
              <a:buFont typeface="Wingdings" panose="05000000000000000000" pitchFamily="2" charset="2"/>
              <a:buNone/>
            </a:pPr>
            <a:endParaRPr lang="cs-CZ" altLang="cs-CZ" dirty="0"/>
          </a:p>
          <a:p>
            <a:r>
              <a:rPr lang="cs-CZ" altLang="cs-CZ" dirty="0"/>
              <a:t>V</a:t>
            </a:r>
            <a:r>
              <a:rPr lang="cs-CZ" altLang="cs-CZ" dirty="0" smtClean="0"/>
              <a:t>ydechovaný</a:t>
            </a:r>
            <a:endParaRPr lang="cs-CZ" altLang="cs-CZ" dirty="0"/>
          </a:p>
          <a:p>
            <a:pPr lvl="1"/>
            <a:r>
              <a:rPr lang="cs-CZ" altLang="cs-CZ" dirty="0">
                <a:solidFill>
                  <a:schemeClr val="hlink"/>
                </a:solidFill>
              </a:rPr>
              <a:t>16%</a:t>
            </a:r>
            <a:r>
              <a:rPr lang="cs-CZ" altLang="cs-CZ" dirty="0"/>
              <a:t> O</a:t>
            </a:r>
            <a:r>
              <a:rPr lang="cs-CZ" altLang="cs-CZ" sz="1400" dirty="0"/>
              <a:t>2</a:t>
            </a:r>
            <a:r>
              <a:rPr lang="cs-CZ" altLang="cs-CZ" dirty="0"/>
              <a:t> , </a:t>
            </a:r>
            <a:r>
              <a:rPr lang="cs-CZ" altLang="cs-CZ" dirty="0">
                <a:solidFill>
                  <a:schemeClr val="hlink"/>
                </a:solidFill>
              </a:rPr>
              <a:t>79% </a:t>
            </a:r>
            <a:r>
              <a:rPr lang="cs-CZ" altLang="cs-CZ" dirty="0"/>
              <a:t>N</a:t>
            </a:r>
            <a:r>
              <a:rPr lang="cs-CZ" altLang="cs-CZ" sz="1400" dirty="0"/>
              <a:t>2</a:t>
            </a:r>
            <a:r>
              <a:rPr lang="cs-CZ" altLang="cs-CZ" dirty="0"/>
              <a:t> , </a:t>
            </a:r>
            <a:r>
              <a:rPr lang="cs-CZ" altLang="cs-CZ" dirty="0">
                <a:solidFill>
                  <a:schemeClr val="hlink"/>
                </a:solidFill>
              </a:rPr>
              <a:t>4%</a:t>
            </a:r>
            <a:r>
              <a:rPr lang="cs-CZ" altLang="cs-CZ" dirty="0"/>
              <a:t> CO2 + vzácné plyny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540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Frekvence dýchání</a:t>
            </a:r>
            <a:endParaRPr lang="cs-CZ" altLang="cs-CZ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P</a:t>
            </a:r>
            <a:r>
              <a:rPr lang="cs-CZ" altLang="cs-CZ" dirty="0" smtClean="0"/>
              <a:t>očet </a:t>
            </a:r>
            <a:r>
              <a:rPr lang="cs-CZ" altLang="cs-CZ" dirty="0"/>
              <a:t>dechů za minutu</a:t>
            </a:r>
          </a:p>
          <a:p>
            <a:r>
              <a:rPr lang="cs-CZ" altLang="cs-CZ" dirty="0"/>
              <a:t>A</a:t>
            </a:r>
            <a:r>
              <a:rPr lang="cs-CZ" altLang="cs-CZ" dirty="0" smtClean="0"/>
              <a:t>si </a:t>
            </a:r>
            <a:r>
              <a:rPr lang="cs-CZ" altLang="cs-CZ" dirty="0"/>
              <a:t>14 – 18 vdechů</a:t>
            </a:r>
          </a:p>
        </p:txBody>
      </p:sp>
    </p:spTree>
    <p:extLst>
      <p:ext uri="{BB962C8B-B14F-4D97-AF65-F5344CB8AC3E}">
        <p14:creationId xmlns:p14="http://schemas.microsoft.com/office/powerpoint/2010/main" val="277723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cs-CZ" dirty="0" smtClean="0"/>
                  <a:t>Minutová ventilace plic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cs-CZ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52" t="-71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Množství vzduchu vydechnuté z plic za minutu</a:t>
            </a:r>
          </a:p>
          <a:p>
            <a:r>
              <a:rPr lang="cs-CZ" dirty="0" smtClean="0"/>
              <a:t>V klidu asi 8 l /min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9306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938" name="Rectangle 2"/>
              <p:cNvSpPr>
                <a:spLocks noGrp="1" noChangeArrowheads="1"/>
              </p:cNvSpPr>
              <p:nvPr>
                <p:ph type="title" idx="4294967295"/>
              </p:nvPr>
            </p:nvSpPr>
            <p:spPr/>
            <p:txBody>
              <a:bodyPr/>
              <a:lstStyle/>
              <a:p>
                <a:r>
                  <a:rPr lang="cs-CZ" altLang="cs-CZ" dirty="0" smtClean="0"/>
                  <a:t>Dechový objem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cs-CZ" altLang="cs-CZ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altLang="cs-CZ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cs-CZ" altLang="cs-CZ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altLang="cs-CZ" dirty="0"/>
              </a:p>
            </p:txBody>
          </p:sp>
        </mc:Choice>
        <mc:Fallback xmlns="">
          <p:sp>
            <p:nvSpPr>
              <p:cNvPr id="3993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blipFill rotWithShape="0">
                <a:blip r:embed="rId3"/>
                <a:stretch>
                  <a:fillRect l="-2052" t="-71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M</a:t>
            </a:r>
            <a:r>
              <a:rPr lang="cs-CZ" altLang="cs-CZ" dirty="0" smtClean="0"/>
              <a:t>nožství </a:t>
            </a:r>
            <a:r>
              <a:rPr lang="cs-CZ" altLang="cs-CZ" dirty="0"/>
              <a:t>vzduchu, které </a:t>
            </a:r>
            <a:r>
              <a:rPr lang="cs-CZ" altLang="cs-CZ" dirty="0" smtClean="0"/>
              <a:t>se v plicích vymění jedním dechem při klidném dýchání </a:t>
            </a:r>
          </a:p>
          <a:p>
            <a:r>
              <a:rPr lang="cs-CZ" altLang="cs-CZ" dirty="0" smtClean="0"/>
              <a:t>Asi 0,5 l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4059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Inspirační rezervní objem (IRV)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nožství vzduchu, které můžeme po normálním nádechu usilovně vdechnout</a:t>
            </a:r>
          </a:p>
          <a:p>
            <a:r>
              <a:rPr lang="cs-CZ" dirty="0"/>
              <a:t>A</a:t>
            </a:r>
            <a:r>
              <a:rPr lang="cs-CZ" dirty="0" smtClean="0"/>
              <a:t>si 2,5 – 3 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130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Expirační rezervní objem (ERV)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</a:t>
            </a:r>
            <a:r>
              <a:rPr lang="cs-CZ" dirty="0" smtClean="0"/>
              <a:t>bjem vzduchu, který můžeme usilovně vydechnout po normálním výdechu</a:t>
            </a:r>
          </a:p>
          <a:p>
            <a:r>
              <a:rPr lang="cs-CZ" dirty="0"/>
              <a:t>A</a:t>
            </a:r>
            <a:r>
              <a:rPr lang="cs-CZ" dirty="0" smtClean="0"/>
              <a:t>si 1,1 - 1,5l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89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/>
              <a:t>Vitální kapacita </a:t>
            </a:r>
            <a:r>
              <a:rPr lang="cs-CZ" altLang="cs-CZ" dirty="0" smtClean="0"/>
              <a:t>plic (VC)</a:t>
            </a:r>
            <a:endParaRPr lang="cs-CZ" altLang="cs-CZ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M</a:t>
            </a:r>
            <a:r>
              <a:rPr lang="cs-CZ" altLang="cs-CZ" dirty="0" smtClean="0"/>
              <a:t>nožství </a:t>
            </a:r>
            <a:r>
              <a:rPr lang="cs-CZ" altLang="cs-CZ" dirty="0"/>
              <a:t>vzduchu, které usilovně vydechneme po </a:t>
            </a:r>
            <a:r>
              <a:rPr lang="cs-CZ" altLang="cs-CZ" dirty="0" smtClean="0"/>
              <a:t>maximálním nádechu</a:t>
            </a:r>
            <a:endParaRPr lang="cs-CZ" altLang="cs-CZ" dirty="0"/>
          </a:p>
          <a:p>
            <a:r>
              <a:rPr lang="cs-CZ" altLang="cs-CZ" dirty="0"/>
              <a:t>U</a:t>
            </a:r>
            <a:r>
              <a:rPr lang="cs-CZ" altLang="cs-CZ" dirty="0" smtClean="0"/>
              <a:t> </a:t>
            </a:r>
            <a:r>
              <a:rPr lang="cs-CZ" altLang="cs-CZ" dirty="0"/>
              <a:t>muže je 4200 </a:t>
            </a:r>
            <a:r>
              <a:rPr lang="cs-CZ" altLang="cs-CZ" dirty="0" smtClean="0"/>
              <a:t>ml (až 6l), </a:t>
            </a:r>
            <a:r>
              <a:rPr lang="cs-CZ" altLang="cs-CZ" dirty="0"/>
              <a:t>u ženy 3200 ml </a:t>
            </a:r>
            <a:r>
              <a:rPr lang="cs-CZ" altLang="cs-CZ" dirty="0" smtClean="0"/>
              <a:t>(až 5,5 l)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355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Celková plicní kapacita (TLC)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součet vitální kapacity a reziduálního objemu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396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Reziduální </a:t>
            </a:r>
            <a:r>
              <a:rPr lang="cs-CZ" altLang="cs-CZ" dirty="0" smtClean="0"/>
              <a:t>objem (RV)</a:t>
            </a:r>
            <a:endParaRPr lang="cs-CZ" altLang="cs-CZ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 = </a:t>
            </a:r>
            <a:r>
              <a:rPr lang="cs-CZ" altLang="cs-CZ" dirty="0" smtClean="0"/>
              <a:t>zbytkový (nelze změřit spirometrem)</a:t>
            </a:r>
            <a:endParaRPr lang="cs-CZ" altLang="cs-CZ" dirty="0"/>
          </a:p>
          <a:p>
            <a:r>
              <a:rPr lang="cs-CZ" altLang="cs-CZ" dirty="0"/>
              <a:t>M</a:t>
            </a:r>
            <a:r>
              <a:rPr lang="cs-CZ" altLang="cs-CZ" dirty="0" smtClean="0"/>
              <a:t>nožství </a:t>
            </a:r>
            <a:r>
              <a:rPr lang="cs-CZ" altLang="cs-CZ" dirty="0"/>
              <a:t>vzduchu, které zůstává v plicích i po max. výdechu</a:t>
            </a:r>
          </a:p>
          <a:p>
            <a:r>
              <a:rPr lang="cs-CZ" altLang="cs-CZ" dirty="0" smtClean="0"/>
              <a:t>Asi 1,2 </a:t>
            </a:r>
            <a:r>
              <a:rPr lang="cs-CZ" altLang="cs-CZ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05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Transport kyslíku krví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Transportní kapacita krve pro kyslík je zvýšena hemoglobinem (</a:t>
                </a:r>
                <a:r>
                  <a:rPr lang="cs-CZ" dirty="0" err="1" smtClean="0"/>
                  <a:t>Hb</a:t>
                </a:r>
                <a:r>
                  <a:rPr lang="cs-CZ" dirty="0" smtClean="0"/>
                  <a:t>)</a:t>
                </a:r>
              </a:p>
              <a:p>
                <a:r>
                  <a:rPr lang="cs-CZ" dirty="0" smtClean="0"/>
                  <a:t>Jeden gram </a:t>
                </a:r>
                <a:r>
                  <a:rPr lang="cs-CZ" dirty="0" err="1" smtClean="0"/>
                  <a:t>Hb</a:t>
                </a:r>
                <a:r>
                  <a:rPr lang="cs-CZ" dirty="0" smtClean="0"/>
                  <a:t> může in </a:t>
                </a:r>
                <a:r>
                  <a:rPr lang="cs-CZ" dirty="0" err="1" smtClean="0"/>
                  <a:t>vivo</a:t>
                </a:r>
                <a:r>
                  <a:rPr lang="cs-CZ" dirty="0" smtClean="0"/>
                  <a:t> vázat 1,34 ml kyslíku</a:t>
                </a:r>
              </a:p>
              <a:p>
                <a:r>
                  <a:rPr lang="cs-CZ" dirty="0" err="1" smtClean="0"/>
                  <a:t>Deoxyhemoglobin</a:t>
                </a:r>
                <a:r>
                  <a:rPr lang="cs-CZ" dirty="0" smtClean="0"/>
                  <a:t> = hemoglobin bez navázaného kyslíku, jeho afinita ke kyslíku je nejnižší – roste s každou navázanou molekulou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cs-CZ" dirty="0" smtClean="0"/>
              </a:p>
              <a:p>
                <a:endParaRPr lang="cs-CZ" dirty="0"/>
              </a:p>
              <a:p>
                <a:r>
                  <a:rPr lang="cs-CZ" dirty="0" smtClean="0"/>
                  <a:t>Afinita </a:t>
                </a:r>
                <a:r>
                  <a:rPr lang="cs-CZ" dirty="0" err="1" smtClean="0"/>
                  <a:t>Hb</a:t>
                </a:r>
                <a:r>
                  <a:rPr lang="cs-CZ" dirty="0" smtClean="0"/>
                  <a:t> k CO je až 300x vyšší než 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cs-CZ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902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licní ventilace (diagram)">
            <a:hlinkClick r:id="rId2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9539"/>
            <a:ext cx="7620000" cy="66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2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Kyslíkový dluh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V</a:t>
            </a:r>
            <a:r>
              <a:rPr lang="cs-CZ" altLang="cs-CZ" dirty="0" smtClean="0"/>
              <a:t>zniká </a:t>
            </a:r>
            <a:r>
              <a:rPr lang="cs-CZ" altLang="cs-CZ" dirty="0"/>
              <a:t>při </a:t>
            </a:r>
            <a:r>
              <a:rPr lang="cs-CZ" altLang="cs-CZ" dirty="0" smtClean="0"/>
              <a:t>aktivitě</a:t>
            </a:r>
          </a:p>
          <a:p>
            <a:r>
              <a:rPr lang="cs-CZ" altLang="cs-CZ" dirty="0"/>
              <a:t>P</a:t>
            </a:r>
            <a:r>
              <a:rPr lang="cs-CZ" altLang="cs-CZ" dirty="0" smtClean="0"/>
              <a:t>o 3 až 5 minutách</a:t>
            </a:r>
          </a:p>
          <a:p>
            <a:r>
              <a:rPr lang="cs-CZ" altLang="cs-CZ" dirty="0"/>
              <a:t>S</a:t>
            </a:r>
            <a:r>
              <a:rPr lang="cs-CZ" altLang="cs-CZ" dirty="0" smtClean="0"/>
              <a:t>val využívá energii ATP, která vzniká glykolýzou za anaerobních podmínek – konečným produktem je kyselina mléčná (bolest svalů) – pro její odbourání je potřeba zvýšené množství kyslíku</a:t>
            </a:r>
            <a:endParaRPr lang="cs-CZ" altLang="cs-CZ" dirty="0"/>
          </a:p>
          <a:p>
            <a:r>
              <a:rPr lang="cs-CZ" altLang="cs-CZ" dirty="0"/>
              <a:t>Z</a:t>
            </a:r>
            <a:r>
              <a:rPr lang="cs-CZ" altLang="cs-CZ" dirty="0" smtClean="0"/>
              <a:t>ahrnuje </a:t>
            </a:r>
            <a:r>
              <a:rPr lang="cs-CZ" altLang="cs-CZ" dirty="0"/>
              <a:t>kyslík, který potřeba doplnit</a:t>
            </a:r>
          </a:p>
          <a:p>
            <a:r>
              <a:rPr lang="cs-CZ" altLang="cs-CZ" dirty="0"/>
              <a:t>P</a:t>
            </a:r>
            <a:r>
              <a:rPr lang="cs-CZ" altLang="cs-CZ" dirty="0" smtClean="0"/>
              <a:t>o </a:t>
            </a:r>
            <a:r>
              <a:rPr lang="cs-CZ" altLang="cs-CZ" dirty="0"/>
              <a:t>cvičení přetrvává zvýšené </a:t>
            </a:r>
            <a:r>
              <a:rPr lang="cs-CZ" altLang="cs-CZ" dirty="0" smtClean="0"/>
              <a:t>dýchání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167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Vybrané pojmy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cs-CZ" dirty="0" smtClean="0"/>
                  <a:t>Hyperventilace – stoupá p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 smtClean="0"/>
                  <a:t> a klesá p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b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 smtClean="0"/>
                  <a:t> (např. při hluboké a zrychlené ventilaci v klidu)</a:t>
                </a:r>
              </a:p>
              <a:p>
                <a:r>
                  <a:rPr lang="cs-CZ" dirty="0" smtClean="0"/>
                  <a:t>Hypoventilace – opačná situace</a:t>
                </a:r>
              </a:p>
              <a:p>
                <a:r>
                  <a:rPr lang="cs-CZ" dirty="0" smtClean="0"/>
                  <a:t>Eupnoe – klidné normální dýchání</a:t>
                </a:r>
              </a:p>
              <a:p>
                <a:r>
                  <a:rPr lang="cs-CZ" dirty="0" smtClean="0"/>
                  <a:t>Apnoe – zástava dechu</a:t>
                </a:r>
              </a:p>
              <a:p>
                <a:r>
                  <a:rPr lang="cs-CZ" dirty="0" smtClean="0"/>
                  <a:t>Hyperpnoe – prohloubení dechu</a:t>
                </a:r>
              </a:p>
              <a:p>
                <a:r>
                  <a:rPr lang="cs-CZ" dirty="0" err="1" smtClean="0"/>
                  <a:t>Polypnoe</a:t>
                </a:r>
                <a:r>
                  <a:rPr lang="cs-CZ" dirty="0" smtClean="0"/>
                  <a:t> – zrychlení dechu</a:t>
                </a:r>
              </a:p>
              <a:p>
                <a:r>
                  <a:rPr lang="cs-CZ" dirty="0" smtClean="0"/>
                  <a:t>Tachypnoe – povrchní zrychlení dechu</a:t>
                </a:r>
              </a:p>
              <a:p>
                <a:r>
                  <a:rPr lang="cs-CZ" dirty="0" err="1" smtClean="0"/>
                  <a:t>Oligopnoe</a:t>
                </a:r>
                <a:r>
                  <a:rPr lang="cs-CZ" dirty="0" smtClean="0"/>
                  <a:t> (bradypnoe) – zpomalení dechu</a:t>
                </a:r>
              </a:p>
              <a:p>
                <a:r>
                  <a:rPr lang="cs-CZ" dirty="0" smtClean="0"/>
                  <a:t>Dyspnoe - dušnost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9" t="-16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789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Onemocnění dýchací soustavy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/>
              <a:t>Rýma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Kašel – suchý, vlhký, chřipka – virové </a:t>
            </a:r>
            <a:r>
              <a:rPr lang="cs-CZ" altLang="cs-CZ" dirty="0" smtClean="0"/>
              <a:t>onemocnění</a:t>
            </a:r>
          </a:p>
          <a:p>
            <a:pPr>
              <a:lnSpc>
                <a:spcPct val="90000"/>
              </a:lnSpc>
            </a:pPr>
            <a:r>
              <a:rPr lang="cs-CZ" altLang="cs-CZ" dirty="0" err="1" smtClean="0"/>
              <a:t>Stridor</a:t>
            </a:r>
            <a:r>
              <a:rPr lang="cs-CZ" altLang="cs-CZ" dirty="0" smtClean="0"/>
              <a:t> – zúžení nebo překážka v dýchacích cestách</a:t>
            </a: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Angína – zánět jedné nebo obou krčních mandlí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Zbytnění adenoidní vegetace (nosní mandle)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Zánět hrtanu – závažné, štěkavý, neproduktivní kašel </a:t>
            </a:r>
            <a:r>
              <a:rPr lang="cs-CZ" altLang="cs-CZ" dirty="0">
                <a:sym typeface="Wingdings" panose="05000000000000000000" pitchFamily="2" charset="2"/>
              </a:rPr>
              <a:t> vdechování chladného vzduchu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sym typeface="Wingdings" panose="05000000000000000000" pitchFamily="2" charset="2"/>
              </a:rPr>
              <a:t>Zánět průdušek – většinou virové</a:t>
            </a: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zápal plic – bakterie nebo viry, náhlé, horečky, dráždivý kašel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1533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4000" dirty="0"/>
              <a:t>Onemocnění dýchací soustavy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dirty="0"/>
              <a:t>C</a:t>
            </a:r>
            <a:r>
              <a:rPr lang="cs-CZ" altLang="cs-CZ" dirty="0" smtClean="0"/>
              <a:t>hřipka </a:t>
            </a:r>
            <a:r>
              <a:rPr lang="cs-CZ" altLang="cs-CZ" dirty="0"/>
              <a:t>– virové onemocnění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Tuberkulóza </a:t>
            </a:r>
            <a:r>
              <a:rPr lang="cs-CZ" altLang="cs-CZ" dirty="0"/>
              <a:t>– infekční, bakterie, očkování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A</a:t>
            </a:r>
            <a:r>
              <a:rPr lang="cs-CZ" altLang="cs-CZ" dirty="0" smtClean="0"/>
              <a:t>stma </a:t>
            </a:r>
            <a:r>
              <a:rPr lang="cs-CZ" altLang="cs-CZ" dirty="0"/>
              <a:t>– stažení dýchací </a:t>
            </a:r>
            <a:r>
              <a:rPr lang="cs-CZ" altLang="cs-CZ" dirty="0" smtClean="0"/>
              <a:t>trubice, chronické, zánětlivé</a:t>
            </a: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R</a:t>
            </a:r>
            <a:r>
              <a:rPr lang="cs-CZ" altLang="cs-CZ" dirty="0" smtClean="0"/>
              <a:t>akovina </a:t>
            </a:r>
            <a:r>
              <a:rPr lang="cs-CZ" altLang="cs-CZ" dirty="0"/>
              <a:t>plic – její vznik podporuje kouření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H</a:t>
            </a:r>
            <a:r>
              <a:rPr lang="cs-CZ" altLang="cs-CZ" dirty="0" smtClean="0"/>
              <a:t>ypoxie </a:t>
            </a:r>
            <a:r>
              <a:rPr lang="cs-CZ" altLang="cs-CZ" dirty="0"/>
              <a:t>– nervové buňky odumírají po 5 minutách</a:t>
            </a:r>
          </a:p>
        </p:txBody>
      </p:sp>
    </p:spTree>
    <p:extLst>
      <p:ext uri="{BB962C8B-B14F-4D97-AF65-F5344CB8AC3E}">
        <p14:creationId xmlns:p14="http://schemas.microsoft.com/office/powerpoint/2010/main" val="2618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Věkové zvláštnosti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U</a:t>
            </a:r>
            <a:r>
              <a:rPr lang="cs-CZ" altLang="cs-CZ" dirty="0" smtClean="0"/>
              <a:t> </a:t>
            </a:r>
            <a:r>
              <a:rPr lang="cs-CZ" altLang="cs-CZ" dirty="0"/>
              <a:t>dětí </a:t>
            </a:r>
            <a:r>
              <a:rPr lang="cs-CZ" altLang="cs-CZ" dirty="0">
                <a:sym typeface="Wingdings 3" panose="05040102010807070707" pitchFamily="18" charset="2"/>
              </a:rPr>
              <a:t> dýchací cesty méně prostorné a vedlejší dutiny se teprve začínají formovat</a:t>
            </a:r>
          </a:p>
          <a:p>
            <a:r>
              <a:rPr lang="cs-CZ" altLang="cs-CZ" dirty="0">
                <a:sym typeface="Wingdings 3" panose="05040102010807070707" pitchFamily="18" charset="2"/>
              </a:rPr>
              <a:t>S</a:t>
            </a:r>
            <a:r>
              <a:rPr lang="cs-CZ" altLang="cs-CZ" dirty="0" smtClean="0">
                <a:sym typeface="Wingdings 3" panose="05040102010807070707" pitchFamily="18" charset="2"/>
              </a:rPr>
              <a:t>liznice </a:t>
            </a:r>
            <a:r>
              <a:rPr lang="cs-CZ" altLang="cs-CZ" dirty="0">
                <a:sym typeface="Wingdings 3" panose="05040102010807070707" pitchFamily="18" charset="2"/>
              </a:rPr>
              <a:t>– jemná, hojně prostoupena cévami, snáze zranitelná  choroboplodné zárodky, prach, nečistoty</a:t>
            </a:r>
          </a:p>
          <a:p>
            <a:r>
              <a:rPr lang="cs-CZ" altLang="cs-CZ" dirty="0">
                <a:sym typeface="Wingdings 3" panose="05040102010807070707" pitchFamily="18" charset="2"/>
              </a:rPr>
              <a:t>D</a:t>
            </a:r>
            <a:r>
              <a:rPr lang="cs-CZ" altLang="cs-CZ" dirty="0" smtClean="0">
                <a:sym typeface="Wingdings 3" panose="05040102010807070707" pitchFamily="18" charset="2"/>
              </a:rPr>
              <a:t>ospívání </a:t>
            </a:r>
            <a:r>
              <a:rPr lang="cs-CZ" altLang="cs-CZ" dirty="0">
                <a:sym typeface="Wingdings 3" panose="05040102010807070707" pitchFamily="18" charset="2"/>
              </a:rPr>
              <a:t>– roste hrtan  změna hlasu</a:t>
            </a:r>
          </a:p>
        </p:txBody>
      </p:sp>
    </p:spTree>
    <p:extLst>
      <p:ext uri="{BB962C8B-B14F-4D97-AF65-F5344CB8AC3E}">
        <p14:creationId xmlns:p14="http://schemas.microsoft.com/office/powerpoint/2010/main" val="37539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Objem plic u dětí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O</a:t>
            </a:r>
            <a:r>
              <a:rPr lang="cs-CZ" altLang="cs-CZ" dirty="0" smtClean="0"/>
              <a:t>bjem </a:t>
            </a:r>
            <a:r>
              <a:rPr lang="cs-CZ" altLang="cs-CZ" dirty="0"/>
              <a:t>plic novorozence se do 6 let zvětší 7x až 8x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528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Frekvence dýchání u dětí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Č</a:t>
            </a:r>
            <a:r>
              <a:rPr lang="cs-CZ" altLang="cs-CZ" dirty="0" smtClean="0"/>
              <a:t>ím </a:t>
            </a:r>
            <a:r>
              <a:rPr lang="cs-CZ" altLang="cs-CZ" dirty="0"/>
              <a:t>je dítě mladší </a:t>
            </a:r>
            <a:r>
              <a:rPr lang="cs-CZ" altLang="cs-CZ" dirty="0">
                <a:sym typeface="Wingdings 3" panose="05040102010807070707" pitchFamily="18" charset="2"/>
              </a:rPr>
              <a:t> dýchání rychlejší</a:t>
            </a:r>
          </a:p>
          <a:p>
            <a:r>
              <a:rPr lang="cs-CZ" altLang="cs-CZ" dirty="0">
                <a:sym typeface="Wingdings 3" panose="05040102010807070707" pitchFamily="18" charset="2"/>
              </a:rPr>
              <a:t>P</a:t>
            </a:r>
            <a:r>
              <a:rPr lang="cs-CZ" altLang="cs-CZ" dirty="0" smtClean="0">
                <a:sym typeface="Wingdings 3" panose="05040102010807070707" pitchFamily="18" charset="2"/>
              </a:rPr>
              <a:t>očet </a:t>
            </a:r>
            <a:r>
              <a:rPr lang="cs-CZ" altLang="cs-CZ" dirty="0">
                <a:sym typeface="Wingdings 3" panose="05040102010807070707" pitchFamily="18" charset="2"/>
              </a:rPr>
              <a:t>dechů/min  novorozenec - 37 dechů, 6tileté dítě - 23</a:t>
            </a:r>
          </a:p>
          <a:p>
            <a:r>
              <a:rPr lang="cs-CZ" altLang="cs-CZ" dirty="0">
                <a:sym typeface="Wingdings 3" panose="05040102010807070707" pitchFamily="18" charset="2"/>
              </a:rPr>
              <a:t>Z</a:t>
            </a:r>
            <a:r>
              <a:rPr lang="cs-CZ" altLang="cs-CZ" dirty="0" smtClean="0">
                <a:sym typeface="Wingdings 3" panose="05040102010807070707" pitchFamily="18" charset="2"/>
              </a:rPr>
              <a:t>hruba </a:t>
            </a:r>
            <a:r>
              <a:rPr lang="cs-CZ" altLang="cs-CZ" dirty="0">
                <a:sym typeface="Wingdings 3" panose="05040102010807070707" pitchFamily="18" charset="2"/>
              </a:rPr>
              <a:t>do 8 let dýchají chlapci rychleji než dívky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455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Nerespirační funkce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F</a:t>
            </a:r>
            <a:r>
              <a:rPr lang="cs-CZ" altLang="cs-CZ" dirty="0" smtClean="0"/>
              <a:t>ormování zvukových projevů</a:t>
            </a:r>
            <a:endParaRPr lang="cs-CZ" altLang="cs-CZ" dirty="0"/>
          </a:p>
          <a:p>
            <a:r>
              <a:rPr lang="cs-CZ" altLang="cs-CZ" dirty="0"/>
              <a:t>O</a:t>
            </a:r>
            <a:r>
              <a:rPr lang="cs-CZ" altLang="cs-CZ" dirty="0" smtClean="0"/>
              <a:t>dstraňování </a:t>
            </a:r>
            <a:r>
              <a:rPr lang="cs-CZ" altLang="cs-CZ" dirty="0"/>
              <a:t>nečistot – řasinkový epitel, hlenové žlázky</a:t>
            </a:r>
          </a:p>
          <a:p>
            <a:r>
              <a:rPr lang="cs-CZ" altLang="cs-CZ" dirty="0"/>
              <a:t>T</a:t>
            </a:r>
            <a:r>
              <a:rPr lang="cs-CZ" altLang="cs-CZ" dirty="0" smtClean="0"/>
              <a:t>ermoregulace</a:t>
            </a:r>
            <a:endParaRPr lang="cs-CZ" altLang="cs-CZ" dirty="0"/>
          </a:p>
          <a:p>
            <a:r>
              <a:rPr lang="cs-CZ" altLang="cs-CZ" dirty="0"/>
              <a:t>O</a:t>
            </a:r>
            <a:r>
              <a:rPr lang="cs-CZ" altLang="cs-CZ" dirty="0" smtClean="0"/>
              <a:t>brané </a:t>
            </a:r>
            <a:r>
              <a:rPr lang="cs-CZ" altLang="cs-CZ" dirty="0"/>
              <a:t>reflexy – kýchnutí, kašlání</a:t>
            </a:r>
          </a:p>
        </p:txBody>
      </p:sp>
    </p:spTree>
    <p:extLst>
      <p:ext uri="{BB962C8B-B14F-4D97-AF65-F5344CB8AC3E}">
        <p14:creationId xmlns:p14="http://schemas.microsoft.com/office/powerpoint/2010/main" val="44835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Stavba dýchací soustavy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>
                <a:solidFill>
                  <a:schemeClr val="hlink"/>
                </a:solidFill>
              </a:rPr>
              <a:t>dutina nosní – </a:t>
            </a:r>
            <a:r>
              <a:rPr lang="cs-CZ" altLang="cs-CZ" u="sng" dirty="0">
                <a:solidFill>
                  <a:schemeClr val="hlink"/>
                </a:solidFill>
              </a:rPr>
              <a:t>horní cesty dýchací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solidFill>
                  <a:schemeClr val="hlink"/>
                </a:solidFill>
              </a:rPr>
              <a:t>nosohltan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hrtan – </a:t>
            </a:r>
            <a:r>
              <a:rPr lang="cs-CZ" altLang="cs-CZ" u="sng" dirty="0"/>
              <a:t>dolní cesty dýchací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průdušnice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průdušky – zanořují se do plic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průdušinky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plicní váčky, plicní sklípky</a:t>
            </a:r>
          </a:p>
        </p:txBody>
      </p:sp>
    </p:spTree>
    <p:extLst>
      <p:ext uri="{BB962C8B-B14F-4D97-AF65-F5344CB8AC3E}">
        <p14:creationId xmlns:p14="http://schemas.microsoft.com/office/powerpoint/2010/main" val="183163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ýchací cesty">
            <a:hlinkClick r:id="rId2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260351"/>
            <a:ext cx="5908675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3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/>
              <a:t>Dutina </a:t>
            </a:r>
            <a:r>
              <a:rPr lang="cs-CZ" altLang="cs-CZ" dirty="0" smtClean="0"/>
              <a:t>nosní (</a:t>
            </a:r>
            <a:r>
              <a:rPr lang="cs-CZ" altLang="cs-CZ" dirty="0" err="1" smtClean="0"/>
              <a:t>Cavum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nasi</a:t>
            </a:r>
            <a:r>
              <a:rPr lang="cs-CZ" altLang="cs-CZ" dirty="0"/>
              <a:t>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Tvrdé patro, vedlejší nosní </a:t>
            </a:r>
            <a:r>
              <a:rPr lang="cs-CZ" altLang="cs-CZ" dirty="0" smtClean="0"/>
              <a:t>dutiny (největší v horní čelistí a čelní kosti)</a:t>
            </a:r>
            <a:endParaRPr lang="cs-CZ" altLang="cs-CZ" dirty="0"/>
          </a:p>
          <a:p>
            <a:r>
              <a:rPr lang="cs-CZ" altLang="cs-CZ" dirty="0" smtClean="0"/>
              <a:t>Víceřadý řasinkový epitel, hlenové žlázky, čichové buňky</a:t>
            </a:r>
          </a:p>
          <a:p>
            <a:r>
              <a:rPr lang="cs-CZ" altLang="cs-CZ" b="1" dirty="0" smtClean="0"/>
              <a:t>Řasinkový </a:t>
            </a:r>
            <a:r>
              <a:rPr lang="cs-CZ" altLang="cs-CZ" b="1" dirty="0"/>
              <a:t>epitel:</a:t>
            </a:r>
          </a:p>
          <a:p>
            <a:pPr lvl="1"/>
            <a:r>
              <a:rPr lang="cs-CZ" altLang="cs-CZ" dirty="0"/>
              <a:t>otepluje vdechovaný vzduch</a:t>
            </a:r>
          </a:p>
          <a:p>
            <a:pPr lvl="1"/>
            <a:r>
              <a:rPr lang="cs-CZ" altLang="cs-CZ" dirty="0"/>
              <a:t>ochlazuje vydechovaný vzduch</a:t>
            </a:r>
          </a:p>
          <a:p>
            <a:pPr lvl="1"/>
            <a:r>
              <a:rPr lang="cs-CZ" altLang="cs-CZ" dirty="0"/>
              <a:t>čistí</a:t>
            </a:r>
          </a:p>
          <a:p>
            <a:pPr lvl="1"/>
            <a:r>
              <a:rPr lang="cs-CZ" altLang="cs-CZ" dirty="0"/>
              <a:t>zvlhčuje</a:t>
            </a:r>
          </a:p>
        </p:txBody>
      </p:sp>
    </p:spTree>
    <p:extLst>
      <p:ext uri="{BB962C8B-B14F-4D97-AF65-F5344CB8AC3E}">
        <p14:creationId xmlns:p14="http://schemas.microsoft.com/office/powerpoint/2010/main" val="37739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/>
              <a:t>Nosohltan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N</a:t>
            </a:r>
            <a:r>
              <a:rPr lang="cs-CZ" altLang="cs-CZ" dirty="0" smtClean="0"/>
              <a:t>osohltan </a:t>
            </a:r>
            <a:r>
              <a:rPr lang="cs-CZ" altLang="cs-CZ" dirty="0"/>
              <a:t>vytváří spojku mezi horními a dolními dýchacími cestami</a:t>
            </a:r>
          </a:p>
          <a:p>
            <a:r>
              <a:rPr lang="cs-CZ" altLang="cs-CZ" dirty="0"/>
              <a:t>H</a:t>
            </a:r>
            <a:r>
              <a:rPr lang="cs-CZ" altLang="cs-CZ" dirty="0" smtClean="0"/>
              <a:t>ranicí </a:t>
            </a:r>
            <a:r>
              <a:rPr lang="cs-CZ" altLang="cs-CZ" dirty="0"/>
              <a:t>mezi nosohltanem a ústní částí hltanu je </a:t>
            </a:r>
            <a:r>
              <a:rPr lang="cs-CZ" altLang="cs-CZ" b="1" dirty="0"/>
              <a:t>měkké patro </a:t>
            </a:r>
            <a:r>
              <a:rPr lang="cs-CZ" altLang="cs-CZ" dirty="0"/>
              <a:t>a</a:t>
            </a:r>
            <a:r>
              <a:rPr lang="cs-CZ" altLang="cs-CZ" b="1" dirty="0"/>
              <a:t> čípek</a:t>
            </a:r>
            <a:r>
              <a:rPr lang="cs-CZ" altLang="cs-CZ" dirty="0"/>
              <a:t> </a:t>
            </a:r>
          </a:p>
          <a:p>
            <a:r>
              <a:rPr lang="cs-CZ" altLang="cs-CZ" dirty="0"/>
              <a:t>V</a:t>
            </a:r>
            <a:r>
              <a:rPr lang="cs-CZ" altLang="cs-CZ" dirty="0" smtClean="0"/>
              <a:t>yústění </a:t>
            </a:r>
            <a:r>
              <a:rPr lang="cs-CZ" altLang="cs-CZ" b="1" dirty="0"/>
              <a:t>Eustachovy trubice</a:t>
            </a:r>
            <a:r>
              <a:rPr lang="cs-CZ" altLang="cs-CZ" dirty="0"/>
              <a:t> (spojení nosohltanu a středního ucha)</a:t>
            </a:r>
          </a:p>
          <a:p>
            <a:r>
              <a:rPr lang="cs-CZ" altLang="cs-CZ" dirty="0">
                <a:solidFill>
                  <a:schemeClr val="hlink"/>
                </a:solidFill>
              </a:rPr>
              <a:t>N</a:t>
            </a:r>
            <a:r>
              <a:rPr lang="cs-CZ" altLang="cs-CZ" dirty="0" smtClean="0">
                <a:solidFill>
                  <a:schemeClr val="hlink"/>
                </a:solidFill>
              </a:rPr>
              <a:t>osohltanové </a:t>
            </a:r>
            <a:r>
              <a:rPr lang="cs-CZ" altLang="cs-CZ" dirty="0">
                <a:solidFill>
                  <a:schemeClr val="hlink"/>
                </a:solidFill>
              </a:rPr>
              <a:t>mandle</a:t>
            </a:r>
            <a:r>
              <a:rPr lang="cs-CZ" altLang="cs-CZ" dirty="0"/>
              <a:t> – ochrana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506" y="4076700"/>
            <a:ext cx="3442416" cy="249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Hrtan (Larynx)</a:t>
            </a:r>
            <a:endParaRPr lang="cs-CZ" altLang="cs-CZ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hlink"/>
                </a:solidFill>
              </a:rPr>
              <a:t>H</a:t>
            </a:r>
            <a:r>
              <a:rPr lang="cs-CZ" altLang="cs-CZ" dirty="0" smtClean="0">
                <a:solidFill>
                  <a:schemeClr val="hlink"/>
                </a:solidFill>
              </a:rPr>
              <a:t>rtanová </a:t>
            </a:r>
            <a:r>
              <a:rPr lang="cs-CZ" altLang="cs-CZ" dirty="0">
                <a:solidFill>
                  <a:schemeClr val="hlink"/>
                </a:solidFill>
              </a:rPr>
              <a:t>příklopka (epiglottis)</a:t>
            </a:r>
            <a:r>
              <a:rPr lang="cs-CZ" altLang="cs-CZ" dirty="0"/>
              <a:t> – odděluje TS a DS</a:t>
            </a:r>
          </a:p>
          <a:p>
            <a:r>
              <a:rPr lang="cs-CZ" altLang="cs-CZ" dirty="0"/>
              <a:t>V</a:t>
            </a:r>
            <a:r>
              <a:rPr lang="cs-CZ" altLang="cs-CZ" dirty="0" smtClean="0"/>
              <a:t>yztužen </a:t>
            </a:r>
            <a:r>
              <a:rPr lang="cs-CZ" altLang="cs-CZ" dirty="0"/>
              <a:t>chrupavkami, </a:t>
            </a:r>
            <a:r>
              <a:rPr lang="cs-CZ" altLang="cs-CZ" dirty="0" smtClean="0"/>
              <a:t>u mužů výrazná chrupavka </a:t>
            </a:r>
            <a:r>
              <a:rPr lang="cs-CZ" altLang="cs-CZ" dirty="0"/>
              <a:t>štítná – tzv. </a:t>
            </a:r>
            <a:r>
              <a:rPr lang="cs-CZ" altLang="cs-CZ" dirty="0" smtClean="0"/>
              <a:t>ohryzek</a:t>
            </a:r>
          </a:p>
          <a:p>
            <a:r>
              <a:rPr lang="cs-CZ" altLang="cs-CZ" dirty="0" smtClean="0"/>
              <a:t>Mezi chrupavkou štítnou a prstenčitou chrupavkou – je vazivová membrána, kterou lze v případě nutnosti proříznout</a:t>
            </a:r>
            <a:endParaRPr lang="cs-CZ" altLang="cs-CZ" dirty="0"/>
          </a:p>
          <a:p>
            <a:r>
              <a:rPr lang="cs-CZ" altLang="cs-CZ" dirty="0"/>
              <a:t>C</a:t>
            </a:r>
            <a:r>
              <a:rPr lang="cs-CZ" altLang="cs-CZ" dirty="0" smtClean="0"/>
              <a:t>hrupavky </a:t>
            </a:r>
            <a:r>
              <a:rPr lang="cs-CZ" altLang="cs-CZ" dirty="0"/>
              <a:t>hlasivkové</a:t>
            </a:r>
          </a:p>
          <a:p>
            <a:r>
              <a:rPr lang="cs-CZ" altLang="cs-CZ" b="1" dirty="0"/>
              <a:t>H</a:t>
            </a:r>
            <a:r>
              <a:rPr lang="cs-CZ" altLang="cs-CZ" b="1" dirty="0" smtClean="0"/>
              <a:t>lasové </a:t>
            </a:r>
            <a:r>
              <a:rPr lang="cs-CZ" altLang="cs-CZ" b="1" dirty="0"/>
              <a:t>ústrojí</a:t>
            </a:r>
            <a:r>
              <a:rPr lang="cs-CZ" altLang="cs-CZ" dirty="0"/>
              <a:t> = </a:t>
            </a:r>
            <a:r>
              <a:rPr lang="cs-CZ" altLang="cs-CZ" dirty="0" smtClean="0"/>
              <a:t>hlasivky (mezi hlasivkovými vazy a hlasivkovými chrupavkami je hlasivková štěrbina)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8254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238</TotalTime>
  <Words>979</Words>
  <Application>Microsoft Office PowerPoint</Application>
  <PresentationFormat>Širokoúhlá obrazovka</PresentationFormat>
  <Paragraphs>202</Paragraphs>
  <Slides>37</Slides>
  <Notes>23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6" baseType="lpstr">
      <vt:lpstr>Arial</vt:lpstr>
      <vt:lpstr>Calibri</vt:lpstr>
      <vt:lpstr>Cambria Math</vt:lpstr>
      <vt:lpstr>Century Gothic</vt:lpstr>
      <vt:lpstr>Times New Roman</vt:lpstr>
      <vt:lpstr>Wingdings</vt:lpstr>
      <vt:lpstr>Wingdings 3</vt:lpstr>
      <vt:lpstr>Stébla</vt:lpstr>
      <vt:lpstr>Rastrový obrázek</vt:lpstr>
      <vt:lpstr>Dýchací soustava</vt:lpstr>
      <vt:lpstr>Funkce dýchací soustavy</vt:lpstr>
      <vt:lpstr>Transport kyslíku krví</vt:lpstr>
      <vt:lpstr>Nerespirační funkce</vt:lpstr>
      <vt:lpstr>Stavba dýchací soustavy</vt:lpstr>
      <vt:lpstr>Prezentace aplikace PowerPoint</vt:lpstr>
      <vt:lpstr>Dutina nosní (Cavum nasi)</vt:lpstr>
      <vt:lpstr>Nosohltan</vt:lpstr>
      <vt:lpstr>Hrtan (Larynx)</vt:lpstr>
      <vt:lpstr>Prezentace aplikace PowerPoint</vt:lpstr>
      <vt:lpstr>Průdušnice (Trachea)</vt:lpstr>
      <vt:lpstr>Průdušky (Bronchi)</vt:lpstr>
      <vt:lpstr>Plíce (Pulmo)</vt:lpstr>
      <vt:lpstr>Vnitřní stavba plic</vt:lpstr>
      <vt:lpstr>Prezentace aplikace PowerPoint</vt:lpstr>
      <vt:lpstr>Prezentace aplikace PowerPoint</vt:lpstr>
      <vt:lpstr>Mechanika dýchání</vt:lpstr>
      <vt:lpstr>Řízení a regulace dýchání</vt:lpstr>
      <vt:lpstr>Mechanika dýchání</vt:lpstr>
      <vt:lpstr>Mechanika dýchání</vt:lpstr>
      <vt:lpstr>Složení vzduchu</vt:lpstr>
      <vt:lpstr>Frekvence dýchání</vt:lpstr>
      <vt:lpstr>Minutová ventilace plic 〖(V〗_E)</vt:lpstr>
      <vt:lpstr>Dechový objem 〖(V〗_T)</vt:lpstr>
      <vt:lpstr>Inspirační rezervní objem (IRV)</vt:lpstr>
      <vt:lpstr>Expirační rezervní objem (ERV)</vt:lpstr>
      <vt:lpstr>Vitální kapacita plic (VC)</vt:lpstr>
      <vt:lpstr>Celková plicní kapacita (TLC)</vt:lpstr>
      <vt:lpstr>Reziduální objem (RV)</vt:lpstr>
      <vt:lpstr>Prezentace aplikace PowerPoint</vt:lpstr>
      <vt:lpstr>Kyslíkový dluh</vt:lpstr>
      <vt:lpstr>Vybrané pojmy</vt:lpstr>
      <vt:lpstr>Onemocnění dýchací soustavy</vt:lpstr>
      <vt:lpstr>Onemocnění dýchací soustavy</vt:lpstr>
      <vt:lpstr>Věkové zvláštnosti</vt:lpstr>
      <vt:lpstr>Objem plic u dětí</vt:lpstr>
      <vt:lpstr>Frekvence dýchání u dětí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Dýchací soustava</dc:title>
  <dc:creator>Doug</dc:creator>
  <cp:lastModifiedBy>Alena Thorovska</cp:lastModifiedBy>
  <cp:revision>18</cp:revision>
  <dcterms:created xsi:type="dcterms:W3CDTF">2015-09-04T16:21:24Z</dcterms:created>
  <dcterms:modified xsi:type="dcterms:W3CDTF">2019-08-10T13:29:42Z</dcterms:modified>
</cp:coreProperties>
</file>