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C2E9C-9FB4-4C3B-B0AE-107AAC4BE8F5}" type="datetimeFigureOut">
              <a:rPr lang="cs-CZ" smtClean="0"/>
              <a:t>23.4.2019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47CD9-8CF2-46F0-B183-ACEDFA39D4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1317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FE872-B8A4-4FB5-9B37-D18B838AFB0A}" type="datetimeFigureOut">
              <a:rPr lang="cs-CZ" smtClean="0"/>
              <a:t>23.4.2019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210AB-33F7-476F-8BDD-4F1FADD557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6116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Čichové nervy – tvoří dostředivé,</a:t>
            </a:r>
            <a:r>
              <a:rPr lang="cs-CZ" baseline="0" dirty="0" smtClean="0"/>
              <a:t> senzitivní výběžky čichových buněk</a:t>
            </a:r>
          </a:p>
          <a:p>
            <a:r>
              <a:rPr lang="cs-CZ" baseline="0" dirty="0" smtClean="0"/>
              <a:t>Zrakový nerv – senzitivní vlákna, která začínají v sítnici oka a za očním bulbem se spojují v jeden celek, před tureckým sedlem klínové kosti se část vláken kříží – do zrakových center v mezimozku a do </a:t>
            </a:r>
            <a:r>
              <a:rPr lang="cs-CZ" baseline="0" dirty="0" err="1" smtClean="0"/>
              <a:t>neokortexu</a:t>
            </a:r>
            <a:r>
              <a:rPr lang="cs-CZ" baseline="0" dirty="0" smtClean="0"/>
              <a:t>; rohovka a čočka zobrazují na sítnici předměty pravolevě obrácené – křížením se pak promítají v původní podobě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210AB-33F7-476F-8BDD-4F1FADD557FA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2879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Lícní nerv je velmi citlivý na působení</a:t>
            </a:r>
            <a:r>
              <a:rPr lang="cs-CZ" baseline="0" dirty="0" smtClean="0"/>
              <a:t> různých podnětů – např. chladu. Poměrně častá porucha jeho funkce se projevuje ochrnutím svalů poloviny obličeje. Obrna je spojena se ztrátou mimiky a nebezpečím poškození rohovky.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210AB-33F7-476F-8BDD-4F1FADD557FA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5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Nervová soustava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Periferní nervový systém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4857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Sympatikus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vlákna vycházejí z </a:t>
            </a:r>
            <a:r>
              <a:rPr lang="cs-CZ" altLang="cs-CZ" dirty="0">
                <a:solidFill>
                  <a:srgbClr val="990099"/>
                </a:solidFill>
              </a:rPr>
              <a:t>hrudní a bederní míchy</a:t>
            </a:r>
          </a:p>
          <a:p>
            <a:r>
              <a:rPr lang="cs-CZ" altLang="cs-CZ" dirty="0"/>
              <a:t>odstředivá vlákna jsou složena ze dvou neuronů – synapse uloženy podél páteře (vytvářejí sympatický kmen)</a:t>
            </a:r>
          </a:p>
          <a:p>
            <a:r>
              <a:rPr lang="cs-CZ" altLang="cs-CZ" dirty="0">
                <a:solidFill>
                  <a:srgbClr val="990099"/>
                </a:solidFill>
              </a:rPr>
              <a:t>mediátory</a:t>
            </a:r>
            <a:r>
              <a:rPr lang="cs-CZ" altLang="cs-CZ" dirty="0"/>
              <a:t>: adrenalin, noradrenalin</a:t>
            </a:r>
          </a:p>
          <a:p>
            <a:r>
              <a:rPr lang="cs-CZ" altLang="cs-CZ" u="sng" dirty="0"/>
              <a:t>většinou</a:t>
            </a:r>
            <a:r>
              <a:rPr lang="cs-CZ" altLang="cs-CZ" dirty="0"/>
              <a:t> má </a:t>
            </a:r>
            <a:r>
              <a:rPr lang="cs-CZ" altLang="cs-CZ" dirty="0">
                <a:solidFill>
                  <a:srgbClr val="990099"/>
                </a:solidFill>
              </a:rPr>
              <a:t>povzbuzující účinek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5012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174" y="426460"/>
            <a:ext cx="4651651" cy="600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82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Periferní nervový systém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Hlavové (12 párů) a míšní nervy (31 párů) – zajišťují oboustranné spojení CNS a periférie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3095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622201" y="291152"/>
            <a:ext cx="4330297" cy="624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972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Hlavové nervy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b="1" dirty="0" smtClean="0"/>
              <a:t>I. Čichový nerv </a:t>
            </a:r>
            <a:r>
              <a:rPr lang="cs-CZ" sz="2000" dirty="0" smtClean="0"/>
              <a:t>– senzitivní nerv, čichové informace k čichovému centru</a:t>
            </a:r>
          </a:p>
          <a:p>
            <a:r>
              <a:rPr lang="cs-CZ" sz="2000" b="1" dirty="0" smtClean="0"/>
              <a:t>II. Zrakový nerv </a:t>
            </a:r>
            <a:r>
              <a:rPr lang="cs-CZ" sz="2000" dirty="0" smtClean="0"/>
              <a:t>– senzitivní nerv, křížení, zraková centra talamu </a:t>
            </a:r>
            <a:r>
              <a:rPr lang="cs-CZ" sz="2000" dirty="0" smtClean="0">
                <a:sym typeface="Wingdings" panose="05000000000000000000" pitchFamily="2" charset="2"/>
              </a:rPr>
              <a:t> přepojení do různých oblastí mozku</a:t>
            </a:r>
            <a:endParaRPr lang="cs-CZ" sz="2000" dirty="0" smtClean="0"/>
          </a:p>
          <a:p>
            <a:r>
              <a:rPr lang="cs-CZ" sz="2000" b="1" dirty="0" smtClean="0"/>
              <a:t>III. Okohybný nerv </a:t>
            </a:r>
            <a:r>
              <a:rPr lang="cs-CZ" sz="2000" dirty="0" smtClean="0"/>
              <a:t>– inervuje většinu okohybných svalů</a:t>
            </a:r>
          </a:p>
          <a:p>
            <a:r>
              <a:rPr lang="cs-CZ" sz="2000" b="1" dirty="0" smtClean="0"/>
              <a:t>IV. Kladkový nerv </a:t>
            </a:r>
            <a:r>
              <a:rPr lang="cs-CZ" sz="2000" dirty="0" smtClean="0"/>
              <a:t>– inervuje horní šikmý okohybný sval</a:t>
            </a:r>
          </a:p>
          <a:p>
            <a:r>
              <a:rPr lang="cs-CZ" sz="2000" b="1" dirty="0" smtClean="0"/>
              <a:t>V. Trojklaný nerv </a:t>
            </a:r>
            <a:r>
              <a:rPr lang="cs-CZ" sz="2000" dirty="0" smtClean="0"/>
              <a:t>– 3 větve ( 2 – senzitivní, 1 – smíšená), senzitivní – inervace obličeje, dutinu nosní a ústní, zuby a oko; motorická – žvýkací svaly</a:t>
            </a:r>
          </a:p>
          <a:p>
            <a:r>
              <a:rPr lang="cs-CZ" sz="2000" b="1" dirty="0" smtClean="0"/>
              <a:t>VI. Odtahující nerv </a:t>
            </a:r>
            <a:r>
              <a:rPr lang="cs-CZ" sz="2000" dirty="0" smtClean="0"/>
              <a:t>– motorický, inervuje zevní přímý oční sval</a:t>
            </a:r>
          </a:p>
        </p:txBody>
      </p:sp>
    </p:spTree>
    <p:extLst>
      <p:ext uri="{BB962C8B-B14F-4D97-AF65-F5344CB8AC3E}">
        <p14:creationId xmlns:p14="http://schemas.microsoft.com/office/powerpoint/2010/main" val="2927353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Hlavové nervy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dirty="0"/>
              <a:t>VII. Lícní </a:t>
            </a:r>
            <a:r>
              <a:rPr lang="cs-CZ" sz="2000" b="1" dirty="0" smtClean="0"/>
              <a:t>nerv </a:t>
            </a:r>
            <a:r>
              <a:rPr lang="cs-CZ" sz="2000" dirty="0" smtClean="0"/>
              <a:t>– smíšený, motorická – inervace mimických svalů, autonomní – slinné žlázy, senzitivní – chuťové informace</a:t>
            </a:r>
            <a:endParaRPr lang="cs-CZ" sz="2000" dirty="0"/>
          </a:p>
          <a:p>
            <a:r>
              <a:rPr lang="cs-CZ" sz="2000" b="1" dirty="0"/>
              <a:t>VIII. Sluchově-rovnovážný </a:t>
            </a:r>
            <a:r>
              <a:rPr lang="cs-CZ" sz="2000" b="1" dirty="0" smtClean="0"/>
              <a:t>nerv </a:t>
            </a:r>
            <a:r>
              <a:rPr lang="cs-CZ" sz="2000" dirty="0" smtClean="0"/>
              <a:t>– senzitivní, informace ze sluchového a rovnovážného ústrojí</a:t>
            </a:r>
            <a:endParaRPr lang="cs-CZ" sz="2000" dirty="0"/>
          </a:p>
          <a:p>
            <a:r>
              <a:rPr lang="cs-CZ" sz="2000" b="1" dirty="0"/>
              <a:t>IX. Jazykohltanový </a:t>
            </a:r>
            <a:r>
              <a:rPr lang="cs-CZ" sz="2000" b="1" dirty="0" smtClean="0"/>
              <a:t>nerv </a:t>
            </a:r>
            <a:r>
              <a:rPr lang="cs-CZ" sz="2000" dirty="0" smtClean="0"/>
              <a:t>– smíšený, motorický – svaly hltanu, senzitivní – z chuťových receptorů, autonomní – příušní slinná žláza</a:t>
            </a:r>
            <a:endParaRPr lang="cs-CZ" sz="2000" dirty="0"/>
          </a:p>
          <a:p>
            <a:r>
              <a:rPr lang="cs-CZ" sz="2000" b="1" dirty="0"/>
              <a:t>X. Bloudivý </a:t>
            </a:r>
            <a:r>
              <a:rPr lang="cs-CZ" sz="2000" b="1" dirty="0" smtClean="0"/>
              <a:t>nerv </a:t>
            </a:r>
            <a:r>
              <a:rPr lang="cs-CZ" sz="2000" dirty="0" smtClean="0"/>
              <a:t>– smíšený, velmi dlouhý, autonomní – srdce, trávící trakt, dýchací systém,..; senzitivní – orgány dutiny hrudní a břišní</a:t>
            </a:r>
            <a:endParaRPr lang="cs-CZ" sz="2000" dirty="0"/>
          </a:p>
          <a:p>
            <a:r>
              <a:rPr lang="cs-CZ" sz="2000" b="1" dirty="0"/>
              <a:t>XI. Přídatný </a:t>
            </a:r>
            <a:r>
              <a:rPr lang="cs-CZ" sz="2000" b="1" dirty="0" smtClean="0"/>
              <a:t>nerv </a:t>
            </a:r>
            <a:r>
              <a:rPr lang="cs-CZ" sz="2000" dirty="0" smtClean="0"/>
              <a:t>– motorický – trapézový sval, kývače hlavy</a:t>
            </a:r>
            <a:endParaRPr lang="cs-CZ" sz="2000" dirty="0"/>
          </a:p>
          <a:p>
            <a:r>
              <a:rPr lang="cs-CZ" sz="2000" b="1" dirty="0"/>
              <a:t>XII. Podjazykový </a:t>
            </a:r>
            <a:r>
              <a:rPr lang="cs-CZ" sz="2000" b="1" dirty="0" smtClean="0"/>
              <a:t>nerv </a:t>
            </a:r>
            <a:r>
              <a:rPr lang="cs-CZ" sz="2000" dirty="0" smtClean="0"/>
              <a:t>– motorický – hybnost svalů jazyka</a:t>
            </a:r>
            <a:endParaRPr lang="cs-CZ" sz="20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4153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Míšní nervy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Míšní nervy jsou tvořeny dostředivými a odstředivými výběžky neuronů, jejichž těla jsou uložena v míše a míšních gangliích</a:t>
            </a:r>
          </a:p>
          <a:p>
            <a:endParaRPr lang="cs-CZ" sz="2000" dirty="0" smtClean="0"/>
          </a:p>
          <a:p>
            <a:r>
              <a:rPr lang="cs-CZ" sz="2000" b="1" dirty="0" smtClean="0"/>
              <a:t>Motorická vlákna </a:t>
            </a:r>
            <a:r>
              <a:rPr lang="cs-CZ" sz="2000" dirty="0" smtClean="0"/>
              <a:t>vystupují z míchy předními míšními kořeny</a:t>
            </a:r>
          </a:p>
          <a:p>
            <a:r>
              <a:rPr lang="cs-CZ" sz="2000" b="1" dirty="0" smtClean="0"/>
              <a:t>Senzitivní vlákna </a:t>
            </a:r>
            <a:r>
              <a:rPr lang="cs-CZ" sz="2000" dirty="0" smtClean="0"/>
              <a:t>vstupují do míchy zadními míšními kořeny</a:t>
            </a:r>
          </a:p>
          <a:p>
            <a:r>
              <a:rPr lang="cs-CZ" sz="2000" b="1" dirty="0" smtClean="0"/>
              <a:t>Autonomní vlákna </a:t>
            </a:r>
            <a:r>
              <a:rPr lang="cs-CZ" sz="2000" dirty="0" smtClean="0"/>
              <a:t>probíhají společně s motorickými vlákny předními míšními kořeny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227016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Míšní nervy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8 párů krčních nervů – inervace horních končetin, hlavy a krku</a:t>
            </a:r>
          </a:p>
          <a:p>
            <a:r>
              <a:rPr lang="cs-CZ" sz="2000" dirty="0" smtClean="0"/>
              <a:t>12 párů hrudních nervů – inervace mezižeberních svalů, kůže zad a hrudníku</a:t>
            </a:r>
          </a:p>
          <a:p>
            <a:r>
              <a:rPr lang="cs-CZ" sz="2000" dirty="0" smtClean="0"/>
              <a:t>5 párů bederních nervů – inervace kůže břicha, svalů břicha, stehna a pánve</a:t>
            </a:r>
          </a:p>
          <a:p>
            <a:r>
              <a:rPr lang="cs-CZ" sz="2000" dirty="0" smtClean="0"/>
              <a:t>5 párů křížových nervů – inervace svalů a kůže dolních končetin, hýžďových svalů a svalů hráze</a:t>
            </a:r>
          </a:p>
          <a:p>
            <a:r>
              <a:rPr lang="cs-CZ" sz="2000" dirty="0" smtClean="0"/>
              <a:t>1 pár kostrčního nervu – funkčně bezvýznamný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89841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Autonomní nervy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= vegetativní nervy</a:t>
            </a:r>
          </a:p>
          <a:p>
            <a:r>
              <a:rPr lang="cs-CZ" dirty="0" smtClean="0"/>
              <a:t>Řídí činnost vnitřních orgánů, žláz a hladké svaloviny</a:t>
            </a:r>
          </a:p>
          <a:p>
            <a:r>
              <a:rPr lang="cs-CZ" dirty="0" smtClean="0"/>
              <a:t>Pracují bez našeho vědomí, v integraci s ostatními částmi NS</a:t>
            </a:r>
          </a:p>
          <a:p>
            <a:endParaRPr lang="cs-CZ" dirty="0"/>
          </a:p>
          <a:p>
            <a:r>
              <a:rPr lang="cs-CZ" dirty="0" smtClean="0"/>
              <a:t>2 funkční celky: parasympatikus a sympatikus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3775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Parasympatikus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vlákna vystupují z </a:t>
            </a:r>
            <a:r>
              <a:rPr lang="cs-CZ" altLang="cs-CZ" dirty="0">
                <a:solidFill>
                  <a:srgbClr val="990099"/>
                </a:solidFill>
              </a:rPr>
              <a:t>mozku a z křížového úseku míchy</a:t>
            </a:r>
          </a:p>
          <a:p>
            <a:r>
              <a:rPr lang="cs-CZ" altLang="cs-CZ" dirty="0"/>
              <a:t>synapse jsou v těsné blízkosti orgánu</a:t>
            </a:r>
          </a:p>
          <a:p>
            <a:r>
              <a:rPr lang="cs-CZ" altLang="cs-CZ" dirty="0">
                <a:solidFill>
                  <a:srgbClr val="990099"/>
                </a:solidFill>
              </a:rPr>
              <a:t>mediátor</a:t>
            </a:r>
            <a:r>
              <a:rPr lang="cs-CZ" altLang="cs-CZ" dirty="0"/>
              <a:t>: acetylcholin</a:t>
            </a:r>
          </a:p>
          <a:p>
            <a:r>
              <a:rPr lang="cs-CZ" altLang="cs-CZ" u="sng" dirty="0"/>
              <a:t>většinou</a:t>
            </a:r>
            <a:r>
              <a:rPr lang="cs-CZ" altLang="cs-CZ" dirty="0"/>
              <a:t> činnost orgánů </a:t>
            </a:r>
            <a:r>
              <a:rPr lang="cs-CZ" altLang="cs-CZ" dirty="0">
                <a:solidFill>
                  <a:srgbClr val="990099"/>
                </a:solidFill>
              </a:rPr>
              <a:t>zpomaluje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0273066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997</TotalTime>
  <Words>543</Words>
  <Application>Microsoft Office PowerPoint</Application>
  <PresentationFormat>Širokoúhlá obrazovka</PresentationFormat>
  <Paragraphs>51</Paragraphs>
  <Slides>11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Wingdings</vt:lpstr>
      <vt:lpstr>Wingdings 3</vt:lpstr>
      <vt:lpstr>Stébla</vt:lpstr>
      <vt:lpstr>Nervová soustava</vt:lpstr>
      <vt:lpstr>Periferní nervový systém</vt:lpstr>
      <vt:lpstr>Prezentace aplikace PowerPoint</vt:lpstr>
      <vt:lpstr>Hlavové nervy</vt:lpstr>
      <vt:lpstr>Hlavové nervy</vt:lpstr>
      <vt:lpstr>Míšní nervy</vt:lpstr>
      <vt:lpstr>Míšní nervy</vt:lpstr>
      <vt:lpstr>Autonomní nervy</vt:lpstr>
      <vt:lpstr>Parasympatikus</vt:lpstr>
      <vt:lpstr>Sympatikus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uzivatel</dc:creator>
  <cp:lastModifiedBy>Thorovska</cp:lastModifiedBy>
  <cp:revision>14</cp:revision>
  <cp:lastPrinted>2019-04-23T10:00:47Z</cp:lastPrinted>
  <dcterms:created xsi:type="dcterms:W3CDTF">2016-04-07T12:09:23Z</dcterms:created>
  <dcterms:modified xsi:type="dcterms:W3CDTF">2019-04-23T10:27:54Z</dcterms:modified>
</cp:coreProperties>
</file>