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15" autoAdjust="0"/>
    <p:restoredTop sz="86395" autoAdjust="0"/>
  </p:normalViewPr>
  <p:slideViewPr>
    <p:cSldViewPr snapToGrid="0">
      <p:cViewPr varScale="1">
        <p:scale>
          <a:sx n="64" d="100"/>
          <a:sy n="64" d="100"/>
        </p:scale>
        <p:origin x="168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7F30E-9355-4D69-B14B-7E63EE7DE972}" type="datetimeFigureOut">
              <a:rPr lang="en-GB" smtClean="0"/>
              <a:t>26/03/2019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0D1C64-FE05-4970-B7B1-77AEE7E2A4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221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76F347F-87B9-4083-B202-150D7F169104}" type="slidenum">
              <a:rPr lang="cs-CZ" altLang="cs-CZ"/>
              <a:pPr>
                <a:spcBef>
                  <a:spcPct val="0"/>
                </a:spcBef>
              </a:pPr>
              <a:t>2</a:t>
            </a:fld>
            <a:endParaRPr lang="cs-CZ" altLang="cs-CZ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390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214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318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16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E30598B-B175-4CA5-B989-E6F1A33809BB}" type="slidenum">
              <a:rPr lang="cs-CZ" altLang="cs-CZ"/>
              <a:pPr>
                <a:spcBef>
                  <a:spcPct val="0"/>
                </a:spcBef>
              </a:pPr>
              <a:t>8</a:t>
            </a:fld>
            <a:endParaRPr lang="cs-CZ" altLang="cs-CZ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96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252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379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3681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9779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07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ms.gymspgs.cz:5050/bio/Sources/Photogallery_Textbook.php?intPhotogallerySectionId=90000&amp;intPhotogalleryLastSectionId=90000&amp;intPage=1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Nervová soustava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smtClean="0"/>
              <a:t>CNS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188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smtClean="0"/>
              <a:t>Nepodmíněné reflexy</a:t>
            </a:r>
          </a:p>
        </p:txBody>
      </p:sp>
      <p:sp>
        <p:nvSpPr>
          <p:cNvPr id="31747" name="Zástupný symbol pro obsah 2"/>
          <p:cNvSpPr>
            <a:spLocks noGrp="1"/>
          </p:cNvSpPr>
          <p:nvPr>
            <p:ph idx="4294967295"/>
          </p:nvPr>
        </p:nvSpPr>
        <p:spPr>
          <a:xfrm>
            <a:off x="1981200" y="1981200"/>
            <a:ext cx="8229600" cy="3886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dirty="0" smtClean="0"/>
              <a:t>jsou </a:t>
            </a:r>
            <a:r>
              <a:rPr lang="cs-CZ" altLang="cs-CZ" b="1" u="sng" dirty="0" smtClean="0"/>
              <a:t>vrozené</a:t>
            </a:r>
          </a:p>
          <a:p>
            <a:pPr>
              <a:lnSpc>
                <a:spcPct val="90000"/>
              </a:lnSpc>
            </a:pPr>
            <a:r>
              <a:rPr lang="cs-CZ" altLang="cs-CZ" b="1" dirty="0" smtClean="0"/>
              <a:t>kontrolují např. základní životní funkce</a:t>
            </a:r>
            <a:r>
              <a:rPr lang="cs-CZ" altLang="cs-CZ" dirty="0" smtClean="0"/>
              <a:t> –reflex dýchací, potravní, obranné reflexy</a:t>
            </a:r>
          </a:p>
          <a:p>
            <a:pPr>
              <a:lnSpc>
                <a:spcPct val="90000"/>
              </a:lnSpc>
            </a:pPr>
            <a:r>
              <a:rPr lang="cs-CZ" altLang="cs-CZ" u="sng" dirty="0" smtClean="0"/>
              <a:t>centra</a:t>
            </a:r>
            <a:r>
              <a:rPr lang="cs-CZ" altLang="cs-CZ" dirty="0" smtClean="0"/>
              <a:t> – v šedé hmotě CNS mimo kůru koncového mozku</a:t>
            </a:r>
          </a:p>
          <a:p>
            <a:pPr>
              <a:lnSpc>
                <a:spcPct val="90000"/>
              </a:lnSpc>
            </a:pPr>
            <a:r>
              <a:rPr lang="cs-CZ" altLang="cs-CZ" dirty="0" smtClean="0"/>
              <a:t>již novorozenec má reflexy, které mu umožňují přežít = primitivní reflexy</a:t>
            </a:r>
          </a:p>
          <a:p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240405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smtClean="0"/>
              <a:t>Primitivní reflexy</a:t>
            </a:r>
          </a:p>
        </p:txBody>
      </p:sp>
      <p:sp>
        <p:nvSpPr>
          <p:cNvPr id="33795" name="Zástupný symbol pro obsah 2"/>
          <p:cNvSpPr>
            <a:spLocks noGrp="1"/>
          </p:cNvSpPr>
          <p:nvPr>
            <p:ph idx="4294967295"/>
          </p:nvPr>
        </p:nvSpPr>
        <p:spPr>
          <a:xfrm>
            <a:off x="1981200" y="1981200"/>
            <a:ext cx="8229600" cy="3886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dirty="0" smtClean="0"/>
              <a:t>automaticky vznikající pohyb jako reakce na vnější podnět, který se objevuje u </a:t>
            </a:r>
            <a:r>
              <a:rPr lang="cs-CZ" altLang="cs-CZ" u="sng" dirty="0" smtClean="0">
                <a:solidFill>
                  <a:srgbClr val="4B013D"/>
                </a:solidFill>
              </a:rPr>
              <a:t>novorozenců</a:t>
            </a:r>
            <a:r>
              <a:rPr lang="cs-CZ" altLang="cs-CZ" dirty="0" smtClean="0"/>
              <a:t> – později </a:t>
            </a:r>
            <a:r>
              <a:rPr lang="cs-CZ" altLang="cs-CZ" smtClean="0"/>
              <a:t>mizí </a:t>
            </a:r>
            <a:endParaRPr lang="cs-CZ" altLang="cs-CZ" dirty="0" smtClean="0"/>
          </a:p>
          <a:p>
            <a:pPr>
              <a:lnSpc>
                <a:spcPct val="90000"/>
              </a:lnSpc>
            </a:pPr>
            <a:r>
              <a:rPr lang="cs-CZ" altLang="cs-CZ" dirty="0" smtClean="0"/>
              <a:t>charakterizují stav nervové soustavy – pediatři je pečlivě </a:t>
            </a:r>
            <a:r>
              <a:rPr lang="cs-CZ" altLang="cs-CZ" dirty="0" smtClean="0"/>
              <a:t>vyšetřují</a:t>
            </a:r>
          </a:p>
          <a:p>
            <a:pPr>
              <a:lnSpc>
                <a:spcPct val="90000"/>
              </a:lnSpc>
            </a:pPr>
            <a:endParaRPr lang="cs-CZ" altLang="cs-CZ" dirty="0" smtClean="0"/>
          </a:p>
          <a:p>
            <a:pPr>
              <a:lnSpc>
                <a:spcPct val="90000"/>
              </a:lnSpc>
            </a:pPr>
            <a:r>
              <a:rPr lang="cs-CZ" altLang="cs-CZ" b="1" u="sng" dirty="0" smtClean="0">
                <a:solidFill>
                  <a:srgbClr val="4B013D"/>
                </a:solidFill>
              </a:rPr>
              <a:t>typy</a:t>
            </a:r>
            <a:r>
              <a:rPr lang="cs-CZ" altLang="cs-CZ" b="1" u="sng" dirty="0" smtClean="0"/>
              <a:t>:</a:t>
            </a:r>
            <a:r>
              <a:rPr lang="cs-CZ" altLang="cs-CZ" dirty="0" smtClean="0"/>
              <a:t> úchopový reflex, tonický šíjový reflex, reflex chůze, </a:t>
            </a:r>
            <a:r>
              <a:rPr lang="cs-CZ" altLang="cs-CZ" dirty="0" err="1" smtClean="0"/>
              <a:t>Moroův</a:t>
            </a:r>
            <a:r>
              <a:rPr lang="cs-CZ" altLang="cs-CZ" dirty="0" smtClean="0"/>
              <a:t> reflex, sací reflex (zůstává zachován déle, pokud matka kojí</a:t>
            </a:r>
            <a:r>
              <a:rPr lang="cs-CZ" altLang="cs-CZ" dirty="0" smtClean="0"/>
              <a:t>),….</a:t>
            </a:r>
            <a:endParaRPr lang="cs-CZ" altLang="cs-CZ" dirty="0" smtClean="0"/>
          </a:p>
          <a:p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839341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smtClean="0"/>
              <a:t>Obranné míšní reflexy</a:t>
            </a:r>
          </a:p>
        </p:txBody>
      </p:sp>
      <p:sp>
        <p:nvSpPr>
          <p:cNvPr id="35843" name="Zástupný symbol pro obsah 2"/>
          <p:cNvSpPr>
            <a:spLocks noGrp="1"/>
          </p:cNvSpPr>
          <p:nvPr>
            <p:ph idx="4294967295"/>
          </p:nvPr>
        </p:nvSpPr>
        <p:spPr>
          <a:xfrm>
            <a:off x="1981200" y="1981200"/>
            <a:ext cx="8229600" cy="3886200"/>
          </a:xfrm>
          <a:prstGeom prst="rect">
            <a:avLst/>
          </a:prstGeom>
        </p:spPr>
        <p:txBody>
          <a:bodyPr/>
          <a:lstStyle/>
          <a:p>
            <a:r>
              <a:rPr lang="cs-CZ" altLang="cs-CZ" dirty="0" smtClean="0">
                <a:solidFill>
                  <a:srgbClr val="4B013D"/>
                </a:solidFill>
              </a:rPr>
              <a:t>obranné míšní reflexy</a:t>
            </a:r>
            <a:r>
              <a:rPr lang="cs-CZ" altLang="cs-CZ" dirty="0" smtClean="0"/>
              <a:t> probíhají velice rychle, informace dojde pouze do míchy, není čas „radit se s mozkem“</a:t>
            </a:r>
          </a:p>
          <a:p>
            <a:r>
              <a:rPr lang="cs-CZ" altLang="cs-CZ" dirty="0" smtClean="0"/>
              <a:t>př. </a:t>
            </a:r>
            <a:r>
              <a:rPr lang="cs-CZ" altLang="cs-CZ" dirty="0" smtClean="0">
                <a:solidFill>
                  <a:srgbClr val="4B013D"/>
                </a:solidFill>
              </a:rPr>
              <a:t>míšní obranný reflex</a:t>
            </a:r>
            <a:r>
              <a:rPr lang="cs-CZ" altLang="cs-CZ" dirty="0" smtClean="0"/>
              <a:t> – oddálení ruky od horké plotny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3000490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00039"/>
            <a:ext cx="7620000" cy="625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23532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smtClean="0"/>
              <a:t>Podmíněné reflexy</a:t>
            </a:r>
          </a:p>
        </p:txBody>
      </p:sp>
      <p:sp>
        <p:nvSpPr>
          <p:cNvPr id="39939" name="Zástupný symbol pro obsah 2"/>
          <p:cNvSpPr>
            <a:spLocks noGrp="1"/>
          </p:cNvSpPr>
          <p:nvPr>
            <p:ph idx="4294967295"/>
          </p:nvPr>
        </p:nvSpPr>
        <p:spPr>
          <a:xfrm>
            <a:off x="1981200" y="1981200"/>
            <a:ext cx="8229600" cy="3886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dirty="0" smtClean="0"/>
              <a:t>jsou </a:t>
            </a:r>
            <a:r>
              <a:rPr lang="cs-CZ" altLang="cs-CZ" b="1" u="sng" dirty="0" smtClean="0"/>
              <a:t>získané</a:t>
            </a:r>
            <a:r>
              <a:rPr lang="cs-CZ" altLang="cs-CZ" dirty="0" smtClean="0"/>
              <a:t> = naučené</a:t>
            </a:r>
          </a:p>
          <a:p>
            <a:pPr>
              <a:lnSpc>
                <a:spcPct val="90000"/>
              </a:lnSpc>
            </a:pPr>
            <a:r>
              <a:rPr lang="cs-CZ" altLang="cs-CZ" u="sng" dirty="0" smtClean="0"/>
              <a:t>centra</a:t>
            </a:r>
            <a:r>
              <a:rPr lang="cs-CZ" altLang="cs-CZ" dirty="0" smtClean="0"/>
              <a:t> – v mozkové kůře</a:t>
            </a:r>
          </a:p>
          <a:p>
            <a:pPr>
              <a:lnSpc>
                <a:spcPct val="90000"/>
              </a:lnSpc>
            </a:pPr>
            <a:r>
              <a:rPr lang="cs-CZ" altLang="cs-CZ" dirty="0" smtClean="0">
                <a:solidFill>
                  <a:srgbClr val="4B013D"/>
                </a:solidFill>
              </a:rPr>
              <a:t>dočasná nervová spojení</a:t>
            </a:r>
            <a:r>
              <a:rPr lang="cs-CZ" altLang="cs-CZ" dirty="0" smtClean="0"/>
              <a:t> </a:t>
            </a:r>
          </a:p>
          <a:p>
            <a:pPr>
              <a:lnSpc>
                <a:spcPct val="90000"/>
              </a:lnSpc>
            </a:pPr>
            <a:r>
              <a:rPr lang="cs-CZ" altLang="cs-CZ" dirty="0" smtClean="0"/>
              <a:t>vznikají asociace mezi podnětem, činností a odměnou</a:t>
            </a:r>
          </a:p>
          <a:p>
            <a:pPr>
              <a:lnSpc>
                <a:spcPct val="90000"/>
              </a:lnSpc>
            </a:pPr>
            <a:r>
              <a:rPr lang="cs-CZ" altLang="cs-CZ" dirty="0" smtClean="0"/>
              <a:t>bez opakování </a:t>
            </a:r>
            <a:r>
              <a:rPr lang="cs-CZ" altLang="cs-CZ" dirty="0" smtClean="0">
                <a:sym typeface="Wingdings" panose="05000000000000000000" pitchFamily="2" charset="2"/>
              </a:rPr>
              <a:t> </a:t>
            </a:r>
            <a:r>
              <a:rPr lang="cs-CZ" altLang="cs-CZ" dirty="0" smtClean="0">
                <a:solidFill>
                  <a:srgbClr val="4B013D"/>
                </a:solidFill>
                <a:sym typeface="Wingdings" panose="05000000000000000000" pitchFamily="2" charset="2"/>
              </a:rPr>
              <a:t>vyhasínání reflexu</a:t>
            </a:r>
            <a:r>
              <a:rPr lang="cs-CZ" altLang="cs-CZ" dirty="0" smtClean="0">
                <a:sym typeface="Wingdings" panose="05000000000000000000" pitchFamily="2" charset="2"/>
              </a:rPr>
              <a:t> – lze ho obnovit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597043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Mozkový kmen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913774" y="2367092"/>
            <a:ext cx="10363826" cy="3424107"/>
          </a:xfrm>
          <a:prstGeom prst="rect">
            <a:avLst/>
          </a:prstGeom>
        </p:spPr>
        <p:txBody>
          <a:bodyPr/>
          <a:lstStyle/>
          <a:p>
            <a:r>
              <a:rPr lang="cs-CZ" dirty="0" smtClean="0"/>
              <a:t>Přímé pokračování hřbetní míchy</a:t>
            </a:r>
          </a:p>
          <a:p>
            <a:r>
              <a:rPr lang="cs-CZ" dirty="0" smtClean="0"/>
              <a:t>Centra </a:t>
            </a:r>
            <a:r>
              <a:rPr lang="cs-CZ" u="sng" dirty="0" smtClean="0"/>
              <a:t>základních životních funkcích </a:t>
            </a:r>
            <a:r>
              <a:rPr lang="cs-CZ" dirty="0" smtClean="0"/>
              <a:t>(dýchání, srdeční činnost) a</a:t>
            </a:r>
            <a:r>
              <a:rPr lang="cs-CZ" u="sng" dirty="0" smtClean="0"/>
              <a:t> reflexů </a:t>
            </a:r>
            <a:r>
              <a:rPr lang="cs-CZ" dirty="0" smtClean="0"/>
              <a:t>(polykání, kašel, kýchání, zvracení)</a:t>
            </a:r>
          </a:p>
          <a:p>
            <a:r>
              <a:rPr lang="cs-CZ" dirty="0" smtClean="0"/>
              <a:t>3 části: </a:t>
            </a:r>
            <a:r>
              <a:rPr lang="cs-CZ" b="1" dirty="0" smtClean="0"/>
              <a:t>prodloužená mícha, Varolův most, střední mozek</a:t>
            </a:r>
          </a:p>
          <a:p>
            <a:r>
              <a:rPr lang="cs-CZ" dirty="0" smtClean="0"/>
              <a:t>Prochází zde mnoho vzestupných i sestupných mozkových drah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17167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Uložení mozkového kmene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0407" y="1461345"/>
            <a:ext cx="6627478" cy="4096751"/>
          </a:xfrm>
          <a:prstGeom prst="rect">
            <a:avLst/>
          </a:prstGeom>
        </p:spPr>
      </p:pic>
      <p:sp>
        <p:nvSpPr>
          <p:cNvPr id="3" name="Levá složená závorka 2"/>
          <p:cNvSpPr/>
          <p:nvPr/>
        </p:nvSpPr>
        <p:spPr>
          <a:xfrm rot="17412289">
            <a:off x="5909837" y="4422856"/>
            <a:ext cx="1558505" cy="2843919"/>
          </a:xfrm>
          <a:prstGeom prst="leftBrace">
            <a:avLst>
              <a:gd name="adj1" fmla="val 8333"/>
              <a:gd name="adj2" fmla="val 44489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324027" y="6210665"/>
            <a:ext cx="3099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Mozkový kmen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44455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Mozeček (cerebellum)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1828174" y="2318324"/>
            <a:ext cx="10363826" cy="3424107"/>
          </a:xfrm>
          <a:prstGeom prst="rect">
            <a:avLst/>
          </a:prstGeom>
        </p:spPr>
        <p:txBody>
          <a:bodyPr/>
          <a:lstStyle/>
          <a:p>
            <a:r>
              <a:rPr lang="cs-CZ" dirty="0" smtClean="0"/>
              <a:t>Nad prodlouženou míchou a Varolovým mostem</a:t>
            </a:r>
          </a:p>
          <a:p>
            <a:r>
              <a:rPr lang="cs-CZ" dirty="0" smtClean="0"/>
              <a:t>2 mozečkové hemisféry, </a:t>
            </a:r>
            <a:r>
              <a:rPr lang="cs-CZ" dirty="0" err="1" smtClean="0"/>
              <a:t>vermis</a:t>
            </a:r>
            <a:r>
              <a:rPr lang="cs-CZ" dirty="0" smtClean="0"/>
              <a:t> </a:t>
            </a:r>
            <a:r>
              <a:rPr lang="cs-CZ" dirty="0" err="1" smtClean="0"/>
              <a:t>cerebelli</a:t>
            </a:r>
            <a:endParaRPr lang="cs-CZ" dirty="0" smtClean="0"/>
          </a:p>
          <a:p>
            <a:r>
              <a:rPr lang="cs-CZ" dirty="0" smtClean="0"/>
              <a:t>Zvrásněný povrch</a:t>
            </a:r>
          </a:p>
          <a:p>
            <a:r>
              <a:rPr lang="cs-CZ" dirty="0" smtClean="0"/>
              <a:t>Šedá hmota tvoří jádra a mozečkovou kůru</a:t>
            </a:r>
          </a:p>
          <a:p>
            <a:r>
              <a:rPr lang="cs-CZ" dirty="0" smtClean="0"/>
              <a:t>Řízení a koordinace svalového tonu, rovnováhy, vzpřímeného držení těla, správné provedení úmyslných pohybů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608255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Uložení mozečku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1864741"/>
            <a:ext cx="3763495" cy="215418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2974" y="1542822"/>
            <a:ext cx="3321217" cy="20193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684" y="3461750"/>
            <a:ext cx="3990975" cy="322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2790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Mezimozek (</a:t>
            </a:r>
            <a:r>
              <a:rPr lang="cs-CZ" dirty="0" err="1" smtClean="0"/>
              <a:t>diencephalon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1559950" y="2172020"/>
            <a:ext cx="10363826" cy="3424107"/>
          </a:xfrm>
          <a:prstGeom prst="rect">
            <a:avLst/>
          </a:prstGeom>
        </p:spPr>
        <p:txBody>
          <a:bodyPr/>
          <a:lstStyle/>
          <a:p>
            <a:r>
              <a:rPr lang="cs-CZ" dirty="0" smtClean="0"/>
              <a:t>Mezi mozkovými polokoulemi</a:t>
            </a:r>
          </a:p>
          <a:p>
            <a:r>
              <a:rPr lang="cs-CZ" dirty="0" smtClean="0"/>
              <a:t>Talamus, hypotalamus</a:t>
            </a:r>
          </a:p>
          <a:p>
            <a:r>
              <a:rPr lang="cs-CZ" dirty="0" smtClean="0"/>
              <a:t>Talamus přijímá, třídí, přepojuje, integruje senzorické informace i senzitivní informace, motorické i autonomní funkce</a:t>
            </a:r>
          </a:p>
          <a:p>
            <a:r>
              <a:rPr lang="cs-CZ" dirty="0" smtClean="0"/>
              <a:t>Hypotalamus – nejvyšší centrum autonomních procesů a funkcí, reguluje činnost srdce, cév, trávícího traktu, centrum sytosti a hladu, produkce tepla, spánek, sexuální aktivitu, atd.; zprostředkovává tělesný doprovod emocí, má spojení téměř se všemi strukturami mozku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81240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Rozdělení NS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81200" y="1981200"/>
            <a:ext cx="8229600" cy="3886200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cs-CZ" altLang="cs-CZ" dirty="0" smtClean="0"/>
              <a:t>1. centrální nervová soustava (CNS) = mozek a mícha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dirty="0" smtClean="0"/>
              <a:t>	</a:t>
            </a:r>
          </a:p>
          <a:p>
            <a:pPr eaLnBrk="1" hangingPunct="1"/>
            <a:r>
              <a:rPr lang="cs-CZ" altLang="cs-CZ" dirty="0" smtClean="0"/>
              <a:t>2. obvodová (</a:t>
            </a:r>
            <a:r>
              <a:rPr lang="cs-CZ" altLang="cs-CZ" dirty="0" err="1" smtClean="0"/>
              <a:t>periférní</a:t>
            </a:r>
            <a:r>
              <a:rPr lang="cs-CZ" altLang="cs-CZ" dirty="0" smtClean="0"/>
              <a:t>) nervová soustava = mimo CNS</a:t>
            </a:r>
          </a:p>
        </p:txBody>
      </p:sp>
    </p:spTree>
    <p:extLst>
      <p:ext uri="{BB962C8B-B14F-4D97-AF65-F5344CB8AC3E}">
        <p14:creationId xmlns:p14="http://schemas.microsoft.com/office/powerpoint/2010/main" val="132524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3146" y="2174570"/>
            <a:ext cx="4115157" cy="4109060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Uložení mezimozku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238729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Koncový mozek (</a:t>
            </a:r>
            <a:r>
              <a:rPr lang="cs-CZ" dirty="0" err="1" smtClean="0"/>
              <a:t>telencephalon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913774" y="2367092"/>
            <a:ext cx="10363826" cy="3424107"/>
          </a:xfrm>
          <a:prstGeom prst="rect">
            <a:avLst/>
          </a:prstGeom>
        </p:spPr>
        <p:txBody>
          <a:bodyPr/>
          <a:lstStyle/>
          <a:p>
            <a:r>
              <a:rPr lang="cs-CZ" dirty="0" smtClean="0"/>
              <a:t>2 mozkové hemisféry, kalózní těleso</a:t>
            </a:r>
          </a:p>
          <a:p>
            <a:r>
              <a:rPr lang="cs-CZ" dirty="0" smtClean="0"/>
              <a:t>Šedá hmota tvoří mozkovou kůru </a:t>
            </a:r>
          </a:p>
          <a:p>
            <a:r>
              <a:rPr lang="cs-CZ" dirty="0" smtClean="0"/>
              <a:t>Mozkové laloky: </a:t>
            </a:r>
            <a:r>
              <a:rPr lang="cs-CZ" dirty="0"/>
              <a:t>č</a:t>
            </a:r>
            <a:r>
              <a:rPr lang="cs-CZ" dirty="0" smtClean="0"/>
              <a:t>elní, temenní, týlní, spánkový, ostrovní (není na povrchu patrný)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56671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20543" y="-904196"/>
            <a:ext cx="4469906" cy="638452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83226" y="1378027"/>
            <a:ext cx="4043272" cy="652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9901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Funkční specializace mozkových hemisfér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913774" y="2367092"/>
            <a:ext cx="10363826" cy="3424107"/>
          </a:xfrm>
          <a:prstGeom prst="rect">
            <a:avLst/>
          </a:prstGeom>
        </p:spPr>
        <p:txBody>
          <a:bodyPr/>
          <a:lstStyle/>
          <a:p>
            <a:r>
              <a:rPr lang="cs-CZ" dirty="0" smtClean="0">
                <a:solidFill>
                  <a:srgbClr val="0070C0"/>
                </a:solidFill>
              </a:rPr>
              <a:t>Levá mozková hemisféra:</a:t>
            </a:r>
          </a:p>
          <a:p>
            <a:r>
              <a:rPr lang="cs-CZ" dirty="0" smtClean="0"/>
              <a:t>Řídí pohyb pravé poloviny těla</a:t>
            </a:r>
          </a:p>
          <a:p>
            <a:r>
              <a:rPr lang="cs-CZ" dirty="0" smtClean="0"/>
              <a:t>Zpracovává </a:t>
            </a:r>
            <a:r>
              <a:rPr lang="cs-CZ" dirty="0" err="1" smtClean="0"/>
              <a:t>info</a:t>
            </a:r>
            <a:r>
              <a:rPr lang="cs-CZ" dirty="0" smtClean="0"/>
              <a:t> senzitivní a senzorické informace z pravé poloviny těla a pravé části zorného pole</a:t>
            </a:r>
          </a:p>
          <a:p>
            <a:r>
              <a:rPr lang="cs-CZ" dirty="0" smtClean="0"/>
              <a:t>Umožňuje matematické, logické, technické myšlení</a:t>
            </a:r>
          </a:p>
          <a:p>
            <a:r>
              <a:rPr lang="cs-CZ" dirty="0" smtClean="0"/>
              <a:t>Schopnost vyjadřovat se jazykem a rozumět řeči, schopnost psát a rozumět psanému slovu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543147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Funkční specializace mozkových hemisfér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913774" y="2367092"/>
            <a:ext cx="10363826" cy="3424107"/>
          </a:xfrm>
          <a:prstGeom prst="rect">
            <a:avLst/>
          </a:prstGeom>
        </p:spPr>
        <p:txBody>
          <a:bodyPr/>
          <a:lstStyle/>
          <a:p>
            <a:r>
              <a:rPr lang="cs-CZ" dirty="0" smtClean="0">
                <a:solidFill>
                  <a:srgbClr val="0070C0"/>
                </a:solidFill>
              </a:rPr>
              <a:t>Pravá mozková hemisféra:</a:t>
            </a:r>
          </a:p>
          <a:p>
            <a:r>
              <a:rPr lang="cs-CZ" dirty="0" smtClean="0"/>
              <a:t>Řídí pohyby levé části těla</a:t>
            </a:r>
          </a:p>
          <a:p>
            <a:r>
              <a:rPr lang="cs-CZ" dirty="0" smtClean="0"/>
              <a:t>Zpracovává senzitivní a senzorické </a:t>
            </a:r>
            <a:r>
              <a:rPr lang="cs-CZ" dirty="0" err="1" smtClean="0"/>
              <a:t>info</a:t>
            </a:r>
            <a:r>
              <a:rPr lang="cs-CZ" dirty="0" smtClean="0"/>
              <a:t> z levé části těla a z levého zorného pole</a:t>
            </a:r>
          </a:p>
          <a:p>
            <a:r>
              <a:rPr lang="cs-CZ" dirty="0" smtClean="0"/>
              <a:t>Zpracovává složité zrakové a sluchové podněty, které mají citový doprovod</a:t>
            </a:r>
          </a:p>
          <a:p>
            <a:r>
              <a:rPr lang="cs-CZ" dirty="0" smtClean="0"/>
              <a:t>Vnímá krásu a harmonii</a:t>
            </a:r>
          </a:p>
          <a:p>
            <a:r>
              <a:rPr lang="cs-CZ" dirty="0" smtClean="0"/>
              <a:t>Smysl pro prostor, představivost, geometrii, perspektivu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269871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Lateralita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913774" y="2367092"/>
            <a:ext cx="10363826" cy="3424107"/>
          </a:xfrm>
          <a:prstGeom prst="rect">
            <a:avLst/>
          </a:prstGeom>
        </p:spPr>
        <p:txBody>
          <a:bodyPr/>
          <a:lstStyle/>
          <a:p>
            <a:r>
              <a:rPr lang="cs-CZ" dirty="0" smtClean="0"/>
              <a:t>Souhlasná</a:t>
            </a:r>
          </a:p>
          <a:p>
            <a:r>
              <a:rPr lang="cs-CZ" dirty="0" smtClean="0"/>
              <a:t>Zkřížená</a:t>
            </a:r>
          </a:p>
          <a:p>
            <a:endParaRPr lang="cs-CZ" dirty="0"/>
          </a:p>
          <a:p>
            <a:r>
              <a:rPr lang="cs-CZ" dirty="0" smtClean="0"/>
              <a:t>ambidextrie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30978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Funkční korové oblasti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913774" y="2367092"/>
            <a:ext cx="10363826" cy="342410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cs-CZ" u="sng" dirty="0" smtClean="0">
                <a:solidFill>
                  <a:srgbClr val="0070C0"/>
                </a:solidFill>
              </a:rPr>
              <a:t>Čelní lalok</a:t>
            </a:r>
          </a:p>
          <a:p>
            <a:r>
              <a:rPr lang="cs-CZ" dirty="0" smtClean="0"/>
              <a:t>Primární motorická oblast – řídí úmyslné pohyby (pyramidové buňky – pyramidová a </a:t>
            </a:r>
            <a:r>
              <a:rPr lang="cs-CZ" dirty="0" err="1" smtClean="0"/>
              <a:t>extrapyramidová</a:t>
            </a:r>
            <a:r>
              <a:rPr lang="cs-CZ" dirty="0" smtClean="0"/>
              <a:t> dráha)</a:t>
            </a:r>
          </a:p>
          <a:p>
            <a:r>
              <a:rPr lang="cs-CZ" dirty="0" smtClean="0"/>
              <a:t>Premotorická oblast – před centrálním závitem, významná při přípravě a realizaci složitého pohybu nebo pohybu se zrakovou kontrolou</a:t>
            </a:r>
          </a:p>
          <a:p>
            <a:r>
              <a:rPr lang="cs-CZ" dirty="0" err="1" smtClean="0"/>
              <a:t>Brocovo</a:t>
            </a:r>
            <a:r>
              <a:rPr lang="cs-CZ" dirty="0" smtClean="0"/>
              <a:t> centrum řeči – před základní motorickou oblastí, řídí pohyby svalů při mluvení</a:t>
            </a:r>
          </a:p>
          <a:p>
            <a:r>
              <a:rPr lang="cs-CZ" dirty="0" smtClean="0"/>
              <a:t>Frontální asociační oblast – účastní se řešení problémů, vzniku pozornosti a chování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257213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Funkční korové oblasti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913774" y="2367092"/>
            <a:ext cx="10363826" cy="3424107"/>
          </a:xfrm>
          <a:prstGeom prst="rect">
            <a:avLst/>
          </a:prstGeom>
        </p:spPr>
        <p:txBody>
          <a:bodyPr/>
          <a:lstStyle/>
          <a:p>
            <a:r>
              <a:rPr lang="cs-CZ" u="sng" dirty="0" smtClean="0">
                <a:solidFill>
                  <a:srgbClr val="0070C0"/>
                </a:solidFill>
              </a:rPr>
              <a:t>Temenní lalok</a:t>
            </a:r>
          </a:p>
          <a:p>
            <a:r>
              <a:rPr lang="cs-CZ" dirty="0" smtClean="0"/>
              <a:t>Primární korová oblast citlivosti</a:t>
            </a:r>
          </a:p>
          <a:p>
            <a:r>
              <a:rPr lang="cs-CZ" dirty="0" smtClean="0"/>
              <a:t>Sekundární senzitivní oblast – vytváří dotykovou mapu těla, centrum vnímání pohybu těla a prostorové paměti</a:t>
            </a:r>
          </a:p>
          <a:p>
            <a:r>
              <a:rPr lang="cs-CZ" dirty="0" smtClean="0"/>
              <a:t>Asociační korová oblast – integrační funkce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426569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Funkční korové oblasti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913774" y="2367092"/>
            <a:ext cx="10363826" cy="3424107"/>
          </a:xfrm>
          <a:prstGeom prst="rect">
            <a:avLst/>
          </a:prstGeom>
        </p:spPr>
        <p:txBody>
          <a:bodyPr/>
          <a:lstStyle/>
          <a:p>
            <a:r>
              <a:rPr lang="cs-CZ" u="sng" dirty="0" smtClean="0">
                <a:solidFill>
                  <a:srgbClr val="0070C0"/>
                </a:solidFill>
              </a:rPr>
              <a:t>Týlní lalok</a:t>
            </a:r>
          </a:p>
          <a:p>
            <a:r>
              <a:rPr lang="cs-CZ" dirty="0" smtClean="0"/>
              <a:t>Primární zraková korová oblast – do levé mozkové polokoule přicházejí </a:t>
            </a:r>
            <a:r>
              <a:rPr lang="cs-CZ" dirty="0" err="1" smtClean="0"/>
              <a:t>info</a:t>
            </a:r>
            <a:r>
              <a:rPr lang="cs-CZ" dirty="0" smtClean="0"/>
              <a:t> z pravé poloviny zorného pole a naopak</a:t>
            </a:r>
          </a:p>
          <a:p>
            <a:r>
              <a:rPr lang="cs-CZ" dirty="0" smtClean="0"/>
              <a:t>Sekundární zraková korová oblast – podrobnější rozbor viděného</a:t>
            </a:r>
          </a:p>
          <a:p>
            <a:r>
              <a:rPr lang="cs-CZ" dirty="0" smtClean="0"/>
              <a:t>Asociační korová oblast týlního laloku – integrační charakter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021361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Funkční korové oblasti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913774" y="2367092"/>
            <a:ext cx="10363826" cy="3424107"/>
          </a:xfrm>
          <a:prstGeom prst="rect">
            <a:avLst/>
          </a:prstGeom>
        </p:spPr>
        <p:txBody>
          <a:bodyPr/>
          <a:lstStyle/>
          <a:p>
            <a:r>
              <a:rPr lang="cs-CZ" u="sng" dirty="0" smtClean="0">
                <a:solidFill>
                  <a:srgbClr val="0070C0"/>
                </a:solidFill>
              </a:rPr>
              <a:t>Spánkový lalok</a:t>
            </a:r>
          </a:p>
          <a:p>
            <a:r>
              <a:rPr lang="cs-CZ" dirty="0" smtClean="0"/>
              <a:t>Primární sluchová oblast</a:t>
            </a:r>
          </a:p>
          <a:p>
            <a:r>
              <a:rPr lang="cs-CZ" dirty="0" smtClean="0"/>
              <a:t>Korové centrum rovnováhy</a:t>
            </a:r>
          </a:p>
          <a:p>
            <a:r>
              <a:rPr lang="cs-CZ" dirty="0" smtClean="0"/>
              <a:t>Asociační oblast spánkového laloku – vztah k učení, tvorbě paměťových stop</a:t>
            </a:r>
          </a:p>
          <a:p>
            <a:r>
              <a:rPr lang="cs-CZ" dirty="0" smtClean="0"/>
              <a:t>Senzitivní </a:t>
            </a:r>
            <a:r>
              <a:rPr lang="cs-CZ" dirty="0" err="1" smtClean="0"/>
              <a:t>Wernickeho</a:t>
            </a:r>
            <a:r>
              <a:rPr lang="cs-CZ" dirty="0" smtClean="0"/>
              <a:t> řečové centrum – na rozhraní temenního týlního a spánkového laloku, umožňuje rozumět mluvenému a psanému slovu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03415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Cévní zásobení mozku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913774" y="2367092"/>
            <a:ext cx="10363826" cy="3424107"/>
          </a:xfrm>
          <a:prstGeom prst="rect">
            <a:avLst/>
          </a:prstGeom>
        </p:spPr>
        <p:txBody>
          <a:bodyPr/>
          <a:lstStyle/>
          <a:p>
            <a:r>
              <a:rPr lang="cs-CZ" dirty="0" smtClean="0"/>
              <a:t>Omezení přívodu krve vede k vážnému poškození</a:t>
            </a:r>
          </a:p>
          <a:p>
            <a:endParaRPr lang="cs-CZ" dirty="0"/>
          </a:p>
          <a:p>
            <a:r>
              <a:rPr lang="cs-CZ" dirty="0" smtClean="0"/>
              <a:t>4 tepny: pravá a levá vnitřní krkavice, Pravá a levá páteřní tepna</a:t>
            </a:r>
          </a:p>
          <a:p>
            <a:endParaRPr lang="cs-CZ" dirty="0"/>
          </a:p>
          <a:p>
            <a:r>
              <a:rPr lang="cs-CZ" dirty="0" smtClean="0"/>
              <a:t>Krev není v přímém kontaktu s neurony – hematoencefalická bariéra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870801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Funkční korové oblasti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913774" y="2367092"/>
            <a:ext cx="10363826" cy="3424107"/>
          </a:xfrm>
          <a:prstGeom prst="rect">
            <a:avLst/>
          </a:prstGeom>
        </p:spPr>
        <p:txBody>
          <a:bodyPr/>
          <a:lstStyle/>
          <a:p>
            <a:r>
              <a:rPr lang="cs-CZ" u="sng" dirty="0" smtClean="0">
                <a:solidFill>
                  <a:srgbClr val="0070C0"/>
                </a:solidFill>
              </a:rPr>
              <a:t>Ostrovní lalok</a:t>
            </a:r>
          </a:p>
          <a:p>
            <a:r>
              <a:rPr lang="cs-CZ" dirty="0" smtClean="0"/>
              <a:t>Korové centrum gastrointestinální motility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306363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897747" y="-572121"/>
            <a:ext cx="6432548" cy="80847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567543" y="2432958"/>
            <a:ext cx="125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frontální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1567543" y="3100897"/>
            <a:ext cx="1061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Brocovo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1638963" y="4611961"/>
            <a:ext cx="1102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čelní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963352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Limbický systém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913774" y="2367092"/>
            <a:ext cx="10363826" cy="3424107"/>
          </a:xfrm>
          <a:prstGeom prst="rect">
            <a:avLst/>
          </a:prstGeom>
        </p:spPr>
        <p:txBody>
          <a:bodyPr/>
          <a:lstStyle/>
          <a:p>
            <a:r>
              <a:rPr lang="cs-CZ" dirty="0" smtClean="0"/>
              <a:t>Patří k nejsložitějším systémům mozku</a:t>
            </a:r>
          </a:p>
          <a:p>
            <a:r>
              <a:rPr lang="cs-CZ" dirty="0" smtClean="0"/>
              <a:t>Korové a podkorové struktury na vnitřní ploše hemisféry (např. amygdala, hipokampus)</a:t>
            </a:r>
          </a:p>
          <a:p>
            <a:r>
              <a:rPr lang="cs-CZ" dirty="0" smtClean="0"/>
              <a:t>Hlavní neurofyziologické centrum paměti a emocí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718287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864281" y="-1038247"/>
            <a:ext cx="6913280" cy="887921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518557" y="5698671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čichová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621071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Bazální ganglia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913774" y="2367092"/>
            <a:ext cx="10363826" cy="3424107"/>
          </a:xfrm>
          <a:prstGeom prst="rect">
            <a:avLst/>
          </a:prstGeom>
        </p:spPr>
        <p:txBody>
          <a:bodyPr/>
          <a:lstStyle/>
          <a:p>
            <a:r>
              <a:rPr lang="cs-CZ" dirty="0" smtClean="0"/>
              <a:t>Jádra = ganglia</a:t>
            </a:r>
          </a:p>
          <a:p>
            <a:r>
              <a:rPr lang="cs-CZ" dirty="0" smtClean="0"/>
              <a:t>Mají intenzivní spoje s mozkovou kůrou, talamem, mozkovým kmenem a dalšími strukturami mozku</a:t>
            </a:r>
          </a:p>
          <a:p>
            <a:r>
              <a:rPr lang="cs-CZ" dirty="0" smtClean="0"/>
              <a:t>Zapojením do extrapyramidových drah se podílejí na řízení motoriky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3615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Páteřní mícha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1706254" y="2062292"/>
            <a:ext cx="10363826" cy="3424107"/>
          </a:xfrm>
          <a:prstGeom prst="rect">
            <a:avLst/>
          </a:prstGeom>
        </p:spPr>
        <p:txBody>
          <a:bodyPr/>
          <a:lstStyle/>
          <a:p>
            <a:r>
              <a:rPr lang="cs-CZ" dirty="0" smtClean="0"/>
              <a:t>= hřbetní mícha</a:t>
            </a:r>
          </a:p>
          <a:p>
            <a:r>
              <a:rPr lang="cs-CZ" dirty="0" smtClean="0"/>
              <a:t>45 cm, v páteřním kanálu, navazuje na prodlouženou míchu</a:t>
            </a:r>
          </a:p>
          <a:p>
            <a:r>
              <a:rPr lang="cs-CZ" dirty="0" smtClean="0"/>
              <a:t>Krční, hrudní, bederní, křížový, kostrční</a:t>
            </a:r>
          </a:p>
          <a:p>
            <a:r>
              <a:rPr lang="cs-CZ" dirty="0" smtClean="0"/>
              <a:t>Končí na úrovni </a:t>
            </a:r>
            <a:r>
              <a:rPr lang="cs-CZ" dirty="0" smtClean="0">
                <a:solidFill>
                  <a:srgbClr val="FF0000"/>
                </a:solidFill>
              </a:rPr>
              <a:t>2. bederního obratle</a:t>
            </a:r>
          </a:p>
          <a:p>
            <a:pPr>
              <a:lnSpc>
                <a:spcPct val="90000"/>
              </a:lnSpc>
            </a:pPr>
            <a:r>
              <a:rPr lang="cs-CZ" altLang="cs-CZ" dirty="0"/>
              <a:t>šedá hmota tvoří tvar písmene </a:t>
            </a:r>
            <a:r>
              <a:rPr lang="cs-CZ" altLang="cs-CZ" dirty="0" smtClean="0"/>
              <a:t>H</a:t>
            </a:r>
          </a:p>
          <a:p>
            <a:pPr marL="0" indent="0">
              <a:lnSpc>
                <a:spcPct val="90000"/>
              </a:lnSpc>
              <a:buNone/>
            </a:pPr>
            <a:endParaRPr lang="cs-CZ" altLang="cs-CZ" dirty="0"/>
          </a:p>
          <a:p>
            <a:pPr>
              <a:lnSpc>
                <a:spcPct val="90000"/>
              </a:lnSpc>
            </a:pPr>
            <a:r>
              <a:rPr lang="cs-CZ" altLang="cs-CZ" dirty="0">
                <a:solidFill>
                  <a:srgbClr val="0070C0"/>
                </a:solidFill>
              </a:rPr>
              <a:t>přední (motorické) rohy míšní</a:t>
            </a:r>
          </a:p>
          <a:p>
            <a:pPr>
              <a:lnSpc>
                <a:spcPct val="90000"/>
              </a:lnSpc>
            </a:pPr>
            <a:r>
              <a:rPr lang="cs-CZ" altLang="cs-CZ" dirty="0">
                <a:solidFill>
                  <a:srgbClr val="0070C0"/>
                </a:solidFill>
              </a:rPr>
              <a:t>zadní (senzitivní) rohy míšní – ty se pak spojují v míšní </a:t>
            </a:r>
            <a:r>
              <a:rPr lang="cs-CZ" altLang="cs-CZ" dirty="0" smtClean="0">
                <a:solidFill>
                  <a:srgbClr val="0070C0"/>
                </a:solidFill>
              </a:rPr>
              <a:t>nervy (31 párů)</a:t>
            </a:r>
            <a:endParaRPr lang="cs-CZ" altLang="cs-CZ" dirty="0">
              <a:solidFill>
                <a:srgbClr val="0070C0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8184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788228" y="-1097219"/>
            <a:ext cx="5414929" cy="914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15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905" y="529000"/>
            <a:ext cx="7476190" cy="5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75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5" descr="Mícha s míšními nervy">
            <a:hlinkClick r:id="rId3" tooltip="Kliknutí Vás odkáže na fotogalerii s tímto obrázkem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11903" y="-2067178"/>
            <a:ext cx="3968195" cy="1182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altLang="cs-CZ" dirty="0" smtClean="0"/>
              <a:t>Míšní nervy</a:t>
            </a:r>
          </a:p>
        </p:txBody>
      </p:sp>
      <p:sp>
        <p:nvSpPr>
          <p:cNvPr id="2" name="Ovál 1"/>
          <p:cNvSpPr/>
          <p:nvPr/>
        </p:nvSpPr>
        <p:spPr>
          <a:xfrm>
            <a:off x="4137285" y="4347148"/>
            <a:ext cx="449705" cy="1244183"/>
          </a:xfrm>
          <a:prstGeom prst="ellipse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3094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Reflexní oblouk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81200" y="1981200"/>
            <a:ext cx="8229600" cy="38862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cs-CZ" altLang="cs-CZ" dirty="0"/>
              <a:t>odpověď organismu na změny vnějšího a vnitřního prostředí</a:t>
            </a:r>
          </a:p>
          <a:p>
            <a:pPr>
              <a:buNone/>
            </a:pPr>
            <a:endParaRPr lang="cs-CZ" altLang="cs-CZ" dirty="0"/>
          </a:p>
          <a:p>
            <a:r>
              <a:rPr lang="cs-CZ" altLang="cs-CZ" u="sng" dirty="0"/>
              <a:t>stavebním základem</a:t>
            </a:r>
            <a:r>
              <a:rPr lang="cs-CZ" altLang="cs-CZ" u="sng" dirty="0">
                <a:solidFill>
                  <a:schemeClr val="accent3">
                    <a:lumMod val="75000"/>
                  </a:schemeClr>
                </a:solidFill>
              </a:rPr>
              <a:t>:</a:t>
            </a:r>
            <a:r>
              <a:rPr lang="cs-CZ" altLang="cs-CZ" dirty="0">
                <a:solidFill>
                  <a:schemeClr val="accent3">
                    <a:lumMod val="75000"/>
                  </a:schemeClr>
                </a:solidFill>
              </a:rPr>
              <a:t> reflexní oblouk = nejjednodušší spojení 2 neuronů - neuronu dostředivého a neuronu odstředivého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cs-CZ" altLang="cs-CZ" dirty="0" smtClean="0"/>
          </a:p>
          <a:p>
            <a:pPr eaLnBrk="1" hangingPunct="1">
              <a:lnSpc>
                <a:spcPct val="90000"/>
              </a:lnSpc>
            </a:pPr>
            <a:r>
              <a:rPr lang="cs-CZ" altLang="cs-CZ" dirty="0" smtClean="0"/>
              <a:t>1. receptor (čidlo)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 smtClean="0"/>
              <a:t>2. dostředivé dráhy (vzestupné, vstupují do míchy zadními míšními kořeny))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 smtClean="0"/>
              <a:t>3. CNS (mozek a mícha)</a:t>
            </a:r>
          </a:p>
          <a:p>
            <a:pPr>
              <a:lnSpc>
                <a:spcPct val="90000"/>
              </a:lnSpc>
            </a:pPr>
            <a:r>
              <a:rPr lang="cs-CZ" altLang="cs-CZ" dirty="0"/>
              <a:t>4. odstředivé dráhy (sestupné, vystupují předními míšními kořeny)</a:t>
            </a:r>
          </a:p>
          <a:p>
            <a:pPr>
              <a:lnSpc>
                <a:spcPct val="90000"/>
              </a:lnSpc>
            </a:pPr>
            <a:r>
              <a:rPr lang="cs-CZ" altLang="cs-CZ" dirty="0"/>
              <a:t>5. výkonný orgán = efektor (nejčastěji sval)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99000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8" name="Object 4"/>
          <p:cNvGraphicFramePr>
            <a:graphicFrameLocks noChangeAspect="1"/>
          </p:cNvGraphicFramePr>
          <p:nvPr/>
        </p:nvGraphicFramePr>
        <p:xfrm>
          <a:off x="2424114" y="508000"/>
          <a:ext cx="7343775" cy="584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Rastrový obrázek" r:id="rId4" imgW="5590476" imgH="4447619" progId="Paint.Picture">
                  <p:embed/>
                </p:oleObj>
              </mc:Choice>
              <mc:Fallback>
                <p:oleObj name="Rastrový obrázek" r:id="rId4" imgW="5590476" imgH="4447619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4114" y="508000"/>
                        <a:ext cx="7343775" cy="584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44850272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370</TotalTime>
  <Words>909</Words>
  <Application>Microsoft Office PowerPoint</Application>
  <PresentationFormat>Širokoúhlá obrazovka</PresentationFormat>
  <Paragraphs>132</Paragraphs>
  <Slides>34</Slides>
  <Notes>10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41" baseType="lpstr">
      <vt:lpstr>Arial</vt:lpstr>
      <vt:lpstr>Calibri</vt:lpstr>
      <vt:lpstr>Century Gothic</vt:lpstr>
      <vt:lpstr>Wingdings</vt:lpstr>
      <vt:lpstr>Wingdings 3</vt:lpstr>
      <vt:lpstr>Wisp</vt:lpstr>
      <vt:lpstr>Rastrový obrázek</vt:lpstr>
      <vt:lpstr>Nervová soustava</vt:lpstr>
      <vt:lpstr>Rozdělení NS</vt:lpstr>
      <vt:lpstr>Cévní zásobení mozku</vt:lpstr>
      <vt:lpstr>Páteřní mícha</vt:lpstr>
      <vt:lpstr>Prezentace aplikace PowerPoint</vt:lpstr>
      <vt:lpstr>Prezentace aplikace PowerPoint</vt:lpstr>
      <vt:lpstr>Míšní nervy</vt:lpstr>
      <vt:lpstr>Reflexní oblouk</vt:lpstr>
      <vt:lpstr>Prezentace aplikace PowerPoint</vt:lpstr>
      <vt:lpstr>Nepodmíněné reflexy</vt:lpstr>
      <vt:lpstr>Primitivní reflexy</vt:lpstr>
      <vt:lpstr>Obranné míšní reflexy</vt:lpstr>
      <vt:lpstr>Prezentace aplikace PowerPoint</vt:lpstr>
      <vt:lpstr>Podmíněné reflexy</vt:lpstr>
      <vt:lpstr>Mozkový kmen</vt:lpstr>
      <vt:lpstr>Uložení mozkového kmene</vt:lpstr>
      <vt:lpstr>Mozeček (cerebellum)</vt:lpstr>
      <vt:lpstr>Uložení mozečku</vt:lpstr>
      <vt:lpstr>Mezimozek (diencephalon)</vt:lpstr>
      <vt:lpstr>Uložení mezimozku</vt:lpstr>
      <vt:lpstr>Koncový mozek (telencephalon)</vt:lpstr>
      <vt:lpstr>Prezentace aplikace PowerPoint</vt:lpstr>
      <vt:lpstr>Funkční specializace mozkových hemisfér</vt:lpstr>
      <vt:lpstr>Funkční specializace mozkových hemisfér</vt:lpstr>
      <vt:lpstr>Lateralita</vt:lpstr>
      <vt:lpstr>Funkční korové oblasti</vt:lpstr>
      <vt:lpstr>Funkční korové oblasti</vt:lpstr>
      <vt:lpstr>Funkční korové oblasti</vt:lpstr>
      <vt:lpstr>Funkční korové oblasti</vt:lpstr>
      <vt:lpstr>Funkční korové oblasti</vt:lpstr>
      <vt:lpstr>Prezentace aplikace PowerPoint</vt:lpstr>
      <vt:lpstr>Limbický systém</vt:lpstr>
      <vt:lpstr>Prezentace aplikace PowerPoint</vt:lpstr>
      <vt:lpstr>Bazální ganglia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Nervová soustava</dc:title>
  <dc:creator>Pavla Lowrie</dc:creator>
  <cp:lastModifiedBy>Thorovska</cp:lastModifiedBy>
  <cp:revision>9</cp:revision>
  <dcterms:created xsi:type="dcterms:W3CDTF">2016-04-08T08:23:19Z</dcterms:created>
  <dcterms:modified xsi:type="dcterms:W3CDTF">2019-03-26T11:17:36Z</dcterms:modified>
</cp:coreProperties>
</file>