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4" r:id="rId7"/>
    <p:sldId id="262" r:id="rId8"/>
    <p:sldId id="263" r:id="rId9"/>
    <p:sldId id="265" r:id="rId10"/>
    <p:sldId id="266" r:id="rId11"/>
    <p:sldId id="268" r:id="rId12"/>
    <p:sldId id="273" r:id="rId13"/>
    <p:sldId id="274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306" r:id="rId33"/>
    <p:sldId id="295" r:id="rId34"/>
    <p:sldId id="296" r:id="rId35"/>
    <p:sldId id="297" r:id="rId36"/>
    <p:sldId id="298" r:id="rId37"/>
    <p:sldId id="299" r:id="rId38"/>
    <p:sldId id="300" r:id="rId39"/>
    <p:sldId id="302" r:id="rId40"/>
    <p:sldId id="307" r:id="rId41"/>
    <p:sldId id="308" r:id="rId42"/>
    <p:sldId id="305" r:id="rId43"/>
    <p:sldId id="275" r:id="rId44"/>
    <p:sldId id="276" r:id="rId45"/>
    <p:sldId id="269" r:id="rId46"/>
    <p:sldId id="270" r:id="rId47"/>
    <p:sldId id="272" r:id="rId48"/>
    <p:sldId id="310" r:id="rId49"/>
    <p:sldId id="267" r:id="rId50"/>
    <p:sldId id="311" r:id="rId51"/>
    <p:sldId id="312" r:id="rId52"/>
    <p:sldId id="314" r:id="rId53"/>
    <p:sldId id="313" r:id="rId54"/>
    <p:sldId id="315" r:id="rId55"/>
    <p:sldId id="316" r:id="rId56"/>
    <p:sldId id="271" r:id="rId57"/>
    <p:sldId id="317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528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925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12/2/2012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835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5163" y="636746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03563" y="63674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32563" y="636746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CA2F177-AE58-4C0D-AFDB-E3FB08B65BD4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05BABF7-2D14-49F2-B7F5-37353967C127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12/2/2012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12/2/2012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5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12/2/2012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kRxG9X_lBR0" TargetMode="External"/><Relationship Id="rId2" Type="http://schemas.openxmlformats.org/officeDocument/2006/relationships/hyperlink" Target="http://www.youtube.com/watch?v=W2oOaA2aqZQ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://www.youtube.com/watch?v=_Uak3KGa1A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_Uak3KGa1Ak" TargetMode="Externa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tube.com/watch?v=HG6LBqYq3tg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class.pedf.cuni.cz/Jancarikova/DesktopDefault.aspx?tabindex=0&amp;tabid=51&amp;PrvekID=250&amp;portalsekce=5&amp;Nezobrazovat=ano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685801"/>
            <a:ext cx="8305800" cy="1600199"/>
          </a:xfrm>
        </p:spPr>
        <p:txBody>
          <a:bodyPr/>
          <a:lstStyle/>
          <a:p>
            <a:r>
              <a:rPr lang="cs-CZ" dirty="0" smtClean="0"/>
              <a:t>My v krajině a krajina v nás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PhDr. Kateřina Jančaříková, Ph.D.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0" y="102834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 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Klimax – </a:t>
            </a:r>
            <a:r>
              <a:rPr lang="cs-CZ" dirty="0" smtClean="0"/>
              <a:t>podoba ekosystému závislá od klimatických a abiotických podmínek.</a:t>
            </a:r>
            <a:endParaRPr lang="cs-CZ" dirty="0" smtClean="0"/>
          </a:p>
          <a:p>
            <a:r>
              <a:rPr lang="cs-CZ" b="1" dirty="0" smtClean="0"/>
              <a:t>Sukcese </a:t>
            </a:r>
            <a:r>
              <a:rPr lang="cs-CZ" dirty="0" smtClean="0"/>
              <a:t>– proces návratu ke klimatickému klimaxu (např. zarůstání paseky po vykácení lesa).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Sukcese a klimax</a:t>
            </a:r>
            <a:endParaRPr lang="en-US" dirty="0"/>
          </a:p>
        </p:txBody>
      </p:sp>
      <p:pic>
        <p:nvPicPr>
          <p:cNvPr id="6" name="Picture 5" descr="velky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3494442"/>
            <a:ext cx="4572000" cy="33635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Půdu.</a:t>
            </a:r>
          </a:p>
          <a:p>
            <a:r>
              <a:rPr lang="cs-CZ" dirty="0" smtClean="0"/>
              <a:t>Vodu.</a:t>
            </a:r>
          </a:p>
          <a:p>
            <a:r>
              <a:rPr lang="cs-CZ" dirty="0" smtClean="0"/>
              <a:t>Vzduch.</a:t>
            </a:r>
          </a:p>
          <a:p>
            <a:r>
              <a:rPr lang="cs-CZ" dirty="0" smtClean="0"/>
              <a:t>Rostliny a živočichy.</a:t>
            </a:r>
          </a:p>
          <a:p>
            <a:endParaRPr lang="cs-CZ" dirty="0" smtClean="0"/>
          </a:p>
          <a:p>
            <a:r>
              <a:rPr lang="cs-CZ" dirty="0" smtClean="0"/>
              <a:t>.. všechny složky krajiny... </a:t>
            </a:r>
          </a:p>
          <a:p>
            <a:endParaRPr lang="cs-CZ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Člověk ovlivňuje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Příkladem – mediterán </a:t>
            </a:r>
            <a:endParaRPr lang="en-US" dirty="0"/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>
            <p:ph idx="1"/>
          </p:nvPr>
        </p:nvGraphicFramePr>
        <p:xfrm>
          <a:off x="1600200" y="1677927"/>
          <a:ext cx="6553200" cy="3780692"/>
        </p:xfrm>
        <a:graphic>
          <a:graphicData uri="http://schemas.openxmlformats.org/presentationml/2006/ole">
            <p:oleObj spid="_x0000_s4098" name="Fotografie" r:id="rId3" imgW="5944115" imgH="3429297" progId="MSPhotoEd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3600" dirty="0" smtClean="0"/>
              <a:t>Mírná deštivá zima a suché, horké léto.</a:t>
            </a:r>
          </a:p>
          <a:p>
            <a:pPr>
              <a:lnSpc>
                <a:spcPct val="90000"/>
              </a:lnSpc>
            </a:pPr>
            <a:r>
              <a:rPr lang="cs-CZ" sz="3600" dirty="0" smtClean="0"/>
              <a:t>Průměrné teploty v zimě se pohybují kolem 10</a:t>
            </a:r>
            <a:r>
              <a:rPr lang="cs-CZ" sz="3600" baseline="30000" dirty="0" smtClean="0"/>
              <a:t>0 </a:t>
            </a:r>
            <a:r>
              <a:rPr lang="cs-CZ" sz="3600" dirty="0" smtClean="0"/>
              <a:t>C.</a:t>
            </a:r>
          </a:p>
          <a:p>
            <a:pPr>
              <a:lnSpc>
                <a:spcPct val="90000"/>
              </a:lnSpc>
            </a:pPr>
            <a:r>
              <a:rPr lang="cs-CZ" sz="3600" dirty="0" smtClean="0"/>
              <a:t>Průměrné teploty v létě kolem 25</a:t>
            </a:r>
            <a:r>
              <a:rPr lang="cs-CZ" sz="3600" baseline="30000" dirty="0" smtClean="0"/>
              <a:t>0 </a:t>
            </a:r>
            <a:r>
              <a:rPr lang="cs-CZ" sz="3600" dirty="0" smtClean="0"/>
              <a:t>C, maxima přes 35</a:t>
            </a:r>
            <a:r>
              <a:rPr lang="cs-CZ" sz="3600" baseline="30000" dirty="0" smtClean="0"/>
              <a:t>0 </a:t>
            </a:r>
            <a:r>
              <a:rPr lang="cs-CZ" sz="3600" dirty="0" smtClean="0"/>
              <a:t>C.</a:t>
            </a:r>
          </a:p>
          <a:p>
            <a:pPr>
              <a:lnSpc>
                <a:spcPct val="90000"/>
              </a:lnSpc>
            </a:pPr>
            <a:r>
              <a:rPr lang="cs-CZ" sz="3600" dirty="0" smtClean="0"/>
              <a:t>Nejnižší zimní teplota byla naměřena v Turecku (- 18</a:t>
            </a:r>
            <a:r>
              <a:rPr lang="cs-CZ" sz="3600" baseline="30000" dirty="0" smtClean="0"/>
              <a:t>0 </a:t>
            </a:r>
            <a:r>
              <a:rPr lang="cs-CZ" sz="3600" dirty="0" smtClean="0"/>
              <a:t>C).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Klima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Dominanty</a:t>
            </a:r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1981200"/>
            <a:ext cx="3962400" cy="4114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400" b="1" dirty="0"/>
              <a:t>Sklerofytní stromy nebo křoviny</a:t>
            </a:r>
            <a:r>
              <a:rPr lang="cs-CZ" sz="2400" dirty="0"/>
              <a:t> </a:t>
            </a:r>
          </a:p>
          <a:p>
            <a:r>
              <a:rPr lang="cs-CZ" sz="2400" dirty="0" smtClean="0"/>
              <a:t>tvrdé</a:t>
            </a:r>
            <a:r>
              <a:rPr lang="cs-CZ" sz="2400" dirty="0"/>
              <a:t>, sytě zelené, nevelké listy s voskovým </a:t>
            </a:r>
            <a:r>
              <a:rPr lang="cs-CZ" sz="2400" dirty="0" smtClean="0"/>
              <a:t>povrchem,</a:t>
            </a:r>
            <a:endParaRPr lang="cs-CZ" sz="2400" dirty="0"/>
          </a:p>
          <a:p>
            <a:r>
              <a:rPr lang="cs-CZ" sz="2400" dirty="0" smtClean="0"/>
              <a:t>často </a:t>
            </a:r>
            <a:r>
              <a:rPr lang="cs-CZ" sz="2400" dirty="0"/>
              <a:t>s </a:t>
            </a:r>
            <a:r>
              <a:rPr lang="cs-CZ" sz="2400" dirty="0" smtClean="0"/>
              <a:t>trny,</a:t>
            </a:r>
            <a:endParaRPr lang="cs-CZ" sz="2400" dirty="0"/>
          </a:p>
          <a:p>
            <a:r>
              <a:rPr lang="cs-CZ" sz="2400" dirty="0" smtClean="0"/>
              <a:t>obvykle </a:t>
            </a:r>
            <a:r>
              <a:rPr lang="cs-CZ" sz="2400" dirty="0"/>
              <a:t>stálezelené, výjimečně </a:t>
            </a:r>
            <a:r>
              <a:rPr lang="cs-CZ" sz="2400" dirty="0" smtClean="0"/>
              <a:t>opadavé.</a:t>
            </a:r>
            <a:endParaRPr lang="cs-CZ" sz="2400" dirty="0"/>
          </a:p>
          <a:p>
            <a:pPr>
              <a:buFontTx/>
              <a:buNone/>
            </a:pPr>
            <a:endParaRPr lang="cs-CZ" sz="2400" dirty="0"/>
          </a:p>
          <a:p>
            <a:pPr>
              <a:buFontTx/>
              <a:buNone/>
            </a:pPr>
            <a:r>
              <a:rPr lang="cs-CZ" sz="2400" dirty="0"/>
              <a:t> </a:t>
            </a:r>
          </a:p>
        </p:txBody>
      </p:sp>
      <p:pic>
        <p:nvPicPr>
          <p:cNvPr id="77831" name="Picture 7" descr="C:\KATKA\NAše rodina 2004\CIZÍ ZEMĚ\Kypr leden 2008\Aprvní2008\PICT0337.JPG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95800" y="2438400"/>
            <a:ext cx="4470400" cy="3352800"/>
          </a:xfrm>
          <a:noFill/>
          <a:ln/>
        </p:spPr>
      </p:pic>
      <p:sp>
        <p:nvSpPr>
          <p:cNvPr id="77832" name="Rectangle 8"/>
          <p:cNvSpPr>
            <a:spLocks noChangeArrowheads="1"/>
          </p:cNvSpPr>
          <p:nvPr/>
        </p:nvSpPr>
        <p:spPr bwMode="auto">
          <a:xfrm>
            <a:off x="4876800" y="6172200"/>
            <a:ext cx="3657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SzPct val="90000"/>
              <a:buFontTx/>
              <a:buBlip>
                <a:blip r:embed="rId3"/>
              </a:buBlip>
            </a:pPr>
            <a:r>
              <a:rPr kumimoji="0" lang="cs-CZ" dirty="0">
                <a:latin typeface="Tahoma" pitchFamily="34" charset="0"/>
              </a:rPr>
              <a:t>Zde: Nerium oleander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Křoviny</a:t>
            </a:r>
          </a:p>
        </p:txBody>
      </p:sp>
      <p:sp>
        <p:nvSpPr>
          <p:cNvPr id="23859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Oblasti s malým zapojením stromů nebo s ojedinělými stromy.</a:t>
            </a:r>
          </a:p>
          <a:p>
            <a:r>
              <a:rPr lang="cs-CZ" dirty="0"/>
              <a:t>Dominantní jsou zde vždyzelené sklerofylní keře popř. malé stromy.</a:t>
            </a:r>
          </a:p>
          <a:p>
            <a:r>
              <a:rPr lang="cs-CZ" dirty="0"/>
              <a:t>Původní i umělé ekosystémy (vznikly degradací lesa).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307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Antropogenní vlivy</a:t>
            </a:r>
          </a:p>
        </p:txBody>
      </p:sp>
      <p:sp>
        <p:nvSpPr>
          <p:cNvPr id="243715" name="Rectangle 307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Oblast Středozemního moře osídlená od pozdní doby měděné.</a:t>
            </a:r>
          </a:p>
          <a:p>
            <a:r>
              <a:rPr lang="cs-CZ" sz="2800" dirty="0" smtClean="0"/>
              <a:t>Kácení stromů </a:t>
            </a:r>
            <a:r>
              <a:rPr lang="cs-CZ" sz="2800" dirty="0"/>
              <a:t>(výroba dřevěného uhlí pro kovárny, výroba </a:t>
            </a:r>
            <a:r>
              <a:rPr lang="cs-CZ" sz="2800" dirty="0" smtClean="0"/>
              <a:t>lodí, výsadba).</a:t>
            </a:r>
          </a:p>
          <a:p>
            <a:r>
              <a:rPr lang="cs-CZ" sz="2800" dirty="0" smtClean="0"/>
              <a:t>Pasení (</a:t>
            </a:r>
            <a:r>
              <a:rPr lang="cs-CZ" sz="2800" dirty="0"/>
              <a:t>ovce a kozy</a:t>
            </a:r>
            <a:r>
              <a:rPr lang="cs-CZ" sz="2800" dirty="0" smtClean="0"/>
              <a:t>).</a:t>
            </a:r>
          </a:p>
          <a:p>
            <a:r>
              <a:rPr lang="cs-CZ" sz="2800" dirty="0" smtClean="0"/>
              <a:t>Vypalování křovin.</a:t>
            </a:r>
          </a:p>
          <a:p>
            <a:r>
              <a:rPr lang="cs-CZ" sz="2800" dirty="0" smtClean="0"/>
              <a:t>Introdukce </a:t>
            </a:r>
            <a:r>
              <a:rPr lang="cs-CZ" sz="2800" dirty="0"/>
              <a:t>druhů.</a:t>
            </a:r>
          </a:p>
          <a:p>
            <a:r>
              <a:rPr lang="cs-CZ" sz="2800" dirty="0"/>
              <a:t>Následky: degradace půdy, eroze, vysoká druhová diverzita.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/>
              <a:t>Antropogenní vlivy - introdukce</a:t>
            </a:r>
          </a:p>
        </p:txBody>
      </p:sp>
      <p:sp>
        <p:nvSpPr>
          <p:cNvPr id="258052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cs-CZ" sz="2800"/>
          </a:p>
        </p:txBody>
      </p:sp>
      <p:pic>
        <p:nvPicPr>
          <p:cNvPr id="258053" name="Picture 5" descr="C:\KATKA\NAše rodina 2004\CIZÍ ZEMĚ\Květena Kypru 2008\Opuncie0282.jpg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7750" y="1981200"/>
            <a:ext cx="3086100" cy="4114800"/>
          </a:xfrm>
          <a:noFill/>
          <a:ln/>
        </p:spPr>
      </p:pic>
      <p:pic>
        <p:nvPicPr>
          <p:cNvPr id="258054" name="Picture 6" descr="C:\KATKA\NAše rodina 2004\Přírodovědné album\Botanika\Oliv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057400"/>
            <a:ext cx="2925763" cy="3902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/>
              <a:t>Půda</a:t>
            </a:r>
          </a:p>
        </p:txBody>
      </p:sp>
      <p:sp>
        <p:nvSpPr>
          <p:cNvPr id="259076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sz="2800"/>
              <a:t>Půda je chudá – velké množství jílu.</a:t>
            </a:r>
          </a:p>
          <a:p>
            <a:r>
              <a:rPr lang="cs-CZ" sz="2800" b="1"/>
              <a:t>Terra rosa</a:t>
            </a:r>
            <a:r>
              <a:rPr lang="cs-CZ" sz="2800"/>
              <a:t> – s obsahem železa a manganu.</a:t>
            </a:r>
          </a:p>
          <a:p>
            <a:r>
              <a:rPr lang="cs-CZ" sz="2800"/>
              <a:t>Vápenitá půda.</a:t>
            </a:r>
          </a:p>
          <a:p>
            <a:r>
              <a:rPr lang="cs-CZ" sz="2800" b="1"/>
              <a:t>Láva.</a:t>
            </a:r>
          </a:p>
        </p:txBody>
      </p:sp>
      <p:pic>
        <p:nvPicPr>
          <p:cNvPr id="259078" name="Picture 6" descr="C:\KATKA\NAše rodina 2004\CIZÍ ZEMĚ\Kypr leden 2008\Aprvní2008\PICT0299.JPG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2609850"/>
            <a:ext cx="3810000" cy="28575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Podrost</a:t>
            </a:r>
          </a:p>
        </p:txBody>
      </p:sp>
      <p:sp>
        <p:nvSpPr>
          <p:cNvPr id="234500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sz="2800" dirty="0"/>
              <a:t>Aromatické byliny – léčivky.</a:t>
            </a:r>
          </a:p>
          <a:p>
            <a:r>
              <a:rPr lang="cs-CZ" sz="2800" dirty="0"/>
              <a:t>Např. rozmarýn, šalvěj, tymián, mateřídouška, dobromysl.</a:t>
            </a:r>
          </a:p>
          <a:p>
            <a:endParaRPr lang="cs-CZ" sz="2800" dirty="0"/>
          </a:p>
        </p:txBody>
      </p:sp>
      <p:pic>
        <p:nvPicPr>
          <p:cNvPr id="234502" name="Picture 6" descr="C:\Dokumenty\PREZENTACE a podklady pro přednášky\Prezentace a fotky cizí\Plantasamenora.bmp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2124075"/>
            <a:ext cx="3810000" cy="38290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O</a:t>
            </a:r>
            <a:r>
              <a:rPr lang="en-US" dirty="0" err="1" smtClean="0"/>
              <a:t>dborný</a:t>
            </a:r>
            <a:r>
              <a:rPr lang="en-US" dirty="0" smtClean="0"/>
              <a:t> </a:t>
            </a:r>
            <a:r>
              <a:rPr lang="cs-CZ" dirty="0" smtClean="0"/>
              <a:t>geografický a ekologický termín.</a:t>
            </a:r>
          </a:p>
          <a:p>
            <a:r>
              <a:rPr lang="cs-CZ" dirty="0" smtClean="0"/>
              <a:t>V</a:t>
            </a:r>
            <a:r>
              <a:rPr lang="en-US" dirty="0" err="1" smtClean="0"/>
              <a:t>ybran</a:t>
            </a:r>
            <a:r>
              <a:rPr lang="cs-CZ" dirty="0" smtClean="0"/>
              <a:t>á č</a:t>
            </a:r>
            <a:r>
              <a:rPr lang="en-US" dirty="0" err="1" smtClean="0"/>
              <a:t>ást</a:t>
            </a:r>
            <a:r>
              <a:rPr lang="en-US" dirty="0" smtClean="0"/>
              <a:t> </a:t>
            </a:r>
            <a:r>
              <a:rPr lang="cs-CZ" dirty="0" smtClean="0"/>
              <a:t>zemského</a:t>
            </a:r>
            <a:r>
              <a:rPr lang="en-US" dirty="0" smtClean="0"/>
              <a:t> </a:t>
            </a:r>
            <a:r>
              <a:rPr lang="en-US" dirty="0" err="1" smtClean="0"/>
              <a:t>povrchu</a:t>
            </a:r>
            <a:r>
              <a:rPr lang="en-US" dirty="0" smtClean="0"/>
              <a:t> s </a:t>
            </a:r>
            <a:r>
              <a:rPr lang="en-US" dirty="0" err="1" smtClean="0"/>
              <a:t>kombinací</a:t>
            </a:r>
            <a:r>
              <a:rPr lang="cs-CZ" dirty="0" smtClean="0"/>
              <a:t> přírodních a kulturních </a:t>
            </a:r>
            <a:r>
              <a:rPr lang="en-US" dirty="0" smtClean="0"/>
              <a:t>a </a:t>
            </a:r>
            <a:r>
              <a:rPr lang="en-US" dirty="0" err="1" smtClean="0"/>
              <a:t>charakteristickou</a:t>
            </a:r>
            <a:r>
              <a:rPr lang="en-US" dirty="0" smtClean="0"/>
              <a:t> </a:t>
            </a:r>
            <a:r>
              <a:rPr lang="en-US" dirty="0" err="1" smtClean="0"/>
              <a:t>scenérií</a:t>
            </a:r>
            <a:r>
              <a:rPr lang="en-US" dirty="0" smtClean="0"/>
              <a:t>. </a:t>
            </a:r>
            <a:endParaRPr lang="cs-CZ" dirty="0" smtClean="0"/>
          </a:p>
          <a:p>
            <a:r>
              <a:rPr lang="en-US" dirty="0" smtClean="0"/>
              <a:t>K </a:t>
            </a:r>
            <a:r>
              <a:rPr lang="en-US" dirty="0" err="1" smtClean="0"/>
              <a:t>základním</a:t>
            </a:r>
            <a:r>
              <a:rPr lang="en-US" dirty="0" smtClean="0"/>
              <a:t> </a:t>
            </a:r>
            <a:r>
              <a:rPr lang="en-US" dirty="0" err="1" smtClean="0"/>
              <a:t>složkám</a:t>
            </a:r>
            <a:r>
              <a:rPr lang="en-US" dirty="0" smtClean="0"/>
              <a:t> </a:t>
            </a:r>
            <a:r>
              <a:rPr lang="en-US" dirty="0" err="1" smtClean="0"/>
              <a:t>krajiny</a:t>
            </a:r>
            <a:r>
              <a:rPr lang="en-US" dirty="0" smtClean="0"/>
              <a:t> </a:t>
            </a:r>
            <a:r>
              <a:rPr lang="en-US" dirty="0" err="1" smtClean="0"/>
              <a:t>patří</a:t>
            </a:r>
            <a:r>
              <a:rPr lang="en-US" dirty="0" smtClean="0"/>
              <a:t> </a:t>
            </a:r>
            <a:r>
              <a:rPr lang="cs-CZ" dirty="0" smtClean="0"/>
              <a:t>reliéf, půda, vodstvo, klima, vegetace, zvířena a člověk..</a:t>
            </a:r>
          </a:p>
          <a:p>
            <a:r>
              <a:rPr lang="cs-CZ" dirty="0" smtClean="0"/>
              <a:t>Přírodní x kulturní.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Krajina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Požáry</a:t>
            </a:r>
          </a:p>
        </p:txBody>
      </p:sp>
      <p:graphicFrame>
        <p:nvGraphicFramePr>
          <p:cNvPr id="224260" name="Object 4"/>
          <p:cNvGraphicFramePr>
            <a:graphicFrameLocks noChangeAspect="1"/>
          </p:cNvGraphicFramePr>
          <p:nvPr>
            <p:ph sz="half" idx="1"/>
          </p:nvPr>
        </p:nvGraphicFramePr>
        <p:xfrm>
          <a:off x="685800" y="2781300"/>
          <a:ext cx="3810000" cy="2514600"/>
        </p:xfrm>
        <a:graphic>
          <a:graphicData uri="http://schemas.openxmlformats.org/presentationml/2006/ole">
            <p:oleObj spid="_x0000_s5122" name="Fotografie" r:id="rId3" imgW="3048264" imgH="2011854" progId="MSPhotoEd.3">
              <p:embed/>
            </p:oleObj>
          </a:graphicData>
        </a:graphic>
      </p:graphicFrame>
      <p:sp>
        <p:nvSpPr>
          <p:cNvPr id="224259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sz="2800"/>
              <a:t>Významný krajinotvorný prvek.</a:t>
            </a:r>
          </a:p>
          <a:p>
            <a:r>
              <a:rPr lang="cs-CZ" sz="2800"/>
              <a:t>Přirozené i umělé požáry.</a:t>
            </a:r>
          </a:p>
          <a:p>
            <a:r>
              <a:rPr lang="cs-CZ" sz="2800"/>
              <a:t>Zde požár v Řecku 2007, ve kterém zahynulo více než 60 osob.</a:t>
            </a:r>
          </a:p>
        </p:txBody>
      </p:sp>
      <p:pic>
        <p:nvPicPr>
          <p:cNvPr id="224261" name="Picture 5" descr="C:\Dokumenty\Obrázky\olympia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4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4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Pyrofyty</a:t>
            </a:r>
          </a:p>
        </p:txBody>
      </p:sp>
      <p:sp>
        <p:nvSpPr>
          <p:cNvPr id="24166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762000" y="1981200"/>
            <a:ext cx="3733800" cy="4114800"/>
          </a:xfrm>
        </p:spPr>
        <p:txBody>
          <a:bodyPr/>
          <a:lstStyle/>
          <a:p>
            <a:r>
              <a:rPr lang="cs-CZ" sz="2800" dirty="0"/>
              <a:t>Rostliny, kterým nevadí nebo dokonce prospívají požáry.</a:t>
            </a:r>
          </a:p>
          <a:p>
            <a:endParaRPr lang="cs-CZ" sz="2800" dirty="0"/>
          </a:p>
        </p:txBody>
      </p:sp>
      <p:pic>
        <p:nvPicPr>
          <p:cNvPr id="241670" name="Picture 6" descr="C:\KATKA\NAše rodina 2004\CIZÍ ZEMĚ\Kypr leden 2008\Aprvní2008\PICT0237.JPG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53000" y="2895600"/>
            <a:ext cx="3810000" cy="2857500"/>
          </a:xfrm>
          <a:noFill/>
          <a:ln/>
        </p:spPr>
      </p:pic>
      <p:sp>
        <p:nvSpPr>
          <p:cNvPr id="241671" name="Rectangle 7"/>
          <p:cNvSpPr>
            <a:spLocks noChangeArrowheads="1"/>
          </p:cNvSpPr>
          <p:nvPr/>
        </p:nvSpPr>
        <p:spPr bwMode="auto">
          <a:xfrm>
            <a:off x="3505200" y="6172200"/>
            <a:ext cx="533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SzPct val="90000"/>
              <a:buFontTx/>
              <a:buBlip>
                <a:blip r:embed="rId3"/>
              </a:buBlip>
            </a:pPr>
            <a:r>
              <a:rPr kumimoji="0" lang="cs-CZ" sz="2800" dirty="0">
                <a:latin typeface="Tahoma" pitchFamily="34" charset="0"/>
              </a:rPr>
              <a:t>Zde: Eukalyptus camaldulensis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Geofyty - kryptofyty</a:t>
            </a:r>
          </a:p>
        </p:txBody>
      </p:sp>
      <p:sp>
        <p:nvSpPr>
          <p:cNvPr id="248836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sz="2800"/>
              <a:t>Rostliny, které tráví většinu času skryté v zemi (cibulka).</a:t>
            </a:r>
          </a:p>
          <a:p>
            <a:r>
              <a:rPr lang="cs-CZ" sz="2800"/>
              <a:t>Kvetou v zimě, kdy je dostatek vláhy (foceno v lednu na Kypru).</a:t>
            </a:r>
          </a:p>
        </p:txBody>
      </p:sp>
      <p:pic>
        <p:nvPicPr>
          <p:cNvPr id="248838" name="Picture 6" descr="C:\KATKA\NAše rodina 2004\CIZÍ ZEMĚ\Kypr leden 2008\Bdruhákm2008\PICT0024.JPG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2609850"/>
            <a:ext cx="3810000" cy="28575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Terofyty</a:t>
            </a:r>
          </a:p>
        </p:txBody>
      </p:sp>
      <p:sp>
        <p:nvSpPr>
          <p:cNvPr id="260100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sz="2800"/>
              <a:t>Jednoleté rostliny, které suché léto přežívají v bance semen.</a:t>
            </a:r>
          </a:p>
        </p:txBody>
      </p:sp>
      <p:pic>
        <p:nvPicPr>
          <p:cNvPr id="260102" name="Picture 6" descr="C:\KATKA\NAše rodina 2004\CIZÍ ZEMĚ\CHORVATSKO 2006\MÁK.JPG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2609850"/>
            <a:ext cx="3810000" cy="28575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Pásmo palem</a:t>
            </a:r>
          </a:p>
        </p:txBody>
      </p:sp>
      <p:pic>
        <p:nvPicPr>
          <p:cNvPr id="265221" name="Picture 5" descr="C:\KATKA\NAše rodina 2004\CIZÍ ZEMĚ\Kypr leden 2008\Aprvní2008\PICT0132.JPG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27213" y="1981200"/>
            <a:ext cx="5487987" cy="41148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Pásmo citrusů</a:t>
            </a:r>
          </a:p>
        </p:txBody>
      </p:sp>
      <p:pic>
        <p:nvPicPr>
          <p:cNvPr id="266244" name="Picture 4" descr="C:\KATKA\NAše rodina 2004\CIZÍ ZEMĚ\Kypr leden 2008\Aprvní2008\PICT0143.JPG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28800" y="1981200"/>
            <a:ext cx="5486400" cy="41148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/>
              <a:t>„Cyprus Mediterranean forests“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343400" y="1981200"/>
            <a:ext cx="4495800" cy="4114800"/>
          </a:xfrm>
        </p:spPr>
        <p:txBody>
          <a:bodyPr>
            <a:normAutofit/>
          </a:bodyPr>
          <a:lstStyle/>
          <a:p>
            <a:r>
              <a:rPr lang="cs-CZ" sz="2800" dirty="0" smtClean="0"/>
              <a:t>Kypr </a:t>
            </a:r>
            <a:r>
              <a:rPr lang="cs-CZ" sz="2800" dirty="0"/>
              <a:t>– třetí největší Středomořský ostrov.</a:t>
            </a:r>
          </a:p>
          <a:p>
            <a:r>
              <a:rPr lang="cs-CZ" sz="2800" dirty="0"/>
              <a:t>Eukalyptové háje.</a:t>
            </a:r>
          </a:p>
          <a:p>
            <a:r>
              <a:rPr lang="cs-CZ" sz="2800" dirty="0"/>
              <a:t>Zničení životní prostředí – málo zeleně, žádné </a:t>
            </a:r>
            <a:r>
              <a:rPr lang="cs-CZ" sz="2800" dirty="0" smtClean="0"/>
              <a:t>parky.</a:t>
            </a:r>
          </a:p>
          <a:p>
            <a:r>
              <a:rPr lang="cs-CZ" sz="2800" dirty="0" smtClean="0"/>
              <a:t>Jiný </a:t>
            </a:r>
            <a:r>
              <a:rPr lang="cs-CZ" sz="2800" dirty="0"/>
              <a:t>životní styl rodin.</a:t>
            </a:r>
          </a:p>
          <a:p>
            <a:pPr>
              <a:buFontTx/>
              <a:buNone/>
            </a:pPr>
            <a:endParaRPr lang="cs-CZ" sz="2800" dirty="0"/>
          </a:p>
        </p:txBody>
      </p:sp>
      <p:pic>
        <p:nvPicPr>
          <p:cNvPr id="4100" name="Picture 4" descr="C:\KATKA\NAše rodina 2004\CIZÍ ZEMĚ\Kypr leden 2008\Aprvní2008\Katkaveukalyptovémháji287.jpg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22866" y="1981200"/>
            <a:ext cx="2734733" cy="38862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Kypr </a:t>
            </a:r>
          </a:p>
        </p:txBody>
      </p:sp>
      <p:pic>
        <p:nvPicPr>
          <p:cNvPr id="21510" name="Picture 6" descr="C:\Dokumenty\Obrázky\kypr-ilustracni-mapa-kypru-11016.jpg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KATKA\NAše rodina 2004\CIZÍ ZEMĚ\Kypr leden 2008\C poslední 2008\PICT0016.JPG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20763" y="609600"/>
            <a:ext cx="7102475" cy="54864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Brachychiton populneus</a:t>
            </a:r>
          </a:p>
        </p:txBody>
      </p:sp>
      <p:pic>
        <p:nvPicPr>
          <p:cNvPr id="7171" name="Picture 1027" descr="C:\KATKA\NAše rodina 2004\CIZÍ ZEMĚ\Květena Kypru 2008\Brachychiton populneus Sterculiaceae.jpg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ilniceaa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286000"/>
            <a:ext cx="4495919" cy="299728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Lidé přetvářejí krajinu</a:t>
            </a:r>
            <a:endParaRPr lang="en-US" dirty="0"/>
          </a:p>
        </p:txBody>
      </p:sp>
      <p:pic>
        <p:nvPicPr>
          <p:cNvPr id="5" name="Picture 4" descr="viadukj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6400" y="4495800"/>
            <a:ext cx="3200400" cy="1798320"/>
          </a:xfrm>
          <a:prstGeom prst="rect">
            <a:avLst/>
          </a:prstGeom>
        </p:spPr>
      </p:pic>
      <p:pic>
        <p:nvPicPr>
          <p:cNvPr id="1026" name="Picture 2" descr="C:\Users\Katka\AppData\Local\Microsoft\Windows\Temporary Internet Files\Content.IE5\2L1YIM65\MC900055636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9806" y="685800"/>
            <a:ext cx="3654194" cy="2798763"/>
          </a:xfrm>
          <a:prstGeom prst="rect">
            <a:avLst/>
          </a:prstGeom>
          <a:noFill/>
        </p:spPr>
      </p:pic>
      <p:pic>
        <p:nvPicPr>
          <p:cNvPr id="1027" name="Picture 3" descr="C:\Users\Katka\AppData\Local\Microsoft\Windows\Temporary Internet Files\Content.IE5\82E61O7W\MC900310990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0" y="5715000"/>
            <a:ext cx="1825625" cy="900112"/>
          </a:xfrm>
          <a:prstGeom prst="rect">
            <a:avLst/>
          </a:prstGeom>
          <a:noFill/>
        </p:spPr>
      </p:pic>
      <p:pic>
        <p:nvPicPr>
          <p:cNvPr id="1029" name="Picture 5" descr="C:\Users\Katka\AppData\Local\Microsoft\Windows\Temporary Internet Files\Content.IE5\2L1YIM65\MC900085252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1066800" y="1219200"/>
            <a:ext cx="1981200" cy="1565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Brachychiton rupestre</a:t>
            </a:r>
          </a:p>
        </p:txBody>
      </p:sp>
      <p:pic>
        <p:nvPicPr>
          <p:cNvPr id="8195" name="Picture 3" descr="C:\KATKA\NAše rodina 2004\CIZÍ ZEMĚ\Květena Kypru 2008\Brychychiton rupestre464.jpg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28800" y="1981200"/>
            <a:ext cx="5486400" cy="41148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Cassia sturtii</a:t>
            </a:r>
          </a:p>
        </p:txBody>
      </p:sp>
      <p:pic>
        <p:nvPicPr>
          <p:cNvPr id="9219" name="Picture 3" descr="C:\KATKA\NAše rodina 2004\CIZÍ ZEMĚ\Květena Kypru 2008\Cassia sturtii Leguminosae.jpg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28800" y="1981200"/>
            <a:ext cx="5486400" cy="4114800"/>
          </a:xfrm>
          <a:noFill/>
          <a:ln/>
        </p:spPr>
      </p:pic>
      <p:pic>
        <p:nvPicPr>
          <p:cNvPr id="9220" name="Picture 4" descr="C:\KATKA\NAše rodina 2004\CIZÍ ZEMĚ\Květena Kypru 2008\Cassia sturtii Leguminosae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637588" cy="6478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C:\KATKA\NAše rodina 2004\CIZÍ ZEMĚ\Kypr leden 2008\Aprvní2008\PICT0050.JPG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4400" y="609600"/>
            <a:ext cx="7315200" cy="54864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/>
              <a:t>Eucalyptus leucoxylon var. macrocarpa</a:t>
            </a:r>
          </a:p>
        </p:txBody>
      </p:sp>
      <p:pic>
        <p:nvPicPr>
          <p:cNvPr id="10243" name="Picture 3" descr="C:\KATKA\NAše rodina 2004\CIZÍ ZEMĚ\Květena Kypru 2008\Eucalyptus leucoxylon var. macrocarpa Myrtaceae17.jpg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43000" y="1905000"/>
            <a:ext cx="5486400" cy="4114800"/>
          </a:xfrm>
          <a:noFill/>
          <a:ln/>
        </p:spPr>
      </p:pic>
      <p:pic>
        <p:nvPicPr>
          <p:cNvPr id="10244" name="Picture 4" descr="C:\KATKA\NAše rodina 2004\CIZÍ ZEMĚ\Květena Kypru 2008\Eucalyptus leucoxylon var. macrocarpa Myrtaceae4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4629150"/>
            <a:ext cx="2971800" cy="2228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/>
              <a:t>Quercus coccifera ssp. coccifera</a:t>
            </a:r>
          </a:p>
        </p:txBody>
      </p:sp>
      <p:pic>
        <p:nvPicPr>
          <p:cNvPr id="11267" name="Picture 3" descr="C:\KATKA\NAše rodina 2004\CIZÍ ZEMĚ\Květena Kypru 2008\Quercus coccifera ssp. coccifera Fagaceae.jpg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28800" y="1981200"/>
            <a:ext cx="5486400" cy="41148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KATKA\NAše rodina 2004\CIZÍ ZEMĚ\Kypr leden 2008\Bdruhákm2008\PICT0029.JPG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KATKA\NAše rodina 2004\CIZÍ ZEMĚ\Kypr leden 2008\Aprvní2008\PICT0013.JPG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4400" y="609600"/>
            <a:ext cx="7315200" cy="54864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C:\KATKA\NAše rodina 2004\CIZÍ ZEMĚ\Kypr leden 2008\Aprvní2008\PICT0130.JPG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4400" y="609600"/>
            <a:ext cx="7315200" cy="54864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C:\KATKA\NAše rodina 2004\Přírodovědné album\Botanika\Kypr\Citrus46.jpg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4400" y="609600"/>
            <a:ext cx="7315200" cy="54864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/>
              <a:t>Kareta obrovská</a:t>
            </a:r>
            <a:br>
              <a:rPr lang="cs-CZ" sz="3600"/>
            </a:br>
            <a:r>
              <a:rPr lang="cs-CZ" sz="3600"/>
              <a:t>(Chelonia mydas)</a:t>
            </a:r>
            <a:r>
              <a:rPr lang="cs-CZ"/>
              <a:t> 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sz="2800"/>
              <a:t>Green turtle nebo „polévková želva“</a:t>
            </a:r>
          </a:p>
          <a:p>
            <a:r>
              <a:rPr lang="cs-CZ" sz="2800"/>
              <a:t>Hrozí vyhubení.</a:t>
            </a:r>
          </a:p>
          <a:p>
            <a:r>
              <a:rPr lang="cs-CZ" sz="2800"/>
              <a:t>Po vylíhnutí tráví několik let na dně oceánů.</a:t>
            </a:r>
          </a:p>
          <a:p>
            <a:r>
              <a:rPr lang="cs-CZ" sz="2800"/>
              <a:t>Zátoka Lara.</a:t>
            </a:r>
          </a:p>
          <a:p>
            <a:r>
              <a:rPr lang="cs-CZ" sz="2800"/>
              <a:t>Záchranné práce</a:t>
            </a:r>
          </a:p>
        </p:txBody>
      </p:sp>
      <p:pic>
        <p:nvPicPr>
          <p:cNvPr id="17414" name="Picture 6" descr="C:\Dokumenty\Obrázky\chelonia mydas 867.JPG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3400" y="1981200"/>
            <a:ext cx="3810000" cy="2540000"/>
          </a:xfrm>
          <a:noFill/>
          <a:ln/>
        </p:spPr>
      </p:pic>
      <p:pic>
        <p:nvPicPr>
          <p:cNvPr id="17415" name="Picture 7" descr="C:\Dokumenty\Obrázky\kareta obrovskáng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733800"/>
            <a:ext cx="3771900" cy="2835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Přenášejí.</a:t>
            </a:r>
          </a:p>
          <a:p>
            <a:r>
              <a:rPr lang="cs-CZ" dirty="0" smtClean="0"/>
              <a:t>Házejí.</a:t>
            </a:r>
          </a:p>
          <a:p>
            <a:r>
              <a:rPr lang="cs-CZ" dirty="0" smtClean="0"/>
              <a:t>Staví hráze.</a:t>
            </a:r>
          </a:p>
          <a:p>
            <a:r>
              <a:rPr lang="cs-CZ" dirty="0" smtClean="0"/>
              <a:t>Škárbou.</a:t>
            </a:r>
          </a:p>
          <a:p>
            <a:r>
              <a:rPr lang="cs-CZ" dirty="0" smtClean="0"/>
              <a:t>Lámou. </a:t>
            </a:r>
          </a:p>
          <a:p>
            <a:r>
              <a:rPr lang="cs-CZ" dirty="0" smtClean="0"/>
              <a:t>Sázejí. </a:t>
            </a:r>
          </a:p>
          <a:p>
            <a:r>
              <a:rPr lang="cs-CZ" dirty="0" smtClean="0"/>
              <a:t>... </a:t>
            </a:r>
          </a:p>
          <a:p>
            <a:pPr algn="ctr">
              <a:buNone/>
            </a:pPr>
            <a:endParaRPr lang="cs-CZ" b="1" dirty="0" smtClean="0"/>
          </a:p>
          <a:p>
            <a:pPr algn="ctr">
              <a:buNone/>
            </a:pPr>
            <a:r>
              <a:rPr lang="cs-CZ" b="1" dirty="0" smtClean="0"/>
              <a:t>Přetváření prostředí je lidem vlastní!</a:t>
            </a:r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 děti přetvářejí krajinu</a:t>
            </a:r>
            <a:endParaRPr lang="en-US" dirty="0"/>
          </a:p>
        </p:txBody>
      </p:sp>
      <p:pic>
        <p:nvPicPr>
          <p:cNvPr id="2052" name="Picture 4" descr="G:\Fotky\Fotografie\NAše rodina 2004\Dobromysl\Tábor 2005\Tábor\hráz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2438400"/>
            <a:ext cx="3505200" cy="2628900"/>
          </a:xfrm>
          <a:prstGeom prst="rect">
            <a:avLst/>
          </a:prstGeom>
          <a:noFill/>
        </p:spPr>
      </p:pic>
      <p:pic>
        <p:nvPicPr>
          <p:cNvPr id="2053" name="Picture 5" descr="G:\Fotky\Fotografie\Environmentální výchova děi, učitelky aj\KOBACHOROŠ2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143000"/>
            <a:ext cx="3352800" cy="251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C:\KATKA\NAše rodina 2004\CIZÍ ZEMĚ\Kypr leden 2008\C poslední 2008\PICT0024.JPG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4400" y="609600"/>
            <a:ext cx="7315200" cy="54864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C:\KATKA\NAše rodina 2004\CIZÍ ZEMĚ\Kypr leden 2008\C poslední 2008\plameňák079.jpg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4400" y="609600"/>
            <a:ext cx="7315200" cy="5486400"/>
          </a:xfrm>
          <a:noFill/>
          <a:ln/>
        </p:spPr>
      </p:pic>
      <p:pic>
        <p:nvPicPr>
          <p:cNvPr id="28677" name="Picture 5" descr="C:\KATKA\NAše rodina 2004\CIZÍ ZEMĚ\Kypr leden 2008\C poslední 2008\PICT00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5425" y="-338138"/>
            <a:ext cx="9594850" cy="71961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 descr="C:\KATKA\NAše rodina 2004\CIZÍ ZEMĚ\Kyprtonda2007\PICT0053.JPG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4400" y="609600"/>
            <a:ext cx="7315200" cy="5486400"/>
          </a:xfrm>
          <a:noFill/>
          <a:ln/>
        </p:spPr>
      </p:pic>
      <p:sp>
        <p:nvSpPr>
          <p:cNvPr id="19463" name="Rectangle 7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Zde</a:t>
            </a:r>
            <a:r>
              <a:rPr lang="cs-CZ" dirty="0" smtClean="0"/>
              <a:t>.</a:t>
            </a:r>
          </a:p>
          <a:p>
            <a:r>
              <a:rPr lang="cs-CZ" dirty="0" smtClean="0">
                <a:hlinkClick r:id="rId3"/>
              </a:rPr>
              <a:t>Traband</a:t>
            </a:r>
            <a:r>
              <a:rPr lang="cs-CZ" dirty="0" smtClean="0"/>
              <a:t>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Muž, který sázel stromy</a:t>
            </a:r>
            <a:endParaRPr lang="en-US" dirty="0"/>
          </a:p>
        </p:txBody>
      </p:sp>
      <p:pic>
        <p:nvPicPr>
          <p:cNvPr id="4" name="Picture 3" descr="muž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48400" y="1447800"/>
            <a:ext cx="2362200" cy="2862986"/>
          </a:xfrm>
          <a:prstGeom prst="rect">
            <a:avLst/>
          </a:prstGeom>
        </p:spPr>
      </p:pic>
      <p:pic>
        <p:nvPicPr>
          <p:cNvPr id="5" name="Picture 4" descr="muz-ktery-sazel-strom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19200" y="2514600"/>
            <a:ext cx="4208536" cy="335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Neustále.</a:t>
            </a:r>
          </a:p>
          <a:p>
            <a:r>
              <a:rPr lang="cs-CZ" dirty="0" smtClean="0"/>
              <a:t>Od pradávna.</a:t>
            </a:r>
          </a:p>
          <a:p>
            <a:r>
              <a:rPr lang="cs-CZ" dirty="0" smtClean="0"/>
              <a:t>Negativně i pozitivně.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Člověk ovlivňuje krajinu</a:t>
            </a:r>
            <a:endParaRPr lang="en-US" dirty="0"/>
          </a:p>
        </p:txBody>
      </p:sp>
      <p:pic>
        <p:nvPicPr>
          <p:cNvPr id="6146" name="Picture 2" descr="C:\Users\Katka\AppData\Local\Microsoft\Windows\Temporary Internet Files\Content.IE5\2L1YIM65\MC900437687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1800" y="4495800"/>
            <a:ext cx="1879600" cy="1797050"/>
          </a:xfrm>
          <a:prstGeom prst="rect">
            <a:avLst/>
          </a:prstGeom>
          <a:noFill/>
        </p:spPr>
      </p:pic>
      <p:pic>
        <p:nvPicPr>
          <p:cNvPr id="6148" name="Picture 4" descr="C:\Users\Katka\AppData\Local\Microsoft\Windows\Temporary Internet Files\Content.IE5\82E61O7W\MC900018737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438400"/>
            <a:ext cx="3810000" cy="4038600"/>
          </a:xfrm>
          <a:prstGeom prst="rect">
            <a:avLst/>
          </a:prstGeom>
          <a:noFill/>
        </p:spPr>
      </p:pic>
      <p:pic>
        <p:nvPicPr>
          <p:cNvPr id="6149" name="Picture 5" descr="C:\Users\Katka\AppData\Local\Microsoft\Windows\Temporary Internet Files\Content.IE5\DPEI4W8K\MC900022987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4038600"/>
            <a:ext cx="1673225" cy="16462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Znečištění – tělesné zdraví.</a:t>
            </a:r>
          </a:p>
          <a:p>
            <a:r>
              <a:rPr lang="cs-CZ" dirty="0" smtClean="0"/>
              <a:t>Urbanizace bez přírodních prvků – duševní zdraví (stres).</a:t>
            </a:r>
          </a:p>
          <a:p>
            <a:r>
              <a:rPr lang="cs-CZ" dirty="0" smtClean="0"/>
              <a:t>Jednotvárnost – deprivace.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ALe! Krajina ovlivňuje člověka!</a:t>
            </a:r>
            <a:endParaRPr lang="en-US" dirty="0"/>
          </a:p>
        </p:txBody>
      </p:sp>
      <p:pic>
        <p:nvPicPr>
          <p:cNvPr id="4" name="Picture 3" descr="action_reaction_sticker-p217757106601407522q0ou_400[1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81600" y="3200400"/>
            <a:ext cx="3505200" cy="3505200"/>
          </a:xfrm>
          <a:prstGeom prst="rect">
            <a:avLst/>
          </a:prstGeom>
        </p:spPr>
      </p:pic>
      <p:pic>
        <p:nvPicPr>
          <p:cNvPr id="7171" name="Picture 3" descr="C:\Users\Katka\AppData\Local\Microsoft\Windows\Temporary Internet Files\Content.IE5\F4MTKLV1\MC900438416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983301"/>
            <a:ext cx="3481470" cy="28746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V4755ef_odpadl80862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1624" y="1981994"/>
            <a:ext cx="6615691" cy="388540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Obrázek I</a:t>
            </a:r>
            <a:endParaRPr 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5578318-forest-path-leading-through-bright-summer-fores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62200" y="1981200"/>
            <a:ext cx="6170867" cy="411905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Obrázek II</a:t>
            </a:r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 smtClean="0">
              <a:hlinkClick r:id="rId2"/>
            </a:endParaRPr>
          </a:p>
          <a:p>
            <a:endParaRPr lang="cs-CZ" dirty="0" smtClean="0">
              <a:hlinkClick r:id="rId2"/>
            </a:endParaRPr>
          </a:p>
          <a:p>
            <a:endParaRPr lang="cs-CZ" dirty="0" smtClean="0">
              <a:hlinkClick r:id="rId2"/>
            </a:endParaRPr>
          </a:p>
          <a:p>
            <a:endParaRPr lang="cs-CZ" dirty="0" smtClean="0">
              <a:hlinkClick r:id="rId2"/>
            </a:endParaRPr>
          </a:p>
          <a:p>
            <a:endParaRPr lang="cs-CZ" dirty="0" smtClean="0">
              <a:hlinkClick r:id="rId2"/>
            </a:endParaRPr>
          </a:p>
          <a:p>
            <a:endParaRPr lang="cs-CZ" dirty="0" smtClean="0">
              <a:hlinkClick r:id="rId2"/>
            </a:endParaRPr>
          </a:p>
          <a:p>
            <a:endParaRPr lang="cs-CZ" dirty="0" smtClean="0">
              <a:hlinkClick r:id="rId2"/>
            </a:endParaRPr>
          </a:p>
          <a:p>
            <a:endParaRPr lang="cs-CZ" dirty="0" smtClean="0">
              <a:hlinkClick r:id="rId2"/>
            </a:endParaRPr>
          </a:p>
          <a:p>
            <a:r>
              <a:rPr lang="cs-CZ" dirty="0" smtClean="0"/>
              <a:t>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Kácet či nekácet?</a:t>
            </a:r>
            <a:endParaRPr lang="en-US" dirty="0"/>
          </a:p>
        </p:txBody>
      </p:sp>
      <p:pic>
        <p:nvPicPr>
          <p:cNvPr id="4" name="Picture 3" descr="mrtvý lesHIG350287_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3200" y="1371600"/>
            <a:ext cx="4328201" cy="3228975"/>
          </a:xfrm>
          <a:prstGeom prst="rect">
            <a:avLst/>
          </a:prstGeom>
        </p:spPr>
      </p:pic>
      <p:pic>
        <p:nvPicPr>
          <p:cNvPr id="5" name="Picture 4" descr="kůro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00800" y="5029200"/>
            <a:ext cx="1973580" cy="147828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Závěrečné stádium - neznámé</a:t>
            </a:r>
            <a:endParaRPr lang="en-US" dirty="0"/>
          </a:p>
        </p:txBody>
      </p:sp>
      <p:pic>
        <p:nvPicPr>
          <p:cNvPr id="4" name="Content Placeholder 3" descr="velky-vyvoj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2362200"/>
            <a:ext cx="8036581" cy="25896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33800" y="5288340"/>
            <a:ext cx="5410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 smtClean="0">
                <a:hlinkClick r:id="rId3"/>
              </a:rPr>
              <a:t>Silva Gabreta </a:t>
            </a:r>
            <a:endParaRPr lang="cs-CZ" sz="3200" dirty="0" smtClean="0"/>
          </a:p>
          <a:p>
            <a:endParaRPr lang="cs-CZ" sz="3200" dirty="0" smtClean="0">
              <a:hlinkClick r:id="rId4"/>
            </a:endParaRPr>
          </a:p>
          <a:p>
            <a:r>
              <a:rPr lang="cs-CZ" sz="3200" dirty="0" smtClean="0">
                <a:hlinkClick r:id="rId4"/>
              </a:rPr>
              <a:t>Svědectví </a:t>
            </a:r>
            <a:r>
              <a:rPr lang="cs-CZ" sz="3200" dirty="0" smtClean="0">
                <a:hlinkClick r:id="rId4"/>
              </a:rPr>
              <a:t>protestujících</a:t>
            </a:r>
            <a:endParaRPr lang="en-US" sz="3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05000"/>
            <a:ext cx="8153400" cy="6310487"/>
          </a:xfrm>
        </p:spPr>
        <p:txBody>
          <a:bodyPr/>
          <a:lstStyle/>
          <a:p>
            <a:r>
              <a:rPr lang="cs-CZ" dirty="0" smtClean="0"/>
              <a:t>Potápeč – kyslík – změna druhového složení.</a:t>
            </a:r>
          </a:p>
          <a:p>
            <a:r>
              <a:rPr lang="cs-CZ" dirty="0" smtClean="0"/>
              <a:t>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Někdy jsou i malé zásahy zásadní</a:t>
            </a:r>
            <a:endParaRPr lang="en-US" dirty="0"/>
          </a:p>
        </p:txBody>
      </p:sp>
      <p:pic>
        <p:nvPicPr>
          <p:cNvPr id="3074" name="Picture 2" descr="C:\Users\Katka\AppData\Local\Microsoft\Windows\Temporary Internet Files\Content.IE5\0E844NFM\MC90005765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2971800"/>
            <a:ext cx="3571876" cy="33149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Aktivity do školy</a:t>
            </a:r>
            <a:endParaRPr lang="en-US" dirty="0"/>
          </a:p>
        </p:txBody>
      </p:sp>
      <p:pic>
        <p:nvPicPr>
          <p:cNvPr id="9219" name="Picture 3" descr="C:\Users\Katka\AppData\Local\Microsoft\Windows\Temporary Internet Files\Content.IE5\64MHV3A5\MC90023326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304800"/>
            <a:ext cx="2566987" cy="1812925"/>
          </a:xfrm>
          <a:prstGeom prst="rect">
            <a:avLst/>
          </a:prstGeom>
          <a:noFill/>
        </p:spPr>
      </p:pic>
      <p:pic>
        <p:nvPicPr>
          <p:cNvPr id="9220" name="Picture 4" descr="C:\Users\Katka\AppData\Local\Microsoft\Windows\Temporary Internet Files\Content.IE5\WE0GGVIR\MC900415498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6675" y="2162175"/>
            <a:ext cx="4287838" cy="3449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b="1" dirty="0" smtClean="0"/>
              <a:t>Domácí úkoly (blogy)</a:t>
            </a:r>
          </a:p>
          <a:p>
            <a:r>
              <a:rPr lang="cs-CZ" dirty="0" smtClean="0"/>
              <a:t>esej,</a:t>
            </a:r>
          </a:p>
          <a:p>
            <a:r>
              <a:rPr lang="cs-CZ" dirty="0" smtClean="0"/>
              <a:t>fotografie v průběhu roku,</a:t>
            </a:r>
          </a:p>
          <a:p>
            <a:r>
              <a:rPr lang="cs-CZ" dirty="0" smtClean="0"/>
              <a:t>výtvarné (kresba, frotáž, koláž, stromová písmenka , výrobky ..),</a:t>
            </a:r>
          </a:p>
          <a:p>
            <a:r>
              <a:rPr lang="cs-CZ" dirty="0" smtClean="0"/>
              <a:t>dendrologická měření,</a:t>
            </a:r>
          </a:p>
          <a:p>
            <a:r>
              <a:rPr lang="cs-CZ" dirty="0" smtClean="0"/>
              <a:t>herbářové položky,</a:t>
            </a:r>
          </a:p>
          <a:p>
            <a:r>
              <a:rPr lang="cs-CZ" dirty="0" smtClean="0"/>
              <a:t>staň </a:t>
            </a:r>
            <a:r>
              <a:rPr lang="cs-CZ" dirty="0" smtClean="0"/>
              <a:t>se patronem </a:t>
            </a:r>
            <a:r>
              <a:rPr lang="cs-CZ" dirty="0" smtClean="0"/>
              <a:t>stromu,</a:t>
            </a:r>
          </a:p>
          <a:p>
            <a:r>
              <a:rPr lang="cs-CZ" dirty="0" smtClean="0"/>
              <a:t>komentuj práce ostatních.</a:t>
            </a:r>
          </a:p>
          <a:p>
            <a:endParaRPr lang="cs-CZ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Můj strom</a:t>
            </a:r>
            <a:endParaRPr lang="en-US" dirty="0"/>
          </a:p>
        </p:txBody>
      </p:sp>
      <p:pic>
        <p:nvPicPr>
          <p:cNvPr id="10242" name="Picture 2" descr="C:\Users\Katka\AppData\Local\Microsoft\Windows\Temporary Internet Files\Content.IE5\0E844NFM\MC900437338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0"/>
            <a:ext cx="2971800" cy="33404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trom_Klarky_H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5000" y="381000"/>
            <a:ext cx="6718082" cy="6203029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Klíčoví jedinci v ekosystému.</a:t>
            </a:r>
          </a:p>
          <a:p>
            <a:r>
              <a:rPr lang="cs-CZ" dirty="0" smtClean="0">
                <a:hlinkClick r:id="rId2"/>
              </a:rPr>
              <a:t>Příběh </a:t>
            </a:r>
            <a:r>
              <a:rPr lang="cs-CZ" dirty="0" smtClean="0">
                <a:hlinkClick r:id="rId2"/>
              </a:rPr>
              <a:t>o bříze, která zachránila Jákoba</a:t>
            </a:r>
            <a:r>
              <a:rPr lang="cs-CZ" dirty="0" smtClean="0"/>
              <a:t>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Doupné stromy</a:t>
            </a:r>
            <a:endParaRPr lang="en-US" dirty="0"/>
          </a:p>
        </p:txBody>
      </p:sp>
      <p:pic>
        <p:nvPicPr>
          <p:cNvPr id="4" name="Picture 3" descr="syc-rousny-3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03570" y="4572000"/>
            <a:ext cx="3440430" cy="2286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" y="2743200"/>
            <a:ext cx="54102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/>
              <a:t>Hnízdní dutiny si zde vytesávají strakapoud velký, strakapoud prostřední, žluna zelená i šedá a datel černý. Pod odchlíplou kůrou hnízdí šoupálek dlouhoprstý. Opuštěné dutiny vyhledává sýkora modřinka a koňadra, brhlík lesní, lejsek bělokrký, holub doupňák, velké dutiny obývá puštík obecný a veverka obecná a mimo zimní období zde můžeme objevit i netopýra ušatého.</a:t>
            </a:r>
            <a:endParaRPr lang="cs-CZ" sz="20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cs-CZ" dirty="0" smtClean="0"/>
              <a:t>Postupné zpracovávání úkolů dle zadání – portfolium nebo blog.</a:t>
            </a:r>
          </a:p>
          <a:p>
            <a:r>
              <a:rPr lang="cs-CZ" dirty="0" smtClean="0"/>
              <a:t>Pět vět o tom, proč jsem si vybral toto místo.</a:t>
            </a:r>
          </a:p>
          <a:p>
            <a:r>
              <a:rPr lang="cs-CZ" dirty="0" smtClean="0"/>
              <a:t>Abiotické podmínky (nadmořská výška, průměrná roční teplota, orientace, podloží, půda...).</a:t>
            </a:r>
          </a:p>
          <a:p>
            <a:r>
              <a:rPr lang="cs-CZ" dirty="0" smtClean="0"/>
              <a:t>Fyto a zoocenologický průzkum (dominanta, 10 nejčastěji se vyskytujících druhů..).</a:t>
            </a:r>
          </a:p>
          <a:p>
            <a:r>
              <a:rPr lang="cs-CZ" dirty="0" smtClean="0"/>
              <a:t>Přines/vyfoť (kámen, typický vzorek ze země...).</a:t>
            </a:r>
          </a:p>
          <a:p>
            <a:r>
              <a:rPr lang="cs-CZ" dirty="0" smtClean="0"/>
              <a:t>Jeden vzácný druh rostlin / živočišný.</a:t>
            </a:r>
          </a:p>
          <a:p>
            <a:r>
              <a:rPr lang="cs-CZ" dirty="0" smtClean="0"/>
              <a:t>atd.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Moje oblíbené místo</a:t>
            </a:r>
            <a:endParaRPr lang="en-US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b="1" dirty="0" smtClean="0"/>
              <a:t>Google Eearth</a:t>
            </a:r>
          </a:p>
          <a:p>
            <a:r>
              <a:rPr lang="cs-CZ" dirty="0" smtClean="0"/>
              <a:t>Vyhledávání.</a:t>
            </a:r>
          </a:p>
          <a:p>
            <a:r>
              <a:rPr lang="cs-CZ" dirty="0" smtClean="0"/>
              <a:t>Procházky.</a:t>
            </a:r>
          </a:p>
          <a:p>
            <a:r>
              <a:rPr lang="cs-CZ" dirty="0" smtClean="0"/>
              <a:t>Moje místa.</a:t>
            </a:r>
          </a:p>
          <a:p>
            <a:r>
              <a:rPr lang="cs-CZ" dirty="0" smtClean="0"/>
              <a:t>Fotografie.</a:t>
            </a:r>
          </a:p>
          <a:p>
            <a:pPr>
              <a:buNone/>
            </a:pPr>
            <a:r>
              <a:rPr lang="cs-CZ" b="1" dirty="0" smtClean="0"/>
              <a:t>GPS</a:t>
            </a:r>
          </a:p>
          <a:p>
            <a:r>
              <a:rPr lang="cs-CZ" dirty="0" smtClean="0"/>
              <a:t>Geokešing – žáci vytvářejí schránky na oblíbených místech a obcházejí schránky svých spolužáků.</a:t>
            </a:r>
          </a:p>
          <a:p>
            <a:endParaRPr lang="cs-CZ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Nástroje</a:t>
            </a:r>
            <a:endParaRPr lang="en-US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http://prirodastranky.mypage.cz/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Děkuji za pozornost!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Ray Bradbury v povídce </a:t>
            </a:r>
            <a:r>
              <a:rPr lang="cs-CZ" sz="2800" i="1" dirty="0" smtClean="0"/>
              <a:t>Burácení </a:t>
            </a:r>
            <a:r>
              <a:rPr lang="cs-CZ" sz="2800" i="1" dirty="0" smtClean="0"/>
              <a:t>hromu </a:t>
            </a:r>
            <a:r>
              <a:rPr lang="cs-CZ" sz="2800" dirty="0" smtClean="0"/>
              <a:t>(A Sound of Thunder</a:t>
            </a:r>
            <a:r>
              <a:rPr lang="cs-CZ" sz="2800" dirty="0" smtClean="0"/>
              <a:t>) rozvíjí téma citlivosti systémů.</a:t>
            </a:r>
          </a:p>
          <a:p>
            <a:r>
              <a:rPr lang="cs-CZ" sz="2800" dirty="0" smtClean="0"/>
              <a:t>Společnost </a:t>
            </a:r>
            <a:r>
              <a:rPr lang="cs-CZ" sz="2800" dirty="0" smtClean="0"/>
              <a:t>Time Safari nabízí bohatým klientům </a:t>
            </a:r>
            <a:r>
              <a:rPr lang="cs-CZ" sz="2800" dirty="0" smtClean="0"/>
              <a:t>stování </a:t>
            </a:r>
            <a:r>
              <a:rPr lang="cs-CZ" sz="2800" dirty="0" smtClean="0"/>
              <a:t>časem za vzrušujícím lovem dinosaurů. Lov probíhá za velice přísných </a:t>
            </a:r>
            <a:r>
              <a:rPr lang="cs-CZ" sz="2800" dirty="0" smtClean="0"/>
              <a:t>podmínek, je </a:t>
            </a:r>
            <a:r>
              <a:rPr lang="cs-CZ" sz="2800" dirty="0" smtClean="0"/>
              <a:t>také dovoleno lovit pouze vybrané </a:t>
            </a:r>
            <a:r>
              <a:rPr lang="cs-CZ" sz="2800" dirty="0" smtClean="0"/>
              <a:t>živočichy, pohybovat </a:t>
            </a:r>
            <a:r>
              <a:rPr lang="cs-CZ" sz="2800" dirty="0" smtClean="0"/>
              <a:t>se po speciálních </a:t>
            </a:r>
            <a:r>
              <a:rPr lang="cs-CZ" sz="2800" dirty="0" smtClean="0"/>
              <a:t>rampách ... co se stane, když jeden z nich omylem zašlápne motýla?!</a:t>
            </a:r>
            <a:endParaRPr lang="cs-CZ" sz="2800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Citlivost systémů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2800" dirty="0" smtClean="0"/>
              <a:t>Vyjadřuje citlivou závislost vývoje systému na počátečních podmínkách, jejichž malé změny mohou mít za následek velké variace v delším průběhu. </a:t>
            </a:r>
          </a:p>
          <a:p>
            <a:r>
              <a:rPr lang="cs-CZ" sz="2800" dirty="0" smtClean="0"/>
              <a:t>Tento pojem poprvé použil Edward Lorenz v roce 1979 v přednášce </a:t>
            </a:r>
            <a:r>
              <a:rPr lang="cs-CZ" sz="2800" i="1" dirty="0" smtClean="0"/>
              <a:t>“Predictability: Does the flap of a butterfly’s wings in Brazil set off a tornado in Texas?”</a:t>
            </a:r>
            <a:r>
              <a:rPr lang="cs-CZ" sz="2800" dirty="0" smtClean="0"/>
              <a:t> přednesené na zasedání Americké asociace pro pokrok ve vědě ve Washingtonu, USA.</a:t>
            </a:r>
            <a:endParaRPr lang="cs-CZ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Motýlí efekt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Modely stability</a:t>
            </a:r>
            <a:endParaRPr lang="en-US" dirty="0"/>
          </a:p>
        </p:txBody>
      </p:sp>
      <p:sp>
        <p:nvSpPr>
          <p:cNvPr id="4" name="Flowchart: Connector 3"/>
          <p:cNvSpPr/>
          <p:nvPr/>
        </p:nvSpPr>
        <p:spPr>
          <a:xfrm>
            <a:off x="2209800" y="2590800"/>
            <a:ext cx="1066800" cy="1066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Connector 6"/>
          <p:cNvSpPr/>
          <p:nvPr/>
        </p:nvSpPr>
        <p:spPr>
          <a:xfrm>
            <a:off x="6477000" y="838200"/>
            <a:ext cx="1066800" cy="1066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/>
          <p:cNvSpPr/>
          <p:nvPr/>
        </p:nvSpPr>
        <p:spPr>
          <a:xfrm>
            <a:off x="609600" y="4953000"/>
            <a:ext cx="1066800" cy="1066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Block Arc 9"/>
          <p:cNvSpPr/>
          <p:nvPr/>
        </p:nvSpPr>
        <p:spPr>
          <a:xfrm flipV="1">
            <a:off x="1295400" y="2209800"/>
            <a:ext cx="2819400" cy="2057400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5943600" y="4724400"/>
            <a:ext cx="1066800" cy="1066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inus 12"/>
          <p:cNvSpPr/>
          <p:nvPr/>
        </p:nvSpPr>
        <p:spPr>
          <a:xfrm>
            <a:off x="2819400" y="5410200"/>
            <a:ext cx="7086600" cy="1371600"/>
          </a:xfrm>
          <a:prstGeom prst="mathMinus">
            <a:avLst>
              <a:gd name="adj1" fmla="val 335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Block Arc 13"/>
          <p:cNvSpPr/>
          <p:nvPr/>
        </p:nvSpPr>
        <p:spPr>
          <a:xfrm rot="10800000" flipV="1">
            <a:off x="5638800" y="1981200"/>
            <a:ext cx="2819400" cy="2057400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Disturbance</a:t>
            </a:r>
            <a:r>
              <a:rPr lang="cs-CZ" dirty="0" smtClean="0"/>
              <a:t> – náhlá změna (požár, dolování, navážka, výstavba, oplocení, vykácení, sekání...) </a:t>
            </a:r>
          </a:p>
          <a:p>
            <a:r>
              <a:rPr lang="cs-CZ" b="1" dirty="0" smtClean="0"/>
              <a:t>Stres</a:t>
            </a:r>
            <a:r>
              <a:rPr lang="cs-CZ" dirty="0" smtClean="0"/>
              <a:t> – přetrvávající a pozvolná změna (vypuštění hnojiva, emisí, vysazení nových druhů ...)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Příklady zásahů do krajiny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227</TotalTime>
  <Words>839</Words>
  <Application>Microsoft Office PowerPoint</Application>
  <PresentationFormat>On-screen Show (4:3)</PresentationFormat>
  <Paragraphs>169</Paragraphs>
  <Slides>57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9" baseType="lpstr">
      <vt:lpstr>Concourse</vt:lpstr>
      <vt:lpstr>Fotografie MS Photo Editor 3.0</vt:lpstr>
      <vt:lpstr>My v krajině a krajina v nás</vt:lpstr>
      <vt:lpstr>Krajina</vt:lpstr>
      <vt:lpstr>Lidé přetvářejí krajinu</vt:lpstr>
      <vt:lpstr>I děti přetvářejí krajinu</vt:lpstr>
      <vt:lpstr>Někdy jsou i malé zásahy zásadní</vt:lpstr>
      <vt:lpstr>Citlivost systémů</vt:lpstr>
      <vt:lpstr>Motýlí efekt</vt:lpstr>
      <vt:lpstr>Modely stability</vt:lpstr>
      <vt:lpstr>Příklady zásahů do krajiny</vt:lpstr>
      <vt:lpstr>Sukcese a klimax</vt:lpstr>
      <vt:lpstr>Člověk ovlivňuje</vt:lpstr>
      <vt:lpstr>Příkladem – mediterán </vt:lpstr>
      <vt:lpstr>Klima</vt:lpstr>
      <vt:lpstr>Dominanty</vt:lpstr>
      <vt:lpstr>Křoviny</vt:lpstr>
      <vt:lpstr>Antropogenní vlivy</vt:lpstr>
      <vt:lpstr>Antropogenní vlivy - introdukce</vt:lpstr>
      <vt:lpstr>Půda</vt:lpstr>
      <vt:lpstr>Podrost</vt:lpstr>
      <vt:lpstr>Požáry</vt:lpstr>
      <vt:lpstr>Pyrofyty</vt:lpstr>
      <vt:lpstr>Geofyty - kryptofyty</vt:lpstr>
      <vt:lpstr>Terofyty</vt:lpstr>
      <vt:lpstr>Pásmo palem</vt:lpstr>
      <vt:lpstr>Pásmo citrusů</vt:lpstr>
      <vt:lpstr>„Cyprus Mediterranean forests“</vt:lpstr>
      <vt:lpstr>Kypr </vt:lpstr>
      <vt:lpstr>Slide 28</vt:lpstr>
      <vt:lpstr>Brachychiton populneus</vt:lpstr>
      <vt:lpstr>Brachychiton rupestre</vt:lpstr>
      <vt:lpstr>Cassia sturtii</vt:lpstr>
      <vt:lpstr>Slide 32</vt:lpstr>
      <vt:lpstr>Eucalyptus leucoxylon var. macrocarpa</vt:lpstr>
      <vt:lpstr>Quercus coccifera ssp. coccifera</vt:lpstr>
      <vt:lpstr>Slide 35</vt:lpstr>
      <vt:lpstr>Slide 36</vt:lpstr>
      <vt:lpstr>Slide 37</vt:lpstr>
      <vt:lpstr>Slide 38</vt:lpstr>
      <vt:lpstr>Kareta obrovská (Chelonia mydas) </vt:lpstr>
      <vt:lpstr>Slide 40</vt:lpstr>
      <vt:lpstr>Slide 41</vt:lpstr>
      <vt:lpstr>Slide 42</vt:lpstr>
      <vt:lpstr>Muž, který sázel stromy</vt:lpstr>
      <vt:lpstr>Člověk ovlivňuje krajinu</vt:lpstr>
      <vt:lpstr>ALe! Krajina ovlivňuje člověka!</vt:lpstr>
      <vt:lpstr>Obrázek I</vt:lpstr>
      <vt:lpstr>Obrázek II</vt:lpstr>
      <vt:lpstr>Kácet či nekácet?</vt:lpstr>
      <vt:lpstr>Závěrečné stádium - neznámé</vt:lpstr>
      <vt:lpstr>Aktivity do školy</vt:lpstr>
      <vt:lpstr>Můj strom</vt:lpstr>
      <vt:lpstr>Slide 52</vt:lpstr>
      <vt:lpstr>Doupné stromy</vt:lpstr>
      <vt:lpstr>Moje oblíbené místo</vt:lpstr>
      <vt:lpstr>Nástroje</vt:lpstr>
      <vt:lpstr>Slide 56</vt:lpstr>
      <vt:lpstr>Děkuji za pozornost!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Katka</dc:creator>
  <cp:lastModifiedBy>Kateřina Jančaříková</cp:lastModifiedBy>
  <cp:revision>137</cp:revision>
  <dcterms:created xsi:type="dcterms:W3CDTF">2006-08-16T00:00:00Z</dcterms:created>
  <dcterms:modified xsi:type="dcterms:W3CDTF">2012-12-02T20:44:08Z</dcterms:modified>
</cp:coreProperties>
</file>