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325" r:id="rId3"/>
    <p:sldId id="317" r:id="rId4"/>
    <p:sldId id="267" r:id="rId5"/>
    <p:sldId id="309" r:id="rId6"/>
    <p:sldId id="277" r:id="rId7"/>
    <p:sldId id="278" r:id="rId8"/>
    <p:sldId id="318" r:id="rId9"/>
    <p:sldId id="279" r:id="rId10"/>
    <p:sldId id="257" r:id="rId11"/>
    <p:sldId id="310" r:id="rId12"/>
    <p:sldId id="301" r:id="rId13"/>
    <p:sldId id="280" r:id="rId14"/>
    <p:sldId id="319" r:id="rId15"/>
    <p:sldId id="281" r:id="rId16"/>
    <p:sldId id="311" r:id="rId17"/>
    <p:sldId id="285" r:id="rId18"/>
    <p:sldId id="282" r:id="rId19"/>
    <p:sldId id="283" r:id="rId20"/>
    <p:sldId id="284" r:id="rId21"/>
    <p:sldId id="314" r:id="rId22"/>
    <p:sldId id="320" r:id="rId23"/>
    <p:sldId id="286" r:id="rId24"/>
    <p:sldId id="296" r:id="rId25"/>
    <p:sldId id="321" r:id="rId26"/>
    <p:sldId id="287" r:id="rId27"/>
    <p:sldId id="303" r:id="rId28"/>
    <p:sldId id="305" r:id="rId29"/>
    <p:sldId id="306" r:id="rId30"/>
    <p:sldId id="322" r:id="rId31"/>
    <p:sldId id="290" r:id="rId32"/>
    <p:sldId id="316" r:id="rId33"/>
    <p:sldId id="288" r:id="rId34"/>
    <p:sldId id="289" r:id="rId35"/>
    <p:sldId id="291" r:id="rId36"/>
    <p:sldId id="302" r:id="rId37"/>
    <p:sldId id="292" r:id="rId38"/>
    <p:sldId id="331" r:id="rId39"/>
    <p:sldId id="293" r:id="rId40"/>
    <p:sldId id="327" r:id="rId41"/>
    <p:sldId id="326" r:id="rId42"/>
    <p:sldId id="294" r:id="rId43"/>
    <p:sldId id="328" r:id="rId44"/>
    <p:sldId id="332" r:id="rId45"/>
    <p:sldId id="324" r:id="rId46"/>
    <p:sldId id="333" r:id="rId47"/>
    <p:sldId id="334" r:id="rId48"/>
    <p:sldId id="312" r:id="rId49"/>
    <p:sldId id="313" r:id="rId50"/>
    <p:sldId id="304" r:id="rId51"/>
    <p:sldId id="275" r:id="rId52"/>
  </p:sldIdLst>
  <p:sldSz cx="12192000" cy="6858000"/>
  <p:notesSz cx="6802438" cy="99361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2017\a&#218;st&#345;edn&#237;%20knihovna\V&#253;ro&#269;n&#237;%20zpr&#225;va\pocet_kurzu_do_vyr_zpravy_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aseline="0">
                <a:solidFill>
                  <a:srgbClr val="C00000"/>
                </a:solidFill>
              </a:defRPr>
            </a:pPr>
            <a:r>
              <a:rPr lang="cs-CZ" sz="2400" baseline="0" dirty="0">
                <a:solidFill>
                  <a:srgbClr val="C00000"/>
                </a:solidFill>
              </a:rPr>
              <a:t>Počty kurzů v centrálních instalacích </a:t>
            </a:r>
            <a:r>
              <a:rPr lang="cs-CZ" sz="2400" baseline="0" dirty="0" smtClean="0">
                <a:solidFill>
                  <a:srgbClr val="C00000"/>
                </a:solidFill>
              </a:rPr>
              <a:t>LMS </a:t>
            </a:r>
            <a:r>
              <a:rPr lang="cs-CZ" sz="2400" baseline="0" dirty="0" err="1" smtClean="0">
                <a:solidFill>
                  <a:srgbClr val="C00000"/>
                </a:solidFill>
              </a:rPr>
              <a:t>Moodle</a:t>
            </a:r>
            <a:r>
              <a:rPr lang="cs-CZ" sz="2400" baseline="0" dirty="0" smtClean="0">
                <a:solidFill>
                  <a:srgbClr val="C00000"/>
                </a:solidFill>
              </a:rPr>
              <a:t> UK</a:t>
            </a:r>
            <a:endParaRPr lang="cs-CZ" sz="2400" baseline="0" dirty="0">
              <a:solidFill>
                <a:srgbClr val="C00000"/>
              </a:solidFill>
            </a:endParaRPr>
          </a:p>
          <a:p>
            <a:pPr>
              <a:defRPr sz="2400" baseline="0">
                <a:solidFill>
                  <a:srgbClr val="C00000"/>
                </a:solidFill>
              </a:defRPr>
            </a:pPr>
            <a:r>
              <a:rPr lang="cs-CZ" sz="2400" baseline="0" dirty="0">
                <a:solidFill>
                  <a:srgbClr val="C00000"/>
                </a:solidFill>
              </a:rPr>
              <a:t> 2005 - </a:t>
            </a:r>
            <a:r>
              <a:rPr lang="cs-CZ" sz="2400" baseline="0" dirty="0" smtClean="0">
                <a:solidFill>
                  <a:srgbClr val="C00000"/>
                </a:solidFill>
              </a:rPr>
              <a:t>2017</a:t>
            </a:r>
            <a:endParaRPr lang="cs-CZ" sz="2400" baseline="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1389621739046533"/>
          <c:y val="2.30821196037485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383607773082027"/>
          <c:y val="0.19006152065260798"/>
          <c:w val="0.79706714785651778"/>
          <c:h val="0.63775845727617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aseline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List3!$B$167:$B$179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List3!$C$167:$C$179</c:f>
              <c:numCache>
                <c:formatCode>General</c:formatCode>
                <c:ptCount val="13"/>
                <c:pt idx="0">
                  <c:v>86</c:v>
                </c:pt>
                <c:pt idx="1">
                  <c:v>199</c:v>
                </c:pt>
                <c:pt idx="2">
                  <c:v>325</c:v>
                </c:pt>
                <c:pt idx="3">
                  <c:v>600</c:v>
                </c:pt>
                <c:pt idx="4">
                  <c:v>806</c:v>
                </c:pt>
                <c:pt idx="5">
                  <c:v>980</c:v>
                </c:pt>
                <c:pt idx="6">
                  <c:v>1490</c:v>
                </c:pt>
                <c:pt idx="7">
                  <c:v>4300</c:v>
                </c:pt>
                <c:pt idx="8">
                  <c:v>5100</c:v>
                </c:pt>
                <c:pt idx="9">
                  <c:v>5600</c:v>
                </c:pt>
                <c:pt idx="10">
                  <c:v>6000</c:v>
                </c:pt>
                <c:pt idx="11">
                  <c:v>6500</c:v>
                </c:pt>
                <c:pt idx="12">
                  <c:v>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2-4DCA-9DE8-6CB3A0E62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224865704"/>
        <c:axId val="224866880"/>
      </c:barChart>
      <c:catAx>
        <c:axId val="22486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cs-CZ"/>
          </a:p>
        </c:txPr>
        <c:crossAx val="224866880"/>
        <c:crosses val="autoZero"/>
        <c:auto val="1"/>
        <c:lblAlgn val="ctr"/>
        <c:lblOffset val="100"/>
        <c:noMultiLvlLbl val="0"/>
      </c:catAx>
      <c:valAx>
        <c:axId val="22486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cs-CZ"/>
          </a:p>
        </c:txPr>
        <c:crossAx val="224865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0.89236</cdr:y>
    </cdr:from>
    <cdr:to>
      <cdr:x>0.59167</cdr:x>
      <cdr:y>0.96528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286000" y="2447925"/>
          <a:ext cx="4191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600" b="1" dirty="0"/>
            <a:t>rok</a:t>
          </a:r>
        </a:p>
      </cdr:txBody>
    </cdr:sp>
  </cdr:relSizeAnchor>
  <cdr:relSizeAnchor xmlns:cdr="http://schemas.openxmlformats.org/drawingml/2006/chartDrawing">
    <cdr:from>
      <cdr:x>0.00903</cdr:x>
      <cdr:y>0.20486</cdr:y>
    </cdr:from>
    <cdr:to>
      <cdr:x>0.07292</cdr:x>
      <cdr:y>0.55208</cdr:y>
    </cdr:to>
    <cdr:sp macro="" textlink="">
      <cdr:nvSpPr>
        <cdr:cNvPr id="3" name="TextovéPole 1"/>
        <cdr:cNvSpPr txBox="1"/>
      </cdr:nvSpPr>
      <cdr:spPr>
        <a:xfrm xmlns:a="http://schemas.openxmlformats.org/drawingml/2006/main" rot="16200000">
          <a:off x="-288925" y="892175"/>
          <a:ext cx="952500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600" b="1" dirty="0"/>
            <a:t>počty</a:t>
          </a:r>
          <a:r>
            <a:rPr lang="cs-CZ" sz="1600" b="1" baseline="0" dirty="0"/>
            <a:t> kurzů</a:t>
          </a:r>
          <a:endParaRPr lang="cs-CZ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53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853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3AE7CCAC-FEEA-43AB-A9DF-807E7050AEA4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7632"/>
            <a:ext cx="2947723" cy="49853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3141" y="9437632"/>
            <a:ext cx="2947723" cy="49853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B999C139-BB17-40F1-96E0-BB59508E78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662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09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34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81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62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90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24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08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0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47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9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3C29-A64A-4725-81C5-BE31FCEC6C89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41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3C29-A64A-4725-81C5-BE31FCEC6C89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D8437-5462-4BAD-A4E1-E191CDC9F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3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l.cuni.cz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oodleoffice.cuni.cz/login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itace.co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mailto:jitka.feberova@lf1.cuni.cz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s://moodle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l.cuni.cz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omas.jerabek@pedf.cuni.cz" TargetMode="External"/><Relationship Id="rId4" Type="http://schemas.openxmlformats.org/officeDocument/2006/relationships/hyperlink" Target="mailto:moodle-help@ruk.cuni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84" y="658679"/>
            <a:ext cx="11610216" cy="1921790"/>
          </a:xfrm>
        </p:spPr>
        <p:txBody>
          <a:bodyPr>
            <a:normAutofit/>
          </a:bodyPr>
          <a:lstStyle/>
          <a:p>
            <a:r>
              <a:rPr lang="cs-CZ" altLang="cs-CZ" sz="4800" dirty="0" smtClean="0">
                <a:latin typeface="Arial" panose="020B0604020202020204" pitchFamily="34" charset="0"/>
              </a:rPr>
              <a:t>Možnosti využití </a:t>
            </a:r>
            <a:r>
              <a:rPr lang="cs-CZ" altLang="cs-CZ" sz="4800" dirty="0" err="1" smtClean="0">
                <a:latin typeface="Arial" panose="020B0604020202020204" pitchFamily="34" charset="0"/>
              </a:rPr>
              <a:t>Moodle</a:t>
            </a:r>
            <a:r>
              <a:rPr lang="cs-CZ" altLang="cs-CZ" sz="4800" dirty="0">
                <a:latin typeface="Arial" panose="020B0604020202020204" pitchFamily="34" charset="0"/>
              </a:rPr>
              <a:t/>
            </a:r>
            <a:br>
              <a:rPr lang="cs-CZ" altLang="cs-CZ" sz="4800" dirty="0">
                <a:latin typeface="Arial" panose="020B0604020202020204" pitchFamily="34" charset="0"/>
              </a:rPr>
            </a:br>
            <a:r>
              <a:rPr lang="cs-CZ" altLang="cs-CZ" sz="4800" dirty="0" smtClean="0">
                <a:latin typeface="Arial" panose="020B0604020202020204" pitchFamily="34" charset="0"/>
              </a:rPr>
              <a:t>pro elektronickou podporu výuky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84" y="3365609"/>
            <a:ext cx="11484244" cy="2338151"/>
          </a:xfrm>
        </p:spPr>
        <p:txBody>
          <a:bodyPr>
            <a:noAutofit/>
          </a:bodyPr>
          <a:lstStyle/>
          <a:p>
            <a:r>
              <a:rPr lang="cs-CZ" sz="3600" i="1" dirty="0" smtClean="0"/>
              <a:t>MUDr. Jitka Feberová, Ph.D.</a:t>
            </a:r>
          </a:p>
          <a:p>
            <a:r>
              <a:rPr lang="cs-CZ" sz="3200" i="1" dirty="0"/>
              <a:t>j</a:t>
            </a:r>
            <a:r>
              <a:rPr lang="cs-CZ" sz="3200" i="1" dirty="0" smtClean="0"/>
              <a:t>itka.feberova@lf1.cuni.cz</a:t>
            </a:r>
          </a:p>
          <a:p>
            <a:r>
              <a:rPr lang="cs-CZ" sz="3200" i="1" dirty="0" smtClean="0"/>
              <a:t>Univerzita Karlova, </a:t>
            </a:r>
            <a:r>
              <a:rPr lang="cs-CZ" sz="3200" i="1" dirty="0"/>
              <a:t>1. lékařská </a:t>
            </a:r>
            <a:r>
              <a:rPr lang="cs-CZ" sz="3200" i="1" dirty="0" smtClean="0"/>
              <a:t>fakulta, Ústav patologické fyziologie, Laboratoř </a:t>
            </a:r>
            <a:r>
              <a:rPr lang="cs-CZ" sz="3200" i="1" dirty="0" err="1" smtClean="0"/>
              <a:t>biokybernetiky</a:t>
            </a:r>
            <a:r>
              <a:rPr lang="cs-CZ" sz="3200" i="1" dirty="0" smtClean="0"/>
              <a:t> a počítačem podporované výuky </a:t>
            </a:r>
            <a:endParaRPr lang="cs-CZ" sz="3200" dirty="0"/>
          </a:p>
        </p:txBody>
      </p:sp>
      <p:pic>
        <p:nvPicPr>
          <p:cNvPr id="1028" name="Picture 4" descr="https://opvvv.msmt.cz/media/msmt/uploads/OP_VVV/Pravidla_pro_publicitu/logolinky/Logolink_OP_VVV_hor_barva_c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107113"/>
            <a:ext cx="5334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84" y="5888452"/>
            <a:ext cx="2479603" cy="9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396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LMS</a:t>
            </a:r>
            <a:r>
              <a:rPr lang="cs-CZ" sz="4800" dirty="0" smtClean="0"/>
              <a:t> </a:t>
            </a:r>
            <a:r>
              <a:rPr lang="cs-CZ" sz="4800" b="1" dirty="0" err="1" smtClean="0"/>
              <a:t>Moodle</a:t>
            </a:r>
            <a:r>
              <a:rPr lang="cs-CZ" sz="4800" b="1" dirty="0" smtClean="0"/>
              <a:t> na UK</a:t>
            </a:r>
            <a:endParaRPr lang="cs-CZ" sz="4800" b="1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737644"/>
              </p:ext>
            </p:extLst>
          </p:nvPr>
        </p:nvGraphicFramePr>
        <p:xfrm>
          <a:off x="1139126" y="1330760"/>
          <a:ext cx="9981592" cy="568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74" y="254634"/>
            <a:ext cx="4451264" cy="8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cs-CZ" sz="4800" b="1" dirty="0" smtClean="0"/>
              <a:t>Výchozí</a:t>
            </a:r>
            <a:r>
              <a:rPr lang="cs-CZ" b="1" dirty="0" smtClean="0"/>
              <a:t> stránka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9" y="1476225"/>
            <a:ext cx="7421993" cy="50443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206" y="1741941"/>
            <a:ext cx="433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hlinkClick r:id="rId3"/>
              </a:rPr>
              <a:t>https://</a:t>
            </a:r>
            <a:r>
              <a:rPr lang="cs-CZ" sz="4400" dirty="0" smtClean="0">
                <a:hlinkClick r:id="rId3"/>
              </a:rPr>
              <a:t>dl.cuni.cz</a:t>
            </a:r>
            <a:r>
              <a:rPr lang="cs-CZ" sz="4400" dirty="0" smtClean="0"/>
              <a:t>  </a:t>
            </a:r>
            <a:endParaRPr lang="cs-CZ" sz="4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74" y="254634"/>
            <a:ext cx="4451264" cy="8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2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9191"/>
            <a:ext cx="10497481" cy="1080387"/>
          </a:xfrm>
        </p:spPr>
        <p:txBody>
          <a:bodyPr>
            <a:noAutofit/>
          </a:bodyPr>
          <a:lstStyle/>
          <a:p>
            <a:pPr algn="l"/>
            <a:r>
              <a:rPr lang="cs-CZ" sz="4800" b="1" dirty="0" smtClean="0"/>
              <a:t>Centrální </a:t>
            </a:r>
            <a:r>
              <a:rPr lang="cs-CZ" sz="4800" b="1" dirty="0"/>
              <a:t>instalace </a:t>
            </a:r>
            <a:r>
              <a:rPr lang="cs-CZ" sz="4800" b="1" dirty="0" err="1"/>
              <a:t>Moodle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06378" y="1837886"/>
            <a:ext cx="113979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err="1" smtClean="0"/>
              <a:t>Moodle</a:t>
            </a:r>
            <a:r>
              <a:rPr lang="cs-CZ" sz="4400" dirty="0" smtClean="0"/>
              <a:t> pro výuku 1 - většina fakult, přihlášení pouze CAS</a:t>
            </a:r>
          </a:p>
          <a:p>
            <a:r>
              <a:rPr lang="cs-CZ" sz="4400" dirty="0" err="1" smtClean="0"/>
              <a:t>Moodle</a:t>
            </a:r>
            <a:r>
              <a:rPr lang="cs-CZ" sz="4400" dirty="0" smtClean="0"/>
              <a:t> pro výuku 2 - Přírodovědecká fakulta, přihlášení pouze CAS</a:t>
            </a:r>
          </a:p>
          <a:p>
            <a:r>
              <a:rPr lang="cs-CZ" sz="4400" dirty="0" err="1" smtClean="0"/>
              <a:t>Moodle</a:t>
            </a:r>
            <a:r>
              <a:rPr lang="cs-CZ" sz="4400" dirty="0" smtClean="0"/>
              <a:t> pro další vzdělávání – i pro externí účastníky</a:t>
            </a:r>
            <a:endParaRPr lang="cs-CZ" sz="4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9" y="1953864"/>
            <a:ext cx="678679" cy="58006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9" y="3282239"/>
            <a:ext cx="678679" cy="5800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9" y="4637554"/>
            <a:ext cx="678679" cy="58006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74" y="254634"/>
            <a:ext cx="4451264" cy="8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396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Služby centra pro e-</a:t>
            </a:r>
            <a:r>
              <a:rPr lang="cs-CZ" sz="4800" b="1" dirty="0" err="1" smtClean="0"/>
              <a:t>learning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61474" y="1861318"/>
            <a:ext cx="110291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Zakládání, přesouvání, zálohování, duplikace, odstraňování kurzů</a:t>
            </a:r>
          </a:p>
          <a:p>
            <a:r>
              <a:rPr lang="cs-CZ" sz="4400" dirty="0" err="1" smtClean="0"/>
              <a:t>Help</a:t>
            </a:r>
            <a:r>
              <a:rPr lang="cs-CZ" sz="4400" dirty="0" smtClean="0"/>
              <a:t> </a:t>
            </a:r>
            <a:r>
              <a:rPr lang="cs-CZ" sz="4400" dirty="0" err="1" smtClean="0"/>
              <a:t>desk</a:t>
            </a:r>
            <a:endParaRPr lang="cs-CZ" sz="4400" dirty="0" smtClean="0"/>
          </a:p>
          <a:p>
            <a:r>
              <a:rPr lang="cs-CZ" sz="4400" dirty="0" smtClean="0"/>
              <a:t>Školení</a:t>
            </a:r>
          </a:p>
          <a:p>
            <a:r>
              <a:rPr lang="cs-CZ" sz="4400" b="1" dirty="0" smtClean="0">
                <a:solidFill>
                  <a:srgbClr val="FF0000"/>
                </a:solidFill>
              </a:rPr>
              <a:t>NE: </a:t>
            </a:r>
            <a:r>
              <a:rPr lang="cs-CZ" sz="4400" dirty="0" smtClean="0"/>
              <a:t>tvorba kurzů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74" y="254634"/>
            <a:ext cx="4451264" cy="8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Kurz: založení, přeřazení, platnost, záloha, odstranění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96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Založení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2158664"/>
            <a:ext cx="118369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Vyplnění žádosti </a:t>
            </a:r>
            <a:r>
              <a:rPr lang="cs-CZ" sz="4400" dirty="0"/>
              <a:t>na adrese </a:t>
            </a:r>
            <a:r>
              <a:rPr lang="cs-CZ" sz="4400" dirty="0">
                <a:hlinkClick r:id="rId2"/>
              </a:rPr>
              <a:t>https://</a:t>
            </a:r>
            <a:r>
              <a:rPr lang="cs-CZ" sz="4400" dirty="0" smtClean="0">
                <a:hlinkClick r:id="rId2"/>
              </a:rPr>
              <a:t>moodleoffice.cuni.cz/</a:t>
            </a:r>
            <a:r>
              <a:rPr lang="cs-CZ" sz="4400" dirty="0" err="1" smtClean="0">
                <a:hlinkClick r:id="rId2"/>
              </a:rPr>
              <a:t>login</a:t>
            </a:r>
            <a:r>
              <a:rPr lang="cs-CZ" sz="4400" dirty="0" smtClean="0"/>
              <a:t>.</a:t>
            </a:r>
          </a:p>
          <a:p>
            <a:r>
              <a:rPr lang="cs-CZ" sz="4400" dirty="0" smtClean="0"/>
              <a:t>Do 48 hod. je založen kurz a je zasláno oznámení </a:t>
            </a:r>
          </a:p>
          <a:p>
            <a:r>
              <a:rPr lang="cs-CZ" sz="4400" dirty="0" smtClean="0"/>
              <a:t>s adresou kurzu na e-mail žadatele, žadateli je přidělena role učitele.</a:t>
            </a:r>
          </a:p>
          <a:p>
            <a:r>
              <a:rPr lang="cs-CZ" sz="4400" dirty="0" smtClean="0"/>
              <a:t>ID kurzu je jedinečné a trvalé.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86" y="134470"/>
            <a:ext cx="4852783" cy="254549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16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Založení kurzu</a:t>
            </a:r>
            <a:endParaRPr lang="cs-CZ" sz="4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041" y="263471"/>
            <a:ext cx="6784395" cy="654021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73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657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Jméno a umístění kurzu v kategorii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7426" y="2916124"/>
            <a:ext cx="118369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Jméno kurzu si může uživatel s rolí učitel kdykoliv změnit.</a:t>
            </a:r>
          </a:p>
          <a:p>
            <a:r>
              <a:rPr lang="cs-CZ" sz="4400" dirty="0" smtClean="0"/>
              <a:t>O změnu umístění v rámci kategorií a podkategorií je nutno si požádat.</a:t>
            </a:r>
          </a:p>
          <a:p>
            <a:r>
              <a:rPr lang="cs-CZ" sz="4400" dirty="0"/>
              <a:t>https://moodleoffice.cuni.cz/login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318" y="14657"/>
            <a:ext cx="2855167" cy="270910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08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Platnost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2553967"/>
            <a:ext cx="118369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Kurz nemá omezenou platnost.</a:t>
            </a:r>
          </a:p>
          <a:p>
            <a:r>
              <a:rPr lang="cs-CZ" sz="4400" dirty="0" smtClean="0"/>
              <a:t>Na konci semestru je možno kurz resetovat – tedy vymazat všechny zapsané studenty a jejich činnosti v kurzu a pokračovat s kurzem dál.</a:t>
            </a:r>
          </a:p>
          <a:p>
            <a:endParaRPr lang="cs-CZ" sz="4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9" y="256152"/>
            <a:ext cx="2159431" cy="14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Záloha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2429181"/>
            <a:ext cx="118369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Kurz si můžete sami </a:t>
            </a:r>
            <a:r>
              <a:rPr lang="cs-CZ" sz="4400" dirty="0" err="1" smtClean="0"/>
              <a:t>zazálohovat</a:t>
            </a:r>
            <a:r>
              <a:rPr lang="cs-CZ" sz="4400" dirty="0" smtClean="0"/>
              <a:t>, ale pouze bez dat uživatelů a takto zálohovaný kurz lze rozbalit pouze do stávajícího kurzu, uživatel si nemůže kurz „</a:t>
            </a:r>
            <a:r>
              <a:rPr lang="cs-CZ" sz="4400" dirty="0" err="1" smtClean="0"/>
              <a:t>zduplikovat</a:t>
            </a:r>
            <a:r>
              <a:rPr lang="cs-CZ" sz="4400" dirty="0" smtClean="0"/>
              <a:t>“.</a:t>
            </a:r>
          </a:p>
          <a:p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9" y="256152"/>
            <a:ext cx="2159431" cy="14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6413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Obsah školení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75654" y="984143"/>
            <a:ext cx="113163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200" dirty="0" smtClean="0"/>
              <a:t>O </a:t>
            </a:r>
            <a:r>
              <a:rPr lang="cs-CZ" sz="4200" dirty="0" err="1" smtClean="0"/>
              <a:t>Moodle</a:t>
            </a:r>
            <a:endParaRPr lang="cs-CZ" sz="4200" dirty="0" smtClean="0"/>
          </a:p>
          <a:p>
            <a:r>
              <a:rPr lang="cs-CZ" sz="4200" dirty="0" smtClean="0"/>
              <a:t>O </a:t>
            </a:r>
            <a:r>
              <a:rPr lang="cs-CZ" sz="4200" dirty="0" err="1" smtClean="0"/>
              <a:t>Moodle</a:t>
            </a:r>
            <a:r>
              <a:rPr lang="cs-CZ" sz="4200" dirty="0" smtClean="0"/>
              <a:t> na UK</a:t>
            </a:r>
          </a:p>
          <a:p>
            <a:r>
              <a:rPr lang="cs-CZ" sz="4200" dirty="0"/>
              <a:t>Kurz: založení, přeřazení, platnost, záloha, </a:t>
            </a:r>
            <a:r>
              <a:rPr lang="cs-CZ" sz="4200" dirty="0" smtClean="0"/>
              <a:t>odstranění</a:t>
            </a:r>
          </a:p>
          <a:p>
            <a:r>
              <a:rPr lang="cs-CZ" sz="4200" dirty="0"/>
              <a:t>Přihlášení do </a:t>
            </a:r>
            <a:r>
              <a:rPr lang="cs-CZ" sz="4200" dirty="0" err="1"/>
              <a:t>Moodle</a:t>
            </a:r>
            <a:r>
              <a:rPr lang="cs-CZ" sz="4200" dirty="0"/>
              <a:t> a Moje </a:t>
            </a:r>
            <a:r>
              <a:rPr lang="cs-CZ" sz="4200" dirty="0" smtClean="0"/>
              <a:t>stránka</a:t>
            </a:r>
          </a:p>
          <a:p>
            <a:r>
              <a:rPr lang="cs-CZ" sz="4200" dirty="0" smtClean="0"/>
              <a:t>Editace kurzu</a:t>
            </a:r>
          </a:p>
          <a:p>
            <a:r>
              <a:rPr lang="cs-CZ" sz="4200" dirty="0" smtClean="0"/>
              <a:t>Role a metody zápisu</a:t>
            </a:r>
          </a:p>
          <a:p>
            <a:r>
              <a:rPr lang="cs-CZ" sz="4200" dirty="0" smtClean="0"/>
              <a:t>Nastavení a náplň kurzu</a:t>
            </a:r>
          </a:p>
          <a:p>
            <a:r>
              <a:rPr lang="cs-CZ" sz="4200" dirty="0"/>
              <a:t>Nejčastěji užívané moduly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75" y="1109207"/>
            <a:ext cx="678679" cy="5800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54" y="1704266"/>
            <a:ext cx="678679" cy="5800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9" y="2315724"/>
            <a:ext cx="678679" cy="5800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34" y="3641842"/>
            <a:ext cx="678679" cy="5800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34" y="4273574"/>
            <a:ext cx="678679" cy="58006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34" y="4905306"/>
            <a:ext cx="678679" cy="5800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33" y="5537038"/>
            <a:ext cx="678679" cy="58006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33" y="6168770"/>
            <a:ext cx="678679" cy="5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4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Záloha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6996" y="1799150"/>
            <a:ext cx="118369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Je možno požádat o zálohu kurzu s daty </a:t>
            </a:r>
            <a:r>
              <a:rPr lang="cs-CZ" sz="4400" dirty="0" smtClean="0"/>
              <a:t>uživatelů a vytvoření duplikátu kurzu bez dat uživatelů.</a:t>
            </a:r>
            <a:endParaRPr lang="cs-CZ" sz="4400" dirty="0"/>
          </a:p>
          <a:p>
            <a:r>
              <a:rPr lang="cs-CZ" sz="4400" dirty="0"/>
              <a:t>Pokud chcete po záloze pokračovat v práci v kurzu se stejným ID (máte na něj např</a:t>
            </a:r>
            <a:r>
              <a:rPr lang="cs-CZ" sz="4400" dirty="0" smtClean="0"/>
              <a:t>. </a:t>
            </a:r>
            <a:r>
              <a:rPr lang="cs-CZ" sz="4400" dirty="0"/>
              <a:t>vložen link v </a:t>
            </a:r>
            <a:r>
              <a:rPr lang="cs-CZ" sz="4400" dirty="0" err="1"/>
              <a:t>SISu</a:t>
            </a:r>
            <a:r>
              <a:rPr lang="cs-CZ" sz="4400" dirty="0"/>
              <a:t>), je nutno na to upozornit, aby záloha s daty byla novým kurzem a stávající kurz se jen </a:t>
            </a:r>
            <a:r>
              <a:rPr lang="cs-CZ" sz="4400" dirty="0" smtClean="0"/>
              <a:t>„</a:t>
            </a:r>
            <a:r>
              <a:rPr lang="cs-CZ" sz="4400" dirty="0" err="1" smtClean="0"/>
              <a:t>zresetoval</a:t>
            </a:r>
            <a:r>
              <a:rPr lang="cs-CZ" sz="4400" dirty="0" smtClean="0"/>
              <a:t>“.</a:t>
            </a:r>
          </a:p>
          <a:p>
            <a:r>
              <a:rPr lang="cs-CZ" sz="4400" dirty="0"/>
              <a:t>https://moodleoffice.cuni.cz/login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9" y="256152"/>
            <a:ext cx="2159431" cy="14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cs-CZ" b="1" dirty="0" smtClean="0"/>
              <a:t>Odstranění kurzu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90413" y="2340244"/>
            <a:ext cx="91548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O odstranění kurzu je nutno si požádat.</a:t>
            </a:r>
          </a:p>
          <a:p>
            <a:r>
              <a:rPr lang="cs-CZ" sz="4400" dirty="0"/>
              <a:t>https://moodleoffice.cuni.cz/login</a:t>
            </a:r>
          </a:p>
          <a:p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9" y="256152"/>
            <a:ext cx="2159431" cy="14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6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Přihlášení do </a:t>
            </a:r>
            <a:r>
              <a:rPr lang="cs-CZ" dirty="0" err="1" smtClean="0"/>
              <a:t>Moodle</a:t>
            </a:r>
            <a:r>
              <a:rPr lang="cs-CZ" dirty="0" smtClean="0"/>
              <a:t> a Moje stránka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70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979" y="441791"/>
            <a:ext cx="5642243" cy="384947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5951565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Přihlašování do </a:t>
            </a:r>
            <a:r>
              <a:rPr lang="cs-CZ" sz="4800" b="1" dirty="0" err="1" smtClean="0"/>
              <a:t>Moodle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1589" y="4181458"/>
            <a:ext cx="118369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Pomocí údajů CAS UK</a:t>
            </a:r>
          </a:p>
          <a:p>
            <a:r>
              <a:rPr lang="cs-CZ" sz="4400" dirty="0" smtClean="0"/>
              <a:t>Po přihlášení je uživateli na úrovni kurzu přiřazena přidělená role.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774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Moje stránka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6988" y="1157342"/>
            <a:ext cx="11742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Každý uživatel má po přihlášení do systému </a:t>
            </a:r>
          </a:p>
          <a:p>
            <a:r>
              <a:rPr lang="cs-CZ" sz="4400" dirty="0" smtClean="0"/>
              <a:t>k dispozici nástroj Moje stránka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221" y="2603892"/>
            <a:ext cx="8903368" cy="413105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33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kurzu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803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Role učitel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2140113"/>
            <a:ext cx="118369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Žadatel o kurz získá v daném kurzu roli učitel. Ta umožňuje editaci kurzu.</a:t>
            </a:r>
          </a:p>
          <a:p>
            <a:r>
              <a:rPr lang="cs-CZ" sz="4400" dirty="0" smtClean="0"/>
              <a:t>Role je přiřazována správcem </a:t>
            </a:r>
            <a:r>
              <a:rPr lang="cs-CZ" sz="4400" dirty="0" err="1" smtClean="0"/>
              <a:t>Moodle</a:t>
            </a:r>
            <a:r>
              <a:rPr lang="cs-CZ" sz="4400" dirty="0" smtClean="0"/>
              <a:t> pomocí metody </a:t>
            </a:r>
            <a:r>
              <a:rPr lang="cs-CZ" sz="4400" b="1" dirty="0" smtClean="0"/>
              <a:t>Ruční zápis do kurzu</a:t>
            </a:r>
            <a:r>
              <a:rPr lang="cs-CZ" sz="4400" dirty="0" smtClean="0"/>
              <a:t>, která  musí být tím pádem aktivní.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39" y="247972"/>
            <a:ext cx="1611178" cy="15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Editační ikony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8758" y="1028160"/>
            <a:ext cx="122367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Zásadním nástrojem pro ovládání kurzu je</a:t>
            </a:r>
            <a:r>
              <a:rPr lang="cs-CZ" sz="4400" dirty="0" smtClean="0"/>
              <a:t>:</a:t>
            </a:r>
          </a:p>
          <a:p>
            <a:r>
              <a:rPr lang="cs-CZ" sz="4400" dirty="0"/>
              <a:t>v</a:t>
            </a:r>
            <a:r>
              <a:rPr lang="cs-CZ" sz="4400" dirty="0" smtClean="0"/>
              <a:t> pravém horním rohu spouští menu pro úroveň celého kurzu a pro moduly vždy na úrovni modulů.</a:t>
            </a:r>
            <a:endParaRPr lang="cs-CZ" sz="4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632" y="1028160"/>
            <a:ext cx="1435241" cy="8903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382" y="3139368"/>
            <a:ext cx="1579271" cy="374530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315" y="3358620"/>
            <a:ext cx="4867776" cy="330680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36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Editační režim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8968" y="1291110"/>
            <a:ext cx="11232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Po klepnutí na             volba Zapnout režim úprav</a:t>
            </a:r>
            <a:endParaRPr lang="cs-CZ" sz="4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378" y="1230639"/>
            <a:ext cx="1435241" cy="89038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995" y="2181491"/>
            <a:ext cx="2251095" cy="458002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1017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Editační režim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8968" y="1291110"/>
            <a:ext cx="9286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Editační režim aktivuje editační nástroje</a:t>
            </a:r>
            <a:endParaRPr lang="cs-CZ" sz="4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7" y="2184849"/>
            <a:ext cx="8975001" cy="17133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17" y="2184848"/>
            <a:ext cx="2452597" cy="302159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211" y="3822816"/>
            <a:ext cx="3296654" cy="296622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cxnSp>
        <p:nvCxnSpPr>
          <p:cNvPr id="10" name="Pravoúhlá spojnice 9"/>
          <p:cNvCxnSpPr/>
          <p:nvPr/>
        </p:nvCxnSpPr>
        <p:spPr>
          <a:xfrm rot="10800000" flipV="1">
            <a:off x="7186863" y="3652964"/>
            <a:ext cx="1542896" cy="110197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Pravoúhlá spojnice 11"/>
          <p:cNvCxnSpPr/>
          <p:nvPr/>
        </p:nvCxnSpPr>
        <p:spPr>
          <a:xfrm>
            <a:off x="8919411" y="2695074"/>
            <a:ext cx="473242" cy="36651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68" y="3489159"/>
            <a:ext cx="2680232" cy="319237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cxnSp>
        <p:nvCxnSpPr>
          <p:cNvPr id="15" name="Pravoúhlá spojnice 14"/>
          <p:cNvCxnSpPr/>
          <p:nvPr/>
        </p:nvCxnSpPr>
        <p:spPr>
          <a:xfrm rot="16200000" flipH="1">
            <a:off x="681790" y="3216442"/>
            <a:ext cx="296779" cy="20052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3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</a:t>
            </a:r>
            <a:r>
              <a:rPr lang="cs-CZ" dirty="0" err="1" smtClean="0"/>
              <a:t>Moodle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439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a metody zápisu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507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657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Role učitel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1900956"/>
            <a:ext cx="118369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Učitel může do kurzu přidat metodou </a:t>
            </a:r>
            <a:r>
              <a:rPr lang="cs-CZ" sz="4400" b="1" dirty="0"/>
              <a:t>Ruční zápis do </a:t>
            </a:r>
            <a:r>
              <a:rPr lang="cs-CZ" sz="4400" b="1" dirty="0" smtClean="0"/>
              <a:t>kurzu, </a:t>
            </a:r>
            <a:r>
              <a:rPr lang="cs-CZ" sz="4400" dirty="0" smtClean="0"/>
              <a:t>která byla v kurzu aktivována při jeho vytvoření, </a:t>
            </a:r>
            <a:r>
              <a:rPr lang="cs-CZ" sz="4400" dirty="0"/>
              <a:t>dalšího učitele se stejnými právy nebo „needitujícího“ učitele či studenta</a:t>
            </a:r>
            <a:r>
              <a:rPr lang="cs-CZ" sz="4400" dirty="0" smtClean="0"/>
              <a:t>.</a:t>
            </a:r>
          </a:p>
          <a:p>
            <a:endParaRPr lang="cs-CZ" sz="4400" dirty="0"/>
          </a:p>
          <a:p>
            <a:r>
              <a:rPr lang="cs-CZ" sz="4400" dirty="0"/>
              <a:t>Všechny metody zápisu se nastavují v části Správa kurzu / Uživatelé / Metody zápisu / Přidat metodu</a:t>
            </a:r>
          </a:p>
          <a:p>
            <a:endParaRPr lang="cs-CZ" sz="4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535" y="62568"/>
            <a:ext cx="1611178" cy="15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657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Role učitel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2327159"/>
            <a:ext cx="118369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Problém s přidáním uživatele nastane, </a:t>
            </a:r>
            <a:r>
              <a:rPr lang="cs-CZ" sz="4400" dirty="0"/>
              <a:t>pokud daný </a:t>
            </a:r>
            <a:r>
              <a:rPr lang="cs-CZ" sz="4400" dirty="0" smtClean="0"/>
              <a:t>uživatel ještě </a:t>
            </a:r>
            <a:r>
              <a:rPr lang="cs-CZ" sz="4400" dirty="0"/>
              <a:t>nikdy nebyl přihlášen v dané instalaci </a:t>
            </a:r>
            <a:r>
              <a:rPr lang="cs-CZ" sz="4400" dirty="0" err="1" smtClean="0"/>
              <a:t>Moodle</a:t>
            </a:r>
            <a:r>
              <a:rPr lang="cs-CZ" sz="4400" dirty="0" smtClean="0"/>
              <a:t> a nemá tedy uživatelský účet – ten v dané instalaci </a:t>
            </a:r>
            <a:r>
              <a:rPr lang="cs-CZ" sz="4400" dirty="0" err="1" smtClean="0"/>
              <a:t>Moodle</a:t>
            </a:r>
            <a:r>
              <a:rPr lang="cs-CZ" sz="4400" dirty="0" smtClean="0"/>
              <a:t> vzniká automaticky při prvním přihlášení.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535" y="62568"/>
            <a:ext cx="1611178" cy="15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Zápis studentů do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1303204"/>
            <a:ext cx="118369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cs-CZ" sz="4400" b="1" dirty="0" smtClean="0">
                <a:solidFill>
                  <a:srgbClr val="FF0000"/>
                </a:solidFill>
              </a:rPr>
              <a:t>Pomocí klíče k zápisu</a:t>
            </a:r>
          </a:p>
          <a:p>
            <a:endParaRPr lang="cs-CZ" sz="4400" b="1" dirty="0" smtClean="0">
              <a:solidFill>
                <a:srgbClr val="FF0000"/>
              </a:solidFill>
            </a:endParaRPr>
          </a:p>
          <a:p>
            <a:r>
              <a:rPr lang="cs-CZ" sz="4400" dirty="0" smtClean="0"/>
              <a:t>V kurzu se aktivuje metoda zápisu </a:t>
            </a:r>
            <a:r>
              <a:rPr lang="cs-CZ" sz="4400" b="1" dirty="0" smtClean="0"/>
              <a:t>Zápis sebe sama do kurzu</a:t>
            </a:r>
            <a:r>
              <a:rPr lang="cs-CZ" sz="4400" dirty="0" smtClean="0"/>
              <a:t>, v této metodě se nastaví klíč k zápisu.</a:t>
            </a:r>
          </a:p>
          <a:p>
            <a:r>
              <a:rPr lang="cs-CZ" sz="4400" dirty="0" smtClean="0"/>
              <a:t>Klíč k zápisu se sdělí studentům. Dobu zápisu je možno časově omezit. Klíč k zápisu je možno po ukončení zápisu změnit. Je možno zkontrolovat, kdo je do kurzu zapsán.</a:t>
            </a:r>
            <a:endParaRPr lang="cs-CZ" sz="4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25" y="6483"/>
            <a:ext cx="1929539" cy="19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Zápis studentů do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1303204"/>
            <a:ext cx="118369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2. Pomocí ručního zápisu</a:t>
            </a:r>
          </a:p>
          <a:p>
            <a:endParaRPr lang="cs-CZ" sz="4400" b="1" dirty="0" smtClean="0">
              <a:solidFill>
                <a:srgbClr val="FF0000"/>
              </a:solidFill>
            </a:endParaRPr>
          </a:p>
          <a:p>
            <a:r>
              <a:rPr lang="cs-CZ" sz="4400" dirty="0" smtClean="0"/>
              <a:t>Učitel studenty zapíše metodou </a:t>
            </a:r>
            <a:r>
              <a:rPr lang="cs-CZ" sz="4400" b="1" dirty="0" smtClean="0"/>
              <a:t>Ruční zápis do kurzu</a:t>
            </a:r>
            <a:r>
              <a:rPr lang="cs-CZ" sz="4400" dirty="0" smtClean="0"/>
              <a:t>, tedy vybere je ze stávajících uživatelů </a:t>
            </a:r>
            <a:r>
              <a:rPr lang="cs-CZ" sz="4400" dirty="0" err="1" smtClean="0"/>
              <a:t>Moodle</a:t>
            </a:r>
            <a:r>
              <a:rPr lang="cs-CZ" sz="4400" dirty="0" smtClean="0"/>
              <a:t> – problém nastane, pokud student ještě nikdy nebyl přihlášen v dané instalaci </a:t>
            </a:r>
            <a:r>
              <a:rPr lang="cs-CZ" sz="4400" dirty="0" err="1" smtClean="0"/>
              <a:t>Moodle</a:t>
            </a:r>
            <a:r>
              <a:rPr lang="cs-CZ" sz="4400" dirty="0" smtClean="0"/>
              <a:t>.</a:t>
            </a:r>
          </a:p>
          <a:p>
            <a:r>
              <a:rPr lang="cs-CZ" sz="4400" dirty="0" smtClean="0"/>
              <a:t>Metoda Zápis sebe sama do kurzu se v tomto případě v kurzu vůbec neaktivuje, není potřebná.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25" y="6483"/>
            <a:ext cx="1929539" cy="19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Zápis studentů do skupin v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003" y="1401237"/>
            <a:ext cx="7972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4400" dirty="0" smtClean="0"/>
              <a:t> Nastavení na úrovni kurzu</a:t>
            </a:r>
          </a:p>
          <a:p>
            <a:r>
              <a:rPr lang="cs-CZ" sz="4400" dirty="0"/>
              <a:t>v</a:t>
            </a:r>
            <a:r>
              <a:rPr lang="cs-CZ" sz="4400" dirty="0" smtClean="0"/>
              <a:t> části Upravit nastavení / Skupiny</a:t>
            </a:r>
          </a:p>
          <a:p>
            <a:r>
              <a:rPr lang="cs-CZ" sz="4400" dirty="0" smtClean="0"/>
              <a:t>2. Vložení metody Zápis sebe sama do kurzu – zde nastavit u Použít skupinové klíče k zápisu na Ano a zadat klíč k zápisu, který nebude studentům sdělován.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529" y="2251148"/>
            <a:ext cx="3357989" cy="129410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97" y="4047772"/>
            <a:ext cx="3665621" cy="217853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25" y="6483"/>
            <a:ext cx="1929539" cy="19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657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Zápis studentů do skupin v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4582" y="1348800"/>
            <a:ext cx="7972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3. V části Správa kurzu zvolit záložku Uživatelé a dále zvolit Skupiny.</a:t>
            </a:r>
          </a:p>
          <a:p>
            <a:r>
              <a:rPr lang="cs-CZ" sz="4400" dirty="0" smtClean="0"/>
              <a:t>4. Vytvořit požadované skupiny s klíčem k zápisu, který se sděluje studentům dle skupin.</a:t>
            </a:r>
          </a:p>
          <a:p>
            <a:r>
              <a:rPr lang="cs-CZ" sz="4400" dirty="0" smtClean="0"/>
              <a:t>5. Nebo vytvořit skupiny a zařadit do nich studenty ručně.</a:t>
            </a:r>
            <a:endParaRPr lang="cs-CZ" sz="4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435" y="2046791"/>
            <a:ext cx="4232359" cy="145537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671" y="3887658"/>
            <a:ext cx="4122246" cy="241433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25" y="6483"/>
            <a:ext cx="1929539" cy="19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Role Host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7814" y="1793596"/>
            <a:ext cx="118369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V části Správa kurzu / Uživatelé / Metody zápisu přidat metodu </a:t>
            </a:r>
            <a:r>
              <a:rPr lang="cs-CZ" sz="4400" b="1" dirty="0" smtClean="0"/>
              <a:t>Přístup pro hosty.</a:t>
            </a:r>
            <a:endParaRPr lang="cs-CZ" sz="4400" b="1" dirty="0"/>
          </a:p>
          <a:p>
            <a:r>
              <a:rPr lang="cs-CZ" sz="4400" dirty="0" smtClean="0"/>
              <a:t>Přístup pro hosty je možno povolit bez hesla nebo lze zadat heslo. </a:t>
            </a:r>
          </a:p>
          <a:p>
            <a:endParaRPr lang="cs-CZ" sz="4400" dirty="0"/>
          </a:p>
          <a:p>
            <a:r>
              <a:rPr lang="cs-CZ" sz="4400" dirty="0" smtClean="0"/>
              <a:t>Uživatelé s rolí host se nemusí přihlašovat do </a:t>
            </a:r>
            <a:r>
              <a:rPr lang="cs-CZ" sz="4400" dirty="0" err="1" smtClean="0"/>
              <a:t>Moodle</a:t>
            </a:r>
            <a:r>
              <a:rPr lang="cs-CZ" sz="4400" dirty="0" smtClean="0"/>
              <a:t>. Nemají přístup k činnostem (testy, úkoly…)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74" y="170911"/>
            <a:ext cx="2353158" cy="15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a náplň kurzu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001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Úprava nastavení kurzu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6808" y="1080387"/>
            <a:ext cx="112134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Nastavení kurzu se provádí v části Upravit nastavení hlavního menu.</a:t>
            </a:r>
          </a:p>
          <a:p>
            <a:r>
              <a:rPr lang="cs-CZ" sz="4400" dirty="0" smtClean="0"/>
              <a:t>Pozor na nastavení data začátku a ukončení kurzu neboť má vliv na umístění kurzu v části Moje stránka / Přehled kurzů / Kurzy / Probíhající – Budoucí - Minulé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93" y="5160105"/>
            <a:ext cx="5930927" cy="151975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55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631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LMS </a:t>
            </a:r>
            <a:r>
              <a:rPr lang="cs-CZ" sz="4800" b="1" dirty="0" err="1" smtClean="0"/>
              <a:t>Moodle</a:t>
            </a:r>
            <a:endParaRPr lang="cs-CZ" sz="4800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86720" y="1379369"/>
            <a:ext cx="11556174" cy="500359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4400" dirty="0" smtClean="0">
                <a:solidFill>
                  <a:srgbClr val="FF0000"/>
                </a:solidFill>
              </a:rPr>
              <a:t>JE: </a:t>
            </a:r>
            <a:r>
              <a:rPr lang="cs-CZ" sz="4400" dirty="0" smtClean="0"/>
              <a:t>Systém, který je určen pro tvorbu a provoz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400" dirty="0" smtClean="0"/>
              <a:t>e-</a:t>
            </a:r>
            <a:r>
              <a:rPr lang="cs-CZ" sz="4400" dirty="0" err="1" smtClean="0"/>
              <a:t>learningových</a:t>
            </a:r>
            <a:r>
              <a:rPr lang="cs-CZ" sz="4400" dirty="0" smtClean="0"/>
              <a:t> kurzů.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4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400" dirty="0" smtClean="0">
                <a:solidFill>
                  <a:srgbClr val="FF0000"/>
                </a:solidFill>
              </a:rPr>
              <a:t>NENÍ (ačkoliv je tak často využíván): </a:t>
            </a:r>
            <a:r>
              <a:rPr lang="cs-CZ" sz="4400" dirty="0" smtClean="0"/>
              <a:t>Úložiště materiálů, systém pro tvorbu webových stránek a mnoho dalšího.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4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400" dirty="0" smtClean="0"/>
              <a:t>Nástroje </a:t>
            </a:r>
            <a:r>
              <a:rPr lang="cs-CZ" sz="4400" dirty="0" err="1" smtClean="0"/>
              <a:t>Moodle</a:t>
            </a:r>
            <a:r>
              <a:rPr lang="cs-CZ" sz="4400" dirty="0" smtClean="0"/>
              <a:t> jsou přizpůsobeny zamýšlenému účelu využití systému.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5" y="202923"/>
            <a:ext cx="2549819" cy="6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Nastavení kurzu</a:t>
            </a:r>
            <a:endParaRPr lang="cs-CZ" sz="4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249" y="995083"/>
            <a:ext cx="7280054" cy="57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34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Prostředí kurzu</a:t>
            </a:r>
            <a:endParaRPr lang="cs-CZ" sz="4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08" y="1325563"/>
            <a:ext cx="11835092" cy="48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16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385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Náplň kurzu</a:t>
            </a:r>
            <a:endParaRPr lang="cs-CZ" sz="4800" b="1" dirty="0"/>
          </a:p>
        </p:txBody>
      </p:sp>
      <p:sp>
        <p:nvSpPr>
          <p:cNvPr id="3" name="Obdélník 2"/>
          <p:cNvSpPr/>
          <p:nvPr/>
        </p:nvSpPr>
        <p:spPr>
          <a:xfrm>
            <a:off x="160638" y="1095044"/>
            <a:ext cx="843860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/>
              <a:t>Vložení prakticky jakéhokoliv typu souboru či odkazu</a:t>
            </a:r>
          </a:p>
          <a:p>
            <a:r>
              <a:rPr lang="cs-CZ" sz="4400" dirty="0"/>
              <a:t>Vlastní nástroje pro tvorbu materiálů, </a:t>
            </a:r>
            <a:r>
              <a:rPr lang="cs-CZ" sz="4400" dirty="0" smtClean="0"/>
              <a:t>testování, zadávání </a:t>
            </a:r>
            <a:r>
              <a:rPr lang="cs-CZ" sz="4400" dirty="0"/>
              <a:t>a hodnocení úkolů, komunikační nástroje …</a:t>
            </a:r>
          </a:p>
          <a:p>
            <a:r>
              <a:rPr lang="cs-CZ" sz="4400" dirty="0"/>
              <a:t>SCORM – možnost výměny kurzů nebo jejich částí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214" y="152401"/>
            <a:ext cx="2123431" cy="59195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692" y="4180016"/>
            <a:ext cx="1923897" cy="262168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265" y="152401"/>
            <a:ext cx="2011168" cy="40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Editační režim</a:t>
            </a:r>
            <a:endParaRPr lang="cs-CZ" sz="4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0" y="1093181"/>
            <a:ext cx="10151673" cy="57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71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kurzu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831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385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Nejčastěji užívané moduly</a:t>
            </a:r>
            <a:endParaRPr lang="cs-CZ" sz="4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88266" y="2178348"/>
            <a:ext cx="4615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200" dirty="0" smtClean="0"/>
              <a:t>Popisek</a:t>
            </a:r>
          </a:p>
          <a:p>
            <a:r>
              <a:rPr lang="cs-CZ" sz="4200" dirty="0" smtClean="0"/>
              <a:t>Stránka</a:t>
            </a:r>
          </a:p>
          <a:p>
            <a:r>
              <a:rPr lang="cs-CZ" sz="4200" dirty="0" smtClean="0"/>
              <a:t>Soubor</a:t>
            </a:r>
          </a:p>
          <a:p>
            <a:r>
              <a:rPr lang="cs-CZ" sz="4200" dirty="0" smtClean="0"/>
              <a:t>Odkaz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90" y="0"/>
            <a:ext cx="2926080" cy="195072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36718" y="2178348"/>
            <a:ext cx="2441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4200"/>
            </a:lvl1pPr>
          </a:lstStyle>
          <a:p>
            <a:r>
              <a:rPr lang="cs-CZ" dirty="0"/>
              <a:t>Kniha</a:t>
            </a:r>
          </a:p>
          <a:p>
            <a:r>
              <a:rPr lang="cs-CZ" dirty="0"/>
              <a:t>Přednáška</a:t>
            </a:r>
          </a:p>
          <a:p>
            <a:r>
              <a:rPr lang="cs-CZ" dirty="0"/>
              <a:t>Úkol</a:t>
            </a:r>
          </a:p>
          <a:p>
            <a:r>
              <a:rPr lang="cs-CZ" dirty="0"/>
              <a:t>Testy</a:t>
            </a:r>
          </a:p>
          <a:p>
            <a:r>
              <a:rPr lang="cs-CZ" dirty="0"/>
              <a:t>Fórum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3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385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Popisek</a:t>
            </a:r>
            <a:endParaRPr lang="cs-CZ" sz="4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38096" y="256558"/>
            <a:ext cx="9892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Zapnout režim úprav</a:t>
            </a:r>
          </a:p>
          <a:p>
            <a:r>
              <a:rPr lang="cs-CZ" sz="4000" dirty="0" smtClean="0">
                <a:solidFill>
                  <a:srgbClr val="FF0000"/>
                </a:solidFill>
              </a:rPr>
              <a:t>Zvolit Přidat činnost nebo studijní materiál</a:t>
            </a:r>
            <a:endParaRPr lang="cs-CZ" sz="4000" dirty="0" smtClean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05" y="1179947"/>
            <a:ext cx="1552575" cy="4000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2505" y="2533973"/>
            <a:ext cx="54516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- Nadpisy</a:t>
            </a:r>
          </a:p>
          <a:p>
            <a:r>
              <a:rPr lang="cs-CZ" sz="4400" dirty="0" smtClean="0"/>
              <a:t>- Krátké popisy</a:t>
            </a:r>
          </a:p>
          <a:p>
            <a:r>
              <a:rPr lang="cs-CZ" sz="4400" dirty="0" smtClean="0"/>
              <a:t>- Zvukový soubor, video nebo obrázek</a:t>
            </a:r>
            <a:endParaRPr lang="cs-CZ" sz="4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425" y="2185940"/>
            <a:ext cx="6051953" cy="41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385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Stránka</a:t>
            </a:r>
            <a:endParaRPr lang="cs-CZ" sz="4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38096" y="256558"/>
            <a:ext cx="9892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Zapnout režim úprav</a:t>
            </a:r>
          </a:p>
          <a:p>
            <a:r>
              <a:rPr lang="cs-CZ" sz="4000" dirty="0" smtClean="0">
                <a:solidFill>
                  <a:srgbClr val="FF0000"/>
                </a:solidFill>
              </a:rPr>
              <a:t>Zvolit Přidat činnost nebo studijní materiál</a:t>
            </a:r>
            <a:endParaRPr lang="cs-CZ" sz="4000" dirty="0" smtClean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0254" y="2255004"/>
            <a:ext cx="51726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- Tvorba webové stránky, která může zobrazit text, obrázky, zvuk, video, odkazy atd. V prostředí kurzu pouze název.</a:t>
            </a:r>
            <a:endParaRPr lang="cs-CZ" sz="4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67" y="1021678"/>
            <a:ext cx="1515041" cy="4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657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err="1" smtClean="0"/>
              <a:t>Moodle</a:t>
            </a:r>
            <a:r>
              <a:rPr lang="cs-CZ" sz="4800" b="1" dirty="0" smtClean="0"/>
              <a:t> a autorský zákon</a:t>
            </a:r>
            <a:endParaRPr lang="cs-CZ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1" y="1631657"/>
            <a:ext cx="11649319" cy="36009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721" y="447363"/>
            <a:ext cx="3979720" cy="7515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533614" y="5665306"/>
            <a:ext cx="6083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hlinkClick r:id="rId4"/>
              </a:rPr>
              <a:t>https://www.citace.com</a:t>
            </a:r>
            <a:r>
              <a:rPr lang="cs-CZ" sz="4400" dirty="0" smtClean="0">
                <a:hlinkClick r:id="rId4"/>
              </a:rPr>
              <a:t>/</a:t>
            </a:r>
            <a:r>
              <a:rPr lang="cs-CZ" sz="4400" dirty="0" smtClean="0"/>
              <a:t> 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5054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657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err="1" smtClean="0"/>
              <a:t>Moodle</a:t>
            </a:r>
            <a:r>
              <a:rPr lang="cs-CZ" sz="4800" b="1" dirty="0" smtClean="0"/>
              <a:t> a autorský zákon</a:t>
            </a:r>
            <a:endParaRPr lang="cs-CZ" sz="48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932" y="324123"/>
            <a:ext cx="3979720" cy="7515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074" y="1075710"/>
            <a:ext cx="7466638" cy="57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631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LMS </a:t>
            </a:r>
            <a:r>
              <a:rPr lang="cs-CZ" sz="4800" b="1" dirty="0" err="1" smtClean="0"/>
              <a:t>Moodle</a:t>
            </a:r>
            <a:endParaRPr lang="cs-CZ" sz="4800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-232474" y="748795"/>
            <a:ext cx="11556174" cy="50035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sz="44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4400" dirty="0" smtClean="0"/>
              <a:t>Proč je ten systém tak složitý</a:t>
            </a:r>
            <a:endParaRPr lang="cs-CZ" sz="4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4400" dirty="0" smtClean="0"/>
              <a:t>X</a:t>
            </a:r>
            <a:endParaRPr lang="cs-CZ" sz="4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4400" dirty="0" smtClean="0"/>
              <a:t> Proč ten systém neumí také 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5" y="202923"/>
            <a:ext cx="2549819" cy="6847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31" y="3921933"/>
            <a:ext cx="3276761" cy="27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err="1" smtClean="0"/>
              <a:t>Moodle</a:t>
            </a:r>
            <a:r>
              <a:rPr lang="cs-CZ" sz="4800" b="1" dirty="0" smtClean="0"/>
              <a:t> a </a:t>
            </a:r>
            <a:r>
              <a:rPr lang="cs-CZ" sz="4800" b="1" dirty="0" err="1" smtClean="0"/>
              <a:t>Turnitin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5009" y="1130969"/>
            <a:ext cx="114060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err="1" smtClean="0"/>
              <a:t>Moodle</a:t>
            </a:r>
            <a:r>
              <a:rPr lang="cs-CZ" sz="4400" dirty="0" smtClean="0"/>
              <a:t> umožňuje zadávaní seminárních prací ke kontrole plagiátorství do </a:t>
            </a:r>
            <a:r>
              <a:rPr lang="cs-CZ" sz="4400" dirty="0" err="1" smtClean="0"/>
              <a:t>Turnitinu</a:t>
            </a:r>
            <a:r>
              <a:rPr lang="cs-CZ" sz="4400" dirty="0" smtClean="0"/>
              <a:t> pomocí nástroje Úkol </a:t>
            </a:r>
            <a:r>
              <a:rPr lang="cs-CZ" sz="4400" dirty="0" err="1" smtClean="0"/>
              <a:t>Turnitin</a:t>
            </a:r>
            <a:r>
              <a:rPr lang="cs-CZ" sz="4400" dirty="0" smtClean="0"/>
              <a:t> 2.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335" y="2662989"/>
            <a:ext cx="4243193" cy="408271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24073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2527" y="1187583"/>
            <a:ext cx="3695055" cy="2000654"/>
          </a:xfrm>
        </p:spPr>
        <p:txBody>
          <a:bodyPr/>
          <a:lstStyle/>
          <a:p>
            <a:r>
              <a:rPr lang="cs-CZ" b="1" dirty="0" smtClean="0"/>
              <a:t>Děkuji </a:t>
            </a:r>
            <a:br>
              <a:rPr lang="cs-CZ" b="1" dirty="0" smtClean="0"/>
            </a:br>
            <a:r>
              <a:rPr lang="cs-CZ" b="1" dirty="0" smtClean="0"/>
              <a:t>za pozornost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6732" y="4404049"/>
            <a:ext cx="3412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hlinkClick r:id="rId2"/>
              </a:rPr>
              <a:t>jitka.feberova@lf1.cuni.cz</a:t>
            </a:r>
            <a:endParaRPr lang="cs-CZ" sz="2400" dirty="0" smtClean="0"/>
          </a:p>
          <a:p>
            <a:r>
              <a:rPr lang="cs-CZ" sz="2400" dirty="0" smtClean="0"/>
              <a:t>732164469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6732" y="5105938"/>
            <a:ext cx="339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https://</a:t>
            </a:r>
            <a:r>
              <a:rPr lang="cs-CZ" sz="2400" dirty="0" smtClean="0"/>
              <a:t>www.physiome.cz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852" y="924814"/>
            <a:ext cx="5209070" cy="32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945" y="2429588"/>
            <a:ext cx="7075322" cy="33243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LMS </a:t>
            </a:r>
            <a:r>
              <a:rPr lang="cs-CZ" sz="4800" b="1" dirty="0" err="1" smtClean="0"/>
              <a:t>Moodle</a:t>
            </a:r>
            <a:endParaRPr lang="cs-CZ" sz="4800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31272" y="1250828"/>
            <a:ext cx="11556174" cy="56071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4400" dirty="0" smtClean="0"/>
              <a:t>Umožňuje vytvořit komplexnější vzdělávací obsah pomocí různých nástrojů.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5" y="202923"/>
            <a:ext cx="2549819" cy="6847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53" y="3868421"/>
            <a:ext cx="1274911" cy="34238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157" y="4854680"/>
            <a:ext cx="1381125" cy="4953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677" y="3361560"/>
            <a:ext cx="971550" cy="3429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3957" y="3952854"/>
            <a:ext cx="862148" cy="78081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0305" y="3703534"/>
            <a:ext cx="960491" cy="9604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8528" y="3009645"/>
            <a:ext cx="1647825" cy="46672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9359" y="5887256"/>
            <a:ext cx="1174598" cy="792853"/>
          </a:xfrm>
          <a:prstGeom prst="rect">
            <a:avLst/>
          </a:prstGeom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321390" y="5779199"/>
            <a:ext cx="9163348" cy="7936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4400" dirty="0" smtClean="0"/>
              <a:t>S jedním přihlášením</a:t>
            </a:r>
          </a:p>
        </p:txBody>
      </p:sp>
    </p:spTree>
    <p:extLst>
      <p:ext uri="{BB962C8B-B14F-4D97-AF65-F5344CB8AC3E}">
        <p14:creationId xmlns:p14="http://schemas.microsoft.com/office/powerpoint/2010/main" val="42433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878" y="3595607"/>
            <a:ext cx="3459262" cy="32623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3" y="4505133"/>
            <a:ext cx="7359459" cy="23528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LMS </a:t>
            </a:r>
            <a:r>
              <a:rPr lang="cs-CZ" sz="4800" b="1" dirty="0" err="1" smtClean="0"/>
              <a:t>Moodle</a:t>
            </a:r>
            <a:endParaRPr lang="cs-CZ" sz="4800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49243" y="1450120"/>
            <a:ext cx="11556174" cy="56071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4400" dirty="0" smtClean="0"/>
              <a:t>Je vyvíjen celosvětovou komunitou, má svůj vývojový „</a:t>
            </a:r>
            <a:r>
              <a:rPr lang="cs-CZ" sz="4400" dirty="0" err="1" smtClean="0"/>
              <a:t>core</a:t>
            </a:r>
            <a:r>
              <a:rPr lang="cs-CZ" sz="4400" dirty="0" smtClean="0"/>
              <a:t> team“, kde za ČR působí </a:t>
            </a:r>
            <a:r>
              <a:rPr lang="cs-CZ" sz="4400" b="1" dirty="0" smtClean="0">
                <a:solidFill>
                  <a:srgbClr val="FF0000"/>
                </a:solidFill>
              </a:rPr>
              <a:t>absolvent </a:t>
            </a:r>
            <a:r>
              <a:rPr lang="cs-CZ" sz="4400" b="1" dirty="0" err="1" smtClean="0">
                <a:solidFill>
                  <a:srgbClr val="FF0000"/>
                </a:solidFill>
              </a:rPr>
              <a:t>PedF</a:t>
            </a:r>
            <a:r>
              <a:rPr lang="cs-CZ" sz="4400" b="1" dirty="0" smtClean="0">
                <a:solidFill>
                  <a:srgbClr val="FF0000"/>
                </a:solidFill>
              </a:rPr>
              <a:t> UK</a:t>
            </a:r>
            <a:r>
              <a:rPr lang="cs-CZ" sz="4400" dirty="0" smtClean="0"/>
              <a:t>, který instaloval první </a:t>
            </a:r>
            <a:r>
              <a:rPr lang="cs-CZ" sz="4400" dirty="0" err="1" smtClean="0"/>
              <a:t>Moodle</a:t>
            </a:r>
            <a:r>
              <a:rPr lang="cs-CZ" sz="4400" dirty="0" smtClean="0"/>
              <a:t> v ČR na </a:t>
            </a:r>
            <a:r>
              <a:rPr lang="cs-CZ" sz="4400" dirty="0" err="1" smtClean="0"/>
              <a:t>PedF</a:t>
            </a:r>
            <a:r>
              <a:rPr lang="cs-CZ" sz="4400" dirty="0" smtClean="0"/>
              <a:t> (a druhý na ÚVT UK, </a:t>
            </a:r>
            <a:r>
              <a:rPr lang="cs-CZ" sz="4400" dirty="0" smtClean="0"/>
              <a:t>který běží </a:t>
            </a:r>
            <a:r>
              <a:rPr lang="cs-CZ" sz="4400" dirty="0" smtClean="0"/>
              <a:t>dodnes)!</a:t>
            </a:r>
          </a:p>
          <a:p>
            <a:pPr marL="0" indent="0">
              <a:buNone/>
            </a:pPr>
            <a:r>
              <a:rPr lang="cs-CZ" sz="4400" dirty="0">
                <a:hlinkClick r:id="rId4"/>
              </a:rPr>
              <a:t>https://moodle.org</a:t>
            </a:r>
            <a:r>
              <a:rPr lang="cs-CZ" sz="4400" dirty="0" smtClean="0">
                <a:hlinkClick r:id="rId4"/>
              </a:rPr>
              <a:t>/</a:t>
            </a:r>
            <a:r>
              <a:rPr lang="cs-CZ" sz="4400" dirty="0" smtClean="0"/>
              <a:t> </a:t>
            </a:r>
            <a:endParaRPr lang="cs-CZ" sz="4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4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5" y="202923"/>
            <a:ext cx="2549819" cy="6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</a:t>
            </a:r>
            <a:r>
              <a:rPr lang="cs-CZ" dirty="0" err="1" smtClean="0"/>
              <a:t>Moodle</a:t>
            </a:r>
            <a:r>
              <a:rPr lang="cs-CZ" dirty="0" smtClean="0"/>
              <a:t> na 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06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396"/>
            <a:ext cx="12114811" cy="1080387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LMS</a:t>
            </a:r>
            <a:r>
              <a:rPr lang="cs-CZ" sz="4800" dirty="0" smtClean="0"/>
              <a:t> </a:t>
            </a:r>
            <a:r>
              <a:rPr lang="cs-CZ" sz="4800" b="1" dirty="0" err="1" smtClean="0"/>
              <a:t>Moodle</a:t>
            </a:r>
            <a:r>
              <a:rPr lang="cs-CZ" sz="4800" b="1" dirty="0" smtClean="0"/>
              <a:t> na UK</a:t>
            </a:r>
            <a:endParaRPr lang="cs-CZ" sz="4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74" y="254634"/>
            <a:ext cx="4451264" cy="83614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5723" y="1273027"/>
            <a:ext cx="117690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Provozován Ústřední knihovnou a Ústavem výpočetní techniky</a:t>
            </a:r>
          </a:p>
          <a:p>
            <a:r>
              <a:rPr lang="cs-CZ" sz="4400" dirty="0" smtClean="0"/>
              <a:t>Informace na stránce:</a:t>
            </a:r>
          </a:p>
          <a:p>
            <a:r>
              <a:rPr lang="cs-CZ" sz="4400" dirty="0" smtClean="0">
                <a:hlinkClick r:id="rId3"/>
              </a:rPr>
              <a:t>https://dl.cuni.cz</a:t>
            </a:r>
            <a:endParaRPr lang="cs-CZ" sz="4400" dirty="0"/>
          </a:p>
          <a:p>
            <a:r>
              <a:rPr lang="cs-CZ" sz="4400" dirty="0" smtClean="0"/>
              <a:t>V </a:t>
            </a:r>
            <a:r>
              <a:rPr lang="cs-CZ" sz="4400" dirty="0"/>
              <a:t>případě </a:t>
            </a:r>
            <a:r>
              <a:rPr lang="cs-CZ" sz="4400" dirty="0" smtClean="0"/>
              <a:t>dotazů/problémů:</a:t>
            </a:r>
          </a:p>
          <a:p>
            <a:r>
              <a:rPr lang="cs-CZ" sz="4400" b="1" dirty="0" smtClean="0">
                <a:hlinkClick r:id="rId4"/>
              </a:rPr>
              <a:t>moodle-help@ruk.cuni.cz</a:t>
            </a:r>
            <a:r>
              <a:rPr lang="cs-CZ" sz="4400" dirty="0" smtClean="0"/>
              <a:t> </a:t>
            </a:r>
          </a:p>
          <a:p>
            <a:r>
              <a:rPr lang="cs-CZ" sz="4400" dirty="0"/>
              <a:t>Fakultní koordinátor: PhDr. Tomáš Jeřábek, Ph.D</a:t>
            </a:r>
            <a:r>
              <a:rPr lang="cs-CZ" sz="4400" dirty="0" smtClean="0"/>
              <a:t>.</a:t>
            </a:r>
            <a:r>
              <a:rPr lang="cs-CZ" sz="4400" dirty="0">
                <a:hlinkClick r:id="rId5"/>
              </a:rPr>
              <a:t> tomas.jerabek@pedf.cuni.cz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4200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5253</TotalTime>
  <Words>1129</Words>
  <Application>Microsoft Office PowerPoint</Application>
  <PresentationFormat>Širokoúhlá obrazovka</PresentationFormat>
  <Paragraphs>168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Motiv Office</vt:lpstr>
      <vt:lpstr>Možnosti využití Moodle pro elektronickou podporu výuky</vt:lpstr>
      <vt:lpstr>Obsah školení</vt:lpstr>
      <vt:lpstr>O Moodle</vt:lpstr>
      <vt:lpstr>LMS Moodle</vt:lpstr>
      <vt:lpstr>LMS Moodle</vt:lpstr>
      <vt:lpstr>LMS Moodle</vt:lpstr>
      <vt:lpstr>LMS Moodle</vt:lpstr>
      <vt:lpstr>O Moodle na UK</vt:lpstr>
      <vt:lpstr>   LMS Moodle na UK</vt:lpstr>
      <vt:lpstr>   LMS Moodle na UK</vt:lpstr>
      <vt:lpstr>Výchozí stránka</vt:lpstr>
      <vt:lpstr>Centrální instalace Moodle</vt:lpstr>
      <vt:lpstr>   Služby centra pro e-learning</vt:lpstr>
      <vt:lpstr>Kurz: založení, přeřazení, platnost, záloha, odstranění</vt:lpstr>
      <vt:lpstr>   Založení kurzu</vt:lpstr>
      <vt:lpstr>   Založení kurzu</vt:lpstr>
      <vt:lpstr>   Jméno a umístění kurzu v kategorii</vt:lpstr>
      <vt:lpstr>   Platnost kurzu</vt:lpstr>
      <vt:lpstr>   Záloha kurzu</vt:lpstr>
      <vt:lpstr>   Záloha kurzu</vt:lpstr>
      <vt:lpstr>Odstranění kurzu</vt:lpstr>
      <vt:lpstr>Přihlášení do Moodle a Moje stránka</vt:lpstr>
      <vt:lpstr>   Přihlašování do Moodle</vt:lpstr>
      <vt:lpstr>Moje stránka</vt:lpstr>
      <vt:lpstr>Editace kurzu</vt:lpstr>
      <vt:lpstr>   Role učitel</vt:lpstr>
      <vt:lpstr>Editační ikony</vt:lpstr>
      <vt:lpstr>Editační režim</vt:lpstr>
      <vt:lpstr>Editační režim</vt:lpstr>
      <vt:lpstr>Role a metody zápisu</vt:lpstr>
      <vt:lpstr>   Role učitel</vt:lpstr>
      <vt:lpstr>   Role učitel</vt:lpstr>
      <vt:lpstr>   Zápis studentů do kurzu</vt:lpstr>
      <vt:lpstr>   Zápis studentů do kurzu</vt:lpstr>
      <vt:lpstr>   Zápis studentů do skupin v kurzu</vt:lpstr>
      <vt:lpstr>   Zápis studentů do skupin v kurzu</vt:lpstr>
      <vt:lpstr>   Role Host</vt:lpstr>
      <vt:lpstr>Nastavení a náplň kurzu</vt:lpstr>
      <vt:lpstr>   Úprava nastavení kurzu</vt:lpstr>
      <vt:lpstr>Nastavení kurzu</vt:lpstr>
      <vt:lpstr>Prostředí kurzu</vt:lpstr>
      <vt:lpstr>   Náplň kurzu</vt:lpstr>
      <vt:lpstr>Editační režim</vt:lpstr>
      <vt:lpstr>Tvorba kurzu</vt:lpstr>
      <vt:lpstr>   Nejčastěji užívané moduly</vt:lpstr>
      <vt:lpstr>   Popisek</vt:lpstr>
      <vt:lpstr>   Stránka</vt:lpstr>
      <vt:lpstr>   Moodle a autorský zákon</vt:lpstr>
      <vt:lpstr>   Moodle a autorský zákon</vt:lpstr>
      <vt:lpstr>Moodle a Turnitin</vt:lpstr>
      <vt:lpstr>Děkuji  za pozornost</vt:lpstr>
    </vt:vector>
  </TitlesOfParts>
  <Company>UK v Praze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Fabula docet</dc:title>
  <dc:creator>Martin Feber</dc:creator>
  <cp:lastModifiedBy>Jitka Feberová</cp:lastModifiedBy>
  <cp:revision>156</cp:revision>
  <cp:lastPrinted>2019-05-16T08:41:43Z</cp:lastPrinted>
  <dcterms:created xsi:type="dcterms:W3CDTF">2019-01-27T21:41:58Z</dcterms:created>
  <dcterms:modified xsi:type="dcterms:W3CDTF">2019-06-11T15:12:24Z</dcterms:modified>
</cp:coreProperties>
</file>