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2" r:id="rId3"/>
    <p:sldId id="344" r:id="rId4"/>
    <p:sldId id="368" r:id="rId5"/>
    <p:sldId id="365" r:id="rId6"/>
    <p:sldId id="362" r:id="rId7"/>
    <p:sldId id="363" r:id="rId8"/>
    <p:sldId id="364" r:id="rId9"/>
    <p:sldId id="366" r:id="rId10"/>
    <p:sldId id="369" r:id="rId11"/>
    <p:sldId id="375" r:id="rId12"/>
    <p:sldId id="372" r:id="rId13"/>
    <p:sldId id="361" r:id="rId14"/>
    <p:sldId id="322" r:id="rId15"/>
    <p:sldId id="264" r:id="rId16"/>
    <p:sldId id="370" r:id="rId17"/>
    <p:sldId id="377" r:id="rId18"/>
    <p:sldId id="367" r:id="rId19"/>
    <p:sldId id="371" r:id="rId20"/>
    <p:sldId id="376" r:id="rId21"/>
    <p:sldId id="378" r:id="rId22"/>
    <p:sldId id="379"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A. Honová" initials="PAH" lastIdx="3" clrIdx="0">
    <p:extLst>
      <p:ext uri="{19B8F6BF-5375-455C-9EA6-DF929625EA0E}">
        <p15:presenceInfo xmlns:p15="http://schemas.microsoft.com/office/powerpoint/2012/main" userId="350aeedb4acde6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F7C0F-FBCE-485F-A697-4D5C1A607CDC}" v="335" dt="2019-05-09T08:53:38.05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67" d="100"/>
          <a:sy n="67" d="100"/>
        </p:scale>
        <p:origin x="272" y="48"/>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BEADE-E943-4E22-8AE5-58E88DC49FCD}" type="datetimeFigureOut">
              <a:rPr lang="cs-CZ" smtClean="0"/>
              <a:t>15.05.2019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B45A9-78D7-4EEA-BECB-889E4254B185}" type="slidenum">
              <a:rPr lang="cs-CZ" smtClean="0"/>
              <a:t>‹#›</a:t>
            </a:fld>
            <a:endParaRPr lang="cs-CZ"/>
          </a:p>
        </p:txBody>
      </p:sp>
    </p:spTree>
    <p:extLst>
      <p:ext uri="{BB962C8B-B14F-4D97-AF65-F5344CB8AC3E}">
        <p14:creationId xmlns:p14="http://schemas.microsoft.com/office/powerpoint/2010/main" val="135833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Hegemony_and_Socialist_Strateg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books.google.ru/books?id=-ZVoVtwCMz0C&amp;pg=PR7&amp;lpg=PR7&amp;dq=Hegemony+and+Socialist+Strategy+second+edition&amp;source=bl&amp;ots=Q0UQkI0RX3&amp;sig=uS_pM5UzmDJYWQHyqm7t0RDvHn0&amp;hl=en&amp;sa=X&amp;ei=K8huUZrGLqGK4AT284HwCg&amp;redir_esc=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4" name="Zástupný symbol pro číslo snímku 3"/>
          <p:cNvSpPr>
            <a:spLocks noGrp="1"/>
          </p:cNvSpPr>
          <p:nvPr>
            <p:ph type="sldNum" sz="quarter" idx="5"/>
          </p:nvPr>
        </p:nvSpPr>
        <p:spPr/>
        <p:txBody>
          <a:bodyPr/>
          <a:lstStyle/>
          <a:p>
            <a:fld id="{71CB45A9-78D7-4EEA-BECB-889E4254B185}" type="slidenum">
              <a:rPr lang="cs-CZ" smtClean="0"/>
              <a:t>1</a:t>
            </a:fld>
            <a:endParaRPr lang="cs-CZ"/>
          </a:p>
        </p:txBody>
      </p:sp>
      <p:sp>
        <p:nvSpPr>
          <p:cNvPr id="6" name="Zástupný symbol pro poznámky 5">
            <a:extLst>
              <a:ext uri="{FF2B5EF4-FFF2-40B4-BE49-F238E27FC236}">
                <a16:creationId xmlns:a16="http://schemas.microsoft.com/office/drawing/2014/main" id="{2B74E3C0-5753-4CBB-9D73-DC3E989D8D5E}"/>
              </a:ext>
            </a:extLst>
          </p:cNvPr>
          <p:cNvSpPr>
            <a:spLocks noGrp="1"/>
          </p:cNvSpPr>
          <p:nvPr>
            <p:ph type="body" sz="quarter" idx="3"/>
          </p:nvPr>
        </p:nvSpPr>
        <p:spPr/>
        <p:txBody>
          <a:bodyPr/>
          <a:lstStyle/>
          <a:p>
            <a:endParaRPr lang="cs-CZ"/>
          </a:p>
        </p:txBody>
      </p:sp>
    </p:spTree>
    <p:extLst>
      <p:ext uri="{BB962C8B-B14F-4D97-AF65-F5344CB8AC3E}">
        <p14:creationId xmlns:p14="http://schemas.microsoft.com/office/powerpoint/2010/main" val="144097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err="1"/>
              <a:t>Laclau</a:t>
            </a:r>
            <a:r>
              <a:rPr lang="en-GB" dirty="0"/>
              <a:t> and </a:t>
            </a:r>
            <a:r>
              <a:rPr lang="en-GB" dirty="0" err="1"/>
              <a:t>Mouffe</a:t>
            </a:r>
            <a:r>
              <a:rPr lang="en-GB" dirty="0"/>
              <a:t> (</a:t>
            </a:r>
            <a:r>
              <a:rPr lang="en-GB" dirty="0">
                <a:hlinkClick r:id="rId3"/>
              </a:rPr>
              <a:t>1985</a:t>
            </a:r>
            <a:r>
              <a:rPr lang="en-GB" dirty="0"/>
              <a:t>, </a:t>
            </a:r>
            <a:r>
              <a:rPr lang="en-GB" dirty="0">
                <a:hlinkClick r:id="rId4"/>
              </a:rPr>
              <a:t>2000</a:t>
            </a:r>
            <a:r>
              <a:rPr lang="en-GB" dirty="0"/>
              <a:t>) understand that if we are to pursue a model of agonistic struggle, existing power differences mean that marginalized and disadvantaged groups will need to assemble creative and deeply political strategies to undo the current hegemony. In that context, they advocate what they call ‘chains of equivalence’: movements made up of allied groups seeking broad transformation of existing power relations. The groups in the chain each have their own distinct relation to the existing hegemony, and each group’s experience and interests are irreducible to the others. Each retains their difference. However, they are able to act in concert around an agenda of equivalence. That is, they see themselves as equivalently disadvantaged by existing power relations. ‘Equivalent’ in this case does not mean identical. They are not disadvantaged in precisely the same way, and </a:t>
            </a:r>
            <a:r>
              <a:rPr lang="en-GB" dirty="0" err="1"/>
              <a:t>Laclau</a:t>
            </a:r>
            <a:r>
              <a:rPr lang="en-GB" dirty="0"/>
              <a:t> and </a:t>
            </a:r>
            <a:r>
              <a:rPr lang="en-GB" dirty="0" err="1"/>
              <a:t>Mouffe</a:t>
            </a:r>
            <a:r>
              <a:rPr lang="en-GB" dirty="0"/>
              <a:t> explicitly reject the old-style social movements that reduced participants to a single social position (usually class). Each link in the chain remains distinct, but they operate together, in concert</a:t>
            </a:r>
            <a:endParaRPr lang="cs-CZ" dirty="0"/>
          </a:p>
          <a:p>
            <a:endParaRPr lang="en-GB" dirty="0"/>
          </a:p>
        </p:txBody>
      </p:sp>
    </p:spTree>
    <p:extLst>
      <p:ext uri="{BB962C8B-B14F-4D97-AF65-F5344CB8AC3E}">
        <p14:creationId xmlns:p14="http://schemas.microsoft.com/office/powerpoint/2010/main" val="160604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79768" y="4715153"/>
            <a:ext cx="5438139" cy="4466987"/>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497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E11F7-1E23-4CC9-95F2-9BBB8CCCE7C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A87FE75-2A60-4279-9066-A03B5CB41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629A25E-992F-4C0F-9E4A-8281179E993F}"/>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8CBB2B34-E8F1-4B16-8F35-784689B27F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5F9605-BF2C-498E-B837-9728F4478771}"/>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281519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5D758-AD05-4C61-A0A1-4E475CF119C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D9AA6CA-023F-4D16-9C78-E1F6F0BFDF5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93C4E9-00F7-4593-8698-10A034470556}"/>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F65E6AB8-7468-45DA-9024-60C0DDCD61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2C9EBA2-E40B-4162-8AC9-BBB007CE5D56}"/>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198830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089DE4F-237C-421A-B733-9166F1F1F4F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0CCCC6D-33BC-428A-83C1-D52EC36639E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38D1BE-B9A2-4A0F-9E69-2116ABE1EB77}"/>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3B681007-00FA-499F-BD7E-F3D12877AE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AEA473-D1FF-412D-9839-B356BBC607EC}"/>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32233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F27CF5-2AF4-4389-BD4E-0B5592FA0CC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DB4E70B-B06F-4690-9306-88784210AC8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72D049-A448-4EA0-A6FC-5E8D05FA9858}"/>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4757E736-FF39-4CF0-B7D7-E02132A15D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6A18559-BABF-47FA-A333-C63D8B039E8B}"/>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322564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E064C-4D7F-4595-AB35-63C501B5E13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489E73-5BCB-4061-9A6C-A8FBC9CF2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64466EF-CD52-4091-B59A-D748FBC7F899}"/>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7E28FA13-50A1-4B7B-8080-FF580F206E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FBF4F2-80AF-4945-9183-927156B0A026}"/>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111594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465CE-E318-4093-B5AF-7754E2A347E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2D2928E-CD66-4152-871A-56F45416F04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D229177-03F6-4640-9898-80062DD3CD3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C6C5972-6D81-4143-B4F6-C9A0395481A3}"/>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6" name="Zástupný symbol pro zápatí 5">
            <a:extLst>
              <a:ext uri="{FF2B5EF4-FFF2-40B4-BE49-F238E27FC236}">
                <a16:creationId xmlns:a16="http://schemas.microsoft.com/office/drawing/2014/main" id="{3D6D966A-3D6C-4914-B13E-6A98565E1E4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7B2A515-C498-41AC-B782-4C18C040F58C}"/>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371135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A627BF-C5BE-45E9-AF23-3EDD7352DA1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719F6E8-D63C-455B-BD4F-36A913D2C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BE951EC2-52FA-4C43-ABB5-A2049D5A71D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CE3C13E-B72A-4E6B-846E-6251B0261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D4E1B0C3-936C-4FFE-8679-111DEF80A5C6}"/>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DBBC0C0-A7DD-483E-8819-026589031D73}"/>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8" name="Zástupný symbol pro zápatí 7">
            <a:extLst>
              <a:ext uri="{FF2B5EF4-FFF2-40B4-BE49-F238E27FC236}">
                <a16:creationId xmlns:a16="http://schemas.microsoft.com/office/drawing/2014/main" id="{A7297127-D196-4E81-9ECE-20FDFADD88D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06B17F2-9736-4093-B14F-C7A3BE477E01}"/>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296457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EF774-4FF7-48FE-B277-4588551A3F7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52DE0CE-370B-4CB5-AFA6-C5093593617C}"/>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4" name="Zástupný symbol pro zápatí 3">
            <a:extLst>
              <a:ext uri="{FF2B5EF4-FFF2-40B4-BE49-F238E27FC236}">
                <a16:creationId xmlns:a16="http://schemas.microsoft.com/office/drawing/2014/main" id="{2A2FACED-F030-4E79-8153-1B7FD860462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223F797-D3B4-4CA4-8BB4-7A95F5C3E2ED}"/>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329156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ADF669E-AD61-4F34-BCD8-96B2498B3F04}"/>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3" name="Zástupný symbol pro zápatí 2">
            <a:extLst>
              <a:ext uri="{FF2B5EF4-FFF2-40B4-BE49-F238E27FC236}">
                <a16:creationId xmlns:a16="http://schemas.microsoft.com/office/drawing/2014/main" id="{935084A1-6718-4F7E-9F10-778F0DA7CF4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368763B-8ABA-42FB-A763-844A03AE6F8E}"/>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298150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2DB4C-BAC4-46D0-A68E-BB95B4F2B44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8CEC52E-91D3-499F-93E7-5BDD787F9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2A9EC8C-41A3-4D52-ABDB-D9C81CC3F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E759EBD-831D-4BF6-84DB-9C859A955EA6}"/>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6" name="Zástupný symbol pro zápatí 5">
            <a:extLst>
              <a:ext uri="{FF2B5EF4-FFF2-40B4-BE49-F238E27FC236}">
                <a16:creationId xmlns:a16="http://schemas.microsoft.com/office/drawing/2014/main" id="{C1210514-2AEC-4067-9F51-D7F4409FEE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82558AF-123F-4F30-8B9C-3CFDA004F369}"/>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332608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FCCBD-5A42-4624-9CF9-0D63F80EAA2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B7F34D8-5275-4D4F-B636-7277481B0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BC3DC1F-BEF7-4110-AE3E-2BC118B38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9D10BAE-CB4E-4149-A6E6-5E9C7A37939E}"/>
              </a:ext>
            </a:extLst>
          </p:cNvPr>
          <p:cNvSpPr>
            <a:spLocks noGrp="1"/>
          </p:cNvSpPr>
          <p:nvPr>
            <p:ph type="dt" sz="half" idx="10"/>
          </p:nvPr>
        </p:nvSpPr>
        <p:spPr/>
        <p:txBody>
          <a:bodyPr/>
          <a:lstStyle/>
          <a:p>
            <a:fld id="{F834217B-AF85-4BA3-9D5D-551F25693318}" type="datetimeFigureOut">
              <a:rPr lang="cs-CZ" smtClean="0"/>
              <a:t>15.05.2019</a:t>
            </a:fld>
            <a:endParaRPr lang="cs-CZ"/>
          </a:p>
        </p:txBody>
      </p:sp>
      <p:sp>
        <p:nvSpPr>
          <p:cNvPr id="6" name="Zástupný symbol pro zápatí 5">
            <a:extLst>
              <a:ext uri="{FF2B5EF4-FFF2-40B4-BE49-F238E27FC236}">
                <a16:creationId xmlns:a16="http://schemas.microsoft.com/office/drawing/2014/main" id="{3E68816F-93DB-4F32-9138-786EC89EA98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AD4B3F-2AF3-44D9-8093-3CC63141D7E4}"/>
              </a:ext>
            </a:extLst>
          </p:cNvPr>
          <p:cNvSpPr>
            <a:spLocks noGrp="1"/>
          </p:cNvSpPr>
          <p:nvPr>
            <p:ph type="sldNum" sz="quarter" idx="12"/>
          </p:nvPr>
        </p:nvSpPr>
        <p:spPr/>
        <p:txBody>
          <a:bodyPr/>
          <a:lstStyle/>
          <a:p>
            <a:fld id="{39752F40-E10F-4DC4-9AD9-CDDA50A905E5}" type="slidenum">
              <a:rPr lang="cs-CZ" smtClean="0"/>
              <a:t>‹#›</a:t>
            </a:fld>
            <a:endParaRPr lang="cs-CZ"/>
          </a:p>
        </p:txBody>
      </p:sp>
    </p:spTree>
    <p:extLst>
      <p:ext uri="{BB962C8B-B14F-4D97-AF65-F5344CB8AC3E}">
        <p14:creationId xmlns:p14="http://schemas.microsoft.com/office/powerpoint/2010/main" val="15160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87CA93B-74F0-4134-8BD8-43280F525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F7033D1-D13B-44D4-BD8C-33A29483F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D0F6AD-BF53-493E-9624-BBE5FC899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217B-AF85-4BA3-9D5D-551F25693318}" type="datetimeFigureOut">
              <a:rPr lang="cs-CZ" smtClean="0"/>
              <a:t>15.05.2019</a:t>
            </a:fld>
            <a:endParaRPr lang="cs-CZ"/>
          </a:p>
        </p:txBody>
      </p:sp>
      <p:sp>
        <p:nvSpPr>
          <p:cNvPr id="5" name="Zástupný symbol pro zápatí 4">
            <a:extLst>
              <a:ext uri="{FF2B5EF4-FFF2-40B4-BE49-F238E27FC236}">
                <a16:creationId xmlns:a16="http://schemas.microsoft.com/office/drawing/2014/main" id="{B190D810-8014-4278-A1B4-D37081ECF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C4222DE-8EF6-4BC3-A73E-42BC63D59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52F40-E10F-4DC4-9AD9-CDDA50A905E5}" type="slidenum">
              <a:rPr lang="cs-CZ" smtClean="0"/>
              <a:t>‹#›</a:t>
            </a:fld>
            <a:endParaRPr lang="cs-CZ"/>
          </a:p>
        </p:txBody>
      </p:sp>
    </p:spTree>
    <p:extLst>
      <p:ext uri="{BB962C8B-B14F-4D97-AF65-F5344CB8AC3E}">
        <p14:creationId xmlns:p14="http://schemas.microsoft.com/office/powerpoint/2010/main" val="2469246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hQNNcXg7sU" TargetMode="External"/><Relationship Id="rId2" Type="http://schemas.openxmlformats.org/officeDocument/2006/relationships/slideLayout" Target="../slideLayouts/slideLayout2.xml"/><Relationship Id="rId1" Type="http://schemas.openxmlformats.org/officeDocument/2006/relationships/video" Target="https://www.youtube.com/embed/ihQNNcXg7sU?feature=oembed"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E8C3E6B-78D0-4542-BFCB-DE117E000B0A}"/>
              </a:ext>
            </a:extLst>
          </p:cNvPr>
          <p:cNvSpPr/>
          <p:nvPr/>
        </p:nvSpPr>
        <p:spPr>
          <a:xfrm>
            <a:off x="1872344" y="1238907"/>
            <a:ext cx="8766628" cy="4462760"/>
          </a:xfrm>
          <a:prstGeom prst="rect">
            <a:avLst/>
          </a:prstGeom>
        </p:spPr>
        <p:txBody>
          <a:bodyPr wrap="square">
            <a:spAutoFit/>
          </a:bodyPr>
          <a:lstStyle/>
          <a:p>
            <a:pPr algn="ctr"/>
            <a:r>
              <a:rPr lang="cs-CZ" sz="5400" b="1" dirty="0">
                <a:latin typeface="+mj-lt"/>
              </a:rPr>
              <a:t>POLITICAL SOCIOLOGY </a:t>
            </a:r>
            <a:br>
              <a:rPr lang="cs-CZ" sz="5400" b="1" dirty="0">
                <a:latin typeface="+mj-lt"/>
              </a:rPr>
            </a:br>
            <a:r>
              <a:rPr lang="cs-CZ" sz="5400" b="1" dirty="0">
                <a:latin typeface="+mj-lt"/>
              </a:rPr>
              <a:t>OF CENTRAL EUROPE</a:t>
            </a:r>
          </a:p>
          <a:p>
            <a:pPr algn="ctr"/>
            <a:br>
              <a:rPr lang="cs-CZ" sz="4400" b="1" dirty="0">
                <a:latin typeface="+mj-lt"/>
              </a:rPr>
            </a:br>
            <a:r>
              <a:rPr lang="cs-CZ" sz="4400" dirty="0" err="1">
                <a:latin typeface="+mj-lt"/>
              </a:rPr>
              <a:t>Populism</a:t>
            </a:r>
            <a:endParaRPr lang="cs-CZ" sz="4400" dirty="0">
              <a:latin typeface="+mj-lt"/>
            </a:endParaRPr>
          </a:p>
          <a:p>
            <a:pPr algn="ctr"/>
            <a:endParaRPr lang="cs-CZ" sz="2400" dirty="0">
              <a:latin typeface="+mj-lt"/>
            </a:endParaRPr>
          </a:p>
          <a:p>
            <a:pPr algn="ctr"/>
            <a:r>
              <a:rPr lang="cs-CZ" sz="2400" dirty="0">
                <a:latin typeface="+mj-lt"/>
              </a:rPr>
              <a:t>9 May 2019</a:t>
            </a:r>
            <a:br>
              <a:rPr lang="en-US" sz="3200" dirty="0"/>
            </a:br>
            <a:endParaRPr lang="cs-CZ" sz="4000" dirty="0"/>
          </a:p>
        </p:txBody>
      </p:sp>
    </p:spTree>
    <p:extLst>
      <p:ext uri="{BB962C8B-B14F-4D97-AF65-F5344CB8AC3E}">
        <p14:creationId xmlns:p14="http://schemas.microsoft.com/office/powerpoint/2010/main" val="84624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B6FC7F-86E1-4C5F-ACF1-F4670EEFF776}"/>
              </a:ext>
            </a:extLst>
          </p:cNvPr>
          <p:cNvSpPr>
            <a:spLocks noGrp="1"/>
          </p:cNvSpPr>
          <p:nvPr>
            <p:ph type="title"/>
          </p:nvPr>
        </p:nvSpPr>
        <p:spPr/>
        <p:txBody>
          <a:bodyPr/>
          <a:lstStyle/>
          <a:p>
            <a:r>
              <a:rPr lang="cs-CZ" b="1" dirty="0" err="1"/>
              <a:t>Populists</a:t>
            </a:r>
            <a:r>
              <a:rPr lang="cs-CZ" b="1" dirty="0"/>
              <a:t> as </a:t>
            </a:r>
            <a:r>
              <a:rPr lang="cs-CZ" b="1" dirty="0" err="1"/>
              <a:t>embodiment</a:t>
            </a:r>
            <a:r>
              <a:rPr lang="cs-CZ" b="1" dirty="0"/>
              <a:t> </a:t>
            </a:r>
            <a:r>
              <a:rPr lang="cs-CZ" b="1" dirty="0" err="1"/>
              <a:t>of</a:t>
            </a:r>
            <a:r>
              <a:rPr lang="cs-CZ" b="1" dirty="0"/>
              <a:t> </a:t>
            </a:r>
            <a:r>
              <a:rPr lang="cs-CZ" b="1" dirty="0" err="1"/>
              <a:t>the</a:t>
            </a:r>
            <a:r>
              <a:rPr lang="cs-CZ" b="1" dirty="0"/>
              <a:t> „</a:t>
            </a:r>
            <a:r>
              <a:rPr lang="cs-CZ" b="1" dirty="0" err="1"/>
              <a:t>true</a:t>
            </a:r>
            <a:r>
              <a:rPr lang="cs-CZ" b="1" dirty="0"/>
              <a:t> </a:t>
            </a:r>
            <a:r>
              <a:rPr lang="cs-CZ" b="1" dirty="0" err="1"/>
              <a:t>people</a:t>
            </a:r>
            <a:r>
              <a:rPr lang="cs-CZ" b="1" dirty="0"/>
              <a:t>“</a:t>
            </a:r>
          </a:p>
        </p:txBody>
      </p:sp>
      <p:sp>
        <p:nvSpPr>
          <p:cNvPr id="3" name="Zástupný obsah 2">
            <a:extLst>
              <a:ext uri="{FF2B5EF4-FFF2-40B4-BE49-F238E27FC236}">
                <a16:creationId xmlns:a16="http://schemas.microsoft.com/office/drawing/2014/main" id="{F076D35C-50EF-463D-A0E8-3B6E960D3335}"/>
              </a:ext>
            </a:extLst>
          </p:cNvPr>
          <p:cNvSpPr>
            <a:spLocks noGrp="1"/>
          </p:cNvSpPr>
          <p:nvPr>
            <p:ph idx="1"/>
          </p:nvPr>
        </p:nvSpPr>
        <p:spPr/>
        <p:txBody>
          <a:bodyPr/>
          <a:lstStyle/>
          <a:p>
            <a:pPr marL="0" indent="0">
              <a:buNone/>
            </a:pPr>
            <a:r>
              <a:rPr lang="es-ES" dirty="0"/>
              <a:t>¡Chávez es Pueblo! </a:t>
            </a:r>
            <a:endParaRPr lang="cs-CZ" dirty="0"/>
          </a:p>
          <a:p>
            <a:pPr marL="0" indent="0">
              <a:buNone/>
            </a:pPr>
            <a:r>
              <a:rPr lang="es-ES" dirty="0"/>
              <a:t>(Chávez is the people!)</a:t>
            </a:r>
            <a:endParaRPr lang="cs-CZ" dirty="0"/>
          </a:p>
        </p:txBody>
      </p:sp>
      <p:pic>
        <p:nvPicPr>
          <p:cNvPr id="4098" name="Picture 2" descr="Image result for Â¡ChÃ¡vez es Pueblo!">
            <a:extLst>
              <a:ext uri="{FF2B5EF4-FFF2-40B4-BE49-F238E27FC236}">
                <a16:creationId xmlns:a16="http://schemas.microsoft.com/office/drawing/2014/main" id="{10D60A37-A3A7-4701-BA20-B89931ADF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33" y="2890152"/>
            <a:ext cx="4237567" cy="281798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2E9E8CFD-0173-423C-8733-E519A32E9ABC}"/>
              </a:ext>
            </a:extLst>
          </p:cNvPr>
          <p:cNvSpPr/>
          <p:nvPr/>
        </p:nvSpPr>
        <p:spPr>
          <a:xfrm>
            <a:off x="5689600" y="1825625"/>
            <a:ext cx="4906792" cy="954107"/>
          </a:xfrm>
          <a:prstGeom prst="rect">
            <a:avLst/>
          </a:prstGeom>
        </p:spPr>
        <p:txBody>
          <a:bodyPr wrap="none">
            <a:spAutoFit/>
          </a:bodyPr>
          <a:lstStyle/>
          <a:p>
            <a:r>
              <a:rPr lang="cs-CZ" sz="2800" dirty="0" err="1"/>
              <a:t>Fujimori</a:t>
            </a:r>
            <a:r>
              <a:rPr lang="cs-CZ" sz="2800" dirty="0"/>
              <a:t>, presidente </a:t>
            </a:r>
            <a:r>
              <a:rPr lang="cs-CZ" sz="2800" dirty="0" err="1"/>
              <a:t>como</a:t>
            </a:r>
            <a:r>
              <a:rPr lang="cs-CZ" sz="2800" dirty="0"/>
              <a:t> </a:t>
            </a:r>
            <a:r>
              <a:rPr lang="cs-CZ" sz="2800" dirty="0" err="1"/>
              <a:t>usted</a:t>
            </a:r>
            <a:endParaRPr lang="cs-CZ" sz="2800" dirty="0"/>
          </a:p>
          <a:p>
            <a:r>
              <a:rPr lang="cs-CZ" sz="2800" dirty="0"/>
              <a:t>(</a:t>
            </a:r>
            <a:r>
              <a:rPr lang="cs-CZ" sz="2800" dirty="0" err="1"/>
              <a:t>Fujimori</a:t>
            </a:r>
            <a:r>
              <a:rPr lang="cs-CZ" sz="2800" dirty="0"/>
              <a:t>, a president </a:t>
            </a:r>
            <a:r>
              <a:rPr lang="cs-CZ" sz="2800" dirty="0" err="1"/>
              <a:t>like</a:t>
            </a:r>
            <a:r>
              <a:rPr lang="cs-CZ" sz="2800" dirty="0"/>
              <a:t> </a:t>
            </a:r>
            <a:r>
              <a:rPr lang="cs-CZ" sz="2800" dirty="0" err="1"/>
              <a:t>you</a:t>
            </a:r>
            <a:r>
              <a:rPr lang="cs-CZ" sz="2800" dirty="0"/>
              <a:t>)</a:t>
            </a:r>
          </a:p>
        </p:txBody>
      </p:sp>
      <p:pic>
        <p:nvPicPr>
          <p:cNvPr id="4100" name="Picture 4" descr="Image result for Fujimori, presidente peru">
            <a:extLst>
              <a:ext uri="{FF2B5EF4-FFF2-40B4-BE49-F238E27FC236}">
                <a16:creationId xmlns:a16="http://schemas.microsoft.com/office/drawing/2014/main" id="{5E6F6E8A-5C84-4F81-BB65-893684A60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033" y="2836334"/>
            <a:ext cx="4733925" cy="279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7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Ã½sledek obrÃ¡zku pro silnÃ© Äesko">
            <a:extLst>
              <a:ext uri="{FF2B5EF4-FFF2-40B4-BE49-F238E27FC236}">
                <a16:creationId xmlns:a16="http://schemas.microsoft.com/office/drawing/2014/main" id="{A2CC8669-A797-466E-B9DB-C7388671E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30" y="2272097"/>
            <a:ext cx="3305175" cy="3305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Ã½sledek obrÃ¡zku pro orban nation">
            <a:extLst>
              <a:ext uri="{FF2B5EF4-FFF2-40B4-BE49-F238E27FC236}">
                <a16:creationId xmlns:a16="http://schemas.microsoft.com/office/drawing/2014/main" id="{48A13CEA-B7A4-4BD5-A0A2-12A0E0637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268" y="2272096"/>
            <a:ext cx="4963883"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F223985F-F893-4386-A07E-F22D2C1B5366}"/>
              </a:ext>
            </a:extLst>
          </p:cNvPr>
          <p:cNvSpPr txBox="1"/>
          <p:nvPr/>
        </p:nvSpPr>
        <p:spPr>
          <a:xfrm>
            <a:off x="1657316" y="5841480"/>
            <a:ext cx="3966519" cy="923330"/>
          </a:xfrm>
          <a:prstGeom prst="rect">
            <a:avLst/>
          </a:prstGeom>
          <a:noFill/>
        </p:spPr>
        <p:txBody>
          <a:bodyPr wrap="square" rtlCol="0">
            <a:spAutoFit/>
          </a:bodyPr>
          <a:lstStyle/>
          <a:p>
            <a:r>
              <a:rPr lang="cs-CZ" dirty="0" err="1"/>
              <a:t>strong</a:t>
            </a:r>
            <a:r>
              <a:rPr lang="cs-CZ" dirty="0"/>
              <a:t> </a:t>
            </a:r>
            <a:r>
              <a:rPr lang="cs-CZ" dirty="0" err="1"/>
              <a:t>economics</a:t>
            </a:r>
            <a:r>
              <a:rPr lang="cs-CZ" dirty="0"/>
              <a:t>, </a:t>
            </a:r>
            <a:r>
              <a:rPr lang="cs-CZ" dirty="0" err="1"/>
              <a:t>progress</a:t>
            </a:r>
            <a:r>
              <a:rPr lang="cs-CZ" dirty="0"/>
              <a:t>, </a:t>
            </a:r>
          </a:p>
          <a:p>
            <a:r>
              <a:rPr lang="cs-CZ" dirty="0" err="1"/>
              <a:t>civilization</a:t>
            </a:r>
            <a:endParaRPr lang="cs-CZ" dirty="0"/>
          </a:p>
          <a:p>
            <a:endParaRPr lang="cs-CZ" dirty="0"/>
          </a:p>
        </p:txBody>
      </p:sp>
      <p:sp>
        <p:nvSpPr>
          <p:cNvPr id="5" name="TextovéPole 4">
            <a:extLst>
              <a:ext uri="{FF2B5EF4-FFF2-40B4-BE49-F238E27FC236}">
                <a16:creationId xmlns:a16="http://schemas.microsoft.com/office/drawing/2014/main" id="{AFE92DDC-CD5C-4C5F-BF37-286B6D3FEDC0}"/>
              </a:ext>
            </a:extLst>
          </p:cNvPr>
          <p:cNvSpPr txBox="1"/>
          <p:nvPr/>
        </p:nvSpPr>
        <p:spPr>
          <a:xfrm>
            <a:off x="5623835" y="5841480"/>
            <a:ext cx="4840316" cy="923330"/>
          </a:xfrm>
          <a:prstGeom prst="rect">
            <a:avLst/>
          </a:prstGeom>
          <a:noFill/>
        </p:spPr>
        <p:txBody>
          <a:bodyPr wrap="square" rtlCol="0">
            <a:spAutoFit/>
          </a:bodyPr>
          <a:lstStyle/>
          <a:p>
            <a:r>
              <a:rPr lang="en-US" dirty="0"/>
              <a:t>Hungary </a:t>
            </a:r>
            <a:r>
              <a:rPr lang="cs-CZ" dirty="0"/>
              <a:t>as </a:t>
            </a:r>
            <a:r>
              <a:rPr lang="cs-CZ" dirty="0" err="1"/>
              <a:t>the</a:t>
            </a:r>
            <a:r>
              <a:rPr lang="en-US" dirty="0"/>
              <a:t> last bastion against '</a:t>
            </a:r>
            <a:r>
              <a:rPr lang="en-US" dirty="0" err="1"/>
              <a:t>Islamisation</a:t>
            </a:r>
            <a:r>
              <a:rPr lang="en-US" dirty="0"/>
              <a:t>' of Europe</a:t>
            </a:r>
            <a:r>
              <a:rPr lang="cs-CZ" dirty="0"/>
              <a:t>, Christian identity </a:t>
            </a:r>
            <a:endParaRPr lang="en-US" dirty="0"/>
          </a:p>
          <a:p>
            <a:endParaRPr lang="cs-CZ" dirty="0"/>
          </a:p>
        </p:txBody>
      </p:sp>
      <p:sp>
        <p:nvSpPr>
          <p:cNvPr id="3" name="Nadpis 2">
            <a:extLst>
              <a:ext uri="{FF2B5EF4-FFF2-40B4-BE49-F238E27FC236}">
                <a16:creationId xmlns:a16="http://schemas.microsoft.com/office/drawing/2014/main" id="{3D057DD8-ED2C-40A0-A36A-F5E038E7870A}"/>
              </a:ext>
            </a:extLst>
          </p:cNvPr>
          <p:cNvSpPr>
            <a:spLocks noGrp="1"/>
          </p:cNvSpPr>
          <p:nvPr>
            <p:ph type="title"/>
          </p:nvPr>
        </p:nvSpPr>
        <p:spPr/>
        <p:txBody>
          <a:bodyPr/>
          <a:lstStyle/>
          <a:p>
            <a:r>
              <a:rPr lang="cs-CZ" b="1" dirty="0" err="1"/>
              <a:t>Civilizational</a:t>
            </a:r>
            <a:r>
              <a:rPr lang="cs-CZ" b="1" dirty="0"/>
              <a:t> X </a:t>
            </a:r>
            <a:r>
              <a:rPr lang="cs-CZ" b="1" dirty="0" err="1"/>
              <a:t>National</a:t>
            </a:r>
            <a:r>
              <a:rPr lang="cs-CZ" b="1" dirty="0"/>
              <a:t> </a:t>
            </a:r>
            <a:r>
              <a:rPr lang="cs-CZ" b="1" dirty="0" err="1"/>
              <a:t>populism</a:t>
            </a:r>
            <a:br>
              <a:rPr lang="cs-CZ" b="1" dirty="0"/>
            </a:br>
            <a:r>
              <a:rPr lang="cs-CZ" b="1" dirty="0"/>
              <a:t>(</a:t>
            </a:r>
            <a:r>
              <a:rPr lang="cs-CZ" b="1" dirty="0" err="1"/>
              <a:t>different</a:t>
            </a:r>
            <a:r>
              <a:rPr lang="cs-CZ" b="1" dirty="0"/>
              <a:t> </a:t>
            </a:r>
            <a:r>
              <a:rPr lang="cs-CZ" b="1" dirty="0" err="1"/>
              <a:t>content</a:t>
            </a:r>
            <a:r>
              <a:rPr lang="cs-CZ" b="1" dirty="0"/>
              <a:t> </a:t>
            </a:r>
            <a:r>
              <a:rPr lang="cs-CZ" b="1" dirty="0" err="1"/>
              <a:t>of</a:t>
            </a:r>
            <a:r>
              <a:rPr lang="cs-CZ" b="1" dirty="0"/>
              <a:t> </a:t>
            </a:r>
            <a:r>
              <a:rPr lang="cs-CZ" b="1" dirty="0" err="1"/>
              <a:t>the</a:t>
            </a:r>
            <a:r>
              <a:rPr lang="cs-CZ" b="1" dirty="0"/>
              <a:t> term „</a:t>
            </a:r>
            <a:r>
              <a:rPr lang="cs-CZ" b="1" dirty="0" err="1"/>
              <a:t>nation</a:t>
            </a:r>
            <a:r>
              <a:rPr lang="cs-CZ" b="1" dirty="0"/>
              <a:t>“)</a:t>
            </a:r>
          </a:p>
        </p:txBody>
      </p:sp>
    </p:spTree>
    <p:extLst>
      <p:ext uri="{BB962C8B-B14F-4D97-AF65-F5344CB8AC3E}">
        <p14:creationId xmlns:p14="http://schemas.microsoft.com/office/powerpoint/2010/main" val="397732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2DC8E-B075-43A7-B29C-7077A51B5066}"/>
              </a:ext>
            </a:extLst>
          </p:cNvPr>
          <p:cNvSpPr>
            <a:spLocks noGrp="1"/>
          </p:cNvSpPr>
          <p:nvPr>
            <p:ph type="title"/>
          </p:nvPr>
        </p:nvSpPr>
        <p:spPr/>
        <p:txBody>
          <a:bodyPr/>
          <a:lstStyle/>
          <a:p>
            <a:r>
              <a:rPr lang="cs-CZ" b="1" dirty="0" err="1"/>
              <a:t>Populism</a:t>
            </a:r>
            <a:r>
              <a:rPr lang="cs-CZ" b="1" dirty="0"/>
              <a:t> in CE</a:t>
            </a:r>
          </a:p>
        </p:txBody>
      </p:sp>
      <p:sp>
        <p:nvSpPr>
          <p:cNvPr id="3" name="Zástupný obsah 2">
            <a:extLst>
              <a:ext uri="{FF2B5EF4-FFF2-40B4-BE49-F238E27FC236}">
                <a16:creationId xmlns:a16="http://schemas.microsoft.com/office/drawing/2014/main" id="{A6070528-92F6-4CE2-A944-555E90E05DB2}"/>
              </a:ext>
            </a:extLst>
          </p:cNvPr>
          <p:cNvSpPr>
            <a:spLocks noGrp="1"/>
          </p:cNvSpPr>
          <p:nvPr>
            <p:ph idx="1"/>
          </p:nvPr>
        </p:nvSpPr>
        <p:spPr>
          <a:xfrm>
            <a:off x="838200" y="1825624"/>
            <a:ext cx="10515600" cy="4518025"/>
          </a:xfrm>
        </p:spPr>
        <p:txBody>
          <a:bodyPr>
            <a:normAutofit fontScale="85000" lnSpcReduction="20000"/>
          </a:bodyPr>
          <a:lstStyle/>
          <a:p>
            <a:pPr marL="0" indent="0">
              <a:buNone/>
            </a:pPr>
            <a:r>
              <a:rPr lang="cs-CZ" dirty="0" err="1"/>
              <a:t>Blaming</a:t>
            </a:r>
            <a:r>
              <a:rPr lang="cs-CZ" dirty="0"/>
              <a:t> </a:t>
            </a:r>
            <a:r>
              <a:rPr lang="cs-CZ" dirty="0" err="1"/>
              <a:t>the</a:t>
            </a:r>
            <a:r>
              <a:rPr lang="cs-CZ" dirty="0"/>
              <a:t> </a:t>
            </a:r>
            <a:r>
              <a:rPr lang="cs-CZ" dirty="0" err="1"/>
              <a:t>communist</a:t>
            </a:r>
            <a:r>
              <a:rPr lang="cs-CZ" dirty="0"/>
              <a:t> past („</a:t>
            </a:r>
            <a:r>
              <a:rPr lang="cs-CZ" b="1" dirty="0" err="1"/>
              <a:t>mental</a:t>
            </a:r>
            <a:r>
              <a:rPr lang="cs-CZ" b="1" dirty="0"/>
              <a:t> </a:t>
            </a:r>
            <a:r>
              <a:rPr lang="cs-CZ" b="1" dirty="0" err="1"/>
              <a:t>legacy</a:t>
            </a:r>
            <a:r>
              <a:rPr lang="cs-CZ" b="1" dirty="0"/>
              <a:t> </a:t>
            </a:r>
            <a:r>
              <a:rPr lang="cs-CZ" b="1" dirty="0" err="1"/>
              <a:t>of</a:t>
            </a:r>
            <a:r>
              <a:rPr lang="cs-CZ" b="1" dirty="0"/>
              <a:t> </a:t>
            </a:r>
            <a:r>
              <a:rPr lang="cs-CZ" b="1" dirty="0" err="1"/>
              <a:t>communism</a:t>
            </a:r>
            <a:r>
              <a:rPr lang="cs-CZ" dirty="0"/>
              <a:t>“)</a:t>
            </a:r>
          </a:p>
          <a:p>
            <a:r>
              <a:rPr lang="en-US" dirty="0"/>
              <a:t>"a </a:t>
            </a:r>
            <a:r>
              <a:rPr lang="en-US" dirty="0" err="1"/>
              <a:t>postcommunist</a:t>
            </a:r>
            <a:r>
              <a:rPr lang="en-US" dirty="0"/>
              <a:t> man as an individual unwilling to take risk and unfriendly towards fair play and pluralistic values" (</a:t>
            </a:r>
            <a:r>
              <a:rPr lang="en-US" dirty="0" err="1"/>
              <a:t>Tismaneanu</a:t>
            </a:r>
            <a:r>
              <a:rPr lang="en-US" dirty="0"/>
              <a:t> 1996</a:t>
            </a:r>
            <a:r>
              <a:rPr lang="cs-CZ" dirty="0"/>
              <a:t>: 514</a:t>
            </a:r>
            <a:r>
              <a:rPr lang="en-US" dirty="0"/>
              <a:t>)</a:t>
            </a:r>
            <a:endParaRPr lang="cs-CZ" dirty="0"/>
          </a:p>
          <a:p>
            <a:r>
              <a:rPr lang="en-US" dirty="0"/>
              <a:t>totalitarian mentality as a vision of the world exclusively in terms of the friend</a:t>
            </a:r>
            <a:r>
              <a:rPr lang="cs-CZ" dirty="0"/>
              <a:t>/</a:t>
            </a:r>
            <a:r>
              <a:rPr lang="en-US" dirty="0"/>
              <a:t>enemy distinction</a:t>
            </a:r>
            <a:r>
              <a:rPr lang="cs-CZ" dirty="0"/>
              <a:t> (</a:t>
            </a:r>
            <a:r>
              <a:rPr lang="en-US" dirty="0" err="1"/>
              <a:t>Kohák</a:t>
            </a:r>
            <a:r>
              <a:rPr lang="en-US" dirty="0"/>
              <a:t> </a:t>
            </a:r>
            <a:r>
              <a:rPr lang="cs-CZ" dirty="0"/>
              <a:t>1997: 24)</a:t>
            </a:r>
          </a:p>
          <a:p>
            <a:r>
              <a:rPr lang="en-US" dirty="0"/>
              <a:t>intolerance and hypocrisy, strong </a:t>
            </a:r>
            <a:r>
              <a:rPr lang="en-US" dirty="0" err="1"/>
              <a:t>etatist</a:t>
            </a:r>
            <a:r>
              <a:rPr lang="en-US" dirty="0"/>
              <a:t> (paternalistic) authoritarian rules of behavior, doublethink in public and in private, atomization of society, relative information isolation, a trap of political illusions and resulting unrealistic expectations</a:t>
            </a:r>
            <a:r>
              <a:rPr lang="cs-CZ" dirty="0"/>
              <a:t> (</a:t>
            </a:r>
            <a:r>
              <a:rPr lang="en-US" dirty="0" err="1"/>
              <a:t>Melich</a:t>
            </a:r>
            <a:r>
              <a:rPr lang="en-US" dirty="0"/>
              <a:t> 1997)</a:t>
            </a:r>
            <a:r>
              <a:rPr lang="cs-CZ" dirty="0"/>
              <a:t> </a:t>
            </a:r>
          </a:p>
          <a:p>
            <a:r>
              <a:rPr lang="en-US" dirty="0"/>
              <a:t>the communist legacy </a:t>
            </a:r>
            <a:r>
              <a:rPr lang="cs-CZ" dirty="0" err="1"/>
              <a:t>of</a:t>
            </a:r>
            <a:r>
              <a:rPr lang="cs-CZ" dirty="0"/>
              <a:t> </a:t>
            </a:r>
            <a:r>
              <a:rPr lang="en-US" dirty="0" err="1"/>
              <a:t>depolitization</a:t>
            </a:r>
            <a:r>
              <a:rPr lang="en-US" dirty="0"/>
              <a:t>, which can be seen in a lack of patience with politics and in natural tendency to search for easy, radical solutions</a:t>
            </a:r>
            <a:r>
              <a:rPr lang="cs-CZ" dirty="0"/>
              <a:t> (</a:t>
            </a:r>
            <a:r>
              <a:rPr lang="en-US" dirty="0" err="1"/>
              <a:t>Schöpflin</a:t>
            </a:r>
            <a:r>
              <a:rPr lang="en-US" dirty="0"/>
              <a:t> 1992</a:t>
            </a:r>
            <a:r>
              <a:rPr lang="cs-CZ" dirty="0"/>
              <a:t>: </a:t>
            </a:r>
            <a:r>
              <a:rPr lang="en-US" dirty="0"/>
              <a:t>41) </a:t>
            </a:r>
            <a:endParaRPr lang="cs-CZ" dirty="0"/>
          </a:p>
          <a:p>
            <a:endParaRPr lang="cs-CZ" dirty="0"/>
          </a:p>
          <a:p>
            <a:pPr marL="0" indent="0">
              <a:buNone/>
            </a:pPr>
            <a:r>
              <a:rPr lang="cs-CZ" dirty="0"/>
              <a:t>X </a:t>
            </a:r>
            <a:r>
              <a:rPr lang="cs-CZ" b="1" dirty="0" err="1"/>
              <a:t>the</a:t>
            </a:r>
            <a:r>
              <a:rPr lang="cs-CZ" b="1" dirty="0"/>
              <a:t> </a:t>
            </a:r>
            <a:r>
              <a:rPr lang="cs-CZ" b="1" dirty="0" err="1"/>
              <a:t>global</a:t>
            </a:r>
            <a:r>
              <a:rPr lang="cs-CZ" b="1" dirty="0"/>
              <a:t> </a:t>
            </a:r>
            <a:r>
              <a:rPr lang="cs-CZ" b="1" dirty="0" err="1"/>
              <a:t>rise</a:t>
            </a:r>
            <a:r>
              <a:rPr lang="cs-CZ" b="1" dirty="0"/>
              <a:t> </a:t>
            </a:r>
            <a:r>
              <a:rPr lang="cs-CZ" b="1" dirty="0" err="1"/>
              <a:t>of</a:t>
            </a:r>
            <a:r>
              <a:rPr lang="cs-CZ" b="1" dirty="0"/>
              <a:t> </a:t>
            </a:r>
            <a:r>
              <a:rPr lang="cs-CZ" b="1" dirty="0" err="1"/>
              <a:t>populism</a:t>
            </a:r>
            <a:endParaRPr lang="cs-CZ" dirty="0"/>
          </a:p>
        </p:txBody>
      </p:sp>
    </p:spTree>
    <p:extLst>
      <p:ext uri="{BB962C8B-B14F-4D97-AF65-F5344CB8AC3E}">
        <p14:creationId xmlns:p14="http://schemas.microsoft.com/office/powerpoint/2010/main" val="63400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0E363-2B90-432F-80B7-054791E1E5DD}"/>
              </a:ext>
            </a:extLst>
          </p:cNvPr>
          <p:cNvSpPr>
            <a:spLocks noGrp="1"/>
          </p:cNvSpPr>
          <p:nvPr>
            <p:ph type="title"/>
          </p:nvPr>
        </p:nvSpPr>
        <p:spPr/>
        <p:txBody>
          <a:bodyPr/>
          <a:lstStyle/>
          <a:p>
            <a:r>
              <a:rPr lang="cs-CZ" b="1" dirty="0" err="1"/>
              <a:t>Populism</a:t>
            </a:r>
            <a:r>
              <a:rPr lang="cs-CZ" b="1" dirty="0"/>
              <a:t> as a </a:t>
            </a:r>
            <a:r>
              <a:rPr lang="cs-CZ" b="1" dirty="0" err="1"/>
              <a:t>political</a:t>
            </a:r>
            <a:r>
              <a:rPr lang="cs-CZ" b="1" dirty="0"/>
              <a:t> style</a:t>
            </a:r>
          </a:p>
        </p:txBody>
      </p:sp>
      <p:sp>
        <p:nvSpPr>
          <p:cNvPr id="3" name="Zástupný obsah 2">
            <a:extLst>
              <a:ext uri="{FF2B5EF4-FFF2-40B4-BE49-F238E27FC236}">
                <a16:creationId xmlns:a16="http://schemas.microsoft.com/office/drawing/2014/main" id="{BCB30E5D-ABC7-4C06-95E5-0E4FBC2CDE34}"/>
              </a:ext>
            </a:extLst>
          </p:cNvPr>
          <p:cNvSpPr>
            <a:spLocks noGrp="1"/>
          </p:cNvSpPr>
          <p:nvPr>
            <p:ph idx="1"/>
          </p:nvPr>
        </p:nvSpPr>
        <p:spPr/>
        <p:txBody>
          <a:bodyPr/>
          <a:lstStyle/>
          <a:p>
            <a:pPr marL="0" indent="0">
              <a:buNone/>
            </a:pPr>
            <a:r>
              <a:rPr lang="cs-CZ" dirty="0"/>
              <a:t>Benjamin </a:t>
            </a:r>
            <a:r>
              <a:rPr lang="cs-CZ" dirty="0" err="1"/>
              <a:t>Moffitt</a:t>
            </a:r>
            <a:endParaRPr lang="cs-CZ" dirty="0"/>
          </a:p>
          <a:p>
            <a:pPr marL="0" indent="0">
              <a:buNone/>
            </a:pPr>
            <a:r>
              <a:rPr lang="cs-CZ" dirty="0"/>
              <a:t>„</a:t>
            </a:r>
            <a:r>
              <a:rPr lang="cs-CZ" dirty="0" err="1"/>
              <a:t>The</a:t>
            </a:r>
            <a:r>
              <a:rPr lang="cs-CZ" dirty="0"/>
              <a:t> </a:t>
            </a:r>
            <a:r>
              <a:rPr lang="cs-CZ" dirty="0" err="1"/>
              <a:t>Global</a:t>
            </a:r>
            <a:r>
              <a:rPr lang="cs-CZ" dirty="0"/>
              <a:t> </a:t>
            </a:r>
            <a:r>
              <a:rPr lang="cs-CZ" dirty="0" err="1"/>
              <a:t>Rise</a:t>
            </a:r>
            <a:r>
              <a:rPr lang="cs-CZ" dirty="0"/>
              <a:t> </a:t>
            </a:r>
            <a:r>
              <a:rPr lang="cs-CZ" dirty="0" err="1"/>
              <a:t>of</a:t>
            </a:r>
            <a:r>
              <a:rPr lang="cs-CZ" dirty="0"/>
              <a:t> </a:t>
            </a:r>
            <a:r>
              <a:rPr lang="cs-CZ" dirty="0" err="1"/>
              <a:t>Populism</a:t>
            </a:r>
            <a:r>
              <a:rPr lang="cs-CZ" dirty="0"/>
              <a:t>“</a:t>
            </a:r>
          </a:p>
          <a:p>
            <a:pPr marL="0" indent="0">
              <a:buNone/>
            </a:pPr>
            <a:endParaRPr lang="cs-CZ" dirty="0"/>
          </a:p>
          <a:p>
            <a:pPr marL="514350" indent="-514350">
              <a:buAutoNum type="arabicPeriod"/>
            </a:pPr>
            <a:r>
              <a:rPr lang="cs-CZ" dirty="0" err="1"/>
              <a:t>the</a:t>
            </a:r>
            <a:r>
              <a:rPr lang="cs-CZ" dirty="0"/>
              <a:t> </a:t>
            </a:r>
            <a:r>
              <a:rPr lang="cs-CZ" dirty="0" err="1"/>
              <a:t>people</a:t>
            </a:r>
            <a:r>
              <a:rPr lang="cs-CZ" dirty="0"/>
              <a:t> / </a:t>
            </a:r>
            <a:r>
              <a:rPr lang="cs-CZ" dirty="0" err="1"/>
              <a:t>the</a:t>
            </a:r>
            <a:r>
              <a:rPr lang="cs-CZ" dirty="0"/>
              <a:t> </a:t>
            </a:r>
            <a:r>
              <a:rPr lang="cs-CZ" dirty="0" err="1"/>
              <a:t>elite</a:t>
            </a:r>
            <a:endParaRPr lang="cs-CZ" dirty="0"/>
          </a:p>
          <a:p>
            <a:pPr marL="514350" indent="-514350">
              <a:buAutoNum type="arabicPeriod"/>
            </a:pPr>
            <a:r>
              <a:rPr lang="cs-CZ" dirty="0" err="1"/>
              <a:t>bad</a:t>
            </a:r>
            <a:r>
              <a:rPr lang="cs-CZ" dirty="0"/>
              <a:t> </a:t>
            </a:r>
            <a:r>
              <a:rPr lang="cs-CZ" dirty="0" err="1"/>
              <a:t>manners</a:t>
            </a:r>
            <a:endParaRPr lang="cs-CZ" dirty="0"/>
          </a:p>
          <a:p>
            <a:pPr marL="514350" indent="-514350">
              <a:buAutoNum type="arabicPeriod"/>
            </a:pPr>
            <a:r>
              <a:rPr lang="cs-CZ" dirty="0" err="1"/>
              <a:t>crisis</a:t>
            </a:r>
            <a:r>
              <a:rPr lang="cs-CZ" dirty="0"/>
              <a:t>, </a:t>
            </a:r>
            <a:r>
              <a:rPr lang="cs-CZ" dirty="0" err="1"/>
              <a:t>breakdown</a:t>
            </a:r>
            <a:r>
              <a:rPr lang="cs-CZ" dirty="0"/>
              <a:t>, </a:t>
            </a:r>
            <a:r>
              <a:rPr lang="cs-CZ" dirty="0" err="1"/>
              <a:t>threat</a:t>
            </a:r>
            <a:endParaRPr lang="cs-CZ" dirty="0"/>
          </a:p>
          <a:p>
            <a:pPr marL="0" indent="0">
              <a:buNone/>
            </a:pPr>
            <a:endParaRPr lang="cs-CZ" dirty="0">
              <a:hlinkClick r:id="rId3"/>
            </a:endParaRPr>
          </a:p>
        </p:txBody>
      </p:sp>
      <p:pic>
        <p:nvPicPr>
          <p:cNvPr id="4" name="Online médium 3" title="From Donald Trump to Pauline Hanson: populism, explained | RN">
            <a:hlinkClick r:id="" action="ppaction://media"/>
            <a:extLst>
              <a:ext uri="{FF2B5EF4-FFF2-40B4-BE49-F238E27FC236}">
                <a16:creationId xmlns:a16="http://schemas.microsoft.com/office/drawing/2014/main" id="{AC96A278-6808-407C-ACCF-CE5344AA389F}"/>
              </a:ext>
            </a:extLst>
          </p:cNvPr>
          <p:cNvPicPr>
            <a:picLocks noRot="1" noChangeAspect="1"/>
          </p:cNvPicPr>
          <p:nvPr>
            <a:videoFile r:link="rId1"/>
          </p:nvPr>
        </p:nvPicPr>
        <p:blipFill>
          <a:blip r:embed="rId4"/>
          <a:stretch>
            <a:fillRect/>
          </a:stretch>
        </p:blipFill>
        <p:spPr>
          <a:xfrm>
            <a:off x="5653454" y="1571326"/>
            <a:ext cx="4957396" cy="3715347"/>
          </a:xfrm>
          <a:prstGeom prst="rect">
            <a:avLst/>
          </a:prstGeom>
        </p:spPr>
      </p:pic>
      <p:sp>
        <p:nvSpPr>
          <p:cNvPr id="5" name="Obdélník 4">
            <a:extLst>
              <a:ext uri="{FF2B5EF4-FFF2-40B4-BE49-F238E27FC236}">
                <a16:creationId xmlns:a16="http://schemas.microsoft.com/office/drawing/2014/main" id="{9206E349-E4DB-4BC9-BD70-9233F4F7710A}"/>
              </a:ext>
            </a:extLst>
          </p:cNvPr>
          <p:cNvSpPr/>
          <p:nvPr/>
        </p:nvSpPr>
        <p:spPr>
          <a:xfrm>
            <a:off x="838198" y="5868055"/>
            <a:ext cx="9413631" cy="1138773"/>
          </a:xfrm>
          <a:prstGeom prst="rect">
            <a:avLst/>
          </a:prstGeom>
        </p:spPr>
        <p:txBody>
          <a:bodyPr wrap="square">
            <a:spAutoFit/>
          </a:bodyPr>
          <a:lstStyle/>
          <a:p>
            <a:r>
              <a:rPr lang="cs-CZ" sz="2400" b="1" dirty="0" err="1"/>
              <a:t>Populism</a:t>
            </a:r>
            <a:r>
              <a:rPr lang="cs-CZ" sz="2400" b="1" dirty="0"/>
              <a:t> as </a:t>
            </a:r>
            <a:r>
              <a:rPr lang="cs-CZ" sz="2400" b="1" dirty="0" err="1"/>
              <a:t>an</a:t>
            </a:r>
            <a:r>
              <a:rPr lang="cs-CZ" sz="2400" b="1" dirty="0"/>
              <a:t> </a:t>
            </a:r>
            <a:r>
              <a:rPr lang="cs-CZ" sz="2400" b="1" dirty="0" err="1"/>
              <a:t>effective</a:t>
            </a:r>
            <a:r>
              <a:rPr lang="cs-CZ" sz="2400" b="1" dirty="0"/>
              <a:t> style -&gt; </a:t>
            </a:r>
            <a:r>
              <a:rPr lang="cs-CZ" sz="2400" b="1" dirty="0" err="1"/>
              <a:t>mainstreaming</a:t>
            </a:r>
            <a:r>
              <a:rPr lang="cs-CZ" sz="2400" b="1" dirty="0"/>
              <a:t> </a:t>
            </a:r>
            <a:r>
              <a:rPr lang="cs-CZ" sz="2400" b="1" dirty="0" err="1"/>
              <a:t>populism</a:t>
            </a:r>
            <a:endParaRPr lang="cs-CZ" sz="2400" b="1" dirty="0"/>
          </a:p>
          <a:p>
            <a:r>
              <a:rPr lang="cs-CZ" sz="2400" dirty="0"/>
              <a:t>(</a:t>
            </a:r>
            <a:r>
              <a:rPr lang="en-US" sz="2400" dirty="0"/>
              <a:t>populist meaning-making that emerges in the ”mainstream” parties</a:t>
            </a:r>
            <a:r>
              <a:rPr lang="cs-CZ" sz="2000" dirty="0"/>
              <a:t>)</a:t>
            </a:r>
          </a:p>
          <a:p>
            <a:endParaRPr lang="cs-CZ" sz="2000" dirty="0"/>
          </a:p>
        </p:txBody>
      </p:sp>
      <p:sp>
        <p:nvSpPr>
          <p:cNvPr id="6" name="Obdélník 5">
            <a:extLst>
              <a:ext uri="{FF2B5EF4-FFF2-40B4-BE49-F238E27FC236}">
                <a16:creationId xmlns:a16="http://schemas.microsoft.com/office/drawing/2014/main" id="{59E99C6D-3B2C-4101-8D9B-350AAE8A312C}"/>
              </a:ext>
            </a:extLst>
          </p:cNvPr>
          <p:cNvSpPr/>
          <p:nvPr/>
        </p:nvSpPr>
        <p:spPr>
          <a:xfrm>
            <a:off x="5725988" y="5355809"/>
            <a:ext cx="4970014" cy="369332"/>
          </a:xfrm>
          <a:prstGeom prst="rect">
            <a:avLst/>
          </a:prstGeom>
        </p:spPr>
        <p:txBody>
          <a:bodyPr wrap="none">
            <a:spAutoFit/>
          </a:bodyPr>
          <a:lstStyle/>
          <a:p>
            <a:pPr algn="r"/>
            <a:r>
              <a:rPr lang="cs-CZ" dirty="0">
                <a:hlinkClick r:id="rId3"/>
              </a:rPr>
              <a:t>https://www.youtube.com/watch?v=ihQNNcXg7sU</a:t>
            </a:r>
            <a:endParaRPr lang="cs-CZ" dirty="0"/>
          </a:p>
        </p:txBody>
      </p:sp>
    </p:spTree>
    <p:extLst>
      <p:ext uri="{BB962C8B-B14F-4D97-AF65-F5344CB8AC3E}">
        <p14:creationId xmlns:p14="http://schemas.microsoft.com/office/powerpoint/2010/main" val="107190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A6C4AC-45E3-4E3C-A896-0655A5D0F32B}"/>
              </a:ext>
            </a:extLst>
          </p:cNvPr>
          <p:cNvSpPr>
            <a:spLocks noGrp="1"/>
          </p:cNvSpPr>
          <p:nvPr>
            <p:ph type="title"/>
          </p:nvPr>
        </p:nvSpPr>
        <p:spPr/>
        <p:txBody>
          <a:bodyPr/>
          <a:lstStyle/>
          <a:p>
            <a:r>
              <a:rPr lang="cs-CZ" b="1" dirty="0"/>
              <a:t>Ernesto </a:t>
            </a:r>
            <a:r>
              <a:rPr lang="cs-CZ" b="1" dirty="0" err="1"/>
              <a:t>Laclau</a:t>
            </a:r>
            <a:r>
              <a:rPr lang="cs-CZ" b="1" dirty="0"/>
              <a:t> (+ Chantal </a:t>
            </a:r>
            <a:r>
              <a:rPr lang="cs-CZ" b="1" dirty="0" err="1"/>
              <a:t>Mouffe</a:t>
            </a:r>
            <a:r>
              <a:rPr lang="cs-CZ" b="1" dirty="0"/>
              <a:t>)</a:t>
            </a:r>
            <a:endParaRPr lang="en-GB" b="1" dirty="0"/>
          </a:p>
        </p:txBody>
      </p:sp>
      <p:sp>
        <p:nvSpPr>
          <p:cNvPr id="3" name="Zástupný symbol pro obsah 2">
            <a:extLst>
              <a:ext uri="{FF2B5EF4-FFF2-40B4-BE49-F238E27FC236}">
                <a16:creationId xmlns:a16="http://schemas.microsoft.com/office/drawing/2014/main" id="{6D42FD17-D2F6-43D1-A7A7-FA85DD8514E8}"/>
              </a:ext>
            </a:extLst>
          </p:cNvPr>
          <p:cNvSpPr>
            <a:spLocks noGrp="1"/>
          </p:cNvSpPr>
          <p:nvPr>
            <p:ph idx="1"/>
          </p:nvPr>
        </p:nvSpPr>
        <p:spPr>
          <a:xfrm>
            <a:off x="838200" y="1895475"/>
            <a:ext cx="10515600" cy="4351338"/>
          </a:xfrm>
        </p:spPr>
        <p:txBody>
          <a:bodyPr>
            <a:normAutofit/>
          </a:bodyPr>
          <a:lstStyle/>
          <a:p>
            <a:r>
              <a:rPr lang="cs-CZ" dirty="0" err="1"/>
              <a:t>populism</a:t>
            </a:r>
            <a:r>
              <a:rPr lang="cs-CZ" dirty="0"/>
              <a:t> as a </a:t>
            </a:r>
            <a:r>
              <a:rPr lang="cs-CZ" b="1" dirty="0"/>
              <a:t>mode </a:t>
            </a:r>
            <a:r>
              <a:rPr lang="cs-CZ" b="1" dirty="0" err="1"/>
              <a:t>of</a:t>
            </a:r>
            <a:r>
              <a:rPr lang="cs-CZ" b="1" dirty="0"/>
              <a:t> </a:t>
            </a:r>
            <a:r>
              <a:rPr lang="cs-CZ" b="1" dirty="0" err="1"/>
              <a:t>political</a:t>
            </a:r>
            <a:r>
              <a:rPr lang="cs-CZ" b="1" dirty="0"/>
              <a:t> </a:t>
            </a:r>
            <a:r>
              <a:rPr lang="cs-CZ" b="1" dirty="0" err="1"/>
              <a:t>articulation</a:t>
            </a:r>
            <a:r>
              <a:rPr lang="cs-CZ" dirty="0"/>
              <a:t> (</a:t>
            </a:r>
            <a:r>
              <a:rPr lang="cs-CZ" dirty="0" err="1"/>
              <a:t>Laclau</a:t>
            </a:r>
            <a:r>
              <a:rPr lang="cs-CZ" dirty="0"/>
              <a:t> 2005: 153)</a:t>
            </a:r>
          </a:p>
          <a:p>
            <a:r>
              <a:rPr lang="cs-CZ" b="1" dirty="0" err="1"/>
              <a:t>all</a:t>
            </a:r>
            <a:r>
              <a:rPr lang="cs-CZ" b="1" dirty="0"/>
              <a:t> </a:t>
            </a:r>
            <a:r>
              <a:rPr lang="cs-CZ" b="1" dirty="0" err="1"/>
              <a:t>movements</a:t>
            </a:r>
            <a:r>
              <a:rPr lang="cs-CZ" b="1" dirty="0"/>
              <a:t> are </a:t>
            </a:r>
            <a:r>
              <a:rPr lang="cs-CZ" b="1" dirty="0" err="1"/>
              <a:t>populistic</a:t>
            </a:r>
            <a:r>
              <a:rPr lang="cs-CZ" b="1" dirty="0"/>
              <a:t> </a:t>
            </a:r>
            <a:r>
              <a:rPr lang="cs-CZ" dirty="0"/>
              <a:t>– </a:t>
            </a:r>
            <a:r>
              <a:rPr lang="cs-CZ" dirty="0" err="1"/>
              <a:t>the</a:t>
            </a:r>
            <a:r>
              <a:rPr lang="cs-CZ" dirty="0"/>
              <a:t> </a:t>
            </a:r>
            <a:r>
              <a:rPr lang="cs-CZ" dirty="0" err="1"/>
              <a:t>question</a:t>
            </a:r>
            <a:r>
              <a:rPr lang="cs-CZ" dirty="0"/>
              <a:t> </a:t>
            </a:r>
            <a:r>
              <a:rPr lang="cs-CZ" dirty="0" err="1"/>
              <a:t>is</a:t>
            </a:r>
            <a:r>
              <a:rPr lang="cs-CZ" dirty="0"/>
              <a:t> </a:t>
            </a:r>
            <a:r>
              <a:rPr lang="cs-CZ" b="1" i="1" dirty="0"/>
              <a:t>to </a:t>
            </a:r>
            <a:r>
              <a:rPr lang="cs-CZ" b="1" i="1" dirty="0" err="1"/>
              <a:t>what</a:t>
            </a:r>
            <a:r>
              <a:rPr lang="cs-CZ" b="1" i="1" dirty="0"/>
              <a:t> </a:t>
            </a:r>
            <a:r>
              <a:rPr lang="cs-CZ" b="1" i="1" dirty="0" err="1"/>
              <a:t>extent</a:t>
            </a:r>
            <a:endParaRPr lang="cs-CZ" b="1" i="1" dirty="0"/>
          </a:p>
          <a:p>
            <a:r>
              <a:rPr lang="cs-CZ" dirty="0" err="1"/>
              <a:t>analytical</a:t>
            </a:r>
            <a:r>
              <a:rPr lang="cs-CZ" dirty="0"/>
              <a:t> </a:t>
            </a:r>
            <a:r>
              <a:rPr lang="cs-CZ" dirty="0" err="1"/>
              <a:t>unites</a:t>
            </a:r>
            <a:r>
              <a:rPr lang="cs-CZ" dirty="0"/>
              <a:t>: </a:t>
            </a:r>
            <a:r>
              <a:rPr lang="cs-CZ" dirty="0" err="1"/>
              <a:t>demands</a:t>
            </a:r>
            <a:endParaRPr lang="cs-CZ" dirty="0"/>
          </a:p>
          <a:p>
            <a:r>
              <a:rPr lang="cs-CZ" sz="2000" i="1" dirty="0"/>
              <a:t>„</a:t>
            </a:r>
            <a:r>
              <a:rPr lang="cs-CZ" sz="2000" i="1" dirty="0" err="1"/>
              <a:t>Populism</a:t>
            </a:r>
            <a:r>
              <a:rPr lang="cs-CZ" sz="2000" i="1" dirty="0"/>
              <a:t> </a:t>
            </a:r>
            <a:r>
              <a:rPr lang="cs-CZ" sz="2000" i="1" dirty="0" err="1"/>
              <a:t>means</a:t>
            </a:r>
            <a:r>
              <a:rPr lang="cs-CZ" sz="2000" i="1" dirty="0"/>
              <a:t> </a:t>
            </a:r>
            <a:r>
              <a:rPr lang="cs-CZ" sz="2000" b="1" i="1" dirty="0" err="1"/>
              <a:t>putting</a:t>
            </a:r>
            <a:r>
              <a:rPr lang="cs-CZ" sz="2000" b="1" i="1" dirty="0"/>
              <a:t> </a:t>
            </a:r>
            <a:r>
              <a:rPr lang="cs-CZ" sz="2000" b="1" i="1" dirty="0" err="1"/>
              <a:t>into</a:t>
            </a:r>
            <a:r>
              <a:rPr lang="cs-CZ" sz="2000" b="1" i="1" dirty="0"/>
              <a:t> </a:t>
            </a:r>
            <a:r>
              <a:rPr lang="cs-CZ" sz="2000" b="1" i="1" dirty="0" err="1"/>
              <a:t>question</a:t>
            </a:r>
            <a:r>
              <a:rPr lang="cs-CZ" sz="2000" b="1" i="1" dirty="0"/>
              <a:t> </a:t>
            </a:r>
            <a:r>
              <a:rPr lang="cs-CZ" sz="2000" b="1" i="1" dirty="0" err="1"/>
              <a:t>the</a:t>
            </a:r>
            <a:r>
              <a:rPr lang="cs-CZ" sz="2000" b="1" i="1" dirty="0"/>
              <a:t> </a:t>
            </a:r>
            <a:r>
              <a:rPr lang="cs-CZ" sz="2000" b="1" i="1" dirty="0" err="1"/>
              <a:t>institutional</a:t>
            </a:r>
            <a:r>
              <a:rPr lang="cs-CZ" sz="2000" b="1" i="1" dirty="0"/>
              <a:t> </a:t>
            </a:r>
            <a:r>
              <a:rPr lang="cs-CZ" sz="2000" b="1" i="1" dirty="0" err="1"/>
              <a:t>order</a:t>
            </a:r>
            <a:r>
              <a:rPr lang="cs-CZ" sz="2000" b="1" i="1" dirty="0"/>
              <a:t> </a:t>
            </a:r>
            <a:r>
              <a:rPr lang="cs-CZ" sz="2000" i="1" dirty="0"/>
              <a:t>by </a:t>
            </a:r>
            <a:r>
              <a:rPr lang="cs-CZ" sz="2000" i="1" dirty="0" err="1"/>
              <a:t>constructing</a:t>
            </a:r>
            <a:r>
              <a:rPr lang="cs-CZ" sz="2000" i="1" dirty="0"/>
              <a:t> </a:t>
            </a:r>
            <a:r>
              <a:rPr lang="cs-CZ" sz="2000" i="1" dirty="0" err="1"/>
              <a:t>an</a:t>
            </a:r>
            <a:r>
              <a:rPr lang="cs-CZ" sz="2000" i="1" dirty="0"/>
              <a:t> </a:t>
            </a:r>
            <a:r>
              <a:rPr lang="cs-CZ" sz="2000" i="1" dirty="0" err="1"/>
              <a:t>underdog</a:t>
            </a:r>
            <a:r>
              <a:rPr lang="cs-CZ" sz="2000" i="1" dirty="0"/>
              <a:t> as </a:t>
            </a:r>
            <a:r>
              <a:rPr lang="cs-CZ" sz="2000" i="1" dirty="0" err="1"/>
              <a:t>an</a:t>
            </a:r>
            <a:r>
              <a:rPr lang="cs-CZ" sz="2000" i="1" dirty="0"/>
              <a:t> </a:t>
            </a:r>
            <a:r>
              <a:rPr lang="cs-CZ" sz="2000" i="1" dirty="0" err="1"/>
              <a:t>historical</a:t>
            </a:r>
            <a:r>
              <a:rPr lang="cs-CZ" sz="2000" i="1" dirty="0"/>
              <a:t> agent“ </a:t>
            </a:r>
            <a:r>
              <a:rPr lang="cs-CZ" sz="2000" dirty="0"/>
              <a:t>(p. 163)</a:t>
            </a:r>
          </a:p>
          <a:p>
            <a:endParaRPr lang="cs-CZ" sz="2000" dirty="0"/>
          </a:p>
          <a:p>
            <a:r>
              <a:rPr lang="cs-CZ" sz="2400" dirty="0" err="1"/>
              <a:t>chain</a:t>
            </a:r>
            <a:r>
              <a:rPr lang="cs-CZ" sz="2400" dirty="0"/>
              <a:t> </a:t>
            </a:r>
            <a:r>
              <a:rPr lang="cs-CZ" sz="2400" dirty="0" err="1"/>
              <a:t>of</a:t>
            </a:r>
            <a:r>
              <a:rPr lang="cs-CZ" sz="2400" dirty="0"/>
              <a:t> </a:t>
            </a:r>
            <a:r>
              <a:rPr lang="cs-CZ" sz="2400" dirty="0" err="1"/>
              <a:t>demands</a:t>
            </a:r>
            <a:r>
              <a:rPr lang="cs-CZ" sz="2400" dirty="0"/>
              <a:t> </a:t>
            </a:r>
            <a:r>
              <a:rPr lang="cs-CZ" sz="2400" dirty="0" err="1"/>
              <a:t>under</a:t>
            </a:r>
            <a:r>
              <a:rPr lang="cs-CZ" sz="2400" dirty="0"/>
              <a:t> </a:t>
            </a:r>
            <a:r>
              <a:rPr lang="cs-CZ" sz="2400" dirty="0" err="1"/>
              <a:t>an</a:t>
            </a:r>
            <a:r>
              <a:rPr lang="cs-CZ" sz="2400" dirty="0"/>
              <a:t> „</a:t>
            </a:r>
            <a:r>
              <a:rPr lang="cs-CZ" sz="2400" dirty="0" err="1"/>
              <a:t>empty</a:t>
            </a:r>
            <a:r>
              <a:rPr lang="cs-CZ" sz="2400" dirty="0"/>
              <a:t> </a:t>
            </a:r>
            <a:r>
              <a:rPr lang="cs-CZ" sz="2400" dirty="0" err="1"/>
              <a:t>signifier</a:t>
            </a:r>
            <a:r>
              <a:rPr lang="cs-CZ" sz="2400" dirty="0"/>
              <a:t>“</a:t>
            </a:r>
          </a:p>
          <a:p>
            <a:pPr marL="0" indent="0">
              <a:buNone/>
            </a:pPr>
            <a:endParaRPr lang="cs-CZ" dirty="0"/>
          </a:p>
        </p:txBody>
      </p:sp>
      <p:pic>
        <p:nvPicPr>
          <p:cNvPr id="2050" name="Picture 2" descr="SouvisejÃ­cÃ­ obrÃ¡zek">
            <a:extLst>
              <a:ext uri="{FF2B5EF4-FFF2-40B4-BE49-F238E27FC236}">
                <a16:creationId xmlns:a16="http://schemas.microsoft.com/office/drawing/2014/main" id="{02E9E5A9-CC17-46BA-A06C-1F4C9E885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781" y="4071144"/>
            <a:ext cx="4094019" cy="269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3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idx="1"/>
          </p:nvPr>
        </p:nvSpPr>
        <p:spPr>
          <a:xfrm>
            <a:off x="838200" y="1825625"/>
            <a:ext cx="6292362" cy="4351338"/>
          </a:xfrm>
          <a:prstGeom prst="rect">
            <a:avLst/>
          </a:prstGeom>
          <a:noFill/>
          <a:ln>
            <a:noFill/>
          </a:ln>
        </p:spPr>
        <p:txBody>
          <a:bodyPr vert="horz" lIns="91425" tIns="45700" rIns="91425" bIns="45700" rtlCol="0" anchor="t" anchorCtr="0">
            <a:noAutofit/>
          </a:bodyPr>
          <a:lstStyle/>
          <a:p>
            <a:pPr fontAlgn="base"/>
            <a:r>
              <a:rPr lang="en-US" sz="2400" dirty="0"/>
              <a:t>populism as the total opposite of liberal and representative democracy (</a:t>
            </a:r>
            <a:r>
              <a:rPr lang="en-US" sz="2400" dirty="0" err="1"/>
              <a:t>Urbinati</a:t>
            </a:r>
            <a:r>
              <a:rPr lang="en-US" sz="2400" dirty="0"/>
              <a:t> 1998</a:t>
            </a:r>
            <a:r>
              <a:rPr lang="cs-CZ" sz="2400" dirty="0"/>
              <a:t>:</a:t>
            </a:r>
            <a:r>
              <a:rPr lang="en-US" sz="2400" dirty="0"/>
              <a:t> 116)</a:t>
            </a:r>
            <a:endParaRPr lang="cs-CZ" sz="2400" dirty="0"/>
          </a:p>
          <a:p>
            <a:pPr marL="0" indent="0" fontAlgn="base">
              <a:buNone/>
            </a:pPr>
            <a:r>
              <a:rPr lang="cs-CZ" sz="2400" dirty="0"/>
              <a:t>X</a:t>
            </a:r>
          </a:p>
          <a:p>
            <a:pPr fontAlgn="base"/>
            <a:r>
              <a:rPr lang="en-GB" sz="2400" dirty="0"/>
              <a:t>populism ‘can be both a corrective and a threat to democracy’ (</a:t>
            </a:r>
            <a:r>
              <a:rPr lang="en-GB" sz="2400" dirty="0" err="1"/>
              <a:t>Kaltwasser</a:t>
            </a:r>
            <a:r>
              <a:rPr lang="en-GB" sz="2400" dirty="0"/>
              <a:t> and </a:t>
            </a:r>
            <a:r>
              <a:rPr lang="en-GB" sz="2400" dirty="0" err="1"/>
              <a:t>Mudde</a:t>
            </a:r>
            <a:r>
              <a:rPr lang="en-GB" sz="2400" dirty="0"/>
              <a:t> 2012: 16)</a:t>
            </a:r>
            <a:endParaRPr lang="cs-CZ" sz="2400" dirty="0"/>
          </a:p>
          <a:p>
            <a:pPr fontAlgn="base"/>
            <a:endParaRPr lang="cs-CZ" sz="900" dirty="0">
              <a:solidFill>
                <a:schemeClr val="dk1"/>
              </a:solidFill>
              <a:cs typeface="Calibri"/>
              <a:sym typeface="Calibri"/>
            </a:endParaRPr>
          </a:p>
          <a:p>
            <a:pPr fontAlgn="base"/>
            <a:r>
              <a:rPr lang="cs-CZ" dirty="0" err="1">
                <a:solidFill>
                  <a:schemeClr val="dk1"/>
                </a:solidFill>
                <a:cs typeface="Calibri"/>
                <a:sym typeface="Calibri"/>
              </a:rPr>
              <a:t>Mouffe</a:t>
            </a:r>
            <a:r>
              <a:rPr lang="cs-CZ" dirty="0">
                <a:solidFill>
                  <a:schemeClr val="dk1"/>
                </a:solidFill>
                <a:cs typeface="Calibri"/>
                <a:sym typeface="Calibri"/>
              </a:rPr>
              <a:t> (2018) – </a:t>
            </a:r>
            <a:r>
              <a:rPr lang="cs-CZ" dirty="0" err="1">
                <a:solidFill>
                  <a:schemeClr val="dk1"/>
                </a:solidFill>
                <a:cs typeface="Calibri"/>
                <a:sym typeface="Calibri"/>
              </a:rPr>
              <a:t>left</a:t>
            </a:r>
            <a:r>
              <a:rPr lang="cs-CZ" dirty="0">
                <a:solidFill>
                  <a:schemeClr val="dk1"/>
                </a:solidFill>
                <a:cs typeface="Calibri"/>
                <a:sym typeface="Calibri"/>
              </a:rPr>
              <a:t> </a:t>
            </a:r>
            <a:r>
              <a:rPr lang="cs-CZ" dirty="0" err="1">
                <a:solidFill>
                  <a:schemeClr val="dk1"/>
                </a:solidFill>
                <a:cs typeface="Calibri"/>
                <a:sym typeface="Calibri"/>
              </a:rPr>
              <a:t>populism</a:t>
            </a:r>
            <a:endParaRPr lang="cs-CZ" dirty="0">
              <a:solidFill>
                <a:schemeClr val="dk1"/>
              </a:solidFill>
              <a:cs typeface="Calibri"/>
              <a:sym typeface="Calibri"/>
            </a:endParaRPr>
          </a:p>
          <a:p>
            <a:pPr lvl="1" fontAlgn="base"/>
            <a:r>
              <a:rPr lang="en-US" dirty="0"/>
              <a:t>leftwing popular movement that is not based on race or nation can succeed</a:t>
            </a:r>
            <a:endParaRPr lang="cs-CZ" dirty="0"/>
          </a:p>
          <a:p>
            <a:pPr lvl="1" fontAlgn="base"/>
            <a:r>
              <a:rPr lang="cs-CZ" dirty="0" err="1"/>
              <a:t>we</a:t>
            </a:r>
            <a:r>
              <a:rPr lang="cs-CZ" dirty="0"/>
              <a:t> </a:t>
            </a:r>
            <a:r>
              <a:rPr lang="cs-CZ" dirty="0" err="1"/>
              <a:t>should</a:t>
            </a:r>
            <a:r>
              <a:rPr lang="cs-CZ" dirty="0"/>
              <a:t> </a:t>
            </a:r>
            <a:r>
              <a:rPr lang="cs-CZ" dirty="0" err="1"/>
              <a:t>overcome</a:t>
            </a:r>
            <a:r>
              <a:rPr lang="cs-CZ" dirty="0"/>
              <a:t> </a:t>
            </a:r>
            <a:r>
              <a:rPr lang="cs-CZ" dirty="0" err="1"/>
              <a:t>the</a:t>
            </a:r>
            <a:r>
              <a:rPr lang="cs-CZ" dirty="0"/>
              <a:t> </a:t>
            </a:r>
            <a:r>
              <a:rPr lang="cs-CZ" dirty="0" err="1"/>
              <a:t>pejorative</a:t>
            </a:r>
            <a:r>
              <a:rPr lang="cs-CZ" dirty="0"/>
              <a:t> </a:t>
            </a:r>
            <a:r>
              <a:rPr lang="cs-CZ" dirty="0" err="1"/>
              <a:t>connotations</a:t>
            </a:r>
            <a:r>
              <a:rPr lang="cs-CZ" dirty="0"/>
              <a:t> </a:t>
            </a:r>
            <a:r>
              <a:rPr lang="cs-CZ" dirty="0" err="1"/>
              <a:t>of</a:t>
            </a:r>
            <a:r>
              <a:rPr lang="cs-CZ" dirty="0"/>
              <a:t> </a:t>
            </a:r>
            <a:r>
              <a:rPr lang="cs-CZ" dirty="0" err="1"/>
              <a:t>populism</a:t>
            </a:r>
            <a:endParaRPr lang="cs-CZ" sz="2800" dirty="0"/>
          </a:p>
          <a:p>
            <a:pPr marL="342900" indent="-185420">
              <a:lnSpc>
                <a:spcPct val="80000"/>
              </a:lnSpc>
              <a:spcBef>
                <a:spcPts val="496"/>
              </a:spcBef>
              <a:buClr>
                <a:schemeClr val="dk1"/>
              </a:buClr>
              <a:buNone/>
            </a:pPr>
            <a:endParaRPr sz="2500" dirty="0">
              <a:solidFill>
                <a:schemeClr val="dk1"/>
              </a:solidFill>
              <a:latin typeface="Calibri"/>
              <a:ea typeface="Calibri"/>
              <a:cs typeface="Calibri"/>
              <a:sym typeface="Calibri"/>
            </a:endParaRPr>
          </a:p>
        </p:txBody>
      </p:sp>
      <p:sp>
        <p:nvSpPr>
          <p:cNvPr id="7" name="Shape 87"/>
          <p:cNvSpPr txBox="1">
            <a:spLocks/>
          </p:cNvSpPr>
          <p:nvPr/>
        </p:nvSpPr>
        <p:spPr>
          <a:xfrm>
            <a:off x="612677" y="500062"/>
            <a:ext cx="8361345" cy="1325563"/>
          </a:xfrm>
          <a:prstGeom prst="rect">
            <a:avLst/>
          </a:prstGeom>
        </p:spPr>
        <p:txBody>
          <a:bodyPr vert="horz" lIns="91425" tIns="91425" rIns="91425" bIns="91425"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cs-CZ" sz="4000" b="1" dirty="0">
                <a:ea typeface="Trebuchet MS"/>
                <a:cs typeface="Trebuchet MS"/>
                <a:sym typeface="Trebuchet MS"/>
              </a:rPr>
              <a:t>Call </a:t>
            </a:r>
            <a:r>
              <a:rPr lang="cs-CZ" sz="4000" b="1" dirty="0" err="1">
                <a:ea typeface="Trebuchet MS"/>
                <a:cs typeface="Trebuchet MS"/>
                <a:sym typeface="Trebuchet MS"/>
              </a:rPr>
              <a:t>for</a:t>
            </a:r>
            <a:r>
              <a:rPr lang="cs-CZ" sz="4000" b="1" dirty="0">
                <a:ea typeface="Trebuchet MS"/>
                <a:cs typeface="Trebuchet MS"/>
                <a:sym typeface="Trebuchet MS"/>
              </a:rPr>
              <a:t> </a:t>
            </a:r>
            <a:r>
              <a:rPr lang="cs-CZ" sz="4000" b="1" dirty="0" err="1">
                <a:ea typeface="Trebuchet MS"/>
                <a:cs typeface="Trebuchet MS"/>
                <a:sym typeface="Trebuchet MS"/>
              </a:rPr>
              <a:t>the</a:t>
            </a:r>
            <a:r>
              <a:rPr lang="cs-CZ" sz="4000" b="1" dirty="0">
                <a:ea typeface="Trebuchet MS"/>
                <a:cs typeface="Trebuchet MS"/>
                <a:sym typeface="Trebuchet MS"/>
              </a:rPr>
              <a:t> „</a:t>
            </a:r>
            <a:r>
              <a:rPr lang="cs-CZ" sz="4000" b="1" dirty="0" err="1">
                <a:ea typeface="Trebuchet MS"/>
                <a:cs typeface="Trebuchet MS"/>
                <a:sym typeface="Trebuchet MS"/>
              </a:rPr>
              <a:t>good</a:t>
            </a:r>
            <a:r>
              <a:rPr lang="cs-CZ" sz="4000" b="1" dirty="0">
                <a:ea typeface="Trebuchet MS"/>
                <a:cs typeface="Trebuchet MS"/>
                <a:sym typeface="Trebuchet MS"/>
              </a:rPr>
              <a:t>“ </a:t>
            </a:r>
            <a:r>
              <a:rPr lang="cs-CZ" sz="4000" b="1" dirty="0" err="1">
                <a:ea typeface="Trebuchet MS"/>
                <a:cs typeface="Trebuchet MS"/>
                <a:sym typeface="Trebuchet MS"/>
              </a:rPr>
              <a:t>populism</a:t>
            </a:r>
            <a:endParaRPr lang="cs-CZ" sz="4000" b="1" dirty="0">
              <a:ea typeface="Trebuchet MS"/>
              <a:cs typeface="Trebuchet MS"/>
              <a:sym typeface="Trebuchet MS"/>
            </a:endParaRPr>
          </a:p>
        </p:txBody>
      </p:sp>
      <p:pic>
        <p:nvPicPr>
          <p:cNvPr id="4" name="Picture 2" descr="Image result for mouffe left populism">
            <a:extLst>
              <a:ext uri="{FF2B5EF4-FFF2-40B4-BE49-F238E27FC236}">
                <a16:creationId xmlns:a16="http://schemas.microsoft.com/office/drawing/2014/main" id="{BD0674BB-288D-4255-B9E7-797C133BD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410" y="3111500"/>
            <a:ext cx="2380589" cy="3746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ouffe__chantal">
            <a:extLst>
              <a:ext uri="{FF2B5EF4-FFF2-40B4-BE49-F238E27FC236}">
                <a16:creationId xmlns:a16="http://schemas.microsoft.com/office/drawing/2014/main" id="{ADBD72DF-2ABF-4371-BF4B-936482D00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080" y="3111500"/>
            <a:ext cx="2493330" cy="374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10A30-CF0D-4359-A7CA-02C1D506DD38}"/>
              </a:ext>
            </a:extLst>
          </p:cNvPr>
          <p:cNvSpPr>
            <a:spLocks noGrp="1"/>
          </p:cNvSpPr>
          <p:nvPr>
            <p:ph type="title"/>
          </p:nvPr>
        </p:nvSpPr>
        <p:spPr/>
        <p:txBody>
          <a:bodyPr/>
          <a:lstStyle/>
          <a:p>
            <a:r>
              <a:rPr lang="cs-CZ" b="1" dirty="0" err="1"/>
              <a:t>The</a:t>
            </a:r>
            <a:r>
              <a:rPr lang="cs-CZ" b="1" dirty="0"/>
              <a:t> Case </a:t>
            </a:r>
            <a:r>
              <a:rPr lang="cs-CZ" b="1" dirty="0" err="1"/>
              <a:t>of</a:t>
            </a:r>
            <a:r>
              <a:rPr lang="cs-CZ" b="1" dirty="0"/>
              <a:t> DiEM25</a:t>
            </a:r>
          </a:p>
        </p:txBody>
      </p:sp>
      <p:sp>
        <p:nvSpPr>
          <p:cNvPr id="3" name="Zástupný obsah 2">
            <a:extLst>
              <a:ext uri="{FF2B5EF4-FFF2-40B4-BE49-F238E27FC236}">
                <a16:creationId xmlns:a16="http://schemas.microsoft.com/office/drawing/2014/main" id="{5C8A3B29-F6D7-4811-AAB3-BD17FCB15B1E}"/>
              </a:ext>
            </a:extLst>
          </p:cNvPr>
          <p:cNvSpPr>
            <a:spLocks noGrp="1"/>
          </p:cNvSpPr>
          <p:nvPr>
            <p:ph idx="1"/>
          </p:nvPr>
        </p:nvSpPr>
        <p:spPr/>
        <p:txBody>
          <a:bodyPr/>
          <a:lstStyle/>
          <a:p>
            <a:pPr marL="285750" indent="-285750"/>
            <a:r>
              <a:rPr lang="cs-CZ" dirty="0"/>
              <a:t>trans-</a:t>
            </a:r>
            <a:r>
              <a:rPr lang="cs-CZ" dirty="0" err="1"/>
              <a:t>European</a:t>
            </a:r>
            <a:r>
              <a:rPr lang="cs-CZ" dirty="0"/>
              <a:t> </a:t>
            </a:r>
            <a:r>
              <a:rPr lang="cs-CZ" dirty="0" err="1"/>
              <a:t>movement</a:t>
            </a:r>
            <a:r>
              <a:rPr lang="cs-CZ" dirty="0"/>
              <a:t> </a:t>
            </a:r>
            <a:r>
              <a:rPr lang="cs-CZ" dirty="0" err="1"/>
              <a:t>launched</a:t>
            </a:r>
            <a:r>
              <a:rPr lang="cs-CZ" dirty="0"/>
              <a:t> by Yanis </a:t>
            </a:r>
            <a:r>
              <a:rPr lang="cs-CZ" dirty="0" err="1"/>
              <a:t>Varoufakis</a:t>
            </a:r>
            <a:r>
              <a:rPr lang="cs-CZ" dirty="0"/>
              <a:t> and </a:t>
            </a:r>
            <a:r>
              <a:rPr lang="cs-CZ" dirty="0" err="1"/>
              <a:t>Srećko</a:t>
            </a:r>
            <a:r>
              <a:rPr lang="cs-CZ" dirty="0"/>
              <a:t> </a:t>
            </a:r>
            <a:r>
              <a:rPr lang="cs-CZ" dirty="0" err="1"/>
              <a:t>Horvat</a:t>
            </a:r>
            <a:r>
              <a:rPr lang="cs-CZ" dirty="0"/>
              <a:t> in 2016 </a:t>
            </a:r>
          </a:p>
          <a:p>
            <a:pPr marL="285750" indent="-285750"/>
            <a:r>
              <a:rPr lang="cs-CZ" dirty="0" err="1"/>
              <a:t>the</a:t>
            </a:r>
            <a:r>
              <a:rPr lang="cs-CZ" dirty="0"/>
              <a:t> </a:t>
            </a:r>
            <a:r>
              <a:rPr lang="cs-CZ" dirty="0" err="1"/>
              <a:t>main</a:t>
            </a:r>
            <a:r>
              <a:rPr lang="cs-CZ" dirty="0"/>
              <a:t> </a:t>
            </a:r>
            <a:r>
              <a:rPr lang="cs-CZ" dirty="0" err="1"/>
              <a:t>goal</a:t>
            </a:r>
            <a:r>
              <a:rPr lang="cs-CZ" dirty="0"/>
              <a:t>: to </a:t>
            </a:r>
            <a:r>
              <a:rPr lang="cs-CZ" dirty="0" err="1"/>
              <a:t>reform</a:t>
            </a:r>
            <a:r>
              <a:rPr lang="cs-CZ" dirty="0"/>
              <a:t> </a:t>
            </a:r>
            <a:r>
              <a:rPr lang="cs-CZ" dirty="0" err="1"/>
              <a:t>the</a:t>
            </a:r>
            <a:r>
              <a:rPr lang="cs-CZ" dirty="0"/>
              <a:t> EU </a:t>
            </a:r>
            <a:r>
              <a:rPr lang="cs-CZ" dirty="0" err="1"/>
              <a:t>towards</a:t>
            </a:r>
            <a:r>
              <a:rPr lang="cs-CZ" dirty="0"/>
              <a:t> </a:t>
            </a:r>
            <a:r>
              <a:rPr lang="cs-CZ" dirty="0" err="1"/>
              <a:t>deeper</a:t>
            </a:r>
            <a:r>
              <a:rPr lang="cs-CZ" dirty="0"/>
              <a:t> </a:t>
            </a:r>
            <a:r>
              <a:rPr lang="cs-CZ" dirty="0" err="1"/>
              <a:t>democratization</a:t>
            </a:r>
            <a:endParaRPr lang="cs-CZ" dirty="0"/>
          </a:p>
          <a:p>
            <a:pPr marL="285750" indent="-285750"/>
            <a:endParaRPr lang="cs-CZ" dirty="0"/>
          </a:p>
          <a:p>
            <a:r>
              <a:rPr lang="cs-CZ" dirty="0" err="1"/>
              <a:t>Manifesto</a:t>
            </a:r>
            <a:r>
              <a:rPr lang="cs-CZ" dirty="0"/>
              <a:t>:</a:t>
            </a:r>
          </a:p>
          <a:p>
            <a:pPr marL="0" indent="0">
              <a:buNone/>
            </a:pPr>
            <a:r>
              <a:rPr lang="cs-CZ" b="1" dirty="0"/>
              <a:t>„</a:t>
            </a:r>
            <a:r>
              <a:rPr lang="en-GB" b="1" dirty="0"/>
              <a:t>The EU will be democratised. </a:t>
            </a:r>
            <a:endParaRPr lang="cs-CZ" b="1" dirty="0"/>
          </a:p>
          <a:p>
            <a:pPr marL="0" indent="0">
              <a:buNone/>
            </a:pPr>
            <a:r>
              <a:rPr lang="cs-CZ" b="1" dirty="0"/>
              <a:t>		</a:t>
            </a:r>
            <a:r>
              <a:rPr lang="en-GB" b="1" dirty="0"/>
              <a:t>Or it will disintegrate!</a:t>
            </a:r>
            <a:r>
              <a:rPr lang="cs-CZ" b="1" dirty="0"/>
              <a:t>“</a:t>
            </a:r>
            <a:endParaRPr lang="en-GB" b="1" dirty="0"/>
          </a:p>
          <a:p>
            <a:endParaRPr lang="cs-CZ" dirty="0"/>
          </a:p>
        </p:txBody>
      </p:sp>
      <p:pic>
        <p:nvPicPr>
          <p:cNvPr id="4" name="Obrázek 3">
            <a:extLst>
              <a:ext uri="{FF2B5EF4-FFF2-40B4-BE49-F238E27FC236}">
                <a16:creationId xmlns:a16="http://schemas.microsoft.com/office/drawing/2014/main" id="{6A12E390-F234-4C0A-BFA9-B27273AC0EB7}"/>
              </a:ext>
            </a:extLst>
          </p:cNvPr>
          <p:cNvPicPr>
            <a:picLocks noChangeAspect="1"/>
          </p:cNvPicPr>
          <p:nvPr/>
        </p:nvPicPr>
        <p:blipFill rotWithShape="1">
          <a:blip r:embed="rId2"/>
          <a:srcRect t="40672" b="40406"/>
          <a:stretch/>
        </p:blipFill>
        <p:spPr>
          <a:xfrm>
            <a:off x="7379278" y="152400"/>
            <a:ext cx="3288723" cy="622300"/>
          </a:xfrm>
          <a:prstGeom prst="rect">
            <a:avLst/>
          </a:prstGeom>
        </p:spPr>
      </p:pic>
      <p:pic>
        <p:nvPicPr>
          <p:cNvPr id="5" name="Obrázek 4">
            <a:extLst>
              <a:ext uri="{FF2B5EF4-FFF2-40B4-BE49-F238E27FC236}">
                <a16:creationId xmlns:a16="http://schemas.microsoft.com/office/drawing/2014/main" id="{B9A69093-3661-4928-9830-BE7D8D692E6E}"/>
              </a:ext>
            </a:extLst>
          </p:cNvPr>
          <p:cNvPicPr>
            <a:picLocks noChangeAspect="1"/>
          </p:cNvPicPr>
          <p:nvPr/>
        </p:nvPicPr>
        <p:blipFill>
          <a:blip r:embed="rId3"/>
          <a:stretch>
            <a:fillRect/>
          </a:stretch>
        </p:blipFill>
        <p:spPr>
          <a:xfrm>
            <a:off x="6632170" y="3512126"/>
            <a:ext cx="4169227" cy="2799773"/>
          </a:xfrm>
          <a:prstGeom prst="rect">
            <a:avLst/>
          </a:prstGeom>
        </p:spPr>
      </p:pic>
    </p:spTree>
    <p:extLst>
      <p:ext uri="{BB962C8B-B14F-4D97-AF65-F5344CB8AC3E}">
        <p14:creationId xmlns:p14="http://schemas.microsoft.com/office/powerpoint/2010/main" val="248805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F018A-BBDA-47F9-B32B-00F57967B58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B866319-234D-45C0-8C12-36B3BE547A59}"/>
              </a:ext>
            </a:extLst>
          </p:cNvPr>
          <p:cNvSpPr>
            <a:spLocks noGrp="1"/>
          </p:cNvSpPr>
          <p:nvPr>
            <p:ph idx="1"/>
          </p:nvPr>
        </p:nvSpPr>
        <p:spPr/>
        <p:txBody>
          <a:bodyPr/>
          <a:lstStyle/>
          <a:p>
            <a:endParaRPr lang="cs-CZ"/>
          </a:p>
        </p:txBody>
      </p:sp>
      <p:pic>
        <p:nvPicPr>
          <p:cNvPr id="4" name="Zástupný symbol pro obsah 7">
            <a:extLst>
              <a:ext uri="{FF2B5EF4-FFF2-40B4-BE49-F238E27FC236}">
                <a16:creationId xmlns:a16="http://schemas.microsoft.com/office/drawing/2014/main" id="{776184F5-F55E-4184-923F-57773AA7FF37}"/>
              </a:ext>
            </a:extLst>
          </p:cNvPr>
          <p:cNvPicPr>
            <a:picLocks noChangeAspect="1"/>
          </p:cNvPicPr>
          <p:nvPr/>
        </p:nvPicPr>
        <p:blipFill>
          <a:blip r:embed="rId2"/>
          <a:stretch>
            <a:fillRect/>
          </a:stretch>
        </p:blipFill>
        <p:spPr>
          <a:xfrm>
            <a:off x="838200" y="317481"/>
            <a:ext cx="9916460" cy="6175394"/>
          </a:xfrm>
          <a:prstGeom prst="rect">
            <a:avLst/>
          </a:prstGeom>
        </p:spPr>
      </p:pic>
    </p:spTree>
    <p:extLst>
      <p:ext uri="{BB962C8B-B14F-4D97-AF65-F5344CB8AC3E}">
        <p14:creationId xmlns:p14="http://schemas.microsoft.com/office/powerpoint/2010/main" val="22869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BBFBD72-748E-49FE-9C9F-4708AC4C975C}"/>
              </a:ext>
            </a:extLst>
          </p:cNvPr>
          <p:cNvSpPr/>
          <p:nvPr/>
        </p:nvSpPr>
        <p:spPr>
          <a:xfrm>
            <a:off x="4920762" y="575708"/>
            <a:ext cx="6096000" cy="707886"/>
          </a:xfrm>
          <a:prstGeom prst="rect">
            <a:avLst/>
          </a:prstGeom>
        </p:spPr>
        <p:txBody>
          <a:bodyPr>
            <a:spAutoFit/>
          </a:bodyPr>
          <a:lstStyle/>
          <a:p>
            <a:pPr marL="1079500" lvl="1" indent="0">
              <a:buNone/>
            </a:pPr>
            <a:endParaRPr lang="cs-CZ" sz="2000" b="1" dirty="0"/>
          </a:p>
          <a:p>
            <a:pPr marL="1079500" lvl="1" indent="0">
              <a:buNone/>
            </a:pPr>
            <a:endParaRPr lang="cs-CZ" sz="2000" b="1" dirty="0"/>
          </a:p>
        </p:txBody>
      </p:sp>
      <p:sp>
        <p:nvSpPr>
          <p:cNvPr id="6" name="Řečová bublina: oválný bublinový popisek 5">
            <a:extLst>
              <a:ext uri="{FF2B5EF4-FFF2-40B4-BE49-F238E27FC236}">
                <a16:creationId xmlns:a16="http://schemas.microsoft.com/office/drawing/2014/main" id="{64671B6A-DAC4-44C3-8A0D-DD0A5E20C037}"/>
              </a:ext>
            </a:extLst>
          </p:cNvPr>
          <p:cNvSpPr/>
          <p:nvPr/>
        </p:nvSpPr>
        <p:spPr>
          <a:xfrm>
            <a:off x="1248508" y="360485"/>
            <a:ext cx="4264269" cy="2853292"/>
          </a:xfrm>
          <a:prstGeom prst="wedgeEllipseCallout">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the peoples of Europe, have a duty to regain control over our Europe from unaccountable ‘technocrats’, complicit politicians and shadowy institutions</a:t>
            </a:r>
            <a:r>
              <a:rPr lang="cs-CZ" dirty="0"/>
              <a:t>.“</a:t>
            </a:r>
          </a:p>
        </p:txBody>
      </p:sp>
      <p:sp>
        <p:nvSpPr>
          <p:cNvPr id="7" name="Řečová bublina: oválný bublinový popisek 6">
            <a:extLst>
              <a:ext uri="{FF2B5EF4-FFF2-40B4-BE49-F238E27FC236}">
                <a16:creationId xmlns:a16="http://schemas.microsoft.com/office/drawing/2014/main" id="{214491D4-AD73-4CBF-9B34-8E97260DAC3E}"/>
              </a:ext>
            </a:extLst>
          </p:cNvPr>
          <p:cNvSpPr/>
          <p:nvPr/>
        </p:nvSpPr>
        <p:spPr>
          <a:xfrm flipH="1">
            <a:off x="5610958" y="0"/>
            <a:ext cx="4346330" cy="2919045"/>
          </a:xfrm>
          <a:prstGeom prst="wedgeEllipseCallou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cs-CZ" sz="2000" i="1" dirty="0">
                <a:solidFill>
                  <a:schemeClr val="bg1"/>
                </a:solidFill>
                <a:latin typeface="Guardian Text Egyptian Web"/>
              </a:rPr>
              <a:t>„</a:t>
            </a:r>
            <a:r>
              <a:rPr lang="en-US" sz="2000" i="1" dirty="0">
                <a:solidFill>
                  <a:schemeClr val="bg1"/>
                </a:solidFill>
                <a:latin typeface="Guardian Text Egyptian Web"/>
              </a:rPr>
              <a:t>Europe is </a:t>
            </a:r>
            <a:r>
              <a:rPr lang="en-US" sz="2000" i="1" dirty="0" err="1">
                <a:solidFill>
                  <a:schemeClr val="bg1"/>
                </a:solidFill>
                <a:latin typeface="Guardian Text Egyptian Web"/>
              </a:rPr>
              <a:t>desintegrating</a:t>
            </a:r>
            <a:r>
              <a:rPr lang="en-US" sz="2000" i="1" dirty="0">
                <a:solidFill>
                  <a:schemeClr val="bg1"/>
                </a:solidFill>
                <a:latin typeface="Guardian Text Egyptian Web"/>
              </a:rPr>
              <a:t> and losing its soul + problems: public debt, banking, inadequate investment, migration, rising poverty</a:t>
            </a:r>
            <a:r>
              <a:rPr lang="cs-CZ" sz="2000" i="1" dirty="0">
                <a:solidFill>
                  <a:schemeClr val="bg1"/>
                </a:solidFill>
                <a:latin typeface="Guardian Text Egyptian Web"/>
              </a:rPr>
              <a:t>.“</a:t>
            </a:r>
            <a:endParaRPr lang="cs-CZ" sz="2000" i="1" dirty="0">
              <a:solidFill>
                <a:schemeClr val="bg1"/>
              </a:solidFill>
            </a:endParaRPr>
          </a:p>
        </p:txBody>
      </p:sp>
      <p:pic>
        <p:nvPicPr>
          <p:cNvPr id="1026" name="Picture 2" descr="VÃ½sledek obrÃ¡zku pro Å¾iÅ¾ek">
            <a:extLst>
              <a:ext uri="{FF2B5EF4-FFF2-40B4-BE49-F238E27FC236}">
                <a16:creationId xmlns:a16="http://schemas.microsoft.com/office/drawing/2014/main" id="{2AE29CA5-618C-4C1D-8B71-D08FF4495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455" y="3757515"/>
            <a:ext cx="21907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srecko horvat">
            <a:extLst>
              <a:ext uri="{FF2B5EF4-FFF2-40B4-BE49-F238E27FC236}">
                <a16:creationId xmlns:a16="http://schemas.microsoft.com/office/drawing/2014/main" id="{16E90BBF-609F-42E3-9B51-8571F7B58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370" y="3762180"/>
            <a:ext cx="2431213" cy="3067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Ã½sledek obrÃ¡zku pro noam chomsky">
            <a:extLst>
              <a:ext uri="{FF2B5EF4-FFF2-40B4-BE49-F238E27FC236}">
                <a16:creationId xmlns:a16="http://schemas.microsoft.com/office/drawing/2014/main" id="{0E4D609B-6236-4FB0-AE4B-4E227EED6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171" y="3790582"/>
            <a:ext cx="2431213" cy="3039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pamela anderson beach">
            <a:extLst>
              <a:ext uri="{FF2B5EF4-FFF2-40B4-BE49-F238E27FC236}">
                <a16:creationId xmlns:a16="http://schemas.microsoft.com/office/drawing/2014/main" id="{A8CBBDAD-C2D5-4675-95BB-58A563E58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338" y="3743176"/>
            <a:ext cx="3105425" cy="31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Ã½sledek obrÃ¡zku pro progressive international">
            <a:extLst>
              <a:ext uri="{FF2B5EF4-FFF2-40B4-BE49-F238E27FC236}">
                <a16:creationId xmlns:a16="http://schemas.microsoft.com/office/drawing/2014/main" id="{6A019ADD-24B4-41C2-A0D0-C3D1A7C26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874" y="3844779"/>
            <a:ext cx="6109854" cy="3013221"/>
          </a:xfrm>
          <a:prstGeom prst="rect">
            <a:avLst/>
          </a:prstGeom>
          <a:noFill/>
          <a:extLst>
            <a:ext uri="{909E8E84-426E-40DD-AFC4-6F175D3DCCD1}">
              <a14:hiddenFill xmlns:a14="http://schemas.microsoft.com/office/drawing/2010/main">
                <a:solidFill>
                  <a:srgbClr val="FFFFFF"/>
                </a:solidFill>
              </a14:hiddenFill>
            </a:ext>
          </a:extLst>
        </p:spPr>
      </p:pic>
      <p:sp>
        <p:nvSpPr>
          <p:cNvPr id="5" name="Řečová bublina: oválný bublinový popisek 4">
            <a:extLst>
              <a:ext uri="{FF2B5EF4-FFF2-40B4-BE49-F238E27FC236}">
                <a16:creationId xmlns:a16="http://schemas.microsoft.com/office/drawing/2014/main" id="{6DEF1DC3-CEFD-417E-B5F4-C40D65AEA324}"/>
              </a:ext>
            </a:extLst>
          </p:cNvPr>
          <p:cNvSpPr/>
          <p:nvPr/>
        </p:nvSpPr>
        <p:spPr>
          <a:xfrm>
            <a:off x="2766813" y="166254"/>
            <a:ext cx="6505975" cy="3127664"/>
          </a:xfrm>
          <a:prstGeom prst="wedgeEllipseCallo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000" dirty="0"/>
              <a:t>„</a:t>
            </a:r>
            <a:r>
              <a:rPr lang="en-GB" sz="2000" dirty="0"/>
              <a:t>Simplicity! What the nationalist, nativist Right offer is exactly this: SIMPLICITY</a:t>
            </a:r>
            <a:r>
              <a:rPr lang="cs-CZ" sz="2000" dirty="0"/>
              <a:t>. (…) </a:t>
            </a:r>
            <a:r>
              <a:rPr lang="en-GB" sz="2000" dirty="0"/>
              <a:t>In short, </a:t>
            </a:r>
            <a:r>
              <a:rPr lang="en-GB" sz="2000" b="1" dirty="0"/>
              <a:t>we need to pitch progressive simplicity</a:t>
            </a:r>
            <a:r>
              <a:rPr lang="en-GB" sz="2000" dirty="0"/>
              <a:t> </a:t>
            </a:r>
            <a:r>
              <a:rPr lang="en-GB" sz="2000" i="1" u="sng" dirty="0"/>
              <a:t>versus</a:t>
            </a:r>
            <a:r>
              <a:rPr lang="en-GB" sz="2000" dirty="0"/>
              <a:t> regressive oversimplification.</a:t>
            </a:r>
            <a:r>
              <a:rPr lang="cs-CZ" sz="2000" dirty="0"/>
              <a:t>“</a:t>
            </a:r>
          </a:p>
          <a:p>
            <a:pPr algn="r"/>
            <a:r>
              <a:rPr lang="cs-CZ" sz="2000" dirty="0"/>
              <a:t>Brian </a:t>
            </a:r>
            <a:r>
              <a:rPr lang="cs-CZ" sz="2000" dirty="0" err="1"/>
              <a:t>Eno</a:t>
            </a:r>
            <a:r>
              <a:rPr lang="cs-CZ" sz="2000" dirty="0"/>
              <a:t> &amp; </a:t>
            </a:r>
            <a:r>
              <a:rPr lang="cs-CZ" sz="2000" dirty="0" err="1"/>
              <a:t>Yanis</a:t>
            </a:r>
            <a:r>
              <a:rPr lang="cs-CZ" sz="2000" dirty="0"/>
              <a:t> </a:t>
            </a:r>
            <a:r>
              <a:rPr lang="cs-CZ" sz="2000" dirty="0" err="1"/>
              <a:t>Varoufakis</a:t>
            </a:r>
            <a:endParaRPr lang="en-GB" sz="2400" dirty="0"/>
          </a:p>
        </p:txBody>
      </p:sp>
    </p:spTree>
    <p:extLst>
      <p:ext uri="{BB962C8B-B14F-4D97-AF65-F5344CB8AC3E}">
        <p14:creationId xmlns:p14="http://schemas.microsoft.com/office/powerpoint/2010/main" val="34662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sah 2">
            <a:extLst>
              <a:ext uri="{FF2B5EF4-FFF2-40B4-BE49-F238E27FC236}">
                <a16:creationId xmlns:a16="http://schemas.microsoft.com/office/drawing/2014/main" id="{72E69E96-5865-4760-923E-E07C26329A53}"/>
              </a:ext>
            </a:extLst>
          </p:cNvPr>
          <p:cNvSpPr txBox="1">
            <a:spLocks/>
          </p:cNvSpPr>
          <p:nvPr/>
        </p:nvSpPr>
        <p:spPr>
          <a:xfrm>
            <a:off x="838200" y="64468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p:txBody>
      </p:sp>
      <p:sp>
        <p:nvSpPr>
          <p:cNvPr id="4" name="Zástupný obsah 3">
            <a:extLst>
              <a:ext uri="{FF2B5EF4-FFF2-40B4-BE49-F238E27FC236}">
                <a16:creationId xmlns:a16="http://schemas.microsoft.com/office/drawing/2014/main" id="{F9345488-6735-4BE8-9247-D74A08CB7743}"/>
              </a:ext>
            </a:extLst>
          </p:cNvPr>
          <p:cNvSpPr>
            <a:spLocks noGrp="1"/>
          </p:cNvSpPr>
          <p:nvPr>
            <p:ph idx="1"/>
          </p:nvPr>
        </p:nvSpPr>
        <p:spPr/>
        <p:txBody>
          <a:bodyPr>
            <a:normAutofit/>
          </a:bodyPr>
          <a:lstStyle/>
          <a:p>
            <a:pPr marL="0" indent="0">
              <a:buNone/>
            </a:pPr>
            <a:r>
              <a:rPr lang="cs-CZ" b="1" dirty="0"/>
              <a:t>	</a:t>
            </a:r>
          </a:p>
          <a:p>
            <a:pPr marL="0" indent="0" algn="ctr">
              <a:buNone/>
            </a:pPr>
            <a:endParaRPr lang="cs-CZ" sz="3200" b="1" dirty="0"/>
          </a:p>
          <a:p>
            <a:pPr marL="0" indent="0" algn="ctr">
              <a:buNone/>
            </a:pPr>
            <a:r>
              <a:rPr lang="cs-CZ" sz="3200" b="1" dirty="0" err="1"/>
              <a:t>How</a:t>
            </a:r>
            <a:r>
              <a:rPr lang="cs-CZ" sz="3200" b="1" dirty="0"/>
              <a:t> to </a:t>
            </a:r>
            <a:r>
              <a:rPr lang="cs-CZ" sz="3200" b="1" dirty="0" err="1"/>
              <a:t>define</a:t>
            </a:r>
            <a:r>
              <a:rPr lang="cs-CZ" sz="3200" b="1" dirty="0"/>
              <a:t> </a:t>
            </a:r>
            <a:r>
              <a:rPr lang="cs-CZ" sz="3200" b="1" dirty="0" err="1"/>
              <a:t>populism</a:t>
            </a:r>
            <a:r>
              <a:rPr lang="cs-CZ" sz="3200" b="1" dirty="0"/>
              <a:t>?</a:t>
            </a:r>
          </a:p>
          <a:p>
            <a:pPr marL="0" indent="0">
              <a:buNone/>
            </a:pPr>
            <a:r>
              <a:rPr lang="cs-CZ" sz="9600" dirty="0"/>
              <a:t>		</a:t>
            </a:r>
          </a:p>
          <a:p>
            <a:pPr marL="0" indent="0">
              <a:buNone/>
            </a:pPr>
            <a:endParaRPr lang="cs-CZ" sz="9600" dirty="0"/>
          </a:p>
        </p:txBody>
      </p:sp>
      <p:pic>
        <p:nvPicPr>
          <p:cNvPr id="7" name="Obrázek 6">
            <a:extLst>
              <a:ext uri="{FF2B5EF4-FFF2-40B4-BE49-F238E27FC236}">
                <a16:creationId xmlns:a16="http://schemas.microsoft.com/office/drawing/2014/main" id="{D6D200E6-36AC-48AD-8A5E-5433D42B5663}"/>
              </a:ext>
            </a:extLst>
          </p:cNvPr>
          <p:cNvPicPr>
            <a:picLocks noChangeAspect="1"/>
          </p:cNvPicPr>
          <p:nvPr/>
        </p:nvPicPr>
        <p:blipFill>
          <a:blip r:embed="rId2"/>
          <a:stretch>
            <a:fillRect/>
          </a:stretch>
        </p:blipFill>
        <p:spPr>
          <a:xfrm>
            <a:off x="8808028" y="943120"/>
            <a:ext cx="819150" cy="1038225"/>
          </a:xfrm>
          <a:prstGeom prst="rect">
            <a:avLst/>
          </a:prstGeom>
        </p:spPr>
      </p:pic>
      <p:pic>
        <p:nvPicPr>
          <p:cNvPr id="9" name="Obrázek 8">
            <a:extLst>
              <a:ext uri="{FF2B5EF4-FFF2-40B4-BE49-F238E27FC236}">
                <a16:creationId xmlns:a16="http://schemas.microsoft.com/office/drawing/2014/main" id="{AC442173-9C52-4782-9B08-C3EB2A12B0EC}"/>
              </a:ext>
            </a:extLst>
          </p:cNvPr>
          <p:cNvPicPr>
            <a:picLocks noChangeAspect="1"/>
          </p:cNvPicPr>
          <p:nvPr/>
        </p:nvPicPr>
        <p:blipFill>
          <a:blip r:embed="rId2"/>
          <a:stretch>
            <a:fillRect/>
          </a:stretch>
        </p:blipFill>
        <p:spPr>
          <a:xfrm>
            <a:off x="5596370" y="865260"/>
            <a:ext cx="819150" cy="1038225"/>
          </a:xfrm>
          <a:prstGeom prst="rect">
            <a:avLst/>
          </a:prstGeom>
        </p:spPr>
      </p:pic>
      <p:pic>
        <p:nvPicPr>
          <p:cNvPr id="11" name="Obrázek 10">
            <a:extLst>
              <a:ext uri="{FF2B5EF4-FFF2-40B4-BE49-F238E27FC236}">
                <a16:creationId xmlns:a16="http://schemas.microsoft.com/office/drawing/2014/main" id="{28108D88-3413-41D1-B099-C0435E581835}"/>
              </a:ext>
            </a:extLst>
          </p:cNvPr>
          <p:cNvPicPr>
            <a:picLocks noChangeAspect="1"/>
          </p:cNvPicPr>
          <p:nvPr/>
        </p:nvPicPr>
        <p:blipFill>
          <a:blip r:embed="rId2"/>
          <a:stretch>
            <a:fillRect/>
          </a:stretch>
        </p:blipFill>
        <p:spPr>
          <a:xfrm>
            <a:off x="5087215" y="4336905"/>
            <a:ext cx="819150" cy="1038225"/>
          </a:xfrm>
          <a:prstGeom prst="rect">
            <a:avLst/>
          </a:prstGeom>
        </p:spPr>
      </p:pic>
      <p:pic>
        <p:nvPicPr>
          <p:cNvPr id="12" name="Obrázek 11">
            <a:extLst>
              <a:ext uri="{FF2B5EF4-FFF2-40B4-BE49-F238E27FC236}">
                <a16:creationId xmlns:a16="http://schemas.microsoft.com/office/drawing/2014/main" id="{C6C8B0BE-3747-4438-A505-866EBB97DE5F}"/>
              </a:ext>
            </a:extLst>
          </p:cNvPr>
          <p:cNvPicPr>
            <a:picLocks noChangeAspect="1"/>
          </p:cNvPicPr>
          <p:nvPr/>
        </p:nvPicPr>
        <p:blipFill>
          <a:blip r:embed="rId2"/>
          <a:stretch>
            <a:fillRect/>
          </a:stretch>
        </p:blipFill>
        <p:spPr>
          <a:xfrm>
            <a:off x="1474644" y="3428999"/>
            <a:ext cx="819150" cy="1038225"/>
          </a:xfrm>
          <a:prstGeom prst="rect">
            <a:avLst/>
          </a:prstGeom>
        </p:spPr>
      </p:pic>
      <p:pic>
        <p:nvPicPr>
          <p:cNvPr id="13" name="Obrázek 12">
            <a:extLst>
              <a:ext uri="{FF2B5EF4-FFF2-40B4-BE49-F238E27FC236}">
                <a16:creationId xmlns:a16="http://schemas.microsoft.com/office/drawing/2014/main" id="{CF3A7C31-59C3-4992-810F-406C45CAED17}"/>
              </a:ext>
            </a:extLst>
          </p:cNvPr>
          <p:cNvPicPr>
            <a:picLocks noChangeAspect="1"/>
          </p:cNvPicPr>
          <p:nvPr/>
        </p:nvPicPr>
        <p:blipFill>
          <a:blip r:embed="rId2"/>
          <a:stretch>
            <a:fillRect/>
          </a:stretch>
        </p:blipFill>
        <p:spPr>
          <a:xfrm>
            <a:off x="2384712" y="1253330"/>
            <a:ext cx="819150" cy="1038225"/>
          </a:xfrm>
          <a:prstGeom prst="rect">
            <a:avLst/>
          </a:prstGeom>
        </p:spPr>
      </p:pic>
      <p:pic>
        <p:nvPicPr>
          <p:cNvPr id="14" name="Obrázek 13">
            <a:extLst>
              <a:ext uri="{FF2B5EF4-FFF2-40B4-BE49-F238E27FC236}">
                <a16:creationId xmlns:a16="http://schemas.microsoft.com/office/drawing/2014/main" id="{12B8F0CE-FFDC-40A1-BC58-3C30527F824A}"/>
              </a:ext>
            </a:extLst>
          </p:cNvPr>
          <p:cNvPicPr>
            <a:picLocks noChangeAspect="1"/>
          </p:cNvPicPr>
          <p:nvPr/>
        </p:nvPicPr>
        <p:blipFill>
          <a:blip r:embed="rId2"/>
          <a:stretch>
            <a:fillRect/>
          </a:stretch>
        </p:blipFill>
        <p:spPr>
          <a:xfrm>
            <a:off x="9627178" y="3400495"/>
            <a:ext cx="819150" cy="1038225"/>
          </a:xfrm>
          <a:prstGeom prst="rect">
            <a:avLst/>
          </a:prstGeom>
        </p:spPr>
      </p:pic>
    </p:spTree>
    <p:extLst>
      <p:ext uri="{BB962C8B-B14F-4D97-AF65-F5344CB8AC3E}">
        <p14:creationId xmlns:p14="http://schemas.microsoft.com/office/powerpoint/2010/main" val="124092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20821-C1B3-43E9-AAE5-339A2B199D3F}"/>
              </a:ext>
            </a:extLst>
          </p:cNvPr>
          <p:cNvSpPr>
            <a:spLocks noGrp="1"/>
          </p:cNvSpPr>
          <p:nvPr>
            <p:ph type="title"/>
          </p:nvPr>
        </p:nvSpPr>
        <p:spPr>
          <a:xfrm>
            <a:off x="838200" y="2766218"/>
            <a:ext cx="10515600" cy="1325563"/>
          </a:xfrm>
        </p:spPr>
        <p:txBody>
          <a:bodyPr/>
          <a:lstStyle/>
          <a:p>
            <a:pPr algn="ctr"/>
            <a:r>
              <a:rPr lang="cs-CZ" b="1" i="1" dirty="0" err="1"/>
              <a:t>Can</a:t>
            </a:r>
            <a:r>
              <a:rPr lang="cs-CZ" b="1" i="1" dirty="0"/>
              <a:t> </a:t>
            </a:r>
            <a:r>
              <a:rPr lang="cs-CZ" b="1" i="1" dirty="0" err="1"/>
              <a:t>be</a:t>
            </a:r>
            <a:r>
              <a:rPr lang="cs-CZ" b="1" i="1" dirty="0"/>
              <a:t> </a:t>
            </a:r>
            <a:r>
              <a:rPr lang="cs-CZ" b="1" i="1" dirty="0" err="1"/>
              <a:t>populism</a:t>
            </a:r>
            <a:r>
              <a:rPr lang="cs-CZ" b="1" i="1" dirty="0"/>
              <a:t> a </a:t>
            </a:r>
            <a:r>
              <a:rPr lang="cs-CZ" b="1" i="1" dirty="0" err="1"/>
              <a:t>corrective</a:t>
            </a:r>
            <a:r>
              <a:rPr lang="cs-CZ" b="1" i="1" dirty="0"/>
              <a:t> </a:t>
            </a:r>
            <a:r>
              <a:rPr lang="cs-CZ" b="1" i="1" dirty="0" err="1"/>
              <a:t>for</a:t>
            </a:r>
            <a:r>
              <a:rPr lang="cs-CZ" b="1" i="1" dirty="0"/>
              <a:t> </a:t>
            </a:r>
            <a:r>
              <a:rPr lang="cs-CZ" b="1" i="1" dirty="0" err="1"/>
              <a:t>the</a:t>
            </a:r>
            <a:r>
              <a:rPr lang="cs-CZ" b="1" i="1" dirty="0"/>
              <a:t> </a:t>
            </a:r>
            <a:r>
              <a:rPr lang="cs-CZ" b="1" i="1" dirty="0" err="1"/>
              <a:t>problems</a:t>
            </a:r>
            <a:r>
              <a:rPr lang="cs-CZ" b="1" i="1" dirty="0"/>
              <a:t> </a:t>
            </a:r>
            <a:r>
              <a:rPr lang="cs-CZ" b="1" i="1" dirty="0" err="1"/>
              <a:t>of</a:t>
            </a:r>
            <a:r>
              <a:rPr lang="cs-CZ" b="1" i="1" dirty="0"/>
              <a:t> </a:t>
            </a:r>
            <a:r>
              <a:rPr lang="cs-CZ" b="1" i="1" dirty="0" err="1"/>
              <a:t>liberal</a:t>
            </a:r>
            <a:r>
              <a:rPr lang="cs-CZ" b="1" i="1" dirty="0"/>
              <a:t> </a:t>
            </a:r>
            <a:r>
              <a:rPr lang="cs-CZ" b="1" i="1" dirty="0" err="1"/>
              <a:t>democracies</a:t>
            </a:r>
            <a:r>
              <a:rPr lang="cs-CZ" b="1" i="1" dirty="0"/>
              <a:t>?</a:t>
            </a:r>
          </a:p>
        </p:txBody>
      </p:sp>
    </p:spTree>
    <p:extLst>
      <p:ext uri="{BB962C8B-B14F-4D97-AF65-F5344CB8AC3E}">
        <p14:creationId xmlns:p14="http://schemas.microsoft.com/office/powerpoint/2010/main" val="367113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281B2-A2C8-44F9-BBB5-EBA0353155A5}"/>
              </a:ext>
            </a:extLst>
          </p:cNvPr>
          <p:cNvSpPr>
            <a:spLocks noGrp="1"/>
          </p:cNvSpPr>
          <p:nvPr>
            <p:ph type="title"/>
          </p:nvPr>
        </p:nvSpPr>
        <p:spPr/>
        <p:txBody>
          <a:bodyPr/>
          <a:lstStyle/>
          <a:p>
            <a:r>
              <a:rPr lang="cs-CZ" b="1" dirty="0" err="1"/>
              <a:t>References</a:t>
            </a:r>
            <a:endParaRPr lang="cs-CZ" b="1" dirty="0"/>
          </a:p>
        </p:txBody>
      </p:sp>
      <p:sp>
        <p:nvSpPr>
          <p:cNvPr id="3" name="Zástupný obsah 2">
            <a:extLst>
              <a:ext uri="{FF2B5EF4-FFF2-40B4-BE49-F238E27FC236}">
                <a16:creationId xmlns:a16="http://schemas.microsoft.com/office/drawing/2014/main" id="{4BE416FB-178B-46E4-A7B5-467DA51EDACF}"/>
              </a:ext>
            </a:extLst>
          </p:cNvPr>
          <p:cNvSpPr>
            <a:spLocks noGrp="1"/>
          </p:cNvSpPr>
          <p:nvPr>
            <p:ph idx="1"/>
          </p:nvPr>
        </p:nvSpPr>
        <p:spPr/>
        <p:txBody>
          <a:bodyPr>
            <a:normAutofit fontScale="85000" lnSpcReduction="20000"/>
          </a:bodyPr>
          <a:lstStyle/>
          <a:p>
            <a:pPr fontAlgn="base"/>
            <a:r>
              <a:rPr lang="en-US" dirty="0" err="1"/>
              <a:t>Gerring</a:t>
            </a:r>
            <a:r>
              <a:rPr lang="en-US" dirty="0"/>
              <a:t>, J. 1997</a:t>
            </a:r>
            <a:r>
              <a:rPr lang="cs-CZ" dirty="0"/>
              <a:t>.</a:t>
            </a:r>
            <a:r>
              <a:rPr lang="en-US" dirty="0"/>
              <a:t> </a:t>
            </a:r>
            <a:r>
              <a:rPr lang="cs-CZ" dirty="0"/>
              <a:t>„</a:t>
            </a:r>
            <a:r>
              <a:rPr lang="en-US" dirty="0"/>
              <a:t>Ideology: A Definitional Analysis</a:t>
            </a:r>
            <a:r>
              <a:rPr lang="cs-CZ" dirty="0"/>
              <a:t>.“</a:t>
            </a:r>
            <a:r>
              <a:rPr lang="en-US" dirty="0"/>
              <a:t> </a:t>
            </a:r>
            <a:r>
              <a:rPr lang="en-US" i="1" dirty="0"/>
              <a:t>Political Research Quarterly</a:t>
            </a:r>
            <a:r>
              <a:rPr lang="en-US" dirty="0"/>
              <a:t> 50 (4)</a:t>
            </a:r>
            <a:r>
              <a:rPr lang="cs-CZ" dirty="0"/>
              <a:t>:</a:t>
            </a:r>
            <a:r>
              <a:rPr lang="en-US" dirty="0"/>
              <a:t> 957–94.</a:t>
            </a:r>
            <a:endParaRPr lang="cs-CZ" dirty="0"/>
          </a:p>
          <a:p>
            <a:pPr fontAlgn="base"/>
            <a:r>
              <a:rPr lang="en-US" dirty="0"/>
              <a:t>G</a:t>
            </a:r>
            <a:r>
              <a:rPr lang="cs-CZ" dirty="0" err="1"/>
              <a:t>idron</a:t>
            </a:r>
            <a:r>
              <a:rPr lang="cs-CZ" dirty="0"/>
              <a:t>, N.; </a:t>
            </a:r>
            <a:r>
              <a:rPr lang="cs-CZ" dirty="0" err="1"/>
              <a:t>Bonikowski</a:t>
            </a:r>
            <a:r>
              <a:rPr lang="cs-CZ" dirty="0"/>
              <a:t>, B. 2013. „V</a:t>
            </a:r>
            <a:r>
              <a:rPr lang="en-US" dirty="0" err="1"/>
              <a:t>arieties</a:t>
            </a:r>
            <a:r>
              <a:rPr lang="en-US" dirty="0"/>
              <a:t> of populism: Literature review and research agenda.</a:t>
            </a:r>
            <a:r>
              <a:rPr lang="cs-CZ" dirty="0"/>
              <a:t>“ </a:t>
            </a:r>
            <a:r>
              <a:rPr lang="cs-CZ" i="1" dirty="0" err="1"/>
              <a:t>Working</a:t>
            </a:r>
            <a:r>
              <a:rPr lang="cs-CZ" i="1" dirty="0"/>
              <a:t> </a:t>
            </a:r>
            <a:r>
              <a:rPr lang="cs-CZ" i="1" dirty="0" err="1"/>
              <a:t>Paper</a:t>
            </a:r>
            <a:r>
              <a:rPr lang="cs-CZ" i="1" dirty="0"/>
              <a:t> </a:t>
            </a:r>
            <a:r>
              <a:rPr lang="cs-CZ" i="1" dirty="0" err="1"/>
              <a:t>Series</a:t>
            </a:r>
            <a:r>
              <a:rPr lang="cs-CZ" i="1" dirty="0"/>
              <a:t> </a:t>
            </a:r>
            <a:r>
              <a:rPr lang="cs-CZ" i="1" dirty="0" err="1"/>
              <a:t>of</a:t>
            </a:r>
            <a:r>
              <a:rPr lang="cs-CZ" i="1" dirty="0"/>
              <a:t> </a:t>
            </a:r>
            <a:r>
              <a:rPr lang="en-US" i="1" dirty="0" err="1"/>
              <a:t>Weatherhead</a:t>
            </a:r>
            <a:r>
              <a:rPr lang="en-US" i="1" dirty="0"/>
              <a:t> Center for International Affairs</a:t>
            </a:r>
            <a:r>
              <a:rPr lang="en-US" dirty="0"/>
              <a:t>. Harvard University.</a:t>
            </a:r>
            <a:endParaRPr lang="cs-CZ" dirty="0"/>
          </a:p>
          <a:p>
            <a:r>
              <a:rPr lang="cs-CZ" dirty="0"/>
              <a:t>Kohák, E. 1997. “</a:t>
            </a:r>
            <a:r>
              <a:rPr lang="cs-CZ" dirty="0" err="1"/>
              <a:t>Consolidating</a:t>
            </a:r>
            <a:r>
              <a:rPr lang="cs-CZ" dirty="0"/>
              <a:t> </a:t>
            </a:r>
            <a:r>
              <a:rPr lang="cs-CZ" dirty="0" err="1"/>
              <a:t>freedom</a:t>
            </a:r>
            <a:r>
              <a:rPr lang="cs-CZ" dirty="0"/>
              <a:t> in </a:t>
            </a:r>
            <a:r>
              <a:rPr lang="cs-CZ" dirty="0" err="1"/>
              <a:t>Central</a:t>
            </a:r>
            <a:r>
              <a:rPr lang="cs-CZ" dirty="0"/>
              <a:t> </a:t>
            </a:r>
            <a:r>
              <a:rPr lang="cs-CZ" dirty="0" err="1"/>
              <a:t>Europe</a:t>
            </a:r>
            <a:r>
              <a:rPr lang="cs-CZ" dirty="0"/>
              <a:t>.” </a:t>
            </a:r>
            <a:r>
              <a:rPr lang="cs-CZ" dirty="0" err="1"/>
              <a:t>Dissent</a:t>
            </a:r>
            <a:r>
              <a:rPr lang="cs-CZ" dirty="0"/>
              <a:t> 44 (2): 21-26. </a:t>
            </a:r>
          </a:p>
          <a:p>
            <a:r>
              <a:rPr lang="cs-CZ" dirty="0" err="1"/>
              <a:t>Laclau</a:t>
            </a:r>
            <a:r>
              <a:rPr lang="cs-CZ" dirty="0"/>
              <a:t>, E. 2005. </a:t>
            </a:r>
            <a:r>
              <a:rPr lang="cs-CZ" i="1" dirty="0"/>
              <a:t>On </a:t>
            </a:r>
            <a:r>
              <a:rPr lang="cs-CZ" i="1" dirty="0" err="1"/>
              <a:t>Populist</a:t>
            </a:r>
            <a:r>
              <a:rPr lang="cs-CZ" i="1" dirty="0"/>
              <a:t> </a:t>
            </a:r>
            <a:r>
              <a:rPr lang="cs-CZ" i="1" dirty="0" err="1"/>
              <a:t>Reason</a:t>
            </a:r>
            <a:r>
              <a:rPr lang="cs-CZ" dirty="0"/>
              <a:t>. London: </a:t>
            </a:r>
            <a:r>
              <a:rPr lang="cs-CZ" dirty="0" err="1"/>
              <a:t>Verso</a:t>
            </a:r>
            <a:r>
              <a:rPr lang="cs-CZ" dirty="0"/>
              <a:t>.</a:t>
            </a:r>
          </a:p>
          <a:p>
            <a:r>
              <a:rPr lang="cs-CZ" dirty="0"/>
              <a:t>Melich, J. S. 1997. “</a:t>
            </a:r>
            <a:r>
              <a:rPr lang="cs-CZ" dirty="0" err="1"/>
              <a:t>The</a:t>
            </a:r>
            <a:r>
              <a:rPr lang="cs-CZ" dirty="0"/>
              <a:t> Post-</a:t>
            </a:r>
            <a:r>
              <a:rPr lang="cs-CZ" dirty="0" err="1"/>
              <a:t>Communist</a:t>
            </a:r>
            <a:r>
              <a:rPr lang="cs-CZ" dirty="0"/>
              <a:t> Mind“: Socio-</a:t>
            </a:r>
            <a:r>
              <a:rPr lang="cs-CZ" dirty="0" err="1"/>
              <a:t>psychological</a:t>
            </a:r>
            <a:r>
              <a:rPr lang="cs-CZ" dirty="0"/>
              <a:t> and </a:t>
            </a:r>
            <a:r>
              <a:rPr lang="cs-CZ" dirty="0" err="1"/>
              <a:t>Cultural</a:t>
            </a:r>
            <a:r>
              <a:rPr lang="cs-CZ" dirty="0"/>
              <a:t> </a:t>
            </a:r>
            <a:r>
              <a:rPr lang="cs-CZ" dirty="0" err="1"/>
              <a:t>Aspects</a:t>
            </a:r>
            <a:r>
              <a:rPr lang="cs-CZ" dirty="0"/>
              <a:t> </a:t>
            </a:r>
            <a:r>
              <a:rPr lang="cs-CZ" dirty="0" err="1"/>
              <a:t>of</a:t>
            </a:r>
            <a:r>
              <a:rPr lang="cs-CZ" dirty="0"/>
              <a:t> </a:t>
            </a:r>
            <a:r>
              <a:rPr lang="cs-CZ" dirty="0" err="1"/>
              <a:t>the</a:t>
            </a:r>
            <a:r>
              <a:rPr lang="cs-CZ" dirty="0"/>
              <a:t> </a:t>
            </a:r>
            <a:r>
              <a:rPr lang="cs-CZ" dirty="0" err="1"/>
              <a:t>Communist</a:t>
            </a:r>
            <a:r>
              <a:rPr lang="cs-CZ" dirty="0"/>
              <a:t> </a:t>
            </a:r>
            <a:r>
              <a:rPr lang="cs-CZ" dirty="0" err="1"/>
              <a:t>Legacy</a:t>
            </a:r>
            <a:r>
              <a:rPr lang="cs-CZ" dirty="0"/>
              <a:t> and </a:t>
            </a:r>
            <a:r>
              <a:rPr lang="cs-CZ" dirty="0" err="1"/>
              <a:t>the</a:t>
            </a:r>
            <a:r>
              <a:rPr lang="cs-CZ" dirty="0"/>
              <a:t> </a:t>
            </a:r>
            <a:r>
              <a:rPr lang="cs-CZ" dirty="0" err="1"/>
              <a:t>Transformation</a:t>
            </a:r>
            <a:r>
              <a:rPr lang="cs-CZ" dirty="0"/>
              <a:t> </a:t>
            </a:r>
            <a:r>
              <a:rPr lang="cs-CZ" dirty="0" err="1"/>
              <a:t>Processes</a:t>
            </a:r>
            <a:r>
              <a:rPr lang="cs-CZ" dirty="0"/>
              <a:t> in </a:t>
            </a:r>
            <a:r>
              <a:rPr lang="cs-CZ" dirty="0" err="1"/>
              <a:t>Eastern</a:t>
            </a:r>
            <a:r>
              <a:rPr lang="cs-CZ" dirty="0"/>
              <a:t> </a:t>
            </a:r>
            <a:r>
              <a:rPr lang="cs-CZ" dirty="0" err="1"/>
              <a:t>Europe</a:t>
            </a:r>
            <a:r>
              <a:rPr lang="cs-CZ" dirty="0"/>
              <a:t>.” Pp. 20-41 in </a:t>
            </a:r>
            <a:r>
              <a:rPr lang="cs-CZ" dirty="0" err="1"/>
              <a:t>Transition</a:t>
            </a:r>
            <a:r>
              <a:rPr lang="cs-CZ" dirty="0"/>
              <a:t> in </a:t>
            </a:r>
            <a:r>
              <a:rPr lang="cs-CZ" dirty="0" err="1"/>
              <a:t>Central</a:t>
            </a:r>
            <a:r>
              <a:rPr lang="cs-CZ" dirty="0"/>
              <a:t> and </a:t>
            </a:r>
            <a:r>
              <a:rPr lang="cs-CZ" dirty="0" err="1"/>
              <a:t>Eastern</a:t>
            </a:r>
            <a:r>
              <a:rPr lang="cs-CZ" dirty="0"/>
              <a:t> </a:t>
            </a:r>
            <a:r>
              <a:rPr lang="cs-CZ" dirty="0" err="1"/>
              <a:t>Europe</a:t>
            </a:r>
            <a:r>
              <a:rPr lang="cs-CZ" dirty="0"/>
              <a:t>, </a:t>
            </a:r>
            <a:r>
              <a:rPr lang="cs-CZ" dirty="0" err="1"/>
              <a:t>eds</a:t>
            </a:r>
            <a:r>
              <a:rPr lang="cs-CZ" dirty="0"/>
              <a:t>. </a:t>
            </a:r>
            <a:r>
              <a:rPr lang="cs-CZ" dirty="0" err="1"/>
              <a:t>Zeljko</a:t>
            </a:r>
            <a:r>
              <a:rPr lang="cs-CZ" dirty="0"/>
              <a:t> </a:t>
            </a:r>
            <a:r>
              <a:rPr lang="cs-CZ" dirty="0" err="1"/>
              <a:t>Ševic</a:t>
            </a:r>
            <a:r>
              <a:rPr lang="cs-CZ" dirty="0"/>
              <a:t> and </a:t>
            </a:r>
            <a:r>
              <a:rPr lang="cs-CZ" dirty="0" err="1"/>
              <a:t>Glendal</a:t>
            </a:r>
            <a:r>
              <a:rPr lang="cs-CZ" dirty="0"/>
              <a:t> </a:t>
            </a:r>
            <a:r>
              <a:rPr lang="cs-CZ" dirty="0" err="1"/>
              <a:t>Wright</a:t>
            </a:r>
            <a:r>
              <a:rPr lang="cs-CZ" dirty="0"/>
              <a:t>. Beograd: YASF-Student </a:t>
            </a:r>
            <a:r>
              <a:rPr lang="cs-CZ" dirty="0" err="1"/>
              <a:t>Cultural</a:t>
            </a:r>
            <a:r>
              <a:rPr lang="cs-CZ" dirty="0"/>
              <a:t> Centre. </a:t>
            </a:r>
          </a:p>
          <a:p>
            <a:r>
              <a:rPr lang="en-US" dirty="0"/>
              <a:t>Moffitt, B. 2017. </a:t>
            </a:r>
            <a:r>
              <a:rPr lang="cs-CZ" dirty="0"/>
              <a:t>„</a:t>
            </a:r>
            <a:r>
              <a:rPr lang="en-US" dirty="0"/>
              <a:t>Transnational populism? Representative claims, media and the difficulty of constructing a transnational </a:t>
            </a:r>
            <a:r>
              <a:rPr lang="cs-CZ" dirty="0"/>
              <a:t>‚</a:t>
            </a:r>
            <a:r>
              <a:rPr lang="en-US" dirty="0"/>
              <a:t>people</a:t>
            </a:r>
            <a:r>
              <a:rPr lang="cs-CZ" dirty="0"/>
              <a:t>‘</a:t>
            </a:r>
            <a:r>
              <a:rPr lang="en-US" dirty="0"/>
              <a:t>.” </a:t>
            </a:r>
            <a:r>
              <a:rPr lang="en-US" i="1" dirty="0" err="1"/>
              <a:t>Javnost</a:t>
            </a:r>
            <a:r>
              <a:rPr lang="en-US" dirty="0"/>
              <a:t> 24</a:t>
            </a:r>
            <a:r>
              <a:rPr lang="cs-CZ" i="1" dirty="0"/>
              <a:t> </a:t>
            </a:r>
            <a:r>
              <a:rPr lang="en-US" dirty="0"/>
              <a:t>(4)</a:t>
            </a:r>
            <a:r>
              <a:rPr lang="cs-CZ" dirty="0"/>
              <a:t>:</a:t>
            </a:r>
            <a:r>
              <a:rPr lang="en-US" dirty="0"/>
              <a:t> 409–425.</a:t>
            </a:r>
          </a:p>
        </p:txBody>
      </p:sp>
    </p:spTree>
    <p:extLst>
      <p:ext uri="{BB962C8B-B14F-4D97-AF65-F5344CB8AC3E}">
        <p14:creationId xmlns:p14="http://schemas.microsoft.com/office/powerpoint/2010/main" val="78771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492F50B-E76C-4342-BE77-24A2B20A03A8}"/>
              </a:ext>
            </a:extLst>
          </p:cNvPr>
          <p:cNvSpPr>
            <a:spLocks noGrp="1"/>
          </p:cNvSpPr>
          <p:nvPr>
            <p:ph idx="1"/>
          </p:nvPr>
        </p:nvSpPr>
        <p:spPr>
          <a:xfrm>
            <a:off x="838200" y="695325"/>
            <a:ext cx="10515600" cy="5029200"/>
          </a:xfrm>
        </p:spPr>
        <p:txBody>
          <a:bodyPr>
            <a:normAutofit lnSpcReduction="10000"/>
          </a:bodyPr>
          <a:lstStyle/>
          <a:p>
            <a:r>
              <a:rPr lang="cs-CZ" sz="2400" dirty="0" err="1"/>
              <a:t>Moffitt</a:t>
            </a:r>
            <a:r>
              <a:rPr lang="cs-CZ" sz="2400" dirty="0"/>
              <a:t>, B. 2016. </a:t>
            </a:r>
            <a:r>
              <a:rPr lang="cs-CZ" sz="2400" i="1" dirty="0" err="1"/>
              <a:t>Global</a:t>
            </a:r>
            <a:r>
              <a:rPr lang="cs-CZ" sz="2400" i="1" dirty="0"/>
              <a:t> </a:t>
            </a:r>
            <a:r>
              <a:rPr lang="cs-CZ" sz="2400" i="1" dirty="0" err="1"/>
              <a:t>Rise</a:t>
            </a:r>
            <a:r>
              <a:rPr lang="cs-CZ" sz="2400" i="1" dirty="0"/>
              <a:t> </a:t>
            </a:r>
            <a:r>
              <a:rPr lang="cs-CZ" sz="2400" i="1" dirty="0" err="1"/>
              <a:t>of</a:t>
            </a:r>
            <a:r>
              <a:rPr lang="cs-CZ" sz="2400" i="1" dirty="0"/>
              <a:t> </a:t>
            </a:r>
            <a:r>
              <a:rPr lang="cs-CZ" sz="2400" i="1" dirty="0" err="1"/>
              <a:t>Populism</a:t>
            </a:r>
            <a:r>
              <a:rPr lang="cs-CZ" sz="2400" i="1" dirty="0"/>
              <a:t>: P</a:t>
            </a:r>
            <a:r>
              <a:rPr lang="en-US" sz="2400" i="1" dirty="0" err="1"/>
              <a:t>erformance</a:t>
            </a:r>
            <a:r>
              <a:rPr lang="en-US" sz="2400" i="1" dirty="0"/>
              <a:t>, Political Style, and Representation</a:t>
            </a:r>
            <a:r>
              <a:rPr lang="cs-CZ" sz="2400" i="1" dirty="0"/>
              <a:t>. </a:t>
            </a:r>
            <a:r>
              <a:rPr lang="cs-CZ" sz="2400" dirty="0"/>
              <a:t>Stanford University </a:t>
            </a:r>
            <a:r>
              <a:rPr lang="cs-CZ" sz="2400" dirty="0" err="1"/>
              <a:t>Press</a:t>
            </a:r>
            <a:r>
              <a:rPr lang="cs-CZ" sz="2400" dirty="0"/>
              <a:t>.</a:t>
            </a:r>
            <a:endParaRPr lang="en-US" sz="2400" dirty="0"/>
          </a:p>
          <a:p>
            <a:pPr fontAlgn="base"/>
            <a:r>
              <a:rPr lang="en-US" sz="2400" dirty="0" err="1"/>
              <a:t>Mouffe</a:t>
            </a:r>
            <a:r>
              <a:rPr lang="en-US" sz="2400" dirty="0"/>
              <a:t>, C. 2018. </a:t>
            </a:r>
            <a:r>
              <a:rPr lang="en-US" sz="2400" i="1" dirty="0"/>
              <a:t>For a </a:t>
            </a:r>
            <a:r>
              <a:rPr lang="cs-CZ" sz="2400" i="1" dirty="0"/>
              <a:t>L</a:t>
            </a:r>
            <a:r>
              <a:rPr lang="en-US" sz="2400" i="1" dirty="0"/>
              <a:t>eft </a:t>
            </a:r>
            <a:r>
              <a:rPr lang="cs-CZ" sz="2400" i="1" dirty="0"/>
              <a:t>P</a:t>
            </a:r>
            <a:r>
              <a:rPr lang="en-US" sz="2400" i="1" dirty="0" err="1"/>
              <a:t>opulism</a:t>
            </a:r>
            <a:r>
              <a:rPr lang="en-US" sz="2400" dirty="0"/>
              <a:t>. London: Verso.</a:t>
            </a:r>
            <a:endParaRPr lang="cs-CZ" sz="2400" dirty="0"/>
          </a:p>
          <a:p>
            <a:pPr fontAlgn="base"/>
            <a:r>
              <a:rPr lang="en-US" sz="2400" dirty="0" err="1"/>
              <a:t>Mudde</a:t>
            </a:r>
            <a:r>
              <a:rPr lang="en-US" sz="2400" dirty="0"/>
              <a:t>, C. 2004 </a:t>
            </a:r>
            <a:r>
              <a:rPr lang="cs-CZ" sz="2400" dirty="0"/>
              <a:t>„</a:t>
            </a:r>
            <a:r>
              <a:rPr lang="en-US" sz="2400" dirty="0"/>
              <a:t>The Populist Zeitgeist</a:t>
            </a:r>
            <a:r>
              <a:rPr lang="cs-CZ" sz="2400" dirty="0"/>
              <a:t>.“</a:t>
            </a:r>
            <a:r>
              <a:rPr lang="en-US" sz="2400" dirty="0"/>
              <a:t> </a:t>
            </a:r>
            <a:r>
              <a:rPr lang="en-US" sz="2400" i="1" dirty="0"/>
              <a:t>Government and Opposition</a:t>
            </a:r>
            <a:r>
              <a:rPr lang="cs-CZ" sz="2400" i="1" dirty="0"/>
              <a:t> </a:t>
            </a:r>
            <a:r>
              <a:rPr lang="en-US" sz="2400" dirty="0"/>
              <a:t>39 (4)</a:t>
            </a:r>
            <a:r>
              <a:rPr lang="cs-CZ" sz="2400" dirty="0"/>
              <a:t>:</a:t>
            </a:r>
            <a:r>
              <a:rPr lang="en-US" sz="2400" dirty="0"/>
              <a:t> 542–63.</a:t>
            </a:r>
            <a:endParaRPr lang="cs-CZ" sz="2400" dirty="0"/>
          </a:p>
          <a:p>
            <a:pPr fontAlgn="base"/>
            <a:r>
              <a:rPr lang="cs-CZ" sz="2400" dirty="0" err="1"/>
              <a:t>Mudde</a:t>
            </a:r>
            <a:r>
              <a:rPr lang="cs-CZ" sz="2400" dirty="0"/>
              <a:t>, C.; C. R. </a:t>
            </a:r>
            <a:r>
              <a:rPr lang="cs-CZ" sz="2400" dirty="0" err="1"/>
              <a:t>Kaltwasser</a:t>
            </a:r>
            <a:r>
              <a:rPr lang="cs-CZ" sz="2400" dirty="0"/>
              <a:t> (</a:t>
            </a:r>
            <a:r>
              <a:rPr lang="cs-CZ" sz="2400" dirty="0" err="1"/>
              <a:t>eds</a:t>
            </a:r>
            <a:r>
              <a:rPr lang="cs-CZ" sz="2400" dirty="0"/>
              <a:t>.). 2012. </a:t>
            </a:r>
            <a:r>
              <a:rPr lang="cs-CZ" sz="2400" dirty="0" err="1"/>
              <a:t>Populism</a:t>
            </a:r>
            <a:r>
              <a:rPr lang="cs-CZ" sz="2400" dirty="0"/>
              <a:t> in </a:t>
            </a:r>
            <a:r>
              <a:rPr lang="cs-CZ" sz="2400" dirty="0" err="1"/>
              <a:t>Europe</a:t>
            </a:r>
            <a:r>
              <a:rPr lang="cs-CZ" sz="2400" dirty="0"/>
              <a:t> and </a:t>
            </a:r>
            <a:r>
              <a:rPr lang="cs-CZ" sz="2400" dirty="0" err="1"/>
              <a:t>the</a:t>
            </a:r>
            <a:r>
              <a:rPr lang="cs-CZ" sz="2400" dirty="0"/>
              <a:t> </a:t>
            </a:r>
            <a:r>
              <a:rPr lang="cs-CZ" sz="2400" dirty="0" err="1"/>
              <a:t>Americas</a:t>
            </a:r>
            <a:r>
              <a:rPr lang="cs-CZ" sz="2400" dirty="0"/>
              <a:t>. Cambridge: Cambridge University </a:t>
            </a:r>
            <a:r>
              <a:rPr lang="cs-CZ" sz="2400" dirty="0" err="1"/>
              <a:t>Press</a:t>
            </a:r>
            <a:r>
              <a:rPr lang="cs-CZ" sz="2400" dirty="0"/>
              <a:t>.</a:t>
            </a:r>
          </a:p>
          <a:p>
            <a:pPr fontAlgn="base"/>
            <a:r>
              <a:rPr lang="en-US" sz="2400" dirty="0" err="1"/>
              <a:t>Schöpflin</a:t>
            </a:r>
            <a:r>
              <a:rPr lang="en-US" sz="2400" dirty="0"/>
              <a:t>, G. 1992. </a:t>
            </a:r>
            <a:r>
              <a:rPr lang="cs-CZ" sz="2400" dirty="0"/>
              <a:t>„</a:t>
            </a:r>
            <a:r>
              <a:rPr lang="en-US" sz="2400" dirty="0"/>
              <a:t>The Problem of Nationalism in the </a:t>
            </a:r>
            <a:r>
              <a:rPr lang="en-US" sz="2400" dirty="0" err="1"/>
              <a:t>Postcommunist</a:t>
            </a:r>
            <a:r>
              <a:rPr lang="en-US" sz="2400" dirty="0"/>
              <a:t> Order.” Pp. 27-41 in Bound to Change: Consolidating Democracy in East Central Europe, ed Peter M. </a:t>
            </a:r>
            <a:r>
              <a:rPr lang="en-US" sz="2400" dirty="0" err="1"/>
              <a:t>Volten</a:t>
            </a:r>
            <a:r>
              <a:rPr lang="en-US" sz="2400" dirty="0"/>
              <a:t>. New York: Institute for East Central Europe</a:t>
            </a:r>
            <a:r>
              <a:rPr lang="cs-CZ" sz="2400" dirty="0"/>
              <a:t>.</a:t>
            </a:r>
          </a:p>
          <a:p>
            <a:pPr fontAlgn="base"/>
            <a:r>
              <a:rPr lang="en-US" sz="2400" dirty="0" err="1"/>
              <a:t>Tismaneanu</a:t>
            </a:r>
            <a:r>
              <a:rPr lang="en-US" sz="2400" dirty="0"/>
              <a:t>, V. 1996. “The Leninist Debris or Waiting for </a:t>
            </a:r>
            <a:r>
              <a:rPr lang="en-US" sz="2400" dirty="0" err="1"/>
              <a:t>Perón</a:t>
            </a:r>
            <a:r>
              <a:rPr lang="en-US" sz="2400" dirty="0"/>
              <a:t>.” East European Politics and Societies 10 (3): 504-535. </a:t>
            </a:r>
            <a:endParaRPr lang="cs-CZ" sz="2400" dirty="0"/>
          </a:p>
          <a:p>
            <a:r>
              <a:rPr lang="en-US" sz="2400" dirty="0" err="1"/>
              <a:t>Urbinati</a:t>
            </a:r>
            <a:r>
              <a:rPr lang="en-US" sz="2400" dirty="0"/>
              <a:t>, N. 1998. </a:t>
            </a:r>
            <a:r>
              <a:rPr lang="cs-CZ" sz="2400" dirty="0"/>
              <a:t>„</a:t>
            </a:r>
            <a:r>
              <a:rPr lang="en-US" sz="2400" dirty="0"/>
              <a:t>Democracy and Populism.” Constellations 5 (1): 110-124.</a:t>
            </a:r>
            <a:endParaRPr lang="cs-CZ" sz="2400" dirty="0"/>
          </a:p>
        </p:txBody>
      </p:sp>
    </p:spTree>
    <p:extLst>
      <p:ext uri="{BB962C8B-B14F-4D97-AF65-F5344CB8AC3E}">
        <p14:creationId xmlns:p14="http://schemas.microsoft.com/office/powerpoint/2010/main" val="9381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53EE4C-BD76-4E86-88BC-3CE786372CF1}"/>
              </a:ext>
            </a:extLst>
          </p:cNvPr>
          <p:cNvSpPr>
            <a:spLocks noGrp="1"/>
          </p:cNvSpPr>
          <p:nvPr>
            <p:ph type="title"/>
          </p:nvPr>
        </p:nvSpPr>
        <p:spPr/>
        <p:txBody>
          <a:bodyPr/>
          <a:lstStyle/>
          <a:p>
            <a:r>
              <a:rPr lang="cs-CZ" b="1" dirty="0" err="1"/>
              <a:t>Populism</a:t>
            </a:r>
            <a:r>
              <a:rPr lang="cs-CZ" b="1" dirty="0"/>
              <a:t> in </a:t>
            </a:r>
            <a:r>
              <a:rPr lang="cs-CZ" b="1" dirty="0" err="1"/>
              <a:t>your</a:t>
            </a:r>
            <a:r>
              <a:rPr lang="cs-CZ" b="1" dirty="0"/>
              <a:t> </a:t>
            </a:r>
            <a:r>
              <a:rPr lang="cs-CZ" b="1" dirty="0" err="1"/>
              <a:t>thoughts</a:t>
            </a:r>
            <a:endParaRPr lang="cs-CZ" b="1" dirty="0"/>
          </a:p>
        </p:txBody>
      </p:sp>
      <p:sp>
        <p:nvSpPr>
          <p:cNvPr id="3" name="Zástupný obsah 2">
            <a:extLst>
              <a:ext uri="{FF2B5EF4-FFF2-40B4-BE49-F238E27FC236}">
                <a16:creationId xmlns:a16="http://schemas.microsoft.com/office/drawing/2014/main" id="{F6421B7C-27FF-4BA9-8BDB-C4E6FEA02E24}"/>
              </a:ext>
            </a:extLst>
          </p:cNvPr>
          <p:cNvSpPr>
            <a:spLocks noGrp="1"/>
          </p:cNvSpPr>
          <p:nvPr>
            <p:ph idx="1"/>
          </p:nvPr>
        </p:nvSpPr>
        <p:spPr>
          <a:xfrm>
            <a:off x="838200" y="1825624"/>
            <a:ext cx="11353800" cy="4860401"/>
          </a:xfrm>
        </p:spPr>
        <p:txBody>
          <a:bodyPr>
            <a:normAutofit lnSpcReduction="10000"/>
          </a:bodyPr>
          <a:lstStyle/>
          <a:p>
            <a:r>
              <a:rPr lang="cs-CZ" dirty="0" err="1"/>
              <a:t>opposition</a:t>
            </a:r>
            <a:r>
              <a:rPr lang="cs-CZ" dirty="0"/>
              <a:t> to </a:t>
            </a:r>
            <a:r>
              <a:rPr lang="cs-CZ" dirty="0" err="1"/>
              <a:t>elites</a:t>
            </a:r>
            <a:r>
              <a:rPr lang="cs-CZ" dirty="0"/>
              <a:t>, </a:t>
            </a:r>
            <a:r>
              <a:rPr lang="cs-CZ" dirty="0" err="1"/>
              <a:t>intellectuals</a:t>
            </a:r>
            <a:endParaRPr lang="cs-CZ" dirty="0"/>
          </a:p>
          <a:p>
            <a:r>
              <a:rPr lang="cs-CZ" dirty="0" err="1"/>
              <a:t>appealing</a:t>
            </a:r>
            <a:r>
              <a:rPr lang="cs-CZ" dirty="0"/>
              <a:t> to </a:t>
            </a:r>
            <a:r>
              <a:rPr lang="cs-CZ" dirty="0" err="1"/>
              <a:t>masses</a:t>
            </a:r>
            <a:r>
              <a:rPr lang="cs-CZ" dirty="0"/>
              <a:t>, </a:t>
            </a:r>
            <a:r>
              <a:rPr lang="cs-CZ" dirty="0" err="1"/>
              <a:t>the</a:t>
            </a:r>
            <a:r>
              <a:rPr lang="cs-CZ" dirty="0"/>
              <a:t> majority (</a:t>
            </a:r>
            <a:r>
              <a:rPr lang="cs-CZ" dirty="0" err="1"/>
              <a:t>political</a:t>
            </a:r>
            <a:r>
              <a:rPr lang="cs-CZ" dirty="0"/>
              <a:t> marketing, public </a:t>
            </a:r>
            <a:r>
              <a:rPr lang="cs-CZ" dirty="0" err="1"/>
              <a:t>opinion</a:t>
            </a:r>
            <a:r>
              <a:rPr lang="cs-CZ" dirty="0"/>
              <a:t>)</a:t>
            </a:r>
          </a:p>
          <a:p>
            <a:r>
              <a:rPr lang="cs-CZ" dirty="0" err="1"/>
              <a:t>manipulating</a:t>
            </a:r>
            <a:r>
              <a:rPr lang="cs-CZ" dirty="0"/>
              <a:t> </a:t>
            </a:r>
            <a:r>
              <a:rPr lang="cs-CZ" dirty="0" err="1"/>
              <a:t>fears</a:t>
            </a:r>
            <a:r>
              <a:rPr lang="cs-CZ" dirty="0"/>
              <a:t> </a:t>
            </a:r>
            <a:r>
              <a:rPr lang="cs-CZ" dirty="0" err="1"/>
              <a:t>of</a:t>
            </a:r>
            <a:r>
              <a:rPr lang="cs-CZ" dirty="0"/>
              <a:t> </a:t>
            </a:r>
            <a:r>
              <a:rPr lang="cs-CZ" dirty="0" err="1"/>
              <a:t>people</a:t>
            </a:r>
            <a:r>
              <a:rPr lang="cs-CZ" dirty="0"/>
              <a:t>, </a:t>
            </a:r>
            <a:r>
              <a:rPr lang="cs-CZ" dirty="0" err="1"/>
              <a:t>using</a:t>
            </a:r>
            <a:r>
              <a:rPr lang="cs-CZ" dirty="0"/>
              <a:t> </a:t>
            </a:r>
            <a:r>
              <a:rPr lang="cs-CZ" dirty="0" err="1"/>
              <a:t>emotions</a:t>
            </a:r>
            <a:r>
              <a:rPr lang="cs-CZ" dirty="0"/>
              <a:t>, demagogy, </a:t>
            </a:r>
            <a:r>
              <a:rPr lang="cs-CZ" dirty="0" err="1"/>
              <a:t>incoherent</a:t>
            </a:r>
            <a:r>
              <a:rPr lang="cs-CZ" dirty="0"/>
              <a:t> </a:t>
            </a:r>
            <a:r>
              <a:rPr lang="cs-CZ" dirty="0" err="1"/>
              <a:t>arguments</a:t>
            </a:r>
            <a:r>
              <a:rPr lang="cs-CZ" dirty="0"/>
              <a:t> </a:t>
            </a:r>
          </a:p>
          <a:p>
            <a:r>
              <a:rPr lang="cs-CZ" dirty="0" err="1"/>
              <a:t>simplified</a:t>
            </a:r>
            <a:r>
              <a:rPr lang="cs-CZ" dirty="0"/>
              <a:t> </a:t>
            </a:r>
            <a:r>
              <a:rPr lang="cs-CZ" dirty="0" err="1"/>
              <a:t>slogans</a:t>
            </a:r>
            <a:r>
              <a:rPr lang="cs-CZ" dirty="0"/>
              <a:t> and </a:t>
            </a:r>
            <a:r>
              <a:rPr lang="cs-CZ" dirty="0" err="1"/>
              <a:t>communication</a:t>
            </a:r>
            <a:r>
              <a:rPr lang="cs-CZ" dirty="0"/>
              <a:t> in </a:t>
            </a:r>
            <a:r>
              <a:rPr lang="cs-CZ" dirty="0" err="1"/>
              <a:t>general</a:t>
            </a:r>
            <a:endParaRPr lang="cs-CZ" dirty="0"/>
          </a:p>
          <a:p>
            <a:r>
              <a:rPr lang="cs-CZ" dirty="0" err="1"/>
              <a:t>avoiding</a:t>
            </a:r>
            <a:r>
              <a:rPr lang="cs-CZ" dirty="0"/>
              <a:t> </a:t>
            </a:r>
            <a:r>
              <a:rPr lang="cs-CZ" dirty="0" err="1"/>
              <a:t>real</a:t>
            </a:r>
            <a:r>
              <a:rPr lang="cs-CZ" dirty="0"/>
              <a:t> </a:t>
            </a:r>
            <a:r>
              <a:rPr lang="cs-CZ" dirty="0" err="1"/>
              <a:t>political</a:t>
            </a:r>
            <a:r>
              <a:rPr lang="cs-CZ" dirty="0"/>
              <a:t> </a:t>
            </a:r>
            <a:r>
              <a:rPr lang="cs-CZ" dirty="0" err="1"/>
              <a:t>solutions</a:t>
            </a:r>
            <a:endParaRPr lang="cs-CZ" dirty="0"/>
          </a:p>
          <a:p>
            <a:endParaRPr lang="cs-CZ" dirty="0"/>
          </a:p>
          <a:p>
            <a:r>
              <a:rPr lang="cs-CZ" dirty="0" err="1"/>
              <a:t>distrust</a:t>
            </a:r>
            <a:r>
              <a:rPr lang="cs-CZ" dirty="0"/>
              <a:t> in party </a:t>
            </a:r>
            <a:r>
              <a:rPr lang="cs-CZ" dirty="0" err="1"/>
              <a:t>politics</a:t>
            </a:r>
            <a:endParaRPr lang="cs-CZ" dirty="0"/>
          </a:p>
          <a:p>
            <a:r>
              <a:rPr lang="cs-CZ" dirty="0" err="1"/>
              <a:t>migration</a:t>
            </a:r>
            <a:r>
              <a:rPr lang="cs-CZ" dirty="0"/>
              <a:t> as a </a:t>
            </a:r>
            <a:r>
              <a:rPr lang="cs-CZ" dirty="0" err="1"/>
              <a:t>frequent</a:t>
            </a:r>
            <a:r>
              <a:rPr lang="cs-CZ" dirty="0"/>
              <a:t> </a:t>
            </a:r>
            <a:r>
              <a:rPr lang="cs-CZ" dirty="0" err="1"/>
              <a:t>topic</a:t>
            </a:r>
            <a:r>
              <a:rPr lang="cs-CZ" dirty="0"/>
              <a:t> </a:t>
            </a:r>
            <a:r>
              <a:rPr lang="cs-CZ" dirty="0" err="1"/>
              <a:t>of</a:t>
            </a:r>
            <a:r>
              <a:rPr lang="cs-CZ" dirty="0"/>
              <a:t> </a:t>
            </a:r>
            <a:r>
              <a:rPr lang="cs-CZ" dirty="0" err="1"/>
              <a:t>populists</a:t>
            </a:r>
            <a:r>
              <a:rPr lang="cs-CZ" dirty="0"/>
              <a:t>, </a:t>
            </a:r>
            <a:r>
              <a:rPr lang="cs-CZ" dirty="0" err="1"/>
              <a:t>nationalism</a:t>
            </a:r>
            <a:endParaRPr lang="cs-CZ" dirty="0"/>
          </a:p>
          <a:p>
            <a:r>
              <a:rPr lang="cs-CZ" dirty="0" err="1"/>
              <a:t>inequalities</a:t>
            </a:r>
            <a:r>
              <a:rPr lang="cs-CZ" dirty="0"/>
              <a:t> (gap </a:t>
            </a:r>
            <a:r>
              <a:rPr lang="cs-CZ" dirty="0" err="1"/>
              <a:t>between</a:t>
            </a:r>
            <a:r>
              <a:rPr lang="cs-CZ" dirty="0"/>
              <a:t> </a:t>
            </a:r>
            <a:r>
              <a:rPr lang="cs-CZ" dirty="0" err="1"/>
              <a:t>rich</a:t>
            </a:r>
            <a:r>
              <a:rPr lang="cs-CZ" dirty="0"/>
              <a:t> X </a:t>
            </a:r>
            <a:r>
              <a:rPr lang="cs-CZ" dirty="0" err="1"/>
              <a:t>poor</a:t>
            </a:r>
            <a:r>
              <a:rPr lang="cs-CZ" dirty="0"/>
              <a:t>)</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15126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E581B-5395-4E04-9D6F-D5BD5A8CF9C6}"/>
              </a:ext>
            </a:extLst>
          </p:cNvPr>
          <p:cNvSpPr>
            <a:spLocks noGrp="1"/>
          </p:cNvSpPr>
          <p:nvPr>
            <p:ph type="title"/>
          </p:nvPr>
        </p:nvSpPr>
        <p:spPr/>
        <p:txBody>
          <a:bodyPr/>
          <a:lstStyle/>
          <a:p>
            <a:r>
              <a:rPr lang="cs-CZ" b="1" dirty="0" err="1"/>
              <a:t>Your</a:t>
            </a:r>
            <a:r>
              <a:rPr lang="cs-CZ" b="1" dirty="0"/>
              <a:t> </a:t>
            </a:r>
            <a:r>
              <a:rPr lang="cs-CZ" b="1" dirty="0" err="1"/>
              <a:t>questions</a:t>
            </a:r>
            <a:endParaRPr lang="cs-CZ" b="1" dirty="0"/>
          </a:p>
        </p:txBody>
      </p:sp>
      <p:sp>
        <p:nvSpPr>
          <p:cNvPr id="3" name="Zástupný obsah 2">
            <a:extLst>
              <a:ext uri="{FF2B5EF4-FFF2-40B4-BE49-F238E27FC236}">
                <a16:creationId xmlns:a16="http://schemas.microsoft.com/office/drawing/2014/main" id="{6FE3BCF7-B14B-4486-B722-7F6B2D5C049E}"/>
              </a:ext>
            </a:extLst>
          </p:cNvPr>
          <p:cNvSpPr>
            <a:spLocks noGrp="1"/>
          </p:cNvSpPr>
          <p:nvPr>
            <p:ph idx="1"/>
          </p:nvPr>
        </p:nvSpPr>
        <p:spPr/>
        <p:txBody>
          <a:bodyPr/>
          <a:lstStyle/>
          <a:p>
            <a:r>
              <a:rPr lang="cs-CZ" dirty="0" err="1"/>
              <a:t>Can</a:t>
            </a:r>
            <a:r>
              <a:rPr lang="cs-CZ" dirty="0"/>
              <a:t> </a:t>
            </a:r>
            <a:r>
              <a:rPr lang="cs-CZ" dirty="0" err="1"/>
              <a:t>you</a:t>
            </a:r>
            <a:r>
              <a:rPr lang="cs-CZ" dirty="0"/>
              <a:t> </a:t>
            </a:r>
            <a:r>
              <a:rPr lang="cs-CZ" dirty="0" err="1"/>
              <a:t>name</a:t>
            </a:r>
            <a:r>
              <a:rPr lang="cs-CZ" dirty="0"/>
              <a:t> </a:t>
            </a:r>
            <a:r>
              <a:rPr lang="cs-CZ" dirty="0" err="1"/>
              <a:t>examples</a:t>
            </a:r>
            <a:r>
              <a:rPr lang="cs-CZ" dirty="0"/>
              <a:t> </a:t>
            </a:r>
            <a:r>
              <a:rPr lang="cs-CZ" dirty="0" err="1"/>
              <a:t>of</a:t>
            </a:r>
            <a:r>
              <a:rPr lang="cs-CZ" dirty="0"/>
              <a:t> </a:t>
            </a:r>
            <a:r>
              <a:rPr lang="cs-CZ" dirty="0" err="1"/>
              <a:t>populism</a:t>
            </a:r>
            <a:r>
              <a:rPr lang="cs-CZ" dirty="0"/>
              <a:t> </a:t>
            </a:r>
            <a:r>
              <a:rPr lang="cs-CZ" dirty="0" err="1"/>
              <a:t>from</a:t>
            </a:r>
            <a:r>
              <a:rPr lang="cs-CZ" dirty="0"/>
              <a:t> </a:t>
            </a:r>
            <a:r>
              <a:rPr lang="cs-CZ" dirty="0" err="1"/>
              <a:t>your</a:t>
            </a:r>
            <a:r>
              <a:rPr lang="cs-CZ" dirty="0"/>
              <a:t> country?</a:t>
            </a:r>
          </a:p>
          <a:p>
            <a:r>
              <a:rPr lang="cs-CZ" dirty="0"/>
              <a:t>Are </a:t>
            </a:r>
            <a:r>
              <a:rPr lang="cs-CZ" dirty="0" err="1"/>
              <a:t>there</a:t>
            </a:r>
            <a:r>
              <a:rPr lang="cs-CZ" dirty="0"/>
              <a:t> any positive </a:t>
            </a:r>
            <a:r>
              <a:rPr lang="cs-CZ" dirty="0" err="1"/>
              <a:t>effects</a:t>
            </a:r>
            <a:r>
              <a:rPr lang="cs-CZ" dirty="0"/>
              <a:t> </a:t>
            </a:r>
            <a:r>
              <a:rPr lang="cs-CZ" dirty="0" err="1"/>
              <a:t>of</a:t>
            </a:r>
            <a:r>
              <a:rPr lang="cs-CZ" dirty="0"/>
              <a:t> </a:t>
            </a:r>
            <a:r>
              <a:rPr lang="cs-CZ" dirty="0" err="1"/>
              <a:t>populism</a:t>
            </a:r>
            <a:r>
              <a:rPr lang="cs-CZ" dirty="0"/>
              <a:t>?</a:t>
            </a:r>
          </a:p>
          <a:p>
            <a:r>
              <a:rPr lang="cs-CZ" dirty="0" err="1"/>
              <a:t>Is</a:t>
            </a:r>
            <a:r>
              <a:rPr lang="cs-CZ" dirty="0"/>
              <a:t> </a:t>
            </a:r>
            <a:r>
              <a:rPr lang="cs-CZ" dirty="0" err="1"/>
              <a:t>populism</a:t>
            </a:r>
            <a:r>
              <a:rPr lang="cs-CZ" dirty="0"/>
              <a:t> a </a:t>
            </a:r>
            <a:r>
              <a:rPr lang="cs-CZ" dirty="0" err="1"/>
              <a:t>convenient</a:t>
            </a:r>
            <a:r>
              <a:rPr lang="cs-CZ" dirty="0"/>
              <a:t> term </a:t>
            </a:r>
            <a:r>
              <a:rPr lang="cs-CZ" dirty="0" err="1"/>
              <a:t>when</a:t>
            </a:r>
            <a:r>
              <a:rPr lang="cs-CZ" dirty="0"/>
              <a:t> </a:t>
            </a:r>
            <a:r>
              <a:rPr lang="cs-CZ" dirty="0" err="1"/>
              <a:t>capturing</a:t>
            </a:r>
            <a:r>
              <a:rPr lang="cs-CZ" dirty="0"/>
              <a:t> </a:t>
            </a:r>
            <a:r>
              <a:rPr lang="cs-CZ" dirty="0" err="1"/>
              <a:t>current</a:t>
            </a:r>
            <a:r>
              <a:rPr lang="cs-CZ" dirty="0"/>
              <a:t> </a:t>
            </a:r>
            <a:r>
              <a:rPr lang="cs-CZ" dirty="0" err="1"/>
              <a:t>political</a:t>
            </a:r>
            <a:r>
              <a:rPr lang="cs-CZ" dirty="0"/>
              <a:t> </a:t>
            </a:r>
            <a:r>
              <a:rPr lang="cs-CZ" dirty="0" err="1"/>
              <a:t>landscape</a:t>
            </a:r>
            <a:r>
              <a:rPr lang="cs-CZ" dirty="0"/>
              <a:t>?</a:t>
            </a:r>
          </a:p>
          <a:p>
            <a:r>
              <a:rPr lang="cs-CZ" dirty="0" err="1"/>
              <a:t>Can</a:t>
            </a:r>
            <a:r>
              <a:rPr lang="cs-CZ" dirty="0"/>
              <a:t> </a:t>
            </a:r>
            <a:r>
              <a:rPr lang="cs-CZ" dirty="0" err="1"/>
              <a:t>we</a:t>
            </a:r>
            <a:r>
              <a:rPr lang="cs-CZ" dirty="0"/>
              <a:t> call </a:t>
            </a:r>
            <a:r>
              <a:rPr lang="cs-CZ" dirty="0" err="1"/>
              <a:t>populism</a:t>
            </a:r>
            <a:r>
              <a:rPr lang="cs-CZ" dirty="0"/>
              <a:t> a </a:t>
            </a:r>
            <a:r>
              <a:rPr lang="cs-CZ" dirty="0" err="1"/>
              <a:t>political</a:t>
            </a:r>
            <a:r>
              <a:rPr lang="cs-CZ" dirty="0"/>
              <a:t> ideology such as </a:t>
            </a:r>
            <a:r>
              <a:rPr lang="cs-CZ" dirty="0" err="1"/>
              <a:t>liberalism</a:t>
            </a:r>
            <a:r>
              <a:rPr lang="cs-CZ" dirty="0"/>
              <a:t>, </a:t>
            </a:r>
            <a:r>
              <a:rPr lang="cs-CZ" dirty="0" err="1"/>
              <a:t>socialism</a:t>
            </a:r>
            <a:r>
              <a:rPr lang="cs-CZ" dirty="0"/>
              <a:t>…?</a:t>
            </a:r>
          </a:p>
          <a:p>
            <a:r>
              <a:rPr lang="cs-CZ" dirty="0" err="1"/>
              <a:t>Why</a:t>
            </a:r>
            <a:r>
              <a:rPr lang="cs-CZ" dirty="0"/>
              <a:t> </a:t>
            </a:r>
            <a:r>
              <a:rPr lang="cs-CZ" dirty="0" err="1"/>
              <a:t>people</a:t>
            </a:r>
            <a:r>
              <a:rPr lang="cs-CZ" dirty="0"/>
              <a:t> in CE </a:t>
            </a:r>
            <a:r>
              <a:rPr lang="cs-CZ" dirty="0" err="1"/>
              <a:t>vote</a:t>
            </a:r>
            <a:r>
              <a:rPr lang="cs-CZ" dirty="0"/>
              <a:t> </a:t>
            </a:r>
            <a:r>
              <a:rPr lang="cs-CZ" dirty="0" err="1"/>
              <a:t>populist</a:t>
            </a:r>
            <a:r>
              <a:rPr lang="cs-CZ" dirty="0"/>
              <a:t> </a:t>
            </a:r>
            <a:r>
              <a:rPr lang="cs-CZ" dirty="0" err="1"/>
              <a:t>parties</a:t>
            </a:r>
            <a:r>
              <a:rPr lang="cs-CZ" dirty="0"/>
              <a:t>? </a:t>
            </a:r>
            <a:r>
              <a:rPr lang="cs-CZ" dirty="0" err="1"/>
              <a:t>There</a:t>
            </a:r>
            <a:r>
              <a:rPr lang="cs-CZ" dirty="0"/>
              <a:t> </a:t>
            </a:r>
            <a:r>
              <a:rPr lang="cs-CZ" dirty="0" err="1"/>
              <a:t>is</a:t>
            </a:r>
            <a:r>
              <a:rPr lang="cs-CZ" dirty="0"/>
              <a:t> no </a:t>
            </a:r>
            <a:r>
              <a:rPr lang="cs-CZ" dirty="0" err="1"/>
              <a:t>serious</a:t>
            </a:r>
            <a:r>
              <a:rPr lang="cs-CZ" dirty="0"/>
              <a:t> </a:t>
            </a:r>
            <a:r>
              <a:rPr lang="cs-CZ" dirty="0" err="1"/>
              <a:t>crisis</a:t>
            </a:r>
            <a:r>
              <a:rPr lang="cs-CZ"/>
              <a:t>.</a:t>
            </a:r>
          </a:p>
          <a:p>
            <a:endParaRPr lang="cs-CZ" dirty="0"/>
          </a:p>
          <a:p>
            <a:endParaRPr lang="cs-CZ" dirty="0"/>
          </a:p>
          <a:p>
            <a:endParaRPr lang="cs-CZ" dirty="0"/>
          </a:p>
        </p:txBody>
      </p:sp>
    </p:spTree>
    <p:extLst>
      <p:ext uri="{BB962C8B-B14F-4D97-AF65-F5344CB8AC3E}">
        <p14:creationId xmlns:p14="http://schemas.microsoft.com/office/powerpoint/2010/main" val="372360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CE38E-CE19-4D4E-BD5E-9E1C41CAE4E0}"/>
              </a:ext>
            </a:extLst>
          </p:cNvPr>
          <p:cNvSpPr>
            <a:spLocks noGrp="1"/>
          </p:cNvSpPr>
          <p:nvPr>
            <p:ph type="title"/>
          </p:nvPr>
        </p:nvSpPr>
        <p:spPr/>
        <p:txBody>
          <a:bodyPr/>
          <a:lstStyle/>
          <a:p>
            <a:r>
              <a:rPr lang="cs-CZ" b="1" dirty="0" err="1"/>
              <a:t>Common</a:t>
            </a:r>
            <a:r>
              <a:rPr lang="cs-CZ" b="1" dirty="0"/>
              <a:t> </a:t>
            </a:r>
            <a:r>
              <a:rPr lang="cs-CZ" b="1" dirty="0" err="1"/>
              <a:t>understanding</a:t>
            </a:r>
            <a:r>
              <a:rPr lang="cs-CZ" b="1" dirty="0"/>
              <a:t> </a:t>
            </a:r>
            <a:r>
              <a:rPr lang="cs-CZ" b="1" dirty="0" err="1"/>
              <a:t>of</a:t>
            </a:r>
            <a:r>
              <a:rPr lang="cs-CZ" b="1" dirty="0"/>
              <a:t> </a:t>
            </a:r>
            <a:r>
              <a:rPr lang="cs-CZ" b="1" dirty="0" err="1"/>
              <a:t>populism</a:t>
            </a:r>
            <a:endParaRPr lang="cs-CZ" b="1" dirty="0"/>
          </a:p>
        </p:txBody>
      </p:sp>
      <p:sp>
        <p:nvSpPr>
          <p:cNvPr id="3" name="Zástupný obsah 2">
            <a:extLst>
              <a:ext uri="{FF2B5EF4-FFF2-40B4-BE49-F238E27FC236}">
                <a16:creationId xmlns:a16="http://schemas.microsoft.com/office/drawing/2014/main" id="{42B5A723-3E3D-45AD-824E-EED316969CA5}"/>
              </a:ext>
            </a:extLst>
          </p:cNvPr>
          <p:cNvSpPr>
            <a:spLocks noGrp="1"/>
          </p:cNvSpPr>
          <p:nvPr>
            <p:ph idx="1"/>
          </p:nvPr>
        </p:nvSpPr>
        <p:spPr/>
        <p:txBody>
          <a:bodyPr/>
          <a:lstStyle/>
          <a:p>
            <a:pPr marL="0" indent="0">
              <a:buNone/>
            </a:pPr>
            <a:r>
              <a:rPr lang="cs-CZ" b="1" dirty="0"/>
              <a:t>Demagogy and </a:t>
            </a:r>
            <a:r>
              <a:rPr lang="cs-CZ" b="1" dirty="0" err="1"/>
              <a:t>opportunism</a:t>
            </a:r>
            <a:endParaRPr lang="cs-CZ" b="1" dirty="0"/>
          </a:p>
          <a:p>
            <a:r>
              <a:rPr lang="en-US" dirty="0"/>
              <a:t>highly emotional and simplistic rhetoric </a:t>
            </a:r>
            <a:endParaRPr lang="cs-CZ" dirty="0"/>
          </a:p>
          <a:p>
            <a:r>
              <a:rPr lang="en-US" dirty="0"/>
              <a:t>opportunistic policies that aim to “buy” the support of voters</a:t>
            </a:r>
            <a:endParaRPr lang="cs-CZ" dirty="0"/>
          </a:p>
        </p:txBody>
      </p:sp>
    </p:spTree>
    <p:extLst>
      <p:ext uri="{BB962C8B-B14F-4D97-AF65-F5344CB8AC3E}">
        <p14:creationId xmlns:p14="http://schemas.microsoft.com/office/powerpoint/2010/main" val="20266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4B6C43-E949-457F-99E0-3CF807B119A4}"/>
              </a:ext>
            </a:extLst>
          </p:cNvPr>
          <p:cNvSpPr>
            <a:spLocks noGrp="1"/>
          </p:cNvSpPr>
          <p:nvPr>
            <p:ph type="title"/>
          </p:nvPr>
        </p:nvSpPr>
        <p:spPr>
          <a:xfrm>
            <a:off x="838200" y="391250"/>
            <a:ext cx="10515600" cy="1325563"/>
          </a:xfrm>
        </p:spPr>
        <p:txBody>
          <a:bodyPr/>
          <a:lstStyle/>
          <a:p>
            <a:r>
              <a:rPr lang="cs-CZ" b="1" dirty="0" err="1"/>
              <a:t>The</a:t>
            </a:r>
            <a:r>
              <a:rPr lang="cs-CZ" b="1" dirty="0"/>
              <a:t> </a:t>
            </a:r>
            <a:r>
              <a:rPr lang="cs-CZ" b="1" dirty="0" err="1"/>
              <a:t>concept</a:t>
            </a:r>
            <a:r>
              <a:rPr lang="cs-CZ" b="1" dirty="0"/>
              <a:t> </a:t>
            </a:r>
            <a:r>
              <a:rPr lang="cs-CZ" b="1" dirty="0" err="1"/>
              <a:t>of</a:t>
            </a:r>
            <a:r>
              <a:rPr lang="cs-CZ" b="1" dirty="0"/>
              <a:t> </a:t>
            </a:r>
            <a:r>
              <a:rPr lang="cs-CZ" b="1" dirty="0" err="1"/>
              <a:t>Populism</a:t>
            </a:r>
            <a:endParaRPr lang="cs-CZ" b="1" dirty="0"/>
          </a:p>
        </p:txBody>
      </p:sp>
      <p:sp>
        <p:nvSpPr>
          <p:cNvPr id="3" name="Zástupný obsah 2">
            <a:extLst>
              <a:ext uri="{FF2B5EF4-FFF2-40B4-BE49-F238E27FC236}">
                <a16:creationId xmlns:a16="http://schemas.microsoft.com/office/drawing/2014/main" id="{9C3D2229-513C-4F73-9C3B-7A4D2B538FE7}"/>
              </a:ext>
            </a:extLst>
          </p:cNvPr>
          <p:cNvSpPr>
            <a:spLocks noGrp="1"/>
          </p:cNvSpPr>
          <p:nvPr>
            <p:ph idx="1"/>
          </p:nvPr>
        </p:nvSpPr>
        <p:spPr>
          <a:xfrm>
            <a:off x="838200" y="1825625"/>
            <a:ext cx="6324600" cy="4351338"/>
          </a:xfrm>
        </p:spPr>
        <p:txBody>
          <a:bodyPr/>
          <a:lstStyle/>
          <a:p>
            <a:r>
              <a:rPr lang="cs-CZ" dirty="0"/>
              <a:t>a </a:t>
            </a:r>
            <a:r>
              <a:rPr lang="cs-CZ" b="1" dirty="0" err="1"/>
              <a:t>farflung</a:t>
            </a:r>
            <a:r>
              <a:rPr lang="cs-CZ" dirty="0"/>
              <a:t> </a:t>
            </a:r>
            <a:r>
              <a:rPr lang="cs-CZ" dirty="0" err="1"/>
              <a:t>notion</a:t>
            </a:r>
            <a:r>
              <a:rPr lang="cs-CZ" dirty="0"/>
              <a:t> (</a:t>
            </a:r>
            <a:r>
              <a:rPr lang="cs-CZ" dirty="0" err="1"/>
              <a:t>Gerrin</a:t>
            </a:r>
            <a:r>
              <a:rPr lang="cs-CZ" dirty="0"/>
              <a:t> 1997): spread </a:t>
            </a:r>
            <a:r>
              <a:rPr lang="cs-CZ" dirty="0" err="1"/>
              <a:t>out</a:t>
            </a:r>
            <a:r>
              <a:rPr lang="cs-CZ" dirty="0"/>
              <a:t> </a:t>
            </a:r>
            <a:r>
              <a:rPr lang="cs-CZ" dirty="0" err="1"/>
              <a:t>over</a:t>
            </a:r>
            <a:r>
              <a:rPr lang="cs-CZ" dirty="0"/>
              <a:t> a very </a:t>
            </a:r>
            <a:r>
              <a:rPr lang="cs-CZ" dirty="0" err="1"/>
              <a:t>large</a:t>
            </a:r>
            <a:r>
              <a:rPr lang="cs-CZ" dirty="0"/>
              <a:t> area</a:t>
            </a:r>
          </a:p>
          <a:p>
            <a:r>
              <a:rPr lang="cs-CZ" dirty="0" err="1"/>
              <a:t>contradictive</a:t>
            </a:r>
            <a:r>
              <a:rPr lang="cs-CZ" dirty="0"/>
              <a:t> and </a:t>
            </a:r>
            <a:r>
              <a:rPr lang="cs-CZ" dirty="0" err="1"/>
              <a:t>incomparable</a:t>
            </a:r>
            <a:r>
              <a:rPr lang="cs-CZ" dirty="0"/>
              <a:t> </a:t>
            </a:r>
            <a:r>
              <a:rPr lang="cs-CZ" dirty="0" err="1"/>
              <a:t>cases</a:t>
            </a:r>
            <a:r>
              <a:rPr lang="cs-CZ" dirty="0"/>
              <a:t> </a:t>
            </a:r>
            <a:r>
              <a:rPr lang="cs-CZ" dirty="0" err="1"/>
              <a:t>of</a:t>
            </a:r>
            <a:r>
              <a:rPr lang="cs-CZ" dirty="0"/>
              <a:t> </a:t>
            </a:r>
            <a:r>
              <a:rPr lang="cs-CZ" dirty="0" err="1"/>
              <a:t>populism</a:t>
            </a:r>
            <a:r>
              <a:rPr lang="cs-CZ" dirty="0"/>
              <a:t> (Donald Trump X </a:t>
            </a:r>
            <a:r>
              <a:rPr lang="cs-CZ" dirty="0" err="1"/>
              <a:t>Bernie</a:t>
            </a:r>
            <a:r>
              <a:rPr lang="cs-CZ" dirty="0"/>
              <a:t> Sanders; Brexit X </a:t>
            </a:r>
            <a:r>
              <a:rPr lang="cs-CZ" dirty="0" err="1"/>
              <a:t>Occupy</a:t>
            </a:r>
            <a:r>
              <a:rPr lang="cs-CZ" dirty="0"/>
              <a:t> </a:t>
            </a:r>
            <a:r>
              <a:rPr lang="cs-CZ" dirty="0" err="1"/>
              <a:t>movement</a:t>
            </a:r>
            <a:r>
              <a:rPr lang="cs-CZ" dirty="0"/>
              <a:t>)</a:t>
            </a:r>
          </a:p>
          <a:p>
            <a:pPr marL="0" indent="0">
              <a:buNone/>
            </a:pPr>
            <a:endParaRPr lang="cs-CZ" dirty="0"/>
          </a:p>
          <a:p>
            <a:endParaRPr lang="cs-CZ" dirty="0"/>
          </a:p>
        </p:txBody>
      </p:sp>
      <p:pic>
        <p:nvPicPr>
          <p:cNvPr id="1026" name="Picture 2" descr="Image result for sanders trump">
            <a:extLst>
              <a:ext uri="{FF2B5EF4-FFF2-40B4-BE49-F238E27FC236}">
                <a16:creationId xmlns:a16="http://schemas.microsoft.com/office/drawing/2014/main" id="{99DCAA91-D24C-4C95-A788-4AD5E8A5B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1825625"/>
            <a:ext cx="4699000" cy="31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4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87BE52-AA35-46A4-96CE-3CD1AFA74DED}"/>
              </a:ext>
            </a:extLst>
          </p:cNvPr>
          <p:cNvSpPr>
            <a:spLocks noGrp="1"/>
          </p:cNvSpPr>
          <p:nvPr>
            <p:ph type="title"/>
          </p:nvPr>
        </p:nvSpPr>
        <p:spPr/>
        <p:txBody>
          <a:bodyPr/>
          <a:lstStyle/>
          <a:p>
            <a:r>
              <a:rPr lang="cs-CZ" b="1" dirty="0" err="1"/>
              <a:t>Three</a:t>
            </a:r>
            <a:r>
              <a:rPr lang="cs-CZ" b="1" dirty="0"/>
              <a:t> </a:t>
            </a:r>
            <a:r>
              <a:rPr lang="cs-CZ" b="1" dirty="0" err="1"/>
              <a:t>ways</a:t>
            </a:r>
            <a:r>
              <a:rPr lang="cs-CZ" b="1" dirty="0"/>
              <a:t> </a:t>
            </a:r>
            <a:r>
              <a:rPr lang="cs-CZ" b="1" dirty="0" err="1"/>
              <a:t>of</a:t>
            </a:r>
            <a:r>
              <a:rPr lang="cs-CZ" b="1" dirty="0"/>
              <a:t> </a:t>
            </a:r>
            <a:r>
              <a:rPr lang="cs-CZ" b="1" dirty="0" err="1"/>
              <a:t>defining</a:t>
            </a:r>
            <a:r>
              <a:rPr lang="cs-CZ" b="1" dirty="0"/>
              <a:t> </a:t>
            </a:r>
            <a:r>
              <a:rPr lang="cs-CZ" b="1" dirty="0" err="1"/>
              <a:t>populism</a:t>
            </a:r>
            <a:r>
              <a:rPr lang="cs-CZ" b="1" dirty="0"/>
              <a:t> in </a:t>
            </a:r>
            <a:r>
              <a:rPr lang="cs-CZ" b="1" dirty="0" err="1"/>
              <a:t>social</a:t>
            </a:r>
            <a:r>
              <a:rPr lang="cs-CZ" b="1" dirty="0"/>
              <a:t> </a:t>
            </a:r>
            <a:r>
              <a:rPr lang="cs-CZ" b="1" dirty="0" err="1"/>
              <a:t>sciences</a:t>
            </a:r>
            <a:endParaRPr lang="cs-CZ" b="1" dirty="0"/>
          </a:p>
        </p:txBody>
      </p:sp>
      <p:sp>
        <p:nvSpPr>
          <p:cNvPr id="3" name="Zástupný obsah 2">
            <a:extLst>
              <a:ext uri="{FF2B5EF4-FFF2-40B4-BE49-F238E27FC236}">
                <a16:creationId xmlns:a16="http://schemas.microsoft.com/office/drawing/2014/main" id="{91AF0718-86EB-4B63-8B4A-82927A301BA8}"/>
              </a:ext>
            </a:extLst>
          </p:cNvPr>
          <p:cNvSpPr>
            <a:spLocks noGrp="1"/>
          </p:cNvSpPr>
          <p:nvPr>
            <p:ph idx="1"/>
          </p:nvPr>
        </p:nvSpPr>
        <p:spPr/>
        <p:txBody>
          <a:bodyPr/>
          <a:lstStyle/>
          <a:p>
            <a:pPr marL="0" indent="0">
              <a:buNone/>
            </a:pPr>
            <a:r>
              <a:rPr lang="cs-CZ" dirty="0"/>
              <a:t>1. Ideology </a:t>
            </a:r>
          </a:p>
          <a:p>
            <a:pPr marL="0" indent="0">
              <a:buNone/>
            </a:pPr>
            <a:r>
              <a:rPr lang="cs-CZ" dirty="0"/>
              <a:t>2. </a:t>
            </a:r>
            <a:r>
              <a:rPr lang="cs-CZ" dirty="0" err="1"/>
              <a:t>Strategy</a:t>
            </a:r>
            <a:endParaRPr lang="cs-CZ" dirty="0"/>
          </a:p>
          <a:p>
            <a:pPr marL="0" indent="0">
              <a:buNone/>
            </a:pPr>
            <a:r>
              <a:rPr lang="cs-CZ" dirty="0"/>
              <a:t>3. </a:t>
            </a:r>
            <a:r>
              <a:rPr lang="cs-CZ" dirty="0" err="1"/>
              <a:t>Discoursive</a:t>
            </a:r>
            <a:r>
              <a:rPr lang="cs-CZ" dirty="0"/>
              <a:t> style</a:t>
            </a:r>
          </a:p>
          <a:p>
            <a:pPr marL="0" indent="0" algn="r">
              <a:buNone/>
            </a:pPr>
            <a:r>
              <a:rPr lang="cs-CZ" dirty="0"/>
              <a:t>(</a:t>
            </a:r>
            <a:r>
              <a:rPr lang="cs-CZ" dirty="0" err="1"/>
              <a:t>Gidron</a:t>
            </a:r>
            <a:r>
              <a:rPr lang="cs-CZ" dirty="0"/>
              <a:t>, </a:t>
            </a:r>
            <a:r>
              <a:rPr lang="cs-CZ" dirty="0" err="1"/>
              <a:t>Bonikowski</a:t>
            </a:r>
            <a:r>
              <a:rPr lang="cs-CZ" dirty="0"/>
              <a:t> 2013)</a:t>
            </a:r>
          </a:p>
        </p:txBody>
      </p:sp>
    </p:spTree>
    <p:extLst>
      <p:ext uri="{BB962C8B-B14F-4D97-AF65-F5344CB8AC3E}">
        <p14:creationId xmlns:p14="http://schemas.microsoft.com/office/powerpoint/2010/main" val="38655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E439DF-D14C-4333-AE03-9132930EC079}"/>
              </a:ext>
            </a:extLst>
          </p:cNvPr>
          <p:cNvSpPr>
            <a:spLocks noGrp="1"/>
          </p:cNvSpPr>
          <p:nvPr>
            <p:ph type="title"/>
          </p:nvPr>
        </p:nvSpPr>
        <p:spPr/>
        <p:txBody>
          <a:bodyPr/>
          <a:lstStyle/>
          <a:p>
            <a:r>
              <a:rPr lang="cs-CZ" b="1" dirty="0" err="1"/>
              <a:t>Populism</a:t>
            </a:r>
            <a:r>
              <a:rPr lang="cs-CZ" b="1" dirty="0"/>
              <a:t> as „</a:t>
            </a:r>
            <a:r>
              <a:rPr lang="cs-CZ" b="1" dirty="0" err="1"/>
              <a:t>thin</a:t>
            </a:r>
            <a:r>
              <a:rPr lang="cs-CZ" b="1" dirty="0"/>
              <a:t> ideology“</a:t>
            </a:r>
          </a:p>
        </p:txBody>
      </p:sp>
      <p:sp>
        <p:nvSpPr>
          <p:cNvPr id="3" name="Zástupný obsah 2">
            <a:extLst>
              <a:ext uri="{FF2B5EF4-FFF2-40B4-BE49-F238E27FC236}">
                <a16:creationId xmlns:a16="http://schemas.microsoft.com/office/drawing/2014/main" id="{D0154FA8-F2CB-45DE-B27F-C5AD9F7D7765}"/>
              </a:ext>
            </a:extLst>
          </p:cNvPr>
          <p:cNvSpPr>
            <a:spLocks noGrp="1"/>
          </p:cNvSpPr>
          <p:nvPr>
            <p:ph idx="1"/>
          </p:nvPr>
        </p:nvSpPr>
        <p:spPr>
          <a:xfrm>
            <a:off x="838200" y="1825625"/>
            <a:ext cx="10248900" cy="4351338"/>
          </a:xfrm>
        </p:spPr>
        <p:txBody>
          <a:bodyPr/>
          <a:lstStyle/>
          <a:p>
            <a:pPr marL="0" indent="0">
              <a:buNone/>
            </a:pPr>
            <a:r>
              <a:rPr lang="cs-CZ" b="1" dirty="0" err="1"/>
              <a:t>Cas</a:t>
            </a:r>
            <a:r>
              <a:rPr lang="cs-CZ" b="1" dirty="0"/>
              <a:t> </a:t>
            </a:r>
            <a:r>
              <a:rPr lang="cs-CZ" b="1" dirty="0" err="1"/>
              <a:t>Mudde</a:t>
            </a:r>
            <a:r>
              <a:rPr lang="cs-CZ" b="1" dirty="0"/>
              <a:t>: </a:t>
            </a:r>
            <a:r>
              <a:rPr lang="cs-CZ" b="1" dirty="0" err="1"/>
              <a:t>The</a:t>
            </a:r>
            <a:r>
              <a:rPr lang="cs-CZ" b="1" dirty="0"/>
              <a:t> </a:t>
            </a:r>
            <a:r>
              <a:rPr lang="cs-CZ" b="1" dirty="0" err="1"/>
              <a:t>Populist</a:t>
            </a:r>
            <a:r>
              <a:rPr lang="cs-CZ" b="1" dirty="0"/>
              <a:t> </a:t>
            </a:r>
            <a:r>
              <a:rPr lang="cs-CZ" b="1" dirty="0" err="1"/>
              <a:t>Zeitgeist</a:t>
            </a:r>
            <a:r>
              <a:rPr lang="cs-CZ" b="1" dirty="0"/>
              <a:t> (2004)</a:t>
            </a:r>
          </a:p>
          <a:p>
            <a:pPr>
              <a:buFontTx/>
              <a:buChar char="-"/>
            </a:pPr>
            <a:r>
              <a:rPr lang="cs-CZ" dirty="0" err="1"/>
              <a:t>populism</a:t>
            </a:r>
            <a:r>
              <a:rPr lang="cs-CZ" dirty="0"/>
              <a:t> as a </a:t>
            </a:r>
            <a:r>
              <a:rPr lang="cs-CZ" dirty="0" err="1"/>
              <a:t>thin-centered</a:t>
            </a:r>
            <a:r>
              <a:rPr lang="cs-CZ" dirty="0"/>
              <a:t> ideology: </a:t>
            </a:r>
            <a:r>
              <a:rPr lang="cs-CZ" dirty="0" err="1"/>
              <a:t>ideas</a:t>
            </a:r>
            <a:r>
              <a:rPr lang="cs-CZ" dirty="0"/>
              <a:t> </a:t>
            </a:r>
            <a:r>
              <a:rPr lang="cs-CZ" dirty="0" err="1"/>
              <a:t>with</a:t>
            </a:r>
            <a:r>
              <a:rPr lang="cs-CZ" dirty="0"/>
              <a:t> limited </a:t>
            </a:r>
            <a:r>
              <a:rPr lang="cs-CZ" dirty="0" err="1"/>
              <a:t>scope</a:t>
            </a:r>
            <a:r>
              <a:rPr lang="cs-CZ" dirty="0"/>
              <a:t>, </a:t>
            </a:r>
            <a:r>
              <a:rPr lang="cs-CZ" dirty="0" err="1"/>
              <a:t>complexity</a:t>
            </a:r>
            <a:r>
              <a:rPr lang="cs-CZ" dirty="0"/>
              <a:t> and </a:t>
            </a:r>
            <a:r>
              <a:rPr lang="cs-CZ" dirty="0" err="1"/>
              <a:t>ambition</a:t>
            </a:r>
            <a:endParaRPr lang="cs-CZ" dirty="0"/>
          </a:p>
          <a:p>
            <a:pPr marL="0" indent="0">
              <a:buNone/>
            </a:pPr>
            <a:endParaRPr lang="cs-CZ" dirty="0"/>
          </a:p>
          <a:p>
            <a:pPr marL="514350" indent="-514350">
              <a:buAutoNum type="alphaLcParenR"/>
            </a:pPr>
            <a:r>
              <a:rPr lang="cs-CZ" dirty="0"/>
              <a:t>society </a:t>
            </a:r>
            <a:r>
              <a:rPr lang="cs-CZ" dirty="0" err="1"/>
              <a:t>devided</a:t>
            </a:r>
            <a:r>
              <a:rPr lang="cs-CZ" dirty="0"/>
              <a:t> </a:t>
            </a:r>
            <a:r>
              <a:rPr lang="cs-CZ" dirty="0" err="1"/>
              <a:t>into</a:t>
            </a:r>
            <a:r>
              <a:rPr lang="cs-CZ" dirty="0"/>
              <a:t> </a:t>
            </a:r>
            <a:r>
              <a:rPr lang="cs-CZ" dirty="0" err="1"/>
              <a:t>two</a:t>
            </a:r>
            <a:r>
              <a:rPr lang="cs-CZ" dirty="0"/>
              <a:t> </a:t>
            </a:r>
            <a:r>
              <a:rPr lang="cs-CZ" dirty="0" err="1"/>
              <a:t>antagonistic</a:t>
            </a:r>
            <a:r>
              <a:rPr lang="cs-CZ" dirty="0"/>
              <a:t> </a:t>
            </a:r>
            <a:r>
              <a:rPr lang="cs-CZ" dirty="0" err="1"/>
              <a:t>groups</a:t>
            </a:r>
            <a:r>
              <a:rPr lang="cs-CZ" dirty="0"/>
              <a:t>: „</a:t>
            </a:r>
            <a:r>
              <a:rPr lang="cs-CZ" dirty="0" err="1"/>
              <a:t>the</a:t>
            </a:r>
            <a:r>
              <a:rPr lang="cs-CZ" b="1" dirty="0"/>
              <a:t> </a:t>
            </a:r>
            <a:r>
              <a:rPr lang="cs-CZ" b="1" dirty="0" err="1"/>
              <a:t>pure</a:t>
            </a:r>
            <a:r>
              <a:rPr lang="cs-CZ" b="1" dirty="0"/>
              <a:t> </a:t>
            </a:r>
            <a:r>
              <a:rPr lang="cs-CZ" b="1" dirty="0" err="1"/>
              <a:t>people</a:t>
            </a:r>
            <a:r>
              <a:rPr lang="cs-CZ" dirty="0"/>
              <a:t>“ vs. „</a:t>
            </a:r>
            <a:r>
              <a:rPr lang="cs-CZ" dirty="0" err="1"/>
              <a:t>the</a:t>
            </a:r>
            <a:r>
              <a:rPr lang="cs-CZ" dirty="0"/>
              <a:t> </a:t>
            </a:r>
            <a:r>
              <a:rPr lang="cs-CZ" b="1" dirty="0" err="1"/>
              <a:t>corrupt</a:t>
            </a:r>
            <a:r>
              <a:rPr lang="cs-CZ" b="1" dirty="0"/>
              <a:t> </a:t>
            </a:r>
            <a:r>
              <a:rPr lang="cs-CZ" b="1" dirty="0" err="1"/>
              <a:t>elite</a:t>
            </a:r>
            <a:r>
              <a:rPr lang="cs-CZ" dirty="0"/>
              <a:t>“</a:t>
            </a:r>
          </a:p>
          <a:p>
            <a:pPr marL="514350" indent="-514350">
              <a:buAutoNum type="alphaLcParenR"/>
            </a:pPr>
            <a:r>
              <a:rPr lang="cs-CZ" dirty="0" err="1"/>
              <a:t>politics</a:t>
            </a:r>
            <a:r>
              <a:rPr lang="cs-CZ" dirty="0"/>
              <a:t> as </a:t>
            </a:r>
            <a:r>
              <a:rPr lang="cs-CZ" dirty="0" err="1"/>
              <a:t>an</a:t>
            </a:r>
            <a:r>
              <a:rPr lang="cs-CZ" dirty="0"/>
              <a:t> </a:t>
            </a:r>
            <a:r>
              <a:rPr lang="cs-CZ" dirty="0" err="1"/>
              <a:t>expression</a:t>
            </a:r>
            <a:r>
              <a:rPr lang="cs-CZ" dirty="0"/>
              <a:t> </a:t>
            </a:r>
            <a:r>
              <a:rPr lang="cs-CZ" dirty="0" err="1"/>
              <a:t>of</a:t>
            </a:r>
            <a:r>
              <a:rPr lang="cs-CZ" dirty="0"/>
              <a:t> </a:t>
            </a:r>
            <a:r>
              <a:rPr lang="cs-CZ" dirty="0" err="1"/>
              <a:t>the</a:t>
            </a:r>
            <a:r>
              <a:rPr lang="cs-CZ" dirty="0"/>
              <a:t> </a:t>
            </a:r>
            <a:r>
              <a:rPr lang="cs-CZ" b="1" dirty="0" err="1"/>
              <a:t>general</a:t>
            </a:r>
            <a:r>
              <a:rPr lang="cs-CZ" b="1" dirty="0"/>
              <a:t> </a:t>
            </a:r>
            <a:r>
              <a:rPr lang="cs-CZ" b="1" dirty="0" err="1"/>
              <a:t>will</a:t>
            </a:r>
            <a:r>
              <a:rPr lang="cs-CZ" b="1" dirty="0"/>
              <a:t> </a:t>
            </a:r>
            <a:r>
              <a:rPr lang="cs-CZ" b="1" dirty="0" err="1"/>
              <a:t>of</a:t>
            </a:r>
            <a:r>
              <a:rPr lang="cs-CZ" b="1" dirty="0"/>
              <a:t> </a:t>
            </a:r>
            <a:r>
              <a:rPr lang="cs-CZ" b="1" dirty="0" err="1"/>
              <a:t>the</a:t>
            </a:r>
            <a:r>
              <a:rPr lang="cs-CZ" b="1" dirty="0"/>
              <a:t> </a:t>
            </a:r>
            <a:r>
              <a:rPr lang="cs-CZ" b="1" dirty="0" err="1"/>
              <a:t>people</a:t>
            </a:r>
            <a:endParaRPr lang="cs-CZ" b="1" dirty="0"/>
          </a:p>
          <a:p>
            <a:pPr marL="0" indent="0">
              <a:buNone/>
            </a:pPr>
            <a:endParaRPr lang="cs-CZ" b="1" dirty="0"/>
          </a:p>
          <a:p>
            <a:pPr marL="0" indent="0">
              <a:buNone/>
            </a:pPr>
            <a:endParaRPr lang="cs-CZ" b="1" dirty="0"/>
          </a:p>
        </p:txBody>
      </p:sp>
    </p:spTree>
    <p:extLst>
      <p:ext uri="{BB962C8B-B14F-4D97-AF65-F5344CB8AC3E}">
        <p14:creationId xmlns:p14="http://schemas.microsoft.com/office/powerpoint/2010/main" val="71516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3951B-5018-4DB3-B461-B85E6F5AEBE5}"/>
              </a:ext>
            </a:extLst>
          </p:cNvPr>
          <p:cNvSpPr>
            <a:spLocks noGrp="1"/>
          </p:cNvSpPr>
          <p:nvPr>
            <p:ph type="title"/>
          </p:nvPr>
        </p:nvSpPr>
        <p:spPr>
          <a:xfrm>
            <a:off x="838200" y="200025"/>
            <a:ext cx="10515600" cy="1325563"/>
          </a:xfrm>
        </p:spPr>
        <p:txBody>
          <a:bodyPr/>
          <a:lstStyle/>
          <a:p>
            <a:r>
              <a:rPr lang="cs-CZ" b="1" dirty="0"/>
              <a:t>PEOPLE / ELITE</a:t>
            </a:r>
          </a:p>
        </p:txBody>
      </p:sp>
      <p:sp>
        <p:nvSpPr>
          <p:cNvPr id="5" name="Řečová bublina: oválný bublinový popisek 4">
            <a:extLst>
              <a:ext uri="{FF2B5EF4-FFF2-40B4-BE49-F238E27FC236}">
                <a16:creationId xmlns:a16="http://schemas.microsoft.com/office/drawing/2014/main" id="{73B06B12-E8CB-4B78-84CC-1659E1FD5495}"/>
              </a:ext>
            </a:extLst>
          </p:cNvPr>
          <p:cNvSpPr/>
          <p:nvPr/>
        </p:nvSpPr>
        <p:spPr>
          <a:xfrm flipH="1">
            <a:off x="4724400" y="296287"/>
            <a:ext cx="6057900" cy="3794125"/>
          </a:xfrm>
          <a:prstGeom prst="wedgeEllipseCallou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200" i="1" dirty="0">
                <a:solidFill>
                  <a:schemeClr val="bg1"/>
                </a:solidFill>
                <a:latin typeface="Guardian Text Egyptian Web"/>
              </a:rPr>
              <a:t>“We are transferring power from Washington DC and giving it back to you, </a:t>
            </a:r>
            <a:r>
              <a:rPr lang="en-US" sz="2200" b="1" i="1" dirty="0">
                <a:solidFill>
                  <a:schemeClr val="bg1"/>
                </a:solidFill>
                <a:latin typeface="Guardian Text Egyptian Web"/>
              </a:rPr>
              <a:t>the people </a:t>
            </a:r>
            <a:r>
              <a:rPr lang="en-US" sz="2200" i="1" dirty="0">
                <a:solidFill>
                  <a:schemeClr val="bg1"/>
                </a:solidFill>
                <a:latin typeface="Guardian Text Egyptian Web"/>
              </a:rPr>
              <a:t>… The establishment protected itself, but not the citizens of our country.” </a:t>
            </a:r>
            <a:endParaRPr lang="cs-CZ" sz="2200" i="1" dirty="0">
              <a:solidFill>
                <a:schemeClr val="bg1"/>
              </a:solidFill>
              <a:latin typeface="Guardian Text Egyptian Web"/>
            </a:endParaRPr>
          </a:p>
          <a:p>
            <a:endParaRPr lang="cs-CZ" sz="2200" i="1" dirty="0">
              <a:solidFill>
                <a:schemeClr val="bg1"/>
              </a:solidFill>
              <a:latin typeface="Guardian Text Egyptian Web"/>
            </a:endParaRPr>
          </a:p>
          <a:p>
            <a:r>
              <a:rPr lang="cs-CZ" sz="2200" i="1" dirty="0">
                <a:solidFill>
                  <a:schemeClr val="bg1"/>
                </a:solidFill>
                <a:latin typeface="Guardian Text Egyptian Web"/>
              </a:rPr>
              <a:t>(Donald Trump </a:t>
            </a:r>
            <a:r>
              <a:rPr lang="cs-CZ" sz="2200" i="1" dirty="0" err="1">
                <a:solidFill>
                  <a:schemeClr val="bg1"/>
                </a:solidFill>
                <a:latin typeface="Guardian Text Egyptian Web"/>
              </a:rPr>
              <a:t>at</a:t>
            </a:r>
            <a:r>
              <a:rPr lang="cs-CZ" sz="2200" i="1" dirty="0">
                <a:solidFill>
                  <a:schemeClr val="bg1"/>
                </a:solidFill>
                <a:latin typeface="Guardian Text Egyptian Web"/>
              </a:rPr>
              <a:t> his </a:t>
            </a:r>
            <a:r>
              <a:rPr lang="cs-CZ" sz="2200" i="1" dirty="0" err="1">
                <a:solidFill>
                  <a:schemeClr val="bg1"/>
                </a:solidFill>
                <a:latin typeface="Guardian Text Egyptian Web"/>
              </a:rPr>
              <a:t>inauguration</a:t>
            </a:r>
            <a:r>
              <a:rPr lang="cs-CZ" sz="2200" i="1" dirty="0">
                <a:solidFill>
                  <a:schemeClr val="bg1"/>
                </a:solidFill>
                <a:latin typeface="Guardian Text Egyptian Web"/>
              </a:rPr>
              <a:t>)</a:t>
            </a:r>
            <a:endParaRPr lang="cs-CZ" sz="2200" i="1" dirty="0">
              <a:solidFill>
                <a:schemeClr val="bg1"/>
              </a:solidFill>
            </a:endParaRPr>
          </a:p>
        </p:txBody>
      </p:sp>
      <p:pic>
        <p:nvPicPr>
          <p:cNvPr id="2050" name="Picture 2" descr="Related image">
            <a:extLst>
              <a:ext uri="{FF2B5EF4-FFF2-40B4-BE49-F238E27FC236}">
                <a16:creationId xmlns:a16="http://schemas.microsoft.com/office/drawing/2014/main" id="{4824343C-CA2F-4532-ACD2-80D2E1C5F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29" t="18029"/>
          <a:stretch/>
        </p:blipFill>
        <p:spPr bwMode="auto">
          <a:xfrm>
            <a:off x="8444646" y="4870018"/>
            <a:ext cx="1917700" cy="1987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5/51/Le_Pen_Paris_2007_05_01_n3.jpg">
            <a:extLst>
              <a:ext uri="{FF2B5EF4-FFF2-40B4-BE49-F238E27FC236}">
                <a16:creationId xmlns:a16="http://schemas.microsoft.com/office/drawing/2014/main" id="{47B60DC5-8B73-493A-A60C-2D1DB2C4E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9" t="12037" r="4992"/>
          <a:stretch/>
        </p:blipFill>
        <p:spPr bwMode="auto">
          <a:xfrm>
            <a:off x="993776" y="1277150"/>
            <a:ext cx="1917700" cy="1807356"/>
          </a:xfrm>
          <a:prstGeom prst="rect">
            <a:avLst/>
          </a:prstGeom>
          <a:noFill/>
          <a:extLst>
            <a:ext uri="{909E8E84-426E-40DD-AFC4-6F175D3DCCD1}">
              <a14:hiddenFill xmlns:a14="http://schemas.microsoft.com/office/drawing/2010/main">
                <a:solidFill>
                  <a:srgbClr val="FFFFFF"/>
                </a:solidFill>
              </a14:hiddenFill>
            </a:ext>
          </a:extLst>
        </p:spPr>
      </p:pic>
      <p:sp>
        <p:nvSpPr>
          <p:cNvPr id="12" name="Řečová bublina: oválný bublinový popisek 11">
            <a:extLst>
              <a:ext uri="{FF2B5EF4-FFF2-40B4-BE49-F238E27FC236}">
                <a16:creationId xmlns:a16="http://schemas.microsoft.com/office/drawing/2014/main" id="{A601B948-C676-498D-8F7D-26DC87EF2CC0}"/>
              </a:ext>
            </a:extLst>
          </p:cNvPr>
          <p:cNvSpPr/>
          <p:nvPr/>
        </p:nvSpPr>
        <p:spPr>
          <a:xfrm flipV="1">
            <a:off x="695325" y="3752268"/>
            <a:ext cx="5757982" cy="2744006"/>
          </a:xfrm>
          <a:prstGeom prst="wedgeEllipseCallo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i="1" dirty="0">
              <a:solidFill>
                <a:schemeClr val="bg1"/>
              </a:solidFill>
            </a:endParaRPr>
          </a:p>
        </p:txBody>
      </p:sp>
      <p:sp>
        <p:nvSpPr>
          <p:cNvPr id="14" name="TextovéPole 13">
            <a:extLst>
              <a:ext uri="{FF2B5EF4-FFF2-40B4-BE49-F238E27FC236}">
                <a16:creationId xmlns:a16="http://schemas.microsoft.com/office/drawing/2014/main" id="{37CBEF5C-F74A-431C-AEAB-F8042850B92C}"/>
              </a:ext>
            </a:extLst>
          </p:cNvPr>
          <p:cNvSpPr txBox="1"/>
          <p:nvPr/>
        </p:nvSpPr>
        <p:spPr>
          <a:xfrm>
            <a:off x="1829654" y="4077891"/>
            <a:ext cx="3943350" cy="2400657"/>
          </a:xfrm>
          <a:prstGeom prst="rect">
            <a:avLst/>
          </a:prstGeom>
          <a:noFill/>
        </p:spPr>
        <p:txBody>
          <a:bodyPr wrap="square" rtlCol="0">
            <a:spAutoFit/>
          </a:bodyPr>
          <a:lstStyle/>
          <a:p>
            <a:r>
              <a:rPr lang="en-US" sz="2200" i="1" dirty="0">
                <a:solidFill>
                  <a:schemeClr val="bg1"/>
                </a:solidFill>
                <a:latin typeface="Guardian Text Egyptian Web"/>
              </a:rPr>
              <a:t>“I will </a:t>
            </a:r>
            <a:r>
              <a:rPr lang="en-US" sz="2200" b="1" i="1" dirty="0">
                <a:solidFill>
                  <a:schemeClr val="bg1"/>
                </a:solidFill>
                <a:latin typeface="Guardian Text Egyptian Web"/>
              </a:rPr>
              <a:t>give voice to the people</a:t>
            </a:r>
            <a:r>
              <a:rPr lang="en-US" sz="2200" i="1" dirty="0">
                <a:solidFill>
                  <a:schemeClr val="bg1"/>
                </a:solidFill>
                <a:latin typeface="Guardian Text Egyptian Web"/>
              </a:rPr>
              <a:t>. Because in democracy </a:t>
            </a:r>
            <a:r>
              <a:rPr lang="en-US" sz="2200" b="1" i="1" dirty="0">
                <a:solidFill>
                  <a:schemeClr val="bg1"/>
                </a:solidFill>
                <a:latin typeface="Guardian Text Egyptian Web"/>
              </a:rPr>
              <a:t>only the people can be right</a:t>
            </a:r>
            <a:r>
              <a:rPr lang="en-US" sz="2200" i="1" dirty="0">
                <a:solidFill>
                  <a:schemeClr val="bg1"/>
                </a:solidFill>
                <a:latin typeface="Guardian Text Egyptian Web"/>
              </a:rPr>
              <a:t>, and none can be right against them.”</a:t>
            </a:r>
            <a:endParaRPr lang="cs-CZ" sz="2200" i="1" dirty="0">
              <a:solidFill>
                <a:schemeClr val="bg1"/>
              </a:solidFill>
              <a:latin typeface="Guardian Text Egyptian Web"/>
            </a:endParaRPr>
          </a:p>
          <a:p>
            <a:endParaRPr lang="cs-CZ" sz="2200" i="1" dirty="0">
              <a:solidFill>
                <a:schemeClr val="bg1"/>
              </a:solidFill>
              <a:latin typeface="Guardian Text Egyptian Web"/>
            </a:endParaRPr>
          </a:p>
          <a:p>
            <a:r>
              <a:rPr lang="cs-CZ" sz="2200" i="1" dirty="0">
                <a:solidFill>
                  <a:schemeClr val="bg1"/>
                </a:solidFill>
                <a:latin typeface="Guardian Text Egyptian Web"/>
              </a:rPr>
              <a:t>(</a:t>
            </a:r>
            <a:r>
              <a:rPr lang="en-US" sz="2200" i="1" dirty="0">
                <a:solidFill>
                  <a:schemeClr val="bg1"/>
                </a:solidFill>
                <a:latin typeface="Guardian Text Egyptian Web"/>
              </a:rPr>
              <a:t>Jean-Marie Le Pen in 2007</a:t>
            </a:r>
            <a:r>
              <a:rPr lang="cs-CZ" sz="2200" i="1" dirty="0">
                <a:solidFill>
                  <a:schemeClr val="bg1"/>
                </a:solidFill>
                <a:latin typeface="Guardian Text Egyptian Web"/>
              </a:rPr>
              <a:t>)</a:t>
            </a:r>
            <a:endParaRPr lang="cs-CZ" sz="2200" i="1" dirty="0">
              <a:solidFill>
                <a:schemeClr val="bg1"/>
              </a:solidFill>
            </a:endParaRPr>
          </a:p>
          <a:p>
            <a:endParaRPr lang="cs-CZ" dirty="0"/>
          </a:p>
        </p:txBody>
      </p:sp>
    </p:spTree>
    <p:extLst>
      <p:ext uri="{BB962C8B-B14F-4D97-AF65-F5344CB8AC3E}">
        <p14:creationId xmlns:p14="http://schemas.microsoft.com/office/powerpoint/2010/main" val="346872035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5930</TotalTime>
  <Words>1225</Words>
  <Application>Microsoft Office PowerPoint</Application>
  <PresentationFormat>Širokoúhlá obrazovka</PresentationFormat>
  <Paragraphs>122</Paragraphs>
  <Slides>22</Slides>
  <Notes>3</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Guardian Text Egyptian Web</vt:lpstr>
      <vt:lpstr>Motiv Office</vt:lpstr>
      <vt:lpstr>Prezentace aplikace PowerPoint</vt:lpstr>
      <vt:lpstr>Prezentace aplikace PowerPoint</vt:lpstr>
      <vt:lpstr>Populism in your thoughts</vt:lpstr>
      <vt:lpstr>Your questions</vt:lpstr>
      <vt:lpstr>Common understanding of populism</vt:lpstr>
      <vt:lpstr>The concept of Populism</vt:lpstr>
      <vt:lpstr>Three ways of defining populism in social sciences</vt:lpstr>
      <vt:lpstr>Populism as „thin ideology“</vt:lpstr>
      <vt:lpstr>PEOPLE / ELITE</vt:lpstr>
      <vt:lpstr>Populists as embodiment of the „true people“</vt:lpstr>
      <vt:lpstr>Civilizational X National populism (different content of the term „nation“)</vt:lpstr>
      <vt:lpstr>Populism in CE</vt:lpstr>
      <vt:lpstr>Populism as a political style</vt:lpstr>
      <vt:lpstr>Ernesto Laclau (+ Chantal Mouffe)</vt:lpstr>
      <vt:lpstr>Prezentace aplikace PowerPoint</vt:lpstr>
      <vt:lpstr>The Case of DiEM25</vt:lpstr>
      <vt:lpstr>Prezentace aplikace PowerPoint</vt:lpstr>
      <vt:lpstr>Prezentace aplikace PowerPoint</vt:lpstr>
      <vt:lpstr>Prezentace aplikace PowerPoint</vt:lpstr>
      <vt:lpstr>Can be populism a corrective for the problems of liberal democracies?</vt:lpstr>
      <vt:lpstr>References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SOCIOLOGY  OF CENTRAL EUROPE</dc:title>
  <dc:creator>Petra A. Honová</dc:creator>
  <cp:lastModifiedBy>Petra A. Honová</cp:lastModifiedBy>
  <cp:revision>7</cp:revision>
  <dcterms:created xsi:type="dcterms:W3CDTF">2019-02-19T19:19:24Z</dcterms:created>
  <dcterms:modified xsi:type="dcterms:W3CDTF">2019-05-15T09:34:27Z</dcterms:modified>
</cp:coreProperties>
</file>