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8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8" r:id="rId5"/>
    <p:sldId id="270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>
      <p:cViewPr>
        <p:scale>
          <a:sx n="133" d="100"/>
          <a:sy n="133" d="100"/>
        </p:scale>
        <p:origin x="504" y="1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530AB-644A-EE4E-82E3-7F41030FDE74}" type="datetimeFigureOut">
              <a:rPr lang="cs-CZ" smtClean="0"/>
              <a:t>23.04.19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F806A-ED0B-3244-AAAE-0F039797E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03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E7969-BA6D-47FC-BE98-7220A56C84A1}" type="datetime1">
              <a:rPr lang="cs-CZ"/>
              <a:pPr>
                <a:defRPr/>
              </a:pPr>
              <a:t>23.04.19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75CDE-41E3-4A20-A64F-873FAED4FA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17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23.04.19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rpus.cz/" TargetMode="External"/><Relationship Id="rId2" Type="http://schemas.openxmlformats.org/officeDocument/2006/relationships/hyperlink" Target="mailto:androutsopoulos@ids-mannheim.d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flch.usp.br/dlm/comet/artigos/A%20multilingual%20learner%20corpus%20in%20Brazil.pdf" TargetMode="External"/><Relationship Id="rId4" Type="http://schemas.openxmlformats.org/officeDocument/2006/relationships/hyperlink" Target="http://www.slavistik.uni-muenchen.de/pers_pages/mendoza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pus.bham.ac.uk/PCLC/Falko-CL2006.doc" TargetMode="External"/><Relationship Id="rId2" Type="http://schemas.openxmlformats.org/officeDocument/2006/relationships/hyperlink" Target="http://llt.msu.edu/vol12num3/belzvyatkin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ndroutsopoulos@ids-mannheim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DB1D0E-3F10-46E8-BAAC-E3B9CEBA453F}" type="slidenum">
              <a:rPr lang="cs-CZ" smtClean="0"/>
              <a:pPr eaLnBrk="1" hangingPunct="1"/>
              <a:t>8</a:t>
            </a:fld>
            <a:endParaRPr lang="cs-CZ"/>
          </a:p>
        </p:txBody>
      </p:sp>
      <p:sp>
        <p:nvSpPr>
          <p:cNvPr id="45059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19137"/>
          </a:xfrm>
          <a:solidFill>
            <a:srgbClr val="FFFF00">
              <a:alpha val="34901"/>
            </a:srgbClr>
          </a:solidFill>
          <a:ln>
            <a:solidFill>
              <a:srgbClr val="FFFF00">
                <a:alpha val="3490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sz="3200" b="1" dirty="0">
                <a:latin typeface="Arial Narrow" pitchFamily="34" charset="0"/>
              </a:rPr>
              <a:t>Bibliografie (v čas. publikaci) – 1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43013"/>
            <a:ext cx="8229600" cy="2185987"/>
          </a:xfrm>
        </p:spPr>
        <p:txBody>
          <a:bodyPr/>
          <a:lstStyle/>
          <a:p>
            <a:pPr eaLnBrk="1" hangingPunct="1"/>
            <a:endParaRPr lang="cs-CZ" sz="2400">
              <a:latin typeface="Arial Narrow" pitchFamily="34" charset="0"/>
            </a:endParaRPr>
          </a:p>
          <a:p>
            <a:pPr eaLnBrk="1" hangingPunct="1"/>
            <a:endParaRPr lang="cs-CZ" sz="2800"/>
          </a:p>
          <a:p>
            <a:pPr eaLnBrk="1" hangingPunct="1"/>
            <a:endParaRPr lang="cs-CZ" sz="2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cs-CZ" sz="1400" dirty="0">
              <a:ea typeface="ＭＳ Ｐゴシック" pitchFamily="34" charset="-128"/>
            </a:endParaRP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4572000" y="12954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pic>
        <p:nvPicPr>
          <p:cNvPr id="45063" name="Picture 7" descr="q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19200"/>
            <a:ext cx="70580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72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EF3842-3314-4F9D-A4AC-CE2D69BBAFDE}" type="slidenum">
              <a:rPr lang="cs-CZ" smtClean="0"/>
              <a:pPr eaLnBrk="1" hangingPunct="1"/>
              <a:t>17</a:t>
            </a:fld>
            <a:endParaRPr lang="cs-CZ"/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137"/>
          </a:xfrm>
          <a:solidFill>
            <a:srgbClr val="FFFF00">
              <a:alpha val="34901"/>
            </a:srgbClr>
          </a:solidFill>
          <a:ln>
            <a:solidFill>
              <a:srgbClr val="FFFF00">
                <a:alpha val="3490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sz="3200" b="1" dirty="0">
                <a:latin typeface="Arial Narrow" pitchFamily="34" charset="0"/>
              </a:rPr>
              <a:t>Odkazovací závorka 3 – pomlčka a spojovník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43013"/>
            <a:ext cx="8229600" cy="2185987"/>
          </a:xfrm>
        </p:spPr>
        <p:txBody>
          <a:bodyPr/>
          <a:lstStyle/>
          <a:p>
            <a:pPr eaLnBrk="1" hangingPunct="1"/>
            <a:endParaRPr lang="cs-CZ" sz="2400">
              <a:latin typeface="Arial Narrow" pitchFamily="34" charset="0"/>
            </a:endParaRPr>
          </a:p>
          <a:p>
            <a:pPr eaLnBrk="1" hangingPunct="1"/>
            <a:endParaRPr lang="cs-CZ" sz="2800"/>
          </a:p>
          <a:p>
            <a:pPr eaLnBrk="1" hangingPunct="1"/>
            <a:endParaRPr lang="cs-CZ" sz="2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cs-CZ" sz="280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sz="2800">
                <a:latin typeface="Arial Narrow" pitchFamily="34" charset="0"/>
              </a:rPr>
              <a:t>(srov. Havránek </a:t>
            </a:r>
            <a:r>
              <a:rPr lang="cs-CZ" sz="2800">
                <a:solidFill>
                  <a:srgbClr val="FF0000"/>
                </a:solidFill>
                <a:latin typeface="Arial Narrow" pitchFamily="34" charset="0"/>
              </a:rPr>
              <a:t>–</a:t>
            </a:r>
            <a:r>
              <a:rPr lang="cs-CZ" sz="2800">
                <a:latin typeface="Arial Narrow" pitchFamily="34" charset="0"/>
              </a:rPr>
              <a:t> Jedlička, 1950</a:t>
            </a:r>
            <a:r>
              <a:rPr lang="cs-CZ" sz="2800" baseline="30000"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cs-CZ" sz="2800">
                <a:latin typeface="Arial Narrow" pitchFamily="34" charset="0"/>
              </a:rPr>
              <a:t>; Grepl – Karlík, 1996)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800">
                <a:latin typeface="Arial Narrow" pitchFamily="34" charset="0"/>
              </a:rPr>
              <a:t>(srov. Rytel-Kuc </a:t>
            </a:r>
            <a:r>
              <a:rPr lang="cs-CZ" sz="2800">
                <a:solidFill>
                  <a:srgbClr val="FF0000"/>
                </a:solidFill>
                <a:latin typeface="Arial Narrow" pitchFamily="34" charset="0"/>
              </a:rPr>
              <a:t>–</a:t>
            </a:r>
            <a:r>
              <a:rPr lang="cs-CZ" sz="2800">
                <a:latin typeface="Arial Narrow" pitchFamily="34" charset="0"/>
              </a:rPr>
              <a:t> Mackiewicz, 1998, s. 23)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800">
                <a:latin typeface="Arial Narrow" pitchFamily="34" charset="0"/>
              </a:rPr>
              <a:t>(srov. Niebrzegowska-Bartmińska </a:t>
            </a:r>
            <a:r>
              <a:rPr lang="cs-CZ" sz="2800">
                <a:solidFill>
                  <a:srgbClr val="FF0000"/>
                </a:solidFill>
                <a:latin typeface="Arial Narrow" pitchFamily="34" charset="0"/>
              </a:rPr>
              <a:t>–</a:t>
            </a:r>
            <a:r>
              <a:rPr lang="cs-CZ" sz="2800">
                <a:latin typeface="Arial Narrow" pitchFamily="34" charset="0"/>
              </a:rPr>
              <a:t> Rytel-Kuc, 2001)</a:t>
            </a:r>
          </a:p>
          <a:p>
            <a:pPr eaLnBrk="1" hangingPunct="1">
              <a:buFont typeface="Wingdings" pitchFamily="2" charset="2"/>
              <a:buChar char="§"/>
            </a:pPr>
            <a:endParaRPr lang="cs-CZ" sz="280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sz="2800">
                <a:solidFill>
                  <a:srgbClr val="FF0000"/>
                </a:solidFill>
                <a:latin typeface="Arial Narrow" pitchFamily="34" charset="0"/>
              </a:rPr>
              <a:t>(srov. Niebrzegowska-Bartmińska-Rytel-Kuc, 2001)</a:t>
            </a:r>
          </a:p>
          <a:p>
            <a:pPr eaLnBrk="1" hangingPunct="1">
              <a:buFont typeface="Wingdings" pitchFamily="2" charset="2"/>
              <a:buChar char="§"/>
            </a:pPr>
            <a:endParaRPr lang="cs-CZ" sz="2800">
              <a:latin typeface="Arial Narrow" pitchFamily="34" charset="0"/>
            </a:endParaRPr>
          </a:p>
        </p:txBody>
      </p:sp>
      <p:sp>
        <p:nvSpPr>
          <p:cNvPr id="5120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cs-CZ" sz="1400" dirty="0">
              <a:ea typeface="ＭＳ Ｐゴシック" pitchFamily="34" charset="-128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572000" y="12954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8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6C9F17-6E08-48B2-811A-8D905F498951}" type="slidenum">
              <a:rPr lang="cs-CZ" smtClean="0"/>
              <a:pPr eaLnBrk="1" hangingPunct="1"/>
              <a:t>18</a:t>
            </a:fld>
            <a:endParaRPr lang="cs-CZ"/>
          </a:p>
        </p:txBody>
      </p:sp>
      <p:sp>
        <p:nvSpPr>
          <p:cNvPr id="5222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137"/>
          </a:xfrm>
          <a:solidFill>
            <a:srgbClr val="FFFF00">
              <a:alpha val="34901"/>
            </a:srgbClr>
          </a:solidFill>
          <a:ln>
            <a:solidFill>
              <a:srgbClr val="FFFF00">
                <a:alpha val="3490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sz="3200" b="1" dirty="0">
                <a:latin typeface="Arial Narrow" pitchFamily="34" charset="0"/>
              </a:rPr>
              <a:t>Opakování jména při citaci – </a:t>
            </a:r>
            <a:r>
              <a:rPr lang="cs-CZ" sz="3200" b="1" dirty="0">
                <a:solidFill>
                  <a:srgbClr val="FF0000"/>
                </a:solidFill>
                <a:latin typeface="Arial Narrow" pitchFamily="34" charset="0"/>
              </a:rPr>
              <a:t>nevhodně</a:t>
            </a:r>
            <a:endParaRPr lang="cs-CZ" sz="3200" b="1" dirty="0">
              <a:latin typeface="Arial Narrow" pitchFamily="34" charset="0"/>
            </a:endParaRPr>
          </a:p>
        </p:txBody>
      </p:sp>
      <p:sp>
        <p:nvSpPr>
          <p:cNvPr id="5222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43013"/>
            <a:ext cx="8229600" cy="2185987"/>
          </a:xfrm>
        </p:spPr>
        <p:txBody>
          <a:bodyPr/>
          <a:lstStyle/>
          <a:p>
            <a:pPr eaLnBrk="1" hangingPunct="1"/>
            <a:endParaRPr lang="cs-CZ" sz="2400">
              <a:latin typeface="Arial Narrow" pitchFamily="34" charset="0"/>
            </a:endParaRPr>
          </a:p>
          <a:p>
            <a:pPr eaLnBrk="1" hangingPunct="1"/>
            <a:endParaRPr lang="cs-CZ" sz="2800"/>
          </a:p>
          <a:p>
            <a:pPr eaLnBrk="1" hangingPunct="1"/>
            <a:endParaRPr lang="cs-CZ" sz="2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cs-CZ" sz="2800">
                <a:latin typeface="Arial Narrow" pitchFamily="34" charset="0"/>
              </a:rPr>
              <a:t>Jméno cit. autora se snažíme co nejméně opakovat: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cs-CZ" sz="2000">
                <a:latin typeface="Arial Narrow" pitchFamily="34" charset="0"/>
              </a:rPr>
              <a:t>Zkoumání jazyka bez zohlednění významu připomíná studium dopravních značek pouze s ohledem na jejich fyzikální vlastnosti (kolik váží, jakým druhem barev jsou natírány atp.).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cs-CZ" sz="2400">
                <a:solidFill>
                  <a:srgbClr val="FF0000"/>
                </a:solidFill>
                <a:latin typeface="Arial Narrow" pitchFamily="34" charset="0"/>
              </a:rPr>
              <a:t>Anna Wierzbicka (Wierzbicka, 2013/1996, s. 3; překlad JP) </a:t>
            </a:r>
            <a:r>
              <a:rPr lang="cs-CZ" sz="2400">
                <a:latin typeface="Arial Narrow" pitchFamily="34" charset="0"/>
              </a:rPr>
              <a:t>uvádí</a:t>
            </a:r>
            <a:r>
              <a:rPr lang="cs-CZ" sz="2400">
                <a:solidFill>
                  <a:srgbClr val="FF0000"/>
                </a:solidFill>
                <a:latin typeface="Arial Narrow" pitchFamily="34" charset="0"/>
              </a:rPr>
              <a:t>: „</a:t>
            </a:r>
            <a:r>
              <a:rPr lang="cs-CZ" sz="2400">
                <a:latin typeface="Arial Narrow" pitchFamily="34" charset="0"/>
              </a:rPr>
              <a:t>Zkoumání jazyka bez zohlednění významu připomíná studium dopravních značek pouze s ohledem na jejich fyzikální vlastnosti (kolik váží, jakým druhem barev jsou natírány atp.)</a:t>
            </a:r>
            <a:r>
              <a:rPr lang="cs-CZ" sz="2400">
                <a:solidFill>
                  <a:srgbClr val="FF0000"/>
                </a:solidFill>
                <a:latin typeface="Arial Narrow" pitchFamily="34" charset="0"/>
              </a:rPr>
              <a:t>.“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cs-CZ" sz="2400">
                <a:latin typeface="Arial Narrow" pitchFamily="34" charset="0"/>
              </a:rPr>
              <a:t>Někdy je tento přístup dokonce parodován, např. </a:t>
            </a:r>
            <a:r>
              <a:rPr lang="cs-CZ" sz="2400">
                <a:solidFill>
                  <a:srgbClr val="FF0000"/>
                </a:solidFill>
                <a:latin typeface="Arial Narrow" pitchFamily="34" charset="0"/>
              </a:rPr>
              <a:t>Anna Wierzbicka</a:t>
            </a:r>
            <a:r>
              <a:rPr lang="cs-CZ" sz="2400">
                <a:latin typeface="Arial Narrow" pitchFamily="34" charset="0"/>
              </a:rPr>
              <a:t> uvádí: </a:t>
            </a:r>
            <a:r>
              <a:rPr lang="cs-CZ" sz="2400">
                <a:solidFill>
                  <a:srgbClr val="FF0000"/>
                </a:solidFill>
                <a:latin typeface="Arial Narrow" pitchFamily="34" charset="0"/>
              </a:rPr>
              <a:t>„</a:t>
            </a:r>
            <a:r>
              <a:rPr lang="cs-CZ" sz="2400">
                <a:latin typeface="Arial Narrow" pitchFamily="34" charset="0"/>
              </a:rPr>
              <a:t>Zkoumání jazyka bez zohlednění významu připomíná studium dopravních značek pouze s ohledem na jejich fyzikální vlastnosti (kolik váží, jakým druhem barev jsou natírány atp.)</a:t>
            </a:r>
            <a:r>
              <a:rPr lang="cs-CZ" sz="2400">
                <a:solidFill>
                  <a:srgbClr val="FF0000"/>
                </a:solidFill>
                <a:latin typeface="Arial Narrow" pitchFamily="34" charset="0"/>
              </a:rPr>
              <a:t>“</a:t>
            </a:r>
            <a:r>
              <a:rPr lang="cs-CZ" sz="2400">
                <a:latin typeface="Arial Narrow" pitchFamily="34" charset="0"/>
              </a:rPr>
              <a:t> </a:t>
            </a:r>
            <a:r>
              <a:rPr lang="cs-CZ" sz="2400">
                <a:solidFill>
                  <a:srgbClr val="FF0000"/>
                </a:solidFill>
                <a:latin typeface="Arial Narrow" pitchFamily="34" charset="0"/>
              </a:rPr>
              <a:t>(Wierzbicka, 2013/1996, s. 3; překlad JP)</a:t>
            </a:r>
            <a:r>
              <a:rPr lang="cs-CZ" sz="2400">
                <a:latin typeface="Arial Narrow" pitchFamily="34" charset="0"/>
              </a:rPr>
              <a:t>.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cs-CZ" sz="2400">
              <a:latin typeface="Arial Narrow" pitchFamily="34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cs-CZ" sz="2800">
              <a:latin typeface="Arial Narrow" pitchFamily="34" charset="0"/>
            </a:endParaRPr>
          </a:p>
        </p:txBody>
      </p:sp>
      <p:sp>
        <p:nvSpPr>
          <p:cNvPr id="5223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cs-CZ" sz="1400" dirty="0">
              <a:ea typeface="ＭＳ Ｐゴシック" pitchFamily="34" charset="-128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572000" y="12954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63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85041C-1434-40E6-8263-F805A2424032}" type="slidenum">
              <a:rPr lang="cs-CZ" smtClean="0">
                <a:solidFill>
                  <a:srgbClr val="000000"/>
                </a:solidFill>
              </a:rPr>
              <a:pPr eaLnBrk="1" hangingPunct="1"/>
              <a:t>19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137"/>
          </a:xfrm>
          <a:solidFill>
            <a:srgbClr val="FFFF00">
              <a:alpha val="34901"/>
            </a:srgbClr>
          </a:solidFill>
          <a:ln>
            <a:solidFill>
              <a:srgbClr val="FFFF00">
                <a:alpha val="3490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sz="3200" b="1" dirty="0">
                <a:latin typeface="Arial Narrow" pitchFamily="34" charset="0"/>
              </a:rPr>
              <a:t>Opakování jména při citaci – </a:t>
            </a:r>
            <a:r>
              <a:rPr lang="cs-CZ" sz="3200" b="1" dirty="0">
                <a:solidFill>
                  <a:srgbClr val="00B050"/>
                </a:solidFill>
                <a:latin typeface="Arial Narrow" pitchFamily="34" charset="0"/>
              </a:rPr>
              <a:t>vhodně</a:t>
            </a:r>
            <a:endParaRPr lang="cs-CZ" sz="3200" b="1" dirty="0">
              <a:latin typeface="Arial Narrow" pitchFamily="34" charset="0"/>
            </a:endParaRPr>
          </a:p>
        </p:txBody>
      </p:sp>
      <p:sp>
        <p:nvSpPr>
          <p:cNvPr id="5325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43013"/>
            <a:ext cx="8229600" cy="2185987"/>
          </a:xfrm>
        </p:spPr>
        <p:txBody>
          <a:bodyPr/>
          <a:lstStyle/>
          <a:p>
            <a:pPr eaLnBrk="1" hangingPunct="1"/>
            <a:endParaRPr lang="cs-CZ" sz="2400">
              <a:latin typeface="Arial Narrow" pitchFamily="34" charset="0"/>
            </a:endParaRPr>
          </a:p>
          <a:p>
            <a:pPr eaLnBrk="1" hangingPunct="1"/>
            <a:endParaRPr lang="cs-CZ" sz="2800"/>
          </a:p>
          <a:p>
            <a:pPr eaLnBrk="1" hangingPunct="1"/>
            <a:endParaRPr lang="cs-CZ" sz="2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cs-CZ" sz="2800">
                <a:latin typeface="Arial Narrow" pitchFamily="34" charset="0"/>
              </a:rPr>
              <a:t>Jméno cit. autora se snažíme co nejméně opakovat: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cs-CZ" sz="2000">
                <a:latin typeface="Arial Narrow" pitchFamily="34" charset="0"/>
              </a:rPr>
              <a:t>Zkoumání jazyka bez zohlednění významu připomíná studium dopravních značek pouze s ohledem na jejich fyzikální vlastnosti (kolik váží, jakým druhem barev jsou natírány atp.).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cs-CZ" sz="2400">
                <a:latin typeface="Arial Narrow" pitchFamily="34" charset="0"/>
              </a:rPr>
              <a:t>Anna Wierzbicka </a:t>
            </a:r>
            <a:r>
              <a:rPr lang="cs-CZ" sz="2400">
                <a:solidFill>
                  <a:srgbClr val="FF0000"/>
                </a:solidFill>
                <a:latin typeface="Arial Narrow" pitchFamily="34" charset="0"/>
              </a:rPr>
              <a:t>(2013/1996, s. 3; překlad JP) </a:t>
            </a:r>
            <a:r>
              <a:rPr lang="cs-CZ" sz="2400">
                <a:latin typeface="Arial Narrow" pitchFamily="34" charset="0"/>
              </a:rPr>
              <a:t>uvádí</a:t>
            </a:r>
            <a:r>
              <a:rPr lang="cs-CZ" sz="2400">
                <a:solidFill>
                  <a:srgbClr val="FF0000"/>
                </a:solidFill>
                <a:latin typeface="Arial Narrow" pitchFamily="34" charset="0"/>
              </a:rPr>
              <a:t>:</a:t>
            </a:r>
            <a:r>
              <a:rPr lang="cs-CZ" sz="2400">
                <a:latin typeface="Arial Narrow" pitchFamily="34" charset="0"/>
              </a:rPr>
              <a:t> </a:t>
            </a:r>
            <a:r>
              <a:rPr lang="cs-CZ" sz="2400">
                <a:solidFill>
                  <a:srgbClr val="FF0000"/>
                </a:solidFill>
                <a:latin typeface="Arial Narrow" pitchFamily="34" charset="0"/>
              </a:rPr>
              <a:t>„</a:t>
            </a:r>
            <a:r>
              <a:rPr lang="cs-CZ" sz="2400">
                <a:latin typeface="Arial Narrow" pitchFamily="34" charset="0"/>
              </a:rPr>
              <a:t>Zkoumání jazyka bez zohlednění významu připomíná studium dopravních značek pouze s ohledem na jejich fyzikální vlastnosti (kolik váží, jakým druhem barev jsou natírány atp.)</a:t>
            </a:r>
            <a:r>
              <a:rPr lang="cs-CZ" sz="2400">
                <a:solidFill>
                  <a:srgbClr val="FF0000"/>
                </a:solidFill>
                <a:latin typeface="Arial Narrow" pitchFamily="34" charset="0"/>
              </a:rPr>
              <a:t>.“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cs-CZ" sz="2400">
                <a:latin typeface="Arial Narrow" pitchFamily="34" charset="0"/>
              </a:rPr>
              <a:t>Někdy je tento přístup dokonce parodován, např. </a:t>
            </a:r>
            <a:r>
              <a:rPr lang="cs-CZ" sz="2400">
                <a:solidFill>
                  <a:srgbClr val="FF0000"/>
                </a:solidFill>
                <a:latin typeface="Arial Narrow" pitchFamily="34" charset="0"/>
              </a:rPr>
              <a:t>Anna Wierzbicka</a:t>
            </a:r>
            <a:r>
              <a:rPr lang="cs-CZ" sz="2400">
                <a:latin typeface="Arial Narrow" pitchFamily="34" charset="0"/>
              </a:rPr>
              <a:t> </a:t>
            </a:r>
            <a:r>
              <a:rPr lang="cs-CZ" sz="2400">
                <a:solidFill>
                  <a:srgbClr val="FF0000"/>
                </a:solidFill>
                <a:latin typeface="Arial Narrow" pitchFamily="34" charset="0"/>
              </a:rPr>
              <a:t>(2013/1996, s. 3; překlad JP) </a:t>
            </a:r>
            <a:r>
              <a:rPr lang="cs-CZ" sz="2400">
                <a:latin typeface="Arial Narrow" pitchFamily="34" charset="0"/>
              </a:rPr>
              <a:t>uvádí</a:t>
            </a:r>
            <a:r>
              <a:rPr lang="cs-CZ" sz="2400">
                <a:solidFill>
                  <a:srgbClr val="FF0000"/>
                </a:solidFill>
                <a:latin typeface="Arial Narrow" pitchFamily="34" charset="0"/>
              </a:rPr>
              <a:t>:</a:t>
            </a:r>
            <a:r>
              <a:rPr lang="cs-CZ" sz="2400">
                <a:latin typeface="Arial Narrow" pitchFamily="34" charset="0"/>
              </a:rPr>
              <a:t> </a:t>
            </a:r>
            <a:r>
              <a:rPr lang="cs-CZ" sz="2400">
                <a:solidFill>
                  <a:srgbClr val="FF0000"/>
                </a:solidFill>
                <a:latin typeface="Arial Narrow" pitchFamily="34" charset="0"/>
              </a:rPr>
              <a:t>„</a:t>
            </a:r>
            <a:r>
              <a:rPr lang="cs-CZ" sz="2400">
                <a:latin typeface="Arial Narrow" pitchFamily="34" charset="0"/>
              </a:rPr>
              <a:t>Zkoumání jazyka bez zohlednění významu připomíná studium dopravních značek pouze s ohledem na jejich fyzikální vlastnosti (kolik váží, jakým druhem barev jsou natírány atp.)</a:t>
            </a:r>
            <a:r>
              <a:rPr lang="cs-CZ" sz="2400">
                <a:solidFill>
                  <a:srgbClr val="FF0000"/>
                </a:solidFill>
                <a:latin typeface="Arial Narrow" pitchFamily="34" charset="0"/>
              </a:rPr>
              <a:t>.“</a:t>
            </a:r>
            <a:r>
              <a:rPr lang="cs-CZ" sz="2400">
                <a:latin typeface="Arial Narrow" pitchFamily="34" charset="0"/>
              </a:rPr>
              <a:t> </a:t>
            </a:r>
            <a:endParaRPr lang="cs-CZ" sz="2400">
              <a:solidFill>
                <a:srgbClr val="FF0000"/>
              </a:solidFill>
              <a:latin typeface="Arial Narrow" pitchFamily="34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cs-CZ" sz="2400">
              <a:latin typeface="Arial Narrow" pitchFamily="34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cs-CZ" sz="2800">
              <a:latin typeface="Arial Narrow" pitchFamily="34" charset="0"/>
            </a:endParaRPr>
          </a:p>
        </p:txBody>
      </p:sp>
      <p:sp>
        <p:nvSpPr>
          <p:cNvPr id="5325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cs-CZ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572000" y="12954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0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7DE625-EAF7-49F6-82ED-356367342593}" type="slidenum">
              <a:rPr lang="cs-CZ" smtClean="0"/>
              <a:pPr eaLnBrk="1" hangingPunct="1"/>
              <a:t>20</a:t>
            </a:fld>
            <a:endParaRPr lang="cs-CZ"/>
          </a:p>
        </p:txBody>
      </p:sp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137"/>
          </a:xfrm>
          <a:solidFill>
            <a:srgbClr val="FFFF00">
              <a:alpha val="34901"/>
            </a:srgbClr>
          </a:solidFill>
          <a:ln>
            <a:solidFill>
              <a:srgbClr val="FFFF00">
                <a:alpha val="3490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sz="3200" b="1" dirty="0">
                <a:latin typeface="Arial Narrow" pitchFamily="34" charset="0"/>
              </a:rPr>
              <a:t>Zachování totožnosti citované pasáže – VP</a:t>
            </a:r>
          </a:p>
        </p:txBody>
      </p:sp>
      <p:sp>
        <p:nvSpPr>
          <p:cNvPr id="5427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43013"/>
            <a:ext cx="8229600" cy="2185987"/>
          </a:xfrm>
        </p:spPr>
        <p:txBody>
          <a:bodyPr/>
          <a:lstStyle/>
          <a:p>
            <a:pPr eaLnBrk="1" hangingPunct="1"/>
            <a:endParaRPr lang="cs-CZ" sz="2400">
              <a:latin typeface="Arial Narrow" pitchFamily="34" charset="0"/>
            </a:endParaRPr>
          </a:p>
          <a:p>
            <a:pPr eaLnBrk="1" hangingPunct="1"/>
            <a:endParaRPr lang="cs-CZ" sz="2800"/>
          </a:p>
          <a:p>
            <a:pPr eaLnBrk="1" hangingPunct="1"/>
            <a:endParaRPr lang="cs-CZ" sz="2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rgbClr val="FF0000"/>
                </a:solidFill>
                <a:latin typeface="Arial Narrow" pitchFamily="34" charset="0"/>
              </a:rPr>
              <a:t>Z</a:t>
            </a:r>
            <a:r>
              <a:rPr lang="cs-CZ" sz="2400" dirty="0">
                <a:latin typeface="Arial Narrow" pitchFamily="34" charset="0"/>
              </a:rPr>
              <a:t>koumání jazyka bez zohlednění významu </a:t>
            </a:r>
            <a:r>
              <a:rPr lang="cs-CZ" sz="2400" dirty="0">
                <a:solidFill>
                  <a:srgbClr val="FF0000"/>
                </a:solidFill>
                <a:latin typeface="Arial Narrow" pitchFamily="34" charset="0"/>
              </a:rPr>
              <a:t>p</a:t>
            </a:r>
            <a:r>
              <a:rPr lang="cs-CZ" sz="2400" dirty="0">
                <a:latin typeface="Arial Narrow" pitchFamily="34" charset="0"/>
              </a:rPr>
              <a:t>řipomíná studium dopravních značek pouze s ohledem na jejich fyzické vlastnosti (kolik váží, jakým druhem barev jsou natírány atp.).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cs-CZ" sz="2800" dirty="0">
                <a:latin typeface="Arial Narrow" pitchFamily="34" charset="0"/>
              </a:rPr>
              <a:t>Anna </a:t>
            </a:r>
            <a:r>
              <a:rPr lang="cs-CZ" sz="2800" dirty="0" err="1">
                <a:latin typeface="Arial Narrow" pitchFamily="34" charset="0"/>
              </a:rPr>
              <a:t>Wierzbicka</a:t>
            </a:r>
            <a:r>
              <a:rPr lang="cs-CZ" sz="2800" dirty="0">
                <a:latin typeface="Arial Narrow" pitchFamily="34" charset="0"/>
              </a:rPr>
              <a:t> (1996, s. 3) uvádí, že „</a:t>
            </a:r>
            <a:r>
              <a:rPr lang="cs-CZ" sz="2800" dirty="0">
                <a:solidFill>
                  <a:srgbClr val="FF0000"/>
                </a:solidFill>
                <a:latin typeface="Arial Narrow" pitchFamily="34" charset="0"/>
              </a:rPr>
              <a:t>[z]</a:t>
            </a:r>
            <a:r>
              <a:rPr lang="cs-CZ" sz="2800" dirty="0">
                <a:latin typeface="Arial Narrow" pitchFamily="34" charset="0"/>
              </a:rPr>
              <a:t>koumání jazyka bez zohlednění významu připomíná studium dopravních značek pouze s ohledem na jejich fyzické vlastnosti (kolik váží, jakým druhem barev jsou natírány atp.)</a:t>
            </a:r>
            <a:r>
              <a:rPr lang="cs-CZ" sz="2800" dirty="0">
                <a:solidFill>
                  <a:srgbClr val="FF0000"/>
                </a:solidFill>
                <a:latin typeface="Arial Narrow" pitchFamily="34" charset="0"/>
              </a:rPr>
              <a:t>“.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cs-CZ" sz="2800" dirty="0">
                <a:latin typeface="Arial Narrow" pitchFamily="34" charset="0"/>
              </a:rPr>
              <a:t>Anna </a:t>
            </a:r>
            <a:r>
              <a:rPr lang="cs-CZ" sz="2800" dirty="0" err="1">
                <a:latin typeface="Arial Narrow" pitchFamily="34" charset="0"/>
              </a:rPr>
              <a:t>Wierzbicka</a:t>
            </a:r>
            <a:r>
              <a:rPr lang="cs-CZ" sz="2800" dirty="0">
                <a:latin typeface="Arial Narrow" pitchFamily="34" charset="0"/>
              </a:rPr>
              <a:t> (1996, s. 3) k tomu ironicky dodává: „</a:t>
            </a:r>
            <a:r>
              <a:rPr lang="cs-CZ" sz="2800" dirty="0">
                <a:solidFill>
                  <a:srgbClr val="FF0000"/>
                </a:solidFill>
                <a:latin typeface="Arial Narrow" pitchFamily="34" charset="0"/>
              </a:rPr>
              <a:t>[P]</a:t>
            </a:r>
            <a:r>
              <a:rPr lang="cs-CZ" sz="2800" dirty="0" err="1">
                <a:latin typeface="Arial Narrow" pitchFamily="34" charset="0"/>
              </a:rPr>
              <a:t>řipomíná</a:t>
            </a:r>
            <a:r>
              <a:rPr lang="cs-CZ" sz="2800" dirty="0">
                <a:latin typeface="Arial Narrow" pitchFamily="34" charset="0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 Narrow" pitchFamily="34" charset="0"/>
              </a:rPr>
              <a:t>[to; JP] </a:t>
            </a:r>
            <a:r>
              <a:rPr lang="cs-CZ" sz="2800" dirty="0">
                <a:latin typeface="Arial Narrow" pitchFamily="34" charset="0"/>
              </a:rPr>
              <a:t>studium dopravních značek pouze s ohledem na jejich fyzické vlastnosti (kolik váží, jakým druhem barev jsou natírány atp.)</a:t>
            </a:r>
            <a:r>
              <a:rPr lang="cs-CZ" sz="2800" dirty="0">
                <a:solidFill>
                  <a:srgbClr val="FF0000"/>
                </a:solidFill>
                <a:latin typeface="Arial Narrow" pitchFamily="34" charset="0"/>
              </a:rPr>
              <a:t>.“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cs-CZ" sz="2800" dirty="0">
              <a:latin typeface="Arial Narrow" pitchFamily="34" charset="0"/>
            </a:endParaRPr>
          </a:p>
        </p:txBody>
      </p:sp>
      <p:sp>
        <p:nvSpPr>
          <p:cNvPr id="5427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cs-CZ" sz="1400" dirty="0">
              <a:ea typeface="ＭＳ Ｐゴシック" pitchFamily="34" charset="-128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572000" y="12954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73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AA06CB-5AAF-4A4E-8C1F-7ABCE318F531}" type="slidenum">
              <a:rPr lang="cs-CZ" smtClean="0"/>
              <a:pPr eaLnBrk="1" hangingPunct="1"/>
              <a:t>21</a:t>
            </a:fld>
            <a:endParaRPr lang="cs-CZ"/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137"/>
          </a:xfrm>
          <a:solidFill>
            <a:srgbClr val="FFFF00">
              <a:alpha val="34901"/>
            </a:srgbClr>
          </a:solidFill>
          <a:ln>
            <a:solidFill>
              <a:srgbClr val="FFFF00">
                <a:alpha val="3490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sz="3200" b="1" dirty="0">
                <a:latin typeface="Arial Narrow" pitchFamily="34" charset="0"/>
              </a:rPr>
              <a:t>Zachování totožnosti pasáže při citaci 1</a:t>
            </a:r>
          </a:p>
        </p:txBody>
      </p:sp>
      <p:sp>
        <p:nvSpPr>
          <p:cNvPr id="5530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43013"/>
            <a:ext cx="8229600" cy="2185987"/>
          </a:xfrm>
        </p:spPr>
        <p:txBody>
          <a:bodyPr/>
          <a:lstStyle/>
          <a:p>
            <a:pPr eaLnBrk="1" hangingPunct="1"/>
            <a:endParaRPr lang="cs-CZ" sz="2400">
              <a:latin typeface="Arial Narrow" pitchFamily="34" charset="0"/>
            </a:endParaRPr>
          </a:p>
          <a:p>
            <a:pPr eaLnBrk="1" hangingPunct="1"/>
            <a:endParaRPr lang="cs-CZ" sz="2800"/>
          </a:p>
          <a:p>
            <a:pPr eaLnBrk="1" hangingPunct="1"/>
            <a:endParaRPr lang="cs-CZ" sz="2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95400"/>
            <a:ext cx="8229600" cy="49530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cs-CZ" sz="2800" dirty="0">
                <a:latin typeface="Arial Narrow" pitchFamily="34" charset="0"/>
              </a:rPr>
              <a:t>Martin </a:t>
            </a:r>
            <a:r>
              <a:rPr lang="cs-CZ" sz="2800" dirty="0" err="1">
                <a:latin typeface="Arial Narrow" pitchFamily="34" charset="0"/>
              </a:rPr>
              <a:t>Hybler</a:t>
            </a:r>
            <a:r>
              <a:rPr lang="cs-CZ" sz="2800" dirty="0">
                <a:latin typeface="Arial Narrow" pitchFamily="34" charset="0"/>
              </a:rPr>
              <a:t>: Před břečkou (KP RR 12, 1994, s. 88):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cs-CZ" sz="2800" dirty="0">
                <a:latin typeface="Arial Narrow" pitchFamily="34" charset="0"/>
              </a:rPr>
              <a:t>V prvním oddílu své knihy (zahrnující sedm přednášek proslovených v letech 1986</a:t>
            </a:r>
            <a:r>
              <a:rPr lang="cs-CZ" sz="2800" dirty="0">
                <a:solidFill>
                  <a:srgbClr val="FF0000"/>
                </a:solidFill>
                <a:latin typeface="Arial Narrow" pitchFamily="34" charset="0"/>
              </a:rPr>
              <a:t>–87</a:t>
            </a:r>
            <a:r>
              <a:rPr lang="cs-CZ" sz="2800" dirty="0">
                <a:latin typeface="Arial Narrow" pitchFamily="34" charset="0"/>
              </a:rPr>
              <a:t> s pozdějšími doplňky) se </a:t>
            </a:r>
            <a:r>
              <a:rPr lang="cs-CZ" sz="2800" dirty="0" err="1">
                <a:latin typeface="Arial Narrow" pitchFamily="34" charset="0"/>
              </a:rPr>
              <a:t>Rorty</a:t>
            </a:r>
            <a:r>
              <a:rPr lang="cs-CZ" sz="2800" dirty="0">
                <a:latin typeface="Arial Narrow" pitchFamily="34" charset="0"/>
              </a:rPr>
              <a:t> pokouší „znova popsat to, čeho podle </a:t>
            </a:r>
            <a:r>
              <a:rPr lang="cs-CZ" sz="2800" dirty="0">
                <a:solidFill>
                  <a:srgbClr val="FF0000"/>
                </a:solidFill>
                <a:latin typeface="Arial Narrow" pitchFamily="34" charset="0"/>
              </a:rPr>
              <a:t>mého</a:t>
            </a:r>
            <a:r>
              <a:rPr lang="cs-CZ" sz="2800" dirty="0">
                <a:latin typeface="Arial Narrow" pitchFamily="34" charset="0"/>
              </a:rPr>
              <a:t> názoru chtěli dosáhnout revolucionáři a básníci posledních dvou století“ (</a:t>
            </a:r>
            <a:r>
              <a:rPr lang="cs-CZ" sz="2800" dirty="0" err="1">
                <a:latin typeface="Arial Narrow" pitchFamily="34" charset="0"/>
              </a:rPr>
              <a:t>Rorty</a:t>
            </a:r>
            <a:r>
              <a:rPr lang="cs-CZ" sz="2800" dirty="0">
                <a:latin typeface="Arial Narrow" pitchFamily="34" charset="0"/>
              </a:rPr>
              <a:t>, s. 7.).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cs-CZ" sz="2800" dirty="0">
                <a:latin typeface="Arial Narrow" pitchFamily="34" charset="0"/>
              </a:rPr>
              <a:t>V prvním oddílu své knihy (zahrnující sedm přednášek proslovených v letech 1986</a:t>
            </a:r>
            <a:r>
              <a:rPr lang="cs-CZ" sz="2800" dirty="0">
                <a:solidFill>
                  <a:srgbClr val="FF0000"/>
                </a:solidFill>
                <a:latin typeface="Arial Narrow" pitchFamily="34" charset="0"/>
              </a:rPr>
              <a:t>–87</a:t>
            </a:r>
            <a:r>
              <a:rPr lang="cs-CZ" sz="2800" dirty="0">
                <a:latin typeface="Arial Narrow" pitchFamily="34" charset="0"/>
              </a:rPr>
              <a:t> s pozdějšími doplňky) se </a:t>
            </a:r>
            <a:r>
              <a:rPr lang="cs-CZ" sz="2800" dirty="0" err="1">
                <a:latin typeface="Arial Narrow" pitchFamily="34" charset="0"/>
              </a:rPr>
              <a:t>Rorty</a:t>
            </a:r>
            <a:r>
              <a:rPr lang="cs-CZ" sz="2800" dirty="0">
                <a:latin typeface="Arial Narrow" pitchFamily="34" charset="0"/>
              </a:rPr>
              <a:t> pokouší „znova popsat to, čeho podle </a:t>
            </a:r>
            <a:r>
              <a:rPr lang="cs-CZ" sz="2800" dirty="0">
                <a:solidFill>
                  <a:srgbClr val="FF0000"/>
                </a:solidFill>
                <a:latin typeface="Arial Narrow" pitchFamily="34" charset="0"/>
              </a:rPr>
              <a:t>[jeho; MH] </a:t>
            </a:r>
            <a:r>
              <a:rPr lang="cs-CZ" sz="2800" dirty="0">
                <a:latin typeface="Arial Narrow" pitchFamily="34" charset="0"/>
              </a:rPr>
              <a:t>názoru chtěli dosáhnout revolucionáři a básníci posledních dvou století“ (</a:t>
            </a:r>
            <a:r>
              <a:rPr lang="cs-CZ" sz="2800" dirty="0" err="1">
                <a:latin typeface="Arial Narrow" pitchFamily="34" charset="0"/>
              </a:rPr>
              <a:t>Rorty</a:t>
            </a:r>
            <a:r>
              <a:rPr lang="cs-CZ" sz="2800" dirty="0">
                <a:latin typeface="Arial Narrow" pitchFamily="34" charset="0"/>
              </a:rPr>
              <a:t>, s. 7.).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cs-CZ" sz="2800" dirty="0">
              <a:latin typeface="Arial Narrow" pitchFamily="34" charset="0"/>
            </a:endParaRPr>
          </a:p>
        </p:txBody>
      </p:sp>
      <p:sp>
        <p:nvSpPr>
          <p:cNvPr id="5530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cs-CZ" sz="1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225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5DA65A7-08E6-A84D-B002-4C94627D7019}"/>
              </a:ext>
            </a:extLst>
          </p:cNvPr>
          <p:cNvSpPr/>
          <p:nvPr/>
        </p:nvSpPr>
        <p:spPr>
          <a:xfrm>
            <a:off x="0" y="-156597"/>
            <a:ext cx="9198768" cy="658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cs-CZ" sz="15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>
              <a:spcAft>
                <a:spcPts val="1000"/>
              </a:spcAft>
            </a:pPr>
            <a:r>
              <a:rPr lang="cs-CZ" sz="15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ANDROUTSOPOULOS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K.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SCHOLZ,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(2008): On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recontextualization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hip-hop in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speech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communities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 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contrastive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rap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lyrics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In: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Schlobisnki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N.-C.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Heins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Jugendliche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'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ihre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Sprache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Sprachregister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Jugendkulturen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Wertesysteme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Oldenburg: </a:t>
            </a:r>
            <a:r>
              <a:rPr lang="cs-CZ" sz="15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Westdeutscher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Verlag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63–100.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CVRČEK, V. a kol.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(2010):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Mluvnice současné češtiny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Karolinum. </a:t>
            </a:r>
          </a:p>
          <a:p>
            <a:pPr>
              <a:spcAft>
                <a:spcPts val="1000"/>
              </a:spcAft>
            </a:pPr>
            <a:r>
              <a:rPr lang="cs-CZ" sz="1500" cap="sm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ČECHOVÁ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kol. (1996):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Čeština: Řeč a jazyk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ISV.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ČERMÁK,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KRÁLÍK,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KUČERA,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(1997):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Recepce současné češtiny a reprezentativnost korpusu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58, s. 117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124.</a:t>
            </a:r>
          </a:p>
          <a:p>
            <a:pPr>
              <a:spcAft>
                <a:spcPts val="1000"/>
              </a:spcAft>
            </a:pP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Český národní korpus 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SYN2000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Ústav Českého národního korpusu FF UK, Praha 2000. Dostupný z WWW: &lt;</a:t>
            </a:r>
            <a:r>
              <a:rPr lang="cs-CZ" sz="15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http://www.korpus.cz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&gt;.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KADLECOVÁ,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(2007):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Dívky a </a:t>
            </a:r>
            <a:r>
              <a:rPr lang="cs-CZ" sz="15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Girls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podle českých dívčích časopisů. Jazyk, ideologie, publikum a jeho přístup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Liberec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Bor.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MENDOZA,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(2004):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Nominaldetermination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Polnischen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Die </a:t>
            </a:r>
            <a:r>
              <a:rPr lang="cs-CZ" sz="15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primären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Ausdrucksmittel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München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Nepublikovaná habilitační práce. Dostupné z WWW: &lt;</a:t>
            </a:r>
            <a:r>
              <a:rPr lang="cs-CZ" sz="15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http://www.slavistik.uni-muenchen.de/pers_pages/mendoza.htm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&gt;.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OSOLSOBĚ,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(2002):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esla Citoslovce, Citoslovce emocionální, Citoslovce kontaktové a Citoslovce zvukomalebné. In: 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Encyklopedický slovník češtiny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Nakladatelství Lidové noviny, s. 56–57.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KARLÍK, P. – NEKULA, M.– RUSÍNOVÁ, Z. (</a:t>
            </a:r>
            <a:r>
              <a:rPr lang="cs-CZ" sz="15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(2003):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Příruční mluvnice češtiny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Lidové noviny.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TÁBORSKÝ,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(2010):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Citoslovce (interjekce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In: 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Mluvnice současné češtiny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Nakladatelství Karolinum, s. 299–300.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TAGNIN,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O. (2010): 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 </a:t>
            </a:r>
            <a:r>
              <a:rPr lang="cs-CZ" sz="15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multilingual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learner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corpus in </a:t>
            </a:r>
            <a:r>
              <a:rPr lang="cs-CZ" sz="15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Brazil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Dostupné z WWW: &lt;</a:t>
            </a:r>
            <a:r>
              <a:rPr lang="fr-FR" sz="1500" kern="5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http://www.fflch.usp.br/dlm/comet/artigos/A%20multilingual%20learner%20corpus%20in%20Brazil.pdf</a:t>
            </a:r>
            <a:endParaRPr lang="cs-CZ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46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8033A39-4DF6-3B48-A11D-C8BE17D7DE40}"/>
              </a:ext>
            </a:extLst>
          </p:cNvPr>
          <p:cNvSpPr/>
          <p:nvPr/>
        </p:nvSpPr>
        <p:spPr>
          <a:xfrm>
            <a:off x="0" y="-4941657"/>
            <a:ext cx="9144000" cy="11967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cs-CZ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cs-CZ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cs-CZ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cs-CZ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cs-CZ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cs-CZ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cs-CZ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cs-CZ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cs-CZ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cs-CZ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cs-CZ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cs-CZ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cs-CZ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cs-CZ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cs-CZ" sz="15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sz="1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BAUER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Syntactica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slavica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Vybrané práce ze slovanské skladby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Brno : Universita J. E. Purkyně,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1972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[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Kap.] Spojky a příslovce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351–360. 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BELZ, Julie A.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VYATKINA, Nina.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pedagogical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mediation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developmental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learner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corpus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classroom-based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technology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12,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[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cit. 2013-10-22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], s. 33–52.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Dostupné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 WWW: &lt;</a:t>
            </a:r>
            <a:r>
              <a:rPr lang="en-US" sz="15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http://llt.msu.edu/vol12num3/belzvyatkina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&gt;. 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BERMAN, Ruth A. (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across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Childhood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Adolescence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Amsterdam – Philadelphia : John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Benjamins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Publishing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2004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ČERMÁK, František; SCHMIEDTOVÁ, Věra. Český národní korpus – základní charakteristika a širší souvislosti. 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knihovna: knihovnická revue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2004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roč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15,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č. 3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152–168.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ČMEJRKOVÁ, Světla. Jazyk pro druhé pohlaví.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DANEŠ, F. et al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Český jazyk na přelomu tisíciletí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Praha : Academia,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2000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146–158.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GRANGER,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Sylviane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Learner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London – New York :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Longman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1998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GREPL,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Miloslav;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KARLÍK,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Petr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Skladba češtiny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Olomouc :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Votobia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1998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LÜDELING,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Anke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Multi-level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error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annotation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learner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corpora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Proceedings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Corpus </a:t>
            </a:r>
            <a:r>
              <a:rPr lang="cs-CZ" sz="15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Linguistics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2005 </a:t>
            </a:r>
            <a:r>
              <a:rPr lang="cs-CZ" sz="15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Birmingham, United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Kingdom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2006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[cit. 09-10-10].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Dostupné z WWW: &lt;</a:t>
            </a:r>
            <a:r>
              <a:rPr lang="en-US" sz="15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http://www.corpus.bham.ac.uk/PCLC/Falko-CL2006.doc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&gt;.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ROMITI, Sara.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Mural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Writings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Rome.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ANDROUTSOPOULOS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K.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SCHOLZ,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Jugendsprache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langue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jeunes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youth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Frankfurt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Peter Lang,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1998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281–304.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SLOVÁČKOVÁ,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Zuzana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Psychologické souvislosti zdraví podporujícího chování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Brno, 2007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Disertační práce (Ph.D.).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Masarykova Univerzita. 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SVOBODOVÁ, Diana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KAVALOVÁ, Eva. O jazyce autorů graffiti. 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Naše řeč</a:t>
            </a:r>
            <a:r>
              <a:rPr lang="cs-CZ" sz="15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1999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roč. 82, č. 5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245–254.</a:t>
            </a:r>
          </a:p>
          <a:p>
            <a:pPr>
              <a:spcAft>
                <a:spcPts val="1000"/>
              </a:spcAft>
            </a:pP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E13371-57DD-47EE-AA7F-7F16A4B36B5F}" type="slidenum">
              <a:rPr lang="cs-CZ" smtClean="0"/>
              <a:pPr eaLnBrk="1" hangingPunct="1"/>
              <a:t>9</a:t>
            </a:fld>
            <a:endParaRPr lang="cs-CZ"/>
          </a:p>
        </p:txBody>
      </p:sp>
      <p:sp>
        <p:nvSpPr>
          <p:cNvPr id="46083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19137"/>
          </a:xfrm>
          <a:solidFill>
            <a:srgbClr val="FFFF00">
              <a:alpha val="34901"/>
            </a:srgbClr>
          </a:solidFill>
          <a:ln>
            <a:solidFill>
              <a:srgbClr val="FFFF00">
                <a:alpha val="3490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sz="3200" b="1" dirty="0">
                <a:latin typeface="Arial Narrow" pitchFamily="34" charset="0"/>
              </a:rPr>
              <a:t>Bibliografie (v čas. publikaci) – 2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43013"/>
            <a:ext cx="8229600" cy="2185987"/>
          </a:xfrm>
        </p:spPr>
        <p:txBody>
          <a:bodyPr/>
          <a:lstStyle/>
          <a:p>
            <a:pPr eaLnBrk="1" hangingPunct="1"/>
            <a:endParaRPr lang="cs-CZ" sz="2400">
              <a:latin typeface="Arial Narrow" pitchFamily="34" charset="0"/>
            </a:endParaRPr>
          </a:p>
          <a:p>
            <a:pPr eaLnBrk="1" hangingPunct="1"/>
            <a:endParaRPr lang="cs-CZ" sz="2800"/>
          </a:p>
          <a:p>
            <a:pPr eaLnBrk="1" hangingPunct="1"/>
            <a:endParaRPr lang="cs-CZ" sz="2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cs-CZ" sz="1400" dirty="0">
              <a:ea typeface="ＭＳ Ｐゴシック" pitchFamily="34" charset="-128"/>
            </a:endParaRP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4572000" y="12954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pic>
        <p:nvPicPr>
          <p:cNvPr id="46087" name="Picture 7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371600"/>
            <a:ext cx="700722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66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6B6EF4-3EBE-4D62-BAB7-5CD298727F2C}" type="slidenum">
              <a:rPr lang="cs-CZ" smtClean="0"/>
              <a:pPr eaLnBrk="1" hangingPunct="1"/>
              <a:t>10</a:t>
            </a:fld>
            <a:endParaRPr lang="cs-CZ"/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137"/>
          </a:xfrm>
          <a:solidFill>
            <a:srgbClr val="FFFF00">
              <a:alpha val="34901"/>
            </a:srgbClr>
          </a:solidFill>
          <a:ln>
            <a:solidFill>
              <a:srgbClr val="FFFF00">
                <a:alpha val="3490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sz="2800" b="1" dirty="0">
                <a:latin typeface="Arial Narrow" pitchFamily="34" charset="0"/>
              </a:rPr>
              <a:t>Citace / citát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43013"/>
            <a:ext cx="8229600" cy="2185987"/>
          </a:xfrm>
        </p:spPr>
        <p:txBody>
          <a:bodyPr/>
          <a:lstStyle/>
          <a:p>
            <a:pPr eaLnBrk="1" hangingPunct="1"/>
            <a:endParaRPr lang="cs-CZ" sz="2400">
              <a:latin typeface="Arial Narrow" pitchFamily="34" charset="0"/>
            </a:endParaRPr>
          </a:p>
          <a:p>
            <a:pPr eaLnBrk="1" hangingPunct="1"/>
            <a:endParaRPr lang="cs-CZ" sz="2800"/>
          </a:p>
          <a:p>
            <a:pPr eaLnBrk="1" hangingPunct="1"/>
            <a:endParaRPr lang="cs-CZ" sz="2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endParaRPr lang="cs-CZ" sz="2400" dirty="0">
              <a:latin typeface="Arial Narrow" pitchFamily="34" charset="0"/>
            </a:endParaRPr>
          </a:p>
          <a:p>
            <a:pPr lvl="0"/>
            <a:r>
              <a:rPr lang="cs-CZ" dirty="0"/>
              <a:t>funkce: podpora vlastních tvrzení nebo předmět kritiky</a:t>
            </a:r>
          </a:p>
          <a:p>
            <a:pPr lvl="0"/>
            <a:r>
              <a:rPr lang="cs-CZ" dirty="0"/>
              <a:t>přesná citace</a:t>
            </a:r>
          </a:p>
          <a:p>
            <a:pPr lvl="0"/>
            <a:r>
              <a:rPr lang="cs-CZ" dirty="0"/>
              <a:t>jakékoliv změny vyznačit: </a:t>
            </a:r>
          </a:p>
          <a:p>
            <a:pPr lvl="1"/>
            <a:r>
              <a:rPr lang="cs-CZ" dirty="0"/>
              <a:t>a) </a:t>
            </a:r>
            <a:r>
              <a:rPr lang="cs-CZ" dirty="0">
                <a:solidFill>
                  <a:srgbClr val="0070C0"/>
                </a:solidFill>
              </a:rPr>
              <a:t>vynechání textu – </a:t>
            </a:r>
            <a:r>
              <a:rPr lang="cs-CZ" i="1" dirty="0">
                <a:solidFill>
                  <a:srgbClr val="0070C0"/>
                </a:solidFill>
              </a:rPr>
              <a:t>pochopil tento jev … jako </a:t>
            </a:r>
            <a:r>
              <a:rPr lang="cs-CZ" i="1" dirty="0" err="1">
                <a:solidFill>
                  <a:srgbClr val="0070C0"/>
                </a:solidFill>
              </a:rPr>
              <a:t>instanciaci</a:t>
            </a:r>
            <a:r>
              <a:rPr lang="cs-CZ" i="1" dirty="0">
                <a:solidFill>
                  <a:srgbClr val="0070C0"/>
                </a:solidFill>
              </a:rPr>
              <a:t> obecných procesů zkoumán</a:t>
            </a:r>
            <a:r>
              <a:rPr lang="cs-CZ" i="1" dirty="0"/>
              <a:t>í</a:t>
            </a:r>
            <a:r>
              <a:rPr lang="cs-CZ" dirty="0"/>
              <a:t> (též [</a:t>
            </a:r>
            <a:r>
              <a:rPr lang="cs-CZ" i="1" dirty="0">
                <a:solidFill>
                  <a:srgbClr val="0070C0"/>
                </a:solidFill>
              </a:rPr>
              <a:t>…</a:t>
            </a:r>
            <a:r>
              <a:rPr lang="cs-CZ" dirty="0"/>
              <a:t>]); </a:t>
            </a:r>
          </a:p>
          <a:p>
            <a:pPr lvl="1"/>
            <a:r>
              <a:rPr lang="cs-CZ" dirty="0"/>
              <a:t>b) změna velkého/malého písmene </a:t>
            </a:r>
            <a:r>
              <a:rPr lang="cs-CZ" i="1" dirty="0">
                <a:solidFill>
                  <a:srgbClr val="0070C0"/>
                </a:solidFill>
              </a:rPr>
              <a:t>[K]</a:t>
            </a:r>
            <a:r>
              <a:rPr lang="cs-CZ" i="1" dirty="0" err="1">
                <a:solidFill>
                  <a:srgbClr val="0070C0"/>
                </a:solidFill>
              </a:rPr>
              <a:t>ategorizace</a:t>
            </a:r>
            <a:r>
              <a:rPr lang="cs-CZ" i="1" dirty="0">
                <a:solidFill>
                  <a:srgbClr val="0070C0"/>
                </a:solidFill>
              </a:rPr>
              <a:t> skutečností tohoto světa vykazuje v určitém společenství univerzální tendence</a:t>
            </a:r>
            <a:r>
              <a:rPr lang="cs-CZ" i="1" dirty="0"/>
              <a:t>; </a:t>
            </a:r>
          </a:p>
          <a:p>
            <a:pPr lvl="1"/>
            <a:r>
              <a:rPr lang="cs-CZ" dirty="0"/>
              <a:t>c) změna grafiky: </a:t>
            </a:r>
            <a:r>
              <a:rPr lang="cs-CZ" i="1" dirty="0" err="1">
                <a:solidFill>
                  <a:srgbClr val="0070C0"/>
                </a:solidFill>
              </a:rPr>
              <a:t>Lakoff</a:t>
            </a:r>
            <a:r>
              <a:rPr lang="cs-CZ" i="1" dirty="0">
                <a:solidFill>
                  <a:srgbClr val="0070C0"/>
                </a:solidFill>
              </a:rPr>
              <a:t> tvrdí, že „</a:t>
            </a:r>
            <a:r>
              <a:rPr lang="cs-CZ" i="1" dirty="0" err="1">
                <a:solidFill>
                  <a:srgbClr val="0070C0"/>
                </a:solidFill>
              </a:rPr>
              <a:t>Langackerův</a:t>
            </a:r>
            <a:r>
              <a:rPr lang="cs-CZ" i="1" dirty="0">
                <a:solidFill>
                  <a:srgbClr val="0070C0"/>
                </a:solidFill>
              </a:rPr>
              <a:t> model je </a:t>
            </a:r>
            <a:r>
              <a:rPr lang="cs-CZ" b="1" i="1" dirty="0">
                <a:solidFill>
                  <a:srgbClr val="0070C0"/>
                </a:solidFill>
              </a:rPr>
              <a:t>nereduktivní</a:t>
            </a:r>
            <a:r>
              <a:rPr lang="cs-CZ" i="1" dirty="0">
                <a:solidFill>
                  <a:srgbClr val="0070C0"/>
                </a:solidFill>
              </a:rPr>
              <a:t> v tom smyslu, že…“ </a:t>
            </a:r>
            <a:r>
              <a:rPr lang="cs-CZ" dirty="0">
                <a:solidFill>
                  <a:srgbClr val="0070C0"/>
                </a:solidFill>
              </a:rPr>
              <a:t>[zvýraznění EL/autorka článku]</a:t>
            </a:r>
            <a:r>
              <a:rPr lang="cs-CZ" dirty="0"/>
              <a:t>; </a:t>
            </a:r>
          </a:p>
          <a:p>
            <a:pPr lvl="1"/>
            <a:r>
              <a:rPr lang="cs-CZ" dirty="0"/>
              <a:t>d) upozornění na klíčové místo nebo na chybu: </a:t>
            </a:r>
            <a:r>
              <a:rPr lang="cs-CZ" i="1" dirty="0"/>
              <a:t>(sic!)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cs-CZ" sz="2400" dirty="0">
              <a:latin typeface="Arial Narrow" pitchFamily="34" charset="0"/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cs-CZ" sz="2800" dirty="0">
              <a:latin typeface="Arial Narrow" pitchFamily="34" charset="0"/>
            </a:endParaRPr>
          </a:p>
        </p:txBody>
      </p:sp>
      <p:sp>
        <p:nvSpPr>
          <p:cNvPr id="4711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cs-CZ" sz="1400" dirty="0">
              <a:ea typeface="ＭＳ Ｐゴシック" pitchFamily="34" charset="-128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572000" y="12954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18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6B6EF4-3EBE-4D62-BAB7-5CD298727F2C}" type="slidenum">
              <a:rPr lang="cs-CZ" smtClean="0"/>
              <a:pPr eaLnBrk="1" hangingPunct="1"/>
              <a:t>11</a:t>
            </a:fld>
            <a:endParaRPr lang="cs-CZ"/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137"/>
          </a:xfrm>
          <a:solidFill>
            <a:srgbClr val="FFFF00">
              <a:alpha val="34901"/>
            </a:srgbClr>
          </a:solidFill>
          <a:ln>
            <a:solidFill>
              <a:srgbClr val="FFFF00">
                <a:alpha val="3490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sz="2800" b="1" dirty="0">
                <a:latin typeface="Arial Narrow" pitchFamily="34" charset="0"/>
              </a:rPr>
              <a:t>Bibliografický odkaz 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43013"/>
            <a:ext cx="8229600" cy="2185987"/>
          </a:xfrm>
        </p:spPr>
        <p:txBody>
          <a:bodyPr/>
          <a:lstStyle/>
          <a:p>
            <a:pPr eaLnBrk="1" hangingPunct="1"/>
            <a:endParaRPr lang="cs-CZ" sz="2400">
              <a:latin typeface="Arial Narrow" pitchFamily="34" charset="0"/>
            </a:endParaRPr>
          </a:p>
          <a:p>
            <a:pPr eaLnBrk="1" hangingPunct="1"/>
            <a:endParaRPr lang="cs-CZ" sz="2800"/>
          </a:p>
          <a:p>
            <a:pPr eaLnBrk="1" hangingPunct="1"/>
            <a:endParaRPr lang="cs-CZ" sz="2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  <a:defRPr/>
            </a:pPr>
            <a:endParaRPr lang="cs-CZ" sz="2400" dirty="0">
              <a:latin typeface="Arial Narrow" pitchFamily="34" charset="0"/>
            </a:endParaRPr>
          </a:p>
          <a:p>
            <a:pPr lvl="0"/>
            <a:r>
              <a:rPr lang="cs-CZ" dirty="0"/>
              <a:t>citovat přesně, aby bylo dohledatelné</a:t>
            </a:r>
          </a:p>
          <a:p>
            <a:pPr lvl="0"/>
            <a:r>
              <a:rPr lang="cs-CZ" i="1" dirty="0">
                <a:solidFill>
                  <a:srgbClr val="0070C0"/>
                </a:solidFill>
              </a:rPr>
              <a:t>Na tento závažný rozdíl upozorňuje Jan Mukařovský (1971) ve své dodnes nedoceněné studii…</a:t>
            </a:r>
          </a:p>
          <a:p>
            <a:pPr lvl="0"/>
            <a:r>
              <a:rPr lang="cs-CZ" i="1" dirty="0">
                <a:solidFill>
                  <a:srgbClr val="0070C0"/>
                </a:solidFill>
              </a:rPr>
              <a:t>R. </a:t>
            </a:r>
            <a:r>
              <a:rPr lang="cs-CZ" i="1" dirty="0" err="1">
                <a:solidFill>
                  <a:srgbClr val="0070C0"/>
                </a:solidFill>
              </a:rPr>
              <a:t>Jakobson</a:t>
            </a:r>
            <a:r>
              <a:rPr lang="cs-CZ" i="1" dirty="0">
                <a:solidFill>
                  <a:srgbClr val="0070C0"/>
                </a:solidFill>
              </a:rPr>
              <a:t> (1995, s. 80) vymezil fatickou funkci…; </a:t>
            </a:r>
            <a:r>
              <a:rPr lang="cs-CZ" dirty="0"/>
              <a:t>též </a:t>
            </a:r>
            <a:r>
              <a:rPr lang="cs-CZ" i="1" dirty="0">
                <a:solidFill>
                  <a:srgbClr val="0070C0"/>
                </a:solidFill>
              </a:rPr>
              <a:t>(1995 : 80)</a:t>
            </a:r>
          </a:p>
          <a:p>
            <a:pPr marL="0" indent="0" algn="just" eaLnBrk="1" hangingPunct="1">
              <a:buNone/>
              <a:defRPr/>
            </a:pPr>
            <a:endParaRPr lang="cs-CZ" sz="2400" dirty="0">
              <a:latin typeface="Arial Narrow" pitchFamily="34" charset="0"/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cs-CZ" sz="2800" dirty="0">
              <a:latin typeface="Arial Narrow" pitchFamily="34" charset="0"/>
            </a:endParaRPr>
          </a:p>
        </p:txBody>
      </p:sp>
      <p:sp>
        <p:nvSpPr>
          <p:cNvPr id="4711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cs-CZ" sz="1400" dirty="0">
              <a:ea typeface="ＭＳ Ｐゴシック" pitchFamily="34" charset="-128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572000" y="12954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9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6B6EF4-3EBE-4D62-BAB7-5CD298727F2C}" type="slidenum">
              <a:rPr lang="cs-CZ" smtClean="0"/>
              <a:pPr eaLnBrk="1" hangingPunct="1"/>
              <a:t>12</a:t>
            </a:fld>
            <a:endParaRPr lang="cs-CZ"/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137"/>
          </a:xfrm>
          <a:solidFill>
            <a:srgbClr val="FFFF00">
              <a:alpha val="34901"/>
            </a:srgbClr>
          </a:solidFill>
          <a:ln>
            <a:solidFill>
              <a:srgbClr val="FFFF00">
                <a:alpha val="3490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sz="2800" b="1" dirty="0">
                <a:latin typeface="Arial Narrow" pitchFamily="34" charset="0"/>
              </a:rPr>
              <a:t>Bibliografická citace  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43013"/>
            <a:ext cx="8229600" cy="2185987"/>
          </a:xfrm>
        </p:spPr>
        <p:txBody>
          <a:bodyPr/>
          <a:lstStyle/>
          <a:p>
            <a:pPr eaLnBrk="1" hangingPunct="1"/>
            <a:endParaRPr lang="cs-CZ" sz="2400">
              <a:latin typeface="Arial Narrow" pitchFamily="34" charset="0"/>
            </a:endParaRPr>
          </a:p>
          <a:p>
            <a:pPr eaLnBrk="1" hangingPunct="1"/>
            <a:endParaRPr lang="cs-CZ" sz="2800"/>
          </a:p>
          <a:p>
            <a:pPr eaLnBrk="1" hangingPunct="1"/>
            <a:endParaRPr lang="cs-CZ" sz="2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endParaRPr lang="cs-CZ" sz="2400" dirty="0">
              <a:latin typeface="Arial Narrow" pitchFamily="34" charset="0"/>
            </a:endParaRPr>
          </a:p>
          <a:p>
            <a:pPr lvl="0"/>
            <a:r>
              <a:rPr lang="cs-CZ" dirty="0"/>
              <a:t>pořadí položek je závazné kvůli snadné orientaci</a:t>
            </a:r>
          </a:p>
          <a:p>
            <a:pPr lvl="0"/>
            <a:r>
              <a:rPr lang="cs-CZ" dirty="0"/>
              <a:t>norma ČSN ISO 690 (01 0197) </a:t>
            </a:r>
            <a:r>
              <a:rPr lang="cs-CZ" i="1" dirty="0"/>
              <a:t>Dokumentace: Bibliografické citace. Obsah, forma, struktura</a:t>
            </a:r>
            <a:r>
              <a:rPr lang="cs-CZ" dirty="0"/>
              <a:t> (1996; národní varianta mezinárodně přijaté normy </a:t>
            </a:r>
            <a:r>
              <a:rPr lang="cs-CZ" i="1" dirty="0" err="1"/>
              <a:t>Documentation</a:t>
            </a:r>
            <a:r>
              <a:rPr lang="cs-CZ" i="1" dirty="0"/>
              <a:t> – </a:t>
            </a:r>
            <a:r>
              <a:rPr lang="cs-CZ" i="1" dirty="0" err="1"/>
              <a:t>bibliographic</a:t>
            </a:r>
            <a:r>
              <a:rPr lang="cs-CZ" i="1" dirty="0"/>
              <a:t> </a:t>
            </a:r>
            <a:r>
              <a:rPr lang="cs-CZ" i="1" dirty="0" err="1"/>
              <a:t>references</a:t>
            </a:r>
            <a:r>
              <a:rPr lang="cs-CZ" i="1" dirty="0"/>
              <a:t> – </a:t>
            </a:r>
            <a:r>
              <a:rPr lang="cs-CZ" i="1" dirty="0" err="1"/>
              <a:t>Content</a:t>
            </a:r>
            <a:r>
              <a:rPr lang="cs-CZ" i="1" dirty="0"/>
              <a:t>, </a:t>
            </a:r>
            <a:r>
              <a:rPr lang="cs-CZ" i="1" dirty="0" err="1"/>
              <a:t>form</a:t>
            </a:r>
            <a:r>
              <a:rPr lang="cs-CZ" i="1" dirty="0"/>
              <a:t> and </a:t>
            </a:r>
            <a:r>
              <a:rPr lang="cs-CZ" i="1" dirty="0" err="1"/>
              <a:t>structure</a:t>
            </a:r>
            <a:r>
              <a:rPr lang="cs-CZ" i="1" dirty="0"/>
              <a:t> </a:t>
            </a:r>
            <a:r>
              <a:rPr lang="cs-CZ" dirty="0"/>
              <a:t> (ISO 690))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dirty="0"/>
              <a:t>citace elektronických dokumentů (ČSN ISO 690-2)</a:t>
            </a:r>
          </a:p>
          <a:p>
            <a:pPr lvl="0"/>
            <a:r>
              <a:rPr lang="cs-CZ" dirty="0"/>
              <a:t>kniha: </a:t>
            </a:r>
            <a:r>
              <a:rPr lang="cs-CZ" dirty="0">
                <a:solidFill>
                  <a:srgbClr val="0070C0"/>
                </a:solidFill>
              </a:rPr>
              <a:t>CRANE, D(</a:t>
            </a:r>
            <a:r>
              <a:rPr lang="cs-CZ" dirty="0" err="1">
                <a:solidFill>
                  <a:srgbClr val="0070C0"/>
                </a:solidFill>
              </a:rPr>
              <a:t>avid</a:t>
            </a:r>
            <a:r>
              <a:rPr lang="cs-CZ" dirty="0">
                <a:solidFill>
                  <a:srgbClr val="0070C0"/>
                </a:solidFill>
              </a:rPr>
              <a:t>). 1972. </a:t>
            </a:r>
            <a:r>
              <a:rPr lang="cs-CZ" dirty="0" err="1">
                <a:solidFill>
                  <a:srgbClr val="0070C0"/>
                </a:solidFill>
              </a:rPr>
              <a:t>Invisible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colleges</a:t>
            </a:r>
            <a:r>
              <a:rPr lang="cs-CZ" dirty="0">
                <a:solidFill>
                  <a:srgbClr val="0070C0"/>
                </a:solidFill>
              </a:rPr>
              <a:t>. Chicago : University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Chicago </a:t>
            </a:r>
            <a:r>
              <a:rPr lang="cs-CZ" dirty="0" err="1">
                <a:solidFill>
                  <a:srgbClr val="0070C0"/>
                </a:solidFill>
              </a:rPr>
              <a:t>Press</a:t>
            </a:r>
            <a:r>
              <a:rPr lang="cs-CZ" dirty="0">
                <a:solidFill>
                  <a:srgbClr val="0070C0"/>
                </a:solidFill>
              </a:rPr>
              <a:t>. (2. vyd. ISBN 80-206-0404-0)</a:t>
            </a:r>
          </a:p>
          <a:p>
            <a:pPr lvl="0"/>
            <a:r>
              <a:rPr lang="cs-CZ" dirty="0"/>
              <a:t>článek v časopise: </a:t>
            </a:r>
            <a:r>
              <a:rPr lang="cs-CZ" dirty="0">
                <a:solidFill>
                  <a:srgbClr val="0070C0"/>
                </a:solidFill>
              </a:rPr>
              <a:t>STIEG, M. F. 1981.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information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needs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historian</a:t>
            </a:r>
            <a:r>
              <a:rPr lang="cs-CZ" dirty="0">
                <a:solidFill>
                  <a:srgbClr val="0070C0"/>
                </a:solidFill>
              </a:rPr>
              <a:t>. </a:t>
            </a:r>
            <a:r>
              <a:rPr lang="cs-CZ" dirty="0" err="1">
                <a:solidFill>
                  <a:srgbClr val="0070C0"/>
                </a:solidFill>
              </a:rPr>
              <a:t>College</a:t>
            </a:r>
            <a:r>
              <a:rPr lang="cs-CZ" dirty="0">
                <a:solidFill>
                  <a:srgbClr val="0070C0"/>
                </a:solidFill>
              </a:rPr>
              <a:t> and </a:t>
            </a:r>
            <a:r>
              <a:rPr lang="cs-CZ" dirty="0" err="1">
                <a:solidFill>
                  <a:srgbClr val="0070C0"/>
                </a:solidFill>
              </a:rPr>
              <a:t>Research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Libraries</a:t>
            </a:r>
            <a:r>
              <a:rPr lang="cs-CZ" dirty="0">
                <a:solidFill>
                  <a:srgbClr val="0070C0"/>
                </a:solidFill>
              </a:rPr>
              <a:t>, 88, no. 3, pp. 54-90.</a:t>
            </a:r>
          </a:p>
          <a:p>
            <a:pPr lvl="0"/>
            <a:r>
              <a:rPr lang="cs-CZ" dirty="0"/>
              <a:t>příspěvek ve sborníku: </a:t>
            </a:r>
            <a:r>
              <a:rPr lang="cs-CZ" dirty="0">
                <a:solidFill>
                  <a:srgbClr val="0070C0"/>
                </a:solidFill>
              </a:rPr>
              <a:t>NOVÁK, P. – ŠPAČEK, K. 1999. Technologický význam písma. In J. Novotný (</a:t>
            </a:r>
            <a:r>
              <a:rPr lang="cs-CZ" dirty="0" err="1">
                <a:solidFill>
                  <a:srgbClr val="0070C0"/>
                </a:solidFill>
              </a:rPr>
              <a:t>ed</a:t>
            </a:r>
            <a:r>
              <a:rPr lang="cs-CZ" dirty="0">
                <a:solidFill>
                  <a:srgbClr val="0070C0"/>
                </a:solidFill>
              </a:rPr>
              <a:t>.), Technika dnes a zítra. Praha : </a:t>
            </a:r>
            <a:r>
              <a:rPr lang="cs-CZ" dirty="0" err="1">
                <a:solidFill>
                  <a:srgbClr val="0070C0"/>
                </a:solidFill>
              </a:rPr>
              <a:t>Grada</a:t>
            </a:r>
            <a:r>
              <a:rPr lang="cs-CZ" dirty="0">
                <a:solidFill>
                  <a:srgbClr val="0070C0"/>
                </a:solidFill>
              </a:rPr>
              <a:t>, s. 27-38.</a:t>
            </a:r>
          </a:p>
          <a:p>
            <a:pPr lvl="0"/>
            <a:r>
              <a:rPr lang="cs-CZ" dirty="0"/>
              <a:t>elektronický zdroj: </a:t>
            </a:r>
            <a:r>
              <a:rPr lang="cs-CZ" dirty="0">
                <a:solidFill>
                  <a:srgbClr val="0070C0"/>
                </a:solidFill>
              </a:rPr>
              <a:t>DUNBAR, A.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Most </a:t>
            </a:r>
            <a:r>
              <a:rPr lang="cs-CZ" dirty="0" err="1">
                <a:solidFill>
                  <a:srgbClr val="0070C0"/>
                </a:solidFill>
              </a:rPr>
              <a:t>Frequently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Asked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Questions</a:t>
            </a:r>
            <a:r>
              <a:rPr lang="cs-CZ" dirty="0">
                <a:solidFill>
                  <a:srgbClr val="0070C0"/>
                </a:solidFill>
              </a:rPr>
              <a:t>… 29 </a:t>
            </a:r>
            <a:r>
              <a:rPr lang="cs-CZ" dirty="0" err="1">
                <a:solidFill>
                  <a:srgbClr val="0070C0"/>
                </a:solidFill>
              </a:rPr>
              <a:t>March</a:t>
            </a:r>
            <a:r>
              <a:rPr lang="cs-CZ" dirty="0">
                <a:solidFill>
                  <a:srgbClr val="0070C0"/>
                </a:solidFill>
              </a:rPr>
              <a:t> 1996 [cit. 14. srpna 1996]. Dostupné na: &lt;http://</a:t>
            </a:r>
            <a:r>
              <a:rPr lang="cs-CZ" dirty="0" err="1">
                <a:solidFill>
                  <a:srgbClr val="0070C0"/>
                </a:solidFill>
              </a:rPr>
              <a:t>www.nasa.gov</a:t>
            </a:r>
            <a:r>
              <a:rPr lang="cs-CZ" dirty="0">
                <a:solidFill>
                  <a:srgbClr val="0070C0"/>
                </a:solidFill>
              </a:rPr>
              <a:t>/</a:t>
            </a:r>
            <a:r>
              <a:rPr lang="cs-CZ" dirty="0" err="1">
                <a:solidFill>
                  <a:srgbClr val="0070C0"/>
                </a:solidFill>
              </a:rPr>
              <a:t>hqpao</a:t>
            </a:r>
            <a:r>
              <a:rPr lang="cs-CZ" dirty="0">
                <a:solidFill>
                  <a:srgbClr val="0070C0"/>
                </a:solidFill>
              </a:rPr>
              <a:t>/Top 10.html&gt;</a:t>
            </a:r>
          </a:p>
          <a:p>
            <a:pPr marL="0" indent="0" algn="just" eaLnBrk="1" hangingPunct="1">
              <a:buNone/>
              <a:defRPr/>
            </a:pPr>
            <a:endParaRPr lang="cs-CZ" sz="2400" dirty="0">
              <a:latin typeface="Arial Narrow" pitchFamily="34" charset="0"/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cs-CZ" sz="2800" dirty="0">
              <a:latin typeface="Arial Narrow" pitchFamily="34" charset="0"/>
            </a:endParaRPr>
          </a:p>
        </p:txBody>
      </p:sp>
      <p:sp>
        <p:nvSpPr>
          <p:cNvPr id="4711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cs-CZ" sz="1400" dirty="0">
              <a:ea typeface="ＭＳ Ｐゴシック" pitchFamily="34" charset="-128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572000" y="12954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5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6B6EF4-3EBE-4D62-BAB7-5CD298727F2C}" type="slidenum">
              <a:rPr lang="cs-CZ" smtClean="0"/>
              <a:pPr eaLnBrk="1" hangingPunct="1"/>
              <a:t>13</a:t>
            </a:fld>
            <a:endParaRPr lang="cs-CZ"/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137"/>
          </a:xfrm>
          <a:solidFill>
            <a:srgbClr val="FFFF00">
              <a:alpha val="34901"/>
            </a:srgbClr>
          </a:solidFill>
          <a:ln>
            <a:solidFill>
              <a:srgbClr val="FFFF00">
                <a:alpha val="3490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sz="2800" b="1" dirty="0">
                <a:latin typeface="Arial Narrow" pitchFamily="34" charset="0"/>
              </a:rPr>
              <a:t>Bibliografický odkaz v seznamu literatury – monografie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43013"/>
            <a:ext cx="8229600" cy="2185987"/>
          </a:xfrm>
        </p:spPr>
        <p:txBody>
          <a:bodyPr/>
          <a:lstStyle/>
          <a:p>
            <a:pPr eaLnBrk="1" hangingPunct="1"/>
            <a:endParaRPr lang="cs-CZ" sz="2400">
              <a:latin typeface="Arial Narrow" pitchFamily="34" charset="0"/>
            </a:endParaRPr>
          </a:p>
          <a:p>
            <a:pPr eaLnBrk="1" hangingPunct="1"/>
            <a:endParaRPr lang="cs-CZ" sz="2800"/>
          </a:p>
          <a:p>
            <a:pPr eaLnBrk="1" hangingPunct="1"/>
            <a:endParaRPr lang="cs-CZ" sz="2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  <a:defRPr/>
            </a:pPr>
            <a:endParaRPr lang="cs-CZ" sz="2400" dirty="0">
              <a:latin typeface="Arial Narrow" pitchFamily="34" charset="0"/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cs-CZ" sz="2400" dirty="0">
                <a:latin typeface="Arial Narrow" pitchFamily="34" charset="0"/>
              </a:rPr>
              <a:t>KOŘENSKÝ, J. (1988): </a:t>
            </a:r>
            <a:r>
              <a:rPr lang="cs-CZ" sz="2400" i="1" dirty="0">
                <a:latin typeface="Arial Narrow" pitchFamily="34" charset="0"/>
              </a:rPr>
              <a:t>Teorie přirozeného jazyka</a:t>
            </a:r>
            <a:r>
              <a:rPr lang="cs-CZ" sz="2400" dirty="0">
                <a:latin typeface="Arial Narrow" pitchFamily="34" charset="0"/>
              </a:rPr>
              <a:t>. Praha: Academia.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srgbClr val="FF0000"/>
                </a:solidFill>
                <a:latin typeface="Arial Narrow" pitchFamily="34" charset="0"/>
              </a:rPr>
              <a:t>KOŘENSKÝ, J.: </a:t>
            </a:r>
            <a:r>
              <a:rPr lang="cs-CZ" sz="2400" i="1" dirty="0">
                <a:solidFill>
                  <a:srgbClr val="FF0000"/>
                </a:solidFill>
                <a:latin typeface="Arial Narrow" pitchFamily="34" charset="0"/>
              </a:rPr>
              <a:t>Teorie přirozeného jazyka</a:t>
            </a:r>
            <a:r>
              <a:rPr lang="cs-CZ" sz="2400" dirty="0">
                <a:solidFill>
                  <a:srgbClr val="FF0000"/>
                </a:solidFill>
                <a:latin typeface="Arial Narrow" pitchFamily="34" charset="0"/>
              </a:rPr>
              <a:t>. Academia, Praha 1983.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cs-CZ" sz="2400" dirty="0">
                <a:latin typeface="Arial Narrow" pitchFamily="34" charset="0"/>
              </a:rPr>
              <a:t>LAMPRECHT, A. – ŠLOSAR, D. – BAUER, J. (1986): </a:t>
            </a:r>
            <a:r>
              <a:rPr lang="cs-CZ" sz="2400" i="1" dirty="0">
                <a:latin typeface="Arial Narrow" pitchFamily="34" charset="0"/>
              </a:rPr>
              <a:t>Historická mluvnice češtiny</a:t>
            </a:r>
            <a:r>
              <a:rPr lang="cs-CZ" sz="2400" dirty="0">
                <a:latin typeface="Arial Narrow" pitchFamily="34" charset="0"/>
              </a:rPr>
              <a:t>. Praha: SPN.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cs-CZ" sz="2400" dirty="0">
                <a:latin typeface="Arial Narrow" pitchFamily="34" charset="0"/>
              </a:rPr>
              <a:t>KARLÍK, P. – NEKULA, M. – PLESKALOVÁ, J. </a:t>
            </a:r>
            <a:r>
              <a:rPr lang="cs-CZ" sz="2400" dirty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cs-CZ" sz="2400" dirty="0" err="1">
                <a:solidFill>
                  <a:srgbClr val="FF0000"/>
                </a:solidFill>
                <a:latin typeface="Arial Narrow" pitchFamily="34" charset="0"/>
              </a:rPr>
              <a:t>eds</a:t>
            </a:r>
            <a:r>
              <a:rPr lang="cs-CZ" sz="2400" dirty="0">
                <a:solidFill>
                  <a:srgbClr val="FF0000"/>
                </a:solidFill>
                <a:latin typeface="Arial Narrow" pitchFamily="34" charset="0"/>
              </a:rPr>
              <a:t>.)</a:t>
            </a:r>
            <a:r>
              <a:rPr lang="cs-CZ" sz="2400" dirty="0">
                <a:latin typeface="Arial Narrow" pitchFamily="34" charset="0"/>
              </a:rPr>
              <a:t> (2003): </a:t>
            </a:r>
            <a:r>
              <a:rPr lang="cs-CZ" sz="2400" i="1" dirty="0">
                <a:latin typeface="Arial Narrow" pitchFamily="34" charset="0"/>
              </a:rPr>
              <a:t>Encyklopedický slovník češtiny</a:t>
            </a:r>
            <a:r>
              <a:rPr lang="cs-CZ" sz="2400" dirty="0">
                <a:latin typeface="Arial Narrow" pitchFamily="34" charset="0"/>
              </a:rPr>
              <a:t>. Praha: NLN.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cs-CZ" sz="2400" dirty="0">
                <a:latin typeface="Arial Narrow" pitchFamily="34" charset="0"/>
              </a:rPr>
              <a:t>ČERMÁK, F. </a:t>
            </a:r>
            <a:r>
              <a:rPr lang="cs-CZ" sz="2400" dirty="0">
                <a:solidFill>
                  <a:srgbClr val="FF0000"/>
                </a:solidFill>
                <a:latin typeface="Arial Narrow" pitchFamily="34" charset="0"/>
              </a:rPr>
              <a:t>et al. </a:t>
            </a:r>
            <a:r>
              <a:rPr lang="cs-CZ" sz="2400" dirty="0">
                <a:latin typeface="Arial Narrow" pitchFamily="34" charset="0"/>
              </a:rPr>
              <a:t>(1983): </a:t>
            </a:r>
            <a:r>
              <a:rPr lang="cs-CZ" sz="2400" i="1" dirty="0">
                <a:latin typeface="Arial Narrow" pitchFamily="34" charset="0"/>
              </a:rPr>
              <a:t>Slovník české frazeologie a idiomatiky</a:t>
            </a:r>
            <a:r>
              <a:rPr lang="cs-CZ" sz="2400" dirty="0">
                <a:latin typeface="Arial Narrow" pitchFamily="34" charset="0"/>
              </a:rPr>
              <a:t>. Praha: Academia.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cs-CZ" sz="2400" cap="small" dirty="0">
                <a:solidFill>
                  <a:srgbClr val="FF0000"/>
                </a:solidFill>
                <a:latin typeface="Arial Narrow" pitchFamily="34" charset="0"/>
              </a:rPr>
              <a:t>Kraus</a:t>
            </a:r>
            <a:r>
              <a:rPr lang="cs-CZ" sz="2400" dirty="0">
                <a:latin typeface="Arial Narrow" pitchFamily="34" charset="0"/>
              </a:rPr>
              <a:t>, </a:t>
            </a:r>
            <a:r>
              <a:rPr lang="cs-CZ" sz="2400" dirty="0">
                <a:solidFill>
                  <a:srgbClr val="FF0000"/>
                </a:solidFill>
                <a:latin typeface="Arial Narrow" pitchFamily="34" charset="0"/>
              </a:rPr>
              <a:t>Jiří</a:t>
            </a:r>
            <a:r>
              <a:rPr lang="cs-CZ" sz="2400" dirty="0">
                <a:latin typeface="Arial Narrow" pitchFamily="34" charset="0"/>
              </a:rPr>
              <a:t> (1993): </a:t>
            </a:r>
            <a:r>
              <a:rPr lang="cs-CZ" sz="2400" dirty="0" err="1">
                <a:latin typeface="Arial Narrow" pitchFamily="34" charset="0"/>
              </a:rPr>
              <a:t>Does</a:t>
            </a:r>
            <a:r>
              <a:rPr lang="cs-CZ" sz="2400" dirty="0">
                <a:latin typeface="Arial Narrow" pitchFamily="34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Arial Narrow" pitchFamily="34" charset="0"/>
              </a:rPr>
              <a:t>s</a:t>
            </a:r>
            <a:r>
              <a:rPr lang="cs-CZ" sz="2400" dirty="0" err="1">
                <a:latin typeface="Arial Narrow" pitchFamily="34" charset="0"/>
              </a:rPr>
              <a:t>poken</a:t>
            </a:r>
            <a:r>
              <a:rPr lang="cs-CZ" sz="2400" dirty="0">
                <a:latin typeface="Arial Narrow" pitchFamily="34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Arial Narrow" pitchFamily="34" charset="0"/>
              </a:rPr>
              <a:t>l</a:t>
            </a:r>
            <a:r>
              <a:rPr lang="cs-CZ" sz="2400" dirty="0" err="1">
                <a:latin typeface="Arial Narrow" pitchFamily="34" charset="0"/>
              </a:rPr>
              <a:t>iterary</a:t>
            </a:r>
            <a:r>
              <a:rPr lang="cs-CZ" sz="2400" dirty="0">
                <a:latin typeface="Arial Narrow" pitchFamily="34" charset="0"/>
              </a:rPr>
              <a:t> Czech </a:t>
            </a:r>
            <a:r>
              <a:rPr lang="cs-CZ" sz="2400" dirty="0" err="1">
                <a:solidFill>
                  <a:srgbClr val="FF0000"/>
                </a:solidFill>
                <a:latin typeface="Arial Narrow" pitchFamily="34" charset="0"/>
              </a:rPr>
              <a:t>e</a:t>
            </a:r>
            <a:r>
              <a:rPr lang="cs-CZ" sz="2400" dirty="0" err="1">
                <a:latin typeface="Arial Narrow" pitchFamily="34" charset="0"/>
              </a:rPr>
              <a:t>xist</a:t>
            </a:r>
            <a:r>
              <a:rPr lang="cs-CZ" sz="2400" dirty="0">
                <a:solidFill>
                  <a:srgbClr val="FF0000"/>
                </a:solidFill>
                <a:latin typeface="Arial Narrow" pitchFamily="34" charset="0"/>
              </a:rPr>
              <a:t>?</a:t>
            </a:r>
            <a:r>
              <a:rPr lang="cs-CZ" sz="2400" dirty="0">
                <a:latin typeface="Arial Narrow" pitchFamily="34" charset="0"/>
              </a:rPr>
              <a:t> In: </a:t>
            </a:r>
            <a:r>
              <a:rPr lang="cs-CZ" sz="2400" dirty="0">
                <a:solidFill>
                  <a:srgbClr val="FF0000"/>
                </a:solidFill>
                <a:latin typeface="Arial Narrow" pitchFamily="34" charset="0"/>
              </a:rPr>
              <a:t>E.</a:t>
            </a:r>
            <a:r>
              <a:rPr lang="cs-CZ" sz="2400" dirty="0">
                <a:latin typeface="Arial Narrow" pitchFamily="34" charset="0"/>
              </a:rPr>
              <a:t> Eckert (</a:t>
            </a:r>
            <a:r>
              <a:rPr lang="cs-CZ" sz="2400" dirty="0" err="1">
                <a:latin typeface="Arial Narrow" pitchFamily="34" charset="0"/>
              </a:rPr>
              <a:t>ed</a:t>
            </a:r>
            <a:r>
              <a:rPr lang="cs-CZ" sz="2400" dirty="0">
                <a:latin typeface="Arial Narrow" pitchFamily="34" charset="0"/>
              </a:rPr>
              <a:t>.)</a:t>
            </a:r>
            <a:r>
              <a:rPr lang="cs-CZ" sz="2400" dirty="0">
                <a:solidFill>
                  <a:srgbClr val="FF0000"/>
                </a:solidFill>
                <a:latin typeface="Arial Narrow" pitchFamily="34" charset="0"/>
              </a:rPr>
              <a:t>,</a:t>
            </a:r>
            <a:r>
              <a:rPr lang="cs-CZ" sz="2400" dirty="0">
                <a:latin typeface="Arial Narrow" pitchFamily="34" charset="0"/>
              </a:rPr>
              <a:t> </a:t>
            </a:r>
            <a:r>
              <a:rPr lang="cs-CZ" sz="2400" i="1" dirty="0" err="1">
                <a:solidFill>
                  <a:srgbClr val="FF0000"/>
                </a:solidFill>
                <a:latin typeface="Arial Narrow" pitchFamily="34" charset="0"/>
              </a:rPr>
              <a:t>V</a:t>
            </a:r>
            <a:r>
              <a:rPr lang="cs-CZ" sz="2400" i="1" dirty="0" err="1">
                <a:latin typeface="Arial Narrow" pitchFamily="34" charset="0"/>
              </a:rPr>
              <a:t>arieties</a:t>
            </a:r>
            <a:r>
              <a:rPr lang="cs-CZ" sz="2400" i="1" dirty="0">
                <a:latin typeface="Arial Narrow" pitchFamily="34" charset="0"/>
              </a:rPr>
              <a:t> </a:t>
            </a:r>
            <a:r>
              <a:rPr lang="cs-CZ" sz="2400" i="1" dirty="0" err="1">
                <a:latin typeface="Arial Narrow" pitchFamily="34" charset="0"/>
              </a:rPr>
              <a:t>of</a:t>
            </a:r>
            <a:r>
              <a:rPr lang="cs-CZ" sz="2400" i="1" dirty="0">
                <a:latin typeface="Arial Narrow" pitchFamily="34" charset="0"/>
              </a:rPr>
              <a:t> </a:t>
            </a:r>
            <a:r>
              <a:rPr lang="cs-CZ" sz="2400" i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cs-CZ" sz="2400" i="1" dirty="0">
                <a:latin typeface="Arial Narrow" pitchFamily="34" charset="0"/>
              </a:rPr>
              <a:t>zech. </a:t>
            </a:r>
            <a:r>
              <a:rPr lang="cs-CZ" sz="2400" i="1" dirty="0" err="1">
                <a:solidFill>
                  <a:srgbClr val="FF0000"/>
                </a:solidFill>
                <a:latin typeface="Arial Narrow" pitchFamily="34" charset="0"/>
              </a:rPr>
              <a:t>S</a:t>
            </a:r>
            <a:r>
              <a:rPr lang="cs-CZ" sz="2400" i="1" dirty="0" err="1">
                <a:latin typeface="Arial Narrow" pitchFamily="34" charset="0"/>
              </a:rPr>
              <a:t>tudies</a:t>
            </a:r>
            <a:r>
              <a:rPr lang="cs-CZ" sz="2400" i="1" dirty="0">
                <a:latin typeface="Arial Narrow" pitchFamily="34" charset="0"/>
              </a:rPr>
              <a:t> in </a:t>
            </a:r>
            <a:r>
              <a:rPr lang="cs-CZ" sz="2400" i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cs-CZ" sz="2400" i="1" dirty="0">
                <a:latin typeface="Arial Narrow" pitchFamily="34" charset="0"/>
              </a:rPr>
              <a:t>zech </a:t>
            </a:r>
            <a:r>
              <a:rPr lang="cs-CZ" sz="2400" i="1" dirty="0" err="1">
                <a:solidFill>
                  <a:srgbClr val="FF0000"/>
                </a:solidFill>
                <a:latin typeface="Arial Narrow" pitchFamily="34" charset="0"/>
              </a:rPr>
              <a:t>S</a:t>
            </a:r>
            <a:r>
              <a:rPr lang="cs-CZ" sz="2400" i="1" dirty="0" err="1">
                <a:latin typeface="Arial Narrow" pitchFamily="34" charset="0"/>
              </a:rPr>
              <a:t>ociolinguistics</a:t>
            </a:r>
            <a:r>
              <a:rPr lang="cs-CZ" sz="2400" dirty="0">
                <a:latin typeface="Arial Narrow" pitchFamily="34" charset="0"/>
              </a:rPr>
              <a:t>. Amsterdam </a:t>
            </a:r>
            <a:r>
              <a:rPr lang="cs-CZ" sz="2400" dirty="0">
                <a:solidFill>
                  <a:srgbClr val="FF0000"/>
                </a:solidFill>
                <a:latin typeface="Arial Narrow" pitchFamily="34" charset="0"/>
              </a:rPr>
              <a:t>–</a:t>
            </a:r>
            <a:r>
              <a:rPr lang="cs-CZ" sz="2400" dirty="0">
                <a:latin typeface="Arial Narrow" pitchFamily="34" charset="0"/>
              </a:rPr>
              <a:t> Atlanta, </a:t>
            </a:r>
            <a:r>
              <a:rPr lang="cs-CZ" sz="2400" dirty="0">
                <a:solidFill>
                  <a:srgbClr val="FF0000"/>
                </a:solidFill>
                <a:latin typeface="Arial Narrow" pitchFamily="34" charset="0"/>
              </a:rPr>
              <a:t>GA</a:t>
            </a:r>
            <a:r>
              <a:rPr lang="cs-CZ" sz="2400" dirty="0">
                <a:latin typeface="Arial Narrow" pitchFamily="34" charset="0"/>
              </a:rPr>
              <a:t>: </a:t>
            </a:r>
            <a:r>
              <a:rPr lang="cs-CZ" sz="2400" dirty="0" err="1">
                <a:latin typeface="Arial Narrow" pitchFamily="34" charset="0"/>
              </a:rPr>
              <a:t>Rodopi</a:t>
            </a:r>
            <a:r>
              <a:rPr lang="cs-CZ" sz="2400" dirty="0">
                <a:latin typeface="Arial Narrow" pitchFamily="34" charset="0"/>
              </a:rPr>
              <a:t>, </a:t>
            </a:r>
            <a:r>
              <a:rPr lang="cs-CZ" sz="2400" dirty="0">
                <a:solidFill>
                  <a:srgbClr val="FF0000"/>
                </a:solidFill>
                <a:latin typeface="Arial Narrow" pitchFamily="34" charset="0"/>
              </a:rPr>
              <a:t>s. 42–49</a:t>
            </a:r>
            <a:r>
              <a:rPr lang="cs-CZ" sz="2400" dirty="0">
                <a:latin typeface="Arial Narrow" pitchFamily="34" charset="0"/>
              </a:rPr>
              <a:t>.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cs-CZ" sz="2400" dirty="0">
              <a:latin typeface="Arial Narrow" pitchFamily="34" charset="0"/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cs-CZ" sz="2800" dirty="0">
              <a:latin typeface="Arial Narrow" pitchFamily="34" charset="0"/>
            </a:endParaRPr>
          </a:p>
        </p:txBody>
      </p:sp>
      <p:sp>
        <p:nvSpPr>
          <p:cNvPr id="4711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cs-CZ" sz="1400" dirty="0">
              <a:ea typeface="ＭＳ Ｐゴシック" pitchFamily="34" charset="-128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572000" y="12954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6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814BA0-D7BF-4AB1-B49E-A9A01A1E9A55}" type="slidenum">
              <a:rPr lang="cs-CZ" smtClean="0"/>
              <a:pPr eaLnBrk="1" hangingPunct="1"/>
              <a:t>14</a:t>
            </a:fld>
            <a:endParaRPr lang="cs-CZ"/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137"/>
          </a:xfrm>
          <a:solidFill>
            <a:srgbClr val="FFFF00">
              <a:alpha val="34901"/>
            </a:srgbClr>
          </a:solidFill>
          <a:ln>
            <a:solidFill>
              <a:srgbClr val="FFFF00">
                <a:alpha val="3490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sz="2300" b="1" dirty="0">
                <a:latin typeface="Arial Narrow" pitchFamily="34" charset="0"/>
              </a:rPr>
              <a:t>Bibliografický odkaz v seznamu literatury – časopisecká publikace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43013"/>
            <a:ext cx="8229600" cy="2185987"/>
          </a:xfrm>
        </p:spPr>
        <p:txBody>
          <a:bodyPr/>
          <a:lstStyle/>
          <a:p>
            <a:pPr eaLnBrk="1" hangingPunct="1"/>
            <a:endParaRPr lang="cs-CZ" sz="2400">
              <a:latin typeface="Arial Narrow" pitchFamily="34" charset="0"/>
            </a:endParaRPr>
          </a:p>
          <a:p>
            <a:pPr eaLnBrk="1" hangingPunct="1"/>
            <a:endParaRPr lang="cs-CZ" sz="2800"/>
          </a:p>
          <a:p>
            <a:pPr eaLnBrk="1" hangingPunct="1"/>
            <a:endParaRPr lang="cs-CZ" sz="2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</p:txBody>
      </p:sp>
      <p:sp>
        <p:nvSpPr>
          <p:cNvPr id="4813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cs-CZ" sz="2800" dirty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sz="2800" dirty="0">
                <a:latin typeface="Arial Narrow" pitchFamily="34" charset="0"/>
              </a:rPr>
              <a:t>DANEŠ, F. (1991): </a:t>
            </a:r>
            <a:r>
              <a:rPr lang="cs-CZ" sz="2800" dirty="0" err="1">
                <a:latin typeface="Arial Narrow" pitchFamily="34" charset="0"/>
              </a:rPr>
              <a:t>Mathesiova</a:t>
            </a:r>
            <a:r>
              <a:rPr lang="cs-CZ" sz="2800" dirty="0">
                <a:latin typeface="Arial Narrow" pitchFamily="34" charset="0"/>
              </a:rPr>
              <a:t> koncepce funkční gramatiky v kontextu dnešní jazykovědy. </a:t>
            </a:r>
            <a:r>
              <a:rPr lang="cs-CZ" sz="2800" i="1" dirty="0">
                <a:solidFill>
                  <a:srgbClr val="FF0000"/>
                </a:solidFill>
                <a:latin typeface="Arial Narrow" pitchFamily="34" charset="0"/>
              </a:rPr>
              <a:t>Slovo a slovesnost</a:t>
            </a:r>
            <a:r>
              <a:rPr lang="cs-CZ" sz="2800" dirty="0">
                <a:latin typeface="Arial Narrow" pitchFamily="34" charset="0"/>
              </a:rPr>
              <a:t>, 52</a:t>
            </a:r>
            <a:r>
              <a:rPr lang="cs-CZ" sz="2800" dirty="0">
                <a:solidFill>
                  <a:srgbClr val="FF0000"/>
                </a:solidFill>
                <a:latin typeface="Arial Narrow" pitchFamily="34" charset="0"/>
              </a:rPr>
              <a:t>(1)</a:t>
            </a:r>
            <a:r>
              <a:rPr lang="cs-CZ" sz="2800" dirty="0">
                <a:latin typeface="Arial Narrow" pitchFamily="34" charset="0"/>
              </a:rPr>
              <a:t>, s. 161–174.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800" dirty="0">
                <a:latin typeface="Arial Narrow" pitchFamily="34" charset="0"/>
              </a:rPr>
              <a:t>ALTMANN, G. T. M. (2001): </a:t>
            </a:r>
            <a:r>
              <a:rPr lang="cs-CZ" sz="2800" dirty="0" err="1">
                <a:latin typeface="Arial Narrow" pitchFamily="34" charset="0"/>
              </a:rPr>
              <a:t>The</a:t>
            </a:r>
            <a:r>
              <a:rPr lang="cs-CZ" sz="2800" dirty="0">
                <a:latin typeface="Arial Narrow" pitchFamily="34" charset="0"/>
              </a:rPr>
              <a:t> </a:t>
            </a:r>
            <a:r>
              <a:rPr lang="cs-CZ" sz="2800" dirty="0" err="1">
                <a:solidFill>
                  <a:srgbClr val="FF0000"/>
                </a:solidFill>
                <a:latin typeface="Arial Narrow" pitchFamily="34" charset="0"/>
              </a:rPr>
              <a:t>l</a:t>
            </a:r>
            <a:r>
              <a:rPr lang="cs-CZ" sz="2800" dirty="0" err="1">
                <a:latin typeface="Arial Narrow" pitchFamily="34" charset="0"/>
              </a:rPr>
              <a:t>anguage</a:t>
            </a:r>
            <a:r>
              <a:rPr lang="cs-CZ" sz="2800" dirty="0">
                <a:latin typeface="Arial Narrow" pitchFamily="34" charset="0"/>
              </a:rPr>
              <a:t> </a:t>
            </a:r>
            <a:r>
              <a:rPr lang="cs-CZ" sz="2800" dirty="0" err="1">
                <a:solidFill>
                  <a:srgbClr val="FF0000"/>
                </a:solidFill>
                <a:latin typeface="Arial Narrow" pitchFamily="34" charset="0"/>
              </a:rPr>
              <a:t>m</a:t>
            </a:r>
            <a:r>
              <a:rPr lang="cs-CZ" sz="2800" dirty="0" err="1">
                <a:latin typeface="Arial Narrow" pitchFamily="34" charset="0"/>
              </a:rPr>
              <a:t>achine</a:t>
            </a:r>
            <a:r>
              <a:rPr lang="cs-CZ" sz="2800" dirty="0">
                <a:latin typeface="Arial Narrow" pitchFamily="34" charset="0"/>
              </a:rPr>
              <a:t>: </a:t>
            </a:r>
            <a:r>
              <a:rPr lang="cs-CZ" sz="2800" dirty="0" err="1">
                <a:latin typeface="Arial Narrow" pitchFamily="34" charset="0"/>
              </a:rPr>
              <a:t>Psycholinguistics</a:t>
            </a:r>
            <a:r>
              <a:rPr lang="cs-CZ" sz="2800" dirty="0">
                <a:latin typeface="Arial Narrow" pitchFamily="34" charset="0"/>
              </a:rPr>
              <a:t> in </a:t>
            </a:r>
            <a:r>
              <a:rPr lang="cs-CZ" sz="2800" dirty="0" err="1">
                <a:solidFill>
                  <a:srgbClr val="FF0000"/>
                </a:solidFill>
                <a:latin typeface="Arial Narrow" pitchFamily="34" charset="0"/>
              </a:rPr>
              <a:t>r</a:t>
            </a:r>
            <a:r>
              <a:rPr lang="cs-CZ" sz="2800" dirty="0" err="1">
                <a:latin typeface="Arial Narrow" pitchFamily="34" charset="0"/>
              </a:rPr>
              <a:t>eview</a:t>
            </a:r>
            <a:r>
              <a:rPr lang="cs-CZ" sz="2800" dirty="0">
                <a:latin typeface="Arial Narrow" pitchFamily="34" charset="0"/>
              </a:rPr>
              <a:t>. </a:t>
            </a:r>
            <a:r>
              <a:rPr lang="cs-CZ" sz="2800" i="1" dirty="0" err="1">
                <a:latin typeface="Arial Narrow" pitchFamily="34" charset="0"/>
              </a:rPr>
              <a:t>British</a:t>
            </a:r>
            <a:r>
              <a:rPr lang="cs-CZ" sz="2800" i="1" dirty="0">
                <a:latin typeface="Arial Narrow" pitchFamily="34" charset="0"/>
              </a:rPr>
              <a:t> </a:t>
            </a:r>
            <a:r>
              <a:rPr lang="cs-CZ" sz="2800" i="1" dirty="0" err="1">
                <a:solidFill>
                  <a:srgbClr val="FF0000"/>
                </a:solidFill>
                <a:latin typeface="Arial Narrow" pitchFamily="34" charset="0"/>
              </a:rPr>
              <a:t>J</a:t>
            </a:r>
            <a:r>
              <a:rPr lang="cs-CZ" sz="2800" i="1" dirty="0" err="1">
                <a:latin typeface="Arial Narrow" pitchFamily="34" charset="0"/>
              </a:rPr>
              <a:t>ournal</a:t>
            </a:r>
            <a:r>
              <a:rPr lang="cs-CZ" sz="2800" i="1" dirty="0">
                <a:latin typeface="Arial Narrow" pitchFamily="34" charset="0"/>
              </a:rPr>
              <a:t> </a:t>
            </a:r>
            <a:r>
              <a:rPr lang="cs-CZ" sz="2800" i="1" dirty="0" err="1">
                <a:latin typeface="Arial Narrow" pitchFamily="34" charset="0"/>
              </a:rPr>
              <a:t>of</a:t>
            </a:r>
            <a:r>
              <a:rPr lang="cs-CZ" sz="2800" i="1" dirty="0">
                <a:latin typeface="Arial Narrow" pitchFamily="34" charset="0"/>
              </a:rPr>
              <a:t> </a:t>
            </a:r>
            <a:r>
              <a:rPr lang="cs-CZ" sz="2800" i="1" dirty="0">
                <a:solidFill>
                  <a:srgbClr val="FF0000"/>
                </a:solidFill>
                <a:latin typeface="Arial Narrow" pitchFamily="34" charset="0"/>
              </a:rPr>
              <a:t>P</a:t>
            </a:r>
            <a:r>
              <a:rPr lang="cs-CZ" sz="2800" i="1" dirty="0">
                <a:latin typeface="Arial Narrow" pitchFamily="34" charset="0"/>
              </a:rPr>
              <a:t>sychology</a:t>
            </a:r>
            <a:r>
              <a:rPr lang="cs-CZ" sz="2800" dirty="0">
                <a:latin typeface="Arial Narrow" pitchFamily="34" charset="0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 Narrow" pitchFamily="34" charset="0"/>
              </a:rPr>
              <a:t>[online]</a:t>
            </a:r>
            <a:r>
              <a:rPr lang="cs-CZ" sz="2800" dirty="0">
                <a:latin typeface="Arial Narrow" pitchFamily="34" charset="0"/>
              </a:rPr>
              <a:t>, 92</a:t>
            </a:r>
            <a:r>
              <a:rPr lang="cs-CZ" sz="2800" dirty="0">
                <a:solidFill>
                  <a:srgbClr val="FF0000"/>
                </a:solidFill>
                <a:latin typeface="Arial Narrow" pitchFamily="34" charset="0"/>
              </a:rPr>
              <a:t>(1)</a:t>
            </a:r>
            <a:r>
              <a:rPr lang="cs-CZ" sz="2800" dirty="0">
                <a:latin typeface="Arial Narrow" pitchFamily="34" charset="0"/>
              </a:rPr>
              <a:t>, s. 129–170. </a:t>
            </a:r>
            <a:r>
              <a:rPr lang="cs-CZ" sz="2800" dirty="0">
                <a:solidFill>
                  <a:srgbClr val="FF0000"/>
                </a:solidFill>
                <a:latin typeface="Arial Narrow" pitchFamily="34" charset="0"/>
              </a:rPr>
              <a:t>Cit. 2009-09-24</a:t>
            </a:r>
            <a:r>
              <a:rPr lang="cs-CZ" sz="2800" dirty="0">
                <a:latin typeface="Arial Narrow" pitchFamily="34" charset="0"/>
              </a:rPr>
              <a:t>. </a:t>
            </a:r>
            <a:r>
              <a:rPr lang="cs-CZ" sz="2800" dirty="0">
                <a:solidFill>
                  <a:srgbClr val="FF0000"/>
                </a:solidFill>
                <a:latin typeface="Arial Narrow" pitchFamily="34" charset="0"/>
              </a:rPr>
              <a:t>&lt;</a:t>
            </a:r>
            <a:r>
              <a:rPr lang="cs-CZ" sz="2800" dirty="0">
                <a:latin typeface="Arial Narrow" pitchFamily="34" charset="0"/>
              </a:rPr>
              <a:t>odkaz</a:t>
            </a:r>
            <a:r>
              <a:rPr lang="cs-CZ" sz="2800" dirty="0">
                <a:solidFill>
                  <a:srgbClr val="FF0000"/>
                </a:solidFill>
                <a:latin typeface="Arial Narrow" pitchFamily="34" charset="0"/>
              </a:rPr>
              <a:t>&gt;</a:t>
            </a:r>
            <a:r>
              <a:rPr lang="cs-CZ" sz="2800" dirty="0">
                <a:latin typeface="Arial Narrow" pitchFamily="34" charset="0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800" i="1" dirty="0">
                <a:solidFill>
                  <a:srgbClr val="FF0000"/>
                </a:solidFill>
                <a:latin typeface="Arial Narrow" pitchFamily="34" charset="0"/>
              </a:rPr>
              <a:t>Registraturní pomůcky </a:t>
            </a:r>
            <a:r>
              <a:rPr lang="cs-CZ" sz="2800" dirty="0">
                <a:latin typeface="Arial Narrow" pitchFamily="34" charset="0"/>
              </a:rPr>
              <a:t>(2000–2008) [online]. Cit. 2009-12-14. &lt;odkaz&gt;.</a:t>
            </a:r>
          </a:p>
          <a:p>
            <a:pPr eaLnBrk="1" hangingPunct="1">
              <a:buFont typeface="Wingdings" pitchFamily="2" charset="2"/>
              <a:buChar char="§"/>
            </a:pPr>
            <a:endParaRPr lang="cs-CZ" sz="2800" dirty="0">
              <a:latin typeface="Arial Narrow" pitchFamily="34" charset="0"/>
            </a:endParaRPr>
          </a:p>
        </p:txBody>
      </p:sp>
      <p:sp>
        <p:nvSpPr>
          <p:cNvPr id="4813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cs-CZ" sz="1400" dirty="0">
              <a:ea typeface="ＭＳ Ｐゴシック" pitchFamily="34" charset="-128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572000" y="12954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61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B3E27E-AB0C-4E03-A9F5-D5DF9F693DCF}" type="slidenum">
              <a:rPr lang="cs-CZ" smtClean="0"/>
              <a:pPr eaLnBrk="1" hangingPunct="1"/>
              <a:t>15</a:t>
            </a:fld>
            <a:endParaRPr lang="cs-CZ"/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00">
              <a:alpha val="34901"/>
            </a:srgbClr>
          </a:solidFill>
          <a:ln>
            <a:solidFill>
              <a:srgbClr val="FFFF00">
                <a:alpha val="3490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sz="3200" b="1" dirty="0">
                <a:latin typeface="Arial Narrow" pitchFamily="34" charset="0"/>
              </a:rPr>
              <a:t>Odkazovací závorka 1</a:t>
            </a:r>
          </a:p>
        </p:txBody>
      </p:sp>
      <p:sp>
        <p:nvSpPr>
          <p:cNvPr id="49156" name="Content Placeholder 2"/>
          <p:cNvSpPr>
            <a:spLocks noGrp="1"/>
          </p:cNvSpPr>
          <p:nvPr>
            <p:ph sz="half" idx="1"/>
          </p:nvPr>
        </p:nvSpPr>
        <p:spPr>
          <a:xfrm>
            <a:off x="484163" y="1177925"/>
            <a:ext cx="4038600" cy="5257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(Mathesius 1996: 25)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solidFill>
                  <a:srgbClr val="00B050"/>
                </a:solidFill>
                <a:latin typeface="Arial Narrow" pitchFamily="34" charset="0"/>
              </a:rPr>
              <a:t>(Mathesius, 1966)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</a:t>
            </a:r>
            <a:r>
              <a:rPr lang="cs-CZ" sz="1900" dirty="0" err="1">
                <a:solidFill>
                  <a:srgbClr val="FF0000"/>
                </a:solidFill>
                <a:latin typeface="Arial Narrow" pitchFamily="34" charset="0"/>
              </a:rPr>
              <a:t>ibid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.</a:t>
            </a:r>
            <a:r>
              <a:rPr lang="cs-CZ" sz="1900" dirty="0">
                <a:latin typeface="Arial Narrow" pitchFamily="34" charset="0"/>
              </a:rPr>
              <a:t>, s. 76) – (</a:t>
            </a:r>
            <a:r>
              <a:rPr lang="cs-CZ" sz="1900" dirty="0" err="1">
                <a:solidFill>
                  <a:srgbClr val="FF0000"/>
                </a:solidFill>
                <a:latin typeface="Arial Narrow" pitchFamily="34" charset="0"/>
              </a:rPr>
              <a:t>ibid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.</a:t>
            </a:r>
            <a:r>
              <a:rPr lang="cs-CZ" sz="1900" dirty="0">
                <a:latin typeface="Arial Narrow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… práce Viléma Mathesia (1966).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(Mathesius, 1966, s. 25, pozn. 4, 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ř. 6</a:t>
            </a:r>
            <a:r>
              <a:rPr lang="cs-CZ" sz="1900" dirty="0">
                <a:latin typeface="Arial Narrow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(Mathesius, 1966, s. 25–27)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(Mathesius, 1966, s. 25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n.</a:t>
            </a:r>
            <a:r>
              <a:rPr lang="cs-CZ" sz="1900" dirty="0">
                <a:latin typeface="Arial Narrow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(Mathesius, 1966, 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zejm.</a:t>
            </a:r>
            <a:r>
              <a:rPr lang="cs-CZ" sz="1900" dirty="0">
                <a:latin typeface="Arial Narrow" pitchFamily="34" charset="0"/>
              </a:rPr>
              <a:t> s. 25, 27, 32)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(Mathesius, 1966, </a:t>
            </a:r>
            <a:r>
              <a:rPr lang="cs-CZ" sz="1900" dirty="0" err="1">
                <a:latin typeface="Arial Narrow" pitchFamily="34" charset="0"/>
              </a:rPr>
              <a:t>passim</a:t>
            </a:r>
            <a:r>
              <a:rPr lang="cs-CZ" sz="1900" dirty="0">
                <a:latin typeface="Arial Narrow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(Mathesius, 1966, kap. 3, 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§ 7</a:t>
            </a:r>
            <a:r>
              <a:rPr lang="cs-CZ" sz="1900" dirty="0">
                <a:latin typeface="Arial Narrow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(Mathesius 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cit. in: </a:t>
            </a:r>
            <a:r>
              <a:rPr lang="cs-CZ" sz="1900" dirty="0">
                <a:latin typeface="Arial Narrow" pitchFamily="34" charset="0"/>
              </a:rPr>
              <a:t>Daneš, 1991, s. 162)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(Mathesius, 1966, s. 25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;</a:t>
            </a:r>
            <a:r>
              <a:rPr lang="cs-CZ" sz="1900" dirty="0">
                <a:latin typeface="Arial Narrow" pitchFamily="34" charset="0"/>
              </a:rPr>
              <a:t> kurziva originálu) nebo (Mathesius, 1980, s. 25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;</a:t>
            </a:r>
            <a:r>
              <a:rPr lang="cs-CZ" sz="1900" dirty="0">
                <a:latin typeface="Arial Narrow" pitchFamily="34" charset="0"/>
              </a:rPr>
              <a:t> 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zvýraznil/podtrhla/kurziva/překlad PN</a:t>
            </a:r>
            <a:r>
              <a:rPr lang="cs-CZ" sz="1900" dirty="0">
                <a:latin typeface="Arial Narrow" pitchFamily="34" charset="0"/>
              </a:rPr>
              <a:t>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(viz 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např.</a:t>
            </a:r>
            <a:r>
              <a:rPr lang="cs-CZ" sz="1900" dirty="0">
                <a:latin typeface="Arial Narrow" pitchFamily="34" charset="0"/>
              </a:rPr>
              <a:t> Mathesius, 1966)</a:t>
            </a:r>
          </a:p>
          <a:p>
            <a:pPr eaLnBrk="1" hangingPunct="1">
              <a:buFont typeface="Wingdings" pitchFamily="2" charset="2"/>
              <a:buChar char="§"/>
            </a:pPr>
            <a:endParaRPr lang="cs-CZ" sz="2000" dirty="0"/>
          </a:p>
          <a:p>
            <a:pPr eaLnBrk="1" hangingPunct="1">
              <a:buFont typeface="Wingdings" pitchFamily="2" charset="2"/>
              <a:buChar char="§"/>
            </a:pPr>
            <a:endParaRPr lang="cs-CZ" sz="2000" dirty="0"/>
          </a:p>
          <a:p>
            <a:pPr eaLnBrk="1" hangingPunct="1">
              <a:buFont typeface="Wingdings" pitchFamily="2" charset="2"/>
              <a:buChar char="§"/>
            </a:pPr>
            <a:endParaRPr lang="cs-CZ" sz="2000" dirty="0"/>
          </a:p>
          <a:p>
            <a:pPr eaLnBrk="1" hangingPunct="1">
              <a:buFont typeface="Wingdings" pitchFamily="2" charset="2"/>
              <a:buChar char="§"/>
            </a:pPr>
            <a:endParaRPr lang="cs-CZ" sz="2000" dirty="0"/>
          </a:p>
          <a:p>
            <a:pPr eaLnBrk="1" hangingPunct="1">
              <a:buFont typeface="Wingdings" pitchFamily="2" charset="2"/>
              <a:buChar char="§"/>
            </a:pPr>
            <a:endParaRPr lang="cs-CZ" sz="2000" dirty="0"/>
          </a:p>
          <a:p>
            <a:pPr eaLnBrk="1" hangingPunct="1">
              <a:buFont typeface="Wingdings" pitchFamily="2" charset="2"/>
              <a:buChar char="§"/>
            </a:pPr>
            <a:endParaRPr lang="cs-CZ" sz="2000" dirty="0"/>
          </a:p>
        </p:txBody>
      </p:sp>
      <p:sp>
        <p:nvSpPr>
          <p:cNvPr id="49157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73991" y="1174750"/>
            <a:ext cx="4038600" cy="5181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(viz 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zejm.</a:t>
            </a:r>
            <a:r>
              <a:rPr lang="cs-CZ" sz="1900" dirty="0">
                <a:latin typeface="Arial Narrow" pitchFamily="34" charset="0"/>
              </a:rPr>
              <a:t> Mathesius, 1962)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srov.</a:t>
            </a:r>
            <a:r>
              <a:rPr lang="cs-CZ" sz="1900" dirty="0">
                <a:latin typeface="Arial Narrow" pitchFamily="34" charset="0"/>
              </a:rPr>
              <a:t> Mathesius, 1966, s. 25)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(Mathesius, 1966 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[1942]</a:t>
            </a:r>
            <a:r>
              <a:rPr lang="cs-CZ" sz="1900" dirty="0">
                <a:latin typeface="Arial Narrow" pitchFamily="34" charset="0"/>
              </a:rPr>
              <a:t>, s. 25)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(Mathesius, 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1966/1942</a:t>
            </a:r>
            <a:r>
              <a:rPr lang="cs-CZ" sz="1900" dirty="0">
                <a:latin typeface="Arial Narrow" pitchFamily="34" charset="0"/>
              </a:rPr>
              <a:t>, s. 25)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(Mathesius, 1961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; </a:t>
            </a:r>
            <a:r>
              <a:rPr lang="cs-CZ" sz="1900" dirty="0">
                <a:latin typeface="Arial Narrow" pitchFamily="34" charset="0"/>
              </a:rPr>
              <a:t>1966)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(Havránek, 1928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;</a:t>
            </a:r>
            <a:r>
              <a:rPr lang="cs-CZ" sz="1900" dirty="0">
                <a:latin typeface="Arial Narrow" pitchFamily="34" charset="0"/>
              </a:rPr>
              <a:t> Mathesius, 1966 [1942])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(Havránek, 1928, s. 24–31; Mathesius, 1966 [1942], s. 17, 25)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(Mathesius, 1982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a</a:t>
            </a:r>
            <a:r>
              <a:rPr lang="cs-CZ" sz="1900" dirty="0">
                <a:latin typeface="Arial Narrow" pitchFamily="34" charset="0"/>
              </a:rPr>
              <a:t>; 1982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cs-CZ" sz="1900" dirty="0">
                <a:latin typeface="Arial Narrow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(Havránek, 1963c; Mathesius, 1982a)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(Svozilová – Prouzová – Jirsová, 2005)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>
                <a:latin typeface="Arial Narrow" pitchFamily="34" charset="0"/>
              </a:rPr>
              <a:t>(Komárek </a:t>
            </a:r>
            <a:r>
              <a:rPr lang="cs-CZ" sz="1900" dirty="0">
                <a:solidFill>
                  <a:srgbClr val="FF0000"/>
                </a:solidFill>
                <a:latin typeface="Arial Narrow" pitchFamily="34" charset="0"/>
              </a:rPr>
              <a:t>et al.</a:t>
            </a:r>
            <a:r>
              <a:rPr lang="cs-CZ" sz="1900" dirty="0">
                <a:latin typeface="Arial Narrow" pitchFamily="34" charset="0"/>
              </a:rPr>
              <a:t>, 1986)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000" dirty="0">
                <a:latin typeface="Arial Narrow" pitchFamily="34" charset="0"/>
              </a:rPr>
              <a:t>(</a:t>
            </a:r>
            <a:r>
              <a:rPr lang="cs-CZ" sz="2000" dirty="0" err="1">
                <a:latin typeface="Arial Narrow" pitchFamily="34" charset="0"/>
              </a:rPr>
              <a:t>Dirven</a:t>
            </a:r>
            <a:r>
              <a:rPr lang="cs-CZ" sz="2000" dirty="0">
                <a:latin typeface="Arial Narrow" pitchFamily="34" charset="0"/>
              </a:rPr>
              <a:t>, </a:t>
            </a:r>
            <a:r>
              <a:rPr lang="cs-CZ" sz="2000" dirty="0">
                <a:solidFill>
                  <a:srgbClr val="FF0000"/>
                </a:solidFill>
                <a:latin typeface="Arial Narrow" pitchFamily="34" charset="0"/>
              </a:rPr>
              <a:t>v tisku</a:t>
            </a:r>
            <a:r>
              <a:rPr lang="cs-CZ" sz="2000" dirty="0">
                <a:latin typeface="Arial Narrow" pitchFamily="34" charset="0"/>
              </a:rPr>
              <a:t>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000" dirty="0">
                <a:latin typeface="Arial Narrow" pitchFamily="34" charset="0"/>
              </a:rPr>
              <a:t>(</a:t>
            </a:r>
            <a:r>
              <a:rPr lang="cs-CZ" sz="2000" dirty="0" err="1">
                <a:latin typeface="Arial Narrow" pitchFamily="34" charset="0"/>
              </a:rPr>
              <a:t>Curnow</a:t>
            </a:r>
            <a:r>
              <a:rPr lang="cs-CZ" sz="2000" dirty="0">
                <a:latin typeface="Arial Narrow" pitchFamily="34" charset="0"/>
              </a:rPr>
              <a:t>, </a:t>
            </a:r>
            <a:r>
              <a:rPr lang="cs-CZ" sz="2000" dirty="0">
                <a:solidFill>
                  <a:srgbClr val="FF0000"/>
                </a:solidFill>
                <a:latin typeface="Arial Narrow" pitchFamily="34" charset="0"/>
              </a:rPr>
              <a:t>osobní sdělení</a:t>
            </a:r>
            <a:r>
              <a:rPr lang="cs-CZ" sz="2000" dirty="0">
                <a:latin typeface="Arial Narrow" pitchFamily="34" charset="0"/>
              </a:rPr>
              <a:t>)</a:t>
            </a:r>
          </a:p>
        </p:txBody>
      </p:sp>
      <p:sp>
        <p:nvSpPr>
          <p:cNvPr id="4915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cs-CZ" sz="1400" dirty="0">
              <a:ea typeface="ＭＳ Ｐゴシック" pitchFamily="34" charset="-128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D4FFDC-9123-BB4B-A4A2-C5615660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603" y="6546851"/>
            <a:ext cx="7560840" cy="314374"/>
          </a:xfrm>
        </p:spPr>
        <p:txBody>
          <a:bodyPr/>
          <a:lstStyle/>
          <a:p>
            <a:r>
              <a:rPr lang="cs-CZ" sz="1100" dirty="0" err="1">
                <a:solidFill>
                  <a:schemeClr val="tx1"/>
                </a:solidFill>
              </a:rPr>
              <a:t>ibid</a:t>
            </a:r>
            <a:r>
              <a:rPr lang="cs-CZ" sz="1100" dirty="0">
                <a:solidFill>
                  <a:schemeClr val="tx1"/>
                </a:solidFill>
              </a:rPr>
              <a:t>. je zkratka pro </a:t>
            </a:r>
            <a:r>
              <a:rPr lang="cs-CZ" sz="1100" dirty="0" err="1">
                <a:solidFill>
                  <a:schemeClr val="tx1"/>
                </a:solidFill>
              </a:rPr>
              <a:t>ibidem</a:t>
            </a:r>
            <a:r>
              <a:rPr lang="cs-CZ" sz="1100" dirty="0">
                <a:solidFill>
                  <a:schemeClr val="tx1"/>
                </a:solidFill>
              </a:rPr>
              <a:t> =  tamtéž, </a:t>
            </a:r>
            <a:r>
              <a:rPr lang="cs-CZ" sz="1100" dirty="0" err="1">
                <a:solidFill>
                  <a:schemeClr val="tx1"/>
                </a:solidFill>
              </a:rPr>
              <a:t>passim</a:t>
            </a:r>
            <a:r>
              <a:rPr lang="cs-CZ" sz="1100" dirty="0">
                <a:solidFill>
                  <a:schemeClr val="tx1"/>
                </a:solidFill>
              </a:rPr>
              <a:t> = tu i onde, porůznu, n. = následující strana, </a:t>
            </a:r>
            <a:r>
              <a:rPr lang="cs-CZ" sz="1100" dirty="0" err="1">
                <a:solidFill>
                  <a:schemeClr val="tx1"/>
                </a:solidFill>
              </a:rPr>
              <a:t>nn</a:t>
            </a:r>
            <a:r>
              <a:rPr lang="cs-CZ" sz="1100" dirty="0">
                <a:solidFill>
                  <a:schemeClr val="tx1"/>
                </a:solidFill>
              </a:rPr>
              <a:t>. = následující strany; sic [</a:t>
            </a:r>
            <a:r>
              <a:rPr lang="cs-CZ" sz="1100" dirty="0" err="1">
                <a:solidFill>
                  <a:schemeClr val="tx1"/>
                </a:solidFill>
              </a:rPr>
              <a:t>sík</a:t>
            </a:r>
            <a:r>
              <a:rPr lang="cs-CZ" sz="1100" dirty="0">
                <a:solidFill>
                  <a:schemeClr val="tx1"/>
                </a:solidFill>
              </a:rPr>
              <a:t>] = tak, takto (upozornění, že příslušný text je správně, přesně opsán); hle, pohleď, všimni si (upozornění na důležitost </a:t>
            </a:r>
            <a:r>
              <a:rPr lang="cs-CZ" sz="1100" dirty="0" err="1">
                <a:solidFill>
                  <a:schemeClr val="tx1"/>
                </a:solidFill>
              </a:rPr>
              <a:t>někt</a:t>
            </a:r>
            <a:r>
              <a:rPr lang="cs-CZ" sz="1100" dirty="0">
                <a:solidFill>
                  <a:schemeClr val="tx1"/>
                </a:solidFill>
              </a:rPr>
              <a:t>. pasáží textu) </a:t>
            </a:r>
          </a:p>
          <a:p>
            <a:endParaRPr lang="cs-CZ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E5E2AE-2D41-41F6-8DAB-87EA63D4723B}" type="slidenum">
              <a:rPr lang="cs-CZ" smtClean="0"/>
              <a:pPr eaLnBrk="1" hangingPunct="1"/>
              <a:t>16</a:t>
            </a:fld>
            <a:endParaRPr lang="cs-CZ"/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137"/>
          </a:xfrm>
          <a:solidFill>
            <a:srgbClr val="FFFF00">
              <a:alpha val="34901"/>
            </a:srgbClr>
          </a:solidFill>
          <a:ln>
            <a:solidFill>
              <a:srgbClr val="FFFF00">
                <a:alpha val="3490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sz="3200" b="1" dirty="0">
                <a:latin typeface="Arial Narrow" pitchFamily="34" charset="0"/>
              </a:rPr>
              <a:t>Odkazovací závorka 2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43013"/>
            <a:ext cx="8229600" cy="2185987"/>
          </a:xfrm>
        </p:spPr>
        <p:txBody>
          <a:bodyPr/>
          <a:lstStyle/>
          <a:p>
            <a:pPr eaLnBrk="1" hangingPunct="1"/>
            <a:endParaRPr lang="cs-CZ" sz="2400">
              <a:latin typeface="Arial Narrow" pitchFamily="34" charset="0"/>
            </a:endParaRPr>
          </a:p>
          <a:p>
            <a:pPr eaLnBrk="1" hangingPunct="1"/>
            <a:endParaRPr lang="cs-CZ" sz="2800"/>
          </a:p>
          <a:p>
            <a:pPr eaLnBrk="1" hangingPunct="1"/>
            <a:endParaRPr lang="cs-CZ" sz="2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</p:txBody>
      </p:sp>
      <p:sp>
        <p:nvSpPr>
          <p:cNvPr id="5018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95400"/>
            <a:ext cx="8229600" cy="518795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dirty="0">
                <a:latin typeface="Arial Narrow" pitchFamily="34" charset="0"/>
              </a:rPr>
              <a:t>Přesto není tento názor ani v rámci tzv. korpusové lingvistiky přijímán všeobecně (viz např. </a:t>
            </a:r>
            <a:r>
              <a:rPr lang="cs-CZ" dirty="0" err="1">
                <a:latin typeface="Arial Narrow" pitchFamily="34" charset="0"/>
              </a:rPr>
              <a:t>McEnery</a:t>
            </a:r>
            <a:r>
              <a:rPr lang="cs-CZ" dirty="0">
                <a:latin typeface="Arial Narrow" pitchFamily="34" charset="0"/>
              </a:rPr>
              <a:t>, 2011</a:t>
            </a:r>
            <a:r>
              <a:rPr lang="cs-CZ" dirty="0">
                <a:solidFill>
                  <a:srgbClr val="FF0000"/>
                </a:solidFill>
                <a:latin typeface="Arial Narrow" pitchFamily="34" charset="0"/>
              </a:rPr>
              <a:t>,</a:t>
            </a:r>
            <a:r>
              <a:rPr lang="cs-CZ" dirty="0">
                <a:latin typeface="Arial Narrow" pitchFamily="34" charset="0"/>
              </a:rPr>
              <a:t> nebo </a:t>
            </a:r>
            <a:r>
              <a:rPr lang="cs-CZ" dirty="0" err="1">
                <a:latin typeface="Arial Narrow" pitchFamily="34" charset="0"/>
              </a:rPr>
              <a:t>Leach</a:t>
            </a:r>
            <a:r>
              <a:rPr lang="cs-CZ" dirty="0">
                <a:latin typeface="Arial Narrow" pitchFamily="34" charset="0"/>
              </a:rPr>
              <a:t>, 2008b).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dirty="0">
                <a:latin typeface="Arial Narrow" pitchFamily="34" charset="0"/>
              </a:rPr>
              <a:t>Přesto není tento názor ani v rámci tzv. korpusové lingvistiky přijímán všeobecně </a:t>
            </a:r>
            <a:r>
              <a:rPr lang="cs-CZ" dirty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cs-CZ" dirty="0">
                <a:latin typeface="Arial Narrow" pitchFamily="34" charset="0"/>
              </a:rPr>
              <a:t>srov. např. </a:t>
            </a:r>
            <a:r>
              <a:rPr lang="cs-CZ" dirty="0" err="1">
                <a:latin typeface="Arial Narrow" pitchFamily="34" charset="0"/>
              </a:rPr>
              <a:t>McEnery</a:t>
            </a:r>
            <a:r>
              <a:rPr lang="cs-CZ" dirty="0">
                <a:latin typeface="Arial Narrow" pitchFamily="34" charset="0"/>
              </a:rPr>
              <a:t> (2011), nebo </a:t>
            </a:r>
            <a:r>
              <a:rPr lang="cs-CZ" dirty="0" err="1">
                <a:latin typeface="Arial Narrow" pitchFamily="34" charset="0"/>
              </a:rPr>
              <a:t>Leach</a:t>
            </a:r>
            <a:r>
              <a:rPr lang="cs-CZ" dirty="0">
                <a:latin typeface="Arial Narrow" pitchFamily="34" charset="0"/>
              </a:rPr>
              <a:t> (2008b)</a:t>
            </a:r>
            <a:r>
              <a:rPr lang="cs-CZ" dirty="0">
                <a:solidFill>
                  <a:srgbClr val="FF0000"/>
                </a:solidFill>
                <a:latin typeface="Arial Narrow" pitchFamily="34" charset="0"/>
              </a:rPr>
              <a:t>)</a:t>
            </a:r>
            <a:r>
              <a:rPr lang="cs-CZ" dirty="0">
                <a:latin typeface="Arial Narrow" pitchFamily="34" charset="0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dirty="0">
                <a:latin typeface="Arial Narrow" pitchFamily="34" charset="0"/>
              </a:rPr>
              <a:t>… dnes už takto postupovat není možné (Skalička, 2005, s. 74). Ještě na téže stránce však dodává, že v 19. století to bylo vzhledem k paradigmatu doby pochopitelné </a:t>
            </a:r>
            <a:r>
              <a:rPr lang="cs-CZ" dirty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cs-CZ" dirty="0" err="1">
                <a:solidFill>
                  <a:srgbClr val="FF0000"/>
                </a:solidFill>
                <a:latin typeface="Arial Narrow" pitchFamily="34" charset="0"/>
              </a:rPr>
              <a:t>ibid</a:t>
            </a:r>
            <a:r>
              <a:rPr lang="cs-CZ" dirty="0">
                <a:solidFill>
                  <a:srgbClr val="FF0000"/>
                </a:solidFill>
                <a:latin typeface="Arial Narrow" pitchFamily="34" charset="0"/>
              </a:rPr>
              <a:t>.)</a:t>
            </a:r>
            <a:r>
              <a:rPr lang="cs-CZ" dirty="0">
                <a:latin typeface="Arial Narrow" pitchFamily="34" charset="0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endParaRPr lang="cs-CZ" dirty="0">
              <a:latin typeface="Arial Narrow" pitchFamily="34" charset="0"/>
            </a:endParaRPr>
          </a:p>
        </p:txBody>
      </p:sp>
      <p:sp>
        <p:nvSpPr>
          <p:cNvPr id="5018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cs-CZ" sz="1400" dirty="0">
              <a:ea typeface="ＭＳ Ｐゴシック" pitchFamily="34" charset="-128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572000" y="12954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3591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1527</Words>
  <Application>Microsoft Macintosh PowerPoint</Application>
  <PresentationFormat>Předvádění na obrazovce (4:3)</PresentationFormat>
  <Paragraphs>218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Times New Roman</vt:lpstr>
      <vt:lpstr>Wingdings</vt:lpstr>
      <vt:lpstr>Motiv sady Office</vt:lpstr>
      <vt:lpstr>Bibliografie (v čas. publikaci) – 1</vt:lpstr>
      <vt:lpstr>Bibliografie (v čas. publikaci) – 2</vt:lpstr>
      <vt:lpstr>Citace / citát</vt:lpstr>
      <vt:lpstr>Bibliografický odkaz </vt:lpstr>
      <vt:lpstr>Bibliografická citace  </vt:lpstr>
      <vt:lpstr>Bibliografický odkaz v seznamu literatury – monografie</vt:lpstr>
      <vt:lpstr>Bibliografický odkaz v seznamu literatury – časopisecká publikace</vt:lpstr>
      <vt:lpstr>Odkazovací závorka 1</vt:lpstr>
      <vt:lpstr>Odkazovací závorka 2</vt:lpstr>
      <vt:lpstr>Odkazovací závorka 3 – pomlčka a spojovník</vt:lpstr>
      <vt:lpstr>Opakování jména při citaci – nevhodně</vt:lpstr>
      <vt:lpstr>Opakování jména při citaci – vhodně</vt:lpstr>
      <vt:lpstr>Zachování totožnosti citované pasáže – VP</vt:lpstr>
      <vt:lpstr>Zachování totožnosti pasáže při citaci 1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[Bibliografie (v čas. publikaci) – 1]</dc:title>
  <cp:lastModifiedBy>Bozděchová, Ivana</cp:lastModifiedBy>
  <cp:revision>7</cp:revision>
  <dcterms:modified xsi:type="dcterms:W3CDTF">2019-04-23T20:43:39Z</dcterms:modified>
</cp:coreProperties>
</file>