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obo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565c9fd9ee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565c9fd9ee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565c9fd9ee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565c9fd9ee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65c9fd9ee_0_1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565c9fd9ee_0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565c9fd9ee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565c9fd9ee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565c9fd9ee_0_1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565c9fd9ee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565c9fd9ee_0_1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565c9fd9ee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565c9fd9ee_0_1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565c9fd9ee_0_1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  <p:pic>
        <p:nvPicPr>
          <p:cNvPr id="19" name="Google Shape;19;p2"/>
          <p:cNvPicPr preferRelativeResize="0"/>
          <p:nvPr/>
        </p:nvPicPr>
        <p:blipFill rotWithShape="1">
          <a:blip r:embed="rId2">
            <a:alphaModFix amt="50000"/>
          </a:blip>
          <a:srcRect b="10961" l="0" r="0" t="6181"/>
          <a:stretch/>
        </p:blipFill>
        <p:spPr>
          <a:xfrm>
            <a:off x="1396675" y="1053325"/>
            <a:ext cx="6741600" cy="2921800"/>
          </a:xfrm>
          <a:prstGeom prst="rect">
            <a:avLst/>
          </a:prstGeom>
          <a:noFill/>
          <a:ln>
            <a:noFill/>
          </a:ln>
          <a:effectLst>
            <a:reflection blurRad="0" dir="5400000" dist="38100" endA="0" endPos="30000" fadeDir="5400012" kx="0" rotWithShape="0" algn="bl" stPos="0" sy="-100000" ky="0"/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oogle Shape;71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2" name="Google Shape;72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oogle Shape;21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2" name="Google Shape;22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7" name="Google Shape;27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oogle Shape;30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1" name="Google Shape;31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9" name="Google Shape;49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0" name="Google Shape;50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oogle Shape;52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3" name="Google Shape;53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" name="Google Shape;58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9" name="Google Shape;59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2" name="Google Shape;62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4" name="Google Shape;64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5" name="Google Shape;65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6" name="Google Shape;66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9" name="Google Shape;69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Relationship Id="rId4" Type="http://schemas.openxmlformats.org/officeDocument/2006/relationships/image" Target="../media/image5.png"/><Relationship Id="rId5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598100" y="899778"/>
            <a:ext cx="8222100" cy="17142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84000"/>
              </a:srgb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Presentation on Policy Proposal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European Commission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460938" y="401856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bg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15/04/2019</a:t>
            </a:r>
            <a:endParaRPr sz="2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bg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Charlier F., Hazaryan G., Mainka P., Wiesenthal D</a:t>
            </a:r>
            <a:endParaRPr sz="2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Migration policy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bg"/>
              <a:t>European Agenda of migration - introduced in 2015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bg"/>
              <a:t>European Asylum Support office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bg"/>
              <a:t>Common European Asylum System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bg"/>
              <a:t>European Board and Coast Guard agency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3716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/>
              <a:t>When the migration crisis has started: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Arrangements has been signed </a:t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➔"/>
            </a:pPr>
            <a:r>
              <a:rPr lang="bg"/>
              <a:t>Decrease of migrants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bg"/>
              <a:t>Problem: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bg"/>
              <a:t>The European Asylum system has its limitations</a:t>
            </a:r>
            <a:endParaRPr/>
          </a:p>
        </p:txBody>
      </p:sp>
      <p:pic>
        <p:nvPicPr>
          <p:cNvPr id="95" name="Google Shape;9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66152" y="1718425"/>
            <a:ext cx="666175" cy="34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>
            <p:ph type="title"/>
          </p:nvPr>
        </p:nvSpPr>
        <p:spPr>
          <a:xfrm>
            <a:off x="400400" y="410000"/>
            <a:ext cx="84318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Proposal 1: European Union Asylum agency</a:t>
            </a:r>
            <a:endParaRPr/>
          </a:p>
        </p:txBody>
      </p:sp>
      <p:sp>
        <p:nvSpPr>
          <p:cNvPr id="101" name="Google Shape;101;p15"/>
          <p:cNvSpPr txBox="1"/>
          <p:nvPr/>
        </p:nvSpPr>
        <p:spPr>
          <a:xfrm>
            <a:off x="985575" y="1355175"/>
            <a:ext cx="7037400" cy="33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-"/>
            </a:pPr>
            <a:r>
              <a:rPr lang="bg" sz="1600">
                <a:latin typeface="Times New Roman"/>
                <a:ea typeface="Times New Roman"/>
                <a:cs typeface="Times New Roman"/>
                <a:sym typeface="Times New Roman"/>
              </a:rPr>
              <a:t>A full operational support on asylum procedures - provide support activities to Member States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-"/>
            </a:pPr>
            <a:r>
              <a:rPr lang="bg" sz="1600">
                <a:latin typeface="Times New Roman"/>
                <a:ea typeface="Times New Roman"/>
                <a:cs typeface="Times New Roman"/>
                <a:sym typeface="Times New Roman"/>
              </a:rPr>
              <a:t>Joint EU migration management - experts coming from the European Border and Coast Guard Agency, EU Agency for Asylum, Europol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mes New Roman"/>
              <a:buChar char="-"/>
            </a:pPr>
            <a:r>
              <a:rPr lang="bg" sz="1600">
                <a:latin typeface="Times New Roman"/>
                <a:ea typeface="Times New Roman"/>
                <a:cs typeface="Times New Roman"/>
                <a:sym typeface="Times New Roman"/>
              </a:rPr>
              <a:t>Increased financial means - a budget of €1.25 billion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2" name="Google Shape;10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1275" y="1355175"/>
            <a:ext cx="733425" cy="88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2225" y="2194625"/>
            <a:ext cx="771525" cy="75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2225" y="3070300"/>
            <a:ext cx="771525" cy="771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Alternative to the EU Asylum agency - External hotspots</a:t>
            </a:r>
            <a:endParaRPr/>
          </a:p>
        </p:txBody>
      </p:sp>
      <p:sp>
        <p:nvSpPr>
          <p:cNvPr id="110" name="Google Shape;110;p16"/>
          <p:cNvSpPr txBox="1"/>
          <p:nvPr/>
        </p:nvSpPr>
        <p:spPr>
          <a:xfrm>
            <a:off x="446600" y="1678575"/>
            <a:ext cx="8238900" cy="30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Google Shape;111;p16"/>
          <p:cNvSpPr txBox="1"/>
          <p:nvPr>
            <p:ph idx="1" type="body"/>
          </p:nvPr>
        </p:nvSpPr>
        <p:spPr>
          <a:xfrm>
            <a:off x="311700" y="1678575"/>
            <a:ext cx="3999900" cy="289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u="sng"/>
              <a:t>Good solution because:</a:t>
            </a:r>
            <a:endParaRPr b="1" u="sng"/>
          </a:p>
          <a:p>
            <a:pPr indent="-317500" lvl="0" marL="457200" rtl="0" algn="just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bg">
                <a:solidFill>
                  <a:srgbClr val="000000"/>
                </a:solidFill>
              </a:rPr>
              <a:t>would make the Mediterranean route useless</a:t>
            </a:r>
            <a:endParaRPr>
              <a:solidFill>
                <a:srgbClr val="000000"/>
              </a:solidFill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bg">
                <a:solidFill>
                  <a:srgbClr val="000000"/>
                </a:solidFill>
              </a:rPr>
              <a:t>would release the pressure on EU external borders and facilitate the ‘return policy’</a:t>
            </a:r>
            <a:endParaRPr>
              <a:solidFill>
                <a:srgbClr val="000000"/>
              </a:solidFill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bg">
                <a:solidFill>
                  <a:srgbClr val="000000"/>
                </a:solidFill>
              </a:rPr>
              <a:t> </a:t>
            </a:r>
            <a:endParaRPr>
              <a:solidFill>
                <a:srgbClr val="000000"/>
              </a:solidFill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bg">
                <a:solidFill>
                  <a:srgbClr val="000000"/>
                </a:solidFill>
              </a:rPr>
              <a:t>Proactive and orderly policy instead of reactive and crisis-led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12" name="Google Shape;112;p16"/>
          <p:cNvSpPr txBox="1"/>
          <p:nvPr>
            <p:ph idx="2" type="body"/>
          </p:nvPr>
        </p:nvSpPr>
        <p:spPr>
          <a:xfrm>
            <a:off x="4832400" y="1678775"/>
            <a:ext cx="3999900" cy="289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 u="sng"/>
              <a:t>Bad solution because:</a:t>
            </a:r>
            <a:endParaRPr b="1" u="sng"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 </a:t>
            </a:r>
            <a:r>
              <a:rPr lang="bg"/>
              <a:t>No support from the neighbouring countries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Significant financial support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Scaling up the EU resettlement program is complicated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Legal issues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Proposal 2: Refugee distribution </a:t>
            </a:r>
            <a:endParaRPr/>
          </a:p>
        </p:txBody>
      </p:sp>
      <p:sp>
        <p:nvSpPr>
          <p:cNvPr id="118" name="Google Shape;118;p17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/>
              <a:t>Dublin regulation system has failed 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     Refusal of the quota system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bg"/>
              <a:t>What has to be done?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     Ensure solidarity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7"/>
          <p:cNvSpPr txBox="1"/>
          <p:nvPr>
            <p:ph idx="2" type="body"/>
          </p:nvPr>
        </p:nvSpPr>
        <p:spPr>
          <a:xfrm>
            <a:off x="4943300" y="2571750"/>
            <a:ext cx="2171400" cy="18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bg"/>
              <a:t>What we propose: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bg"/>
              <a:t>Sharing based on the voluntariness of the Member States and financial solidarity </a:t>
            </a:r>
            <a:r>
              <a:rPr lang="bg"/>
              <a:t>through</a:t>
            </a:r>
            <a:r>
              <a:rPr lang="bg"/>
              <a:t> the MFF</a:t>
            </a:r>
            <a:endParaRPr/>
          </a:p>
        </p:txBody>
      </p:sp>
      <p:pic>
        <p:nvPicPr>
          <p:cNvPr id="120" name="Google Shape;12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 rot="10800000">
            <a:off x="90800" y="1712189"/>
            <a:ext cx="463600" cy="377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0800" y="2571750"/>
            <a:ext cx="463600" cy="377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161973" y="1229975"/>
            <a:ext cx="1243098" cy="1341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8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Proposal 3: The rule of law</a:t>
            </a:r>
            <a:endParaRPr/>
          </a:p>
        </p:txBody>
      </p:sp>
      <p:sp>
        <p:nvSpPr>
          <p:cNvPr id="128" name="Google Shape;128;p18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The rule of law - fundamental for the EU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Problem: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➔"/>
            </a:pPr>
            <a:r>
              <a:rPr lang="bg"/>
              <a:t>Disagreements between Hungary/Poland, the other EU Members and the European Commission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8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0" name="Google Shape;13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4850" y="2769000"/>
            <a:ext cx="1269300" cy="126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What do we propose?</a:t>
            </a:r>
            <a:endParaRPr/>
          </a:p>
        </p:txBody>
      </p:sp>
      <p:sp>
        <p:nvSpPr>
          <p:cNvPr id="136" name="Google Shape;136;p1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9"/>
          <p:cNvSpPr txBox="1"/>
          <p:nvPr>
            <p:ph idx="2" type="body"/>
          </p:nvPr>
        </p:nvSpPr>
        <p:spPr>
          <a:xfrm>
            <a:off x="4974100" y="393900"/>
            <a:ext cx="3665100" cy="3742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">
                <a:solidFill>
                  <a:srgbClr val="FFFFFF"/>
                </a:solidFill>
              </a:rPr>
              <a:t>1/ To rely on existing regulations - article 7 of TEU procedure and infringement procedure under article 258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">
                <a:solidFill>
                  <a:srgbClr val="FFFFFF"/>
                </a:solidFill>
              </a:rPr>
              <a:t>2/ Completion of the already existing possibilities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">
                <a:solidFill>
                  <a:srgbClr val="FFFFFF"/>
                </a:solidFill>
              </a:rPr>
              <a:t>3/ Strengthening of accountability for compliance with the rule of law and enforcement  options</a:t>
            </a:r>
            <a:r>
              <a:rPr b="1" lang="bg">
                <a:solidFill>
                  <a:srgbClr val="FFFFFF"/>
                </a:solidFill>
              </a:rPr>
              <a:t> </a:t>
            </a:r>
            <a:r>
              <a:rPr lang="bg">
                <a:solidFill>
                  <a:srgbClr val="FFFFFF"/>
                </a:solidFill>
              </a:rPr>
              <a:t>- conditionality of receiving the EU funds 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0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Questions?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