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62" r:id="rId4"/>
    <p:sldId id="258" r:id="rId5"/>
    <p:sldId id="264" r:id="rId6"/>
    <p:sldId id="263" r:id="rId7"/>
    <p:sldId id="265" r:id="rId8"/>
    <p:sldId id="266" r:id="rId9"/>
    <p:sldId id="260" r:id="rId10"/>
    <p:sldId id="261"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108" d="100"/>
          <a:sy n="108" d="100"/>
        </p:scale>
        <p:origin x="22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7441165-E3D7-4343-B6F8-C36C82F83290}" type="datetimeFigureOut">
              <a:rPr lang="es-ES" smtClean="0"/>
              <a:t>14/4/19</a:t>
            </a:fld>
            <a:endParaRPr lang="es-ES"/>
          </a:p>
        </p:txBody>
      </p:sp>
      <p:sp>
        <p:nvSpPr>
          <p:cNvPr id="5" name="Footer Placeholder 4"/>
          <p:cNvSpPr>
            <a:spLocks noGrp="1"/>
          </p:cNvSpPr>
          <p:nvPr>
            <p:ph type="ftr" sz="quarter" idx="11"/>
          </p:nvPr>
        </p:nvSpPr>
        <p:spPr>
          <a:xfrm>
            <a:off x="5332412" y="5883275"/>
            <a:ext cx="4324044" cy="365125"/>
          </a:xfrm>
        </p:spPr>
        <p:txBody>
          <a:bodyPr/>
          <a:lstStyle/>
          <a:p>
            <a:endParaRPr lang="es-ES"/>
          </a:p>
        </p:txBody>
      </p:sp>
      <p:sp>
        <p:nvSpPr>
          <p:cNvPr id="6" name="Slide Number Placeholder 5"/>
          <p:cNvSpPr>
            <a:spLocks noGrp="1"/>
          </p:cNvSpPr>
          <p:nvPr>
            <p:ph type="sldNum" sz="quarter" idx="12"/>
          </p:nvPr>
        </p:nvSpPr>
        <p:spPr/>
        <p:txBody>
          <a:bodyPr/>
          <a:lstStyle/>
          <a:p>
            <a:fld id="{94B13F53-B370-4D0E-9623-22AAA416209B}" type="slidenum">
              <a:rPr lang="es-ES" smtClean="0"/>
              <a:t>‹#›</a:t>
            </a:fld>
            <a:endParaRPr lang="es-ES"/>
          </a:p>
        </p:txBody>
      </p:sp>
    </p:spTree>
    <p:extLst>
      <p:ext uri="{BB962C8B-B14F-4D97-AF65-F5344CB8AC3E}">
        <p14:creationId xmlns:p14="http://schemas.microsoft.com/office/powerpoint/2010/main" val="107884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7441165-E3D7-4343-B6F8-C36C82F83290}" type="datetimeFigureOut">
              <a:rPr lang="es-ES" smtClean="0"/>
              <a:t>14/4/19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4B13F53-B370-4D0E-9623-22AAA416209B}" type="slidenum">
              <a:rPr lang="es-ES" smtClean="0"/>
              <a:t>‹#›</a:t>
            </a:fld>
            <a:endParaRPr lang="es-ES"/>
          </a:p>
        </p:txBody>
      </p:sp>
    </p:spTree>
    <p:extLst>
      <p:ext uri="{BB962C8B-B14F-4D97-AF65-F5344CB8AC3E}">
        <p14:creationId xmlns:p14="http://schemas.microsoft.com/office/powerpoint/2010/main" val="377201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7441165-E3D7-4343-B6F8-C36C82F83290}" type="datetimeFigureOut">
              <a:rPr lang="es-ES" smtClean="0"/>
              <a:t>14/4/19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B13F53-B370-4D0E-9623-22AAA416209B}" type="slidenum">
              <a:rPr lang="es-ES" smtClean="0"/>
              <a:t>‹#›</a:t>
            </a:fld>
            <a:endParaRPr lang="es-ES"/>
          </a:p>
        </p:txBody>
      </p:sp>
    </p:spTree>
    <p:extLst>
      <p:ext uri="{BB962C8B-B14F-4D97-AF65-F5344CB8AC3E}">
        <p14:creationId xmlns:p14="http://schemas.microsoft.com/office/powerpoint/2010/main" val="1195857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7441165-E3D7-4343-B6F8-C36C82F83290}" type="datetimeFigureOut">
              <a:rPr lang="es-ES" smtClean="0"/>
              <a:t>14/4/19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B13F53-B370-4D0E-9623-22AAA416209B}" type="slidenum">
              <a:rPr lang="es-ES" smtClean="0"/>
              <a:t>‹#›</a:t>
            </a:fld>
            <a:endParaRPr lang="es-ES"/>
          </a:p>
        </p:txBody>
      </p:sp>
    </p:spTree>
    <p:extLst>
      <p:ext uri="{BB962C8B-B14F-4D97-AF65-F5344CB8AC3E}">
        <p14:creationId xmlns:p14="http://schemas.microsoft.com/office/powerpoint/2010/main" val="3005438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7441165-E3D7-4343-B6F8-C36C82F83290}" type="datetimeFigureOut">
              <a:rPr lang="es-ES" smtClean="0"/>
              <a:t>14/4/19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B13F53-B370-4D0E-9623-22AAA416209B}" type="slidenum">
              <a:rPr lang="es-ES" smtClean="0"/>
              <a:t>‹#›</a:t>
            </a:fld>
            <a:endParaRPr lang="es-ES"/>
          </a:p>
        </p:txBody>
      </p:sp>
    </p:spTree>
    <p:extLst>
      <p:ext uri="{BB962C8B-B14F-4D97-AF65-F5344CB8AC3E}">
        <p14:creationId xmlns:p14="http://schemas.microsoft.com/office/powerpoint/2010/main" val="1920506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7441165-E3D7-4343-B6F8-C36C82F83290}" type="datetimeFigureOut">
              <a:rPr lang="es-ES" smtClean="0"/>
              <a:t>14/4/19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B13F53-B370-4D0E-9623-22AAA416209B}" type="slidenum">
              <a:rPr lang="es-ES" smtClean="0"/>
              <a:t>‹#›</a:t>
            </a:fld>
            <a:endParaRPr lang="es-ES"/>
          </a:p>
        </p:txBody>
      </p:sp>
    </p:spTree>
    <p:extLst>
      <p:ext uri="{BB962C8B-B14F-4D97-AF65-F5344CB8AC3E}">
        <p14:creationId xmlns:p14="http://schemas.microsoft.com/office/powerpoint/2010/main" val="2474726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7441165-E3D7-4343-B6F8-C36C82F83290}" type="datetimeFigureOut">
              <a:rPr lang="es-ES" smtClean="0"/>
              <a:t>14/4/19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B13F53-B370-4D0E-9623-22AAA416209B}" type="slidenum">
              <a:rPr lang="es-ES" smtClean="0"/>
              <a:t>‹#›</a:t>
            </a:fld>
            <a:endParaRPr lang="es-ES"/>
          </a:p>
        </p:txBody>
      </p:sp>
    </p:spTree>
    <p:extLst>
      <p:ext uri="{BB962C8B-B14F-4D97-AF65-F5344CB8AC3E}">
        <p14:creationId xmlns:p14="http://schemas.microsoft.com/office/powerpoint/2010/main" val="2254528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41165-E3D7-4343-B6F8-C36C82F83290}" type="datetimeFigureOut">
              <a:rPr lang="es-ES" smtClean="0"/>
              <a:t>14/4/19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B13F53-B370-4D0E-9623-22AAA416209B}" type="slidenum">
              <a:rPr lang="es-ES" smtClean="0"/>
              <a:t>‹#›</a:t>
            </a:fld>
            <a:endParaRPr lang="es-ES"/>
          </a:p>
        </p:txBody>
      </p:sp>
    </p:spTree>
    <p:extLst>
      <p:ext uri="{BB962C8B-B14F-4D97-AF65-F5344CB8AC3E}">
        <p14:creationId xmlns:p14="http://schemas.microsoft.com/office/powerpoint/2010/main" val="1960937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41165-E3D7-4343-B6F8-C36C82F83290}" type="datetimeFigureOut">
              <a:rPr lang="es-ES" smtClean="0"/>
              <a:t>14/4/19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B13F53-B370-4D0E-9623-22AAA416209B}" type="slidenum">
              <a:rPr lang="es-ES" smtClean="0"/>
              <a:t>‹#›</a:t>
            </a:fld>
            <a:endParaRPr lang="es-ES"/>
          </a:p>
        </p:txBody>
      </p:sp>
    </p:spTree>
    <p:extLst>
      <p:ext uri="{BB962C8B-B14F-4D97-AF65-F5344CB8AC3E}">
        <p14:creationId xmlns:p14="http://schemas.microsoft.com/office/powerpoint/2010/main" val="4048603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41165-E3D7-4343-B6F8-C36C82F83290}" type="datetimeFigureOut">
              <a:rPr lang="es-ES" smtClean="0"/>
              <a:t>14/4/19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10951856" y="5867131"/>
            <a:ext cx="551167" cy="365125"/>
          </a:xfrm>
        </p:spPr>
        <p:txBody>
          <a:bodyPr/>
          <a:lstStyle/>
          <a:p>
            <a:fld id="{94B13F53-B370-4D0E-9623-22AAA416209B}" type="slidenum">
              <a:rPr lang="es-ES" smtClean="0"/>
              <a:t>‹#›</a:t>
            </a:fld>
            <a:endParaRPr lang="es-ES"/>
          </a:p>
        </p:txBody>
      </p:sp>
    </p:spTree>
    <p:extLst>
      <p:ext uri="{BB962C8B-B14F-4D97-AF65-F5344CB8AC3E}">
        <p14:creationId xmlns:p14="http://schemas.microsoft.com/office/powerpoint/2010/main" val="2529522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7441165-E3D7-4343-B6F8-C36C82F83290}" type="datetimeFigureOut">
              <a:rPr lang="es-ES" smtClean="0"/>
              <a:t>14/4/19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B13F53-B370-4D0E-9623-22AAA416209B}" type="slidenum">
              <a:rPr lang="es-ES" smtClean="0"/>
              <a:t>‹#›</a:t>
            </a:fld>
            <a:endParaRPr lang="es-ES"/>
          </a:p>
        </p:txBody>
      </p:sp>
    </p:spTree>
    <p:extLst>
      <p:ext uri="{BB962C8B-B14F-4D97-AF65-F5344CB8AC3E}">
        <p14:creationId xmlns:p14="http://schemas.microsoft.com/office/powerpoint/2010/main" val="16889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441165-E3D7-4343-B6F8-C36C82F83290}" type="datetimeFigureOut">
              <a:rPr lang="es-ES" smtClean="0"/>
              <a:t>14/4/19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4B13F53-B370-4D0E-9623-22AAA416209B}" type="slidenum">
              <a:rPr lang="es-ES" smtClean="0"/>
              <a:t>‹#›</a:t>
            </a:fld>
            <a:endParaRPr lang="es-ES"/>
          </a:p>
        </p:txBody>
      </p:sp>
    </p:spTree>
    <p:extLst>
      <p:ext uri="{BB962C8B-B14F-4D97-AF65-F5344CB8AC3E}">
        <p14:creationId xmlns:p14="http://schemas.microsoft.com/office/powerpoint/2010/main" val="171149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441165-E3D7-4343-B6F8-C36C82F83290}" type="datetimeFigureOut">
              <a:rPr lang="es-ES" smtClean="0"/>
              <a:t>14/4/19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4B13F53-B370-4D0E-9623-22AAA416209B}" type="slidenum">
              <a:rPr lang="es-ES" smtClean="0"/>
              <a:t>‹#›</a:t>
            </a:fld>
            <a:endParaRPr lang="es-ES"/>
          </a:p>
        </p:txBody>
      </p:sp>
    </p:spTree>
    <p:extLst>
      <p:ext uri="{BB962C8B-B14F-4D97-AF65-F5344CB8AC3E}">
        <p14:creationId xmlns:p14="http://schemas.microsoft.com/office/powerpoint/2010/main" val="2659797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441165-E3D7-4343-B6F8-C36C82F83290}" type="datetimeFigureOut">
              <a:rPr lang="es-ES" smtClean="0"/>
              <a:t>14/4/19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4B13F53-B370-4D0E-9623-22AAA416209B}" type="slidenum">
              <a:rPr lang="es-ES" smtClean="0"/>
              <a:t>‹#›</a:t>
            </a:fld>
            <a:endParaRPr lang="es-ES"/>
          </a:p>
        </p:txBody>
      </p:sp>
    </p:spTree>
    <p:extLst>
      <p:ext uri="{BB962C8B-B14F-4D97-AF65-F5344CB8AC3E}">
        <p14:creationId xmlns:p14="http://schemas.microsoft.com/office/powerpoint/2010/main" val="179458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41165-E3D7-4343-B6F8-C36C82F83290}" type="datetimeFigureOut">
              <a:rPr lang="es-ES" smtClean="0"/>
              <a:t>14/4/19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4B13F53-B370-4D0E-9623-22AAA416209B}" type="slidenum">
              <a:rPr lang="es-ES" smtClean="0"/>
              <a:t>‹#›</a:t>
            </a:fld>
            <a:endParaRPr lang="es-ES"/>
          </a:p>
        </p:txBody>
      </p:sp>
    </p:spTree>
    <p:extLst>
      <p:ext uri="{BB962C8B-B14F-4D97-AF65-F5344CB8AC3E}">
        <p14:creationId xmlns:p14="http://schemas.microsoft.com/office/powerpoint/2010/main" val="302885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7441165-E3D7-4343-B6F8-C36C82F83290}" type="datetimeFigureOut">
              <a:rPr lang="es-ES" smtClean="0"/>
              <a:t>14/4/19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4B13F53-B370-4D0E-9623-22AAA416209B}" type="slidenum">
              <a:rPr lang="es-ES" smtClean="0"/>
              <a:t>‹#›</a:t>
            </a:fld>
            <a:endParaRPr lang="es-ES"/>
          </a:p>
        </p:txBody>
      </p:sp>
    </p:spTree>
    <p:extLst>
      <p:ext uri="{BB962C8B-B14F-4D97-AF65-F5344CB8AC3E}">
        <p14:creationId xmlns:p14="http://schemas.microsoft.com/office/powerpoint/2010/main" val="108514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7441165-E3D7-4343-B6F8-C36C82F83290}" type="datetimeFigureOut">
              <a:rPr lang="es-ES" smtClean="0"/>
              <a:t>14/4/19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4B13F53-B370-4D0E-9623-22AAA416209B}" type="slidenum">
              <a:rPr lang="es-ES" smtClean="0"/>
              <a:t>‹#›</a:t>
            </a:fld>
            <a:endParaRPr lang="es-ES"/>
          </a:p>
        </p:txBody>
      </p:sp>
    </p:spTree>
    <p:extLst>
      <p:ext uri="{BB962C8B-B14F-4D97-AF65-F5344CB8AC3E}">
        <p14:creationId xmlns:p14="http://schemas.microsoft.com/office/powerpoint/2010/main" val="103629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441165-E3D7-4343-B6F8-C36C82F83290}" type="datetimeFigureOut">
              <a:rPr lang="es-ES" smtClean="0"/>
              <a:t>14/4/19</a:t>
            </a:fld>
            <a:endParaRPr lang="es-E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B13F53-B370-4D0E-9623-22AAA416209B}" type="slidenum">
              <a:rPr lang="es-ES" smtClean="0"/>
              <a:t>‹#›</a:t>
            </a:fld>
            <a:endParaRPr lang="es-ES"/>
          </a:p>
        </p:txBody>
      </p:sp>
    </p:spTree>
    <p:extLst>
      <p:ext uri="{BB962C8B-B14F-4D97-AF65-F5344CB8AC3E}">
        <p14:creationId xmlns:p14="http://schemas.microsoft.com/office/powerpoint/2010/main" val="382772272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02525" y="2493818"/>
            <a:ext cx="10901547" cy="1336195"/>
          </a:xfrm>
        </p:spPr>
        <p:txBody>
          <a:bodyPr>
            <a:normAutofit/>
          </a:bodyPr>
          <a:lstStyle/>
          <a:p>
            <a:r>
              <a:rPr lang="en-GB" sz="4000" b="1" dirty="0"/>
              <a:t>Germany and France: Policy Proposal</a:t>
            </a:r>
            <a:br>
              <a:rPr lang="en-GB" sz="4000" b="1" dirty="0"/>
            </a:br>
            <a:r>
              <a:rPr lang="en-GB" sz="4000" b="1" dirty="0"/>
              <a:t>A “New Approach” to the sustainable CEAS</a:t>
            </a:r>
          </a:p>
        </p:txBody>
      </p:sp>
      <p:sp>
        <p:nvSpPr>
          <p:cNvPr id="3" name="Subtítulo 2"/>
          <p:cNvSpPr>
            <a:spLocks noGrp="1"/>
          </p:cNvSpPr>
          <p:nvPr>
            <p:ph type="subTitle" idx="1"/>
          </p:nvPr>
        </p:nvSpPr>
        <p:spPr>
          <a:xfrm>
            <a:off x="4515377" y="3996267"/>
            <a:ext cx="7288695" cy="623234"/>
          </a:xfrm>
        </p:spPr>
        <p:txBody>
          <a:bodyPr>
            <a:normAutofit/>
          </a:bodyPr>
          <a:lstStyle/>
          <a:p>
            <a:r>
              <a:rPr lang="en-GB" sz="2400" b="1" dirty="0" err="1"/>
              <a:t>Kopanicky</a:t>
            </a:r>
            <a:r>
              <a:rPr lang="en-GB" sz="2400" b="1" dirty="0"/>
              <a:t> M., </a:t>
            </a:r>
            <a:r>
              <a:rPr lang="en-GB" sz="2400" b="1" dirty="0" err="1"/>
              <a:t>Giarrizzo</a:t>
            </a:r>
            <a:r>
              <a:rPr lang="en-GB" sz="2400" b="1" dirty="0"/>
              <a:t> E., Lanseros R.E., </a:t>
            </a:r>
            <a:r>
              <a:rPr lang="en-GB" sz="2400" b="1" dirty="0" err="1"/>
              <a:t>Ambekar</a:t>
            </a:r>
            <a:r>
              <a:rPr lang="en-GB" sz="2400" b="1" dirty="0"/>
              <a:t> S.</a:t>
            </a:r>
            <a:endParaRPr lang="es-ES" sz="2400" b="1" dirty="0"/>
          </a:p>
        </p:txBody>
      </p:sp>
      <p:pic>
        <p:nvPicPr>
          <p:cNvPr id="4" name="Obrázok 3">
            <a:extLst>
              <a:ext uri="{FF2B5EF4-FFF2-40B4-BE49-F238E27FC236}">
                <a16:creationId xmlns:a16="http://schemas.microsoft.com/office/drawing/2014/main" id="{F43318E6-3FD6-1F4F-815F-0131CDE6845B}"/>
              </a:ext>
            </a:extLst>
          </p:cNvPr>
          <p:cNvPicPr>
            <a:picLocks noChangeAspect="1"/>
          </p:cNvPicPr>
          <p:nvPr/>
        </p:nvPicPr>
        <p:blipFill>
          <a:blip r:embed="rId2"/>
          <a:stretch>
            <a:fillRect/>
          </a:stretch>
        </p:blipFill>
        <p:spPr>
          <a:xfrm>
            <a:off x="5436667" y="714851"/>
            <a:ext cx="1494455" cy="997926"/>
          </a:xfrm>
          <a:prstGeom prst="rect">
            <a:avLst/>
          </a:prstGeom>
        </p:spPr>
      </p:pic>
      <p:pic>
        <p:nvPicPr>
          <p:cNvPr id="5" name="Obrázok 4">
            <a:extLst>
              <a:ext uri="{FF2B5EF4-FFF2-40B4-BE49-F238E27FC236}">
                <a16:creationId xmlns:a16="http://schemas.microsoft.com/office/drawing/2014/main" id="{1566BF91-4BE7-5A40-86C0-7B292A7AA895}"/>
              </a:ext>
            </a:extLst>
          </p:cNvPr>
          <p:cNvPicPr>
            <a:picLocks noChangeAspect="1"/>
          </p:cNvPicPr>
          <p:nvPr/>
        </p:nvPicPr>
        <p:blipFill>
          <a:blip r:embed="rId3"/>
          <a:stretch>
            <a:fillRect/>
          </a:stretch>
        </p:blipFill>
        <p:spPr>
          <a:xfrm>
            <a:off x="9388325" y="714851"/>
            <a:ext cx="1501086" cy="997926"/>
          </a:xfrm>
          <a:prstGeom prst="rect">
            <a:avLst/>
          </a:prstGeom>
        </p:spPr>
      </p:pic>
      <p:pic>
        <p:nvPicPr>
          <p:cNvPr id="7" name="Obrázok 6">
            <a:extLst>
              <a:ext uri="{FF2B5EF4-FFF2-40B4-BE49-F238E27FC236}">
                <a16:creationId xmlns:a16="http://schemas.microsoft.com/office/drawing/2014/main" id="{1C79A11A-2A27-8449-B09D-82E4F8A716F7}"/>
              </a:ext>
            </a:extLst>
          </p:cNvPr>
          <p:cNvPicPr>
            <a:picLocks noChangeAspect="1"/>
          </p:cNvPicPr>
          <p:nvPr/>
        </p:nvPicPr>
        <p:blipFill>
          <a:blip r:embed="rId4"/>
          <a:stretch>
            <a:fillRect/>
          </a:stretch>
        </p:blipFill>
        <p:spPr>
          <a:xfrm>
            <a:off x="6931122" y="4999511"/>
            <a:ext cx="2457203" cy="1632157"/>
          </a:xfrm>
          <a:prstGeom prst="rect">
            <a:avLst/>
          </a:prstGeom>
        </p:spPr>
      </p:pic>
    </p:spTree>
    <p:extLst>
      <p:ext uri="{BB962C8B-B14F-4D97-AF65-F5344CB8AC3E}">
        <p14:creationId xmlns:p14="http://schemas.microsoft.com/office/powerpoint/2010/main" val="1795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8FBB9F-A812-A54F-8406-110916CB2D86}"/>
              </a:ext>
            </a:extLst>
          </p:cNvPr>
          <p:cNvSpPr>
            <a:spLocks noGrp="1"/>
          </p:cNvSpPr>
          <p:nvPr>
            <p:ph type="title"/>
          </p:nvPr>
        </p:nvSpPr>
        <p:spPr>
          <a:xfrm>
            <a:off x="1389306" y="614547"/>
            <a:ext cx="10018713" cy="1752599"/>
          </a:xfrm>
        </p:spPr>
        <p:txBody>
          <a:bodyPr/>
          <a:lstStyle/>
          <a:p>
            <a:r>
              <a:rPr lang="en-GB" b="1" dirty="0"/>
              <a:t>Thank you for attention!</a:t>
            </a:r>
          </a:p>
        </p:txBody>
      </p:sp>
      <p:pic>
        <p:nvPicPr>
          <p:cNvPr id="3" name="Obrázok 2">
            <a:extLst>
              <a:ext uri="{FF2B5EF4-FFF2-40B4-BE49-F238E27FC236}">
                <a16:creationId xmlns:a16="http://schemas.microsoft.com/office/drawing/2014/main" id="{ADF9D497-EB70-764C-A0BC-3A312C8598D9}"/>
              </a:ext>
            </a:extLst>
          </p:cNvPr>
          <p:cNvPicPr>
            <a:picLocks noChangeAspect="1"/>
          </p:cNvPicPr>
          <p:nvPr/>
        </p:nvPicPr>
        <p:blipFill>
          <a:blip r:embed="rId2"/>
          <a:stretch>
            <a:fillRect/>
          </a:stretch>
        </p:blipFill>
        <p:spPr>
          <a:xfrm>
            <a:off x="3147463" y="2236518"/>
            <a:ext cx="6502400" cy="3657600"/>
          </a:xfrm>
          <a:prstGeom prst="rect">
            <a:avLst/>
          </a:prstGeom>
        </p:spPr>
      </p:pic>
    </p:spTree>
    <p:extLst>
      <p:ext uri="{BB962C8B-B14F-4D97-AF65-F5344CB8AC3E}">
        <p14:creationId xmlns:p14="http://schemas.microsoft.com/office/powerpoint/2010/main" val="224536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388917"/>
            <a:ext cx="10018713" cy="976745"/>
          </a:xfrm>
        </p:spPr>
        <p:txBody>
          <a:bodyPr/>
          <a:lstStyle/>
          <a:p>
            <a:r>
              <a:rPr lang="en-GB" b="1" dirty="0"/>
              <a:t>Background</a:t>
            </a:r>
          </a:p>
        </p:txBody>
      </p:sp>
      <p:sp>
        <p:nvSpPr>
          <p:cNvPr id="3" name="Marcador de contenido 2"/>
          <p:cNvSpPr>
            <a:spLocks noGrp="1"/>
          </p:cNvSpPr>
          <p:nvPr>
            <p:ph idx="1"/>
          </p:nvPr>
        </p:nvSpPr>
        <p:spPr>
          <a:xfrm>
            <a:off x="1614938" y="1686296"/>
            <a:ext cx="10367263" cy="5052951"/>
          </a:xfrm>
        </p:spPr>
        <p:txBody>
          <a:bodyPr anchor="t">
            <a:normAutofit fontScale="92500" lnSpcReduction="20000"/>
          </a:bodyPr>
          <a:lstStyle/>
          <a:p>
            <a:pPr algn="just">
              <a:lnSpc>
                <a:spcPct val="110000"/>
              </a:lnSpc>
            </a:pPr>
            <a:r>
              <a:rPr lang="en-GB" b="1" i="1" dirty="0"/>
              <a:t>EC has given up </a:t>
            </a:r>
            <a:r>
              <a:rPr lang="en-GB" dirty="0"/>
              <a:t>on completing the reform of the CEAS in December 2018</a:t>
            </a:r>
          </a:p>
          <a:p>
            <a:pPr algn="just">
              <a:lnSpc>
                <a:spcPct val="110000"/>
              </a:lnSpc>
            </a:pPr>
            <a:endParaRPr lang="en-GB" dirty="0"/>
          </a:p>
          <a:p>
            <a:pPr algn="just">
              <a:lnSpc>
                <a:spcPct val="110000"/>
              </a:lnSpc>
            </a:pPr>
            <a:r>
              <a:rPr lang="en-GB" dirty="0"/>
              <a:t>All hitherto reform plans and attempts were </a:t>
            </a:r>
            <a:r>
              <a:rPr lang="en-GB" b="1" i="1" dirty="0"/>
              <a:t>unsuccessful or failed </a:t>
            </a:r>
            <a:r>
              <a:rPr lang="en-GB" dirty="0"/>
              <a:t>to improve the CEAS and the Dublin Regulations sufficiently</a:t>
            </a:r>
          </a:p>
          <a:p>
            <a:pPr algn="just">
              <a:lnSpc>
                <a:spcPct val="110000"/>
              </a:lnSpc>
            </a:pPr>
            <a:endParaRPr lang="en-GB" dirty="0"/>
          </a:p>
          <a:p>
            <a:pPr lvl="0" algn="just">
              <a:lnSpc>
                <a:spcPct val="110000"/>
              </a:lnSpc>
            </a:pPr>
            <a:r>
              <a:rPr lang="en-GB" dirty="0"/>
              <a:t>Negotiations are </a:t>
            </a:r>
            <a:r>
              <a:rPr lang="en-GB" b="1" i="1" dirty="0"/>
              <a:t>long-blocked and unfruitful </a:t>
            </a:r>
            <a:r>
              <a:rPr lang="en-GB" dirty="0"/>
              <a:t>so far</a:t>
            </a:r>
          </a:p>
          <a:p>
            <a:pPr lvl="0" algn="just">
              <a:lnSpc>
                <a:spcPct val="110000"/>
              </a:lnSpc>
            </a:pPr>
            <a:endParaRPr lang="en-GB" dirty="0"/>
          </a:p>
          <a:p>
            <a:pPr algn="just">
              <a:lnSpc>
                <a:spcPct val="110000"/>
              </a:lnSpc>
            </a:pPr>
            <a:r>
              <a:rPr lang="en-GB" dirty="0"/>
              <a:t>The legislation alone is </a:t>
            </a:r>
            <a:r>
              <a:rPr lang="en-GB" b="1" i="1" dirty="0"/>
              <a:t>insufficient</a:t>
            </a:r>
            <a:r>
              <a:rPr lang="en-GB" dirty="0"/>
              <a:t> to manage both the current situation and the prospective migrant flows</a:t>
            </a:r>
          </a:p>
          <a:p>
            <a:pPr algn="just">
              <a:lnSpc>
                <a:spcPct val="110000"/>
              </a:lnSpc>
            </a:pPr>
            <a:endParaRPr lang="en-GB" dirty="0"/>
          </a:p>
          <a:p>
            <a:pPr algn="just">
              <a:lnSpc>
                <a:spcPct val="110000"/>
              </a:lnSpc>
            </a:pPr>
            <a:r>
              <a:rPr lang="en-GB" dirty="0"/>
              <a:t>Thus, we propose </a:t>
            </a:r>
            <a:r>
              <a:rPr lang="en-GB" b="1" dirty="0"/>
              <a:t>a balanced mixture of 10 legislative proposals and practical political steps, called which seek to contribute to the common agreement</a:t>
            </a:r>
            <a:endParaRPr lang="en-GB" dirty="0"/>
          </a:p>
        </p:txBody>
      </p:sp>
    </p:spTree>
    <p:extLst>
      <p:ext uri="{BB962C8B-B14F-4D97-AF65-F5344CB8AC3E}">
        <p14:creationId xmlns:p14="http://schemas.microsoft.com/office/powerpoint/2010/main" val="3560165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50566" y="1757549"/>
            <a:ext cx="9595366" cy="4734296"/>
          </a:xfrm>
        </p:spPr>
        <p:txBody>
          <a:bodyPr vert="horz" anchor="t">
            <a:normAutofit fontScale="92500" lnSpcReduction="10000"/>
          </a:bodyPr>
          <a:lstStyle/>
          <a:p>
            <a:pPr algn="just">
              <a:lnSpc>
                <a:spcPct val="150000"/>
              </a:lnSpc>
            </a:pPr>
            <a:r>
              <a:rPr lang="en-US" b="1" dirty="0"/>
              <a:t>Adopt the exact definitions and clear distinctions between the terms describing illegal “economic” migrants and asylum seekers </a:t>
            </a:r>
            <a:r>
              <a:rPr lang="en-US" dirty="0"/>
              <a:t>unanimously on the European level, incorporate to the EU law system, to avoid future inconsistencies</a:t>
            </a:r>
            <a:r>
              <a:rPr lang="sk-SK" dirty="0"/>
              <a:t> </a:t>
            </a:r>
            <a:r>
              <a:rPr lang="en-US" dirty="0"/>
              <a:t>in our approach;</a:t>
            </a:r>
          </a:p>
          <a:p>
            <a:pPr marL="457200" indent="-457200" algn="just">
              <a:lnSpc>
                <a:spcPct val="150000"/>
              </a:lnSpc>
              <a:buAutoNum type="arabicPeriod"/>
            </a:pPr>
            <a:endParaRPr lang="en-US" dirty="0"/>
          </a:p>
          <a:p>
            <a:pPr algn="just">
              <a:lnSpc>
                <a:spcPct val="150000"/>
              </a:lnSpc>
            </a:pPr>
            <a:r>
              <a:rPr lang="en-US" dirty="0"/>
              <a:t>Uphold </a:t>
            </a:r>
            <a:r>
              <a:rPr lang="en-US" b="1" dirty="0"/>
              <a:t>stronger readmission policy in relation to the migrants that demonstrably do not come from the territories afflicted by war, persecution, famine, genocide, </a:t>
            </a:r>
            <a:r>
              <a:rPr lang="en-US" dirty="0"/>
              <a:t>etc. To decrease the pressure for countries, mostly affected by the migration flows, especially Italy and Greece;</a:t>
            </a:r>
            <a:endParaRPr lang="sk-SK" dirty="0"/>
          </a:p>
        </p:txBody>
      </p:sp>
      <p:sp>
        <p:nvSpPr>
          <p:cNvPr id="7" name="Título 1">
            <a:extLst>
              <a:ext uri="{FF2B5EF4-FFF2-40B4-BE49-F238E27FC236}">
                <a16:creationId xmlns:a16="http://schemas.microsoft.com/office/drawing/2014/main" id="{F2221E55-5BB5-E245-A8D1-5F9913B0E753}"/>
              </a:ext>
            </a:extLst>
          </p:cNvPr>
          <p:cNvSpPr>
            <a:spLocks noGrp="1"/>
          </p:cNvSpPr>
          <p:nvPr>
            <p:ph type="title"/>
          </p:nvPr>
        </p:nvSpPr>
        <p:spPr>
          <a:xfrm>
            <a:off x="1484311" y="388917"/>
            <a:ext cx="10018713" cy="905493"/>
          </a:xfrm>
        </p:spPr>
        <p:txBody>
          <a:bodyPr/>
          <a:lstStyle/>
          <a:p>
            <a:r>
              <a:rPr lang="en-GB" b="1" dirty="0"/>
              <a:t>Proposals  1 - 2  </a:t>
            </a:r>
          </a:p>
        </p:txBody>
      </p:sp>
    </p:spTree>
    <p:extLst>
      <p:ext uri="{BB962C8B-B14F-4D97-AF65-F5344CB8AC3E}">
        <p14:creationId xmlns:p14="http://schemas.microsoft.com/office/powerpoint/2010/main" val="2138787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50566" y="1757548"/>
            <a:ext cx="9559740" cy="4821381"/>
          </a:xfrm>
        </p:spPr>
        <p:txBody>
          <a:bodyPr vert="horz" anchor="t">
            <a:normAutofit fontScale="92500" lnSpcReduction="10000"/>
          </a:bodyPr>
          <a:lstStyle/>
          <a:p>
            <a:pPr algn="just">
              <a:lnSpc>
                <a:spcPct val="150000"/>
              </a:lnSpc>
            </a:pPr>
            <a:r>
              <a:rPr lang="en-US" b="1" dirty="0"/>
              <a:t>Adopt the exact definition of all appropriate procedures, which need to be administrated by the bodies in the first Member State of the arrival together with an exact timeframe (not more than 90 days)</a:t>
            </a:r>
            <a:r>
              <a:rPr lang="en-US" dirty="0"/>
              <a:t> for all necessary administrative duties of the detention on the European level;</a:t>
            </a:r>
          </a:p>
          <a:p>
            <a:pPr algn="just">
              <a:lnSpc>
                <a:spcPct val="150000"/>
              </a:lnSpc>
            </a:pPr>
            <a:endParaRPr lang="en-US" sz="2800" dirty="0"/>
          </a:p>
          <a:p>
            <a:pPr algn="just">
              <a:lnSpc>
                <a:spcPct val="150000"/>
              </a:lnSpc>
            </a:pPr>
            <a:r>
              <a:rPr lang="en-US" b="1" dirty="0"/>
              <a:t>The protection of the asylum seekers’ best interests should be undoubtedly maintained,</a:t>
            </a:r>
            <a:r>
              <a:rPr lang="sk-SK" sz="2800" b="1" dirty="0"/>
              <a:t> </a:t>
            </a:r>
            <a:r>
              <a:rPr lang="en-US" dirty="0"/>
              <a:t>adhere to the key concepts of </a:t>
            </a:r>
            <a:r>
              <a:rPr lang="en-US" b="1" dirty="0"/>
              <a:t>the family unity and the best interests of refugee children (up to 15 years) and elderly (over 60 years),</a:t>
            </a:r>
            <a:r>
              <a:rPr lang="en-US" dirty="0"/>
              <a:t> in order not to split the families of the asylum seekers;</a:t>
            </a:r>
          </a:p>
        </p:txBody>
      </p:sp>
      <p:sp>
        <p:nvSpPr>
          <p:cNvPr id="7" name="Título 1">
            <a:extLst>
              <a:ext uri="{FF2B5EF4-FFF2-40B4-BE49-F238E27FC236}">
                <a16:creationId xmlns:a16="http://schemas.microsoft.com/office/drawing/2014/main" id="{F2221E55-5BB5-E245-A8D1-5F9913B0E753}"/>
              </a:ext>
            </a:extLst>
          </p:cNvPr>
          <p:cNvSpPr>
            <a:spLocks noGrp="1"/>
          </p:cNvSpPr>
          <p:nvPr>
            <p:ph type="title"/>
          </p:nvPr>
        </p:nvSpPr>
        <p:spPr>
          <a:xfrm>
            <a:off x="1484311" y="388917"/>
            <a:ext cx="10018713" cy="905493"/>
          </a:xfrm>
        </p:spPr>
        <p:txBody>
          <a:bodyPr/>
          <a:lstStyle/>
          <a:p>
            <a:r>
              <a:rPr lang="en-GB" b="1" dirty="0"/>
              <a:t>Proposals  3 - 4 </a:t>
            </a:r>
          </a:p>
        </p:txBody>
      </p:sp>
    </p:spTree>
    <p:extLst>
      <p:ext uri="{BB962C8B-B14F-4D97-AF65-F5344CB8AC3E}">
        <p14:creationId xmlns:p14="http://schemas.microsoft.com/office/powerpoint/2010/main" val="2900295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50566" y="1757549"/>
            <a:ext cx="9369736" cy="4734296"/>
          </a:xfrm>
        </p:spPr>
        <p:txBody>
          <a:bodyPr vert="horz" anchor="t">
            <a:normAutofit fontScale="92500" lnSpcReduction="10000"/>
          </a:bodyPr>
          <a:lstStyle/>
          <a:p>
            <a:pPr algn="just">
              <a:lnSpc>
                <a:spcPct val="150000"/>
              </a:lnSpc>
            </a:pPr>
            <a:r>
              <a:rPr lang="en-US" dirty="0"/>
              <a:t>Integrate the asylum seekers to the everyday life; </a:t>
            </a:r>
            <a:r>
              <a:rPr lang="en-US" b="1" dirty="0"/>
              <a:t>take into account previous experience, language or other skills of the asylum seekers. </a:t>
            </a:r>
            <a:r>
              <a:rPr lang="en-US" dirty="0"/>
              <a:t>This approach could offer pragmatic solution to reverse the dependence on social assistance to a role of an economic actor </a:t>
            </a:r>
            <a:r>
              <a:rPr lang="en-US" dirty="0">
                <a:sym typeface="Wingdings" pitchFamily="2" charset="2"/>
              </a:rPr>
              <a:t></a:t>
            </a:r>
            <a:r>
              <a:rPr lang="en-US" dirty="0"/>
              <a:t> </a:t>
            </a:r>
            <a:r>
              <a:rPr lang="en-US" b="1" dirty="0"/>
              <a:t>it discourages and partially prevents secondary movements of asylum-seekers;</a:t>
            </a:r>
            <a:endParaRPr lang="sk-SK" sz="2800" dirty="0"/>
          </a:p>
          <a:p>
            <a:pPr algn="just">
              <a:lnSpc>
                <a:spcPct val="150000"/>
              </a:lnSpc>
            </a:pPr>
            <a:endParaRPr lang="sk-SK" sz="2800" dirty="0"/>
          </a:p>
          <a:p>
            <a:pPr algn="just">
              <a:lnSpc>
                <a:spcPct val="150000"/>
              </a:lnSpc>
            </a:pPr>
            <a:r>
              <a:rPr lang="en-US" dirty="0"/>
              <a:t>Develop </a:t>
            </a:r>
            <a:r>
              <a:rPr lang="en-US" b="1" dirty="0"/>
              <a:t>the common automated computer system</a:t>
            </a:r>
            <a:r>
              <a:rPr lang="en-US" dirty="0"/>
              <a:t>, which </a:t>
            </a:r>
            <a:r>
              <a:rPr lang="en-US" b="1" dirty="0"/>
              <a:t>determines the qualities of the asylum seekers </a:t>
            </a:r>
            <a:r>
              <a:rPr lang="en-US" dirty="0"/>
              <a:t>and thus helps to fulfil the activities </a:t>
            </a:r>
            <a:r>
              <a:rPr lang="en-GB" dirty="0"/>
              <a:t>described above;</a:t>
            </a:r>
            <a:endParaRPr lang="en-GB" sz="2800" b="1" dirty="0"/>
          </a:p>
        </p:txBody>
      </p:sp>
      <p:sp>
        <p:nvSpPr>
          <p:cNvPr id="7" name="Título 1">
            <a:extLst>
              <a:ext uri="{FF2B5EF4-FFF2-40B4-BE49-F238E27FC236}">
                <a16:creationId xmlns:a16="http://schemas.microsoft.com/office/drawing/2014/main" id="{F2221E55-5BB5-E245-A8D1-5F9913B0E753}"/>
              </a:ext>
            </a:extLst>
          </p:cNvPr>
          <p:cNvSpPr>
            <a:spLocks noGrp="1"/>
          </p:cNvSpPr>
          <p:nvPr>
            <p:ph type="title"/>
          </p:nvPr>
        </p:nvSpPr>
        <p:spPr>
          <a:xfrm>
            <a:off x="1484311" y="388917"/>
            <a:ext cx="10018713" cy="905493"/>
          </a:xfrm>
        </p:spPr>
        <p:txBody>
          <a:bodyPr/>
          <a:lstStyle/>
          <a:p>
            <a:r>
              <a:rPr lang="en-GB" b="1" dirty="0"/>
              <a:t>Proposals  5 - 6 </a:t>
            </a:r>
          </a:p>
        </p:txBody>
      </p:sp>
    </p:spTree>
    <p:extLst>
      <p:ext uri="{BB962C8B-B14F-4D97-AF65-F5344CB8AC3E}">
        <p14:creationId xmlns:p14="http://schemas.microsoft.com/office/powerpoint/2010/main" val="59644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50566" y="1757548"/>
            <a:ext cx="9559740" cy="4916383"/>
          </a:xfrm>
        </p:spPr>
        <p:txBody>
          <a:bodyPr vert="horz" anchor="t">
            <a:normAutofit fontScale="85000" lnSpcReduction="10000"/>
          </a:bodyPr>
          <a:lstStyle/>
          <a:p>
            <a:pPr algn="just">
              <a:lnSpc>
                <a:spcPct val="150000"/>
              </a:lnSpc>
            </a:pPr>
            <a:r>
              <a:rPr lang="en-US" b="1" dirty="0"/>
              <a:t>Develop an effective mechanism for returning unsuccessful asylum applicants; To reduce disappearances (in shadow economy) and through transparent and enforceable measures </a:t>
            </a:r>
            <a:r>
              <a:rPr lang="en-US" dirty="0"/>
              <a:t>(identity cards or biometric information) </a:t>
            </a:r>
            <a:r>
              <a:rPr lang="en-US" b="1" dirty="0"/>
              <a:t>controlled by employers, social workers or welfare agencies, </a:t>
            </a:r>
            <a:r>
              <a:rPr lang="en-US" dirty="0"/>
              <a:t>can help to identify illegal migrants, who need to be returned;</a:t>
            </a:r>
          </a:p>
          <a:p>
            <a:pPr algn="just">
              <a:lnSpc>
                <a:spcPct val="150000"/>
              </a:lnSpc>
            </a:pPr>
            <a:endParaRPr lang="en-US" dirty="0"/>
          </a:p>
          <a:p>
            <a:pPr algn="just">
              <a:lnSpc>
                <a:spcPct val="150000"/>
              </a:lnSpc>
            </a:pPr>
            <a:r>
              <a:rPr lang="en-US" b="1" dirty="0"/>
              <a:t>Cancel the Schengen internal border checks until 31 December 2019,</a:t>
            </a:r>
            <a:r>
              <a:rPr lang="en-US" dirty="0"/>
              <a:t> in order to show solidarity and confidence about the strength and high added value of the Schengen system. </a:t>
            </a:r>
            <a:r>
              <a:rPr lang="en-US" b="1" dirty="0"/>
              <a:t>France and Germany want to lead this initiative by example and commit themselves to do so even one month earlier, (before 30 November 2019);</a:t>
            </a:r>
            <a:endParaRPr lang="sk-SK" b="1" dirty="0"/>
          </a:p>
          <a:p>
            <a:pPr marL="0" indent="0" algn="just">
              <a:buNone/>
            </a:pPr>
            <a:endParaRPr lang="en-GB" sz="2800" b="1" dirty="0"/>
          </a:p>
        </p:txBody>
      </p:sp>
      <p:sp>
        <p:nvSpPr>
          <p:cNvPr id="7" name="Título 1">
            <a:extLst>
              <a:ext uri="{FF2B5EF4-FFF2-40B4-BE49-F238E27FC236}">
                <a16:creationId xmlns:a16="http://schemas.microsoft.com/office/drawing/2014/main" id="{F2221E55-5BB5-E245-A8D1-5F9913B0E753}"/>
              </a:ext>
            </a:extLst>
          </p:cNvPr>
          <p:cNvSpPr>
            <a:spLocks noGrp="1"/>
          </p:cNvSpPr>
          <p:nvPr>
            <p:ph type="title"/>
          </p:nvPr>
        </p:nvSpPr>
        <p:spPr>
          <a:xfrm>
            <a:off x="1484311" y="388917"/>
            <a:ext cx="10018713" cy="905493"/>
          </a:xfrm>
        </p:spPr>
        <p:txBody>
          <a:bodyPr/>
          <a:lstStyle/>
          <a:p>
            <a:r>
              <a:rPr lang="en-GB" b="1" dirty="0"/>
              <a:t>Proposals 7 - 8 </a:t>
            </a:r>
          </a:p>
        </p:txBody>
      </p:sp>
    </p:spTree>
    <p:extLst>
      <p:ext uri="{BB962C8B-B14F-4D97-AF65-F5344CB8AC3E}">
        <p14:creationId xmlns:p14="http://schemas.microsoft.com/office/powerpoint/2010/main" val="405048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50565" y="1757548"/>
            <a:ext cx="9737871" cy="4892633"/>
          </a:xfrm>
        </p:spPr>
        <p:txBody>
          <a:bodyPr vert="horz" anchor="t">
            <a:normAutofit fontScale="92500" lnSpcReduction="20000"/>
          </a:bodyPr>
          <a:lstStyle/>
          <a:p>
            <a:pPr algn="just">
              <a:lnSpc>
                <a:spcPct val="150000"/>
              </a:lnSpc>
            </a:pPr>
            <a:r>
              <a:rPr lang="en-US" dirty="0"/>
              <a:t>Build overall stronger support for the sustainable CEAS. </a:t>
            </a:r>
            <a:r>
              <a:rPr lang="en-US" b="1" dirty="0"/>
              <a:t>An urgent evaluation of all earlier-realized steps and initiatives </a:t>
            </a:r>
            <a:r>
              <a:rPr lang="en-US" dirty="0"/>
              <a:t>(hotspots, bilateral deals, FRONTEX strengthening)</a:t>
            </a:r>
            <a:r>
              <a:rPr lang="en-US" b="1" dirty="0"/>
              <a:t> </a:t>
            </a:r>
            <a:r>
              <a:rPr lang="en-US" dirty="0"/>
              <a:t>from the side of the Commission, and</a:t>
            </a:r>
            <a:r>
              <a:rPr lang="en-US" b="1" dirty="0"/>
              <a:t> subsequently, a common decision whether to continue in them or not;</a:t>
            </a:r>
            <a:endParaRPr lang="sk-SK" dirty="0"/>
          </a:p>
          <a:p>
            <a:pPr algn="just">
              <a:lnSpc>
                <a:spcPct val="150000"/>
              </a:lnSpc>
            </a:pPr>
            <a:endParaRPr lang="en-GB" sz="2800" b="1" dirty="0"/>
          </a:p>
          <a:p>
            <a:pPr algn="just">
              <a:lnSpc>
                <a:spcPct val="150000"/>
              </a:lnSpc>
            </a:pPr>
            <a:r>
              <a:rPr lang="en-US" b="1" i="1" dirty="0"/>
              <a:t>A consistent distinguishing, together with a timely identification of those migrants who are deemed not to be in need, in a combination with the protection status and more effective integration of those in need, are crucial for the future credibility of any EU cooperation on asylum and immigration policies.</a:t>
            </a:r>
            <a:endParaRPr lang="sk-SK" b="1" i="1" dirty="0"/>
          </a:p>
        </p:txBody>
      </p:sp>
      <p:sp>
        <p:nvSpPr>
          <p:cNvPr id="7" name="Título 1">
            <a:extLst>
              <a:ext uri="{FF2B5EF4-FFF2-40B4-BE49-F238E27FC236}">
                <a16:creationId xmlns:a16="http://schemas.microsoft.com/office/drawing/2014/main" id="{F2221E55-5BB5-E245-A8D1-5F9913B0E753}"/>
              </a:ext>
            </a:extLst>
          </p:cNvPr>
          <p:cNvSpPr>
            <a:spLocks noGrp="1"/>
          </p:cNvSpPr>
          <p:nvPr>
            <p:ph type="title"/>
          </p:nvPr>
        </p:nvSpPr>
        <p:spPr>
          <a:xfrm>
            <a:off x="1484311" y="388917"/>
            <a:ext cx="10018713" cy="905493"/>
          </a:xfrm>
        </p:spPr>
        <p:txBody>
          <a:bodyPr/>
          <a:lstStyle/>
          <a:p>
            <a:r>
              <a:rPr lang="en-GB" b="1" dirty="0"/>
              <a:t>Proposals  9 - 10 </a:t>
            </a:r>
          </a:p>
        </p:txBody>
      </p:sp>
    </p:spTree>
    <p:extLst>
      <p:ext uri="{BB962C8B-B14F-4D97-AF65-F5344CB8AC3E}">
        <p14:creationId xmlns:p14="http://schemas.microsoft.com/office/powerpoint/2010/main" val="3448333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50565" y="1757548"/>
            <a:ext cx="9737871" cy="4892633"/>
          </a:xfrm>
        </p:spPr>
        <p:txBody>
          <a:bodyPr vert="horz" anchor="t">
            <a:normAutofit fontScale="92500"/>
          </a:bodyPr>
          <a:lstStyle/>
          <a:p>
            <a:pPr algn="just">
              <a:lnSpc>
                <a:spcPct val="150000"/>
              </a:lnSpc>
            </a:pPr>
            <a:r>
              <a:rPr lang="en-US" i="1" dirty="0"/>
              <a:t>This “New Approach” Policy Proposal is inspired by already foregoing suggestions and propositions of the European institutions, academia, or the relevant NGOs.</a:t>
            </a:r>
          </a:p>
          <a:p>
            <a:pPr algn="just">
              <a:lnSpc>
                <a:spcPct val="150000"/>
              </a:lnSpc>
            </a:pPr>
            <a:endParaRPr lang="en-US" i="1" dirty="0"/>
          </a:p>
          <a:p>
            <a:pPr algn="just">
              <a:lnSpc>
                <a:spcPct val="150000"/>
              </a:lnSpc>
            </a:pPr>
            <a:r>
              <a:rPr lang="en-US" i="1" dirty="0"/>
              <a:t>They </a:t>
            </a:r>
            <a:r>
              <a:rPr lang="en-US" b="1" i="1" dirty="0"/>
              <a:t>have been remarkably mixed and adequately adjusted to our negotiations reality </a:t>
            </a:r>
            <a:r>
              <a:rPr lang="en-US" i="1" dirty="0"/>
              <a:t>with an intention to contribute maximally to the </a:t>
            </a:r>
            <a:r>
              <a:rPr lang="en-US" b="1" i="1" dirty="0"/>
              <a:t>achievement of the final policy solution and agreement </a:t>
            </a:r>
            <a:r>
              <a:rPr lang="en-US" i="1" dirty="0"/>
              <a:t>of all concerned parties and </a:t>
            </a:r>
            <a:r>
              <a:rPr lang="en-US" b="1" i="1" dirty="0"/>
              <a:t>thus, also to the unanimous adoption of the new Multiannual Financial Framework (MFF) for the years 2021-2027.</a:t>
            </a:r>
            <a:endParaRPr lang="sk-SK" b="1" i="1" dirty="0"/>
          </a:p>
          <a:p>
            <a:pPr algn="just">
              <a:lnSpc>
                <a:spcPct val="150000"/>
              </a:lnSpc>
            </a:pPr>
            <a:endParaRPr lang="sk-SK" b="1" i="1" dirty="0"/>
          </a:p>
        </p:txBody>
      </p:sp>
      <p:sp>
        <p:nvSpPr>
          <p:cNvPr id="7" name="Título 1">
            <a:extLst>
              <a:ext uri="{FF2B5EF4-FFF2-40B4-BE49-F238E27FC236}">
                <a16:creationId xmlns:a16="http://schemas.microsoft.com/office/drawing/2014/main" id="{F2221E55-5BB5-E245-A8D1-5F9913B0E753}"/>
              </a:ext>
            </a:extLst>
          </p:cNvPr>
          <p:cNvSpPr>
            <a:spLocks noGrp="1"/>
          </p:cNvSpPr>
          <p:nvPr>
            <p:ph type="title"/>
          </p:nvPr>
        </p:nvSpPr>
        <p:spPr>
          <a:xfrm>
            <a:off x="1484311" y="388917"/>
            <a:ext cx="10018713" cy="905493"/>
          </a:xfrm>
        </p:spPr>
        <p:txBody>
          <a:bodyPr/>
          <a:lstStyle/>
          <a:p>
            <a:r>
              <a:rPr lang="en-GB" b="1" dirty="0"/>
              <a:t>Conclusion</a:t>
            </a:r>
          </a:p>
        </p:txBody>
      </p:sp>
    </p:spTree>
    <p:extLst>
      <p:ext uri="{BB962C8B-B14F-4D97-AF65-F5344CB8AC3E}">
        <p14:creationId xmlns:p14="http://schemas.microsoft.com/office/powerpoint/2010/main" val="185962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54128" y="1214845"/>
            <a:ext cx="10350639" cy="5159829"/>
          </a:xfrm>
        </p:spPr>
        <p:txBody>
          <a:bodyPr anchor="t">
            <a:normAutofit fontScale="70000" lnSpcReduction="20000"/>
          </a:bodyPr>
          <a:lstStyle/>
          <a:p>
            <a:pPr algn="just"/>
            <a:r>
              <a:rPr lang="en-GB" dirty="0"/>
              <a:t>BETTS, A. &amp; COLLIER, P. (2018). How Europe Can Reform Its Migration Policy. Foreign Affairs. Available at: https://</a:t>
            </a:r>
            <a:r>
              <a:rPr lang="en-GB" dirty="0" err="1"/>
              <a:t>www.foreignaffairs.com</a:t>
            </a:r>
            <a:r>
              <a:rPr lang="en-GB" dirty="0"/>
              <a:t>/articles/</a:t>
            </a:r>
            <a:r>
              <a:rPr lang="en-GB" dirty="0" err="1"/>
              <a:t>europe</a:t>
            </a:r>
            <a:r>
              <a:rPr lang="en-GB" dirty="0"/>
              <a:t>/2018-10-05/how-</a:t>
            </a:r>
            <a:r>
              <a:rPr lang="en-GB" dirty="0" err="1"/>
              <a:t>europe</a:t>
            </a:r>
            <a:r>
              <a:rPr lang="en-GB" dirty="0"/>
              <a:t>-can-reform-its-migration-policy</a:t>
            </a:r>
          </a:p>
          <a:p>
            <a:pPr algn="just"/>
            <a:r>
              <a:rPr lang="en-GB" dirty="0"/>
              <a:t>COLLET, E. (2018). Borderline Irrelevant: Why Reforming the Dublin Regulation Misses the Point. Migration Policy Institute. Available at: https://</a:t>
            </a:r>
            <a:r>
              <a:rPr lang="en-GB" dirty="0" err="1"/>
              <a:t>www.migrationpolicy.org</a:t>
            </a:r>
            <a:r>
              <a:rPr lang="en-GB" dirty="0"/>
              <a:t>/news/borderline-irrelevant-why-reforming-dublin-regulation-misses-point</a:t>
            </a:r>
          </a:p>
          <a:p>
            <a:pPr algn="just"/>
            <a:r>
              <a:rPr lang="en-GB" dirty="0"/>
              <a:t>DI FILIPPO, M. (2016). Dublin ‘reloaded’ or time for ambitious pragmatism? EU Immigration and Asylum Law and Policy/Droit et Politique de </a:t>
            </a:r>
            <a:r>
              <a:rPr lang="en-GB" dirty="0" err="1"/>
              <a:t>l'Immigration</a:t>
            </a:r>
            <a:r>
              <a:rPr lang="en-GB" dirty="0"/>
              <a:t> et de </a:t>
            </a:r>
            <a:r>
              <a:rPr lang="en-GB" dirty="0" err="1"/>
              <a:t>l'Asile</a:t>
            </a:r>
            <a:r>
              <a:rPr lang="en-GB" dirty="0"/>
              <a:t> de </a:t>
            </a:r>
            <a:r>
              <a:rPr lang="en-GB" dirty="0" err="1"/>
              <a:t>l'UE</a:t>
            </a:r>
            <a:r>
              <a:rPr lang="en-GB" dirty="0"/>
              <a:t>. Available at: http://</a:t>
            </a:r>
            <a:r>
              <a:rPr lang="en-GB" dirty="0" err="1"/>
              <a:t>eumigrationlawblog.eu</a:t>
            </a:r>
            <a:r>
              <a:rPr lang="en-GB" dirty="0"/>
              <a:t>/</a:t>
            </a:r>
            <a:r>
              <a:rPr lang="en-GB" dirty="0" err="1"/>
              <a:t>dublin</a:t>
            </a:r>
            <a:r>
              <a:rPr lang="en-GB" dirty="0"/>
              <a:t>-reloaded/</a:t>
            </a:r>
          </a:p>
          <a:p>
            <a:pPr algn="just"/>
            <a:r>
              <a:rPr lang="en-GB" dirty="0"/>
              <a:t>EUROPEAN COMMISSION. (2019). Country responsible for asylum application (Dublin). Available at: https://</a:t>
            </a:r>
            <a:r>
              <a:rPr lang="en-GB" dirty="0" err="1"/>
              <a:t>ec.europa.eu</a:t>
            </a:r>
            <a:r>
              <a:rPr lang="en-GB" dirty="0"/>
              <a:t>/home-affairs/what-we-do/policies/asylum/examination-of-</a:t>
            </a:r>
            <a:r>
              <a:rPr lang="en-GB" dirty="0" err="1"/>
              <a:t>applicants_en</a:t>
            </a:r>
            <a:endParaRPr lang="en-GB" dirty="0"/>
          </a:p>
          <a:p>
            <a:pPr algn="just"/>
            <a:r>
              <a:rPr lang="en-GB" dirty="0"/>
              <a:t>EUROPEAN PARLIAMENT. (2019). Reform of the Dublin system. Available at: http://</a:t>
            </a:r>
            <a:r>
              <a:rPr lang="en-GB" dirty="0" err="1"/>
              <a:t>www.europarl.europa.eu</a:t>
            </a:r>
            <a:r>
              <a:rPr lang="en-GB" dirty="0"/>
              <a:t>/</a:t>
            </a:r>
            <a:r>
              <a:rPr lang="en-GB" dirty="0" err="1"/>
              <a:t>RegData</a:t>
            </a:r>
            <a:r>
              <a:rPr lang="en-GB" dirty="0"/>
              <a:t>/etudes/BRIE/2016/586639/EPRS_BRI%282016%29586639_EN.pdf</a:t>
            </a:r>
          </a:p>
          <a:p>
            <a:pPr algn="just"/>
            <a:r>
              <a:rPr lang="en-GB" dirty="0"/>
              <a:t>FRATZKE, S. (2015). Not adding up. The Fading Promise of Europe’s Dublin System. Available at: https://</a:t>
            </a:r>
            <a:r>
              <a:rPr lang="en-GB" dirty="0" err="1"/>
              <a:t>www.migrationpolicy.org</a:t>
            </a:r>
            <a:r>
              <a:rPr lang="en-GB" dirty="0"/>
              <a:t>/research/not-adding-fading-promise-</a:t>
            </a:r>
            <a:r>
              <a:rPr lang="en-GB" dirty="0" err="1"/>
              <a:t>europes</a:t>
            </a:r>
            <a:r>
              <a:rPr lang="en-GB" dirty="0"/>
              <a:t>-</a:t>
            </a:r>
            <a:r>
              <a:rPr lang="en-GB" dirty="0" err="1"/>
              <a:t>dublin</a:t>
            </a:r>
            <a:r>
              <a:rPr lang="en-GB" dirty="0"/>
              <a:t>-system </a:t>
            </a:r>
          </a:p>
          <a:p>
            <a:pPr algn="just"/>
            <a:r>
              <a:rPr lang="en-GB" dirty="0"/>
              <a:t>GOTEV, G. (2018). Juncker Commission gives up on Dublin asylum reform. </a:t>
            </a:r>
            <a:r>
              <a:rPr lang="en-GB" dirty="0" err="1"/>
              <a:t>Euractiv</a:t>
            </a:r>
            <a:r>
              <a:rPr lang="en-GB" dirty="0"/>
              <a:t>. Available at: https://</a:t>
            </a:r>
            <a:r>
              <a:rPr lang="en-GB" dirty="0" err="1"/>
              <a:t>www.euractiv.com</a:t>
            </a:r>
            <a:r>
              <a:rPr lang="en-GB" dirty="0"/>
              <a:t>/section/justice-home-affairs/news/</a:t>
            </a:r>
            <a:r>
              <a:rPr lang="en-GB" dirty="0" err="1"/>
              <a:t>juncker</a:t>
            </a:r>
            <a:r>
              <a:rPr lang="en-GB" dirty="0"/>
              <a:t>-commission-gives-up-on-</a:t>
            </a:r>
            <a:r>
              <a:rPr lang="en-GB" dirty="0" err="1"/>
              <a:t>dublin</a:t>
            </a:r>
            <a:r>
              <a:rPr lang="en-GB" dirty="0"/>
              <a:t>-asylum-reform/</a:t>
            </a:r>
          </a:p>
          <a:p>
            <a:pPr algn="just"/>
            <a:r>
              <a:rPr lang="en-GB" dirty="0"/>
              <a:t>OFFICIAL WEBSITE OF THE FRENCH GOVERNMENT. (2018). Asylum and Immigration Act Press Pack. Available at: https://</a:t>
            </a:r>
            <a:r>
              <a:rPr lang="en-GB" dirty="0" err="1"/>
              <a:t>www.gouvernement.fr</a:t>
            </a:r>
            <a:r>
              <a:rPr lang="en-GB" dirty="0"/>
              <a:t>/sites/default/files/action/piece-</a:t>
            </a:r>
            <a:r>
              <a:rPr lang="en-GB" dirty="0" err="1"/>
              <a:t>jointe</a:t>
            </a:r>
            <a:r>
              <a:rPr lang="en-GB" dirty="0"/>
              <a:t>/2018/04/dp_pjlasileimmigration-lecture_an_2204218.pdf</a:t>
            </a:r>
          </a:p>
        </p:txBody>
      </p:sp>
      <p:sp>
        <p:nvSpPr>
          <p:cNvPr id="4" name="Título 1">
            <a:extLst>
              <a:ext uri="{FF2B5EF4-FFF2-40B4-BE49-F238E27FC236}">
                <a16:creationId xmlns:a16="http://schemas.microsoft.com/office/drawing/2014/main" id="{0479AD07-64DA-4745-8497-4100C090A881}"/>
              </a:ext>
            </a:extLst>
          </p:cNvPr>
          <p:cNvSpPr txBox="1">
            <a:spLocks/>
          </p:cNvSpPr>
          <p:nvPr/>
        </p:nvSpPr>
        <p:spPr>
          <a:xfrm>
            <a:off x="1484310" y="175163"/>
            <a:ext cx="10018713" cy="846116"/>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t>Bibliography</a:t>
            </a:r>
            <a:endParaRPr lang="es-ES" b="1" dirty="0"/>
          </a:p>
        </p:txBody>
      </p:sp>
    </p:spTree>
    <p:extLst>
      <p:ext uri="{BB962C8B-B14F-4D97-AF65-F5344CB8AC3E}">
        <p14:creationId xmlns:p14="http://schemas.microsoft.com/office/powerpoint/2010/main" val="6289320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145</TotalTime>
  <Words>932</Words>
  <Application>Microsoft Macintosh PowerPoint</Application>
  <PresentationFormat>Širokouhlá</PresentationFormat>
  <Paragraphs>46</Paragraphs>
  <Slides>10</Slides>
  <Notes>0</Notes>
  <HiddenSlides>0</HiddenSlides>
  <MMClips>0</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10</vt:i4>
      </vt:variant>
    </vt:vector>
  </HeadingPairs>
  <TitlesOfParts>
    <vt:vector size="13" baseType="lpstr">
      <vt:lpstr>Arial</vt:lpstr>
      <vt:lpstr>Corbel</vt:lpstr>
      <vt:lpstr>Parallax</vt:lpstr>
      <vt:lpstr>Germany and France: Policy Proposal A “New Approach” to the sustainable CEAS</vt:lpstr>
      <vt:lpstr>Background</vt:lpstr>
      <vt:lpstr>Proposals  1 - 2  </vt:lpstr>
      <vt:lpstr>Proposals  3 - 4 </vt:lpstr>
      <vt:lpstr>Proposals  5 - 6 </vt:lpstr>
      <vt:lpstr>Proposals 7 - 8 </vt:lpstr>
      <vt:lpstr>Proposals  9 - 10 </vt:lpstr>
      <vt:lpstr>Conclusion</vt:lpstr>
      <vt:lpstr>Prezentácia programu PowerPoint</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Germany and France: Our position</dc:title>
  <dc:creator>Eduardo Lanseros Regidor</dc:creator>
  <cp:lastModifiedBy>Používateľ balíka Microsoft Office</cp:lastModifiedBy>
  <cp:revision>16</cp:revision>
  <dcterms:created xsi:type="dcterms:W3CDTF">2019-03-31T18:20:37Z</dcterms:created>
  <dcterms:modified xsi:type="dcterms:W3CDTF">2019-04-14T20:06:38Z</dcterms:modified>
</cp:coreProperties>
</file>