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031b958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031b958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e31876f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e31876f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e31876f2_0_1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e31876f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5e31876f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5e31876f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5e31876f2_0_1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5e31876f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5e31876f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5e31876f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e31876f2_0_1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e31876f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e31876f2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e31876f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1398319" y="1046138"/>
            <a:ext cx="6347369" cy="3320162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15000" fadeDir="5400012" kx="0" rotWithShape="0" algn="bl" stPos="0" sy="-100000" ky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2" name="Google Shape;72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2" name="Google Shape;22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1" name="Google Shape;31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3" name="Google Shape;53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c.europa.eu/home-affairs/sites/homeaffairs/files/what-we-do/policies/european-agenda-migration/20181204_managing-migration-factsheet-8-ebcg_en.pdf" TargetMode="External"/><Relationship Id="rId4" Type="http://schemas.openxmlformats.org/officeDocument/2006/relationships/hyperlink" Target="https://ec.europa.eu/home-affairs/sites/homeaffairs/files/what-we-do/policies/european-agenda-migration/20190306_managing-migration-factsheet-step-change-migration-management-border-security-timeline_en.pdf" TargetMode="External"/><Relationship Id="rId5" Type="http://schemas.openxmlformats.org/officeDocument/2006/relationships/hyperlink" Target="https://cor.europa.eu/pt/news/Pages/Future-EU-budget-must-be-increased-.aspx" TargetMode="External"/><Relationship Id="rId6" Type="http://schemas.openxmlformats.org/officeDocument/2006/relationships/hyperlink" Target="https://www.votewatch.e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96400" y="1685029"/>
            <a:ext cx="8222100" cy="20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European commission - review on Sweden and Finland position paper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34400" y="3794700"/>
            <a:ext cx="34635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</a:rPr>
              <a:t>Charlier F., Hazaryan G., Mainka P., Wiesenthal D</a:t>
            </a:r>
            <a:endParaRPr sz="2000">
              <a:solidFill>
                <a:srgbClr val="FFFFFF"/>
              </a:solidFill>
            </a:endParaRPr>
          </a:p>
          <a:p>
            <a:pPr indent="0" lvl="0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</a:rPr>
              <a:t>08.04.2019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Bibliography: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-77000" y="1240875"/>
            <a:ext cx="78075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European Commission, Home affaires -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https://ec.europa.eu/home-affairs/sites/homeaffairs/files/what-we-do/policies/european-agenda-migration/20181204_managing-migration-factsheet-8-ebcg_en.pdf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fr" u="sng">
                <a:solidFill>
                  <a:schemeClr val="hlink"/>
                </a:solidFill>
                <a:hlinkClick r:id="rId4"/>
              </a:rPr>
              <a:t>https://ec.europa.eu/home-affairs/sites/homeaffairs/files/what-we-do/policies/european-agenda-migration/20190306_managing-migration-factsheet-step-change-migration-management-border-security-timeline_en.pdf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Future EU budget must be increased to relaunch the Europe from the ground up - </a:t>
            </a:r>
            <a:r>
              <a:rPr lang="fr" u="sng">
                <a:solidFill>
                  <a:schemeClr val="hlink"/>
                </a:solidFill>
                <a:hlinkClick r:id="rId5"/>
              </a:rPr>
              <a:t>https://cor.europa.eu/pt/news/Pages/Future-EU-budget-must-be-increased-.aspx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Votes cast by Finland and Sweden in the Council of Ministers of the EU - </a:t>
            </a:r>
            <a:r>
              <a:rPr lang="fr" u="sng">
                <a:solidFill>
                  <a:schemeClr val="hlink"/>
                </a:solidFill>
                <a:hlinkClick r:id="rId6"/>
              </a:rPr>
              <a:t>https://www.votewatch.eu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EU budget for the future, Volume 1, page 9-10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584675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Uncontrolled migration 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975"/>
            <a:ext cx="7386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“Finland’s objective is to bring the uncontrolled migration in Europe under supervision and direct the migrants towards safer legal routes. There is a need for effective measures in the countries of origin as well as in transit states.”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fr" sz="2000"/>
              <a:t> Yes, but it is an outdated claim.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body"/>
          </p:nvPr>
        </p:nvSpPr>
        <p:spPr>
          <a:xfrm>
            <a:off x="3751004" y="217844"/>
            <a:ext cx="5276100" cy="4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Huge progress has already been made: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European Migrant Smuggling Centre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Implementation of safe and legal pathways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European Travel Information and Authorization System 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FRONTEX reinforcement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36455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1% GNI contribution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70430" y="1409773"/>
            <a:ext cx="7386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“</a:t>
            </a:r>
            <a:r>
              <a:rPr lang="fr" sz="2000"/>
              <a:t>To preserve the current quota of 1% GNI contribution</a:t>
            </a:r>
            <a:r>
              <a:rPr lang="fr" sz="2000"/>
              <a:t>”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fr" sz="2000"/>
              <a:t> Higher contribution = stronger Union and Single Market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8929" r="7847" t="0"/>
          <a:stretch/>
        </p:blipFill>
        <p:spPr>
          <a:xfrm>
            <a:off x="0" y="0"/>
            <a:ext cx="39556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>
            <p:ph idx="4294967295" type="body"/>
          </p:nvPr>
        </p:nvSpPr>
        <p:spPr>
          <a:xfrm>
            <a:off x="3955675" y="294900"/>
            <a:ext cx="5276100" cy="4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Why is a higher contribution needed?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EU budget - too modest 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Allows better processing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Only benefits not penalties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7473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Cutting down the cohesion budget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529575" y="1601575"/>
            <a:ext cx="7776900" cy="3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fr" sz="2400">
                <a:latin typeface="Roboto"/>
                <a:ea typeface="Roboto"/>
                <a:cs typeface="Roboto"/>
                <a:sym typeface="Roboto"/>
              </a:rPr>
              <a:t>Cannot be an adequate solution in any cases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14821" t="0"/>
          <a:stretch/>
        </p:blipFill>
        <p:spPr>
          <a:xfrm>
            <a:off x="0" y="0"/>
            <a:ext cx="4112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4294967295" type="body"/>
          </p:nvPr>
        </p:nvSpPr>
        <p:spPr>
          <a:xfrm>
            <a:off x="4191000" y="294900"/>
            <a:ext cx="4896900" cy="4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Why do we need this fund?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Reduce </a:t>
            </a:r>
            <a:r>
              <a:rPr lang="fr" sz="2400">
                <a:solidFill>
                  <a:schemeClr val="lt1"/>
                </a:solidFill>
              </a:rPr>
              <a:t>disparities across Europe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Ensure the cohesion of the countries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>
                <a:solidFill>
                  <a:schemeClr val="lt1"/>
                </a:solidFill>
              </a:rPr>
              <a:t>Help to tackle environmental issues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Cohesion and migration topics should not be mixed.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Solidarity argument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92200" y="1207575"/>
            <a:ext cx="7956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“The EU is not a Marshall plan, we want a solidary union, functioning as giving and receiving, not ‘pick and choose’”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fr" sz="2000"/>
              <a:t>Yes, a decision-making system and legal system based on the </a:t>
            </a:r>
            <a:r>
              <a:rPr lang="fr" sz="2000"/>
              <a:t>principle</a:t>
            </a:r>
            <a:r>
              <a:rPr lang="fr" sz="2000"/>
              <a:t> of solidarity is what the European Commission stands for.</a:t>
            </a:r>
            <a:endParaRPr sz="20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fr" sz="2000"/>
              <a:t>I</a:t>
            </a:r>
            <a:r>
              <a:rPr lang="fr" sz="2000"/>
              <a:t>t</a:t>
            </a:r>
            <a:r>
              <a:rPr lang="fr" sz="2000"/>
              <a:t> should apply to </a:t>
            </a:r>
            <a:r>
              <a:rPr b="1" lang="fr" sz="2000"/>
              <a:t>all</a:t>
            </a:r>
            <a:r>
              <a:rPr lang="fr" sz="2000"/>
              <a:t> countries.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94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idx="4294967295" type="body"/>
          </p:nvPr>
        </p:nvSpPr>
        <p:spPr>
          <a:xfrm>
            <a:off x="3966875" y="294900"/>
            <a:ext cx="5121000" cy="4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Sweden and Finland should also apply the ‘solidarity principle’: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 u="sng">
                <a:solidFill>
                  <a:schemeClr val="lt1"/>
                </a:solidFill>
              </a:rPr>
              <a:t>Environmental solidarity</a:t>
            </a:r>
            <a:endParaRPr sz="2400" u="sng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Sweden opposed legislation preventing Seal hunting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</a:pPr>
            <a:r>
              <a:rPr lang="fr" sz="2400" u="sng">
                <a:solidFill>
                  <a:schemeClr val="lt1"/>
                </a:solidFill>
              </a:rPr>
              <a:t>Regulation solidarity</a:t>
            </a:r>
            <a:endParaRPr sz="2400" u="sng">
              <a:solidFill>
                <a:schemeClr val="lt1"/>
              </a:solidFill>
            </a:endParaRPr>
          </a:p>
          <a:p>
            <a:pPr indent="0" lvl="0" marL="45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lt1"/>
                </a:solidFill>
              </a:rPr>
              <a:t>Finland opposed legislation to restrict video sharing platforms and media services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