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63" r:id="rId7"/>
    <p:sldId id="259" r:id="rId8"/>
    <p:sldId id="261" r:id="rId9"/>
    <p:sldId id="268" r:id="rId10"/>
    <p:sldId id="260" r:id="rId11"/>
    <p:sldId id="266" r:id="rId12"/>
    <p:sldId id="267" r:id="rId13"/>
    <p:sldId id="272" r:id="rId14"/>
    <p:sldId id="269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DFD"/>
    <a:srgbClr val="C79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8C9AF-0CE8-4594-A2CF-A2F7BFB0D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0CD07-52F6-4196-9245-DDF0C11E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D97104-83BB-44C9-8D2D-6037C7A5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B51FAC-05D0-4DE2-9AC8-D989559C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65E2E-FAB0-40FD-9CA6-BBD9C8A9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4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97DB1-146F-4A56-9F4C-D6BF6454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6A27B7-FA8E-4936-9A7D-9762706B2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4337CE-A915-4BC3-9190-5D7E38CA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B20F0B-0D8F-46FA-AD1F-EE715DAA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3F7C3-AC9A-4A57-8A20-A7F4C3C4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8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4FA9E4-B53E-44EC-8F1F-014F1A500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D3B9E4-6085-4FF6-A34F-630855BF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1A0BBC-ECC0-4B80-810F-CA2303CF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D4C94-4D97-4E8F-AAA0-5FDAFCA3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74161C-F8C1-4D5E-A100-9F69A0CE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1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386DA-DBAD-496A-9BDA-281659F1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C7057-791B-4281-80CE-B27D5B40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82FCDC-52E8-480E-A0DB-F0CBF98D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E57D-90EF-423F-8A48-9EBCDAF9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9507AD-4CA4-451C-B1AA-54A307EE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56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BCAEA-FEA2-48E1-A06B-AB3ACC6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4CB38A-4804-4278-8BAD-844D3634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F52965-76CB-4DEB-B98F-0EE70D53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268A76-4701-4829-9E5B-5C62B5DD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D2D7F1-7667-4D2C-B275-19369095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63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FFB96-6F5F-40C2-B16B-6DB48BA9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EFEC3-1303-4EFC-AA8D-5FAD05B8D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CA4F8A-4405-4820-B4C7-63CCA5573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5F931D-53E6-413E-92A1-B43F27F0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00C3B5-81CC-4D68-A5CA-B0AADE89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6E90B7-1D54-44BC-BD26-E5040468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37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C7245-7E30-4601-B18D-0D432C20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26777E-6A76-4AD4-B73C-ECA853CA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01FEB1-C248-4F88-A1BD-DB17F56A9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9E6BEC-2184-46B7-B84C-B3F30140D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BAEA8A-6F34-4847-8C1F-99A36D52C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70CACA-4A33-4FCD-86C6-243A537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C22984-1355-4F32-9FF8-CB2A10FE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6078C6-C4C2-4E9A-A6D8-1B4A2734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25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3E2B3-BEE3-45FF-97F8-8C005069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6F6FB6-F657-4579-BDFE-C4ECA7CA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1561E6-DE6B-444B-9C7E-03AC597E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AE62A1-51AC-42E5-9EAD-FA0CE7A2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40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C4F3F7-1A2F-4222-8BD4-039A3CE8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079CCA-08F6-4E66-9919-3348BFA6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AF0D05-CE56-49BC-B01F-033C243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2949E-554F-4234-A81E-4F07BBE8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3764B-17D0-4A1F-9321-457BFA34F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C0D99D-3915-4762-B173-C1428CE73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0C5C4-4037-482E-ABE6-6DE7A184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C0A29-5DB1-4BD4-B159-67024A87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F83E80-8AD8-455B-A53C-C7C0C811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3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3BA62-F1D2-43AD-B054-5CCD07B8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176E78-1117-4CE6-811D-83513DC0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251A7-DEAF-44A8-B077-1EA69DB5B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68A389-0D22-4344-B521-742C9169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31D192-65D3-4B69-A42F-B89BD5EE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E8F5ED-66FD-4A8A-8751-C9C930EB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4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6542D5-FD12-4451-956C-91B93C9B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F53963-1CA8-49D4-BCDA-DF292A97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DA58B1-32BF-4148-96E7-DCF281D20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9792F-2930-4A28-8DBE-03DFEF4DB45B}" type="datetimeFigureOut">
              <a:rPr lang="cs-CZ" smtClean="0"/>
              <a:t>27.03.2019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8C777-DC05-4682-ACCD-4921A4E15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E4F50-2DA0-4013-B1C4-38ECD97DE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10FC-7060-4138-A2D4-624E55CD23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8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_a6Y3RgFVY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3Z58ba0qp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370EA-0D54-42E5-BABF-8298B8359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991835"/>
          </a:xfrm>
        </p:spPr>
        <p:txBody>
          <a:bodyPr>
            <a:noAutofit/>
          </a:bodyPr>
          <a:lstStyle/>
          <a:p>
            <a:r>
              <a:rPr lang="fr-FR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Pouvoir </a:t>
            </a:r>
            <a:br>
              <a:rPr lang="cs-CZ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législatif </a:t>
            </a:r>
            <a:br>
              <a:rPr lang="cs-CZ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&amp; </a:t>
            </a:r>
            <a:br>
              <a:rPr lang="cs-CZ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fr-FR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judiciaire</a:t>
            </a:r>
          </a:p>
        </p:txBody>
      </p:sp>
    </p:spTree>
    <p:extLst>
      <p:ext uri="{BB962C8B-B14F-4D97-AF65-F5344CB8AC3E}">
        <p14:creationId xmlns:p14="http://schemas.microsoft.com/office/powerpoint/2010/main" val="230219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69B61-642F-4A88-9F2B-5852F1B9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Pouvoir judiciaire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E8762F2-439B-45E1-9458-D5EE0F311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Dualité juridictionnelle :</a:t>
            </a:r>
          </a:p>
          <a:p>
            <a:pPr lvl="1"/>
            <a:r>
              <a:rPr lang="fr-FR" dirty="0"/>
              <a:t>l’ordre judiciaire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Personnes privées 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Personnes morales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l’ordre administratif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Personnes publiques</a:t>
            </a:r>
          </a:p>
          <a:p>
            <a:endParaRPr lang="fr-FR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42DD681-E7A6-4641-BDD5-3B81ABFA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1935" y1="33414" x2="71935" y2="33414"/>
                        <a14:foregroundMark x1="69677" y1="52542" x2="69677" y2="52542"/>
                        <a14:foregroundMark x1="54516" y1="39467" x2="54516" y2="39467"/>
                        <a14:foregroundMark x1="53226" y1="37046" x2="53226" y2="37046"/>
                        <a14:foregroundMark x1="70968" y1="26392" x2="70968" y2="26392"/>
                        <a14:foregroundMark x1="74355" y1="20823" x2="74355" y2="20823"/>
                        <a14:foregroundMark x1="65645" y1="65133" x2="65645" y2="65133"/>
                        <a14:foregroundMark x1="71290" y1="59564" x2="71290" y2="60533"/>
                        <a14:foregroundMark x1="60323" y1="67554" x2="60323" y2="67554"/>
                        <a14:foregroundMark x1="58548" y1="68039" x2="58548" y2="68039"/>
                        <a14:foregroundMark x1="55161" y1="68523" x2="55161" y2="685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5262" y="2070100"/>
            <a:ext cx="2039995" cy="1358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25A9DC7-AABF-46C1-8CFA-0F1B35CBC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8" b="98953" l="3200" r="96800">
                        <a14:foregroundMark x1="23200" y1="26702" x2="23200" y2="26702"/>
                        <a14:foregroundMark x1="28400" y1="18848" x2="28400" y2="18848"/>
                        <a14:foregroundMark x1="27600" y1="29319" x2="27600" y2="29319"/>
                        <a14:foregroundMark x1="27600" y1="29319" x2="27600" y2="29319"/>
                        <a14:foregroundMark x1="56000" y1="20942" x2="56000" y2="20942"/>
                        <a14:foregroundMark x1="56000" y1="20942" x2="56000" y2="20942"/>
                        <a14:foregroundMark x1="78800" y1="32984" x2="78800" y2="32984"/>
                        <a14:foregroundMark x1="78800" y1="32984" x2="78800" y2="32984"/>
                        <a14:foregroundMark x1="76400" y1="20942" x2="76400" y2="20942"/>
                        <a14:foregroundMark x1="76400" y1="20942" x2="76400" y2="20942"/>
                        <a14:foregroundMark x1="76400" y1="20942" x2="76400" y2="20942"/>
                        <a14:foregroundMark x1="78000" y1="17801" x2="75200" y2="16230"/>
                        <a14:foregroundMark x1="73600" y1="79058" x2="78000" y2="71204"/>
                        <a14:foregroundMark x1="51600" y1="51309" x2="55200" y2="47120"/>
                        <a14:foregroundMark x1="55200" y1="48691" x2="64000" y2="43455"/>
                        <a14:foregroundMark x1="68000" y1="63874" x2="78000" y2="83246"/>
                        <a14:foregroundMark x1="88000" y1="49215" x2="94400" y2="69110"/>
                        <a14:foregroundMark x1="22800" y1="52880" x2="28800" y2="68063"/>
                        <a14:foregroundMark x1="10400" y1="46073" x2="17600" y2="60209"/>
                        <a14:foregroundMark x1="22400" y1="43455" x2="22400" y2="40314"/>
                        <a14:foregroundMark x1="28800" y1="40314" x2="28800" y2="43455"/>
                        <a14:foregroundMark x1="33200" y1="39791" x2="34000" y2="42932"/>
                        <a14:foregroundMark x1="38000" y1="35602" x2="38000" y2="39267"/>
                        <a14:foregroundMark x1="7200" y1="39791" x2="12400" y2="39267"/>
                        <a14:foregroundMark x1="8400" y1="90576" x2="12400" y2="90576"/>
                        <a14:foregroundMark x1="3200" y1="76440" x2="9600" y2="80628"/>
                        <a14:foregroundMark x1="26800" y1="88482" x2="28800" y2="86911"/>
                        <a14:foregroundMark x1="32800" y1="94241" x2="34400" y2="95812"/>
                        <a14:foregroundMark x1="38000" y1="93717" x2="40000" y2="90576"/>
                        <a14:foregroundMark x1="45600" y1="81152" x2="49600" y2="76963"/>
                        <a14:foregroundMark x1="40000" y1="64398" x2="44000" y2="43979"/>
                        <a14:foregroundMark x1="54400" y1="69634" x2="60800" y2="57068"/>
                        <a14:foregroundMark x1="91600" y1="85864" x2="92400" y2="76440"/>
                        <a14:foregroundMark x1="74400" y1="37696" x2="75600" y2="30366"/>
                        <a14:foregroundMark x1="55600" y1="34031" x2="54400" y2="30366"/>
                        <a14:foregroundMark x1="79600" y1="45550" x2="78400" y2="43455"/>
                        <a14:foregroundMark x1="58000" y1="85864" x2="60800" y2="82199"/>
                        <a14:foregroundMark x1="42400" y1="76440" x2="44400" y2="71728"/>
                        <a14:foregroundMark x1="54000" y1="98953" x2="60800" y2="97382"/>
                        <a14:foregroundMark x1="14400" y1="97382" x2="20400" y2="97382"/>
                        <a14:foregroundMark x1="92800" y1="97382" x2="96800" y2="98953"/>
                        <a14:foregroundMark x1="55200" y1="4188" x2="58000" y2="47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3048" y="1469235"/>
            <a:ext cx="1675805" cy="12803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06AC9BF-7396-4019-9848-7705020D5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64" b="96970" l="9764" r="89899">
                        <a14:foregroundMark x1="62626" y1="88552" x2="70707" y2="88889"/>
                        <a14:foregroundMark x1="54545" y1="97306" x2="73401" y2="96970"/>
                        <a14:foregroundMark x1="73401" y1="96970" x2="83165" y2="96970"/>
                        <a14:backgroundMark x1="25589" y1="17172" x2="25589" y2="17172"/>
                        <a14:backgroundMark x1="31313" y1="18182" x2="33670" y2="18182"/>
                        <a14:backgroundMark x1="35017" y1="18855" x2="35017" y2="17172"/>
                        <a14:backgroundMark x1="41077" y1="18855" x2="41414" y2="16835"/>
                        <a14:backgroundMark x1="45455" y1="18855" x2="44781" y2="17172"/>
                        <a14:backgroundMark x1="50505" y1="18182" x2="50842" y2="16835"/>
                        <a14:backgroundMark x1="54209" y1="17845" x2="54209" y2="16835"/>
                        <a14:backgroundMark x1="60269" y1="18855" x2="60269" y2="17172"/>
                        <a14:backgroundMark x1="80808" y1="15825" x2="80135" y2="14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8185" y="2884487"/>
            <a:ext cx="1464089" cy="14640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47D0C29-4737-47D7-BE45-F0D3A0CCCF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9" b="96362" l="2911" r="96518">
                        <a14:foregroundMark x1="51975" y1="7952" x2="53794" y2="5509"/>
                        <a14:foregroundMark x1="18347" y1="96362" x2="18347" y2="93035"/>
                        <a14:foregroundMark x1="91944" y1="57277" x2="93451" y2="56705"/>
                        <a14:foregroundMark x1="95270" y1="37006" x2="96518" y2="35499"/>
                        <a14:foregroundMark x1="8680" y1="56081" x2="5353" y2="55198"/>
                        <a14:foregroundMark x1="3846" y1="50624" x2="2911" y2="49740"/>
                        <a14:backgroundMark x1="46206" y1="44906" x2="47141" y2="43971"/>
                        <a14:backgroundMark x1="21102" y1="57277" x2="21102" y2="55457"/>
                        <a14:backgroundMark x1="33212" y1="75156" x2="32900" y2="74272"/>
                        <a14:backgroundMark x1="12006" y1="62734" x2="12318" y2="62162"/>
                        <a14:backgroundMark x1="58056" y1="58836" x2="57744" y2="57588"/>
                        <a14:backgroundMark x1="73181" y1="68191" x2="73181" y2="67308"/>
                        <a14:backgroundMark x1="84667" y1="67879" x2="84667" y2="66996"/>
                        <a14:backgroundMark x1="85291" y1="79418" x2="85291" y2="77911"/>
                        <a14:backgroundMark x1="73805" y1="75780" x2="73805" y2="75156"/>
                        <a14:backgroundMark x1="74376" y1="70322" x2="74688" y2="70010"/>
                        <a14:backgroundMark x1="74688" y1="72453" x2="74688" y2="71830"/>
                        <a14:backgroundMark x1="47453" y1="51559" x2="47453" y2="49116"/>
                        <a14:backgroundMark x1="45322" y1="55198" x2="45322" y2="5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1680" y="2040735"/>
            <a:ext cx="1172848" cy="1172848"/>
          </a:xfrm>
          <a:prstGeom prst="rect">
            <a:avLst/>
          </a:prstGeom>
        </p:spPr>
      </p:pic>
      <p:cxnSp>
        <p:nvCxnSpPr>
          <p:cNvPr id="15" name="Spojnice: zakřivená 14">
            <a:extLst>
              <a:ext uri="{FF2B5EF4-FFF2-40B4-BE49-F238E27FC236}">
                <a16:creationId xmlns:a16="http://schemas.microsoft.com/office/drawing/2014/main" id="{5102CF4E-FC50-4157-A3B3-263B2B122004}"/>
              </a:ext>
            </a:extLst>
          </p:cNvPr>
          <p:cNvCxnSpPr>
            <a:cxnSpLocks/>
          </p:cNvCxnSpPr>
          <p:nvPr/>
        </p:nvCxnSpPr>
        <p:spPr>
          <a:xfrm flipV="1">
            <a:off x="4077373" y="2908422"/>
            <a:ext cx="469227" cy="288563"/>
          </a:xfrm>
          <a:prstGeom prst="curvedConnector3">
            <a:avLst>
              <a:gd name="adj1" fmla="val -4131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pojnice: zakřivená 22">
            <a:extLst>
              <a:ext uri="{FF2B5EF4-FFF2-40B4-BE49-F238E27FC236}">
                <a16:creationId xmlns:a16="http://schemas.microsoft.com/office/drawing/2014/main" id="{5C3D7C9C-28D7-42DA-A67A-2FFE8E96A0AE}"/>
              </a:ext>
            </a:extLst>
          </p:cNvPr>
          <p:cNvCxnSpPr>
            <a:cxnSpLocks/>
          </p:cNvCxnSpPr>
          <p:nvPr/>
        </p:nvCxnSpPr>
        <p:spPr>
          <a:xfrm flipV="1">
            <a:off x="4323339" y="3563937"/>
            <a:ext cx="4160261" cy="410371"/>
          </a:xfrm>
          <a:prstGeom prst="curvedConnector3">
            <a:avLst>
              <a:gd name="adj1" fmla="val 96706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Obrázek 38">
            <a:extLst>
              <a:ext uri="{FF2B5EF4-FFF2-40B4-BE49-F238E27FC236}">
                <a16:creationId xmlns:a16="http://schemas.microsoft.com/office/drawing/2014/main" id="{9984C8D1-8624-44DF-884D-B7E27FF60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03" b="92952" l="2703" r="96847">
                        <a14:foregroundMark x1="57658" y1="8811" x2="54054" y2="6608"/>
                        <a14:foregroundMark x1="6306" y1="33480" x2="6306" y2="28194"/>
                        <a14:foregroundMark x1="91892" y1="34361" x2="91892" y2="27313"/>
                        <a14:foregroundMark x1="95495" y1="25991" x2="95946" y2="24229"/>
                        <a14:foregroundMark x1="96396" y1="78855" x2="96847" y2="77093"/>
                        <a14:foregroundMark x1="55647" y1="92843" x2="56757" y2="92952"/>
                        <a14:foregroundMark x1="52780" y1="92563" x2="55481" y2="92827"/>
                        <a14:foregroundMark x1="52252" y1="92511" x2="52632" y2="92548"/>
                        <a14:foregroundMark x1="54505" y1="2203" x2="55405" y2="2203"/>
                        <a14:foregroundMark x1="50450" y1="12775" x2="50450" y2="10573"/>
                        <a14:foregroundMark x1="50000" y1="11894" x2="50901" y2="10573"/>
                        <a14:foregroundMark x1="48198" y1="13656" x2="51351" y2="8811"/>
                        <a14:foregroundMark x1="4054" y1="29956" x2="2703" y2="27313"/>
                        <a14:backgroundMark x1="2703" y1="30837" x2="3604" y2="30837"/>
                        <a14:backgroundMark x1="54054" y1="96916" x2="54054" y2="96476"/>
                        <a14:backgroundMark x1="54054" y1="97357" x2="54505" y2="95595"/>
                        <a14:backgroundMark x1="84234" y1="53304" x2="85135" y2="52863"/>
                        <a14:backgroundMark x1="29730" y1="62555" x2="28378" y2="612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568" y="5026784"/>
            <a:ext cx="1256810" cy="1285116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7FE65ADB-E4E1-47D9-B810-AE8C5BECDF56}"/>
              </a:ext>
            </a:extLst>
          </p:cNvPr>
          <p:cNvSpPr txBox="1"/>
          <p:nvPr/>
        </p:nvSpPr>
        <p:spPr>
          <a:xfrm>
            <a:off x="7311464" y="5163558"/>
            <a:ext cx="327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fr-CH" dirty="0"/>
              <a:t>l’Etat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fr-CH" dirty="0"/>
              <a:t>l’Administration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fr-CH" dirty="0"/>
              <a:t>Établissements publiques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99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69B61-642F-4A88-9F2B-5852F1B9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23947"/>
            <a:ext cx="3238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L‘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Ordre judiciaire</a:t>
            </a: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982961BA-3207-4164-B461-14D52E487690}"/>
              </a:ext>
            </a:extLst>
          </p:cNvPr>
          <p:cNvGrpSpPr/>
          <p:nvPr/>
        </p:nvGrpSpPr>
        <p:grpSpPr>
          <a:xfrm>
            <a:off x="940156" y="127000"/>
            <a:ext cx="10966450" cy="6429375"/>
            <a:chOff x="940156" y="127000"/>
            <a:chExt cx="10966450" cy="6429375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2329B7FE-72C5-4C20-820D-524C5364886E}"/>
                </a:ext>
              </a:extLst>
            </p:cNvPr>
            <p:cNvGrpSpPr/>
            <p:nvPr/>
          </p:nvGrpSpPr>
          <p:grpSpPr>
            <a:xfrm>
              <a:off x="940156" y="127000"/>
              <a:ext cx="10966450" cy="6429375"/>
              <a:chOff x="940156" y="127000"/>
              <a:chExt cx="10966450" cy="6429375"/>
            </a:xfrm>
          </p:grpSpPr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9066FF54-4709-4C9B-99F4-28CC867813D1}"/>
                  </a:ext>
                </a:extLst>
              </p:cNvPr>
              <p:cNvGrpSpPr/>
              <p:nvPr/>
            </p:nvGrpSpPr>
            <p:grpSpPr>
              <a:xfrm>
                <a:off x="940156" y="127000"/>
                <a:ext cx="10966450" cy="6429375"/>
                <a:chOff x="6235700" y="681036"/>
                <a:chExt cx="5829300" cy="6011863"/>
              </a:xfrm>
            </p:grpSpPr>
            <p:grpSp>
              <p:nvGrpSpPr>
                <p:cNvPr id="23" name="Skupina 22">
                  <a:extLst>
                    <a:ext uri="{FF2B5EF4-FFF2-40B4-BE49-F238E27FC236}">
                      <a16:creationId xmlns:a16="http://schemas.microsoft.com/office/drawing/2014/main" id="{4F835267-0746-4127-B6E3-0E1AB706FE46}"/>
                    </a:ext>
                  </a:extLst>
                </p:cNvPr>
                <p:cNvGrpSpPr/>
                <p:nvPr/>
              </p:nvGrpSpPr>
              <p:grpSpPr>
                <a:xfrm>
                  <a:off x="6235700" y="681036"/>
                  <a:ext cx="5829300" cy="6011863"/>
                  <a:chOff x="6235700" y="681036"/>
                  <a:chExt cx="5829300" cy="6011863"/>
                </a:xfrm>
              </p:grpSpPr>
              <p:sp>
                <p:nvSpPr>
                  <p:cNvPr id="3" name="Rovnoramenný trojúhelník 2">
                    <a:extLst>
                      <a:ext uri="{FF2B5EF4-FFF2-40B4-BE49-F238E27FC236}">
                        <a16:creationId xmlns:a16="http://schemas.microsoft.com/office/drawing/2014/main" id="{7F4BC94C-B6A7-49A5-9BB2-49F076319E8D}"/>
                      </a:ext>
                    </a:extLst>
                  </p:cNvPr>
                  <p:cNvSpPr/>
                  <p:nvPr/>
                </p:nvSpPr>
                <p:spPr>
                  <a:xfrm>
                    <a:off x="6235700" y="681036"/>
                    <a:ext cx="5829300" cy="6011863"/>
                  </a:xfrm>
                  <a:prstGeom prst="triangl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8" name="Přímá spojnice 7">
                    <a:extLst>
                      <a:ext uri="{FF2B5EF4-FFF2-40B4-BE49-F238E27FC236}">
                        <a16:creationId xmlns:a16="http://schemas.microsoft.com/office/drawing/2014/main" id="{3A8A677E-E149-415F-BF7A-9D5E60A88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20683" y="3654087"/>
                    <a:ext cx="2851698" cy="0"/>
                  </a:xfrm>
                  <a:prstGeom prst="line">
                    <a:avLst/>
                  </a:prstGeom>
                  <a:ln w="38100">
                    <a:prstDash val="sysDot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Přímá spojnice 9">
                    <a:extLst>
                      <a:ext uri="{FF2B5EF4-FFF2-40B4-BE49-F238E27FC236}">
                        <a16:creationId xmlns:a16="http://schemas.microsoft.com/office/drawing/2014/main" id="{B1785DCA-7EC5-46A6-AE84-737645B412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62305" y="2462114"/>
                    <a:ext cx="1776090" cy="0"/>
                  </a:xfrm>
                  <a:prstGeom prst="line">
                    <a:avLst/>
                  </a:prstGeom>
                  <a:ln w="38100">
                    <a:prstDash val="sysDot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ovéPole 13">
                  <a:extLst>
                    <a:ext uri="{FF2B5EF4-FFF2-40B4-BE49-F238E27FC236}">
                      <a16:creationId xmlns:a16="http://schemas.microsoft.com/office/drawing/2014/main" id="{9A39D8EE-176C-4CAA-93B6-B8EBAB6953DE}"/>
                    </a:ext>
                  </a:extLst>
                </p:cNvPr>
                <p:cNvSpPr txBox="1"/>
                <p:nvPr/>
              </p:nvSpPr>
              <p:spPr>
                <a:xfrm>
                  <a:off x="8553449" y="1674055"/>
                  <a:ext cx="1193800" cy="8582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juridiction suprême</a:t>
                  </a:r>
                  <a:endParaRPr lang="cs-CZ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dirty="0"/>
                    <a:t>→</a:t>
                  </a:r>
                  <a:r>
                    <a:rPr lang="cs-CZ" dirty="0"/>
                    <a:t> </a:t>
                  </a:r>
                  <a:r>
                    <a:rPr lang="fr-FR" b="1" dirty="0"/>
                    <a:t>cour de cassation</a:t>
                  </a:r>
                  <a:endParaRPr lang="cs-CZ" b="1" dirty="0"/>
                </a:p>
                <a:p>
                  <a:pPr algn="ctr"/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  <p:sp>
              <p:nvSpPr>
                <p:cNvPr id="15" name="TextovéPole 14">
                  <a:extLst>
                    <a:ext uri="{FF2B5EF4-FFF2-40B4-BE49-F238E27FC236}">
                      <a16:creationId xmlns:a16="http://schemas.microsoft.com/office/drawing/2014/main" id="{5DB288AA-0636-4704-A071-D62B5AA82765}"/>
                    </a:ext>
                  </a:extLst>
                </p:cNvPr>
                <p:cNvSpPr txBox="1"/>
                <p:nvPr/>
              </p:nvSpPr>
              <p:spPr>
                <a:xfrm>
                  <a:off x="8479782" y="2732156"/>
                  <a:ext cx="1333500" cy="8582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juridiction d</a:t>
                  </a:r>
                  <a:r>
                    <a:rPr lang="cs-CZ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u</a:t>
                  </a:r>
                  <a:r>
                    <a:rPr lang="fr-CH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CH" b="1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2</a:t>
                  </a:r>
                  <a:r>
                    <a:rPr lang="fr-CH" b="1" baseline="300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e</a:t>
                  </a:r>
                  <a:r>
                    <a:rPr lang="fr-CH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degré </a:t>
                  </a:r>
                  <a:endParaRPr lang="cs-CZ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dirty="0"/>
                    <a:t>→</a:t>
                  </a:r>
                  <a:r>
                    <a:rPr lang="cs-CZ" dirty="0"/>
                    <a:t> </a:t>
                  </a:r>
                  <a:r>
                    <a:rPr lang="fr-FR" b="1" dirty="0"/>
                    <a:t>cours d’appel</a:t>
                  </a:r>
                  <a:endParaRPr lang="cs-CZ" b="1" dirty="0"/>
                </a:p>
                <a:p>
                  <a:pPr algn="ctr"/>
                  <a:endParaRPr lang="cs-CZ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692D6E3F-FF05-4B2C-B730-4EFB83EC7A32}"/>
                    </a:ext>
                  </a:extLst>
                </p:cNvPr>
                <p:cNvSpPr txBox="1"/>
                <p:nvPr/>
              </p:nvSpPr>
              <p:spPr>
                <a:xfrm>
                  <a:off x="8242299" y="3846418"/>
                  <a:ext cx="18161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juridiction du </a:t>
                  </a:r>
                  <a:endParaRPr lang="cs-CZ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1</a:t>
                  </a:r>
                  <a:r>
                    <a:rPr lang="fr-FR" b="1" baseline="300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er</a:t>
                  </a:r>
                  <a:r>
                    <a:rPr lang="fr-FR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degré </a:t>
                  </a:r>
                  <a:endParaRPr lang="cs-CZ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1CBDE46-F5A4-49BA-AEFF-80BA14359F3A}"/>
                  </a:ext>
                </a:extLst>
              </p:cNvPr>
              <p:cNvSpPr txBox="1"/>
              <p:nvPr/>
            </p:nvSpPr>
            <p:spPr>
              <a:xfrm>
                <a:off x="2573379" y="4388405"/>
                <a:ext cx="384281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fr-FR" sz="1600" u="sng" dirty="0"/>
                  <a:t>juridictions civiles </a:t>
                </a:r>
                <a:r>
                  <a:rPr lang="fr-FR" sz="1600" dirty="0"/>
                  <a:t>(divorces…)</a:t>
                </a:r>
                <a:endParaRPr lang="cs-CZ" sz="1600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tribunaux d’instance</a:t>
                </a:r>
                <a:endParaRPr lang="cs-CZ" sz="1600" b="1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tribunaux de grande instance</a:t>
                </a:r>
                <a:endParaRPr lang="cs-CZ" sz="1600" b="1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tribunaux de commerce</a:t>
                </a:r>
                <a:endParaRPr lang="cs-CZ" sz="1600" b="1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conseils de</a:t>
                </a:r>
                <a:r>
                  <a:rPr lang="cs-CZ" sz="1600" b="1" dirty="0"/>
                  <a:t> </a:t>
                </a:r>
                <a:r>
                  <a:rPr lang="fr-FR" sz="1600" b="1" dirty="0"/>
                  <a:t>prud’homme</a:t>
                </a:r>
                <a:endParaRPr lang="cs-CZ" sz="1600" b="1" dirty="0"/>
              </a:p>
              <a:p>
                <a:endParaRPr lang="cs-CZ" dirty="0"/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87D01CD8-3D3D-4BFF-BD7C-7B938C59B659}"/>
                  </a:ext>
                </a:extLst>
              </p:cNvPr>
              <p:cNvSpPr txBox="1"/>
              <p:nvPr/>
            </p:nvSpPr>
            <p:spPr>
              <a:xfrm>
                <a:off x="5961844" y="4392841"/>
                <a:ext cx="51558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fr-FR" sz="1600" u="sng" dirty="0"/>
                  <a:t>juridictions pénales </a:t>
                </a:r>
                <a:r>
                  <a:rPr lang="fr-FR" sz="1600" dirty="0"/>
                  <a:t>(infractions)</a:t>
                </a:r>
                <a:endParaRPr lang="cs-CZ" sz="1600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tribunaux de police </a:t>
                </a:r>
                <a:r>
                  <a:rPr lang="fr-FR" sz="1600" dirty="0"/>
                  <a:t>(contraventions)</a:t>
                </a:r>
                <a:endParaRPr lang="cs-CZ" sz="1600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tribunaux</a:t>
                </a:r>
                <a:r>
                  <a:rPr lang="cs-CZ" sz="1600" b="1" dirty="0"/>
                  <a:t> </a:t>
                </a:r>
                <a:r>
                  <a:rPr lang="fr-FR" sz="1600" b="1" dirty="0"/>
                  <a:t>correctionnels </a:t>
                </a:r>
                <a:r>
                  <a:rPr lang="fr-FR" sz="1600" dirty="0"/>
                  <a:t>(délits)</a:t>
                </a:r>
                <a:endParaRPr lang="cs-CZ" sz="1600" dirty="0"/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fr-FR" sz="1600" b="1" dirty="0"/>
                  <a:t>cours d’assises </a:t>
                </a:r>
                <a:r>
                  <a:rPr lang="fr-FR" sz="1600" dirty="0"/>
                  <a:t>(crimes)</a:t>
                </a:r>
                <a:endParaRPr lang="cs-CZ" sz="1600" dirty="0"/>
              </a:p>
            </p:txBody>
          </p:sp>
        </p:grpSp>
        <p:cxnSp>
          <p:nvCxnSpPr>
            <p:cNvPr id="35" name="Spojnice: zakřivená 34">
              <a:extLst>
                <a:ext uri="{FF2B5EF4-FFF2-40B4-BE49-F238E27FC236}">
                  <a16:creationId xmlns:a16="http://schemas.microsoft.com/office/drawing/2014/main" id="{9A6F9148-2DC9-4B2C-9EBE-80BFD1BBC05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494788" y="3888807"/>
              <a:ext cx="901700" cy="431529"/>
            </a:xfrm>
            <a:prstGeom prst="curvedConnector3">
              <a:avLst>
                <a:gd name="adj1" fmla="val 102113"/>
              </a:avLst>
            </a:prstGeom>
            <a:ln w="571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pojnice: zakřivená 39">
              <a:extLst>
                <a:ext uri="{FF2B5EF4-FFF2-40B4-BE49-F238E27FC236}">
                  <a16:creationId xmlns:a16="http://schemas.microsoft.com/office/drawing/2014/main" id="{57EF8DF7-303E-4895-B00C-8AB813D22072}"/>
                </a:ext>
              </a:extLst>
            </p:cNvPr>
            <p:cNvCxnSpPr/>
            <p:nvPr/>
          </p:nvCxnSpPr>
          <p:spPr>
            <a:xfrm>
              <a:off x="7502027" y="3888809"/>
              <a:ext cx="1028700" cy="431527"/>
            </a:xfrm>
            <a:prstGeom prst="curvedConnector3">
              <a:avLst>
                <a:gd name="adj1" fmla="val 103086"/>
              </a:avLst>
            </a:prstGeom>
            <a:ln w="571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15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69B61-642F-4A88-9F2B-5852F1B9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701666"/>
            <a:ext cx="3779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L‘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Ordre administratif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67F1C76-36BA-4254-90C7-0CA1E9134304}"/>
              </a:ext>
            </a:extLst>
          </p:cNvPr>
          <p:cNvGrpSpPr/>
          <p:nvPr/>
        </p:nvGrpSpPr>
        <p:grpSpPr>
          <a:xfrm>
            <a:off x="1130300" y="342900"/>
            <a:ext cx="10109200" cy="5816601"/>
            <a:chOff x="6235700" y="681036"/>
            <a:chExt cx="5829300" cy="6011863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ACE1A791-B114-4A04-ADA7-951B8626F911}"/>
                </a:ext>
              </a:extLst>
            </p:cNvPr>
            <p:cNvGrpSpPr/>
            <p:nvPr/>
          </p:nvGrpSpPr>
          <p:grpSpPr>
            <a:xfrm>
              <a:off x="6235700" y="681036"/>
              <a:ext cx="5829300" cy="6011863"/>
              <a:chOff x="6235700" y="681036"/>
              <a:chExt cx="5829300" cy="6011863"/>
            </a:xfrm>
          </p:grpSpPr>
          <p:sp>
            <p:nvSpPr>
              <p:cNvPr id="10" name="Rovnoramenný trojúhelník 9">
                <a:extLst>
                  <a:ext uri="{FF2B5EF4-FFF2-40B4-BE49-F238E27FC236}">
                    <a16:creationId xmlns:a16="http://schemas.microsoft.com/office/drawing/2014/main" id="{5592C948-0492-4BED-ACDA-5470371F7ADF}"/>
                  </a:ext>
                </a:extLst>
              </p:cNvPr>
              <p:cNvSpPr/>
              <p:nvPr/>
            </p:nvSpPr>
            <p:spPr>
              <a:xfrm>
                <a:off x="6235700" y="681036"/>
                <a:ext cx="5829300" cy="6011863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480676A7-ADBB-4AB8-941D-42351C7C56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6620" y="4813845"/>
                <a:ext cx="4025901" cy="0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8D862040-B9A8-4C93-9F12-0157B8C4C9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8160" y="2865736"/>
                <a:ext cx="2133600" cy="0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C70AF1C-26CE-4808-9550-4473C69A996A}"/>
                </a:ext>
              </a:extLst>
            </p:cNvPr>
            <p:cNvSpPr txBox="1"/>
            <p:nvPr/>
          </p:nvSpPr>
          <p:spPr>
            <a:xfrm>
              <a:off x="8553450" y="1736877"/>
              <a:ext cx="1193800" cy="77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juridiction suprême</a:t>
              </a:r>
              <a:r>
                <a:rPr lang="fr-FR" dirty="0"/>
                <a:t> </a:t>
              </a:r>
              <a:endParaRPr lang="cs-CZ" dirty="0"/>
            </a:p>
            <a:p>
              <a:pPr algn="ctr"/>
              <a:r>
                <a:rPr lang="fr-FR" dirty="0"/>
                <a:t>→</a:t>
              </a:r>
              <a:r>
                <a:rPr lang="cs-CZ" dirty="0"/>
                <a:t> </a:t>
              </a:r>
              <a:r>
                <a:rPr lang="fr-FR" b="1" dirty="0"/>
                <a:t>conseil d’état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A22F7376-17E4-461F-B6F7-2C8B05D436C8}"/>
                </a:ext>
              </a:extLst>
            </p:cNvPr>
            <p:cNvSpPr txBox="1"/>
            <p:nvPr/>
          </p:nvSpPr>
          <p:spPr>
            <a:xfrm>
              <a:off x="8404413" y="3330656"/>
              <a:ext cx="1460500" cy="124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juridiction d</a:t>
              </a:r>
              <a:r>
                <a:rPr lang="cs-CZ" b="1" dirty="0">
                  <a:solidFill>
                    <a:schemeClr val="accent1">
                      <a:lumMod val="50000"/>
                    </a:schemeClr>
                  </a:solidFill>
                </a:rPr>
                <a:t>u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CH" b="1" dirty="0" err="1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r>
                <a:rPr lang="fr-CH" b="1" baseline="30000" dirty="0" err="1">
                  <a:solidFill>
                    <a:schemeClr val="accent1">
                      <a:lumMod val="50000"/>
                    </a:schemeClr>
                  </a:solidFill>
                </a:rPr>
                <a:t>e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 degré</a:t>
              </a:r>
              <a:endParaRPr lang="cs-CZ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fr-FR" dirty="0"/>
                <a:t>→</a:t>
              </a:r>
              <a:r>
                <a:rPr lang="cs-CZ" dirty="0"/>
                <a:t> </a:t>
              </a:r>
              <a:r>
                <a:rPr lang="fr-FR" b="1" dirty="0"/>
                <a:t>cours administratives d’appel</a:t>
              </a:r>
              <a:endParaRPr lang="cs-CZ" b="1" dirty="0"/>
            </a:p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cs-CZ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45CD2EF-5109-4C18-9931-16CCF169C8AA}"/>
                </a:ext>
              </a:extLst>
            </p:cNvPr>
            <p:cNvSpPr txBox="1"/>
            <p:nvPr/>
          </p:nvSpPr>
          <p:spPr>
            <a:xfrm>
              <a:off x="8256910" y="5068918"/>
              <a:ext cx="1816100" cy="110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juridiction du </a:t>
              </a:r>
              <a:endParaRPr lang="cs-CZ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r>
                <a:rPr lang="fr-FR" b="1" baseline="30000" dirty="0">
                  <a:solidFill>
                    <a:schemeClr val="accent1">
                      <a:lumMod val="50000"/>
                    </a:schemeClr>
                  </a:solidFill>
                </a:rPr>
                <a:t>er</a:t>
              </a:r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 degré </a:t>
              </a:r>
              <a:endParaRPr lang="cs-CZ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fr-FR" dirty="0"/>
                <a:t>→ </a:t>
              </a:r>
              <a:r>
                <a:rPr lang="fr-FR" b="1" dirty="0"/>
                <a:t>tribunaux administratifs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437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F0A10-F055-4944-A067-52FC9F97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Conseil constitutionnel </a:t>
            </a:r>
            <a:endParaRPr lang="fr-CH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34769-2C28-4EF4-AFAB-7281C88DC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sommet de la hiérarchie</a:t>
            </a:r>
            <a:r>
              <a:rPr lang="cs-CZ" dirty="0"/>
              <a:t> </a:t>
            </a:r>
            <a:r>
              <a:rPr lang="fr-CH" dirty="0"/>
              <a:t>juridictionnelle</a:t>
            </a:r>
            <a:r>
              <a:rPr lang="cs-CZ" dirty="0"/>
              <a:t> → s</a:t>
            </a:r>
            <a:r>
              <a:rPr lang="fr-CH" dirty="0" err="1"/>
              <a:t>urnommé</a:t>
            </a:r>
            <a:r>
              <a:rPr lang="fr-CH" dirty="0"/>
              <a:t> «Les Sages»</a:t>
            </a:r>
            <a:endParaRPr lang="cs-CZ" dirty="0"/>
          </a:p>
          <a:p>
            <a:r>
              <a:rPr lang="cs-CZ" dirty="0"/>
              <a:t>Chargé </a:t>
            </a:r>
            <a:r>
              <a:rPr lang="fr-CH" dirty="0"/>
              <a:t>d‘assurer le respect de la Constitution</a:t>
            </a:r>
            <a:endParaRPr lang="cs-CZ" dirty="0"/>
          </a:p>
          <a:p>
            <a:r>
              <a:rPr lang="fr-CH" dirty="0"/>
              <a:t>Veille </a:t>
            </a:r>
            <a:r>
              <a:rPr lang="fr-FR" dirty="0"/>
              <a:t>à</a:t>
            </a:r>
            <a:r>
              <a:rPr lang="fr-CH" dirty="0"/>
              <a:t> l‘observation de la Constitution</a:t>
            </a:r>
          </a:p>
          <a:p>
            <a:r>
              <a:rPr lang="fr-CH" dirty="0"/>
              <a:t>Membres</a:t>
            </a:r>
            <a:r>
              <a:rPr lang="cs-CZ" dirty="0"/>
              <a:t> </a:t>
            </a:r>
            <a:r>
              <a:rPr lang="fr-CH" dirty="0"/>
              <a:t>: les anciens présidents + 9 membres</a:t>
            </a:r>
          </a:p>
        </p:txBody>
      </p:sp>
    </p:spTree>
    <p:extLst>
      <p:ext uri="{BB962C8B-B14F-4D97-AF65-F5344CB8AC3E}">
        <p14:creationId xmlns:p14="http://schemas.microsoft.com/office/powerpoint/2010/main" val="350862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D8008-4399-4C6C-93CC-FCE54ABF8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7317"/>
            <a:ext cx="9144000" cy="1083365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≈ FIN ≈</a:t>
            </a:r>
            <a:endParaRPr lang="cs-CZ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4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D39CB-08A3-451D-9894-DB3270C9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Examen!</a:t>
            </a:r>
            <a:endParaRPr lang="cs-CZ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E55E9-9E78-4F13-A51B-28E71B7E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09560" cy="4351338"/>
          </a:xfrm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Quelle est la différence entre les </a:t>
            </a:r>
            <a:r>
              <a:rPr lang="fr-CH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projets de loi </a:t>
            </a:r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et les </a:t>
            </a:r>
            <a:r>
              <a:rPr lang="fr-CH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propositions de loi</a:t>
            </a:r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 ?</a:t>
            </a:r>
          </a:p>
          <a:p>
            <a:endParaRPr lang="fr-CH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Comment s’appelle le siège du Sénat ?</a:t>
            </a:r>
          </a:p>
          <a:p>
            <a:endParaRPr lang="fr-CH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Qui est considéré comme le «fondateur» de l’idée de séparation des pouvoirs ?</a:t>
            </a:r>
          </a:p>
          <a:p>
            <a:endParaRPr lang="fr-CH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fr-CH" dirty="0">
                <a:solidFill>
                  <a:schemeClr val="bg1"/>
                </a:solidFill>
                <a:latin typeface="Baskerville Old Face" panose="02020602080505020303" pitchFamily="18" charset="0"/>
              </a:rPr>
              <a:t>Qui promulgue les lois en France 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9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EDF6D-F0A0-49CB-8F8F-59EB00E8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La loi «</a:t>
            </a:r>
            <a:r>
              <a:rPr lang="fr-CH" dirty="0" err="1"/>
              <a:t>anti-casseurs</a:t>
            </a:r>
            <a:r>
              <a:rPr lang="fr-CH" dirty="0"/>
              <a:t>»</a:t>
            </a:r>
          </a:p>
        </p:txBody>
      </p:sp>
      <p:pic>
        <p:nvPicPr>
          <p:cNvPr id="4" name="Online médium 3" title="La loi &quot;anti-casseurs&quot; : utile ou dangereuse ?">
            <a:hlinkClick r:id="" action="ppaction://media"/>
            <a:extLst>
              <a:ext uri="{FF2B5EF4-FFF2-40B4-BE49-F238E27FC236}">
                <a16:creationId xmlns:a16="http://schemas.microsoft.com/office/drawing/2014/main" id="{B420479F-3B66-4765-839C-18747D2F61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DBF37-0103-4980-9471-5A6A1B81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787" y="1626843"/>
            <a:ext cx="9074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4400" dirty="0"/>
              <a:t>Pensez</a:t>
            </a:r>
            <a:r>
              <a:rPr lang="cs-CZ" sz="4400" dirty="0"/>
              <a:t>-vous </a:t>
            </a:r>
            <a:r>
              <a:rPr lang="fr-CH" sz="4400" dirty="0"/>
              <a:t>que la loi «</a:t>
            </a:r>
            <a:r>
              <a:rPr lang="cs-CZ" sz="4400" dirty="0"/>
              <a:t>anti-</a:t>
            </a:r>
            <a:r>
              <a:rPr lang="fr-CH" sz="4400" dirty="0"/>
              <a:t>casseurs»</a:t>
            </a:r>
            <a:r>
              <a:rPr lang="cs-CZ" sz="4400" dirty="0"/>
              <a:t> </a:t>
            </a:r>
            <a:r>
              <a:rPr lang="fr-CH" sz="4400" dirty="0"/>
              <a:t>est un outil utile</a:t>
            </a:r>
            <a:r>
              <a:rPr lang="cs-CZ" sz="4400" dirty="0"/>
              <a:t> ou </a:t>
            </a:r>
            <a:r>
              <a:rPr lang="fr-CH" sz="4400" dirty="0"/>
              <a:t>dangereux</a:t>
            </a:r>
            <a:r>
              <a:rPr lang="cs-CZ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755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EA824-CA27-4D59-93F9-363BA635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096"/>
            <a:ext cx="10515600" cy="1325563"/>
          </a:xfrm>
        </p:spPr>
        <p:txBody>
          <a:bodyPr/>
          <a:lstStyle/>
          <a:p>
            <a:r>
              <a:rPr lang="cs-CZ" b="1" dirty="0" err="1">
                <a:latin typeface="Baskerville Old Face" panose="02020602080505020303" pitchFamily="18" charset="0"/>
              </a:rPr>
              <a:t>Récapitulation</a:t>
            </a:r>
            <a:r>
              <a:rPr lang="cs-CZ" b="1" dirty="0"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C2637-D49D-4DBB-B818-41FD4722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/>
          <a:lstStyle/>
          <a:p>
            <a:r>
              <a:rPr lang="fr-CH" dirty="0"/>
              <a:t>Séparation des pouvoirs = le fondement de la démocratie</a:t>
            </a:r>
            <a:endParaRPr lang="cs-CZ" dirty="0"/>
          </a:p>
          <a:p>
            <a:r>
              <a:rPr lang="cs-CZ" dirty="0" err="1"/>
              <a:t>Élaboré</a:t>
            </a:r>
            <a:r>
              <a:rPr lang="cs-CZ" dirty="0"/>
              <a:t> par </a:t>
            </a:r>
            <a:r>
              <a:rPr lang="cs-CZ" b="1" dirty="0"/>
              <a:t>J. Locke </a:t>
            </a:r>
            <a:r>
              <a:rPr lang="cs-CZ" dirty="0"/>
              <a:t>et </a:t>
            </a:r>
            <a:r>
              <a:rPr lang="cs-CZ" b="1" dirty="0"/>
              <a:t>Ch. L. </a:t>
            </a:r>
            <a:r>
              <a:rPr lang="cs-CZ" b="1" dirty="0" err="1"/>
              <a:t>Montesquieu</a:t>
            </a:r>
            <a:r>
              <a:rPr lang="cs-CZ" b="1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A2118F-C7EA-41B7-BEB2-4C03FFAE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77" y="3195032"/>
            <a:ext cx="2341493" cy="2707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CAC50D-B25E-47C6-AF7D-A245F36EF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7" b="99645" l="4688" r="96875">
                        <a14:foregroundMark x1="14688" y1="32033" x2="15937" y2="46572"/>
                        <a14:foregroundMark x1="37813" y1="16312" x2="64219" y2="10757"/>
                        <a14:foregroundMark x1="72188" y1="16785" x2="89063" y2="35934"/>
                        <a14:foregroundMark x1="50156" y1="5674" x2="55781" y2="5674"/>
                        <a14:foregroundMark x1="49688" y1="95981" x2="54063" y2="95981"/>
                        <a14:foregroundMark x1="4688" y1="47400" x2="5156" y2="54610"/>
                        <a14:foregroundMark x1="49063" y1="1537" x2="52344" y2="1773"/>
                        <a14:foregroundMark x1="97031" y1="44917" x2="97031" y2="48345"/>
                        <a14:foregroundMark x1="50313" y1="99645" x2="51094" y2="99527"/>
                        <a14:backgroundMark x1="9688" y1="88652" x2="11406" y2="912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3927" y="3189141"/>
            <a:ext cx="2053021" cy="2713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pojnice: zakřivená 6">
            <a:extLst>
              <a:ext uri="{FF2B5EF4-FFF2-40B4-BE49-F238E27FC236}">
                <a16:creationId xmlns:a16="http://schemas.microsoft.com/office/drawing/2014/main" id="{C9713A81-FFD3-4806-AF42-A42F87C259F9}"/>
              </a:ext>
            </a:extLst>
          </p:cNvPr>
          <p:cNvCxnSpPr>
            <a:cxnSpLocks/>
          </p:cNvCxnSpPr>
          <p:nvPr/>
        </p:nvCxnSpPr>
        <p:spPr>
          <a:xfrm rot="5400000">
            <a:off x="2961001" y="2599978"/>
            <a:ext cx="789947" cy="549969"/>
          </a:xfrm>
          <a:prstGeom prst="curvedConnector3">
            <a:avLst>
              <a:gd name="adj1" fmla="val 50000"/>
            </a:avLst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243A7E5A-5892-4927-819E-AE3830C13E21}"/>
              </a:ext>
            </a:extLst>
          </p:cNvPr>
          <p:cNvCxnSpPr>
            <a:cxnSpLocks/>
          </p:cNvCxnSpPr>
          <p:nvPr/>
        </p:nvCxnSpPr>
        <p:spPr>
          <a:xfrm rot="2940000">
            <a:off x="6584175" y="2757911"/>
            <a:ext cx="878846" cy="811366"/>
          </a:xfrm>
          <a:prstGeom prst="curvedConnector3">
            <a:avLst>
              <a:gd name="adj1" fmla="val 103468"/>
            </a:avLst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>
            <a:extLst>
              <a:ext uri="{FF2B5EF4-FFF2-40B4-BE49-F238E27FC236}">
                <a16:creationId xmlns:a16="http://schemas.microsoft.com/office/drawing/2014/main" id="{847ED38B-51D3-4529-A0EC-27F9D194C837}"/>
              </a:ext>
            </a:extLst>
          </p:cNvPr>
          <p:cNvSpPr/>
          <p:nvPr/>
        </p:nvSpPr>
        <p:spPr>
          <a:xfrm>
            <a:off x="8395458" y="3011918"/>
            <a:ext cx="3225800" cy="128188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gency FB" panose="020B0503020202020204" pitchFamily="34" charset="0"/>
              </a:rPr>
              <a:t>"Pour qu’on ne puisse pas abuser du pouvoir, il faut que, par la disposition des choses, le pouvoir arrête le pouvoir."</a:t>
            </a:r>
            <a:endParaRPr lang="cs-CZ" sz="1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1265E5F7-30A8-4400-AEC6-C6FAEFEC0A56}"/>
              </a:ext>
            </a:extLst>
          </p:cNvPr>
          <p:cNvSpPr/>
          <p:nvPr/>
        </p:nvSpPr>
        <p:spPr>
          <a:xfrm>
            <a:off x="7618059" y="4949632"/>
            <a:ext cx="177800" cy="1397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B57C2853-1DAE-49C8-BD67-2E28421C0ECA}"/>
              </a:ext>
            </a:extLst>
          </p:cNvPr>
          <p:cNvSpPr/>
          <p:nvPr/>
        </p:nvSpPr>
        <p:spPr>
          <a:xfrm>
            <a:off x="8150407" y="4751650"/>
            <a:ext cx="344700" cy="2921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0BA7DE39-5956-4878-8EE2-A1176793194C}"/>
              </a:ext>
            </a:extLst>
          </p:cNvPr>
          <p:cNvSpPr/>
          <p:nvPr/>
        </p:nvSpPr>
        <p:spPr>
          <a:xfrm>
            <a:off x="8724900" y="4358505"/>
            <a:ext cx="490384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F3E71-1BFC-4E43-8B89-34A79E31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Pouvoir législatif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0439D-90FF-462B-A3AB-593D452D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Objectif</a:t>
            </a:r>
            <a:r>
              <a:rPr lang="cs-CZ" dirty="0"/>
              <a:t>s et </a:t>
            </a:r>
            <a:r>
              <a:rPr lang="fr-FR" dirty="0"/>
              <a:t>pouvoirs: </a:t>
            </a:r>
            <a:endParaRPr lang="cs-CZ" dirty="0"/>
          </a:p>
          <a:p>
            <a:pPr lvl="1"/>
            <a:r>
              <a:rPr lang="fr-FR" b="1" dirty="0"/>
              <a:t>faire les lois</a:t>
            </a:r>
            <a:endParaRPr lang="cs-CZ" b="1" dirty="0"/>
          </a:p>
          <a:p>
            <a:pPr lvl="1"/>
            <a:r>
              <a:rPr lang="fr-FR" dirty="0"/>
              <a:t>contrôle le budget de l‘État</a:t>
            </a:r>
            <a:endParaRPr lang="cs-CZ" dirty="0"/>
          </a:p>
          <a:p>
            <a:pPr lvl="1"/>
            <a:r>
              <a:rPr lang="fr-FR" dirty="0"/>
              <a:t>contrôle l‘action du gouvernement</a:t>
            </a:r>
            <a:endParaRPr lang="cs-CZ" dirty="0"/>
          </a:p>
          <a:p>
            <a:pPr lvl="1"/>
            <a:r>
              <a:rPr lang="fr-FR" dirty="0"/>
              <a:t>évalue les politiques en France</a:t>
            </a:r>
            <a:endParaRPr lang="cs-CZ" dirty="0"/>
          </a:p>
          <a:p>
            <a:pPr lvl="1"/>
            <a:r>
              <a:rPr lang="fr-FR" dirty="0"/>
              <a:t>droit de censurer le gouvernement (motion de censure) pour le contraindre a démissionne</a:t>
            </a:r>
            <a:r>
              <a:rPr lang="cs-CZ" dirty="0"/>
              <a:t>r, </a:t>
            </a:r>
            <a:br>
              <a:rPr lang="fr-CH" dirty="0"/>
            </a:br>
            <a:r>
              <a:rPr lang="fr-FR" dirty="0"/>
              <a:t>MAIS le Président d</a:t>
            </a:r>
            <a:r>
              <a:rPr lang="cs-CZ" dirty="0"/>
              <a:t>e</a:t>
            </a:r>
            <a:r>
              <a:rPr lang="fr-FR" dirty="0"/>
              <a:t> la République a le droit de dissoudre le parlement</a:t>
            </a:r>
            <a:r>
              <a:rPr lang="cs-CZ" dirty="0"/>
              <a:t>!</a:t>
            </a:r>
            <a:endParaRPr lang="fr-FR" b="1" dirty="0"/>
          </a:p>
          <a:p>
            <a:r>
              <a:rPr lang="fr-FR" dirty="0"/>
              <a:t>Exercé par le </a:t>
            </a:r>
            <a:r>
              <a:rPr lang="fr-FR" b="1" dirty="0"/>
              <a:t>parlement </a:t>
            </a:r>
            <a:r>
              <a:rPr lang="fr-CH" b="1" dirty="0"/>
              <a:t>bicaméral</a:t>
            </a:r>
            <a:r>
              <a:rPr lang="fr-FR" b="1" dirty="0"/>
              <a:t> </a:t>
            </a:r>
            <a:r>
              <a:rPr lang="cs-CZ" dirty="0"/>
              <a:t>= </a:t>
            </a:r>
            <a:r>
              <a:rPr lang="fr-FR" dirty="0"/>
              <a:t>constituée de deux chambres : 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une chambre haute</a:t>
            </a:r>
            <a:r>
              <a:rPr lang="cs-CZ" dirty="0"/>
              <a:t> (</a:t>
            </a:r>
            <a:r>
              <a:rPr lang="fr-FR" dirty="0"/>
              <a:t>Sénat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une chambre basse </a:t>
            </a:r>
            <a:r>
              <a:rPr lang="cs-CZ" dirty="0"/>
              <a:t>(</a:t>
            </a:r>
            <a:r>
              <a:rPr lang="fr-FR" dirty="0"/>
              <a:t>Assemblé nationale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16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FDD8A-D28C-484B-A2B3-572BFDD1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Assemblé nationale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0EB37-DE97-44A1-A2E0-6D7FA0CD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577 </a:t>
            </a:r>
            <a:r>
              <a:rPr lang="fr-FR" b="1" dirty="0"/>
              <a:t>députés </a:t>
            </a:r>
            <a:r>
              <a:rPr lang="cs-CZ" dirty="0"/>
              <a:t>qui </a:t>
            </a:r>
            <a:r>
              <a:rPr lang="cs-CZ" dirty="0" err="1"/>
              <a:t>représentent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peuple</a:t>
            </a:r>
            <a:endParaRPr lang="cs-CZ" dirty="0"/>
          </a:p>
          <a:p>
            <a:r>
              <a:rPr lang="cs-CZ" dirty="0"/>
              <a:t>Ils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élus</a:t>
            </a:r>
            <a:r>
              <a:rPr lang="cs-CZ" dirty="0"/>
              <a:t> au </a:t>
            </a:r>
            <a:r>
              <a:rPr lang="cs-CZ" b="1" dirty="0" err="1"/>
              <a:t>suffrage</a:t>
            </a:r>
            <a:r>
              <a:rPr lang="cs-CZ" b="1" dirty="0"/>
              <a:t> </a:t>
            </a:r>
            <a:r>
              <a:rPr lang="cs-CZ" b="1" dirty="0" err="1"/>
              <a:t>universel</a:t>
            </a:r>
            <a:r>
              <a:rPr lang="cs-CZ" b="1" dirty="0"/>
              <a:t> direct</a:t>
            </a:r>
          </a:p>
          <a:p>
            <a:r>
              <a:rPr lang="cs-CZ" dirty="0" err="1"/>
              <a:t>Mandat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b="1" dirty="0"/>
              <a:t>5 </a:t>
            </a:r>
            <a:r>
              <a:rPr lang="cs-CZ" b="1" dirty="0" err="1"/>
              <a:t>ans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7477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DEB6675-0375-4536-B233-CC55641F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8" y="643466"/>
            <a:ext cx="8377544" cy="557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2925CBA-001A-4E0C-8825-725650EF4850}"/>
              </a:ext>
            </a:extLst>
          </p:cNvPr>
          <p:cNvSpPr txBox="1"/>
          <p:nvPr/>
        </p:nvSpPr>
        <p:spPr>
          <a:xfrm>
            <a:off x="7703549" y="1302913"/>
            <a:ext cx="91894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???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BD3ED0-851C-4727-97DB-44D19442738B}"/>
              </a:ext>
            </a:extLst>
          </p:cNvPr>
          <p:cNvSpPr txBox="1"/>
          <p:nvPr/>
        </p:nvSpPr>
        <p:spPr>
          <a:xfrm>
            <a:off x="6960358" y="1240194"/>
            <a:ext cx="23422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err="1">
                <a:latin typeface="Agency FB" panose="020B0503020202020204" pitchFamily="34" charset="0"/>
              </a:rPr>
              <a:t>Palais</a:t>
            </a:r>
            <a:r>
              <a:rPr lang="cs-CZ" sz="3200" b="1" dirty="0">
                <a:latin typeface="Agency FB" panose="020B0503020202020204" pitchFamily="34" charset="0"/>
              </a:rPr>
              <a:t> Bourbon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6D33B0-D355-4A4C-938A-5B321BE23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" b="99560" l="2000" r="98462">
                        <a14:foregroundMark x1="1769" y1="48373" x2="3846" y2="69481"/>
                        <a14:foregroundMark x1="3846" y1="69481" x2="5231" y2="58575"/>
                        <a14:foregroundMark x1="8382" y1="52221" x2="9769" y2="49428"/>
                        <a14:foregroundMark x1="8540" y1="51905" x2="9070" y2="50836"/>
                        <a14:foregroundMark x1="6799" y1="55415" x2="7321" y2="54363"/>
                        <a14:foregroundMark x1="5231" y1="58575" x2="6781" y2="55451"/>
                        <a14:foregroundMark x1="9769" y1="49428" x2="12077" y2="48989"/>
                        <a14:foregroundMark x1="1769" y1="48637" x2="5692" y2="71064"/>
                        <a14:foregroundMark x1="5692" y1="71064" x2="11000" y2="71592"/>
                        <a14:foregroundMark x1="2000" y1="47493" x2="2000" y2="56816"/>
                        <a14:foregroundMark x1="90000" y1="53210" x2="98846" y2="50044"/>
                        <a14:foregroundMark x1="98846" y1="50044" x2="92615" y2="29639"/>
                        <a14:foregroundMark x1="10231" y1="59894" x2="9923" y2="58663"/>
                        <a14:foregroundMark x1="21308" y1="51363" x2="21538" y2="53210"/>
                        <a14:foregroundMark x1="32615" y1="48989" x2="32923" y2="51363"/>
                        <a14:foregroundMark x1="43769" y1="46526" x2="43769" y2="48109"/>
                        <a14:foregroundMark x1="55615" y1="45031" x2="56923" y2="50220"/>
                        <a14:foregroundMark x1="55077" y1="42920" x2="55923" y2="44767"/>
                        <a14:foregroundMark x1="69385" y1="50836" x2="68538" y2="49604"/>
                        <a14:foregroundMark x1="9385" y1="42304" x2="11769" y2="33597"/>
                        <a14:foregroundMark x1="18154" y1="20580" x2="20462" y2="18206"/>
                        <a14:foregroundMark x1="31308" y1="8531" x2="39231" y2="5453"/>
                        <a14:foregroundMark x1="21000" y1="83113" x2="25231" y2="86719"/>
                        <a14:foregroundMark x1="51692" y1="97010" x2="54846" y2="96658"/>
                        <a14:foregroundMark x1="67231" y1="92436" x2="69923" y2="90941"/>
                        <a14:foregroundMark x1="71231" y1="70712" x2="72231" y2="69217"/>
                        <a14:foregroundMark x1="58804" y1="76748" x2="60385" y2="76165"/>
                        <a14:foregroundMark x1="31308" y1="73703" x2="32923" y2="74934"/>
                        <a14:foregroundMark x1="75462" y1="62269" x2="76000" y2="61390"/>
                        <a14:foregroundMark x1="68308" y1="69833" x2="69923" y2="67722"/>
                        <a14:foregroundMark x1="32692" y1="71152" x2="34231" y2="72208"/>
                        <a14:foregroundMark x1="40700" y1="76528" x2="42154" y2="77133"/>
                        <a14:foregroundMark x1="37923" y1="75374" x2="39915" y2="76202"/>
                        <a14:foregroundMark x1="35231" y1="73351" x2="35769" y2="73879"/>
                        <a14:foregroundMark x1="42231" y1="77221" x2="45846" y2="78100"/>
                        <a14:foregroundMark x1="46769" y1="78804" x2="53308" y2="78804"/>
                        <a14:foregroundMark x1="55000" y1="78276" x2="57417" y2="77724"/>
                        <a14:foregroundMark x1="60692" y1="75989" x2="67692" y2="70536"/>
                        <a14:foregroundMark x1="73538" y1="60158" x2="71000" y2="66227"/>
                        <a14:foregroundMark x1="34000" y1="86280" x2="35385" y2="84169"/>
                        <a14:foregroundMark x1="25538" y1="78188" x2="26077" y2="77661"/>
                        <a14:foregroundMark x1="40000" y1="90501" x2="41000" y2="86016"/>
                        <a14:foregroundMark x1="46154" y1="92436" x2="46154" y2="89710"/>
                        <a14:foregroundMark x1="52385" y1="86544" x2="52923" y2="92348"/>
                        <a14:foregroundMark x1="66958" y1="84469" x2="67923" y2="86456"/>
                        <a14:foregroundMark x1="66000" y1="82498" x2="66202" y2="82915"/>
                        <a14:foregroundMark x1="71231" y1="78804" x2="73154" y2="82498"/>
                        <a14:foregroundMark x1="73000" y1="75110" x2="76077" y2="77748"/>
                        <a14:foregroundMark x1="68308" y1="79156" x2="68923" y2="79683"/>
                        <a14:foregroundMark x1="72077" y1="72999" x2="72077" y2="72999"/>
                        <a14:foregroundMark x1="72077" y1="72999" x2="72000" y2="73703"/>
                        <a14:foregroundMark x1="81308" y1="68250" x2="81462" y2="67106"/>
                        <a14:foregroundMark x1="93000" y1="57872" x2="91615" y2="64820"/>
                        <a14:foregroundMark x1="87923" y1="74318" x2="88692" y2="73263"/>
                        <a14:foregroundMark x1="90154" y1="69305" x2="88769" y2="71944"/>
                        <a14:foregroundMark x1="60000" y1="98329" x2="69385" y2="95075"/>
                        <a14:foregroundMark x1="43310" y1="98696" x2="43692" y2="98769"/>
                        <a14:foregroundMark x1="38154" y1="97713" x2="38780" y2="97832"/>
                        <a14:foregroundMark x1="16626" y1="82139" x2="17462" y2="83553"/>
                        <a14:foregroundMark x1="12154" y1="74582" x2="15981" y2="81050"/>
                        <a14:foregroundMark x1="32581" y1="94978" x2="35385" y2="97098"/>
                        <a14:foregroundMark x1="17462" y1="83553" x2="21389" y2="86521"/>
                        <a14:foregroundMark x1="44000" y1="99208" x2="48769" y2="99912"/>
                        <a14:foregroundMark x1="50231" y1="99824" x2="56385" y2="99296"/>
                        <a14:foregroundMark x1="82309" y1="82215" x2="85077" y2="79507"/>
                        <a14:foregroundMark x1="70692" y1="93580" x2="74333" y2="90018"/>
                        <a14:foregroundMark x1="85077" y1="79507" x2="86538" y2="76605"/>
                        <a14:foregroundMark x1="60462" y1="85576" x2="61000" y2="87159"/>
                        <a14:foregroundMark x1="32000" y1="91909" x2="34846" y2="93404"/>
                        <a14:foregroundMark x1="22231" y1="88215" x2="24077" y2="89886"/>
                        <a14:foregroundMark x1="25000" y1="90501" x2="27769" y2="92524"/>
                        <a14:foregroundMark x1="28154" y1="92876" x2="32077" y2="95075"/>
                        <a14:foregroundMark x1="36615" y1="97098" x2="37308" y2="97449"/>
                        <a14:foregroundMark x1="75308" y1="90501" x2="77923" y2="88127"/>
                        <a14:foregroundMark x1="79308" y1="86631" x2="81385" y2="84081"/>
                        <a14:foregroundMark x1="24102" y1="24954" x2="24615" y2="25506"/>
                        <a14:foregroundMark x1="23308" y1="24099" x2="23864" y2="24698"/>
                        <a14:foregroundMark x1="33769" y1="15479" x2="34385" y2="17150"/>
                        <a14:foregroundMark x1="39385" y1="11082" x2="39923" y2="13896"/>
                        <a14:foregroundMark x1="18077" y1="35180" x2="19077" y2="34565"/>
                        <a14:foregroundMark x1="46077" y1="9411" x2="46385" y2="11346"/>
                        <a14:foregroundMark x1="53154" y1="8619" x2="53086" y2="11170"/>
                        <a14:foregroundMark x1="59669" y1="11961" x2="59538" y2="13193"/>
                        <a14:foregroundMark x1="59846" y1="10290" x2="59687" y2="11785"/>
                        <a14:foregroundMark x1="66385" y1="13720" x2="65077" y2="16271"/>
                        <a14:foregroundMark x1="67846" y1="10818" x2="68000" y2="10818"/>
                        <a14:foregroundMark x1="73846" y1="21284" x2="73923" y2="22691"/>
                        <a14:foregroundMark x1="46769" y1="18646" x2="49231" y2="18382"/>
                        <a14:foregroundMark x1="56385" y1="19261" x2="57615" y2="19789"/>
                        <a14:foregroundMark x1="65537" y1="23654" x2="67308" y2="25154"/>
                        <a14:foregroundMark x1="38923" y1="21284" x2="40385" y2="20317"/>
                        <a14:foregroundMark x1="29385" y1="33421" x2="30308" y2="32278"/>
                        <a14:foregroundMark x1="33769" y1="28056" x2="35308" y2="26913"/>
                        <a14:foregroundMark x1="31000" y1="31223" x2="31538" y2="30871"/>
                        <a14:foregroundMark x1="27923" y1="36236" x2="28462" y2="35444"/>
                        <a14:foregroundMark x1="26615" y1="39490" x2="26923" y2="38874"/>
                        <a14:foregroundMark x1="35692" y1="26385" x2="38692" y2="24626"/>
                        <a14:foregroundMark x1="39308" y1="23923" x2="42692" y2="22427"/>
                        <a14:foregroundMark x1="43462" y1="22252" x2="47692" y2="21460"/>
                        <a14:foregroundMark x1="54385" y1="21724" x2="57308" y2="22427"/>
                        <a14:foregroundMark x1="58846" y1="23043" x2="59615" y2="23307"/>
                        <a14:foregroundMark x1="60231" y1="23747" x2="60462" y2="23835"/>
                        <a14:foregroundMark x1="61077" y1="24274" x2="62363" y2="25010"/>
                        <a14:foregroundMark x1="65000" y1="27001" x2="68846" y2="30079"/>
                        <a14:foregroundMark x1="53308" y1="18118" x2="53538" y2="18206"/>
                        <a14:foregroundMark x1="27154" y1="17590" x2="27769" y2="18382"/>
                        <a14:foregroundMark x1="9769" y1="30783" x2="11154" y2="28144"/>
                        <a14:foregroundMark x1="8000" y1="37291" x2="8385" y2="35708"/>
                        <a14:foregroundMark x1="7077" y1="42304" x2="7538" y2="40809"/>
                        <a14:foregroundMark x1="7462" y1="40369" x2="7538" y2="39226"/>
                        <a14:foregroundMark x1="8846" y1="34389" x2="9231" y2="33157"/>
                        <a14:foregroundMark x1="9154" y1="32982" x2="9615" y2="31926"/>
                        <a14:foregroundMark x1="15231" y1="20141" x2="17000" y2="17942"/>
                        <a14:foregroundMark x1="13769" y1="22515" x2="14385" y2="21724"/>
                        <a14:foregroundMark x1="18615" y1="15831" x2="20538" y2="13808"/>
                        <a14:foregroundMark x1="21846" y1="12225" x2="23846" y2="10642"/>
                        <a14:foregroundMark x1="24231" y1="10202" x2="25846" y2="8971"/>
                        <a14:foregroundMark x1="27462" y1="7564" x2="30000" y2="5981"/>
                        <a14:foregroundMark x1="30462" y1="5629" x2="33385" y2="4134"/>
                        <a14:foregroundMark x1="33846" y1="4134" x2="38077" y2="2287"/>
                        <a14:foregroundMark x1="39538" y1="1935" x2="43769" y2="1055"/>
                        <a14:foregroundMark x1="45000" y1="704" x2="48692" y2="528"/>
                        <a14:foregroundMark x1="58000" y1="1407" x2="63538" y2="2726"/>
                        <a14:foregroundMark x1="80308" y1="14424" x2="81231" y2="15303"/>
                        <a14:foregroundMark x1="83308" y1="18470" x2="86000" y2="21636"/>
                        <a14:foregroundMark x1="87846" y1="25154" x2="88231" y2="26121"/>
                        <a14:backgroundMark x1="9066" y1="33685" x2="21638" y2="13316"/>
                        <a14:backgroundMark x1="923" y1="46878" x2="9065" y2="33686"/>
                        <a14:backgroundMark x1="25848" y1="8966" x2="27428" y2="7642"/>
                        <a14:backgroundMark x1="43698" y1="1198" x2="44929" y2="835"/>
                        <a14:backgroundMark x1="37780" y1="2943" x2="39252" y2="2509"/>
                        <a14:backgroundMark x1="33332" y1="4255" x2="33863" y2="4099"/>
                        <a14:backgroundMark x1="7538" y1="52331" x2="7538" y2="52331"/>
                        <a14:backgroundMark x1="7000" y1="52331" x2="7000" y2="53474"/>
                        <a14:backgroundMark x1="9385" y1="52946" x2="8385" y2="55585"/>
                        <a14:backgroundMark x1="8615" y1="51979" x2="6769" y2="53826"/>
                        <a14:backgroundMark x1="89154" y1="30871" x2="90231" y2="29639"/>
                        <a14:backgroundMark x1="8615" y1="50836" x2="8615" y2="50836"/>
                        <a14:backgroundMark x1="6769" y1="55321" x2="6462" y2="54442"/>
                        <a14:backgroundMark x1="9154" y1="50484" x2="9385" y2="51099"/>
                        <a14:backgroundMark x1="21692" y1="86192" x2="23088" y2="87331"/>
                        <a14:backgroundMark x1="34460" y1="93906" x2="40846" y2="97361"/>
                        <a14:backgroundMark x1="25093" y1="88839" x2="31638" y2="92380"/>
                        <a14:backgroundMark x1="40846" y1="97361" x2="43615" y2="98241"/>
                        <a14:backgroundMark x1="71846" y1="91469" x2="74692" y2="89182"/>
                        <a14:backgroundMark x1="76846" y1="87599" x2="80538" y2="83553"/>
                        <a14:backgroundMark x1="82154" y1="81882" x2="85154" y2="76869"/>
                        <a14:backgroundMark x1="74385" y1="89886" x2="76692" y2="87775"/>
                        <a14:backgroundMark x1="80538" y1="83553" x2="82154" y2="82058"/>
                        <a14:backgroundMark x1="65231" y1="83553" x2="66077" y2="85048"/>
                        <a14:backgroundMark x1="66385" y1="85752" x2="66923" y2="87071"/>
                        <a14:backgroundMark x1="59971" y1="87595" x2="60692" y2="89974"/>
                        <a14:backgroundMark x1="53615" y1="86807" x2="53615" y2="87775"/>
                        <a14:backgroundMark x1="53846" y1="90150" x2="54231" y2="92348"/>
                        <a14:backgroundMark x1="47538" y1="88742" x2="47769" y2="88127"/>
                        <a14:backgroundMark x1="42385" y1="86016" x2="42308" y2="86983"/>
                        <a14:backgroundMark x1="35462" y1="86456" x2="35923" y2="85752"/>
                        <a14:backgroundMark x1="59769" y1="86983" x2="59462" y2="86192"/>
                        <a14:backgroundMark x1="24923" y1="23747" x2="25154" y2="24011"/>
                        <a14:backgroundMark x1="34077" y1="13017" x2="34385" y2="13544"/>
                        <a14:backgroundMark x1="40462" y1="10290" x2="40462" y2="10818"/>
                        <a14:backgroundMark x1="41231" y1="13896" x2="41462" y2="14952"/>
                        <a14:backgroundMark x1="47308" y1="9850" x2="47308" y2="10994"/>
                        <a14:backgroundMark x1="46077" y1="13369" x2="46308" y2="13544"/>
                        <a14:backgroundMark x1="54077" y1="11170" x2="54077" y2="11961"/>
                        <a14:backgroundMark x1="60769" y1="11785" x2="60769" y2="11961"/>
                        <a14:backgroundMark x1="32308" y1="5981" x2="32846" y2="5717"/>
                        <a14:backgroundMark x1="47462" y1="12401" x2="47462" y2="11961"/>
                        <a14:backgroundMark x1="62923" y1="24274" x2="64462" y2="25066"/>
                        <a14:backgroundMark x1="19385" y1="56728" x2="19615" y2="58927"/>
                        <a14:backgroundMark x1="31231" y1="54090" x2="31615" y2="56201"/>
                        <a14:backgroundMark x1="41615" y1="50132" x2="42154" y2="51891"/>
                        <a14:backgroundMark x1="53846" y1="48021" x2="54077" y2="50396"/>
                        <a14:backgroundMark x1="65538" y1="45119" x2="66077" y2="46966"/>
                        <a14:backgroundMark x1="78692" y1="43887" x2="79308" y2="46086"/>
                        <a14:backgroundMark x1="89308" y1="40721" x2="90000" y2="42568"/>
                        <a14:backgroundMark x1="35846" y1="75374" x2="36385" y2="75814"/>
                        <a14:backgroundMark x1="39077" y1="77221" x2="39769" y2="77661"/>
                        <a14:backgroundMark x1="56846" y1="79068" x2="58154" y2="78276"/>
                        <a14:backgroundMark x1="71000" y1="68250" x2="72000" y2="66491"/>
                        <a14:backgroundMark x1="17000" y1="80299" x2="17692" y2="81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2498" y="1428350"/>
            <a:ext cx="909620" cy="7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7B6DB-2AB2-43A4-A17F-DE472F49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Sénat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EB432-7224-400A-9505-48D74A08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348 sénateurs</a:t>
            </a:r>
            <a:r>
              <a:rPr lang="cs-CZ" b="1" dirty="0"/>
              <a:t> </a:t>
            </a:r>
            <a:r>
              <a:rPr lang="cs-CZ" dirty="0"/>
              <a:t>qui </a:t>
            </a:r>
            <a:r>
              <a:rPr lang="cs-CZ" dirty="0" err="1"/>
              <a:t>représentent</a:t>
            </a:r>
            <a:r>
              <a:rPr lang="cs-CZ" dirty="0"/>
              <a:t> les </a:t>
            </a:r>
            <a:r>
              <a:rPr lang="cs-CZ" dirty="0" err="1"/>
              <a:t>collectivités</a:t>
            </a:r>
            <a:r>
              <a:rPr lang="cs-CZ" dirty="0"/>
              <a:t> </a:t>
            </a:r>
            <a:r>
              <a:rPr lang="cs-CZ" dirty="0" err="1"/>
              <a:t>territoriales</a:t>
            </a:r>
            <a:endParaRPr lang="cs-CZ" dirty="0"/>
          </a:p>
          <a:p>
            <a:r>
              <a:rPr lang="cs-CZ" dirty="0"/>
              <a:t>Ils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élus</a:t>
            </a:r>
            <a:r>
              <a:rPr lang="cs-CZ" dirty="0"/>
              <a:t> au </a:t>
            </a:r>
            <a:r>
              <a:rPr lang="cs-CZ" b="1" dirty="0" err="1"/>
              <a:t>suffrage</a:t>
            </a:r>
            <a:r>
              <a:rPr lang="cs-CZ" b="1" dirty="0"/>
              <a:t> </a:t>
            </a:r>
            <a:r>
              <a:rPr lang="cs-CZ" b="1" dirty="0" err="1"/>
              <a:t>universel</a:t>
            </a:r>
            <a:r>
              <a:rPr lang="cs-CZ" b="1" dirty="0"/>
              <a:t> </a:t>
            </a:r>
            <a:r>
              <a:rPr lang="cs-CZ" b="1" dirty="0" err="1"/>
              <a:t>indirect</a:t>
            </a:r>
            <a:r>
              <a:rPr lang="cs-CZ" b="1" dirty="0"/>
              <a:t>  </a:t>
            </a:r>
            <a:r>
              <a:rPr lang="cs-CZ" dirty="0"/>
              <a:t>par </a:t>
            </a:r>
            <a:r>
              <a:rPr lang="fr-CH" dirty="0"/>
              <a:t>les </a:t>
            </a:r>
            <a:r>
              <a:rPr lang="cs-CZ" dirty="0"/>
              <a:t>« </a:t>
            </a:r>
            <a:r>
              <a:rPr lang="cs-CZ" dirty="0" err="1"/>
              <a:t>grands</a:t>
            </a:r>
            <a:r>
              <a:rPr lang="cs-CZ" dirty="0"/>
              <a:t> </a:t>
            </a:r>
            <a:r>
              <a:rPr lang="cs-CZ" dirty="0" err="1"/>
              <a:t>électeurs</a:t>
            </a:r>
            <a:r>
              <a:rPr lang="cs-CZ" dirty="0"/>
              <a:t> »</a:t>
            </a:r>
            <a:r>
              <a:rPr lang="fr-CH" dirty="0"/>
              <a:t> </a:t>
            </a:r>
          </a:p>
          <a:p>
            <a:r>
              <a:rPr lang="cs-CZ" dirty="0" err="1"/>
              <a:t>Mandat</a:t>
            </a:r>
            <a:r>
              <a:rPr lang="cs-CZ" dirty="0"/>
              <a:t> de </a:t>
            </a:r>
            <a:r>
              <a:rPr lang="cs-CZ" b="1" dirty="0"/>
              <a:t>6 </a:t>
            </a:r>
            <a:r>
              <a:rPr lang="cs-CZ" b="1" dirty="0" err="1"/>
              <a:t>ans</a:t>
            </a:r>
            <a:endParaRPr lang="fr-CH" b="1" dirty="0"/>
          </a:p>
          <a:p>
            <a:r>
              <a:rPr lang="fr-FR" dirty="0"/>
              <a:t>Renouvelé par tiers tous les 3 ans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98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07D56B-C486-42FE-9AF0-3C7DE7D4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23" y="791354"/>
            <a:ext cx="8357953" cy="5571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6E06642-F718-420D-A407-9E0BEFC0760B}"/>
              </a:ext>
            </a:extLst>
          </p:cNvPr>
          <p:cNvSpPr txBox="1"/>
          <p:nvPr/>
        </p:nvSpPr>
        <p:spPr>
          <a:xfrm>
            <a:off x="2615820" y="1531946"/>
            <a:ext cx="8780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???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32A2740-D5DF-434E-83A0-6FF6FA5F6C56}"/>
              </a:ext>
            </a:extLst>
          </p:cNvPr>
          <p:cNvSpPr txBox="1"/>
          <p:nvPr/>
        </p:nvSpPr>
        <p:spPr>
          <a:xfrm>
            <a:off x="2118600" y="1467264"/>
            <a:ext cx="352702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err="1">
                <a:latin typeface="Agency FB" panose="020B0503020202020204" pitchFamily="34" charset="0"/>
              </a:rPr>
              <a:t>Palais</a:t>
            </a:r>
            <a:r>
              <a:rPr lang="cs-CZ" sz="3200" b="1" dirty="0">
                <a:latin typeface="Agency FB" panose="020B0503020202020204" pitchFamily="34" charset="0"/>
              </a:rPr>
              <a:t> de </a:t>
            </a:r>
            <a:r>
              <a:rPr lang="cs-CZ" sz="3200" b="1" dirty="0" err="1">
                <a:latin typeface="Agency FB" panose="020B0503020202020204" pitchFamily="34" charset="0"/>
              </a:rPr>
              <a:t>Luxembourg</a:t>
            </a:r>
            <a:endParaRPr lang="cs-CZ" sz="3200" b="1" dirty="0">
              <a:latin typeface="Agency FB" panose="020B0503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1076D64-3272-4E09-B99F-88C2F8B6F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" b="99560" l="2000" r="98462">
                        <a14:foregroundMark x1="1769" y1="48373" x2="3846" y2="69481"/>
                        <a14:foregroundMark x1="3846" y1="69481" x2="5231" y2="58575"/>
                        <a14:foregroundMark x1="8382" y1="52221" x2="9769" y2="49428"/>
                        <a14:foregroundMark x1="8540" y1="51905" x2="9070" y2="50836"/>
                        <a14:foregroundMark x1="6799" y1="55415" x2="7321" y2="54363"/>
                        <a14:foregroundMark x1="5231" y1="58575" x2="6781" y2="55451"/>
                        <a14:foregroundMark x1="9769" y1="49428" x2="12077" y2="48989"/>
                        <a14:foregroundMark x1="1769" y1="48637" x2="5692" y2="71064"/>
                        <a14:foregroundMark x1="5692" y1="71064" x2="11000" y2="71592"/>
                        <a14:foregroundMark x1="2000" y1="47493" x2="2000" y2="56816"/>
                        <a14:foregroundMark x1="90000" y1="53210" x2="98846" y2="50044"/>
                        <a14:foregroundMark x1="98846" y1="50044" x2="92615" y2="29639"/>
                        <a14:foregroundMark x1="10231" y1="59894" x2="9923" y2="58663"/>
                        <a14:foregroundMark x1="21308" y1="51363" x2="21538" y2="53210"/>
                        <a14:foregroundMark x1="32615" y1="48989" x2="32923" y2="51363"/>
                        <a14:foregroundMark x1="43769" y1="46526" x2="43769" y2="48109"/>
                        <a14:foregroundMark x1="55615" y1="45031" x2="56923" y2="50220"/>
                        <a14:foregroundMark x1="55077" y1="42920" x2="55923" y2="44767"/>
                        <a14:foregroundMark x1="69385" y1="50836" x2="68538" y2="49604"/>
                        <a14:foregroundMark x1="9385" y1="42304" x2="11769" y2="33597"/>
                        <a14:foregroundMark x1="18154" y1="20580" x2="20462" y2="18206"/>
                        <a14:foregroundMark x1="31308" y1="8531" x2="39231" y2="5453"/>
                        <a14:foregroundMark x1="21000" y1="83113" x2="25231" y2="86719"/>
                        <a14:foregroundMark x1="51692" y1="97010" x2="54846" y2="96658"/>
                        <a14:foregroundMark x1="67231" y1="92436" x2="69923" y2="90941"/>
                        <a14:foregroundMark x1="71231" y1="70712" x2="72231" y2="69217"/>
                        <a14:foregroundMark x1="58804" y1="76748" x2="60385" y2="76165"/>
                        <a14:foregroundMark x1="31308" y1="73703" x2="32923" y2="74934"/>
                        <a14:foregroundMark x1="75462" y1="62269" x2="76000" y2="61390"/>
                        <a14:foregroundMark x1="68308" y1="69833" x2="69923" y2="67722"/>
                        <a14:foregroundMark x1="32692" y1="71152" x2="34231" y2="72208"/>
                        <a14:foregroundMark x1="40700" y1="76528" x2="42154" y2="77133"/>
                        <a14:foregroundMark x1="37923" y1="75374" x2="39915" y2="76202"/>
                        <a14:foregroundMark x1="35231" y1="73351" x2="35769" y2="73879"/>
                        <a14:foregroundMark x1="42231" y1="77221" x2="45846" y2="78100"/>
                        <a14:foregroundMark x1="46769" y1="78804" x2="53308" y2="78804"/>
                        <a14:foregroundMark x1="55000" y1="78276" x2="57417" y2="77724"/>
                        <a14:foregroundMark x1="60692" y1="75989" x2="67692" y2="70536"/>
                        <a14:foregroundMark x1="73538" y1="60158" x2="71000" y2="66227"/>
                        <a14:foregroundMark x1="34000" y1="86280" x2="35385" y2="84169"/>
                        <a14:foregroundMark x1="25538" y1="78188" x2="26077" y2="77661"/>
                        <a14:foregroundMark x1="40000" y1="90501" x2="41000" y2="86016"/>
                        <a14:foregroundMark x1="46154" y1="92436" x2="46154" y2="89710"/>
                        <a14:foregroundMark x1="52385" y1="86544" x2="52923" y2="92348"/>
                        <a14:foregroundMark x1="66958" y1="84469" x2="67923" y2="86456"/>
                        <a14:foregroundMark x1="66000" y1="82498" x2="66202" y2="82915"/>
                        <a14:foregroundMark x1="71231" y1="78804" x2="73154" y2="82498"/>
                        <a14:foregroundMark x1="73000" y1="75110" x2="76077" y2="77748"/>
                        <a14:foregroundMark x1="68308" y1="79156" x2="68923" y2="79683"/>
                        <a14:foregroundMark x1="72077" y1="72999" x2="72077" y2="72999"/>
                        <a14:foregroundMark x1="72077" y1="72999" x2="72000" y2="73703"/>
                        <a14:foregroundMark x1="81308" y1="68250" x2="81462" y2="67106"/>
                        <a14:foregroundMark x1="93000" y1="57872" x2="91615" y2="64820"/>
                        <a14:foregroundMark x1="87923" y1="74318" x2="88692" y2="73263"/>
                        <a14:foregroundMark x1="90154" y1="69305" x2="88769" y2="71944"/>
                        <a14:foregroundMark x1="60000" y1="98329" x2="69385" y2="95075"/>
                        <a14:foregroundMark x1="43310" y1="98696" x2="43692" y2="98769"/>
                        <a14:foregroundMark x1="38154" y1="97713" x2="38780" y2="97832"/>
                        <a14:foregroundMark x1="16626" y1="82139" x2="17462" y2="83553"/>
                        <a14:foregroundMark x1="12154" y1="74582" x2="15981" y2="81050"/>
                        <a14:foregroundMark x1="32581" y1="94978" x2="35385" y2="97098"/>
                        <a14:foregroundMark x1="17462" y1="83553" x2="21389" y2="86521"/>
                        <a14:foregroundMark x1="44000" y1="99208" x2="48769" y2="99912"/>
                        <a14:foregroundMark x1="50231" y1="99824" x2="56385" y2="99296"/>
                        <a14:foregroundMark x1="82309" y1="82215" x2="85077" y2="79507"/>
                        <a14:foregroundMark x1="70692" y1="93580" x2="74333" y2="90018"/>
                        <a14:foregroundMark x1="85077" y1="79507" x2="86538" y2="76605"/>
                        <a14:foregroundMark x1="60462" y1="85576" x2="61000" y2="87159"/>
                        <a14:foregroundMark x1="32000" y1="91909" x2="34846" y2="93404"/>
                        <a14:foregroundMark x1="22231" y1="88215" x2="24077" y2="89886"/>
                        <a14:foregroundMark x1="25000" y1="90501" x2="27769" y2="92524"/>
                        <a14:foregroundMark x1="28154" y1="92876" x2="32077" y2="95075"/>
                        <a14:foregroundMark x1="36615" y1="97098" x2="37308" y2="97449"/>
                        <a14:foregroundMark x1="75308" y1="90501" x2="77923" y2="88127"/>
                        <a14:foregroundMark x1="79308" y1="86631" x2="81385" y2="84081"/>
                        <a14:foregroundMark x1="24102" y1="24954" x2="24615" y2="25506"/>
                        <a14:foregroundMark x1="23308" y1="24099" x2="23864" y2="24698"/>
                        <a14:foregroundMark x1="33769" y1="15479" x2="34385" y2="17150"/>
                        <a14:foregroundMark x1="39385" y1="11082" x2="39923" y2="13896"/>
                        <a14:foregroundMark x1="18077" y1="35180" x2="19077" y2="34565"/>
                        <a14:foregroundMark x1="46077" y1="9411" x2="46385" y2="11346"/>
                        <a14:foregroundMark x1="53154" y1="8619" x2="53086" y2="11170"/>
                        <a14:foregroundMark x1="59669" y1="11961" x2="59538" y2="13193"/>
                        <a14:foregroundMark x1="59846" y1="10290" x2="59687" y2="11785"/>
                        <a14:foregroundMark x1="66385" y1="13720" x2="65077" y2="16271"/>
                        <a14:foregroundMark x1="67846" y1="10818" x2="68000" y2="10818"/>
                        <a14:foregroundMark x1="73846" y1="21284" x2="73923" y2="22691"/>
                        <a14:foregroundMark x1="46769" y1="18646" x2="49231" y2="18382"/>
                        <a14:foregroundMark x1="56385" y1="19261" x2="57615" y2="19789"/>
                        <a14:foregroundMark x1="65537" y1="23654" x2="67308" y2="25154"/>
                        <a14:foregroundMark x1="38923" y1="21284" x2="40385" y2="20317"/>
                        <a14:foregroundMark x1="29385" y1="33421" x2="30308" y2="32278"/>
                        <a14:foregroundMark x1="33769" y1="28056" x2="35308" y2="26913"/>
                        <a14:foregroundMark x1="31000" y1="31223" x2="31538" y2="30871"/>
                        <a14:foregroundMark x1="27923" y1="36236" x2="28462" y2="35444"/>
                        <a14:foregroundMark x1="26615" y1="39490" x2="26923" y2="38874"/>
                        <a14:foregroundMark x1="35692" y1="26385" x2="38692" y2="24626"/>
                        <a14:foregroundMark x1="39308" y1="23923" x2="42692" y2="22427"/>
                        <a14:foregroundMark x1="43462" y1="22252" x2="47692" y2="21460"/>
                        <a14:foregroundMark x1="54385" y1="21724" x2="57308" y2="22427"/>
                        <a14:foregroundMark x1="58846" y1="23043" x2="59615" y2="23307"/>
                        <a14:foregroundMark x1="60231" y1="23747" x2="60462" y2="23835"/>
                        <a14:foregroundMark x1="61077" y1="24274" x2="62363" y2="25010"/>
                        <a14:foregroundMark x1="65000" y1="27001" x2="68846" y2="30079"/>
                        <a14:foregroundMark x1="53308" y1="18118" x2="53538" y2="18206"/>
                        <a14:foregroundMark x1="27154" y1="17590" x2="27769" y2="18382"/>
                        <a14:foregroundMark x1="9769" y1="30783" x2="11154" y2="28144"/>
                        <a14:foregroundMark x1="8000" y1="37291" x2="8385" y2="35708"/>
                        <a14:foregroundMark x1="7077" y1="42304" x2="7538" y2="40809"/>
                        <a14:foregroundMark x1="7462" y1="40369" x2="7538" y2="39226"/>
                        <a14:foregroundMark x1="8846" y1="34389" x2="9231" y2="33157"/>
                        <a14:foregroundMark x1="9154" y1="32982" x2="9615" y2="31926"/>
                        <a14:foregroundMark x1="15231" y1="20141" x2="17000" y2="17942"/>
                        <a14:foregroundMark x1="13769" y1="22515" x2="14385" y2="21724"/>
                        <a14:foregroundMark x1="18615" y1="15831" x2="20538" y2="13808"/>
                        <a14:foregroundMark x1="21846" y1="12225" x2="23846" y2="10642"/>
                        <a14:foregroundMark x1="24231" y1="10202" x2="25846" y2="8971"/>
                        <a14:foregroundMark x1="27462" y1="7564" x2="30000" y2="5981"/>
                        <a14:foregroundMark x1="30462" y1="5629" x2="33385" y2="4134"/>
                        <a14:foregroundMark x1="33846" y1="4134" x2="38077" y2="2287"/>
                        <a14:foregroundMark x1="39538" y1="1935" x2="43769" y2="1055"/>
                        <a14:foregroundMark x1="45000" y1="704" x2="48692" y2="528"/>
                        <a14:foregroundMark x1="58000" y1="1407" x2="63538" y2="2726"/>
                        <a14:foregroundMark x1="80308" y1="14424" x2="81231" y2="15303"/>
                        <a14:foregroundMark x1="83308" y1="18470" x2="86000" y2="21636"/>
                        <a14:foregroundMark x1="87846" y1="25154" x2="88231" y2="26121"/>
                        <a14:backgroundMark x1="9066" y1="33685" x2="21638" y2="13316"/>
                        <a14:backgroundMark x1="923" y1="46878" x2="9065" y2="33686"/>
                        <a14:backgroundMark x1="25848" y1="8966" x2="27428" y2="7642"/>
                        <a14:backgroundMark x1="43698" y1="1198" x2="44929" y2="835"/>
                        <a14:backgroundMark x1="37780" y1="2943" x2="39252" y2="2509"/>
                        <a14:backgroundMark x1="33332" y1="4255" x2="33863" y2="4099"/>
                        <a14:backgroundMark x1="7538" y1="52331" x2="7538" y2="52331"/>
                        <a14:backgroundMark x1="7000" y1="52331" x2="7000" y2="53474"/>
                        <a14:backgroundMark x1="9385" y1="52946" x2="8385" y2="55585"/>
                        <a14:backgroundMark x1="8615" y1="51979" x2="6769" y2="53826"/>
                        <a14:backgroundMark x1="89154" y1="30871" x2="90231" y2="29639"/>
                        <a14:backgroundMark x1="8615" y1="50836" x2="8615" y2="50836"/>
                        <a14:backgroundMark x1="6769" y1="55321" x2="6462" y2="54442"/>
                        <a14:backgroundMark x1="9154" y1="50484" x2="9385" y2="51099"/>
                        <a14:backgroundMark x1="21692" y1="86192" x2="23088" y2="87331"/>
                        <a14:backgroundMark x1="34460" y1="93906" x2="40846" y2="97361"/>
                        <a14:backgroundMark x1="25093" y1="88839" x2="31638" y2="92380"/>
                        <a14:backgroundMark x1="40846" y1="97361" x2="43615" y2="98241"/>
                        <a14:backgroundMark x1="71846" y1="91469" x2="74692" y2="89182"/>
                        <a14:backgroundMark x1="76846" y1="87599" x2="80538" y2="83553"/>
                        <a14:backgroundMark x1="82154" y1="81882" x2="85154" y2="76869"/>
                        <a14:backgroundMark x1="74385" y1="89886" x2="76692" y2="87775"/>
                        <a14:backgroundMark x1="80538" y1="83553" x2="82154" y2="82058"/>
                        <a14:backgroundMark x1="65231" y1="83553" x2="66077" y2="85048"/>
                        <a14:backgroundMark x1="66385" y1="85752" x2="66923" y2="87071"/>
                        <a14:backgroundMark x1="59971" y1="87595" x2="60692" y2="89974"/>
                        <a14:backgroundMark x1="53615" y1="86807" x2="53615" y2="87775"/>
                        <a14:backgroundMark x1="53846" y1="90150" x2="54231" y2="92348"/>
                        <a14:backgroundMark x1="47538" y1="88742" x2="47769" y2="88127"/>
                        <a14:backgroundMark x1="42385" y1="86016" x2="42308" y2="86983"/>
                        <a14:backgroundMark x1="35462" y1="86456" x2="35923" y2="85752"/>
                        <a14:backgroundMark x1="59769" y1="86983" x2="59462" y2="86192"/>
                        <a14:backgroundMark x1="24923" y1="23747" x2="25154" y2="24011"/>
                        <a14:backgroundMark x1="34077" y1="13017" x2="34385" y2="13544"/>
                        <a14:backgroundMark x1="40462" y1="10290" x2="40462" y2="10818"/>
                        <a14:backgroundMark x1="41231" y1="13896" x2="41462" y2="14952"/>
                        <a14:backgroundMark x1="47308" y1="9850" x2="47308" y2="10994"/>
                        <a14:backgroundMark x1="46077" y1="13369" x2="46308" y2="13544"/>
                        <a14:backgroundMark x1="54077" y1="11170" x2="54077" y2="11961"/>
                        <a14:backgroundMark x1="60769" y1="11785" x2="60769" y2="11961"/>
                        <a14:backgroundMark x1="32308" y1="5981" x2="32846" y2="5717"/>
                        <a14:backgroundMark x1="47462" y1="12401" x2="47462" y2="11961"/>
                        <a14:backgroundMark x1="62923" y1="24274" x2="64462" y2="25066"/>
                        <a14:backgroundMark x1="19385" y1="56728" x2="19615" y2="58927"/>
                        <a14:backgroundMark x1="31231" y1="54090" x2="31615" y2="56201"/>
                        <a14:backgroundMark x1="41615" y1="50132" x2="42154" y2="51891"/>
                        <a14:backgroundMark x1="53846" y1="48021" x2="54077" y2="50396"/>
                        <a14:backgroundMark x1="65538" y1="45119" x2="66077" y2="46966"/>
                        <a14:backgroundMark x1="78692" y1="43887" x2="79308" y2="46086"/>
                        <a14:backgroundMark x1="89308" y1="40721" x2="90000" y2="42568"/>
                        <a14:backgroundMark x1="35846" y1="75374" x2="36385" y2="75814"/>
                        <a14:backgroundMark x1="39077" y1="77221" x2="39769" y2="77661"/>
                        <a14:backgroundMark x1="56846" y1="79068" x2="58154" y2="78276"/>
                        <a14:backgroundMark x1="71000" y1="68250" x2="72000" y2="66491"/>
                        <a14:backgroundMark x1="17000" y1="80299" x2="17692" y2="81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7580" y="1655819"/>
            <a:ext cx="909620" cy="7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80CAD46-5528-4508-A11C-7CF65B173614}"/>
              </a:ext>
            </a:extLst>
          </p:cNvPr>
          <p:cNvSpPr txBox="1"/>
          <p:nvPr/>
        </p:nvSpPr>
        <p:spPr>
          <a:xfrm>
            <a:off x="691486" y="1788709"/>
            <a:ext cx="10809027" cy="328058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1400" b="1" dirty="0">
                <a:ln/>
                <a:solidFill>
                  <a:schemeClr val="accent3"/>
                </a:solidFill>
              </a:rPr>
              <a:t>Comment on crée les lois???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7F03BD-D3ED-4338-86C3-7BB64CD9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33" y="-29707"/>
            <a:ext cx="5600131" cy="69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Comment on crￃﾩe une loi ? - 1 jour, 1 question">
            <a:hlinkClick r:id="" action="ppaction://media"/>
            <a:extLst>
              <a:ext uri="{FF2B5EF4-FFF2-40B4-BE49-F238E27FC236}">
                <a16:creationId xmlns:a16="http://schemas.microsoft.com/office/drawing/2014/main" id="{8B686969-3C54-4053-BB42-653154FDCD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8700" y="1384300"/>
            <a:ext cx="7432322" cy="41806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5154ADC-49B0-4DB6-A8EC-68397BA47F14}"/>
              </a:ext>
            </a:extLst>
          </p:cNvPr>
          <p:cNvSpPr txBox="1"/>
          <p:nvPr/>
        </p:nvSpPr>
        <p:spPr>
          <a:xfrm>
            <a:off x="3417711" y="6019800"/>
            <a:ext cx="519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www.youtube.com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watch?v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S3Z58ba0qpo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9456</TotalTime>
  <Words>373</Words>
  <Application>Microsoft Office PowerPoint</Application>
  <PresentationFormat>Širokoúhlá obrazovka</PresentationFormat>
  <Paragraphs>89</Paragraphs>
  <Slides>17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Agency FB</vt:lpstr>
      <vt:lpstr>Arial</vt:lpstr>
      <vt:lpstr>Baskerville Old Face</vt:lpstr>
      <vt:lpstr>Calibri</vt:lpstr>
      <vt:lpstr>Calibri Light</vt:lpstr>
      <vt:lpstr>Wingdings</vt:lpstr>
      <vt:lpstr>Motiv Office</vt:lpstr>
      <vt:lpstr>Pouvoir  législatif  &amp;  judiciaire</vt:lpstr>
      <vt:lpstr>Récapitulation:</vt:lpstr>
      <vt:lpstr>Pouvoir législatif</vt:lpstr>
      <vt:lpstr>Assemblé nationale</vt:lpstr>
      <vt:lpstr>Prezentace aplikace PowerPoint</vt:lpstr>
      <vt:lpstr>Sénat</vt:lpstr>
      <vt:lpstr>Prezentace aplikace PowerPoint</vt:lpstr>
      <vt:lpstr>Prezentace aplikace PowerPoint</vt:lpstr>
      <vt:lpstr>Prezentace aplikace PowerPoint</vt:lpstr>
      <vt:lpstr>Pouvoir judiciaire</vt:lpstr>
      <vt:lpstr>L‘Ordre judiciaire</vt:lpstr>
      <vt:lpstr>L‘Ordre administratif</vt:lpstr>
      <vt:lpstr>Conseil constitutionnel </vt:lpstr>
      <vt:lpstr>≈ FIN ≈</vt:lpstr>
      <vt:lpstr>Examen!</vt:lpstr>
      <vt:lpstr>La loi «anti-casseurs»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Pouvoir législatif et judiciaire</dc:title>
  <dc:creator>Ivona Szturcová</dc:creator>
  <cp:lastModifiedBy>Ivona Szturcová</cp:lastModifiedBy>
  <cp:revision>63</cp:revision>
  <dcterms:created xsi:type="dcterms:W3CDTF">2019-03-22T11:46:43Z</dcterms:created>
  <dcterms:modified xsi:type="dcterms:W3CDTF">2019-03-29T01:28:21Z</dcterms:modified>
</cp:coreProperties>
</file>