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59" r:id="rId5"/>
    <p:sldId id="258" r:id="rId6"/>
    <p:sldId id="260" r:id="rId7"/>
    <p:sldId id="262" r:id="rId8"/>
    <p:sldId id="261" r:id="rId9"/>
    <p:sldId id="265" r:id="rId10"/>
    <p:sldId id="266" r:id="rId11"/>
    <p:sldId id="269" r:id="rId12"/>
    <p:sldId id="270" r:id="rId13"/>
    <p:sldId id="267" r:id="rId14"/>
    <p:sldId id="268" r:id="rId15"/>
    <p:sldId id="271" r:id="rId16"/>
    <p:sldId id="273" r:id="rId17"/>
    <p:sldId id="274" r:id="rId18"/>
    <p:sldId id="275" r:id="rId19"/>
    <p:sldId id="276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66F30-B179-75A7-3C04-5746B4DC148E}" v="4" dt="2019-05-15T20:01:51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servationsociete.fr/" TargetMode="External"/><Relationship Id="rId2" Type="http://schemas.openxmlformats.org/officeDocument/2006/relationships/hyperlink" Target="https://www.insee.f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monde.fr/les-decodeurs/article/2018/02/14/en-couple-celibataire-etes-vous-dans-la-norme-des-francais_5256885_4355770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cs typeface="Calibri Light"/>
              </a:rPr>
              <a:t>Le </a:t>
            </a:r>
            <a:r>
              <a:rPr lang="tr-TR" dirty="0" err="1">
                <a:cs typeface="Calibri Light"/>
              </a:rPr>
              <a:t>paysage</a:t>
            </a:r>
            <a:r>
              <a:rPr lang="tr-TR" dirty="0">
                <a:cs typeface="Calibri Light"/>
              </a:rPr>
              <a:t> </a:t>
            </a:r>
            <a:r>
              <a:rPr lang="tr-TR" dirty="0" err="1">
                <a:cs typeface="Calibri Light"/>
              </a:rPr>
              <a:t>social</a:t>
            </a:r>
            <a:r>
              <a:rPr lang="tr-TR" dirty="0">
                <a:cs typeface="Calibri Light"/>
              </a:rPr>
              <a:t> </a:t>
            </a:r>
            <a:r>
              <a:rPr lang="tr-TR" dirty="0" err="1">
                <a:cs typeface="Calibri Light"/>
              </a:rPr>
              <a:t>français</a:t>
            </a:r>
            <a:endParaRPr lang="tr-TR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tr-TR" dirty="0"/>
              <a:t>le couple • la famille </a:t>
            </a:r>
            <a:r>
              <a:rPr lang="tr-TR" dirty="0">
                <a:ea typeface="+mn-lt"/>
                <a:cs typeface="+mn-lt"/>
              </a:rPr>
              <a:t>• les loisirs</a:t>
            </a:r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8F1EA515-CC51-4CBB-8ED6-640E74376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5E7964-266D-4186-815A-3B60F505C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78C7919-965B-4701-A108-4A23493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3E4F2AD5-6396-4937-963F-72E96BE00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CC510503-1F4D-4CEA-85F8-8C34AEABE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EC8B1682-82FB-49C4-854B-F68B783EE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F86223CE-1CE9-40DD-BDAD-1DC59FC3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8C0372D5-E36F-45DC-BE0F-47A065F70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44186C90-B1AF-4DDF-8559-5E58F9C66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11886033-A2A1-43A0-9657-CC3D875AE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316792AA-F880-4395-AF41-33061FF1C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BC435996-CC41-4DD4-BB67-EFF63AF58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86F94741-5353-4707-BB81-EC8375F58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BA057F23-73BB-4457-8A79-5AF02F3B2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09DFAF79-2AAC-4846-AEAE-19EE4DE1D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B9CD149-F268-42E5-BCD8-4FAD04BAD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57F766A3-043E-498F-A7C2-7C9BE9383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332CB2BB-0757-4FF7-B64D-B3E0B4A20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FCEB229D-8B8D-49A6-A13D-FAFADD75F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568F9AD8-AB5E-4A0A-8223-A5C8EB898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0C070F1E-B839-4525-A698-DF30503BA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78E60329-C18C-4856-9805-319F26869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696EC94D-A560-440F-BF68-8B1BCD3D6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5F4A6DA-68AF-4471-896A-25CB5A331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1682" y="1699589"/>
            <a:ext cx="5936885" cy="3467610"/>
            <a:chOff x="791682" y="1699589"/>
            <a:chExt cx="5936885" cy="346761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7EA53D9-623A-4A62-9415-D8C58ECDF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1682" y="1699589"/>
              <a:ext cx="5936885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22">
              <a:extLst>
                <a:ext uri="{FF2B5EF4-FFF2-40B4-BE49-F238E27FC236}">
                  <a16:creationId xmlns:a16="http://schemas.microsoft.com/office/drawing/2014/main" id="{96E263FE-29D8-4F46-A7AA-BD53360A1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602131" y="489479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C3CD82C-FA34-480C-A597-377505213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1682" y="2275661"/>
              <a:ext cx="5935796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E30369-3FC4-49C8-9CA2-53EAD1FF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2358391"/>
            <a:ext cx="5741942" cy="817168"/>
          </a:xfrm>
        </p:spPr>
        <p:txBody>
          <a:bodyPr anchor="ctr">
            <a:normAutofit/>
          </a:bodyPr>
          <a:lstStyle/>
          <a:p>
            <a:r>
              <a:rPr lang="cs-CZ" sz="2500" dirty="0">
                <a:cs typeface="Calibri Light"/>
              </a:rPr>
              <a:t>La </a:t>
            </a:r>
            <a:r>
              <a:rPr lang="cs-CZ" sz="2500" dirty="0" err="1">
                <a:cs typeface="Calibri Light"/>
              </a:rPr>
              <a:t>fécondité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22FA-82F3-418F-9427-60B8D089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3175786"/>
            <a:ext cx="5742817" cy="1642273"/>
          </a:xfrm>
        </p:spPr>
        <p:txBody>
          <a:bodyPr>
            <a:norm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• </a:t>
            </a:r>
            <a:r>
              <a:rPr lang="cs-CZ" sz="1600" dirty="0">
                <a:solidFill>
                  <a:srgbClr val="FFFFFE"/>
                </a:solidFill>
              </a:rPr>
              <a:t>en 2018, </a:t>
            </a:r>
            <a:r>
              <a:rPr lang="cs-CZ" sz="1600" dirty="0" err="1">
                <a:solidFill>
                  <a:srgbClr val="FFFFFE"/>
                </a:solidFill>
              </a:rPr>
              <a:t>il</a:t>
            </a:r>
            <a:r>
              <a:rPr lang="cs-CZ" sz="1600" dirty="0">
                <a:solidFill>
                  <a:srgbClr val="FFFFFE"/>
                </a:solidFill>
              </a:rPr>
              <a:t> y </a:t>
            </a:r>
            <a:r>
              <a:rPr lang="cs-CZ" sz="1600" dirty="0" err="1">
                <a:solidFill>
                  <a:srgbClr val="FFFFFE"/>
                </a:solidFill>
              </a:rPr>
              <a:t>avait</a:t>
            </a:r>
            <a:r>
              <a:rPr lang="cs-CZ" sz="1600" dirty="0">
                <a:solidFill>
                  <a:srgbClr val="FFFFFE"/>
                </a:solidFill>
              </a:rPr>
              <a:t> 1,84 enfant par femme, </a:t>
            </a:r>
            <a:r>
              <a:rPr lang="cs-CZ" sz="1600" dirty="0" err="1">
                <a:solidFill>
                  <a:srgbClr val="FFFFFE"/>
                </a:solidFill>
              </a:rPr>
              <a:t>une</a:t>
            </a:r>
            <a:r>
              <a:rPr lang="cs-CZ" sz="1600" dirty="0">
                <a:solidFill>
                  <a:srgbClr val="FFFFFE"/>
                </a:solidFill>
              </a:rPr>
              <a:t> </a:t>
            </a:r>
            <a:r>
              <a:rPr lang="cs-CZ" sz="1600" dirty="0" err="1">
                <a:solidFill>
                  <a:srgbClr val="FFFFFE"/>
                </a:solidFill>
              </a:rPr>
              <a:t>tendance</a:t>
            </a:r>
            <a:r>
              <a:rPr lang="cs-CZ" sz="1600" dirty="0">
                <a:solidFill>
                  <a:srgbClr val="FFFFFE"/>
                </a:solidFill>
              </a:rPr>
              <a:t> </a:t>
            </a:r>
            <a:r>
              <a:rPr lang="cs-CZ" sz="1600" dirty="0" err="1">
                <a:solidFill>
                  <a:srgbClr val="FFFFFE"/>
                </a:solidFill>
              </a:rPr>
              <a:t>d'abaissement</a:t>
            </a:r>
            <a:r>
              <a:rPr lang="cs-CZ" sz="1600" dirty="0">
                <a:solidFill>
                  <a:srgbClr val="FFFFFE"/>
                </a:solidFill>
              </a:rPr>
              <a:t> </a:t>
            </a:r>
            <a:r>
              <a:rPr lang="cs-CZ" sz="1600" dirty="0" err="1">
                <a:solidFill>
                  <a:srgbClr val="FFFFFE"/>
                </a:solidFill>
              </a:rPr>
              <a:t>depuis</a:t>
            </a:r>
            <a:r>
              <a:rPr lang="cs-CZ" sz="1600" dirty="0">
                <a:solidFill>
                  <a:srgbClr val="FFFFFE"/>
                </a:solidFill>
              </a:rPr>
              <a:t> 2011</a:t>
            </a:r>
          </a:p>
          <a:p>
            <a:endParaRPr lang="cs-CZ" sz="1600" dirty="0">
              <a:solidFill>
                <a:srgbClr val="FFFFFE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8C4A439-E3A5-4F3A-863D-CF6D705AB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557" y="0"/>
            <a:ext cx="4640799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AC3B318B-AEC7-4C34-9210-6FCDC61D4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676" y="322449"/>
            <a:ext cx="3648202" cy="29430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6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4C03588D-D919-480B-8EC1-D8B0F832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578" y="3642226"/>
            <a:ext cx="3516398" cy="295487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4406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348"/>
            <a:ext cx="12192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Obsah obrázku snímek obrazovky&#10;&#10;Popis vygenerovaný s vysokou mírou spolehlivosti">
            <a:extLst>
              <a:ext uri="{FF2B5EF4-FFF2-40B4-BE49-F238E27FC236}">
                <a16:creationId xmlns:a16="http://schemas.microsoft.com/office/drawing/2014/main" id="{837F4781-08B8-4722-942B-1D4BDC1F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61" y="1066632"/>
            <a:ext cx="5436594" cy="470562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7FC2B4D-6139-4DA4-B00C-A8C60237F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5184" y="1175268"/>
            <a:ext cx="5436594" cy="44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348"/>
            <a:ext cx="12192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7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8D5791CC-8187-495F-84A7-80D9AFB09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850" y="938318"/>
            <a:ext cx="5031815" cy="4962251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0670801-238C-4BD7-9254-707831BED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184" y="1297264"/>
            <a:ext cx="5436594" cy="42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9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6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26" name="Group 9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27" name="Rectangle 95">
            <a:extLst>
              <a:ext uri="{FF2B5EF4-FFF2-40B4-BE49-F238E27FC236}">
                <a16:creationId xmlns:a16="http://schemas.microsoft.com/office/drawing/2014/main" id="{1376FE6E-3875-4BA3-BFD3-1C83AE03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97">
            <a:extLst>
              <a:ext uri="{FF2B5EF4-FFF2-40B4-BE49-F238E27FC236}">
                <a16:creationId xmlns:a16="http://schemas.microsoft.com/office/drawing/2014/main" id="{8DF80DFC-0DAA-4D9C-8708-26E7744A4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7E93B5CF-DC1B-4064-90CA-0640ACCBB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487309AD-9F54-464C-9D5C-F9150E22C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6BC9C62A-C653-4416-B29F-2B8637B75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8E22D742-5156-4D69-B462-2E99F39FF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D61B1907-60B8-4FC1-98EA-DEB3F1DAC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F14EF8A0-ED07-4B22-8F80-7513143E7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550E6AEB-8B09-481B-B233-A8D35A88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BC1C3702-CA3C-4D58-AA87-0A1981493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2B883B1C-B586-4A3F-9E1B-EF85AF6A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9297B2A8-7568-46B9-ACCF-30568CF4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5C254FE3-EC1A-44F0-B752-2354791B6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E16AC1BB-5503-4804-99EE-E958D42C3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60687E84-3245-4B30-9488-74D33E9E5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EDF0E227-412B-4AFB-952B-21EE1EC50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D0D51459-1816-4501-BFB8-11D89FCE7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EEF2FE98-05EB-4725-ACCF-C52D5DF97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36AE0C8D-3882-4E4C-8B0A-D2BF187A0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26FB5F9D-B512-421F-8071-88C359958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C6E4F7F4-DB5A-47A2-8745-C154D0E93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" name="Rectangle 118">
            <a:extLst>
              <a:ext uri="{FF2B5EF4-FFF2-40B4-BE49-F238E27FC236}">
                <a16:creationId xmlns:a16="http://schemas.microsoft.com/office/drawing/2014/main" id="{65AB87A9-8B9A-4793-87D4-AE126DAD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67490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65AECBE8-F6E1-49D4-8563-EFD719A0E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006"/>
          <a:stretch/>
        </p:blipFill>
        <p:spPr>
          <a:xfrm>
            <a:off x="320574" y="1226741"/>
            <a:ext cx="6106932" cy="4417269"/>
          </a:xfrm>
          <a:prstGeom prst="rect">
            <a:avLst/>
          </a:prstGeom>
          <a:ln w="9525">
            <a:noFill/>
          </a:ln>
        </p:spPr>
      </p:pic>
      <p:grpSp>
        <p:nvGrpSpPr>
          <p:cNvPr id="130" name="Group 120">
            <a:extLst>
              <a:ext uri="{FF2B5EF4-FFF2-40B4-BE49-F238E27FC236}">
                <a16:creationId xmlns:a16="http://schemas.microsoft.com/office/drawing/2014/main" id="{737607C9-4B59-4CB6-AE2D-C25102D55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131" name="Rectangle 121">
              <a:extLst>
                <a:ext uri="{FF2B5EF4-FFF2-40B4-BE49-F238E27FC236}">
                  <a16:creationId xmlns:a16="http://schemas.microsoft.com/office/drawing/2014/main" id="{91458B88-1946-4006-9355-59CDC73C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39">
              <a:extLst>
                <a:ext uri="{FF2B5EF4-FFF2-40B4-BE49-F238E27FC236}">
                  <a16:creationId xmlns:a16="http://schemas.microsoft.com/office/drawing/2014/main" id="{E93D5CDB-D8FE-4E91-A168-F8A5603DC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1EE5B02-AD0B-4340-AD50-196911128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29F8A-A600-44FC-8214-FEA02D42B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43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 dirty="0"/>
              <a:t>Qui </a:t>
            </a:r>
            <a:r>
              <a:rPr lang="en-US" sz="5000" dirty="0" err="1"/>
              <a:t>s'occupe</a:t>
            </a:r>
            <a:r>
              <a:rPr lang="en-US" sz="5000" dirty="0"/>
              <a:t> des enfants</a:t>
            </a:r>
            <a:r>
              <a:rPr lang="cs-CZ" sz="5000" dirty="0"/>
              <a:t> </a:t>
            </a:r>
            <a:r>
              <a:rPr lang="en-US" sz="5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498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28FDF3-CDC0-4519-9B54-57816B58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4980883" cy="1777829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tx1"/>
                </a:solidFill>
                <a:cs typeface="Calibri Light"/>
              </a:rPr>
              <a:t>Les </a:t>
            </a:r>
            <a:r>
              <a:rPr lang="cs-CZ">
                <a:solidFill>
                  <a:schemeClr val="tx1"/>
                </a:solidFill>
                <a:ea typeface="+mj-lt"/>
                <a:cs typeface="+mj-lt"/>
              </a:rPr>
              <a:t>modèles de la famille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58844A0F-4804-4A23-9D88-E39B7DDE7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24" y="658995"/>
            <a:ext cx="3907796" cy="3355848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3A8B0A00-7D06-40D9-837B-DFC66D0C3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487" y="658995"/>
            <a:ext cx="3973419" cy="33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40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C1620-B25E-4809-BDC2-17B4C6C5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cs typeface="Calibri Light"/>
              </a:rPr>
              <a:t>Les </a:t>
            </a:r>
            <a:r>
              <a:rPr lang="en-US" sz="4800" dirty="0" err="1">
                <a:cs typeface="Calibri Light"/>
              </a:rPr>
              <a:t>loisirs</a:t>
            </a:r>
            <a:endParaRPr lang="en-US" sz="4800" dirty="0" err="1"/>
          </a:p>
        </p:txBody>
      </p:sp>
    </p:spTree>
    <p:extLst>
      <p:ext uri="{BB962C8B-B14F-4D97-AF65-F5344CB8AC3E}">
        <p14:creationId xmlns:p14="http://schemas.microsoft.com/office/powerpoint/2010/main" val="333561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48089CFA-4CE3-4A7E-B8A2-4EA97BEC8E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0411" y="568335"/>
            <a:ext cx="6990116" cy="323085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24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24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A82A3B3-9DED-41BD-BD29-DFC4BA85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700" dirty="0"/>
              <a:t>C</a:t>
            </a:r>
            <a:r>
              <a:rPr lang="en-US" sz="3700" dirty="0" err="1"/>
              <a:t>ulture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50317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oup 7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26A09DF-9C43-4833-A076-5127D424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4980883" cy="1777829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tx1"/>
                </a:solidFill>
              </a:rPr>
              <a:t>Sport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6" name="Picture 8" descr="http://www.observationsociete.fr/wp-content/uploads/2018/09/sportglobal.jpg">
            <a:extLst>
              <a:ext uri="{FF2B5EF4-FFF2-40B4-BE49-F238E27FC236}">
                <a16:creationId xmlns:a16="http://schemas.microsoft.com/office/drawing/2014/main" id="{B4146768-8DCB-443E-BBE9-7A7D17BE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747" y="17025"/>
            <a:ext cx="5934174" cy="48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observationsociete.fr/wp-content/uploads/2018/09/sporte_age_sexe-1.jpg">
            <a:extLst>
              <a:ext uri="{FF2B5EF4-FFF2-40B4-BE49-F238E27FC236}">
                <a16:creationId xmlns:a16="http://schemas.microsoft.com/office/drawing/2014/main" id="{2DF53FB5-CBF2-408F-B90C-B7BC73DB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436" y="119437"/>
            <a:ext cx="6857438" cy="47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9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18D95E9-B69F-4912-B207-A92F71E0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Monuments et musées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2" descr="visitmusees">
            <a:extLst>
              <a:ext uri="{FF2B5EF4-FFF2-40B4-BE49-F238E27FC236}">
                <a16:creationId xmlns:a16="http://schemas.microsoft.com/office/drawing/2014/main" id="{ACAF13B2-3EB9-499E-A5A9-903DA69A1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894" y="320040"/>
            <a:ext cx="4499053" cy="6227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2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0B46D094-9D10-45BD-BE9D-E4AFE2FE3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55076C24-1C31-4A38-A3E7-9F78F38C2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90A2F46D-431F-494E-B76D-74CEC1426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57B72B1F-4125-4F46-8D06-808E368B2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7C16EC32-C009-4130-ADB8-9DFD03CEC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CA06AC4F-231A-406A-83AF-BF4F1603D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244FAADB-573E-4112-BE8C-B88C470E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CF38BC08-F82D-4258-8E44-11B2C9E4E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EF763D22-10EE-4D7D-95EE-5F4DB723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81EA7FDE-0B97-4DDD-AF65-F352834E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CC18534F-EC75-4CF4-BBAC-0EF150873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71BB5232-2C83-41EB-B62B-E54AC93F2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2598F724-C32E-4B91-9B85-60C89DBB8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D5D4FBFD-ACE3-46D2-8E97-E8EABE735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54A3C901-AFD0-41D3-85E5-87D0E1C9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485F3E8E-CD09-44EB-AC73-1834A8D50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3BDFC1A4-51E7-46A6-8A0D-50476BCF5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A561BC1B-C5E2-45AA-B72B-03AF3216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4C0779C6-0F80-48B1-AD32-CC10D00C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73702193-6A56-4A74-84AD-94F530FED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6AEFF79-03FD-4BC0-8A67-25CAFCFDC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B66FC33-38F1-4E8E-8474-AF1F5673B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32E0DAC0-8D22-4A77-8AA9-169781B2E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28C2492-9737-4D83-8CBD-93EA6D071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3EEED5C0-82FC-41D3-A2F9-2A5E1C6DA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BC1A2CB-4A09-4F3D-A4B4-5F1622B1F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1A43EF29-744B-47C8-9A77-DD63DE3CE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DF44FED0-5B36-42C6-85A7-B8E1C2F0A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87A359F0-AFC4-4225-A933-ABC5A4312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87E2A626-28AB-42FD-8589-4C0D7BBE9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88A08255-D434-447A-94F9-2E53CA3EA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0C1DE278-D01A-47CF-9BB1-70717D22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5058907E-070F-43A5-B8BC-D5FCCEB2A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D62D53AC-31CA-4F19-88C4-C3495438A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5265081A-8907-436B-9429-36E368E92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D186EBBE-32C1-45A7-824F-A0416E8B4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3000AB5E-3DAC-452F-8DB5-D0B2F040C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2186FE1A-B164-4177-B362-CC18A1B0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C331E414-AA8A-43B4-B08C-202F8FFA0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C22F3420-4078-4F79-B9C5-E98FFDF17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6ECC6989-F4BE-4B69-80F1-C6E1FEB92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F50BB245-B754-45C8-AEDD-5B8CD81A6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0EC5071A-FEBF-4BA6-8503-ABB15953E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6841AB4E-93F5-44FE-BEDE-C4ACD382B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66A0EF48-27C4-4905-B89A-87D302627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DA90018-A3A4-4DB2-82A9-25F1CB60C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39" y="0"/>
            <a:ext cx="12191695" cy="42029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CB0EA93-A6E4-4711-BFB3-DC90DDD25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32" y="226693"/>
            <a:ext cx="3950208" cy="376157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B8B6799-968C-4433-9B3B-9BAD0C79B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3602" y="259948"/>
            <a:ext cx="3950208" cy="3678187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4EB0C45-2E8C-42C7-9FBC-71823D17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1398" y="485765"/>
            <a:ext cx="3950208" cy="324343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99B040-3C59-47F5-B8B8-ED7D57F4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27" name="Isosceles Triangle 39">
              <a:extLst>
                <a:ext uri="{FF2B5EF4-FFF2-40B4-BE49-F238E27FC236}">
                  <a16:creationId xmlns:a16="http://schemas.microsoft.com/office/drawing/2014/main" id="{693F5085-42BA-4366-AAB5-4C96237F6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3DEC339-AF15-45D7-9B52-EE0683BA5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927D49A-7A2A-4261-BEEC-C0B2C2CF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Lecture</a:t>
            </a:r>
          </a:p>
        </p:txBody>
      </p:sp>
    </p:spTree>
    <p:extLst>
      <p:ext uri="{BB962C8B-B14F-4D97-AF65-F5344CB8AC3E}">
        <p14:creationId xmlns:p14="http://schemas.microsoft.com/office/powerpoint/2010/main" val="205372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5CE3C9C-5592-43BA-A5A4-41757F5F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630936"/>
            <a:ext cx="6677553" cy="1353310"/>
          </a:xfrm>
        </p:spPr>
        <p:txBody>
          <a:bodyPr anchor="b">
            <a:normAutofit/>
          </a:bodyPr>
          <a:lstStyle/>
          <a:p>
            <a:pPr algn="l"/>
            <a:r>
              <a:rPr lang="cs-CZ" sz="3600" dirty="0">
                <a:solidFill>
                  <a:schemeClr val="tx1"/>
                </a:solidFill>
              </a:rPr>
              <a:t>Les </a:t>
            </a:r>
            <a:r>
              <a:rPr lang="cs-CZ" sz="3600" dirty="0" err="1">
                <a:solidFill>
                  <a:schemeClr val="tx1"/>
                </a:solidFill>
              </a:rPr>
              <a:t>sources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08DA9A-ECD5-46BE-BAC1-4800AFEDF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77" y="2161348"/>
            <a:ext cx="6677551" cy="389046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INSEE</a:t>
            </a:r>
            <a:endParaRPr lang="cs-CZ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Centre </a:t>
            </a:r>
            <a:r>
              <a:rPr lang="en-US" sz="2800" dirty="0" err="1">
                <a:solidFill>
                  <a:schemeClr val="accent1"/>
                </a:solidFill>
              </a:rPr>
              <a:t>d‘observation</a:t>
            </a:r>
            <a:r>
              <a:rPr lang="en-US" sz="2800" dirty="0">
                <a:solidFill>
                  <a:schemeClr val="accent1"/>
                </a:solidFill>
              </a:rPr>
              <a:t> de la </a:t>
            </a:r>
            <a:r>
              <a:rPr lang="en-US" sz="2800" dirty="0" err="1">
                <a:solidFill>
                  <a:schemeClr val="accent1"/>
                </a:solidFill>
              </a:rPr>
              <a:t>société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  <a:hlinkClick r:id="rId2"/>
              </a:rPr>
              <a:t>https://www.insee.fr/</a:t>
            </a:r>
            <a:br>
              <a:rPr lang="en-US" sz="2800" dirty="0">
                <a:solidFill>
                  <a:schemeClr val="accent1"/>
                </a:solidFill>
                <a:hlinkClick r:id="rId3"/>
              </a:rPr>
            </a:br>
            <a:r>
              <a:rPr lang="en-US" sz="2800" dirty="0">
                <a:solidFill>
                  <a:schemeClr val="accent1"/>
                </a:solidFill>
                <a:hlinkClick r:id="rId3"/>
              </a:rPr>
              <a:t>http://www.observationsociete.fr/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4223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D042B-9BA6-47CC-AEFF-A61093B0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cs-CZ" sz="4400" dirty="0" err="1">
                <a:solidFill>
                  <a:schemeClr val="tx1"/>
                </a:solidFill>
                <a:cs typeface="Calibri Light"/>
              </a:rPr>
              <a:t>Conclusion</a:t>
            </a:r>
            <a:endParaRPr lang="cs-CZ" sz="4400" dirty="0">
              <a:solidFill>
                <a:schemeClr val="tx1"/>
              </a:solidFill>
              <a:cs typeface="Calibri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7E982-6E5F-4E47-BE93-E895A4A6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347" y="1009052"/>
            <a:ext cx="6346172" cy="5117111"/>
          </a:xfrm>
        </p:spPr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les </a:t>
            </a:r>
            <a:r>
              <a:rPr lang="cs-CZ" dirty="0" err="1">
                <a:ea typeface="+mn-lt"/>
                <a:cs typeface="+mn-lt"/>
              </a:rPr>
              <a:t>tendances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dans</a:t>
            </a:r>
            <a:r>
              <a:rPr lang="cs-CZ" dirty="0">
                <a:ea typeface="+mn-lt"/>
                <a:cs typeface="+mn-lt"/>
              </a:rPr>
              <a:t> la </a:t>
            </a:r>
            <a:r>
              <a:rPr lang="cs-CZ" dirty="0" err="1">
                <a:ea typeface="+mn-lt"/>
                <a:cs typeface="+mn-lt"/>
              </a:rPr>
              <a:t>vie</a:t>
            </a:r>
            <a:r>
              <a:rPr lang="cs-CZ" dirty="0">
                <a:ea typeface="+mn-lt"/>
                <a:cs typeface="+mn-lt"/>
              </a:rPr>
              <a:t> en </a:t>
            </a:r>
            <a:r>
              <a:rPr lang="cs-CZ" dirty="0" err="1">
                <a:ea typeface="+mn-lt"/>
                <a:cs typeface="+mn-lt"/>
              </a:rPr>
              <a:t>couple</a:t>
            </a:r>
            <a:r>
              <a:rPr lang="cs-CZ" dirty="0">
                <a:ea typeface="+mn-lt"/>
                <a:cs typeface="+mn-lt"/>
              </a:rPr>
              <a:t> :</a:t>
            </a:r>
          </a:p>
          <a:p>
            <a:pPr lvl="1"/>
            <a:r>
              <a:rPr lang="cs-CZ" dirty="0" err="1">
                <a:ea typeface="+mn-lt"/>
                <a:cs typeface="+mn-lt"/>
              </a:rPr>
              <a:t>progression</a:t>
            </a:r>
            <a:r>
              <a:rPr lang="cs-CZ" dirty="0">
                <a:ea typeface="+mn-lt"/>
                <a:cs typeface="+mn-lt"/>
              </a:rPr>
              <a:t> des </a:t>
            </a:r>
            <a:r>
              <a:rPr lang="cs-CZ" dirty="0" err="1">
                <a:ea typeface="+mn-lt"/>
                <a:cs typeface="+mn-lt"/>
              </a:rPr>
              <a:t>unions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libres</a:t>
            </a:r>
            <a:endParaRPr lang="cs-CZ" dirty="0">
              <a:ea typeface="+mn-lt"/>
              <a:cs typeface="+mn-lt"/>
            </a:endParaRPr>
          </a:p>
          <a:p>
            <a:pPr lvl="1"/>
            <a:r>
              <a:rPr lang="cs-CZ" dirty="0" err="1">
                <a:ea typeface="+mn-lt"/>
                <a:cs typeface="+mn-lt"/>
              </a:rPr>
              <a:t>diminution</a:t>
            </a:r>
            <a:r>
              <a:rPr lang="cs-CZ" dirty="0">
                <a:ea typeface="+mn-lt"/>
                <a:cs typeface="+mn-lt"/>
              </a:rPr>
              <a:t> des </a:t>
            </a:r>
            <a:r>
              <a:rPr lang="cs-CZ" dirty="0" err="1">
                <a:ea typeface="+mn-lt"/>
                <a:cs typeface="+mn-lt"/>
              </a:rPr>
              <a:t>mariages</a:t>
            </a:r>
            <a:endParaRPr lang="cs-CZ" dirty="0">
              <a:ea typeface="+mn-lt"/>
              <a:cs typeface="+mn-lt"/>
            </a:endParaRPr>
          </a:p>
          <a:p>
            <a:pPr lvl="1"/>
            <a:r>
              <a:rPr lang="cs-CZ" dirty="0" err="1">
                <a:ea typeface="+mn-lt"/>
                <a:cs typeface="+mn-lt"/>
              </a:rPr>
              <a:t>croissance</a:t>
            </a:r>
            <a:r>
              <a:rPr lang="cs-CZ" dirty="0">
                <a:ea typeface="+mn-lt"/>
                <a:cs typeface="+mn-lt"/>
              </a:rPr>
              <a:t> des </a:t>
            </a:r>
            <a:r>
              <a:rPr lang="cs-CZ" dirty="0" err="1">
                <a:ea typeface="+mn-lt"/>
                <a:cs typeface="+mn-lt"/>
              </a:rPr>
              <a:t>divorces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en France, </a:t>
            </a:r>
            <a:r>
              <a:rPr lang="cs-CZ" dirty="0" err="1">
                <a:ea typeface="+mn-lt"/>
                <a:cs typeface="+mn-lt"/>
              </a:rPr>
              <a:t>le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mariage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homosexuel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est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autorisé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depuis</a:t>
            </a:r>
            <a:r>
              <a:rPr lang="cs-CZ" dirty="0">
                <a:ea typeface="+mn-lt"/>
                <a:cs typeface="+mn-lt"/>
              </a:rPr>
              <a:t> 2013 (+ </a:t>
            </a:r>
            <a:r>
              <a:rPr lang="cs-CZ" dirty="0" err="1">
                <a:ea typeface="+mn-lt"/>
                <a:cs typeface="+mn-lt"/>
              </a:rPr>
              <a:t>le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Pacs</a:t>
            </a:r>
            <a:r>
              <a:rPr lang="cs-CZ" dirty="0">
                <a:ea typeface="+mn-lt"/>
                <a:cs typeface="+mn-lt"/>
              </a:rPr>
              <a:t>)</a:t>
            </a:r>
          </a:p>
          <a:p>
            <a:r>
              <a:rPr lang="cs-CZ" dirty="0">
                <a:ea typeface="+mn-lt"/>
                <a:cs typeface="+mn-lt"/>
              </a:rPr>
              <a:t>les </a:t>
            </a:r>
            <a:r>
              <a:rPr lang="cs-CZ" dirty="0" err="1">
                <a:ea typeface="+mn-lt"/>
                <a:cs typeface="+mn-lt"/>
              </a:rPr>
              <a:t>femmes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devient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mères</a:t>
            </a:r>
            <a:r>
              <a:rPr lang="cs-CZ" dirty="0">
                <a:ea typeface="+mn-lt"/>
                <a:cs typeface="+mn-lt"/>
              </a:rPr>
              <a:t> en </a:t>
            </a:r>
            <a:r>
              <a:rPr lang="cs-CZ" dirty="0" err="1">
                <a:ea typeface="+mn-lt"/>
                <a:cs typeface="+mn-lt"/>
              </a:rPr>
              <a:t>moyenne</a:t>
            </a:r>
            <a:r>
              <a:rPr lang="cs-CZ" dirty="0">
                <a:ea typeface="+mn-lt"/>
                <a:cs typeface="+mn-lt"/>
              </a:rPr>
              <a:t> à </a:t>
            </a:r>
            <a:r>
              <a:rPr lang="cs-CZ" dirty="0" err="1">
                <a:ea typeface="+mn-lt"/>
                <a:cs typeface="+mn-lt"/>
              </a:rPr>
              <a:t>l‘âge</a:t>
            </a:r>
            <a:r>
              <a:rPr lang="cs-CZ" dirty="0">
                <a:ea typeface="+mn-lt"/>
                <a:cs typeface="+mn-lt"/>
              </a:rPr>
              <a:t> de 29 </a:t>
            </a:r>
            <a:r>
              <a:rPr lang="cs-CZ" dirty="0" err="1">
                <a:ea typeface="+mn-lt"/>
                <a:cs typeface="+mn-lt"/>
              </a:rPr>
              <a:t>ans</a:t>
            </a:r>
            <a:endParaRPr lang="cs-CZ" dirty="0">
              <a:ea typeface="+mn-lt"/>
              <a:cs typeface="+mn-lt"/>
            </a:endParaRPr>
          </a:p>
          <a:p>
            <a:r>
              <a:rPr lang="cs-CZ" dirty="0" err="1">
                <a:ea typeface="+mn-lt"/>
                <a:cs typeface="+mn-lt"/>
              </a:rPr>
              <a:t>le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nombre</a:t>
            </a:r>
            <a:r>
              <a:rPr lang="cs-CZ" dirty="0">
                <a:ea typeface="+mn-lt"/>
                <a:cs typeface="+mn-lt"/>
              </a:rPr>
              <a:t> des </a:t>
            </a:r>
            <a:r>
              <a:rPr lang="cs-CZ" dirty="0" err="1">
                <a:ea typeface="+mn-lt"/>
                <a:cs typeface="+mn-lt"/>
              </a:rPr>
              <a:t>enfants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nés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descend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dans</a:t>
            </a:r>
            <a:r>
              <a:rPr lang="cs-CZ" dirty="0">
                <a:ea typeface="+mn-lt"/>
                <a:cs typeface="+mn-lt"/>
              </a:rPr>
              <a:t> la </a:t>
            </a:r>
            <a:r>
              <a:rPr lang="cs-CZ" dirty="0" err="1">
                <a:ea typeface="+mn-lt"/>
                <a:cs typeface="+mn-lt"/>
              </a:rPr>
              <a:t>plupart</a:t>
            </a:r>
            <a:r>
              <a:rPr lang="cs-CZ" dirty="0">
                <a:ea typeface="+mn-lt"/>
                <a:cs typeface="+mn-lt"/>
              </a:rPr>
              <a:t> des </a:t>
            </a:r>
            <a:r>
              <a:rPr lang="cs-CZ" dirty="0" err="1">
                <a:ea typeface="+mn-lt"/>
                <a:cs typeface="+mn-lt"/>
              </a:rPr>
              <a:t>familles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il</a:t>
            </a:r>
            <a:r>
              <a:rPr lang="cs-CZ" dirty="0">
                <a:ea typeface="+mn-lt"/>
                <a:cs typeface="+mn-lt"/>
              </a:rPr>
              <a:t> y a </a:t>
            </a:r>
            <a:r>
              <a:rPr lang="cs-CZ" dirty="0" err="1">
                <a:ea typeface="+mn-lt"/>
                <a:cs typeface="+mn-lt"/>
              </a:rPr>
              <a:t>un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seul</a:t>
            </a:r>
            <a:r>
              <a:rPr lang="cs-CZ" dirty="0">
                <a:ea typeface="+mn-lt"/>
                <a:cs typeface="+mn-lt"/>
              </a:rPr>
              <a:t> enfant</a:t>
            </a:r>
          </a:p>
          <a:p>
            <a:r>
              <a:rPr lang="cs-CZ" dirty="0">
                <a:ea typeface="+mn-lt"/>
                <a:cs typeface="+mn-lt"/>
              </a:rPr>
              <a:t>les </a:t>
            </a:r>
            <a:r>
              <a:rPr lang="cs-CZ" dirty="0" err="1">
                <a:ea typeface="+mn-lt"/>
                <a:cs typeface="+mn-lt"/>
              </a:rPr>
              <a:t>Français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aiment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lire</a:t>
            </a:r>
            <a:r>
              <a:rPr lang="cs-CZ" dirty="0">
                <a:ea typeface="+mn-lt"/>
                <a:cs typeface="+mn-lt"/>
              </a:rPr>
              <a:t>, faire </a:t>
            </a:r>
            <a:r>
              <a:rPr lang="cs-CZ" dirty="0" err="1">
                <a:ea typeface="+mn-lt"/>
                <a:cs typeface="+mn-lt"/>
              </a:rPr>
              <a:t>du</a:t>
            </a:r>
            <a:r>
              <a:rPr lang="cs-CZ" dirty="0">
                <a:ea typeface="+mn-lt"/>
                <a:cs typeface="+mn-lt"/>
              </a:rPr>
              <a:t> sport et </a:t>
            </a:r>
            <a:r>
              <a:rPr lang="cs-CZ" dirty="0" err="1">
                <a:ea typeface="+mn-lt"/>
                <a:cs typeface="+mn-lt"/>
              </a:rPr>
              <a:t>surtout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sortit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pour</a:t>
            </a:r>
            <a:r>
              <a:rPr lang="cs-CZ" dirty="0">
                <a:ea typeface="+mn-lt"/>
                <a:cs typeface="+mn-lt"/>
              </a:rPr>
              <a:t> la </a:t>
            </a:r>
            <a:r>
              <a:rPr lang="cs-CZ" dirty="0" err="1">
                <a:ea typeface="+mn-lt"/>
                <a:cs typeface="+mn-lt"/>
              </a:rPr>
              <a:t>culture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68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6132F700-8CFB-4C6C-B542-E0126AFD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32">
            <a:extLst>
              <a:ext uri="{FF2B5EF4-FFF2-40B4-BE49-F238E27FC236}">
                <a16:creationId xmlns:a16="http://schemas.microsoft.com/office/drawing/2014/main" id="{590E0492-A063-4322-A6F6-50EBE38B5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811F053-65BC-463F-A052-15EDF07DD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3403D-B393-4A6E-8AA0-D29DA97A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8" y="2101814"/>
            <a:ext cx="3459737" cy="2622155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chemeClr val="bg1"/>
                </a:solidFill>
              </a:rPr>
              <a:t>Le couple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615D0-38BE-4484-A6DF-1730CF56B7AB}"/>
              </a:ext>
            </a:extLst>
          </p:cNvPr>
          <p:cNvSpPr txBox="1"/>
          <p:nvPr/>
        </p:nvSpPr>
        <p:spPr>
          <a:xfrm>
            <a:off x="4077418" y="3171645"/>
            <a:ext cx="7976557" cy="154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</a:t>
            </a:r>
            <a:r>
              <a:rPr lang="cs-CZ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: </a:t>
            </a:r>
            <a:r>
              <a:rPr lang="fr-FR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couple, célibataire : êtes-vous dans la norme des Français ?</a:t>
            </a:r>
            <a:endParaRPr lang="cs-CZ" sz="1600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70 % des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personnes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de 25 à 65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ans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vivent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en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couple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(union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libre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mariage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, Pac)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8 % des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personne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ayant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55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ans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et 13 % des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personnes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ayant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35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ans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ont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déclaré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qu'ils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n'ont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jamais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vécu</a:t>
            </a:r>
            <a:r>
              <a:rPr lang="cs-CZ" sz="1600" dirty="0">
                <a:solidFill>
                  <a:srgbClr val="FFFFFF"/>
                </a:solidFill>
                <a:ea typeface="+mn-lt"/>
                <a:cs typeface="+mn-lt"/>
              </a:rPr>
              <a:t> en </a:t>
            </a:r>
            <a:r>
              <a:rPr lang="cs-CZ" sz="1600" dirty="0" err="1">
                <a:solidFill>
                  <a:srgbClr val="FFFFFF"/>
                </a:solidFill>
                <a:ea typeface="+mn-lt"/>
                <a:cs typeface="+mn-lt"/>
              </a:rPr>
              <a:t>couple</a:t>
            </a:r>
            <a:endParaRPr lang="cs-CZ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6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4" name="Picture 4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8B25DF13-25D9-451D-9F93-4243876A6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66310"/>
            <a:ext cx="10905066" cy="51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90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4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FAB713-1533-4A21-A952-EEE8D067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cs-CZ" sz="3200">
                <a:solidFill>
                  <a:schemeClr val="tx2"/>
                </a:solidFill>
                <a:cs typeface="Calibri Light"/>
              </a:rPr>
              <a:t>L'union libre</a:t>
            </a:r>
            <a:endParaRPr lang="cs-CZ" sz="3200">
              <a:solidFill>
                <a:schemeClr val="tx2"/>
              </a:solidFill>
            </a:endParaRPr>
          </a:p>
        </p:txBody>
      </p:sp>
      <p:sp>
        <p:nvSpPr>
          <p:cNvPr id="39" name="Rectangle 6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CFAA7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6E1EAD55-2FA5-4839-A566-7F2D7B13F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9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F84EB-247A-4E0B-8D32-ECFF9F3B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buClr>
                <a:srgbClr val="CFAA70"/>
              </a:buClr>
            </a:pPr>
            <a:r>
              <a:rPr lang="cs-CZ" dirty="0" err="1"/>
              <a:t>changement</a:t>
            </a:r>
            <a:r>
              <a:rPr lang="cs-CZ" dirty="0"/>
              <a:t> de la </a:t>
            </a:r>
            <a:r>
              <a:rPr lang="cs-CZ" dirty="0" err="1"/>
              <a:t>forme</a:t>
            </a:r>
            <a:r>
              <a:rPr lang="cs-CZ" dirty="0"/>
              <a:t> – </a:t>
            </a:r>
            <a:r>
              <a:rPr lang="cs-CZ" dirty="0" err="1"/>
              <a:t>du</a:t>
            </a:r>
            <a:r>
              <a:rPr lang="cs-CZ" dirty="0"/>
              <a:t> </a:t>
            </a:r>
            <a:r>
              <a:rPr lang="cs-CZ" dirty="0" err="1"/>
              <a:t>mariage</a:t>
            </a:r>
            <a:r>
              <a:rPr lang="cs-CZ" dirty="0"/>
              <a:t> à </a:t>
            </a:r>
            <a:r>
              <a:rPr lang="cs-CZ" dirty="0" err="1"/>
              <a:t>l'union</a:t>
            </a:r>
            <a:r>
              <a:rPr lang="cs-CZ" dirty="0"/>
              <a:t> </a:t>
            </a:r>
            <a:r>
              <a:rPr lang="cs-CZ" dirty="0" err="1"/>
              <a:t>libre</a:t>
            </a:r>
            <a:endParaRPr lang="cs-CZ" dirty="0"/>
          </a:p>
          <a:p>
            <a:pPr>
              <a:buClr>
                <a:srgbClr val="CFAA70"/>
              </a:buClr>
            </a:pPr>
            <a:r>
              <a:rPr lang="cs-CZ" dirty="0" err="1"/>
              <a:t>progrès</a:t>
            </a:r>
            <a:r>
              <a:rPr lang="cs-CZ" dirty="0"/>
              <a:t> et </a:t>
            </a:r>
            <a:r>
              <a:rPr lang="cs-CZ" dirty="0" err="1"/>
              <a:t>stagnation</a:t>
            </a:r>
            <a:r>
              <a:rPr lang="cs-CZ" dirty="0"/>
              <a:t> des </a:t>
            </a:r>
            <a:r>
              <a:rPr lang="cs-CZ" dirty="0" err="1"/>
              <a:t>unions</a:t>
            </a:r>
            <a:r>
              <a:rPr lang="cs-CZ" dirty="0"/>
              <a:t> </a:t>
            </a:r>
            <a:r>
              <a:rPr lang="cs-CZ" dirty="0" err="1"/>
              <a:t>libres</a:t>
            </a:r>
            <a:endParaRPr lang="cs-CZ" dirty="0"/>
          </a:p>
          <a:p>
            <a:pPr lvl="1">
              <a:buClr>
                <a:srgbClr val="CFAA70"/>
              </a:buClr>
            </a:pPr>
            <a:r>
              <a:rPr lang="cs-CZ" dirty="0">
                <a:ea typeface="+mn-lt"/>
                <a:cs typeface="+mn-lt"/>
              </a:rPr>
              <a:t>5 % des </a:t>
            </a:r>
            <a:r>
              <a:rPr lang="cs-CZ" dirty="0" err="1">
                <a:ea typeface="+mn-lt"/>
                <a:cs typeface="+mn-lt"/>
              </a:rPr>
              <a:t>couples</a:t>
            </a:r>
            <a:r>
              <a:rPr lang="cs-CZ" dirty="0">
                <a:ea typeface="+mn-lt"/>
                <a:cs typeface="+mn-lt"/>
              </a:rPr>
              <a:t> au </a:t>
            </a:r>
            <a:r>
              <a:rPr lang="cs-CZ" dirty="0" err="1">
                <a:ea typeface="+mn-lt"/>
                <a:cs typeface="+mn-lt"/>
              </a:rPr>
              <a:t>début</a:t>
            </a:r>
            <a:r>
              <a:rPr lang="cs-CZ" dirty="0">
                <a:ea typeface="+mn-lt"/>
                <a:cs typeface="+mn-lt"/>
              </a:rPr>
              <a:t> des </a:t>
            </a:r>
            <a:r>
              <a:rPr lang="cs-CZ" dirty="0" err="1">
                <a:ea typeface="+mn-lt"/>
                <a:cs typeface="+mn-lt"/>
              </a:rPr>
              <a:t>années</a:t>
            </a:r>
            <a:r>
              <a:rPr lang="cs-CZ" dirty="0">
                <a:ea typeface="+mn-lt"/>
                <a:cs typeface="+mn-lt"/>
              </a:rPr>
              <a:t> 1980</a:t>
            </a:r>
            <a:endParaRPr lang="en-US" dirty="0">
              <a:ea typeface="+mn-lt"/>
              <a:cs typeface="+mn-lt"/>
            </a:endParaRPr>
          </a:p>
          <a:p>
            <a:pPr lvl="1">
              <a:buClr>
                <a:srgbClr val="CFAA70"/>
              </a:buClr>
            </a:pPr>
            <a:r>
              <a:rPr lang="cs-CZ" dirty="0">
                <a:ea typeface="+mn-lt"/>
                <a:cs typeface="+mn-lt"/>
              </a:rPr>
              <a:t>18-20 % des </a:t>
            </a:r>
            <a:r>
              <a:rPr lang="cs-CZ" dirty="0" err="1">
                <a:ea typeface="+mn-lt"/>
                <a:cs typeface="+mn-lt"/>
              </a:rPr>
              <a:t>couples</a:t>
            </a:r>
            <a:r>
              <a:rPr lang="cs-CZ" dirty="0">
                <a:ea typeface="+mn-lt"/>
                <a:cs typeface="+mn-lt"/>
              </a:rPr>
              <a:t> de 2000 à 2018</a:t>
            </a:r>
            <a:endParaRPr lang="tr-TR" dirty="0"/>
          </a:p>
          <a:p>
            <a:pPr lvl="1">
              <a:buClr>
                <a:srgbClr val="CFAA70"/>
              </a:buClr>
            </a:pPr>
            <a:r>
              <a:rPr lang="cs-CZ" dirty="0"/>
              <a:t>60 % des </a:t>
            </a:r>
            <a:r>
              <a:rPr lang="cs-CZ" dirty="0" err="1"/>
              <a:t>enfants</a:t>
            </a:r>
            <a:r>
              <a:rPr lang="cs-CZ" dirty="0"/>
              <a:t> </a:t>
            </a:r>
            <a:r>
              <a:rPr lang="cs-CZ" dirty="0" err="1"/>
              <a:t>naissent</a:t>
            </a:r>
            <a:r>
              <a:rPr lang="cs-CZ" dirty="0"/>
              <a:t> </a:t>
            </a:r>
            <a:r>
              <a:rPr lang="cs-CZ" dirty="0" err="1"/>
              <a:t>hors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mariage</a:t>
            </a:r>
            <a:endParaRPr lang="cs-CZ" dirty="0"/>
          </a:p>
          <a:p>
            <a:pPr lvl="1">
              <a:buClr>
                <a:srgbClr val="CFAA70"/>
              </a:buClr>
            </a:pPr>
            <a:endParaRPr lang="cs-CZ" dirty="0"/>
          </a:p>
          <a:p>
            <a:pPr lvl="1">
              <a:buClr>
                <a:srgbClr val="CFAA70"/>
              </a:buClr>
            </a:pPr>
            <a:endParaRPr lang="cs-CZ" dirty="0"/>
          </a:p>
          <a:p>
            <a:pPr lvl="1">
              <a:buClr>
                <a:srgbClr val="CFAA70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43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312D53-0AAB-48BB-9DA2-74912B4F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780" y="321074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cs-CZ" sz="3200">
                <a:solidFill>
                  <a:schemeClr val="tx2"/>
                </a:solidFill>
                <a:cs typeface="Calibri Light"/>
              </a:rPr>
              <a:t>Le mariage</a:t>
            </a:r>
            <a:endParaRPr lang="cs-CZ" sz="3200">
              <a:solidFill>
                <a:schemeClr val="tx2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B1D8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B215F6FF-F8FE-4261-B4B9-336D9B6A0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67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6C28A-60A7-4B9E-90E6-716DB5D4C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667" y="1360728"/>
            <a:ext cx="4760964" cy="5216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B1D873"/>
              </a:buClr>
            </a:pPr>
            <a:r>
              <a:rPr lang="cs-CZ" dirty="0" err="1"/>
              <a:t>abaissement</a:t>
            </a:r>
            <a:endParaRPr lang="cs-CZ" err="1"/>
          </a:p>
          <a:p>
            <a:pPr lvl="1">
              <a:lnSpc>
                <a:spcPct val="110000"/>
              </a:lnSpc>
              <a:buClr>
                <a:srgbClr val="B1D873"/>
              </a:buClr>
            </a:pPr>
            <a:r>
              <a:rPr lang="cs-CZ" dirty="0" err="1"/>
              <a:t>entre</a:t>
            </a:r>
            <a:r>
              <a:rPr lang="cs-CZ" dirty="0"/>
              <a:t> les </a:t>
            </a:r>
            <a:r>
              <a:rPr lang="cs-CZ" dirty="0" err="1"/>
              <a:t>années</a:t>
            </a:r>
            <a:r>
              <a:rPr lang="cs-CZ" dirty="0"/>
              <a:t> 2000 et 2010 la part des </a:t>
            </a:r>
            <a:r>
              <a:rPr lang="cs-CZ" dirty="0" err="1"/>
              <a:t>couples</a:t>
            </a:r>
            <a:r>
              <a:rPr lang="cs-CZ" dirty="0"/>
              <a:t> </a:t>
            </a:r>
            <a:r>
              <a:rPr lang="cs-CZ" dirty="0" err="1"/>
              <a:t>mariés</a:t>
            </a:r>
            <a:r>
              <a:rPr lang="cs-CZ" dirty="0"/>
              <a:t> a </a:t>
            </a:r>
            <a:r>
              <a:rPr lang="cs-CZ" dirty="0" err="1"/>
              <a:t>baissé</a:t>
            </a:r>
            <a:r>
              <a:rPr lang="cs-CZ" dirty="0"/>
              <a:t> de 83 % à 73 %</a:t>
            </a:r>
            <a:endParaRPr lang="cs-CZ"/>
          </a:p>
          <a:p>
            <a:pPr lvl="1">
              <a:lnSpc>
                <a:spcPct val="110000"/>
              </a:lnSpc>
              <a:buClr>
                <a:srgbClr val="B1D873"/>
              </a:buClr>
            </a:pPr>
            <a:r>
              <a:rPr lang="cs-CZ" dirty="0"/>
              <a:t>en 1946 – 516 000 </a:t>
            </a:r>
            <a:r>
              <a:rPr lang="cs-CZ" dirty="0" err="1"/>
              <a:t>mariages</a:t>
            </a:r>
          </a:p>
          <a:p>
            <a:pPr lvl="1">
              <a:lnSpc>
                <a:spcPct val="110000"/>
              </a:lnSpc>
              <a:buClr>
                <a:srgbClr val="B1D873"/>
              </a:buClr>
            </a:pPr>
            <a:r>
              <a:rPr lang="cs-CZ" dirty="0"/>
              <a:t>en 2000 – 305 000 </a:t>
            </a:r>
            <a:r>
              <a:rPr lang="cs-CZ" dirty="0" err="1"/>
              <a:t>mariages</a:t>
            </a:r>
          </a:p>
          <a:p>
            <a:pPr lvl="1">
              <a:lnSpc>
                <a:spcPct val="110000"/>
              </a:lnSpc>
              <a:buClr>
                <a:srgbClr val="B1D873"/>
              </a:buClr>
            </a:pPr>
            <a:r>
              <a:rPr lang="cs-CZ" dirty="0"/>
              <a:t>en 2017 – 228 000 </a:t>
            </a:r>
            <a:r>
              <a:rPr lang="cs-CZ" dirty="0" err="1"/>
              <a:t>mariages</a:t>
            </a:r>
          </a:p>
          <a:p>
            <a:pPr lvl="1">
              <a:lnSpc>
                <a:spcPct val="110000"/>
              </a:lnSpc>
              <a:buClr>
                <a:srgbClr val="B1D873"/>
              </a:buClr>
            </a:pPr>
            <a:r>
              <a:rPr lang="cs-CZ" dirty="0" err="1"/>
              <a:t>depuis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1er </a:t>
            </a:r>
            <a:r>
              <a:rPr lang="cs-CZ" dirty="0" err="1"/>
              <a:t>janvier</a:t>
            </a:r>
            <a:r>
              <a:rPr lang="cs-CZ" dirty="0"/>
              <a:t> 2019 – 81 000 </a:t>
            </a:r>
            <a:r>
              <a:rPr lang="cs-CZ" dirty="0" err="1"/>
              <a:t>mariages</a:t>
            </a:r>
          </a:p>
          <a:p>
            <a:pPr>
              <a:lnSpc>
                <a:spcPct val="110000"/>
              </a:lnSpc>
              <a:buClr>
                <a:srgbClr val="B1D873"/>
              </a:buClr>
            </a:pPr>
            <a:r>
              <a:rPr lang="cs-CZ" dirty="0" err="1"/>
              <a:t>depuis</a:t>
            </a:r>
            <a:r>
              <a:rPr lang="cs-CZ" dirty="0"/>
              <a:t> 2013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mariage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"</a:t>
            </a:r>
            <a:r>
              <a:rPr lang="cs-CZ" dirty="0" err="1"/>
              <a:t>pour</a:t>
            </a:r>
            <a:r>
              <a:rPr lang="cs-CZ" dirty="0"/>
              <a:t> </a:t>
            </a:r>
            <a:r>
              <a:rPr lang="cs-CZ" dirty="0" err="1"/>
              <a:t>tous</a:t>
            </a:r>
            <a:r>
              <a:rPr lang="cs-CZ" dirty="0"/>
              <a:t>" - </a:t>
            </a:r>
            <a:r>
              <a:rPr lang="cs-CZ" dirty="0" err="1"/>
              <a:t>autorisé</a:t>
            </a:r>
            <a:r>
              <a:rPr lang="cs-CZ" dirty="0"/>
              <a:t> </a:t>
            </a:r>
            <a:r>
              <a:rPr lang="cs-CZ" dirty="0" err="1"/>
              <a:t>pour</a:t>
            </a:r>
            <a:r>
              <a:rPr lang="cs-CZ" dirty="0"/>
              <a:t> les </a:t>
            </a:r>
            <a:r>
              <a:rPr lang="cs-CZ" dirty="0" err="1"/>
              <a:t>couples</a:t>
            </a:r>
            <a:r>
              <a:rPr lang="cs-CZ" dirty="0"/>
              <a:t> </a:t>
            </a:r>
            <a:r>
              <a:rPr lang="cs-CZ" dirty="0" err="1"/>
              <a:t>homosexuels</a:t>
            </a:r>
            <a:r>
              <a:rPr lang="cs-CZ" dirty="0"/>
              <a:t>, </a:t>
            </a:r>
            <a:r>
              <a:rPr lang="cs-CZ" dirty="0" err="1"/>
              <a:t>mais</a:t>
            </a:r>
            <a:r>
              <a:rPr lang="cs-CZ" dirty="0"/>
              <a:t> </a:t>
            </a:r>
            <a:r>
              <a:rPr lang="cs-CZ" dirty="0" err="1"/>
              <a:t>il</a:t>
            </a:r>
            <a:r>
              <a:rPr lang="cs-CZ" dirty="0"/>
              <a:t> y reste </a:t>
            </a:r>
            <a:r>
              <a:rPr lang="cs-CZ" dirty="0" err="1"/>
              <a:t>toujours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Pacs</a:t>
            </a:r>
            <a:endParaRPr lang="cs-CZ" err="1"/>
          </a:p>
          <a:p>
            <a:pPr lvl="1">
              <a:lnSpc>
                <a:spcPct val="110000"/>
              </a:lnSpc>
              <a:buClr>
                <a:srgbClr val="B1D873"/>
              </a:buClr>
            </a:pPr>
            <a:r>
              <a:rPr lang="cs-CZ" dirty="0"/>
              <a:t>en 2014, 10 000 </a:t>
            </a:r>
            <a:r>
              <a:rPr lang="cs-CZ" dirty="0" err="1"/>
              <a:t>mariages</a:t>
            </a:r>
            <a:r>
              <a:rPr lang="cs-CZ" dirty="0"/>
              <a:t> </a:t>
            </a:r>
            <a:r>
              <a:rPr lang="cs-CZ" dirty="0" err="1"/>
              <a:t>ont</a:t>
            </a:r>
            <a:r>
              <a:rPr lang="cs-CZ" dirty="0"/>
              <a:t> été </a:t>
            </a:r>
            <a:r>
              <a:rPr lang="cs-CZ" dirty="0" err="1"/>
              <a:t>homosexuels</a:t>
            </a:r>
          </a:p>
        </p:txBody>
      </p:sp>
    </p:spTree>
    <p:extLst>
      <p:ext uri="{BB962C8B-B14F-4D97-AF65-F5344CB8AC3E}">
        <p14:creationId xmlns:p14="http://schemas.microsoft.com/office/powerpoint/2010/main" val="86681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8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40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F1425C-6790-4AE5-A510-8356C8F1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cs-CZ" sz="3200" dirty="0" err="1">
                <a:solidFill>
                  <a:schemeClr val="tx2"/>
                </a:solidFill>
                <a:cs typeface="Calibri Light"/>
              </a:rPr>
              <a:t>Le</a:t>
            </a:r>
            <a:r>
              <a:rPr lang="cs-CZ" sz="3200" dirty="0">
                <a:solidFill>
                  <a:schemeClr val="tx2"/>
                </a:solidFill>
                <a:cs typeface="Calibri Light"/>
              </a:rPr>
              <a:t> </a:t>
            </a:r>
            <a:r>
              <a:rPr lang="cs-CZ" sz="3200" dirty="0" err="1">
                <a:solidFill>
                  <a:schemeClr val="tx2"/>
                </a:solidFill>
                <a:cs typeface="Calibri Light"/>
              </a:rPr>
              <a:t>divorce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38" name="Rectangle 6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F9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97A91CB6-9BFE-4DAD-8395-9A174288C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06" y="960214"/>
            <a:ext cx="5284465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7ACD3-B67D-4A81-877F-FF90F8A9C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buClr>
                <a:srgbClr val="FF9500"/>
              </a:buClr>
            </a:pPr>
            <a:r>
              <a:rPr lang="cs-CZ" dirty="0"/>
              <a:t>en 2005, </a:t>
            </a:r>
            <a:r>
              <a:rPr lang="cs-CZ" dirty="0" err="1"/>
              <a:t>l'année</a:t>
            </a:r>
            <a:r>
              <a:rPr lang="cs-CZ" dirty="0"/>
              <a:t> </a:t>
            </a:r>
            <a:r>
              <a:rPr lang="cs-CZ" dirty="0" err="1"/>
              <a:t>record</a:t>
            </a:r>
            <a:r>
              <a:rPr lang="cs-CZ" dirty="0"/>
              <a:t>, 152 000 </a:t>
            </a:r>
            <a:r>
              <a:rPr lang="cs-CZ" dirty="0" err="1"/>
              <a:t>divorces</a:t>
            </a:r>
            <a:r>
              <a:rPr lang="cs-CZ" dirty="0"/>
              <a:t> </a:t>
            </a:r>
            <a:r>
              <a:rPr lang="cs-CZ" dirty="0" err="1"/>
              <a:t>enregistrés</a:t>
            </a:r>
            <a:r>
              <a:rPr lang="cs-CZ" dirty="0"/>
              <a:t> en France</a:t>
            </a:r>
          </a:p>
          <a:p>
            <a:pPr>
              <a:buClr>
                <a:srgbClr val="FF9500"/>
              </a:buClr>
            </a:pPr>
            <a:r>
              <a:rPr lang="cs-CZ" dirty="0"/>
              <a:t>en 2014,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nombre</a:t>
            </a:r>
            <a:r>
              <a:rPr lang="cs-CZ" dirty="0"/>
              <a:t> a </a:t>
            </a:r>
            <a:r>
              <a:rPr lang="cs-CZ" dirty="0" err="1"/>
              <a:t>chuté</a:t>
            </a:r>
            <a:r>
              <a:rPr lang="cs-CZ" dirty="0"/>
              <a:t> </a:t>
            </a:r>
            <a:r>
              <a:rPr lang="cs-CZ" dirty="0" err="1"/>
              <a:t>sur</a:t>
            </a:r>
            <a:br>
              <a:rPr lang="cs-CZ" dirty="0"/>
            </a:br>
            <a:r>
              <a:rPr lang="cs-CZ" dirty="0"/>
              <a:t>120 000 </a:t>
            </a:r>
            <a:r>
              <a:rPr lang="cs-CZ" dirty="0" err="1"/>
              <a:t>divorces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50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102">
            <a:extLst>
              <a:ext uri="{FF2B5EF4-FFF2-40B4-BE49-F238E27FC236}">
                <a16:creationId xmlns:a16="http://schemas.microsoft.com/office/drawing/2014/main" id="{F205B310-74AF-40F6-B090-BF58CCDE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4">
            <a:extLst>
              <a:ext uri="{FF2B5EF4-FFF2-40B4-BE49-F238E27FC236}">
                <a16:creationId xmlns:a16="http://schemas.microsoft.com/office/drawing/2014/main" id="{DAEA7B76-7928-444A-8083-8218182EF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C98BBEFC-77A1-4ADB-97DD-4DE1677C9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E8B01967-C362-43C6-ABAA-9E346EBF5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656315AB-23B7-42CF-B5BA-220DA37D5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C8BF70CF-1818-45B9-A69D-3BFB91205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DDA329A7-3E52-4260-99D6-78330486A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CC46899E-70DF-4B7B-B8F2-3E05ACA0C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0B13DCCA-79A8-4084-8C42-18B693675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EA2B9AF6-AE95-48DF-B28B-C3407162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id="{04C0E6CE-9DC3-41A9-8C8F-69DC55737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00DE5827-9E3D-4E70-B28C-DB4702A7B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460CAB6A-9C34-47EE-9BEE-58B2C383B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6D774754-B866-447B-ACD5-CCE75FD5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id="{238E12A5-238E-4AB4-9193-D92B5B34F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6F72A819-30D0-4E8B-BE49-19989EECB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7C378013-9788-4D12-9F8C-71A8E40E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BA286D4C-7EFE-4526-8272-017C7F0C1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1">
              <a:extLst>
                <a:ext uri="{FF2B5EF4-FFF2-40B4-BE49-F238E27FC236}">
                  <a16:creationId xmlns:a16="http://schemas.microsoft.com/office/drawing/2014/main" id="{EA66AFD6-7597-4EA6-B8A2-69E1351E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id="{F0C1C9AF-BA3F-4F98-BEE3-146012BF8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3">
              <a:extLst>
                <a:ext uri="{FF2B5EF4-FFF2-40B4-BE49-F238E27FC236}">
                  <a16:creationId xmlns:a16="http://schemas.microsoft.com/office/drawing/2014/main" id="{3AB7D74B-F9BC-4554-B6B5-89A520209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4">
              <a:extLst>
                <a:ext uri="{FF2B5EF4-FFF2-40B4-BE49-F238E27FC236}">
                  <a16:creationId xmlns:a16="http://schemas.microsoft.com/office/drawing/2014/main" id="{5856F07C-6607-4EC4-93BF-6B02544FF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id="{07EE273A-D853-4B87-9438-F40B88E73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DE17E88-CA1E-4EFB-A752-7D186AA1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Obsah obrázku snímek obrazovky&#10;&#10;Popis vygenerovaný s vysokou mírou spolehlivosti">
            <a:extLst>
              <a:ext uri="{FF2B5EF4-FFF2-40B4-BE49-F238E27FC236}">
                <a16:creationId xmlns:a16="http://schemas.microsoft.com/office/drawing/2014/main" id="{4A9EB861-657B-4A8A-9778-EC44B707C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97" b="9449"/>
          <a:stretch/>
        </p:blipFill>
        <p:spPr>
          <a:xfrm>
            <a:off x="7534698" y="14287"/>
            <a:ext cx="4641833" cy="3429217"/>
          </a:xfrm>
          <a:prstGeom prst="rect">
            <a:avLst/>
          </a:prstGeom>
          <a:ln>
            <a:noFill/>
          </a:ln>
        </p:spPr>
      </p:pic>
      <p:sp>
        <p:nvSpPr>
          <p:cNvPr id="130" name="Isosceles Triangle 22">
            <a:extLst>
              <a:ext uri="{FF2B5EF4-FFF2-40B4-BE49-F238E27FC236}">
                <a16:creationId xmlns:a16="http://schemas.microsoft.com/office/drawing/2014/main" id="{3B2CC556-D27E-44A0-926F-7C7F9F4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7905A4D-F570-4B4A-9BC9-BB11F7A5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45171-F0FB-4544-8AC0-94B02141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/>
          </a:bodyPr>
          <a:lstStyle/>
          <a:p>
            <a:r>
              <a:rPr lang="cs-CZ" sz="3600">
                <a:cs typeface="Calibri Light"/>
              </a:rPr>
              <a:t>Le Pacs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CF37AD19-F1FC-4A54-BCD2-061E575FF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Arial,Sans-Serif" panose="05000000000000000000" pitchFamily="2" charset="2"/>
              <a:buChar char="•"/>
            </a:pPr>
            <a:r>
              <a:rPr lang="tr-TR" sz="1600" dirty="0">
                <a:solidFill>
                  <a:schemeClr val="bg1"/>
                </a:solidFill>
                <a:ea typeface="+mn-lt"/>
                <a:cs typeface="+mn-lt"/>
              </a:rPr>
              <a:t>•</a:t>
            </a:r>
            <a:r>
              <a:rPr lang="tr-TR" sz="1600" dirty="0">
                <a:ea typeface="+mn-lt"/>
                <a:cs typeface="+mn-lt"/>
              </a:rPr>
              <a:t> 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"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Pacte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 civil de 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solidarité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" - 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partenariat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enregistré</a:t>
            </a:r>
          </a:p>
          <a:p>
            <a:pPr>
              <a:lnSpc>
                <a:spcPct val="110000"/>
              </a:lnSpc>
              <a:buFont typeface="Arial,Sans-Serif" panose="05000000000000000000" pitchFamily="2" charset="2"/>
              <a:buChar char="•"/>
            </a:pPr>
            <a:r>
              <a:rPr lang="tr-TR" sz="1600" dirty="0">
                <a:solidFill>
                  <a:schemeClr val="bg1"/>
                </a:solidFill>
                <a:ea typeface="+mn-lt"/>
                <a:cs typeface="+mn-lt"/>
              </a:rPr>
              <a:t>• 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les 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partenaires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appelés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 "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pacsé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(e)s"</a:t>
            </a:r>
            <a:endParaRPr lang="en-US" sz="1600" dirty="0">
              <a:solidFill>
                <a:srgbClr val="FFFFFE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  <a:buFont typeface="Arial,Sans-Serif" panose="05000000000000000000" pitchFamily="2" charset="2"/>
              <a:buChar char="•"/>
            </a:pPr>
            <a:r>
              <a:rPr lang="tr-TR" sz="1600" dirty="0">
                <a:solidFill>
                  <a:schemeClr val="bg1"/>
                </a:solidFill>
                <a:ea typeface="+mn-lt"/>
                <a:cs typeface="+mn-lt"/>
              </a:rPr>
              <a:t>• 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autorisé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 en 1999</a:t>
            </a:r>
            <a:endParaRPr lang="en-US" sz="1600" dirty="0">
              <a:solidFill>
                <a:srgbClr val="FFFFFE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  <a:buFont typeface="Arial,Sans-Serif" panose="05000000000000000000" pitchFamily="2" charset="2"/>
              <a:buChar char="•"/>
            </a:pPr>
            <a:r>
              <a:rPr lang="tr-TR" sz="1600" dirty="0">
                <a:solidFill>
                  <a:schemeClr val="bg1"/>
                </a:solidFill>
                <a:ea typeface="+mn-lt"/>
                <a:cs typeface="+mn-lt"/>
              </a:rPr>
              <a:t>• 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croissance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très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 forte 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jusqu'à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 2010</a:t>
            </a:r>
            <a:endParaRPr lang="en-US" sz="1600" dirty="0">
              <a:solidFill>
                <a:srgbClr val="FFFFFE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  <a:buFont typeface="Arial,Sans-Serif" panose="05000000000000000000" pitchFamily="2" charset="2"/>
              <a:buChar char="•"/>
            </a:pPr>
            <a:r>
              <a:rPr lang="tr-TR" sz="1600" dirty="0">
                <a:solidFill>
                  <a:schemeClr val="bg1"/>
                </a:solidFill>
                <a:ea typeface="+mn-lt"/>
                <a:cs typeface="+mn-lt"/>
              </a:rPr>
              <a:t>• 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en 2016, 191 000 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Pacs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 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conclus</a:t>
            </a:r>
            <a:endParaRPr lang="cs-CZ" sz="1600" dirty="0">
              <a:solidFill>
                <a:srgbClr val="FFFFFE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  <a:buFont typeface="Arial,Sans-Serif" panose="05000000000000000000" pitchFamily="2" charset="2"/>
              <a:buChar char="•"/>
            </a:pPr>
            <a:r>
              <a:rPr lang="tr-TR" sz="1600" dirty="0">
                <a:solidFill>
                  <a:schemeClr val="bg1"/>
                </a:solidFill>
                <a:ea typeface="+mn-lt"/>
                <a:cs typeface="+mn-lt"/>
              </a:rPr>
              <a:t>• </a:t>
            </a:r>
            <a:r>
              <a:rPr lang="cs-CZ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dissolutions</a:t>
            </a:r>
            <a:r>
              <a:rPr lang="cs-CZ" sz="1600" dirty="0">
                <a:solidFill>
                  <a:srgbClr val="FFFFFE"/>
                </a:solidFill>
                <a:ea typeface="+mn-lt"/>
                <a:cs typeface="+mn-lt"/>
              </a:rPr>
              <a:t> de </a:t>
            </a:r>
            <a:r>
              <a:rPr lang="cs-CZ" sz="1600" dirty="0" err="1">
                <a:solidFill>
                  <a:srgbClr val="FFFFFE"/>
                </a:solidFill>
                <a:ea typeface="+mn-lt"/>
                <a:cs typeface="+mn-lt"/>
              </a:rPr>
              <a:t>Pacs</a:t>
            </a:r>
            <a:endParaRPr lang="cs-CZ" sz="1600" dirty="0">
              <a:solidFill>
                <a:srgbClr val="FFFFFE"/>
              </a:solidFill>
              <a:ea typeface="+mn-lt"/>
              <a:cs typeface="+mn-lt"/>
            </a:endParaRPr>
          </a:p>
          <a:p>
            <a:pPr lvl="1">
              <a:lnSpc>
                <a:spcPct val="110000"/>
              </a:lnSpc>
              <a:buFont typeface="Arial,Sans-Serif" panose="05000000000000000000" pitchFamily="2" charset="2"/>
              <a:buChar char="•"/>
            </a:pPr>
            <a:r>
              <a:rPr lang="tr-TR" dirty="0">
                <a:solidFill>
                  <a:schemeClr val="bg1"/>
                </a:solidFill>
                <a:ea typeface="+mn-lt"/>
                <a:cs typeface="+mn-lt"/>
              </a:rPr>
              <a:t>• </a:t>
            </a:r>
            <a:r>
              <a:rPr lang="cs-CZ" dirty="0">
                <a:solidFill>
                  <a:srgbClr val="FFFFFE"/>
                </a:solidFill>
                <a:ea typeface="+mn-lt"/>
                <a:cs typeface="+mn-lt"/>
              </a:rPr>
              <a:t>en 2015 </a:t>
            </a:r>
            <a:r>
              <a:rPr lang="cs-CZ" dirty="0" err="1">
                <a:solidFill>
                  <a:srgbClr val="FFFFFE"/>
                </a:solidFill>
                <a:ea typeface="+mn-lt"/>
                <a:cs typeface="+mn-lt"/>
              </a:rPr>
              <a:t>il</a:t>
            </a:r>
            <a:r>
              <a:rPr lang="cs-CZ" dirty="0">
                <a:solidFill>
                  <a:srgbClr val="FFFFFE"/>
                </a:solidFill>
                <a:ea typeface="+mn-lt"/>
                <a:cs typeface="+mn-lt"/>
              </a:rPr>
              <a:t> y </a:t>
            </a:r>
            <a:r>
              <a:rPr lang="cs-CZ" dirty="0" err="1">
                <a:solidFill>
                  <a:srgbClr val="FFFFFE"/>
                </a:solidFill>
                <a:ea typeface="+mn-lt"/>
                <a:cs typeface="+mn-lt"/>
              </a:rPr>
              <a:t>avait</a:t>
            </a:r>
            <a:r>
              <a:rPr lang="cs-CZ" dirty="0">
                <a:solidFill>
                  <a:srgbClr val="FFFFFE"/>
                </a:solidFill>
                <a:ea typeface="+mn-lt"/>
                <a:cs typeface="+mn-lt"/>
              </a:rPr>
              <a:t> 80 000 des </a:t>
            </a:r>
            <a:r>
              <a:rPr lang="cs-CZ" dirty="0" err="1">
                <a:solidFill>
                  <a:srgbClr val="FFFFFE"/>
                </a:solidFill>
                <a:ea typeface="+mn-lt"/>
                <a:cs typeface="+mn-lt"/>
              </a:rPr>
              <a:t>dissolutions</a:t>
            </a:r>
            <a:r>
              <a:rPr lang="cs-CZ" dirty="0">
                <a:solidFill>
                  <a:srgbClr val="FFFFFE"/>
                </a:solidFill>
                <a:ea typeface="+mn-lt"/>
                <a:cs typeface="+mn-lt"/>
              </a:rPr>
              <a:t> (</a:t>
            </a:r>
            <a:r>
              <a:rPr lang="cs-CZ" dirty="0" err="1">
                <a:solidFill>
                  <a:srgbClr val="FFFFFE"/>
                </a:solidFill>
                <a:ea typeface="+mn-lt"/>
                <a:cs typeface="+mn-lt"/>
              </a:rPr>
              <a:t>comp</a:t>
            </a:r>
            <a:r>
              <a:rPr lang="cs-CZ" dirty="0">
                <a:solidFill>
                  <a:srgbClr val="FFFFFE"/>
                </a:solidFill>
                <a:ea typeface="+mn-lt"/>
                <a:cs typeface="+mn-lt"/>
              </a:rPr>
              <a:t>. 120 000 </a:t>
            </a:r>
            <a:r>
              <a:rPr lang="cs-CZ" dirty="0" err="1">
                <a:solidFill>
                  <a:srgbClr val="FFFFFE"/>
                </a:solidFill>
                <a:ea typeface="+mn-lt"/>
                <a:cs typeface="+mn-lt"/>
              </a:rPr>
              <a:t>divorces</a:t>
            </a:r>
            <a:r>
              <a:rPr lang="cs-CZ" dirty="0">
                <a:solidFill>
                  <a:srgbClr val="FFFFFE"/>
                </a:solidFill>
                <a:ea typeface="+mn-lt"/>
                <a:cs typeface="+mn-lt"/>
              </a:rPr>
              <a:t>)</a:t>
            </a:r>
            <a:endParaRPr lang="cs-CZ" dirty="0">
              <a:solidFill>
                <a:srgbClr val="FFFFFE"/>
              </a:solidFill>
            </a:endParaRPr>
          </a:p>
        </p:txBody>
      </p:sp>
      <p:pic>
        <p:nvPicPr>
          <p:cNvPr id="6" name="Picture 6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3C416543-D22F-45DD-A5FC-301C47AB2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40" r="-3" b="8409"/>
          <a:stretch/>
        </p:blipFill>
        <p:spPr>
          <a:xfrm>
            <a:off x="7534697" y="3483542"/>
            <a:ext cx="4641833" cy="34292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7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6EE51-4498-4BC5-A353-B3C12FB8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/>
              <a:t>La famille</a:t>
            </a:r>
          </a:p>
        </p:txBody>
      </p:sp>
    </p:spTree>
    <p:extLst>
      <p:ext uri="{BB962C8B-B14F-4D97-AF65-F5344CB8AC3E}">
        <p14:creationId xmlns:p14="http://schemas.microsoft.com/office/powerpoint/2010/main" val="376972644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166</Words>
  <Application>Microsoft Office PowerPoint</Application>
  <PresentationFormat>Širokoúhlá obrazovka</PresentationFormat>
  <Paragraphs>55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Arial,Sans-Serif</vt:lpstr>
      <vt:lpstr>Calibri Light</vt:lpstr>
      <vt:lpstr>Rockwell</vt:lpstr>
      <vt:lpstr>Wingdings</vt:lpstr>
      <vt:lpstr>Atlas</vt:lpstr>
      <vt:lpstr>Le paysage social français</vt:lpstr>
      <vt:lpstr>Les sources</vt:lpstr>
      <vt:lpstr>Le couple</vt:lpstr>
      <vt:lpstr>Prezentace aplikace PowerPoint</vt:lpstr>
      <vt:lpstr>L'union libre</vt:lpstr>
      <vt:lpstr>Le mariage</vt:lpstr>
      <vt:lpstr>Le divorce</vt:lpstr>
      <vt:lpstr>Le Pacs</vt:lpstr>
      <vt:lpstr>La famille</vt:lpstr>
      <vt:lpstr>La fécondité</vt:lpstr>
      <vt:lpstr>Prezentace aplikace PowerPoint</vt:lpstr>
      <vt:lpstr>Prezentace aplikace PowerPoint</vt:lpstr>
      <vt:lpstr>Qui s'occupe des enfants ?</vt:lpstr>
      <vt:lpstr>Les modèles de la famille</vt:lpstr>
      <vt:lpstr>Les loisirs</vt:lpstr>
      <vt:lpstr>Culture</vt:lpstr>
      <vt:lpstr>Sport</vt:lpstr>
      <vt:lpstr>Monuments et musées</vt:lpstr>
      <vt:lpstr>Lecture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paysage social français</dc:title>
  <dc:creator>Filip Skřička</dc:creator>
  <cp:lastModifiedBy>Filip Skřička</cp:lastModifiedBy>
  <cp:revision>5</cp:revision>
  <dcterms:created xsi:type="dcterms:W3CDTF">2019-05-16T22:45:09Z</dcterms:created>
  <dcterms:modified xsi:type="dcterms:W3CDTF">2019-05-17T16:59:32Z</dcterms:modified>
</cp:coreProperties>
</file>