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0" r:id="rId6"/>
    <p:sldId id="264" r:id="rId7"/>
    <p:sldId id="261" r:id="rId8"/>
    <p:sldId id="262" r:id="rId9"/>
    <p:sldId id="263" r:id="rId10"/>
    <p:sldId id="268" r:id="rId11"/>
    <p:sldId id="265" r:id="rId12"/>
    <p:sldId id="267" r:id="rId13"/>
    <p:sldId id="269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615D70-3A0D-41A1-ABC3-706735AA3B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EE1597D-5DF9-4D1C-A28D-2D8D559D15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ABD6D7B-2FBB-4687-8B78-FC56B1BEC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7EF3F8-5E70-4CFA-AAE9-1EAE25076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0AC7E10-5992-4114-BEF5-76AE12405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513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7F4648-A24D-4740-A0D0-3DA20DD4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06B27ED-BAAA-4202-B27E-6C2F47053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B42E5D-D965-499C-B7F6-F4CBDC81D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D52C00-5C16-4A62-A01C-6578F62C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7FB854-87D5-4EF7-B72F-106E596D4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3491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32037773-0DFB-4F52-AD97-E4161A5CC9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1DD75F3-F645-4638-86DB-E86E9B13C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7FFD134-3872-4CDC-A00C-AF302CAF88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C3AAA7-F419-4714-8283-4E7F49129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A8F6C85-749E-4E21-980E-0D99CABFC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873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7F36D4-8F98-495A-A107-4C4530C86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0EDDEEE-3FD7-44A0-BD20-B52C61E1D4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12E1E0B-DBD8-4645-B490-8CA67BB07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687163-1728-4F94-B3F3-07CAD4F37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B4D48A-6C68-4F90-A0C1-0077A21B6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669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B9DB56-7554-41B8-94CF-0CBCBAA5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CF26328-47EB-4BC4-9903-4C870649E6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66D51F2-3BBC-4CCA-8678-71E132D77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3B4A47-F510-46E9-9A21-7D9F260E9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866205-F6CB-427B-A1F3-DD8C7C23D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6894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32265A-280F-41B4-91BC-4E541A798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CEF17B-DD4D-4F8C-9900-EB19CB7148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7EC9CBD-C072-4C53-AE5D-EFF2BFC5EC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D0A90C-3E68-48F4-AB9E-AD3733904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02780E-7E15-4BD4-81EE-50EC01418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105EC19-41D2-4B93-884D-09035A39F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999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DE8CC6-551A-4E8E-B706-18EF9CBD8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DE84EB-600D-438B-81BE-847A7329D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E3AB508-4352-4D83-AF57-80FF53AA4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2B54118-AD24-403B-9608-34D0AC25A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961ED59-46D3-44E0-82FF-D7FE04FB14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DE3AEDB-BD9F-48B4-B665-D2337886A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8090338-188E-471C-91C2-1B6CF090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D19EE23-0473-45D6-891D-00888379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9484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314B57-7610-4CF4-93BF-2B0770DC2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426014D-5793-4C48-A14E-D2C3CE561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2C67996-2D91-4F02-926C-84119EAE9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7D32B2C-3486-49CC-837A-B151AC434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7384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E92964F-2BF1-4E24-8719-FDF4153C3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0F21556-7B37-4CE1-BE1B-8C7618A3C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7B98996-61CD-44F7-8ED1-E8704A910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81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56AECA-B02C-4288-99C6-9D1849FFA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E2BFC2-E68F-47C5-ADBC-2E088D785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B8C2689-CDAF-4F97-91A2-20588EADE2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A74B80-2D0C-4D3F-8018-0A9C14648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F154D1A-4A3C-4F81-9302-9B82328A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E3D004B-70D1-4EC1-9D18-2BBC47481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910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C69837-0241-4F30-A99A-7DA7FD57A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2D0128F-1DDD-4B16-9C30-9BF6288317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5386889-9517-44F1-909E-8E02F24950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E4CAED5-B0A0-4471-AC46-9B4095B46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85B40A-928B-4D2E-93C5-E486F8D3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4156E1-B98D-4CCF-B29A-2BE3A307B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251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7AFBFD2-DE84-4F85-B89A-1F89E0F9A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3F96370-7B39-492E-8CB0-82C611D2D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4EE0F9-7EA2-45B8-963E-E996DE4873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9387D-8713-410B-AD3F-0A4F5FE5557E}" type="datetimeFigureOut">
              <a:rPr lang="cs-CZ" smtClean="0"/>
              <a:t>03.05.2019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8BAB88B-4996-4207-A0D6-7A7DD80CD9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9350FAD-C41D-488F-847F-8221C22738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E5AA5-481C-4684-953F-0922A0B193F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368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fr.wikipedia.org/wiki/Baccalaur%C3%A9at_scientifique" TargetMode="External"/><Relationship Id="rId3" Type="http://schemas.openxmlformats.org/officeDocument/2006/relationships/hyperlink" Target="https://fr.wikipedia.org/wiki/Baccalaur%C3%A9at_g%C3%A9n%C3%A9ral" TargetMode="External"/><Relationship Id="rId7" Type="http://schemas.openxmlformats.org/officeDocument/2006/relationships/hyperlink" Target="https://fr.wikipedia.org/wiki/Baccalaur%C3%A9at_%C3%A9conomique_et_social" TargetMode="External"/><Relationship Id="rId2" Type="http://schemas.openxmlformats.org/officeDocument/2006/relationships/hyperlink" Target="https://fr.wikipedia.org/wiki/Syst%C3%A8me_%C3%A9ducatif_fran%C3%A7ais#L%E2%80%99enseignement_secondai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r.wikipedia.org/wiki/Baccalaur%C3%A9at_litt%C3%A9raire" TargetMode="External"/><Relationship Id="rId5" Type="http://schemas.openxmlformats.org/officeDocument/2006/relationships/hyperlink" Target="https://fr.wikipedia.org/wiki/Baccalaur%C3%A9at_en_France" TargetMode="External"/><Relationship Id="rId4" Type="http://schemas.openxmlformats.org/officeDocument/2006/relationships/hyperlink" Target="https://fr.wikipedia.org/wiki/Baccalaur%C3%A9at_technologique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7BA56F-8261-4DB4-B676-FA8F3C361A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Enseignement</a:t>
            </a:r>
            <a:r>
              <a:rPr lang="cs-CZ" dirty="0"/>
              <a:t> en France</a:t>
            </a:r>
            <a:r>
              <a:rPr lang="fr-FR" dirty="0"/>
              <a:t>: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DA4F0C-B83D-4044-BF23-0CBD927769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Réformes scolaires</a:t>
            </a:r>
            <a:endParaRPr lang="cs-CZ" sz="4000" dirty="0"/>
          </a:p>
          <a:p>
            <a:r>
              <a:rPr lang="cs-CZ" dirty="0"/>
              <a:t>Viktorie </a:t>
            </a:r>
            <a:r>
              <a:rPr lang="cs-CZ" dirty="0" err="1"/>
              <a:t>Roglová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0871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0B68D6-DAD9-46B8-A7E4-D2646E657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CEA4DBAE-0516-4E41-9666-26AF20C6C43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861" y="-22220"/>
            <a:ext cx="4566278" cy="6880220"/>
          </a:xfrm>
        </p:spPr>
      </p:pic>
    </p:spTree>
    <p:extLst>
      <p:ext uri="{BB962C8B-B14F-4D97-AF65-F5344CB8AC3E}">
        <p14:creationId xmlns:p14="http://schemas.microsoft.com/office/powerpoint/2010/main" val="1820283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9DBA0C-77FA-4932-810B-F494F3296A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Pré-recrutement des professeurs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4DBEB-C87C-4CD9-8E0C-179BAAC7EC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La préprofessionnalisation dès la seconde année de licence jusqu’à la première année de master sous contrat avec des conditions de rémunération attractives (</a:t>
            </a:r>
            <a:r>
              <a:rPr lang="cs-CZ" dirty="0"/>
              <a:t>693€ </a:t>
            </a:r>
            <a:r>
              <a:rPr lang="cs-CZ" dirty="0" err="1"/>
              <a:t>nets</a:t>
            </a:r>
            <a:r>
              <a:rPr lang="cs-CZ" dirty="0"/>
              <a:t> en L2,</a:t>
            </a:r>
            <a:r>
              <a:rPr lang="fr-FR" dirty="0"/>
              <a:t> </a:t>
            </a:r>
            <a:r>
              <a:rPr lang="cs-CZ" dirty="0"/>
              <a:t>963€ en L3,</a:t>
            </a:r>
            <a:r>
              <a:rPr lang="fr-FR" dirty="0"/>
              <a:t> </a:t>
            </a:r>
            <a:r>
              <a:rPr lang="cs-CZ" dirty="0"/>
              <a:t>980€ en M1</a:t>
            </a:r>
            <a:r>
              <a:rPr lang="fr-FR" dirty="0"/>
              <a:t>)</a:t>
            </a:r>
          </a:p>
          <a:p>
            <a:r>
              <a:rPr lang="fr-FR" dirty="0" err="1"/>
              <a:t>Rénumération</a:t>
            </a:r>
            <a:r>
              <a:rPr lang="fr-FR" dirty="0"/>
              <a:t> en échange d’engagement d’étudiants à servir l’Education nationale</a:t>
            </a:r>
          </a:p>
          <a:p>
            <a:r>
              <a:rPr lang="fr-FR" dirty="0"/>
              <a:t>L2: observation en classe et participations</a:t>
            </a:r>
          </a:p>
          <a:p>
            <a:r>
              <a:rPr lang="fr-FR" dirty="0"/>
              <a:t>L3: </a:t>
            </a:r>
            <a:r>
              <a:rPr lang="fr-FR" dirty="0" err="1"/>
              <a:t>co</a:t>
            </a:r>
            <a:r>
              <a:rPr lang="fr-FR" dirty="0"/>
              <a:t>-intervention avec le professeur</a:t>
            </a:r>
          </a:p>
          <a:p>
            <a:r>
              <a:rPr lang="fr-FR" dirty="0"/>
              <a:t>M1: prise en charge d’une classe en responsabilité avec appui du professeur</a:t>
            </a:r>
          </a:p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? Pourquoi ?</a:t>
            </a:r>
          </a:p>
          <a:p>
            <a:pPr marL="0" indent="0">
              <a:buNone/>
            </a:pPr>
            <a:r>
              <a:rPr lang="fr-FR" dirty="0"/>
              <a:t>- Pour attirer les jeunes vers le métier d’enseignant </a:t>
            </a:r>
            <a:endParaRPr lang="cs-CZ" dirty="0"/>
          </a:p>
          <a:p>
            <a:endParaRPr lang="fr-FR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8640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95FBB7-19E3-4747-8DCA-DF0546BB8B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Les </a:t>
            </a:r>
            <a:r>
              <a:rPr lang="fr-FR" dirty="0"/>
              <a:t>autres points du projet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FF16AB-734E-4BAB-832E-ED63D4CC9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Obligation de formation de 16 à 18 ans</a:t>
            </a:r>
          </a:p>
          <a:p>
            <a:r>
              <a:rPr lang="fr-FR" dirty="0"/>
              <a:t>Simplification de l’obtention des bourses au lycée</a:t>
            </a:r>
          </a:p>
          <a:p>
            <a:r>
              <a:rPr lang="fr-FR" dirty="0"/>
              <a:t>Renforcement de l’accueil des élèves en situation de handicap</a:t>
            </a:r>
          </a:p>
          <a:p>
            <a:r>
              <a:rPr lang="fr-FR" dirty="0"/>
              <a:t>Ouverture d’établissements publics locaux d’enseignement international</a:t>
            </a:r>
          </a:p>
          <a:p>
            <a:r>
              <a:rPr lang="fr-FR" dirty="0"/>
              <a:t>Création du conseil de l’évaluation de l’école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98041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840D98-8F8A-46A6-A05E-3C710354D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6"/>
            <a:ext cx="10515600" cy="1045127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Les «</a:t>
            </a:r>
            <a:r>
              <a:rPr lang="cs-CZ" b="1" dirty="0" err="1"/>
              <a:t>stylos</a:t>
            </a:r>
            <a:r>
              <a:rPr lang="cs-CZ" b="1" dirty="0"/>
              <a:t> </a:t>
            </a:r>
            <a:r>
              <a:rPr lang="cs-CZ" b="1" dirty="0" err="1"/>
              <a:t>rouges</a:t>
            </a:r>
            <a:r>
              <a:rPr lang="cs-CZ" b="1" dirty="0"/>
              <a:t>» </a:t>
            </a:r>
            <a:r>
              <a:rPr lang="cs-CZ" b="1" dirty="0" err="1"/>
              <a:t>s'inspirent</a:t>
            </a:r>
            <a:r>
              <a:rPr lang="cs-CZ" b="1" dirty="0"/>
              <a:t> des «</a:t>
            </a:r>
            <a:r>
              <a:rPr lang="cs-CZ" b="1" dirty="0" err="1"/>
              <a:t>gilets</a:t>
            </a:r>
            <a:r>
              <a:rPr lang="cs-CZ" b="1" dirty="0"/>
              <a:t> </a:t>
            </a:r>
            <a:r>
              <a:rPr lang="cs-CZ" b="1" dirty="0" err="1"/>
              <a:t>jaunes</a:t>
            </a:r>
            <a:r>
              <a:rPr lang="cs-CZ" b="1" dirty="0"/>
              <a:t>»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81530BF-B65D-4435-B497-04B1CA0C9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930AB0-BFA3-40F6-AB36-5CF4FF277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 de Jean-Michel Blanquer </a:t>
            </a:r>
            <a:endParaRPr lang="cs-CZ" dirty="0"/>
          </a:p>
        </p:txBody>
      </p:sp>
      <p:pic>
        <p:nvPicPr>
          <p:cNvPr id="5" name="Zástupný obsah 4" descr="Obsah obrázku strom, exteriér, osoba, muž&#10;&#10;Popis byl vytvořen automaticky">
            <a:extLst>
              <a:ext uri="{FF2B5EF4-FFF2-40B4-BE49-F238E27FC236}">
                <a16:creationId xmlns:a16="http://schemas.microsoft.com/office/drawing/2014/main" id="{AF6ABC91-88F7-4896-8FD0-71348819DED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1981" y="558734"/>
            <a:ext cx="2642746" cy="3964120"/>
          </a:xfr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3F24AC9E-6B35-4724-A6E9-E7CFD40F3DE0}"/>
              </a:ext>
            </a:extLst>
          </p:cNvPr>
          <p:cNvSpPr txBox="1"/>
          <p:nvPr/>
        </p:nvSpPr>
        <p:spPr>
          <a:xfrm>
            <a:off x="838200" y="1690688"/>
            <a:ext cx="73260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Le ministre de l’Education nationale (en fonction depuis mai 2017)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dirty="0"/>
              <a:t>Projet de </a:t>
            </a:r>
            <a:r>
              <a:rPr lang="cs-CZ" sz="2800" dirty="0" err="1"/>
              <a:t>loi</a:t>
            </a:r>
            <a:r>
              <a:rPr lang="cs-CZ" sz="2800" dirty="0"/>
              <a:t> p</a:t>
            </a:r>
            <a:r>
              <a:rPr lang="fr-FR" sz="2800" dirty="0" err="1"/>
              <a:t>our</a:t>
            </a:r>
            <a:r>
              <a:rPr lang="fr-FR" sz="2800" dirty="0"/>
              <a:t> une École de la confiance</a:t>
            </a:r>
          </a:p>
          <a:p>
            <a:endParaRPr lang="fr-FR" sz="2800" i="1" dirty="0"/>
          </a:p>
          <a:p>
            <a:r>
              <a:rPr lang="fr-FR" sz="2800" b="1" dirty="0"/>
              <a:t>+ de justice sociale</a:t>
            </a:r>
          </a:p>
          <a:p>
            <a:r>
              <a:rPr lang="fr-FR" sz="2800" b="1" dirty="0"/>
              <a:t>+ d’équité et d’innovation territoriale</a:t>
            </a:r>
          </a:p>
          <a:p>
            <a:r>
              <a:rPr lang="cs-CZ" sz="2800" b="1" dirty="0"/>
              <a:t>↑ </a:t>
            </a:r>
            <a:r>
              <a:rPr lang="fr-FR" sz="2800" b="1" dirty="0"/>
              <a:t>élever le niveau général </a:t>
            </a:r>
            <a:endParaRPr lang="cs-CZ" sz="2800" b="1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1F18A8D-64BF-4BE8-8303-BB17F6CA861D}"/>
              </a:ext>
            </a:extLst>
          </p:cNvPr>
          <p:cNvSpPr txBox="1"/>
          <p:nvPr/>
        </p:nvSpPr>
        <p:spPr>
          <a:xfrm>
            <a:off x="8452908" y="4716463"/>
            <a:ext cx="29008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/>
              <a:t>« L’école de la confiance, c’est cette communauté unie des adultes qui fera progresser collectivement l’</a:t>
            </a:r>
            <a:r>
              <a:rPr lang="cs-CZ" i="1" dirty="0"/>
              <a:t>É</a:t>
            </a:r>
            <a:r>
              <a:rPr lang="fr-FR" i="1" dirty="0" err="1"/>
              <a:t>cole</a:t>
            </a:r>
            <a:r>
              <a:rPr lang="fr-FR" i="1" dirty="0"/>
              <a:t> et permettra à notre société d’être plus sereine et plus heureuse. »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590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E4BCAB-BDDD-4DC0-8A53-520F96AA3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L’instruction obligatoire à 3 ans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D66BA0-E06B-4DF2-AD81-A2C09688A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1959 – aujourd’hui: l’instruction obligatoire de 6 à 16 ans</a:t>
            </a:r>
          </a:p>
          <a:p>
            <a:r>
              <a:rPr lang="fr-FR" dirty="0"/>
              <a:t>98% d’enfants à l’âge de 3 ans déjà scolarisés</a:t>
            </a:r>
          </a:p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? Pourquoi rendre obligatoire ce qui est déjà la norme ?</a:t>
            </a:r>
          </a:p>
          <a:p>
            <a:pPr>
              <a:buFontTx/>
              <a:buChar char="-"/>
            </a:pPr>
            <a:r>
              <a:rPr lang="fr-FR" dirty="0"/>
              <a:t>Fortes disparités géographiques (87% en Corse, 93% à Paris, moins de 70% dans certains territoires DOM) </a:t>
            </a:r>
          </a:p>
          <a:p>
            <a:pPr>
              <a:buFontTx/>
              <a:buChar char="-"/>
            </a:pPr>
            <a:r>
              <a:rPr lang="fr-FR" dirty="0"/>
              <a:t>Pour combattre les inégalités à la racine</a:t>
            </a:r>
          </a:p>
          <a:p>
            <a:pPr>
              <a:buFontTx/>
              <a:buChar char="-"/>
            </a:pPr>
            <a:r>
              <a:rPr lang="fr-FR" dirty="0"/>
              <a:t>Pour meilleure intégration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8955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B70F18-A9D8-437B-9DE4-156686312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création de l’Etablissement Public des Savoirs Fondamentaux (EPSF)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366DC4-FB68-4DFC-8B77-49156317F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ou plusieurs écoles primaires placés sous la tutelle d’un collège</a:t>
            </a:r>
          </a:p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? Pourquoi ?</a:t>
            </a:r>
          </a:p>
          <a:p>
            <a:pPr>
              <a:buFontTx/>
              <a:buChar char="-"/>
            </a:pPr>
            <a:r>
              <a:rPr lang="fr-FR" dirty="0"/>
              <a:t>Pour renforcer les liens entre premier et deuxième degré</a:t>
            </a:r>
          </a:p>
          <a:p>
            <a:pPr>
              <a:buFontTx/>
              <a:buChar char="-"/>
            </a:pPr>
            <a:r>
              <a:rPr lang="fr-FR" dirty="0"/>
              <a:t>Pour éviter une rupture entre les pratiques de l’école et celles du collège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721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011A7-E5E2-4E28-A17C-80D0A7BF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BAC 2021 et nouveau lycée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CB1FE-5F54-451E-9017-A11E26BC7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 nouveau système du baccalauréat général et technologique qui concerne les élèves qui rentrent en 2de en septembre 2018</a:t>
            </a:r>
          </a:p>
          <a:p>
            <a:pPr marL="0" indent="0">
              <a:buNone/>
            </a:pPr>
            <a:r>
              <a:rPr lang="fr-FR" u="sng" dirty="0">
                <a:solidFill>
                  <a:srgbClr val="FF0000"/>
                </a:solidFill>
              </a:rPr>
              <a:t>? Pourquoi ?</a:t>
            </a:r>
          </a:p>
          <a:p>
            <a:pPr marL="0" indent="0">
              <a:buNone/>
            </a:pPr>
            <a:r>
              <a:rPr lang="fr-FR" dirty="0"/>
              <a:t>4 objectifs:</a:t>
            </a:r>
          </a:p>
          <a:p>
            <a:pPr marL="514350" indent="-514350">
              <a:buAutoNum type="arabicPeriod"/>
            </a:pPr>
            <a:r>
              <a:rPr lang="fr-FR" dirty="0"/>
              <a:t>Simplifier l’examen</a:t>
            </a:r>
          </a:p>
          <a:p>
            <a:pPr marL="514350" indent="-514350">
              <a:buAutoNum type="arabicPeriod"/>
            </a:pPr>
            <a:r>
              <a:rPr lang="fr-FR" dirty="0"/>
              <a:t>Redonner du sens et de la force à l’examen</a:t>
            </a:r>
          </a:p>
          <a:p>
            <a:pPr marL="514350" indent="-514350">
              <a:buAutoNum type="arabicPeriod"/>
            </a:pPr>
            <a:r>
              <a:rPr lang="fr-FR" dirty="0"/>
              <a:t>Mieux valoriser le travail des élèves</a:t>
            </a:r>
          </a:p>
          <a:p>
            <a:pPr marL="514350" indent="-514350">
              <a:buAutoNum type="arabicPeriod"/>
            </a:pPr>
            <a:r>
              <a:rPr lang="fr-FR" dirty="0"/>
              <a:t>Mieux accompagner les lycéens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61530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E011A7-E5E2-4E28-A17C-80D0A7BF4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BAC 2021 et nouveau lycée – avant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5CB1FE-5F54-451E-9017-A11E26BC7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 </a:t>
            </a:r>
            <a:r>
              <a:rPr lang="fr-FR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études secondaires</a:t>
            </a:r>
            <a:r>
              <a:rPr lang="fr-FR" dirty="0"/>
              <a:t> sont divisées entre des filières générales, technologiques ou professionnelles :</a:t>
            </a:r>
          </a:p>
          <a:p>
            <a:r>
              <a:rPr lang="fr-FR" dirty="0"/>
              <a:t>le</a:t>
            </a:r>
            <a:r>
              <a:rPr lang="cs-CZ" dirty="0"/>
              <a:t>s</a:t>
            </a:r>
            <a:r>
              <a:rPr lang="fr-FR" dirty="0"/>
              <a:t> lycée</a:t>
            </a:r>
            <a:r>
              <a:rPr lang="cs-CZ" dirty="0"/>
              <a:t>s </a:t>
            </a:r>
            <a:r>
              <a:rPr lang="fr-FR" dirty="0"/>
              <a:t>prépare</a:t>
            </a:r>
            <a:r>
              <a:rPr lang="cs-CZ" dirty="0" err="1"/>
              <a:t>nt</a:t>
            </a:r>
            <a:r>
              <a:rPr lang="fr-FR" dirty="0"/>
              <a:t> au </a:t>
            </a:r>
            <a:r>
              <a:rPr lang="fr-FR" dirty="0">
                <a:hlinkClick r:id="rId3" tooltip="Baccalauréat génér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baccalauréat général</a:t>
            </a:r>
            <a:r>
              <a:rPr lang="cs-CZ" dirty="0"/>
              <a:t> et </a:t>
            </a:r>
            <a:r>
              <a:rPr lang="fr-FR" dirty="0"/>
              <a:t>au </a:t>
            </a:r>
            <a:r>
              <a:rPr lang="fr-FR" dirty="0">
                <a:hlinkClick r:id="rId4" tooltip="Baccalauréat technologi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baccalauréat technologique</a:t>
            </a:r>
            <a:r>
              <a:rPr lang="cs-CZ" dirty="0"/>
              <a:t> </a:t>
            </a:r>
            <a:r>
              <a:rPr lang="fr-FR" dirty="0"/>
              <a:t>(l’élève fait un choix entre la voie générale et la voie technologique)</a:t>
            </a:r>
          </a:p>
          <a:p>
            <a:r>
              <a:rPr lang="fr-FR" dirty="0"/>
              <a:t> </a:t>
            </a:r>
            <a:r>
              <a:rPr lang="fr-FR" dirty="0">
                <a:hlinkClick r:id="rId5" tooltip="Baccalauréat en Franc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baccalauréat général</a:t>
            </a:r>
            <a:r>
              <a:rPr lang="fr-FR" dirty="0"/>
              <a:t>:</a:t>
            </a:r>
          </a:p>
          <a:p>
            <a:pPr marL="0" indent="0">
              <a:buNone/>
            </a:pPr>
            <a:r>
              <a:rPr lang="fr-FR" dirty="0"/>
              <a:t>le </a:t>
            </a:r>
            <a:r>
              <a:rPr lang="fr-FR" dirty="0">
                <a:hlinkClick r:id="rId6" tooltip="Baccalauréat littérai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baccalauréat littéraire </a:t>
            </a:r>
            <a:r>
              <a:rPr lang="fr-FR" dirty="0">
                <a:solidFill>
                  <a:srgbClr val="FF0000"/>
                </a:solidFill>
                <a:hlinkClick r:id="rId6" tooltip="Baccalauréat littérai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(L)</a:t>
            </a:r>
            <a:r>
              <a:rPr lang="fr-FR" dirty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fr-FR" dirty="0"/>
              <a:t>le </a:t>
            </a:r>
            <a:r>
              <a:rPr lang="fr-FR" dirty="0">
                <a:hlinkClick r:id="rId7" tooltip="Baccalauréat économique et soci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baccalauréat économique et social </a:t>
            </a:r>
            <a:r>
              <a:rPr lang="fr-FR" dirty="0">
                <a:solidFill>
                  <a:srgbClr val="FF0000"/>
                </a:solidFill>
                <a:hlinkClick r:id="rId7" tooltip="Baccalauréat économique et social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(ES)</a:t>
            </a:r>
            <a:r>
              <a:rPr lang="fr-FR" dirty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fr-FR" dirty="0"/>
              <a:t>le </a:t>
            </a:r>
            <a:r>
              <a:rPr lang="fr-FR" dirty="0">
                <a:hlinkClick r:id="rId8" tooltip="Baccalauréat scientifi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baccalauréat scientifique </a:t>
            </a:r>
            <a:r>
              <a:rPr lang="fr-FR" dirty="0">
                <a:solidFill>
                  <a:srgbClr val="FF0000"/>
                </a:solidFill>
                <a:hlinkClick r:id="rId8" tooltip="Baccalauréat scientifiqu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(S)</a:t>
            </a: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14504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8/8f/Enseign_France-Secondaire-2009-vector.svg/550px-Enseign_France-Secondaire-2009-vector.svg.png">
            <a:extLst>
              <a:ext uri="{FF2B5EF4-FFF2-40B4-BE49-F238E27FC236}">
                <a16:creationId xmlns:a16="http://schemas.microsoft.com/office/drawing/2014/main" id="{0BAA2212-867B-4AD0-BA50-1D6D919A1B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2050" y="224503"/>
            <a:ext cx="9867900" cy="379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C524D38-4617-4783-A565-EFD18C87F3F6}"/>
              </a:ext>
            </a:extLst>
          </p:cNvPr>
          <p:cNvSpPr txBox="1"/>
          <p:nvPr/>
        </p:nvSpPr>
        <p:spPr>
          <a:xfrm>
            <a:off x="1162050" y="4238624"/>
            <a:ext cx="98679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La Seconde</a:t>
            </a:r>
          </a:p>
          <a:p>
            <a:r>
              <a:rPr lang="fr-FR" sz="2800" dirty="0"/>
              <a:t> - reste commune à la voie générale et technologique</a:t>
            </a:r>
          </a:p>
          <a:p>
            <a:r>
              <a:rPr lang="fr-FR" sz="2800" dirty="0"/>
              <a:t> - le test numérique de positionnement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6751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8/8f/Enseign_France-Secondaire-2009-vector.svg/550px-Enseign_France-Secondaire-2009-vector.svg.png">
            <a:extLst>
              <a:ext uri="{FF2B5EF4-FFF2-40B4-BE49-F238E27FC236}">
                <a16:creationId xmlns:a16="http://schemas.microsoft.com/office/drawing/2014/main" id="{0BAA2212-867B-4AD0-BA50-1D6D919A1B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2050" y="224503"/>
            <a:ext cx="9867900" cy="379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C524D38-4617-4783-A565-EFD18C87F3F6}"/>
              </a:ext>
            </a:extLst>
          </p:cNvPr>
          <p:cNvSpPr txBox="1"/>
          <p:nvPr/>
        </p:nvSpPr>
        <p:spPr>
          <a:xfrm>
            <a:off x="1162050" y="4180344"/>
            <a:ext cx="9867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La Première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les élèves choisissent 3 disciplines de spécialité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travail sur un projet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(pas de changement) en juin : épreuve anticipée de français à l'écrit et à l'oral</a:t>
            </a:r>
          </a:p>
          <a:p>
            <a:pPr marL="457200" indent="-457200">
              <a:buFontTx/>
              <a:buChar char="-"/>
            </a:pPr>
            <a:r>
              <a:rPr lang="fr-FR" sz="2800" dirty="0"/>
              <a:t>« enseignement scientifique »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66331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s://upload.wikimedia.org/wikipedia/commons/thumb/8/8f/Enseign_France-Secondaire-2009-vector.svg/550px-Enseign_France-Secondaire-2009-vector.svg.png">
            <a:extLst>
              <a:ext uri="{FF2B5EF4-FFF2-40B4-BE49-F238E27FC236}">
                <a16:creationId xmlns:a16="http://schemas.microsoft.com/office/drawing/2014/main" id="{0BAA2212-867B-4AD0-BA50-1D6D919A1BD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62050" y="224503"/>
            <a:ext cx="9867900" cy="3799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BC524D38-4617-4783-A565-EFD18C87F3F6}"/>
              </a:ext>
            </a:extLst>
          </p:cNvPr>
          <p:cNvSpPr txBox="1"/>
          <p:nvPr/>
        </p:nvSpPr>
        <p:spPr>
          <a:xfrm>
            <a:off x="1162050" y="4023645"/>
            <a:ext cx="98679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La Terminale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les élèves choisissent d'approfondir 2 disciplines de spécialité</a:t>
            </a:r>
          </a:p>
          <a:p>
            <a:pPr marL="285750" indent="-285750">
              <a:buFontTx/>
              <a:buChar char="-"/>
            </a:pPr>
            <a:r>
              <a:rPr lang="fr-FR" sz="2800" dirty="0"/>
              <a:t>au retour des vacances de printemps : 2 épreuves des disciplines de spécialité</a:t>
            </a:r>
          </a:p>
          <a:p>
            <a:r>
              <a:rPr lang="fr-FR" sz="2800" dirty="0"/>
              <a:t>-    en juin : 2 épreuves terminales pour tous les élèves : la philosophie et un oral terminal (présentation du projet)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42493997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422</Words>
  <Application>Microsoft Office PowerPoint</Application>
  <PresentationFormat>Širokoúhlá obrazovka</PresentationFormat>
  <Paragraphs>65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Enseignement en France:</vt:lpstr>
      <vt:lpstr>Projet de Jean-Michel Blanquer </vt:lpstr>
      <vt:lpstr>L’instruction obligatoire à 3 ans</vt:lpstr>
      <vt:lpstr>La création de l’Etablissement Public des Savoirs Fondamentaux (EPSF)</vt:lpstr>
      <vt:lpstr>BAC 2021 et nouveau lycée</vt:lpstr>
      <vt:lpstr>BAC 2021 et nouveau lycée – avant</vt:lpstr>
      <vt:lpstr>Prezentace aplikace PowerPoint</vt:lpstr>
      <vt:lpstr>Prezentace aplikace PowerPoint</vt:lpstr>
      <vt:lpstr>Prezentace aplikace PowerPoint</vt:lpstr>
      <vt:lpstr>Prezentace aplikace PowerPoint</vt:lpstr>
      <vt:lpstr>Pré-recrutement des professeurs</vt:lpstr>
      <vt:lpstr>Les autres points du projet</vt:lpstr>
      <vt:lpstr>Les «stylos rouges» s'inspirent des «gilets jaunes»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Enseignement en France:</dc:title>
  <dc:creator>HP</dc:creator>
  <cp:lastModifiedBy>HP</cp:lastModifiedBy>
  <cp:revision>19</cp:revision>
  <dcterms:created xsi:type="dcterms:W3CDTF">2019-05-02T07:55:08Z</dcterms:created>
  <dcterms:modified xsi:type="dcterms:W3CDTF">2019-05-03T05:54:04Z</dcterms:modified>
</cp:coreProperties>
</file>