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5" r:id="rId3"/>
    <p:sldId id="257" r:id="rId4"/>
    <p:sldId id="259" r:id="rId5"/>
    <p:sldId id="258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84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ectangle à coins arrondis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B7599-A33D-4AEE-9226-88FAACEAFB3B}" type="datetimeFigureOut">
              <a:rPr lang="es-ES" smtClean="0"/>
              <a:t>26/04/2019</a:t>
            </a:fld>
            <a:endParaRPr lang="es-ES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1CDF6189-0A89-4009-8028-304A18FC8AA5}" type="slidenum">
              <a:rPr lang="es-ES" smtClean="0"/>
              <a:t>‹N°›</a:t>
            </a:fld>
            <a:endParaRPr lang="es-ES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B7599-A33D-4AEE-9226-88FAACEAFB3B}" type="datetimeFigureOut">
              <a:rPr lang="es-ES" smtClean="0"/>
              <a:t>26/04/2019</a:t>
            </a:fld>
            <a:endParaRPr lang="es-E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F6189-0A89-4009-8028-304A18FC8AA5}" type="slidenum">
              <a:rPr lang="es-ES" smtClean="0"/>
              <a:t>‹N°›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B7599-A33D-4AEE-9226-88FAACEAFB3B}" type="datetimeFigureOut">
              <a:rPr lang="es-ES" smtClean="0"/>
              <a:t>26/04/2019</a:t>
            </a:fld>
            <a:endParaRPr lang="es-E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F6189-0A89-4009-8028-304A18FC8AA5}" type="slidenum">
              <a:rPr lang="es-ES" smtClean="0"/>
              <a:t>‹N°›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B7599-A33D-4AEE-9226-88FAACEAFB3B}" type="datetimeFigureOut">
              <a:rPr lang="es-ES" smtClean="0"/>
              <a:t>26/04/2019</a:t>
            </a:fld>
            <a:endParaRPr lang="es-E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F6189-0A89-4009-8028-304A18FC8AA5}" type="slidenum">
              <a:rPr lang="es-ES" smtClean="0"/>
              <a:t>‹N°›</a:t>
            </a:fld>
            <a:endParaRPr lang="es-ES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ectangle à coins arrondis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B7599-A33D-4AEE-9226-88FAACEAFB3B}" type="datetimeFigureOut">
              <a:rPr lang="es-ES" smtClean="0"/>
              <a:t>26/04/2019</a:t>
            </a:fld>
            <a:endParaRPr lang="es-E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s-ES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1CDF6189-0A89-4009-8028-304A18FC8AA5}" type="slidenum">
              <a:rPr lang="es-ES" smtClean="0"/>
              <a:t>‹N°›</a:t>
            </a:fld>
            <a:endParaRPr lang="es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B7599-A33D-4AEE-9226-88FAACEAFB3B}" type="datetimeFigureOut">
              <a:rPr lang="es-ES" smtClean="0"/>
              <a:t>26/04/2019</a:t>
            </a:fld>
            <a:endParaRPr lang="es-E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F6189-0A89-4009-8028-304A18FC8AA5}" type="slidenum">
              <a:rPr lang="es-ES" smtClean="0"/>
              <a:t>‹N°›</a:t>
            </a:fld>
            <a:endParaRPr lang="es-ES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B7599-A33D-4AEE-9226-88FAACEAFB3B}" type="datetimeFigureOut">
              <a:rPr lang="es-ES" smtClean="0"/>
              <a:t>26/04/2019</a:t>
            </a:fld>
            <a:endParaRPr lang="es-E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F6189-0A89-4009-8028-304A18FC8AA5}" type="slidenum">
              <a:rPr lang="es-ES" smtClean="0"/>
              <a:t>‹N°›</a:t>
            </a:fld>
            <a:endParaRPr lang="es-ES"/>
          </a:p>
        </p:txBody>
      </p:sp>
      <p:sp>
        <p:nvSpPr>
          <p:cNvPr id="11" name="Espace réservé du contenu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3" name="Espace réservé du contenu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B7599-A33D-4AEE-9226-88FAACEAFB3B}" type="datetimeFigureOut">
              <a:rPr lang="es-ES" smtClean="0"/>
              <a:t>26/04/2019</a:t>
            </a:fld>
            <a:endParaRPr lang="es-E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F6189-0A89-4009-8028-304A18FC8AA5}" type="slidenum">
              <a:rPr lang="es-ES" smtClean="0"/>
              <a:t>‹N°›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B7599-A33D-4AEE-9226-88FAACEAFB3B}" type="datetimeFigureOut">
              <a:rPr lang="es-ES" smtClean="0"/>
              <a:t>26/04/2019</a:t>
            </a:fld>
            <a:endParaRPr lang="es-E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F6189-0A89-4009-8028-304A18FC8AA5}" type="slidenum">
              <a:rPr lang="es-ES" smtClean="0"/>
              <a:t>‹N°›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ectangle à coins arrondis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B7599-A33D-4AEE-9226-88FAACEAFB3B}" type="datetimeFigureOut">
              <a:rPr lang="es-ES" smtClean="0"/>
              <a:t>26/04/2019</a:t>
            </a:fld>
            <a:endParaRPr lang="es-E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F6189-0A89-4009-8028-304A18FC8AA5}" type="slidenum">
              <a:rPr lang="es-ES" smtClean="0"/>
              <a:t>‹N°›</a:t>
            </a:fld>
            <a:endParaRPr lang="es-ES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B7599-A33D-4AEE-9226-88FAACEAFB3B}" type="datetimeFigureOut">
              <a:rPr lang="es-ES" smtClean="0"/>
              <a:t>26/04/2019</a:t>
            </a:fld>
            <a:endParaRPr lang="es-E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s-E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1CDF6189-0A89-4009-8028-304A18FC8AA5}" type="slidenum">
              <a:rPr lang="es-ES" smtClean="0"/>
              <a:t>‹N°›</a:t>
            </a:fld>
            <a:endParaRPr lang="es-ES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ectangle à coins arrondis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66B7599-A33D-4AEE-9226-88FAACEAFB3B}" type="datetimeFigureOut">
              <a:rPr lang="es-ES" smtClean="0"/>
              <a:t>26/04/2019</a:t>
            </a:fld>
            <a:endParaRPr lang="es-E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1CDF6189-0A89-4009-8028-304A18FC8AA5}" type="slidenum">
              <a:rPr lang="es-ES" smtClean="0"/>
              <a:t>‹N°›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bIlgpEZDodo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EcyemSiwcd0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427984" y="3861048"/>
            <a:ext cx="3268216" cy="1872208"/>
          </a:xfrm>
        </p:spPr>
        <p:txBody>
          <a:bodyPr/>
          <a:lstStyle/>
          <a:p>
            <a:r>
              <a:rPr lang="fr-FR" dirty="0" smtClean="0"/>
              <a:t>(le logo représente le labyrinthe de la cathédrale de Reims)</a:t>
            </a:r>
            <a:endParaRPr lang="es-ES" dirty="0" smtClean="0"/>
          </a:p>
          <a:p>
            <a:endParaRPr lang="es-ES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Le patrimoine culturel en France</a:t>
            </a:r>
            <a:endParaRPr lang="es-ES" dirty="0"/>
          </a:p>
        </p:txBody>
      </p:sp>
      <p:pic>
        <p:nvPicPr>
          <p:cNvPr id="4" name="Image1"/>
          <p:cNvPicPr/>
          <p:nvPr/>
        </p:nvPicPr>
        <p:blipFill>
          <a:blip r:embed="rId2" cstate="print">
            <a:alphaModFix/>
            <a:lum/>
          </a:blip>
          <a:srcRect/>
          <a:stretch>
            <a:fillRect/>
          </a:stretch>
        </p:blipFill>
        <p:spPr>
          <a:xfrm>
            <a:off x="611560" y="3429000"/>
            <a:ext cx="2952328" cy="26642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2"/>
          <p:cNvPicPr/>
          <p:nvPr/>
        </p:nvPicPr>
        <p:blipFill>
          <a:blip r:embed="rId2" cstate="print">
            <a:alphaModFix/>
            <a:lum/>
          </a:blip>
          <a:srcRect/>
          <a:stretch>
            <a:fillRect/>
          </a:stretch>
        </p:blipFill>
        <p:spPr>
          <a:xfrm>
            <a:off x="1547664" y="2204864"/>
            <a:ext cx="6124353" cy="4072269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827584" y="764704"/>
            <a:ext cx="48686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/>
              <a:t>La Tour Eiffel </a:t>
            </a:r>
            <a:r>
              <a:rPr lang="fr-FR" sz="4000" dirty="0"/>
              <a:t>(à Paris). </a:t>
            </a:r>
            <a:endParaRPr lang="es-ES" sz="40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9"/>
          <p:cNvPicPr/>
          <p:nvPr/>
        </p:nvPicPr>
        <p:blipFill>
          <a:blip r:embed="rId2" cstate="print">
            <a:alphaModFix/>
            <a:lum/>
          </a:blip>
          <a:srcRect/>
          <a:stretch>
            <a:fillRect/>
          </a:stretch>
        </p:blipFill>
        <p:spPr>
          <a:xfrm>
            <a:off x="395536" y="476672"/>
            <a:ext cx="4763386" cy="3040912"/>
          </a:xfrm>
          <a:prstGeom prst="rect">
            <a:avLst/>
          </a:prstGeom>
        </p:spPr>
      </p:pic>
      <p:pic>
        <p:nvPicPr>
          <p:cNvPr id="3" name="Image10"/>
          <p:cNvPicPr/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683568" y="4077072"/>
            <a:ext cx="3232298" cy="2169042"/>
          </a:xfrm>
          <a:prstGeom prst="rect">
            <a:avLst/>
          </a:prstGeom>
        </p:spPr>
      </p:pic>
      <p:pic>
        <p:nvPicPr>
          <p:cNvPr id="4" name="Image11"/>
          <p:cNvPicPr/>
          <p:nvPr/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5868144" y="548680"/>
            <a:ext cx="2796363" cy="372139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355976" y="5085184"/>
            <a:ext cx="46508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/>
              <a:t>La Cité Radieuse (à Marseille)</a:t>
            </a:r>
            <a:endParaRPr lang="es-ES" sz="32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3"/>
          <p:cNvPicPr/>
          <p:nvPr/>
        </p:nvPicPr>
        <p:blipFill>
          <a:blip r:embed="rId2" cstate="print">
            <a:alphaModFix/>
            <a:lum/>
          </a:blip>
          <a:srcRect/>
          <a:stretch>
            <a:fillRect/>
          </a:stretch>
        </p:blipFill>
        <p:spPr>
          <a:xfrm>
            <a:off x="395536" y="260648"/>
            <a:ext cx="4392488" cy="36004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043608" y="5661248"/>
            <a:ext cx="71516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/>
              <a:t>La cathédrale de Reims, « cathédrale martyre »</a:t>
            </a:r>
            <a:endParaRPr lang="es-ES" sz="3200" dirty="0"/>
          </a:p>
        </p:txBody>
      </p:sp>
      <p:pic>
        <p:nvPicPr>
          <p:cNvPr id="4" name="Image14"/>
          <p:cNvPicPr/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3851920" y="2276872"/>
            <a:ext cx="5029200" cy="273256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5"/>
          <p:cNvPicPr/>
          <p:nvPr/>
        </p:nvPicPr>
        <p:blipFill>
          <a:blip r:embed="rId2" cstate="print">
            <a:alphaModFix/>
            <a:lum/>
          </a:blip>
          <a:srcRect/>
          <a:stretch>
            <a:fillRect/>
          </a:stretch>
        </p:blipFill>
        <p:spPr>
          <a:xfrm>
            <a:off x="539552" y="404664"/>
            <a:ext cx="6124353" cy="341305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547664" y="4797152"/>
            <a:ext cx="57546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/>
              <a:t>Notre-Dame de Paris avant l’incendie</a:t>
            </a:r>
            <a:endParaRPr lang="es-ES" sz="32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6"/>
          <p:cNvPicPr/>
          <p:nvPr/>
        </p:nvPicPr>
        <p:blipFill>
          <a:blip r:embed="rId2" cstate="print">
            <a:alphaModFix/>
            <a:lum/>
          </a:blip>
          <a:srcRect/>
          <a:stretch>
            <a:fillRect/>
          </a:stretch>
        </p:blipFill>
        <p:spPr>
          <a:xfrm>
            <a:off x="611560" y="692696"/>
            <a:ext cx="3466214" cy="4763386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355976" y="2348880"/>
            <a:ext cx="46333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/>
              <a:t>Notre-Dame de Paris en 1840</a:t>
            </a:r>
            <a:endParaRPr lang="es-ES" sz="32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7"/>
          <p:cNvPicPr/>
          <p:nvPr/>
        </p:nvPicPr>
        <p:blipFill>
          <a:blip r:embed="rId2" cstate="print">
            <a:alphaModFix/>
            <a:lum/>
          </a:blip>
          <a:srcRect/>
          <a:stretch>
            <a:fillRect/>
          </a:stretch>
        </p:blipFill>
        <p:spPr>
          <a:xfrm>
            <a:off x="683568" y="980728"/>
            <a:ext cx="3888432" cy="504056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355976" y="2348880"/>
            <a:ext cx="46333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/>
              <a:t>Notre-Dame de Paris en 1968</a:t>
            </a:r>
            <a:endParaRPr lang="es-ES" sz="32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8"/>
          <p:cNvPicPr/>
          <p:nvPr/>
        </p:nvPicPr>
        <p:blipFill>
          <a:blip r:embed="rId2" cstate="print">
            <a:alphaModFix/>
            <a:lum/>
          </a:blip>
          <a:srcRect/>
          <a:stretch>
            <a:fillRect/>
          </a:stretch>
        </p:blipFill>
        <p:spPr>
          <a:xfrm>
            <a:off x="683568" y="476672"/>
            <a:ext cx="6264696" cy="439248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63688" y="5805264"/>
            <a:ext cx="57594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dirty="0" smtClean="0"/>
              <a:t>Notre-Dame de Paris le 15 avril 2019</a:t>
            </a:r>
            <a:endParaRPr lang="es-ES" sz="32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9"/>
          <p:cNvPicPr/>
          <p:nvPr/>
        </p:nvPicPr>
        <p:blipFill>
          <a:blip r:embed="rId2" cstate="print">
            <a:alphaModFix/>
            <a:lum/>
          </a:blip>
          <a:srcRect/>
          <a:stretch>
            <a:fillRect/>
          </a:stretch>
        </p:blipFill>
        <p:spPr>
          <a:xfrm>
            <a:off x="755576" y="692696"/>
            <a:ext cx="6840760" cy="403244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259632" y="5373216"/>
            <a:ext cx="52840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Le Quartier du Vieux-Lyon aujourd’hui</a:t>
            </a:r>
            <a:endParaRPr lang="es-ES" sz="28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0"/>
          <p:cNvPicPr/>
          <p:nvPr/>
        </p:nvPicPr>
        <p:blipFill>
          <a:blip r:embed="rId2" cstate="print">
            <a:alphaModFix/>
            <a:lum/>
          </a:blip>
          <a:srcRect/>
          <a:stretch>
            <a:fillRect/>
          </a:stretch>
        </p:blipFill>
        <p:spPr>
          <a:xfrm>
            <a:off x="395536" y="548680"/>
            <a:ext cx="5112568" cy="3816424"/>
          </a:xfrm>
          <a:prstGeom prst="rect">
            <a:avLst/>
          </a:prstGeom>
        </p:spPr>
      </p:pic>
      <p:pic>
        <p:nvPicPr>
          <p:cNvPr id="3" name="Image21"/>
          <p:cNvPicPr/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4932040" y="2852936"/>
            <a:ext cx="4211960" cy="2952328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39552" y="5085184"/>
            <a:ext cx="39298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Le quartier impérial de Metz</a:t>
            </a:r>
            <a:endParaRPr lang="es-ES" sz="28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2"/>
          <p:cNvPicPr/>
          <p:nvPr/>
        </p:nvPicPr>
        <p:blipFill>
          <a:blip r:embed="rId2" cstate="print">
            <a:alphaModFix/>
            <a:lum/>
          </a:blip>
          <a:srcRect/>
          <a:stretch>
            <a:fillRect/>
          </a:stretch>
        </p:blipFill>
        <p:spPr>
          <a:xfrm>
            <a:off x="611560" y="476672"/>
            <a:ext cx="6624736" cy="36004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79513" y="4653136"/>
            <a:ext cx="80648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i="1" dirty="0"/>
              <a:t>L’avenue de l’Opéra, bordée d’immeubles haussmanniens, au début du XXème siècle.</a:t>
            </a:r>
            <a:endParaRPr lang="es-ES" sz="2800" dirty="0"/>
          </a:p>
          <a:p>
            <a:endParaRPr lang="es-ES" sz="28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fr-FR" u="sng" dirty="0" smtClean="0">
                <a:hlinkClick r:id="rId2"/>
              </a:rPr>
              <a:t>https://www.youtube.com/watch?v=bIlgpEZDodo</a:t>
            </a:r>
            <a:r>
              <a:rPr lang="fr-FR" dirty="0" smtClean="0"/>
              <a:t> Questions compréhension. 3 :10 &gt; 7 :55</a:t>
            </a:r>
            <a:endParaRPr lang="es-ES" dirty="0" smtClean="0"/>
          </a:p>
          <a:p>
            <a:r>
              <a:rPr lang="fr-FR" dirty="0" smtClean="0"/>
              <a:t>Faut-il protéger les monuments à tous prix ? </a:t>
            </a:r>
            <a:endParaRPr lang="fr-FR" dirty="0" smtClean="0"/>
          </a:p>
          <a:p>
            <a:r>
              <a:rPr lang="fr-FR" dirty="0" smtClean="0"/>
              <a:t>Que signifie restaurer ? </a:t>
            </a:r>
          </a:p>
          <a:p>
            <a:r>
              <a:rPr lang="fr-FR" b="1" dirty="0" smtClean="0"/>
              <a:t>A </a:t>
            </a:r>
            <a:r>
              <a:rPr lang="fr-FR" b="1" dirty="0" smtClean="0"/>
              <a:t>quoi servent les décors ?</a:t>
            </a:r>
            <a:r>
              <a:rPr lang="fr-FR" dirty="0" smtClean="0"/>
              <a:t> </a:t>
            </a:r>
            <a:endParaRPr lang="fr-FR" dirty="0" smtClean="0"/>
          </a:p>
          <a:p>
            <a:r>
              <a:rPr lang="fr-FR" b="1" dirty="0" smtClean="0"/>
              <a:t>Quand prend-</a:t>
            </a:r>
            <a:r>
              <a:rPr lang="fr-FR" b="1" dirty="0" err="1" smtClean="0"/>
              <a:t>onconscience</a:t>
            </a:r>
            <a:r>
              <a:rPr lang="fr-FR" b="1" dirty="0" smtClean="0"/>
              <a:t> </a:t>
            </a:r>
            <a:r>
              <a:rPr lang="fr-FR" b="1" dirty="0" smtClean="0"/>
              <a:t>qu’il faut préserver ?</a:t>
            </a:r>
            <a:r>
              <a:rPr lang="fr-FR" dirty="0" smtClean="0"/>
              <a:t> </a:t>
            </a:r>
            <a:endParaRPr lang="fr-FR" dirty="0" smtClean="0"/>
          </a:p>
          <a:p>
            <a:r>
              <a:rPr lang="fr-FR" dirty="0" smtClean="0"/>
              <a:t>Que se passe t-il en 1830 ? </a:t>
            </a:r>
          </a:p>
          <a:p>
            <a:r>
              <a:rPr lang="fr-FR" b="1" dirty="0" smtClean="0"/>
              <a:t>Faut-il </a:t>
            </a:r>
            <a:r>
              <a:rPr lang="fr-FR" b="1" dirty="0" smtClean="0"/>
              <a:t>faire ressortir de terre des monuments détruits ?</a:t>
            </a:r>
            <a:r>
              <a:rPr lang="fr-FR" dirty="0" smtClean="0"/>
              <a:t> </a:t>
            </a:r>
            <a:endParaRPr lang="es-ES" dirty="0" smtClean="0"/>
          </a:p>
          <a:p>
            <a:endParaRPr lang="es-E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4"/>
          <p:cNvPicPr/>
          <p:nvPr/>
        </p:nvPicPr>
        <p:blipFill>
          <a:blip r:embed="rId2" cstate="print">
            <a:alphaModFix/>
            <a:lum/>
          </a:blip>
          <a:srcRect/>
          <a:stretch>
            <a:fillRect/>
          </a:stretch>
        </p:blipFill>
        <p:spPr>
          <a:xfrm>
            <a:off x="323528" y="476672"/>
            <a:ext cx="6124353" cy="3221665"/>
          </a:xfrm>
          <a:prstGeom prst="rect">
            <a:avLst/>
          </a:prstGeom>
        </p:spPr>
      </p:pic>
      <p:pic>
        <p:nvPicPr>
          <p:cNvPr id="3" name="Image23"/>
          <p:cNvPicPr/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6156176" y="4005064"/>
            <a:ext cx="2736304" cy="216024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39552" y="4149080"/>
            <a:ext cx="5210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Le Front-de-Seine (en haut) et le quartier Masséna (à droite)</a:t>
            </a:r>
            <a:endParaRPr lang="es-E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5"/>
          <p:cNvPicPr/>
          <p:nvPr/>
        </p:nvPicPr>
        <p:blipFill>
          <a:blip r:embed="rId2" cstate="print">
            <a:alphaModFix/>
            <a:lum/>
          </a:blip>
          <a:srcRect/>
          <a:stretch>
            <a:fillRect/>
          </a:stretch>
        </p:blipFill>
        <p:spPr>
          <a:xfrm>
            <a:off x="827584" y="692696"/>
            <a:ext cx="7272808" cy="367240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043608" y="5013176"/>
            <a:ext cx="20345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 smtClean="0"/>
              <a:t>La Défense</a:t>
            </a:r>
            <a:endParaRPr lang="es-ES" sz="36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fr-FR" dirty="0" smtClean="0"/>
              <a:t>Pour aller plus loin : une archive télévisuelle française sur « habiter Paris en 1977 » </a:t>
            </a:r>
            <a:r>
              <a:rPr lang="fr-FR" dirty="0" smtClean="0">
                <a:hlinkClick r:id="rId2"/>
              </a:rPr>
              <a:t>https://www.youtube.com/watch?v=EcyemSiwcd0</a:t>
            </a:r>
            <a:endParaRPr lang="es-E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6"/>
          <p:cNvPicPr/>
          <p:nvPr/>
        </p:nvPicPr>
        <p:blipFill>
          <a:blip r:embed="rId2" cstate="print">
            <a:alphaModFix/>
            <a:lum/>
          </a:blip>
          <a:srcRect/>
          <a:stretch>
            <a:fillRect/>
          </a:stretch>
        </p:blipFill>
        <p:spPr>
          <a:xfrm>
            <a:off x="323528" y="476672"/>
            <a:ext cx="4896544" cy="36004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508104" y="1340768"/>
            <a:ext cx="3096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Le nouveau quartier de Bercy, à gauche dans l’image, faisant face à des bâtiments </a:t>
            </a:r>
            <a:r>
              <a:rPr lang="fr-FR" i="1" dirty="0" smtClean="0"/>
              <a:t>plus haut, </a:t>
            </a:r>
            <a:r>
              <a:rPr lang="fr-FR" i="1" dirty="0"/>
              <a:t>à droite.</a:t>
            </a:r>
            <a:endParaRPr lang="es-ES" dirty="0"/>
          </a:p>
          <a:p>
            <a:endParaRPr lang="es-E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7"/>
          <p:cNvPicPr/>
          <p:nvPr/>
        </p:nvPicPr>
        <p:blipFill>
          <a:blip r:embed="rId2" cstate="print">
            <a:alphaModFix/>
            <a:lum/>
          </a:blip>
          <a:srcRect/>
          <a:stretch>
            <a:fillRect/>
          </a:stretch>
        </p:blipFill>
        <p:spPr>
          <a:xfrm>
            <a:off x="683568" y="764704"/>
            <a:ext cx="5400600" cy="36004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043608" y="5013176"/>
            <a:ext cx="608108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i="1" dirty="0"/>
              <a:t>Le Centre George Pompidou</a:t>
            </a:r>
            <a:r>
              <a:rPr lang="fr-FR" sz="3200" dirty="0"/>
              <a:t> (années 60-70)</a:t>
            </a:r>
            <a:endParaRPr lang="es-ES" sz="3200" dirty="0"/>
          </a:p>
          <a:p>
            <a:endParaRPr lang="es-ES" sz="32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8"/>
          <p:cNvPicPr/>
          <p:nvPr/>
        </p:nvPicPr>
        <p:blipFill>
          <a:blip r:embed="rId2" cstate="print">
            <a:alphaModFix/>
            <a:lum/>
          </a:blip>
          <a:srcRect/>
          <a:stretch>
            <a:fillRect/>
          </a:stretch>
        </p:blipFill>
        <p:spPr>
          <a:xfrm>
            <a:off x="611560" y="548680"/>
            <a:ext cx="7056784" cy="4248472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043609" y="5301208"/>
            <a:ext cx="74168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i="1" dirty="0"/>
              <a:t>La Bibliothèque François Mitterrand, évoquant quatre livres ouverts qui se font face </a:t>
            </a:r>
            <a:r>
              <a:rPr lang="fr-FR" sz="2400" dirty="0"/>
              <a:t>(années 90)</a:t>
            </a:r>
            <a:endParaRPr lang="es-ES" sz="2400" dirty="0"/>
          </a:p>
          <a:p>
            <a:endParaRPr lang="es-ES" sz="24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30"/>
          <p:cNvPicPr/>
          <p:nvPr/>
        </p:nvPicPr>
        <p:blipFill>
          <a:blip r:embed="rId2" cstate="print">
            <a:alphaModFix/>
            <a:lum/>
          </a:blip>
          <a:srcRect/>
          <a:stretch>
            <a:fillRect/>
          </a:stretch>
        </p:blipFill>
        <p:spPr>
          <a:xfrm>
            <a:off x="899592" y="332656"/>
            <a:ext cx="7704856" cy="417646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755576" y="4941168"/>
            <a:ext cx="39483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/>
              <a:t>Le Musée du Quai Branly</a:t>
            </a:r>
            <a:endParaRPr lang="es-ES" sz="32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31"/>
          <p:cNvPicPr/>
          <p:nvPr/>
        </p:nvPicPr>
        <p:blipFill>
          <a:blip r:embed="rId2" cstate="print">
            <a:alphaModFix/>
            <a:lum/>
          </a:blip>
          <a:srcRect/>
          <a:stretch>
            <a:fillRect/>
          </a:stretch>
        </p:blipFill>
        <p:spPr>
          <a:xfrm>
            <a:off x="1115616" y="620688"/>
            <a:ext cx="6552728" cy="367240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11560" y="4797152"/>
            <a:ext cx="661931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i="1" dirty="0"/>
              <a:t>Le monument au mort de Pinon,</a:t>
            </a:r>
            <a:endParaRPr lang="es-ES" sz="2800" dirty="0"/>
          </a:p>
          <a:p>
            <a:r>
              <a:rPr lang="fr-FR" sz="2800" i="1" dirty="0"/>
              <a:t> village d’un peu moins de 2000 habitants, dans l’Aisne</a:t>
            </a:r>
            <a:endParaRPr lang="es-ES" sz="2800" dirty="0"/>
          </a:p>
          <a:p>
            <a:endParaRPr lang="es-ES" sz="28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32"/>
          <p:cNvPicPr/>
          <p:nvPr/>
        </p:nvPicPr>
        <p:blipFill>
          <a:blip r:embed="rId2" cstate="print">
            <a:alphaModFix/>
            <a:lum/>
          </a:blip>
          <a:srcRect/>
          <a:stretch>
            <a:fillRect/>
          </a:stretch>
        </p:blipFill>
        <p:spPr>
          <a:xfrm>
            <a:off x="1187624" y="476672"/>
            <a:ext cx="5472608" cy="417646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403648" y="5157192"/>
            <a:ext cx="2392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i="1" dirty="0"/>
              <a:t>Oradour-sur-Glane</a:t>
            </a:r>
            <a:endParaRPr lang="es-ES" sz="28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33"/>
          <p:cNvPicPr/>
          <p:nvPr/>
        </p:nvPicPr>
        <p:blipFill>
          <a:blip r:embed="rId2" cstate="print">
            <a:alphaModFix/>
            <a:lum/>
          </a:blip>
          <a:srcRect/>
          <a:stretch>
            <a:fillRect/>
          </a:stretch>
        </p:blipFill>
        <p:spPr>
          <a:xfrm>
            <a:off x="395536" y="620688"/>
            <a:ext cx="7560840" cy="504056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259632" y="6093296"/>
            <a:ext cx="53183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Ville de Sanaa avant les bombardements</a:t>
            </a:r>
            <a:endParaRPr lang="es-ES" sz="28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59832" y="5733256"/>
            <a:ext cx="7315200" cy="522288"/>
          </a:xfrm>
        </p:spPr>
        <p:txBody>
          <a:bodyPr/>
          <a:lstStyle/>
          <a:p>
            <a:r>
              <a:rPr lang="fr-FR" i="1" dirty="0" smtClean="0"/>
              <a:t>Eglise de </a:t>
            </a:r>
            <a:r>
              <a:rPr lang="fr-FR" i="1" dirty="0" err="1" smtClean="0"/>
              <a:t>Vignols</a:t>
            </a:r>
            <a:r>
              <a:rPr lang="es-ES" dirty="0" smtClean="0"/>
              <a:t/>
            </a:r>
            <a:br>
              <a:rPr lang="es-ES" dirty="0" smtClean="0"/>
            </a:br>
            <a:endParaRPr lang="es-ES" dirty="0"/>
          </a:p>
        </p:txBody>
      </p:sp>
      <p:sp>
        <p:nvSpPr>
          <p:cNvPr id="7" name="Espace réservé pour une image  6"/>
          <p:cNvSpPr>
            <a:spLocks noGrp="1"/>
          </p:cNvSpPr>
          <p:nvPr>
            <p:ph type="pic" idx="1"/>
          </p:nvPr>
        </p:nvSpPr>
        <p:spPr>
          <a:xfrm>
            <a:off x="142127" y="0"/>
            <a:ext cx="9001873" cy="4581525"/>
          </a:xfrm>
        </p:spPr>
      </p:sp>
      <p:pic>
        <p:nvPicPr>
          <p:cNvPr id="6" name="Image2"/>
          <p:cNvPicPr/>
          <p:nvPr/>
        </p:nvPicPr>
        <p:blipFill>
          <a:blip r:embed="rId2" cstate="print">
            <a:alphaModFix/>
            <a:lum/>
          </a:blip>
          <a:srcRect/>
          <a:stretch>
            <a:fillRect/>
          </a:stretch>
        </p:blipFill>
        <p:spPr>
          <a:xfrm>
            <a:off x="2915816" y="332656"/>
            <a:ext cx="3168352" cy="40324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34"/>
          <p:cNvPicPr/>
          <p:nvPr/>
        </p:nvPicPr>
        <p:blipFill>
          <a:blip r:embed="rId2" cstate="print">
            <a:alphaModFix/>
            <a:lum/>
          </a:blip>
          <a:srcRect/>
          <a:stretch>
            <a:fillRect/>
          </a:stretch>
        </p:blipFill>
        <p:spPr>
          <a:xfrm>
            <a:off x="683568" y="476672"/>
            <a:ext cx="7848872" cy="432048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fr-FR" dirty="0" smtClean="0"/>
              <a:t>Les monuments historiques se répartissaient en 2014 comme suit :</a:t>
            </a:r>
            <a:endParaRPr lang="es-ES" dirty="0" smtClean="0"/>
          </a:p>
          <a:p>
            <a:pPr lvl="0"/>
            <a:r>
              <a:rPr lang="fr-FR" dirty="0" smtClean="0"/>
              <a:t>3,82 % de monuments de la préhistoire</a:t>
            </a:r>
            <a:endParaRPr lang="es-ES" dirty="0" smtClean="0"/>
          </a:p>
          <a:p>
            <a:pPr lvl="0"/>
            <a:r>
              <a:rPr lang="fr-FR" dirty="0" smtClean="0"/>
              <a:t>1,65 % de monuments de l'Antiquité</a:t>
            </a:r>
            <a:endParaRPr lang="es-ES" dirty="0" smtClean="0"/>
          </a:p>
          <a:p>
            <a:pPr lvl="0"/>
            <a:r>
              <a:rPr lang="fr-FR" dirty="0" smtClean="0"/>
              <a:t>32,67 % de monuments du </a:t>
            </a:r>
            <a:r>
              <a:rPr lang="fr-FR" dirty="0" err="1" smtClean="0"/>
              <a:t>Moyen-Âge</a:t>
            </a:r>
            <a:endParaRPr lang="es-ES" dirty="0" smtClean="0"/>
          </a:p>
          <a:p>
            <a:pPr lvl="0"/>
            <a:r>
              <a:rPr lang="fr-FR" dirty="0" smtClean="0"/>
              <a:t>44,24 % de monuments de l'époque moderne</a:t>
            </a:r>
            <a:endParaRPr lang="es-ES" dirty="0" smtClean="0"/>
          </a:p>
          <a:p>
            <a:pPr lvl="0"/>
            <a:r>
              <a:rPr lang="fr-FR" dirty="0" smtClean="0"/>
              <a:t>17,62 % de monuments de l'époque contemporaine</a:t>
            </a:r>
            <a:endParaRPr lang="es-ES" dirty="0" smtClean="0"/>
          </a:p>
          <a:p>
            <a:endParaRPr lang="es-ES" dirty="0" smtClean="0"/>
          </a:p>
          <a:p>
            <a:endParaRPr lang="es-E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3"/>
          <p:cNvPicPr/>
          <p:nvPr/>
        </p:nvPicPr>
        <p:blipFill>
          <a:blip r:embed="rId2" cstate="print">
            <a:alphaModFix/>
            <a:lum/>
          </a:blip>
          <a:srcRect/>
          <a:stretch>
            <a:fillRect/>
          </a:stretch>
        </p:blipFill>
        <p:spPr>
          <a:xfrm>
            <a:off x="395536" y="908720"/>
            <a:ext cx="8568952" cy="3528392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051720" y="5229200"/>
            <a:ext cx="60921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 smtClean="0"/>
              <a:t>Le palais des Papes à Avignon</a:t>
            </a:r>
            <a:endParaRPr lang="es-E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4"/>
          <p:cNvPicPr/>
          <p:nvPr/>
        </p:nvPicPr>
        <p:blipFill>
          <a:blip r:embed="rId2" cstate="print">
            <a:alphaModFix/>
            <a:lum/>
          </a:blip>
          <a:srcRect/>
          <a:stretch>
            <a:fillRect/>
          </a:stretch>
        </p:blipFill>
        <p:spPr>
          <a:xfrm>
            <a:off x="395536" y="548680"/>
            <a:ext cx="3476846" cy="3593805"/>
          </a:xfrm>
          <a:prstGeom prst="rect">
            <a:avLst/>
          </a:prstGeom>
        </p:spPr>
      </p:pic>
      <p:pic>
        <p:nvPicPr>
          <p:cNvPr id="3" name="Image5"/>
          <p:cNvPicPr/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4427984" y="1340768"/>
            <a:ext cx="3960440" cy="2232248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547664" y="4797152"/>
            <a:ext cx="65993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/>
              <a:t>Le Mont Saint-Michel</a:t>
            </a:r>
            <a:r>
              <a:rPr lang="fr-FR" sz="3200" dirty="0"/>
              <a:t> (en Normandie).</a:t>
            </a:r>
            <a:endParaRPr lang="es-ES" sz="32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6"/>
          <p:cNvPicPr/>
          <p:nvPr/>
        </p:nvPicPr>
        <p:blipFill>
          <a:blip r:embed="rId2" cstate="print">
            <a:alphaModFix/>
            <a:lum/>
          </a:blip>
          <a:srcRect/>
          <a:stretch>
            <a:fillRect/>
          </a:stretch>
        </p:blipFill>
        <p:spPr>
          <a:xfrm>
            <a:off x="683568" y="692696"/>
            <a:ext cx="8064896" cy="403244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0864" y="5157192"/>
            <a:ext cx="91131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/>
              <a:t>Le Château de Chambord</a:t>
            </a:r>
            <a:r>
              <a:rPr lang="fr-FR" sz="3200" dirty="0"/>
              <a:t> (région Centre-Val de Loire). </a:t>
            </a:r>
            <a:endParaRPr lang="es-ES" sz="32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7"/>
          <p:cNvPicPr/>
          <p:nvPr/>
        </p:nvPicPr>
        <p:blipFill>
          <a:blip r:embed="rId2" cstate="print">
            <a:alphaModFix/>
            <a:lum/>
          </a:blip>
          <a:srcRect/>
          <a:stretch>
            <a:fillRect/>
          </a:stretch>
        </p:blipFill>
        <p:spPr>
          <a:xfrm>
            <a:off x="0" y="1196752"/>
            <a:ext cx="9144000" cy="295232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755576" y="4725144"/>
            <a:ext cx="69149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/>
              <a:t>Le château de Versailles</a:t>
            </a:r>
            <a:r>
              <a:rPr lang="fr-FR" sz="3200" dirty="0"/>
              <a:t> (en Île de France)</a:t>
            </a:r>
            <a:endParaRPr lang="es-ES" sz="32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8"/>
          <p:cNvPicPr/>
          <p:nvPr/>
        </p:nvPicPr>
        <p:blipFill>
          <a:blip r:embed="rId2" cstate="print">
            <a:alphaModFix/>
            <a:lum/>
          </a:blip>
          <a:srcRect/>
          <a:stretch>
            <a:fillRect/>
          </a:stretch>
        </p:blipFill>
        <p:spPr>
          <a:xfrm>
            <a:off x="395536" y="548680"/>
            <a:ext cx="5112568" cy="597666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084168" y="2276872"/>
            <a:ext cx="27363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L’Arc de Triomphe </a:t>
            </a:r>
            <a:r>
              <a:rPr lang="fr-FR" sz="3200" dirty="0"/>
              <a:t>(à Paris). </a:t>
            </a:r>
            <a:endParaRPr lang="es-ES" sz="3200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apitaux">
  <a:themeElements>
    <a:clrScheme name="Capitaux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apitaux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apitaux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18</TotalTime>
  <Words>239</Words>
  <Application>Microsoft Office PowerPoint</Application>
  <PresentationFormat>Affichage à l'écran (4:3)</PresentationFormat>
  <Paragraphs>42</Paragraphs>
  <Slides>30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1" baseType="lpstr">
      <vt:lpstr>Capitaux</vt:lpstr>
      <vt:lpstr>Le patrimoine culturel en France</vt:lpstr>
      <vt:lpstr>Diapositive 2</vt:lpstr>
      <vt:lpstr>Eglise de Vignols 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patrimoine culturel en France</dc:title>
  <dc:creator>Cindy</dc:creator>
  <cp:lastModifiedBy>Cindy</cp:lastModifiedBy>
  <cp:revision>4</cp:revision>
  <dcterms:created xsi:type="dcterms:W3CDTF">2019-04-26T07:40:35Z</dcterms:created>
  <dcterms:modified xsi:type="dcterms:W3CDTF">2019-04-26T07:59:14Z</dcterms:modified>
</cp:coreProperties>
</file>