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86" r:id="rId3"/>
    <p:sldId id="287" r:id="rId4"/>
    <p:sldId id="295" r:id="rId5"/>
    <p:sldId id="296" r:id="rId6"/>
    <p:sldId id="259" r:id="rId7"/>
    <p:sldId id="297" r:id="rId8"/>
    <p:sldId id="262" r:id="rId9"/>
    <p:sldId id="306" r:id="rId10"/>
    <p:sldId id="307" r:id="rId11"/>
    <p:sldId id="301" r:id="rId12"/>
    <p:sldId id="288" r:id="rId13"/>
    <p:sldId id="300" r:id="rId14"/>
    <p:sldId id="298" r:id="rId15"/>
    <p:sldId id="299" r:id="rId16"/>
    <p:sldId id="303" r:id="rId17"/>
    <p:sldId id="289" r:id="rId18"/>
    <p:sldId id="290" r:id="rId19"/>
    <p:sldId id="302" r:id="rId20"/>
    <p:sldId id="291" r:id="rId21"/>
    <p:sldId id="292" r:id="rId22"/>
    <p:sldId id="293" r:id="rId23"/>
    <p:sldId id="294" r:id="rId24"/>
    <p:sldId id="304" r:id="rId25"/>
    <p:sldId id="274" r:id="rId26"/>
    <p:sldId id="273" r:id="rId27"/>
    <p:sldId id="308" r:id="rId28"/>
    <p:sldId id="305" r:id="rId29"/>
    <p:sldId id="309" r:id="rId30"/>
    <p:sldId id="310" r:id="rId31"/>
    <p:sldId id="312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822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2195F-C1E3-443B-A6DD-09E0875F3848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C2A-E28F-4DE1-BE3D-29111F51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C6C2A-E28F-4DE1-BE3D-29111F518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BA510-E168-4DF1-BC1A-9EDD42FA2C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5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F0BD2-40AE-4152-96FF-1B17B48BB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7B917D-C76F-44CB-8C21-199FA5821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371EB7-1CBC-4239-AC42-293740FF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DAA57-6139-4673-9D0C-3B0CA55D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C27135-C4E2-4379-9F9C-C5D9CD5F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B3D71-23BD-49BF-8DAE-D149B082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98C088-B4A3-41C6-8E4E-8B882C7E0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16ACE-BEB5-4D5E-BF3E-14BC1719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F8EB9-1CA5-4B82-A3A6-8EA9C0B9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3A8A-314E-461F-B51E-77A7293F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0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B2FDA5-1F35-453D-AC8A-CC4E9EAFA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5E2E11-5558-4485-AFE0-2B60CF38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099140-1B2F-4EF4-BDAA-8523C9AE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BBFEAF-256C-4D5B-8B84-82DE1919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5B3137-2F46-435B-93E0-D62C0247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5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68C62-78B9-44FE-8374-01D47600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2409D-04DD-409B-BED1-3448AE0E9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BD79F-046A-4523-A438-B27E7175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1C4737-9AF1-4E45-BA4A-950BA8D1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AFE29B-EF0E-4E20-8283-868ED658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C4421-B4B9-4DBE-8083-B25A95A5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0023F0-60E1-46D6-8E1D-1BB80048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F7EABC-8B55-4F9F-9EB7-5B58E95D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FE2124-2183-4B4C-935D-84572E5A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5E1008-7992-4A67-8333-39696C4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4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1A1B0-C75F-451B-8613-459CB311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28D6B-56AE-4F7C-BBA5-9F04AE517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40A135-948F-4408-BE0B-8DB01DCA4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1C6295-3D75-4814-8C4F-1FFC5F1E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0B5EBE-F4D3-4DFD-9987-08FD2414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A3DBCF-7808-4578-BFBE-48BC8A57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B48BF-FB83-451C-B6E3-0F2647C7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F713F6-8F49-46CA-9FEF-0064E96E1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064B62-234B-4AB2-897A-F59227A75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98B954-4D9A-4737-950C-60B39BC61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239E06-3BFB-4F75-BB47-1EEA7878D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C88032-B3C7-4C7E-B952-594056CC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BA2090-6D87-48EA-B207-FA13A60B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B03671-7080-4E3E-B560-0A22CBE3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7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9FE4B-1851-4871-A731-29D9B716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40E437-7982-4FEF-B1D8-5C2F8479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BC4952-D26A-4588-A1E0-A0C3D972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ABA9E6-0351-4D3D-BF22-DEBC3190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CE89C51-42F7-446E-8F14-0FCA94026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762402-A112-4A15-8CE0-EBECB836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FD6B10-A1C8-4300-8CD8-0BE5A82D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2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5E98A-9831-4958-94C0-7164DEB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1750A-57F8-462A-8B5C-27502EF3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9953D2-BD3F-4601-B3CC-9F4D68DF8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F07D1A-F185-478C-A9BF-AAD344A9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3BE867-5390-4C3D-B79D-86E36A77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378F9F-FBAF-4912-B9D4-FAF0FC81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B0124-C862-498C-ADD0-EBE05059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C9DD3D-BF73-45A3-AAD5-9991BCE48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16B601-E9C6-40BB-BD7C-F7BCD94B0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BC2092-271F-4178-ABA6-106EE21B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B80A89-480D-40FB-B922-A7E1898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F80D6E-D6D7-4EBD-BF63-0E144CEC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72AD84-71C0-448A-AD8E-C85350A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69DB9A-50D8-4A8B-9F5A-04446AE9B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F87B83-864C-41DF-9881-6ED484F82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0805-666A-4624-86BE-B5C7FEDEE463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73F01-4076-4BD8-98A3-11A5DF81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F86A9-5083-4C90-8AEB-7CF548CB6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CB8F-9F16-4C19-9C33-F77CCB8BE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science.com/32728-baby-month-is-almost-here-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nker.com/list/serial-killer-zodiac-signs/natalie-haz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714CB-6BC8-44CF-9054-91CEC71E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following lessons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7EC3EF-4DF4-4437-B7D5-5C3D7323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  <a:p>
            <a:pPr lvl="1"/>
            <a:r>
              <a:rPr lang="cs-CZ" dirty="0"/>
              <a:t>Q</a:t>
            </a:r>
            <a:r>
              <a:rPr lang="en-US" dirty="0" err="1"/>
              <a:t>uick</a:t>
            </a:r>
            <a:r>
              <a:rPr lang="en-US" dirty="0"/>
              <a:t> swipe thru Probability theory (just revision)</a:t>
            </a:r>
            <a:endParaRPr lang="cs-CZ" dirty="0"/>
          </a:p>
          <a:p>
            <a:pPr lvl="1"/>
            <a:r>
              <a:rPr lang="cs-CZ" dirty="0"/>
              <a:t>W</a:t>
            </a:r>
            <a:r>
              <a:rPr lang="en-US" dirty="0" err="1"/>
              <a:t>alk</a:t>
            </a:r>
            <a:r>
              <a:rPr lang="cs-CZ" dirty="0"/>
              <a:t> </a:t>
            </a:r>
            <a:r>
              <a:rPr lang="cs-CZ" dirty="0" err="1"/>
              <a:t>thru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Aproximate</a:t>
            </a:r>
            <a:r>
              <a:rPr lang="cs-CZ" dirty="0"/>
              <a:t> </a:t>
            </a:r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  <a:p>
            <a:r>
              <a:rPr lang="cs-CZ" dirty="0" err="1"/>
              <a:t>Todays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bit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repetetion</a:t>
            </a:r>
            <a:endParaRPr lang="cs-CZ" dirty="0"/>
          </a:p>
          <a:p>
            <a:pPr lvl="1"/>
            <a:r>
              <a:rPr lang="cs-CZ" dirty="0" err="1"/>
              <a:t>Sampling</a:t>
            </a:r>
            <a:r>
              <a:rPr lang="cs-CZ" dirty="0"/>
              <a:t> to to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probability</a:t>
            </a:r>
          </a:p>
          <a:p>
            <a:pPr lvl="1"/>
            <a:r>
              <a:rPr lang="cs-CZ" dirty="0" err="1"/>
              <a:t>Simulating</a:t>
            </a:r>
            <a:r>
              <a:rPr lang="cs-CZ" dirty="0"/>
              <a:t> data – </a:t>
            </a:r>
            <a:r>
              <a:rPr lang="cs-CZ" dirty="0" err="1"/>
              <a:t>distributions</a:t>
            </a:r>
            <a:r>
              <a:rPr lang="cs-CZ" dirty="0"/>
              <a:t> </a:t>
            </a:r>
            <a:r>
              <a:rPr lang="cs-CZ" dirty="0" err="1"/>
              <a:t>overview</a:t>
            </a:r>
            <a:endParaRPr lang="cs-CZ" dirty="0"/>
          </a:p>
          <a:p>
            <a:pPr lvl="1"/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model </a:t>
            </a:r>
            <a:r>
              <a:rPr lang="cs-CZ" dirty="0" err="1"/>
              <a:t>fitting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rethinking</a:t>
            </a:r>
            <a:r>
              <a:rPr lang="cs-CZ" dirty="0"/>
              <a:t> </a:t>
            </a:r>
            <a:r>
              <a:rPr lang="cs-CZ" dirty="0" err="1"/>
              <a:t>package</a:t>
            </a:r>
            <a:endParaRPr lang="en-US" dirty="0"/>
          </a:p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– </a:t>
            </a:r>
            <a:r>
              <a:rPr lang="cs-CZ" dirty="0" err="1"/>
              <a:t>Hands</a:t>
            </a:r>
            <a:r>
              <a:rPr lang="cs-CZ" dirty="0"/>
              <a:t> on</a:t>
            </a:r>
          </a:p>
          <a:p>
            <a:pPr lvl="1"/>
            <a:r>
              <a:rPr lang="cs-CZ" dirty="0" err="1"/>
              <a:t>Building</a:t>
            </a:r>
            <a:r>
              <a:rPr lang="cs-CZ" dirty="0"/>
              <a:t> basic </a:t>
            </a:r>
            <a:r>
              <a:rPr lang="cs-CZ" dirty="0" err="1"/>
              <a:t>models</a:t>
            </a:r>
            <a:r>
              <a:rPr lang="cs-CZ" dirty="0"/>
              <a:t> and inference in R &amp; Stan </a:t>
            </a:r>
            <a:r>
              <a:rPr lang="cs-CZ" dirty="0" err="1"/>
              <a:t>interfaces</a:t>
            </a:r>
            <a:r>
              <a:rPr lang="cs-CZ" dirty="0"/>
              <a:t> (</a:t>
            </a:r>
            <a:r>
              <a:rPr lang="cs-CZ" dirty="0" err="1"/>
              <a:t>hopefully</a:t>
            </a:r>
            <a:r>
              <a:rPr lang="cs-CZ" dirty="0"/>
              <a:t>)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858E906-969B-49B5-9157-493B4200C3CC}"/>
              </a:ext>
            </a:extLst>
          </p:cNvPr>
          <p:cNvSpPr/>
          <p:nvPr/>
        </p:nvSpPr>
        <p:spPr>
          <a:xfrm>
            <a:off x="-98888" y="2840854"/>
            <a:ext cx="9207500" cy="227268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7C0ABDF1-3DA1-48D5-B92F-C6D33D335A04}"/>
              </a:ext>
            </a:extLst>
          </p:cNvPr>
          <p:cNvSpPr/>
          <p:nvPr/>
        </p:nvSpPr>
        <p:spPr>
          <a:xfrm>
            <a:off x="1166814" y="1522807"/>
            <a:ext cx="5375744" cy="37159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F286CA6-C0F6-490F-8454-41004E13C101}"/>
              </a:ext>
            </a:extLst>
          </p:cNvPr>
          <p:cNvSpPr/>
          <p:nvPr/>
        </p:nvSpPr>
        <p:spPr>
          <a:xfrm>
            <a:off x="3400426" y="2963861"/>
            <a:ext cx="3876674" cy="27320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7E141843-E25F-4DF4-8563-7B2BA2E85A50}"/>
              </a:ext>
            </a:extLst>
          </p:cNvPr>
          <p:cNvSpPr/>
          <p:nvPr/>
        </p:nvSpPr>
        <p:spPr>
          <a:xfrm>
            <a:off x="1085850" y="1445418"/>
            <a:ext cx="5600700" cy="39671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41CE9ED1-46E0-4D4A-A02A-681CCEC668DD}"/>
              </a:ext>
            </a:extLst>
          </p:cNvPr>
          <p:cNvSpPr/>
          <p:nvPr/>
        </p:nvSpPr>
        <p:spPr>
          <a:xfrm>
            <a:off x="3400426" y="2963861"/>
            <a:ext cx="4066616" cy="2865439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286109E-C099-4CFC-9E7D-222FE08386B3}"/>
              </a:ext>
            </a:extLst>
          </p:cNvPr>
          <p:cNvSpPr txBox="1"/>
          <p:nvPr/>
        </p:nvSpPr>
        <p:spPr>
          <a:xfrm>
            <a:off x="4400004" y="860643"/>
            <a:ext cx="2092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parameters</a:t>
            </a:r>
            <a:endParaRPr lang="en-US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7F2414-4B51-4870-AD04-B01FB16F4565}"/>
              </a:ext>
            </a:extLst>
          </p:cNvPr>
          <p:cNvSpPr txBox="1"/>
          <p:nvPr/>
        </p:nvSpPr>
        <p:spPr>
          <a:xfrm>
            <a:off x="7004800" y="2379086"/>
            <a:ext cx="924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data</a:t>
            </a:r>
            <a:endParaRPr lang="en-US" sz="32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3C812AF-6BCA-4BE4-94D7-E6CEB94CE20A}"/>
              </a:ext>
            </a:extLst>
          </p:cNvPr>
          <p:cNvSpPr/>
          <p:nvPr/>
        </p:nvSpPr>
        <p:spPr>
          <a:xfrm>
            <a:off x="3600450" y="3124200"/>
            <a:ext cx="2892243" cy="211455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9633535-E023-454C-BECC-CF11487D0E1C}"/>
              </a:ext>
            </a:extLst>
          </p:cNvPr>
          <p:cNvSpPr txBox="1"/>
          <p:nvPr/>
        </p:nvSpPr>
        <p:spPr>
          <a:xfrm>
            <a:off x="8525434" y="2964275"/>
            <a:ext cx="3105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P(</a:t>
            </a:r>
            <a:r>
              <a:rPr lang="cs-CZ" sz="2800" dirty="0" err="1">
                <a:highlight>
                  <a:srgbClr val="00FF00"/>
                </a:highlight>
              </a:rPr>
              <a:t>data</a:t>
            </a:r>
            <a:r>
              <a:rPr lang="cs-CZ" sz="2800" dirty="0" err="1"/>
              <a:t>|</a:t>
            </a:r>
            <a:r>
              <a:rPr lang="cs-CZ" sz="2800" dirty="0" err="1">
                <a:highlight>
                  <a:srgbClr val="FFFF00"/>
                </a:highlight>
              </a:rPr>
              <a:t>parameters</a:t>
            </a:r>
            <a:r>
              <a:rPr lang="cs-CZ" sz="2800" dirty="0"/>
              <a:t>)</a:t>
            </a:r>
          </a:p>
          <a:p>
            <a:r>
              <a:rPr lang="cs-CZ" sz="2800" dirty="0"/>
              <a:t>P(</a:t>
            </a:r>
            <a:r>
              <a:rPr lang="cs-CZ" sz="2800" dirty="0" err="1">
                <a:highlight>
                  <a:srgbClr val="00FF00"/>
                </a:highlight>
              </a:rPr>
              <a:t>parameters</a:t>
            </a:r>
            <a:r>
              <a:rPr lang="cs-CZ" sz="2800" dirty="0" err="1"/>
              <a:t>|</a:t>
            </a:r>
            <a:r>
              <a:rPr lang="cs-CZ" sz="2800" dirty="0" err="1">
                <a:highlight>
                  <a:srgbClr val="FFFF00"/>
                </a:highlight>
              </a:rPr>
              <a:t>data</a:t>
            </a:r>
            <a:r>
              <a:rPr lang="cs-CZ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80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  <p:bldP spid="9" grpId="0" animBg="1"/>
      <p:bldP spid="9" grpId="1" animBg="1"/>
      <p:bldP spid="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E3EB2-BFC9-40C1-A7CB-2976029E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Computing</a:t>
            </a:r>
            <a:r>
              <a:rPr lang="cs-CZ" b="1" dirty="0"/>
              <a:t> probability </a:t>
            </a:r>
            <a:r>
              <a:rPr lang="cs-CZ" b="1" dirty="0" err="1"/>
              <a:t>using</a:t>
            </a:r>
            <a:r>
              <a:rPr lang="cs-CZ" b="1" dirty="0"/>
              <a:t> </a:t>
            </a:r>
            <a:r>
              <a:rPr lang="cs-CZ" b="1" dirty="0" err="1"/>
              <a:t>simulations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8A7EA-72D8-4306-A9E8-1C0F3273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ods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famous</a:t>
            </a:r>
            <a:br>
              <a:rPr lang="cs-CZ" dirty="0"/>
            </a:b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killers</a:t>
            </a:r>
            <a:r>
              <a:rPr lang="cs-CZ" dirty="0"/>
              <a:t> had </a:t>
            </a:r>
            <a:r>
              <a:rPr lang="cs-CZ" dirty="0" err="1"/>
              <a:t>only</a:t>
            </a:r>
            <a:r>
              <a:rPr lang="cs-CZ" dirty="0"/>
              <a:t> so many </a:t>
            </a:r>
            <a:r>
              <a:rPr lang="cs-CZ" dirty="0" err="1"/>
              <a:t>different</a:t>
            </a:r>
            <a:br>
              <a:rPr lang="cs-CZ" dirty="0"/>
            </a:br>
            <a:r>
              <a:rPr lang="cs-CZ" dirty="0" err="1"/>
              <a:t>signs</a:t>
            </a:r>
            <a:r>
              <a:rPr lang="cs-CZ" dirty="0"/>
              <a:t>? 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87346A-0702-48E1-BA3F-13C2D3FA1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44" y="1556300"/>
            <a:ext cx="3286376" cy="41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715FFB-BC02-4C41-AEA4-73D11895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64" y="89064"/>
            <a:ext cx="5246872" cy="667987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35258ED-A239-4D7F-9A54-FCB33E4643A0}"/>
              </a:ext>
            </a:extLst>
          </p:cNvPr>
          <p:cNvSpPr/>
          <p:nvPr/>
        </p:nvSpPr>
        <p:spPr>
          <a:xfrm>
            <a:off x="5747657" y="755780"/>
            <a:ext cx="998376" cy="233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DADC2DB-D5E5-47FA-8BF6-853F917193EA}"/>
              </a:ext>
            </a:extLst>
          </p:cNvPr>
          <p:cNvSpPr/>
          <p:nvPr/>
        </p:nvSpPr>
        <p:spPr>
          <a:xfrm>
            <a:off x="6317307" y="2117110"/>
            <a:ext cx="998376" cy="233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7EB7EF4-8EC9-4B6D-8ED7-D093B4BB928F}"/>
              </a:ext>
            </a:extLst>
          </p:cNvPr>
          <p:cNvSpPr/>
          <p:nvPr/>
        </p:nvSpPr>
        <p:spPr>
          <a:xfrm>
            <a:off x="6096000" y="3589237"/>
            <a:ext cx="998376" cy="233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FDE50D6-261C-4A42-B5A5-45D429FA5776}"/>
              </a:ext>
            </a:extLst>
          </p:cNvPr>
          <p:cNvSpPr/>
          <p:nvPr/>
        </p:nvSpPr>
        <p:spPr>
          <a:xfrm>
            <a:off x="6096000" y="4766467"/>
            <a:ext cx="998376" cy="233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FEF5D31-3287-45E9-AEA5-D6C55A1D16A9}"/>
              </a:ext>
            </a:extLst>
          </p:cNvPr>
          <p:cNvSpPr/>
          <p:nvPr/>
        </p:nvSpPr>
        <p:spPr>
          <a:xfrm>
            <a:off x="6096000" y="989045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75AEAE2-3B02-460E-A666-3927232A90F1}"/>
              </a:ext>
            </a:extLst>
          </p:cNvPr>
          <p:cNvSpPr/>
          <p:nvPr/>
        </p:nvSpPr>
        <p:spPr>
          <a:xfrm>
            <a:off x="5635841" y="1680482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89C80BE-3B66-4CC1-8364-BF8D859EE3A5}"/>
              </a:ext>
            </a:extLst>
          </p:cNvPr>
          <p:cNvSpPr/>
          <p:nvPr/>
        </p:nvSpPr>
        <p:spPr>
          <a:xfrm>
            <a:off x="6220846" y="2350376"/>
            <a:ext cx="623837" cy="4194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E93E730-D021-40D9-B0EF-1196447CA689}"/>
              </a:ext>
            </a:extLst>
          </p:cNvPr>
          <p:cNvSpPr/>
          <p:nvPr/>
        </p:nvSpPr>
        <p:spPr>
          <a:xfrm>
            <a:off x="6035336" y="3370716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0852170-583F-480A-9780-BD21D1B2ACB8}"/>
              </a:ext>
            </a:extLst>
          </p:cNvPr>
          <p:cNvSpPr/>
          <p:nvPr/>
        </p:nvSpPr>
        <p:spPr>
          <a:xfrm>
            <a:off x="5997350" y="5355082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F014F4F-0E9B-4A51-AF26-D34DFE37F26A}"/>
              </a:ext>
            </a:extLst>
          </p:cNvPr>
          <p:cNvSpPr/>
          <p:nvPr/>
        </p:nvSpPr>
        <p:spPr>
          <a:xfrm>
            <a:off x="5997349" y="5710432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ADB49D3E-18D5-424D-94AE-A34FE9910E62}"/>
              </a:ext>
            </a:extLst>
          </p:cNvPr>
          <p:cNvSpPr/>
          <p:nvPr/>
        </p:nvSpPr>
        <p:spPr>
          <a:xfrm>
            <a:off x="6220846" y="5827066"/>
            <a:ext cx="748683" cy="2332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C762355-6B10-43AB-9CD6-A40F9A7575FD}"/>
              </a:ext>
            </a:extLst>
          </p:cNvPr>
          <p:cNvSpPr/>
          <p:nvPr/>
        </p:nvSpPr>
        <p:spPr>
          <a:xfrm>
            <a:off x="5472163" y="1221352"/>
            <a:ext cx="623837" cy="2332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568ED31-50D4-46FE-9E55-7200B3E28C74}"/>
              </a:ext>
            </a:extLst>
          </p:cNvPr>
          <p:cNvSpPr/>
          <p:nvPr/>
        </p:nvSpPr>
        <p:spPr>
          <a:xfrm>
            <a:off x="6470341" y="2769834"/>
            <a:ext cx="623837" cy="2332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993E35A-7FE1-47B2-9651-0174C50C494F}"/>
              </a:ext>
            </a:extLst>
          </p:cNvPr>
          <p:cNvSpPr/>
          <p:nvPr/>
        </p:nvSpPr>
        <p:spPr>
          <a:xfrm>
            <a:off x="5698263" y="2953596"/>
            <a:ext cx="686261" cy="4754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C8BECF2-4F98-4034-82F0-0A456AA3D7D8}"/>
              </a:ext>
            </a:extLst>
          </p:cNvPr>
          <p:cNvSpPr/>
          <p:nvPr/>
        </p:nvSpPr>
        <p:spPr>
          <a:xfrm>
            <a:off x="5992276" y="4001294"/>
            <a:ext cx="748683" cy="3716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C0391FFD-7B91-48C6-A2F4-E64E6049541C}"/>
              </a:ext>
            </a:extLst>
          </p:cNvPr>
          <p:cNvSpPr/>
          <p:nvPr/>
        </p:nvSpPr>
        <p:spPr>
          <a:xfrm>
            <a:off x="6164545" y="4967034"/>
            <a:ext cx="623837" cy="2332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FF90CDB-2FB6-42C6-A4BA-D2AF45264172}"/>
              </a:ext>
            </a:extLst>
          </p:cNvPr>
          <p:cNvSpPr/>
          <p:nvPr/>
        </p:nvSpPr>
        <p:spPr>
          <a:xfrm>
            <a:off x="5921609" y="6036795"/>
            <a:ext cx="819350" cy="37167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ACE7C56-4EEE-414F-9323-9767A1BB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7ABE29-52A8-41A4-AB94-ADEFA5E1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5" y="0"/>
            <a:ext cx="10509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A84ED-E7AF-4545-9157-9FDD89DA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F08BB-EBC9-41B7-ACCF-FDBF1E1D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img.purch.com/h/1400/aHR0cDovL3d3dy5saXZlc2NpZW5jZS5jb20vaW1hZ2VzL2kvMDAwLzA0OC8xMTQvb3JpZ2luYWwvY2RjLWJpcnRocy5qcGc/MTMyNDM0NjM4Ng==">
            <a:extLst>
              <a:ext uri="{FF2B5EF4-FFF2-40B4-BE49-F238E27FC236}">
                <a16:creationId xmlns:a16="http://schemas.microsoft.com/office/drawing/2014/main" id="{0441FF89-285A-4D26-90C2-D92DBB265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44" y="677849"/>
            <a:ext cx="6661311" cy="54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AA694F-59EC-4A8E-B24C-FEB149EAAFC9}"/>
              </a:ext>
            </a:extLst>
          </p:cNvPr>
          <p:cNvSpPr txBox="1"/>
          <p:nvPr/>
        </p:nvSpPr>
        <p:spPr>
          <a:xfrm>
            <a:off x="1950098" y="6176963"/>
            <a:ext cx="968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USA </a:t>
            </a:r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- </a:t>
            </a:r>
            <a:r>
              <a:rPr lang="en-US" dirty="0">
                <a:hlinkClick r:id="rId4"/>
              </a:rPr>
              <a:t>https://www.livescience.com/32728-baby-month-is-almost-here-.html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7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79F54-136C-4D48-91FD-C8C9AFE3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44F6A-DF54-4CB9-9922-3CDA2093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https://www.ranker.com/list/serial-killer-zodiac-signs/natalie-hazen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8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8BF40-5BF2-4A50-84CD-21160E8C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</a:t>
            </a:r>
            <a:r>
              <a:rPr lang="en-US" b="1" dirty="0"/>
              <a:t>distributions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DF3B4-4FCE-4E41-935A-49C630B1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which provides probability of occurrence of different events in an experiment</a:t>
            </a:r>
          </a:p>
          <a:p>
            <a:r>
              <a:rPr lang="en-US" dirty="0"/>
              <a:t>defined by parameters of the functions and sample space</a:t>
            </a:r>
          </a:p>
          <a:p>
            <a:r>
              <a:rPr lang="en-US" dirty="0"/>
              <a:t>discreate / continuous</a:t>
            </a:r>
          </a:p>
          <a:p>
            <a:r>
              <a:rPr lang="en-US" dirty="0"/>
              <a:t>bounded / unbounded</a:t>
            </a:r>
            <a:endParaRPr lang="cs-CZ" dirty="0"/>
          </a:p>
          <a:p>
            <a:r>
              <a:rPr lang="cs-CZ" dirty="0" err="1"/>
              <a:t>univariate</a:t>
            </a:r>
            <a:r>
              <a:rPr lang="cs-CZ" dirty="0"/>
              <a:t> / </a:t>
            </a:r>
            <a:r>
              <a:rPr lang="cs-CZ" dirty="0" err="1"/>
              <a:t>multivariate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A4111-F220-49CB-8673-E832556E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most </a:t>
            </a:r>
            <a:r>
              <a:rPr lang="cs-CZ" b="1" dirty="0" err="1"/>
              <a:t>useful</a:t>
            </a:r>
            <a:r>
              <a:rPr lang="cs-CZ" b="1" dirty="0"/>
              <a:t> </a:t>
            </a:r>
            <a:r>
              <a:rPr lang="cs-CZ" b="1" dirty="0" err="1"/>
              <a:t>distributions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03F39-33BF-467C-B49A-264D1F44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normal</a:t>
            </a:r>
            <a:endParaRPr lang="cs-CZ" dirty="0"/>
          </a:p>
          <a:p>
            <a:r>
              <a:rPr lang="cs-CZ" dirty="0" err="1"/>
              <a:t>binomial</a:t>
            </a:r>
            <a:endParaRPr lang="cs-CZ" dirty="0"/>
          </a:p>
          <a:p>
            <a:r>
              <a:rPr lang="cs-CZ" dirty="0"/>
              <a:t>beta</a:t>
            </a:r>
          </a:p>
          <a:p>
            <a:r>
              <a:rPr lang="cs-CZ" dirty="0" err="1"/>
              <a:t>gamma</a:t>
            </a:r>
            <a:endParaRPr lang="cs-CZ" dirty="0"/>
          </a:p>
          <a:p>
            <a:r>
              <a:rPr lang="cs-CZ" dirty="0"/>
              <a:t>negative </a:t>
            </a:r>
            <a:r>
              <a:rPr lang="cs-CZ" dirty="0" err="1"/>
              <a:t>binomial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lognormal</a:t>
            </a:r>
            <a:r>
              <a:rPr lang="cs-CZ" dirty="0"/>
              <a:t>, </a:t>
            </a:r>
            <a:r>
              <a:rPr lang="cs-CZ" dirty="0" err="1"/>
              <a:t>skewnormal</a:t>
            </a:r>
            <a:r>
              <a:rPr lang="cs-CZ" dirty="0"/>
              <a:t>, t-</a:t>
            </a:r>
            <a:r>
              <a:rPr lang="cs-CZ" dirty="0" err="1"/>
              <a:t>distribution</a:t>
            </a:r>
            <a:r>
              <a:rPr lang="cs-CZ" dirty="0"/>
              <a:t>, </a:t>
            </a:r>
            <a:r>
              <a:rPr lang="cs-CZ" dirty="0" err="1"/>
              <a:t>Cauchy</a:t>
            </a:r>
            <a:r>
              <a:rPr lang="cs-CZ" dirty="0"/>
              <a:t>, </a:t>
            </a:r>
            <a:r>
              <a:rPr lang="cs-CZ" dirty="0" err="1"/>
              <a:t>poisson</a:t>
            </a:r>
            <a:r>
              <a:rPr lang="cs-CZ" dirty="0"/>
              <a:t>, </a:t>
            </a:r>
            <a:r>
              <a:rPr lang="cs-CZ" dirty="0" err="1"/>
              <a:t>multivariate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, </a:t>
            </a:r>
            <a:r>
              <a:rPr lang="cs-CZ" dirty="0" err="1"/>
              <a:t>Dirichtet</a:t>
            </a:r>
            <a:r>
              <a:rPr lang="cs-CZ" dirty="0"/>
              <a:t>, von </a:t>
            </a:r>
            <a:r>
              <a:rPr lang="cs-CZ" dirty="0" err="1"/>
              <a:t>Mises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2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67DAD-9085-40DC-848C-34AB056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Normal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1D23A-3222-4336-90A9-CAB3B581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957" cy="4351338"/>
          </a:xfrm>
        </p:spPr>
        <p:txBody>
          <a:bodyPr/>
          <a:lstStyle/>
          <a:p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mean</a:t>
            </a:r>
            <a:r>
              <a:rPr lang="cs-CZ" dirty="0"/>
              <a:t> (µ) and variance (</a:t>
            </a:r>
            <a:r>
              <a:rPr lang="el-GR" dirty="0"/>
              <a:t>σ</a:t>
            </a:r>
            <a:r>
              <a:rPr lang="cs-CZ" baseline="30000" dirty="0"/>
              <a:t>2</a:t>
            </a:r>
            <a:r>
              <a:rPr lang="cs-CZ" dirty="0"/>
              <a:t>) / </a:t>
            </a:r>
            <a:r>
              <a:rPr lang="cs-CZ" dirty="0" err="1"/>
              <a:t>mean</a:t>
            </a:r>
            <a:r>
              <a:rPr lang="cs-CZ" dirty="0"/>
              <a:t> and standard </a:t>
            </a:r>
            <a:r>
              <a:rPr lang="cs-CZ" dirty="0" err="1"/>
              <a:t>deviation</a:t>
            </a:r>
            <a:r>
              <a:rPr lang="cs-CZ" dirty="0"/>
              <a:t> (</a:t>
            </a:r>
            <a:r>
              <a:rPr lang="el-GR" dirty="0"/>
              <a:t>σ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 err="1"/>
              <a:t>normal</a:t>
            </a:r>
            <a:r>
              <a:rPr lang="cs-CZ" dirty="0"/>
              <a:t>(µ, </a:t>
            </a:r>
            <a:r>
              <a:rPr lang="el-GR" dirty="0"/>
              <a:t>σ</a:t>
            </a:r>
            <a:r>
              <a:rPr lang="cs-CZ" baseline="30000" dirty="0"/>
              <a:t>2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 err="1"/>
              <a:t>normal</a:t>
            </a:r>
            <a:r>
              <a:rPr lang="cs-CZ" dirty="0"/>
              <a:t>(µ, </a:t>
            </a:r>
            <a:r>
              <a:rPr lang="el-GR" dirty="0"/>
              <a:t>σ</a:t>
            </a:r>
            <a:r>
              <a:rPr lang="cs-CZ" dirty="0"/>
              <a:t>)</a:t>
            </a:r>
          </a:p>
          <a:p>
            <a:r>
              <a:rPr lang="cs-CZ" dirty="0" err="1"/>
              <a:t>assumed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behind</a:t>
            </a:r>
            <a:r>
              <a:rPr lang="cs-CZ" dirty="0"/>
              <a:t> many</a:t>
            </a:r>
            <a:br>
              <a:rPr lang="cs-CZ" dirty="0"/>
            </a:br>
            <a:r>
              <a:rPr lang="cs-CZ" dirty="0"/>
              <a:t>natural </a:t>
            </a:r>
            <a:r>
              <a:rPr lang="cs-CZ" dirty="0" err="1"/>
              <a:t>processes</a:t>
            </a:r>
            <a:endParaRPr lang="cs-CZ" dirty="0"/>
          </a:p>
        </p:txBody>
      </p:sp>
      <p:pic>
        <p:nvPicPr>
          <p:cNvPr id="1026" name="Picture 2" descr="Probability density function for the normal distribution">
            <a:extLst>
              <a:ext uri="{FF2B5EF4-FFF2-40B4-BE49-F238E27FC236}">
                <a16:creationId xmlns:a16="http://schemas.microsoft.com/office/drawing/2014/main" id="{621EB77D-3D92-40BC-87BF-B50347C9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65" y="2524704"/>
            <a:ext cx="6444991" cy="411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69C8-368E-42E7-A59F-E5EB06CD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Bernoulli </a:t>
            </a:r>
            <a:r>
              <a:rPr lang="cs-CZ" b="1" dirty="0" err="1"/>
              <a:t>distribution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5F397-D101-45B3-A070-42D75B48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defined</a:t>
            </a:r>
            <a:r>
              <a:rPr lang="cs-CZ" dirty="0"/>
              <a:t> by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(p)</a:t>
            </a:r>
          </a:p>
          <a:p>
            <a:pPr marL="457200" lvl="1" indent="0">
              <a:buNone/>
            </a:pPr>
            <a:r>
              <a:rPr lang="cs-CZ" dirty="0"/>
              <a:t>Bernoulli(p)</a:t>
            </a:r>
          </a:p>
          <a:p>
            <a:r>
              <a:rPr lang="cs-CZ" dirty="0" err="1"/>
              <a:t>mean</a:t>
            </a:r>
            <a:r>
              <a:rPr lang="cs-CZ" dirty="0"/>
              <a:t> = p</a:t>
            </a:r>
          </a:p>
          <a:p>
            <a:r>
              <a:rPr lang="cs-CZ" dirty="0"/>
              <a:t>variance = p(1-p)</a:t>
            </a:r>
            <a:endParaRPr lang="en-US" dirty="0"/>
          </a:p>
        </p:txBody>
      </p:sp>
      <p:pic>
        <p:nvPicPr>
          <p:cNvPr id="7170" name="Picture 2" descr="VÃ½sledek obrÃ¡zku pro bernoulli distribution">
            <a:extLst>
              <a:ext uri="{FF2B5EF4-FFF2-40B4-BE49-F238E27FC236}">
                <a16:creationId xmlns:a16="http://schemas.microsoft.com/office/drawing/2014/main" id="{15E9E188-BC78-40AE-BBD5-1544C713F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349500"/>
            <a:ext cx="7620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AF201-A64F-45B2-8088-1282E829C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166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  <a:r>
              <a:rPr lang="cs-CZ" b="1" dirty="0"/>
              <a:t> to </a:t>
            </a:r>
            <a:br>
              <a:rPr lang="cs-CZ" b="1" dirty="0"/>
            </a:br>
            <a:r>
              <a:rPr lang="cs-CZ" b="1" dirty="0" err="1"/>
              <a:t>Bayesian</a:t>
            </a:r>
            <a:r>
              <a:rPr lang="cs-CZ" b="1" dirty="0"/>
              <a:t> data </a:t>
            </a:r>
            <a:r>
              <a:rPr lang="cs-CZ" b="1" dirty="0" err="1"/>
              <a:t>analysis</a:t>
            </a:r>
            <a:r>
              <a:rPr lang="cs-CZ" b="1" dirty="0"/>
              <a:t> II.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A062AD-0EE7-44B0-8D57-165E46131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5798"/>
            <a:ext cx="9144000" cy="2911877"/>
          </a:xfrm>
        </p:spPr>
        <p:txBody>
          <a:bodyPr>
            <a:normAutofit/>
          </a:bodyPr>
          <a:lstStyle/>
          <a:p>
            <a:r>
              <a:rPr lang="cs-CZ" sz="2800" dirty="0"/>
              <a:t>Bartoš František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38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2C348-2599-4122-B221-F63394AC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Binomial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6E7A4-4A3E-43A0-98FC-3892708E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trials</a:t>
            </a:r>
            <a:r>
              <a:rPr lang="cs-CZ" dirty="0"/>
              <a:t> (n) and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(p)</a:t>
            </a:r>
          </a:p>
          <a:p>
            <a:pPr marL="457200" lvl="1" indent="0">
              <a:buNone/>
            </a:pPr>
            <a:r>
              <a:rPr lang="cs-CZ" dirty="0" err="1"/>
              <a:t>binomial</a:t>
            </a:r>
            <a:r>
              <a:rPr lang="cs-CZ" dirty="0"/>
              <a:t>(</a:t>
            </a:r>
            <a:r>
              <a:rPr lang="cs-CZ" dirty="0" err="1"/>
              <a:t>n,p</a:t>
            </a:r>
            <a:r>
              <a:rPr lang="cs-CZ" dirty="0"/>
              <a:t>)</a:t>
            </a:r>
          </a:p>
          <a:p>
            <a:r>
              <a:rPr lang="cs-CZ" dirty="0" err="1"/>
              <a:t>mean</a:t>
            </a:r>
            <a:r>
              <a:rPr lang="cs-CZ" dirty="0"/>
              <a:t> = n</a:t>
            </a:r>
            <a:r>
              <a:rPr lang="el-GR" dirty="0"/>
              <a:t>×</a:t>
            </a:r>
            <a:r>
              <a:rPr lang="cs-CZ" dirty="0"/>
              <a:t>p</a:t>
            </a:r>
          </a:p>
          <a:p>
            <a:r>
              <a:rPr lang="cs-CZ" dirty="0"/>
              <a:t>variance = n</a:t>
            </a:r>
            <a:r>
              <a:rPr lang="el-GR" dirty="0"/>
              <a:t>×</a:t>
            </a:r>
            <a:r>
              <a:rPr lang="cs-CZ" dirty="0"/>
              <a:t>p(1-p)</a:t>
            </a:r>
          </a:p>
        </p:txBody>
      </p:sp>
      <p:pic>
        <p:nvPicPr>
          <p:cNvPr id="2052" name="Picture 4" descr="Probability mass function for the binomial distribution">
            <a:extLst>
              <a:ext uri="{FF2B5EF4-FFF2-40B4-BE49-F238E27FC236}">
                <a16:creationId xmlns:a16="http://schemas.microsoft.com/office/drawing/2014/main" id="{3B857ED2-56AE-40FA-B049-504E2886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69" y="2835591"/>
            <a:ext cx="5494392" cy="36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6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10EFC-9248-47E7-88CC-68442CEF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Beta </a:t>
            </a:r>
            <a:r>
              <a:rPr lang="cs-CZ" b="1" dirty="0" err="1"/>
              <a:t>distribution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5486C47-E47F-48C1-BAF3-120315075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defined by </a:t>
                </a:r>
                <a:r>
                  <a:rPr lang="cs-CZ" dirty="0" err="1"/>
                  <a:t>two</a:t>
                </a:r>
                <a:r>
                  <a:rPr lang="cs-CZ" dirty="0"/>
                  <a:t> </a:t>
                </a:r>
                <a:r>
                  <a:rPr lang="cs-CZ" dirty="0" err="1"/>
                  <a:t>shapes</a:t>
                </a:r>
                <a:r>
                  <a:rPr lang="cs-CZ" dirty="0"/>
                  <a:t> </a:t>
                </a:r>
                <a:r>
                  <a:rPr lang="cs-CZ" dirty="0" err="1"/>
                  <a:t>parameters</a:t>
                </a:r>
                <a:r>
                  <a:rPr lang="cs-CZ" dirty="0"/>
                  <a:t> (α, </a:t>
                </a:r>
                <a:r>
                  <a:rPr lang="el-GR" dirty="0"/>
                  <a:t>β</a:t>
                </a:r>
                <a:r>
                  <a:rPr lang="cs-CZ" dirty="0"/>
                  <a:t>)</a:t>
                </a:r>
              </a:p>
              <a:p>
                <a:pPr marL="457200" lvl="1" indent="0">
                  <a:buNone/>
                </a:pPr>
                <a:r>
                  <a:rPr lang="cs-CZ" dirty="0"/>
                  <a:t>beta(α, </a:t>
                </a:r>
                <a:r>
                  <a:rPr lang="el-GR" dirty="0"/>
                  <a:t>β</a:t>
                </a:r>
                <a:r>
                  <a:rPr lang="cs-CZ" dirty="0"/>
                  <a:t>)</a:t>
                </a:r>
              </a:p>
              <a:p>
                <a:r>
                  <a:rPr lang="cs-CZ" dirty="0" err="1"/>
                  <a:t>mean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dirty="0" smtClean="0"/>
                          <m:t>α</m:t>
                        </m:r>
                      </m:num>
                      <m:den>
                        <m:r>
                          <m:rPr>
                            <m:nor/>
                          </m:rPr>
                          <a:rPr lang="cs-CZ" dirty="0" smtClean="0"/>
                          <m:t>α</m:t>
                        </m:r>
                        <m:r>
                          <m:rPr>
                            <m:nor/>
                          </m:rPr>
                          <a:rPr lang="cs-CZ" b="0" i="0" dirty="0" smtClean="0"/>
                          <m:t> +</m:t>
                        </m:r>
                        <m:r>
                          <m:rPr>
                            <m:nor/>
                          </m:rPr>
                          <a:rPr lang="cs-CZ" dirty="0" smtClean="0"/>
                          <m:t> </m:t>
                        </m:r>
                        <m:r>
                          <m:rPr>
                            <m:nor/>
                          </m:rPr>
                          <a:rPr lang="el-GR" dirty="0" smtClean="0"/>
                          <m:t>β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variance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/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dirty="0" smtClean="0"/>
                          <m:t>α</m:t>
                        </m:r>
                        <m:r>
                          <m:rPr>
                            <m:nor/>
                          </m:rPr>
                          <a:rPr lang="el-GR" dirty="0" smtClean="0"/>
                          <m:t>×</m:t>
                        </m:r>
                        <m:r>
                          <m:rPr>
                            <m:nor/>
                          </m:rPr>
                          <a:rPr lang="el-GR" dirty="0" smtClean="0"/>
                          <m:t>β</m:t>
                        </m:r>
                      </m:num>
                      <m:den>
                        <m:sSup>
                          <m:sSupPr>
                            <m:ctrlPr>
                              <a:rPr lang="cs-CZ" i="1" smtClean="0"/>
                            </m:ctrlPr>
                          </m:sSupPr>
                          <m:e>
                            <m:r>
                              <a:rPr lang="cs-CZ" b="0" i="1" smtClean="0"/>
                              <m:t>(</m:t>
                            </m:r>
                            <m:r>
                              <m:rPr>
                                <m:nor/>
                              </m:rPr>
                              <a:rPr lang="cs-CZ" dirty="0" smtClean="0"/>
                              <m:t>α</m:t>
                            </m:r>
                            <m:r>
                              <m:rPr>
                                <m:nor/>
                              </m:rPr>
                              <a:rPr lang="cs-CZ" b="0" i="0" dirty="0" smtClean="0"/>
                              <m:t>+</m:t>
                            </m:r>
                            <m:r>
                              <m:rPr>
                                <m:nor/>
                              </m:rPr>
                              <a:rPr lang="el-GR" dirty="0" smtClean="0"/>
                              <m:t>β</m:t>
                            </m:r>
                            <m:r>
                              <a:rPr lang="cs-CZ" b="0" i="1" smtClean="0"/>
                              <m:t>)</m:t>
                            </m:r>
                          </m:e>
                          <m:sup>
                            <m:r>
                              <a:rPr lang="cs-CZ" b="0" i="1" smtClean="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l-GR" dirty="0" smtClean="0"/>
                          <m:t>×</m:t>
                        </m:r>
                        <m:r>
                          <m:rPr>
                            <m:nor/>
                          </m:rPr>
                          <a:rPr lang="cs-CZ" b="0" i="0" smtClean="0"/>
                          <m:t>(</m:t>
                        </m:r>
                        <m:r>
                          <m:rPr>
                            <m:nor/>
                          </m:rPr>
                          <a:rPr lang="cs-CZ" dirty="0" smtClean="0"/>
                          <m:t>α</m:t>
                        </m:r>
                        <m:r>
                          <m:rPr>
                            <m:nor/>
                          </m:rPr>
                          <a:rPr lang="cs-CZ" b="0" i="0" dirty="0" smtClean="0"/>
                          <m:t>+</m:t>
                        </m:r>
                        <m:r>
                          <m:rPr>
                            <m:nor/>
                          </m:rPr>
                          <a:rPr lang="el-GR" dirty="0" smtClean="0"/>
                          <m:t>β</m:t>
                        </m:r>
                        <m:r>
                          <a:rPr lang="cs-CZ" b="0" i="1" dirty="0" smtClean="0"/>
                          <m:t>+1) 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5486C47-E47F-48C1-BAF3-120315075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File:Beta distribution pdf.svg">
            <a:extLst>
              <a:ext uri="{FF2B5EF4-FFF2-40B4-BE49-F238E27FC236}">
                <a16:creationId xmlns:a16="http://schemas.microsoft.com/office/drawing/2014/main" id="{3E295D7A-6D5E-4E9E-8C6A-9C8EC248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11" y="2195051"/>
            <a:ext cx="50577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482B4-CDE4-491B-83B4-47C0B0E6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Gamma</a:t>
            </a:r>
            <a:r>
              <a:rPr lang="cs-CZ" b="1" dirty="0"/>
              <a:t> </a:t>
            </a:r>
            <a:r>
              <a:rPr lang="cs-CZ" b="1" dirty="0" err="1"/>
              <a:t>distribution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A154D1-12E1-415F-9D51-EC372E991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defined by </a:t>
                </a:r>
                <a:r>
                  <a:rPr lang="cs-CZ" dirty="0" err="1"/>
                  <a:t>shape</a:t>
                </a:r>
                <a:r>
                  <a:rPr lang="cs-CZ" dirty="0"/>
                  <a:t> (k) and </a:t>
                </a:r>
                <a:r>
                  <a:rPr lang="cs-CZ" dirty="0" err="1"/>
                  <a:t>scale</a:t>
                </a:r>
                <a:r>
                  <a:rPr lang="cs-CZ" dirty="0"/>
                  <a:t> </a:t>
                </a:r>
                <a:r>
                  <a:rPr lang="cs-CZ" dirty="0" err="1"/>
                  <a:t>parameter</a:t>
                </a:r>
                <a:r>
                  <a:rPr lang="cs-CZ" dirty="0"/>
                  <a:t> (</a:t>
                </a:r>
                <a:r>
                  <a:rPr lang="el-GR" dirty="0"/>
                  <a:t>θ</a:t>
                </a:r>
                <a:r>
                  <a:rPr lang="cs-CZ" sz="3200" dirty="0"/>
                  <a:t>) /</a:t>
                </a:r>
                <a:r>
                  <a:rPr lang="cs-CZ" dirty="0"/>
                  <a:t> </a:t>
                </a:r>
                <a:r>
                  <a:rPr lang="cs-CZ" dirty="0" err="1"/>
                  <a:t>shape</a:t>
                </a:r>
                <a:r>
                  <a:rPr lang="cs-CZ" dirty="0"/>
                  <a:t> and </a:t>
                </a:r>
                <a:r>
                  <a:rPr lang="cs-CZ" dirty="0" err="1"/>
                  <a:t>mean</a:t>
                </a:r>
                <a:r>
                  <a:rPr lang="cs-CZ" dirty="0"/>
                  <a:t> (µ)</a:t>
                </a:r>
                <a:br>
                  <a:rPr lang="cs-CZ" dirty="0"/>
                </a:br>
                <a:r>
                  <a:rPr lang="cs-CZ" dirty="0" err="1"/>
                  <a:t>gamma</a:t>
                </a:r>
                <a:r>
                  <a:rPr lang="cs-CZ" dirty="0"/>
                  <a:t>(k,</a:t>
                </a:r>
                <a:r>
                  <a:rPr lang="el-GR" dirty="0"/>
                  <a:t>θ</a:t>
                </a:r>
                <a:r>
                  <a:rPr lang="cs-CZ" dirty="0"/>
                  <a:t>)</a:t>
                </a:r>
                <a:br>
                  <a:rPr lang="cs-CZ" dirty="0"/>
                </a:br>
                <a:r>
                  <a:rPr lang="cs-CZ" dirty="0" err="1"/>
                  <a:t>gamma</a:t>
                </a:r>
                <a:r>
                  <a:rPr lang="cs-CZ" dirty="0"/>
                  <a:t>(k,µ)</a:t>
                </a:r>
              </a:p>
              <a:p>
                <a:r>
                  <a:rPr lang="cs-CZ" dirty="0" err="1"/>
                  <a:t>mean</a:t>
                </a:r>
                <a:r>
                  <a:rPr lang="cs-CZ" dirty="0"/>
                  <a:t> = k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×</m:t>
                    </m:r>
                  </m:oMath>
                </a14:m>
                <a:r>
                  <a:rPr lang="el-GR" dirty="0"/>
                  <a:t>θ</a:t>
                </a:r>
                <a:r>
                  <a:rPr lang="cs-CZ" dirty="0"/>
                  <a:t> </a:t>
                </a:r>
                <a:r>
                  <a:rPr lang="cs-CZ" dirty="0" err="1"/>
                  <a:t>or</a:t>
                </a:r>
                <a:r>
                  <a:rPr lang="cs-CZ" dirty="0"/>
                  <a:t> µ </a:t>
                </a:r>
              </a:p>
              <a:p>
                <a:r>
                  <a:rPr lang="cs-CZ" dirty="0"/>
                  <a:t>variance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dirty="0" smtClean="0"/>
                          <m:t>k</m:t>
                        </m:r>
                        <m:r>
                          <m:rPr>
                            <m:nor/>
                          </m:rPr>
                          <a:rPr lang="el-GR" dirty="0" smtClean="0"/>
                          <m:t>×</m:t>
                        </m:r>
                        <m:r>
                          <m:rPr>
                            <m:nor/>
                          </m:rPr>
                          <a:rPr lang="el-GR" dirty="0" smtClean="0"/>
                          <m:t>θ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or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/>
                        </m:ctrlPr>
                      </m:fPr>
                      <m:num>
                        <m:sSup>
                          <m:sSupPr>
                            <m:ctrlPr>
                              <a:rPr lang="cs-CZ" i="1" dirty="0" smtClean="0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cs-CZ" dirty="0" smtClean="0"/>
                              <m:t>µ</m:t>
                            </m:r>
                          </m:e>
                          <m:sup>
                            <m:r>
                              <a:rPr lang="cs-CZ" b="0" i="1" dirty="0" smtClean="0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EA154D1-12E1-415F-9D51-EC372E991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robability density plots of gamma distributions">
            <a:extLst>
              <a:ext uri="{FF2B5EF4-FFF2-40B4-BE49-F238E27FC236}">
                <a16:creationId xmlns:a16="http://schemas.microsoft.com/office/drawing/2014/main" id="{BE1D086A-55A9-4B05-AB19-16CADEE1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21" y="2189519"/>
            <a:ext cx="6108440" cy="45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5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68418-749C-496E-8114-13768FBE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Negative </a:t>
            </a:r>
            <a:r>
              <a:rPr lang="cs-CZ" b="1" dirty="0" err="1"/>
              <a:t>binomial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4B34D8-ADB6-48F0-942B-953454BBB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defined using</a:t>
                </a:r>
                <a:r>
                  <a:rPr lang="cs-CZ" dirty="0"/>
                  <a:t> </a:t>
                </a:r>
                <a:r>
                  <a:rPr lang="en-US" dirty="0"/>
                  <a:t>failures before stop (</a:t>
                </a:r>
                <a:r>
                  <a:rPr lang="cs-CZ" dirty="0"/>
                  <a:t>n</a:t>
                </a:r>
                <a:r>
                  <a:rPr lang="en-US" dirty="0"/>
                  <a:t>) and success probability (p)</a:t>
                </a:r>
                <a:br>
                  <a:rPr lang="cs-CZ" dirty="0"/>
                </a:br>
                <a:r>
                  <a:rPr lang="cs-CZ" dirty="0"/>
                  <a:t>negative </a:t>
                </a:r>
                <a:r>
                  <a:rPr lang="cs-CZ" dirty="0" err="1"/>
                  <a:t>binomial</a:t>
                </a:r>
                <a:r>
                  <a:rPr lang="cs-CZ" dirty="0"/>
                  <a:t>(</a:t>
                </a:r>
                <a:r>
                  <a:rPr lang="cs-CZ" dirty="0" err="1"/>
                  <a:t>n,p</a:t>
                </a:r>
                <a:r>
                  <a:rPr lang="cs-CZ" dirty="0"/>
                  <a:t>)</a:t>
                </a:r>
              </a:p>
              <a:p>
                <a:r>
                  <a:rPr lang="cs-CZ" dirty="0" err="1"/>
                  <a:t>mean</a:t>
                </a:r>
                <a:r>
                  <a:rPr lang="cs-CZ" dirty="0"/>
                  <a:t> = n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/>
                      <m:t>×</m:t>
                    </m:r>
                    <m:r>
                      <m:rPr>
                        <m:nor/>
                      </m:rPr>
                      <a:rPr lang="cs-CZ" b="0" i="0" dirty="0" smtClean="0"/>
                      <m:t>r</m:t>
                    </m:r>
                  </m:oMath>
                </a14:m>
                <a:endParaRPr lang="cs-CZ" b="0" dirty="0"/>
              </a:p>
              <a:p>
                <a:r>
                  <a:rPr lang="cs-CZ" dirty="0"/>
                  <a:t>variance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dirty="0" smtClean="0"/>
                          <m:t>×</m:t>
                        </m:r>
                        <m:r>
                          <m:rPr>
                            <m:nor/>
                          </m:rPr>
                          <a:rPr lang="cs-CZ" b="0" i="0" dirty="0" smtClean="0"/>
                          <m:t>r</m:t>
                        </m:r>
                      </m:num>
                      <m:den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4B34D8-ADB6-48F0-942B-953454BBB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VÃ½sledek obrÃ¡zku pro Negative binomial">
            <a:extLst>
              <a:ext uri="{FF2B5EF4-FFF2-40B4-BE49-F238E27FC236}">
                <a16:creationId xmlns:a16="http://schemas.microsoft.com/office/drawing/2014/main" id="{4FA5A2B1-6FA0-4F2A-BC32-325C60F2A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29" y="2425700"/>
            <a:ext cx="7620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1CA5C-72E4-40DA-AA30-BA09C99B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5096B-43D2-4ABC-BA63-34C2D9FF3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49372A92-2FEA-4926-A171-AFC998822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16" y="1253331"/>
            <a:ext cx="11640484" cy="5737378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7F6C54B-ADC8-4C64-8D51-522923EE8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cs-CZ" b="1" dirty="0" err="1"/>
              <a:t>Previous</a:t>
            </a:r>
            <a:r>
              <a:rPr lang="cs-CZ" b="1" dirty="0"/>
              <a:t> </a:t>
            </a:r>
            <a:r>
              <a:rPr lang="cs-CZ" b="1" dirty="0" err="1"/>
              <a:t>lesson</a:t>
            </a:r>
            <a:r>
              <a:rPr lang="cs-CZ" b="1" dirty="0"/>
              <a:t> </a:t>
            </a:r>
            <a:r>
              <a:rPr lang="cs-CZ" b="1" dirty="0" err="1"/>
              <a:t>example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4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E9F2-ACAD-4233-B6C7-8C0A6632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Study set-up &amp; data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FE403-F089-4E9C-B387-B60A3D99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2 </a:t>
            </a:r>
            <a:r>
              <a:rPr lang="cs-CZ" dirty="0" err="1"/>
              <a:t>conditions</a:t>
            </a:r>
            <a:endParaRPr lang="cs-CZ" dirty="0"/>
          </a:p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(CT)</a:t>
            </a:r>
          </a:p>
          <a:p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(RT) – </a:t>
            </a:r>
            <a:r>
              <a:rPr lang="cs-CZ" dirty="0" err="1"/>
              <a:t>adding</a:t>
            </a:r>
            <a:r>
              <a:rPr lang="cs-CZ" dirty="0"/>
              <a:t> „Do not </a:t>
            </a:r>
            <a:r>
              <a:rPr lang="cs-CZ" dirty="0" err="1"/>
              <a:t>cheat</a:t>
            </a:r>
            <a:r>
              <a:rPr lang="cs-CZ" dirty="0"/>
              <a:t>!“ on </a:t>
            </a:r>
            <a:r>
              <a:rPr lang="cs-CZ" dirty="0" err="1"/>
              <a:t>the</a:t>
            </a:r>
            <a:r>
              <a:rPr lang="cs-CZ" dirty="0"/>
              <a:t> return </a:t>
            </a:r>
            <a:r>
              <a:rPr lang="cs-CZ" dirty="0" err="1"/>
              <a:t>paper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160 </a:t>
            </a:r>
            <a:r>
              <a:rPr lang="cs-CZ" dirty="0" err="1"/>
              <a:t>participants</a:t>
            </a:r>
            <a:r>
              <a:rPr lang="cs-CZ" dirty="0"/>
              <a:t> (</a:t>
            </a:r>
            <a:r>
              <a:rPr lang="cs-CZ" dirty="0" err="1"/>
              <a:t>children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data</a:t>
            </a:r>
          </a:p>
          <a:p>
            <a:r>
              <a:rPr lang="cs-CZ" dirty="0"/>
              <a:t>overal 123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(76,9%)</a:t>
            </a:r>
          </a:p>
          <a:p>
            <a:r>
              <a:rPr lang="cs-CZ" dirty="0"/>
              <a:t>69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81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(85.4%) in CT</a:t>
            </a:r>
          </a:p>
          <a:p>
            <a:r>
              <a:rPr lang="cs-CZ" dirty="0"/>
              <a:t>54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79 </a:t>
            </a:r>
            <a:r>
              <a:rPr lang="cs-CZ" dirty="0" err="1"/>
              <a:t>reported</a:t>
            </a:r>
            <a:r>
              <a:rPr lang="cs-CZ" dirty="0"/>
              <a:t> </a:t>
            </a:r>
            <a:r>
              <a:rPr lang="cs-CZ" dirty="0" err="1"/>
              <a:t>white</a:t>
            </a:r>
            <a:r>
              <a:rPr lang="cs-CZ" dirty="0"/>
              <a:t> (68,8%) in RT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57973-F9CF-4FFB-A336-F7E32661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Model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5744ED-1590-40C6-8916-5DE8B0B9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should reflect data generating pro</a:t>
            </a:r>
            <a:r>
              <a:rPr lang="cs-CZ" dirty="0"/>
              <a:t>c</a:t>
            </a:r>
            <a:r>
              <a:rPr lang="en-US" dirty="0"/>
              <a:t>es</a:t>
            </a:r>
            <a:r>
              <a:rPr lang="cs-CZ" dirty="0"/>
              <a:t>s</a:t>
            </a:r>
            <a:r>
              <a:rPr lang="en-US" dirty="0"/>
              <a:t> or the most important parts of it</a:t>
            </a:r>
          </a:p>
          <a:p>
            <a:r>
              <a:rPr lang="cs-CZ" dirty="0" err="1"/>
              <a:t>binary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– </a:t>
            </a:r>
            <a:r>
              <a:rPr lang="cs-CZ" dirty="0" err="1"/>
              <a:t>white</a:t>
            </a:r>
            <a:r>
              <a:rPr lang="cs-CZ" dirty="0"/>
              <a:t>/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binomial</a:t>
            </a:r>
            <a:r>
              <a:rPr lang="cs-CZ" dirty="0"/>
              <a:t> </a:t>
            </a:r>
            <a:r>
              <a:rPr lang="en-US" dirty="0"/>
              <a:t>distribution</a:t>
            </a:r>
            <a:endParaRPr lang="cs-CZ" dirty="0"/>
          </a:p>
          <a:p>
            <a:r>
              <a:rPr lang="en-US" dirty="0"/>
              <a:t>proc</a:t>
            </a:r>
            <a:r>
              <a:rPr lang="cs-CZ" dirty="0"/>
              <a:t>c</a:t>
            </a:r>
            <a:r>
              <a:rPr lang="en-US" dirty="0"/>
              <a:t>es which returns </a:t>
            </a:r>
            <a:r>
              <a:rPr lang="cs-CZ" dirty="0" err="1"/>
              <a:t>number</a:t>
            </a:r>
            <a:r>
              <a:rPr lang="en-US" dirty="0"/>
              <a:t> of successes out of </a:t>
            </a:r>
            <a:r>
              <a:rPr lang="en-US" b="1" dirty="0"/>
              <a:t>n</a:t>
            </a:r>
            <a:r>
              <a:rPr lang="en-US" dirty="0"/>
              <a:t> trials</a:t>
            </a:r>
            <a:r>
              <a:rPr lang="cs-CZ" dirty="0"/>
              <a:t>, </a:t>
            </a:r>
            <a:r>
              <a:rPr lang="cs-CZ" dirty="0" err="1"/>
              <a:t>with</a:t>
            </a:r>
            <a:r>
              <a:rPr lang="en-US" dirty="0"/>
              <a:t> probability </a:t>
            </a:r>
            <a:r>
              <a:rPr lang="cs-CZ" b="1" dirty="0"/>
              <a:t>p</a:t>
            </a:r>
          </a:p>
          <a:p>
            <a:pPr marL="0" indent="0" algn="ctr">
              <a:buNone/>
            </a:pPr>
            <a:r>
              <a:rPr lang="cs-CZ" i="1" dirty="0" err="1"/>
              <a:t>number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successes</a:t>
            </a:r>
            <a:r>
              <a:rPr lang="cs-CZ" i="1" dirty="0"/>
              <a:t> ~ </a:t>
            </a:r>
            <a:r>
              <a:rPr lang="cs-CZ" i="1" dirty="0" err="1"/>
              <a:t>binomial</a:t>
            </a:r>
            <a:r>
              <a:rPr lang="cs-CZ" i="1" dirty="0"/>
              <a:t>(n, p)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: </a:t>
            </a:r>
            <a:r>
              <a:rPr lang="cs-CZ" b="1" dirty="0"/>
              <a:t>n</a:t>
            </a:r>
            <a:r>
              <a:rPr lang="cs-CZ" dirty="0"/>
              <a:t> and </a:t>
            </a:r>
            <a:r>
              <a:rPr lang="cs-CZ" b="1" dirty="0" err="1"/>
              <a:t>number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successes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interested</a:t>
            </a:r>
            <a:r>
              <a:rPr lang="cs-CZ" dirty="0"/>
              <a:t> in: </a:t>
            </a:r>
            <a:r>
              <a:rPr lang="cs-CZ" b="1" dirty="0"/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62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A2442-158C-4DCF-B5B6-FC840C10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by ABC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B0F185-2254-4AB2-B1D5-F937121E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97476"/>
          </a:xfrm>
        </p:spPr>
        <p:txBody>
          <a:bodyPr/>
          <a:lstStyle/>
          <a:p>
            <a:r>
              <a:rPr lang="cs-CZ" dirty="0" err="1"/>
              <a:t>define</a:t>
            </a:r>
            <a:r>
              <a:rPr lang="cs-CZ" dirty="0"/>
              <a:t> model &amp; </a:t>
            </a:r>
            <a:r>
              <a:rPr lang="cs-CZ" dirty="0" err="1"/>
              <a:t>priors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  <a:p>
            <a:r>
              <a:rPr lang="cs-CZ" dirty="0"/>
              <a:t>sample </a:t>
            </a:r>
            <a:r>
              <a:rPr lang="cs-CZ" dirty="0" err="1"/>
              <a:t>plausible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</a:t>
            </a:r>
            <a:r>
              <a:rPr lang="cs-CZ" dirty="0"/>
              <a:t> p</a:t>
            </a:r>
          </a:p>
          <a:p>
            <a:r>
              <a:rPr lang="cs-CZ" dirty="0"/>
              <a:t>use model to </a:t>
            </a:r>
            <a:r>
              <a:rPr lang="cs-CZ" dirty="0" err="1"/>
              <a:t>simulate</a:t>
            </a:r>
            <a:r>
              <a:rPr lang="cs-CZ" dirty="0"/>
              <a:t> data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cs-CZ" dirty="0"/>
          </a:p>
          <a:p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parameter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lead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observed</a:t>
            </a:r>
            <a:r>
              <a:rPr lang="cs-CZ" dirty="0"/>
              <a:t> data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3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C3E1B-3A89-4BA5-89E7-55DB97E9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Estimation</a:t>
            </a:r>
            <a:r>
              <a:rPr lang="cs-CZ" b="1" dirty="0"/>
              <a:t> by MCMC</a:t>
            </a:r>
            <a:endParaRPr lang="en-US" b="1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78ACB87-1481-4CAA-8D13-7EBA815E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err="1"/>
              <a:t>define</a:t>
            </a:r>
            <a:r>
              <a:rPr lang="cs-CZ" dirty="0"/>
              <a:t> model &amp; </a:t>
            </a:r>
            <a:r>
              <a:rPr lang="cs-CZ" dirty="0" err="1"/>
              <a:t>priors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parameters</a:t>
            </a:r>
            <a:endParaRPr lang="cs-CZ" dirty="0"/>
          </a:p>
          <a:p>
            <a:r>
              <a:rPr lang="cs-CZ" dirty="0"/>
              <a:t>run MCMC </a:t>
            </a:r>
            <a:r>
              <a:rPr lang="cs-CZ" dirty="0" err="1"/>
              <a:t>chains</a:t>
            </a:r>
            <a:r>
              <a:rPr lang="cs-CZ" dirty="0"/>
              <a:t> to </a:t>
            </a:r>
            <a:r>
              <a:rPr lang="cs-CZ" dirty="0" err="1"/>
              <a:t>explore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probability 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 err="1"/>
              <a:t>collect</a:t>
            </a:r>
            <a:r>
              <a:rPr lang="cs-CZ" dirty="0"/>
              <a:t> </a:t>
            </a:r>
            <a:r>
              <a:rPr lang="cs-CZ" dirty="0" err="1"/>
              <a:t>samples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MCMC </a:t>
            </a:r>
            <a:r>
              <a:rPr lang="cs-CZ" dirty="0" err="1"/>
              <a:t>chain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6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33E20-30AD-4BCF-866F-87E375E0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Quick</a:t>
            </a:r>
            <a:r>
              <a:rPr lang="cs-CZ" b="1" dirty="0"/>
              <a:t> </a:t>
            </a:r>
            <a:r>
              <a:rPr lang="cs-CZ" b="1" dirty="0" err="1"/>
              <a:t>revision</a:t>
            </a:r>
            <a:r>
              <a:rPr lang="cs-CZ" b="1" dirty="0"/>
              <a:t> </a:t>
            </a:r>
            <a:r>
              <a:rPr lang="cs-CZ" b="1" dirty="0" err="1"/>
              <a:t>from</a:t>
            </a:r>
            <a:r>
              <a:rPr lang="cs-CZ" b="1" dirty="0"/>
              <a:t> last </a:t>
            </a:r>
            <a:r>
              <a:rPr lang="cs-CZ" b="1" dirty="0" err="1"/>
              <a:t>time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B68FA-B7DB-4E7B-9138-4AAF66CB9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94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F5CE2-13E9-42AA-8D4E-DE2A0BAD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 err="1"/>
              <a:t>Another</a:t>
            </a:r>
            <a:r>
              <a:rPr lang="cs-CZ" b="1" dirty="0"/>
              <a:t> </a:t>
            </a:r>
            <a:r>
              <a:rPr lang="cs-CZ" b="1" dirty="0" err="1"/>
              <a:t>example</a:t>
            </a:r>
            <a:r>
              <a:rPr lang="cs-CZ" b="1" dirty="0"/>
              <a:t>: </a:t>
            </a:r>
            <a:r>
              <a:rPr lang="en-US" b="1" dirty="0"/>
              <a:t>Do experts overrate the extent of their expertise?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819AA6-79A1-4780-A464-5267FA78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63579E-408F-441A-AD84-5B3B57AA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73" y="1586358"/>
            <a:ext cx="8174572" cy="52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13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CE9F2-ACAD-4233-B6C7-8C0A6632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Study set-up &amp; data</a:t>
            </a:r>
            <a:endParaRPr 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6FE403-F089-4E9C-B387-B60A3D99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601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2 </a:t>
            </a:r>
            <a:r>
              <a:rPr lang="cs-CZ" dirty="0" err="1"/>
              <a:t>conditions</a:t>
            </a:r>
            <a:endParaRPr lang="cs-CZ" dirty="0"/>
          </a:p>
          <a:p>
            <a:r>
              <a:rPr lang="cs-CZ" dirty="0" err="1"/>
              <a:t>Perceived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/</a:t>
            </a:r>
            <a:r>
              <a:rPr lang="cs-CZ" dirty="0" err="1"/>
              <a:t>Overclaiming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first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202 </a:t>
            </a:r>
            <a:r>
              <a:rPr lang="cs-CZ" dirty="0" err="1"/>
              <a:t>participants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measures</a:t>
            </a:r>
            <a:r>
              <a:rPr lang="cs-CZ" dirty="0"/>
              <a:t>:</a:t>
            </a:r>
          </a:p>
          <a:p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proclaimed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finance</a:t>
            </a:r>
          </a:p>
          <a:p>
            <a:pPr lvl="1"/>
            <a:r>
              <a:rPr lang="cs-CZ" dirty="0"/>
              <a:t>7 point </a:t>
            </a:r>
            <a:r>
              <a:rPr lang="cs-CZ" dirty="0" err="1"/>
              <a:t>likert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(1 = not </a:t>
            </a:r>
            <a:r>
              <a:rPr lang="en-US" dirty="0"/>
              <a:t>knowledgeable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7 = very </a:t>
            </a:r>
            <a:r>
              <a:rPr lang="en-US" dirty="0"/>
              <a:t>knowledgeable</a:t>
            </a:r>
            <a:r>
              <a:rPr lang="cs-CZ" i="1" dirty="0"/>
              <a:t>)</a:t>
            </a:r>
            <a:endParaRPr lang="cs-CZ" dirty="0"/>
          </a:p>
          <a:p>
            <a:r>
              <a:rPr lang="cs-CZ" dirty="0" err="1"/>
              <a:t>overclaiming</a:t>
            </a:r>
            <a:endParaRPr lang="cs-CZ" dirty="0"/>
          </a:p>
          <a:p>
            <a:pPr lvl="1"/>
            <a:r>
              <a:rPr lang="cs-CZ" dirty="0"/>
              <a:t>rating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15 finance </a:t>
            </a:r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  <a:p>
            <a:pPr lvl="1"/>
            <a:r>
              <a:rPr lang="cs-CZ" dirty="0"/>
              <a:t>3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didn‘t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, </a:t>
            </a:r>
            <a:r>
              <a:rPr lang="cs-CZ" dirty="0" err="1"/>
              <a:t>weightet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claimed</a:t>
            </a:r>
            <a:r>
              <a:rPr lang="cs-CZ" dirty="0"/>
              <a:t> on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items</a:t>
            </a:r>
            <a:endParaRPr lang="cs-CZ" dirty="0"/>
          </a:p>
          <a:p>
            <a:r>
              <a:rPr lang="cs-CZ" dirty="0"/>
              <a:t>FINRA –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literacy</a:t>
            </a:r>
            <a:r>
              <a:rPr lang="cs-CZ" dirty="0"/>
              <a:t> </a:t>
            </a:r>
            <a:r>
              <a:rPr lang="cs-CZ" dirty="0" err="1"/>
              <a:t>quiz</a:t>
            </a:r>
            <a:endParaRPr lang="cs-CZ" dirty="0"/>
          </a:p>
          <a:p>
            <a:pPr lvl="1"/>
            <a:r>
              <a:rPr lang="cs-CZ" dirty="0"/>
              <a:t>5 </a:t>
            </a:r>
            <a:r>
              <a:rPr lang="cs-CZ" dirty="0" err="1"/>
              <a:t>questions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2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E4570-3DB2-4C81-9824-5899D524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Step by step </a:t>
            </a:r>
            <a:r>
              <a:rPr lang="cs-CZ" b="1" dirty="0" err="1"/>
              <a:t>analysis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A7932-6084-45E5-832B-BD2FE802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53331D8-7EED-49F6-9A89-3E1B772E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computations</a:t>
            </a:r>
            <a:endParaRPr lang="en-US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CCDAF4-0259-4231-8251-047123D01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10968" y="1967741"/>
            <a:ext cx="876422" cy="8383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F2EF5FE-68DB-4071-A81A-90BFA7E62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790" y="2315188"/>
            <a:ext cx="838317" cy="895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661893-D8EE-4A30-9494-55FA34C77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526" y="3455848"/>
            <a:ext cx="876422" cy="914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4A78A3-B89A-41FC-AC9B-D8DBBA467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9289" y="3315467"/>
            <a:ext cx="828791" cy="84784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DF3C-FB38-4CD5-BCB3-86A9EF96B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602" y="3932165"/>
            <a:ext cx="847843" cy="8764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7C88DB-828A-44B0-932A-51E11F829B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997" y="4672719"/>
            <a:ext cx="866896" cy="85737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E73BE2A-229C-4816-B6D3-E7079B169616}"/>
              </a:ext>
            </a:extLst>
          </p:cNvPr>
          <p:cNvSpPr/>
          <p:nvPr/>
        </p:nvSpPr>
        <p:spPr>
          <a:xfrm>
            <a:off x="6540500" y="1409700"/>
            <a:ext cx="4948412" cy="4876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795FFD-04E1-4397-922A-102FF35A4796}"/>
              </a:ext>
            </a:extLst>
          </p:cNvPr>
          <p:cNvSpPr/>
          <p:nvPr/>
        </p:nvSpPr>
        <p:spPr>
          <a:xfrm>
            <a:off x="6709154" y="1948690"/>
            <a:ext cx="2768600" cy="35813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1B213E-3181-4361-9C51-B0140331D5C8}"/>
              </a:ext>
            </a:extLst>
          </p:cNvPr>
          <p:cNvSpPr/>
          <p:nvPr/>
        </p:nvSpPr>
        <p:spPr>
          <a:xfrm>
            <a:off x="10868080" y="167426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9786F-5ACF-42C1-9E2B-C0F72A5F5598}"/>
              </a:ext>
            </a:extLst>
          </p:cNvPr>
          <p:cNvSpPr txBox="1"/>
          <p:nvPr/>
        </p:nvSpPr>
        <p:spPr>
          <a:xfrm>
            <a:off x="8769938" y="1762638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A</a:t>
            </a:r>
            <a:endParaRPr lang="en-US" sz="3200" b="1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E2215B-8BD4-45D8-9EA2-B52CE08371C9}"/>
              </a:ext>
            </a:extLst>
          </p:cNvPr>
          <p:cNvSpPr/>
          <p:nvPr/>
        </p:nvSpPr>
        <p:spPr>
          <a:xfrm>
            <a:off x="819391" y="1409700"/>
            <a:ext cx="561748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i="1" dirty="0" err="1"/>
              <a:t>another</a:t>
            </a:r>
            <a:r>
              <a:rPr lang="cs-CZ" sz="2600" i="1" dirty="0"/>
              <a:t> </a:t>
            </a:r>
            <a:r>
              <a:rPr lang="cs-CZ" sz="2600" i="1" dirty="0" err="1"/>
              <a:t>die</a:t>
            </a:r>
            <a:r>
              <a:rPr lang="cs-CZ" sz="2600" i="1" dirty="0"/>
              <a:t> </a:t>
            </a:r>
            <a:r>
              <a:rPr lang="cs-CZ" sz="2600" i="1" dirty="0" err="1"/>
              <a:t>example</a:t>
            </a:r>
            <a:endParaRPr lang="cs-CZ" sz="2600" i="1" dirty="0"/>
          </a:p>
          <a:p>
            <a:r>
              <a:rPr lang="el-GR" sz="2600" dirty="0"/>
              <a:t>Ω</a:t>
            </a:r>
            <a:r>
              <a:rPr lang="cs-CZ" sz="2600" dirty="0"/>
              <a:t> = {1, 2, 3, 4, 5, 6}</a:t>
            </a:r>
          </a:p>
          <a:p>
            <a:r>
              <a:rPr lang="cs-CZ" sz="2600" dirty="0"/>
              <a:t>A = {1, 3, 5} = „event A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odd</a:t>
            </a:r>
            <a:r>
              <a:rPr lang="cs-CZ" sz="2600" dirty="0"/>
              <a:t> </a:t>
            </a:r>
            <a:r>
              <a:rPr lang="cs-CZ" sz="2600" dirty="0" err="1"/>
              <a:t>number</a:t>
            </a:r>
            <a:r>
              <a:rPr lang="cs-CZ" sz="2600" dirty="0"/>
              <a:t>“</a:t>
            </a:r>
          </a:p>
          <a:p>
            <a:endParaRPr lang="cs-CZ" sz="2600" dirty="0"/>
          </a:p>
          <a:p>
            <a:r>
              <a:rPr lang="cs-CZ" sz="2600" dirty="0" err="1"/>
              <a:t>let‘s</a:t>
            </a:r>
            <a:r>
              <a:rPr lang="cs-CZ" sz="2600" dirty="0"/>
              <a:t> </a:t>
            </a:r>
            <a:r>
              <a:rPr lang="cs-CZ" sz="2600" dirty="0" err="1"/>
              <a:t>have</a:t>
            </a:r>
            <a:r>
              <a:rPr lang="cs-CZ" sz="2600" dirty="0"/>
              <a:t> a fair </a:t>
            </a:r>
            <a:r>
              <a:rPr lang="cs-CZ" sz="2600" dirty="0" err="1"/>
              <a:t>die</a:t>
            </a:r>
            <a:r>
              <a:rPr lang="cs-CZ" sz="2600" dirty="0"/>
              <a:t> </a:t>
            </a:r>
          </a:p>
          <a:p>
            <a:r>
              <a:rPr lang="cs-CZ" sz="2600" dirty="0"/>
              <a:t>(probability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all</a:t>
            </a:r>
            <a:r>
              <a:rPr lang="cs-CZ" sz="2600" dirty="0"/>
              <a:t> </a:t>
            </a:r>
            <a:r>
              <a:rPr lang="cs-CZ" sz="2600" dirty="0" err="1"/>
              <a:t>elementary</a:t>
            </a:r>
            <a:r>
              <a:rPr lang="cs-CZ" sz="2600" dirty="0"/>
              <a:t> </a:t>
            </a:r>
            <a:r>
              <a:rPr lang="cs-CZ" sz="2600" dirty="0" err="1"/>
              <a:t>outcomes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same</a:t>
            </a:r>
            <a:r>
              <a:rPr lang="cs-CZ" sz="2600" dirty="0"/>
              <a:t>)</a:t>
            </a:r>
          </a:p>
          <a:p>
            <a:r>
              <a:rPr lang="cs-CZ" sz="2600" dirty="0"/>
              <a:t>P(ω</a:t>
            </a:r>
            <a:r>
              <a:rPr lang="cs-CZ" sz="2600" baseline="-25000" dirty="0"/>
              <a:t>1</a:t>
            </a:r>
            <a:r>
              <a:rPr lang="cs-CZ" sz="2600" dirty="0"/>
              <a:t>) = P(ω</a:t>
            </a:r>
            <a:r>
              <a:rPr lang="cs-CZ" sz="2600" baseline="-25000" dirty="0"/>
              <a:t>2</a:t>
            </a:r>
            <a:r>
              <a:rPr lang="cs-CZ" sz="2600" dirty="0"/>
              <a:t>) = … = P(ω</a:t>
            </a:r>
            <a:r>
              <a:rPr lang="cs-CZ" sz="2600" baseline="-25000" dirty="0"/>
              <a:t>6</a:t>
            </a:r>
            <a:r>
              <a:rPr lang="cs-CZ" sz="2600" dirty="0"/>
              <a:t>) = 1/6</a:t>
            </a:r>
          </a:p>
          <a:p>
            <a:endParaRPr lang="cs-CZ" sz="2600" dirty="0"/>
          </a:p>
          <a:p>
            <a:r>
              <a:rPr lang="cs-CZ" sz="2600" dirty="0" err="1"/>
              <a:t>What</a:t>
            </a:r>
            <a:r>
              <a:rPr lang="cs-CZ" sz="2600" dirty="0"/>
              <a:t> </a:t>
            </a:r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probability </a:t>
            </a:r>
            <a:r>
              <a:rPr lang="cs-CZ" sz="2600" dirty="0" err="1"/>
              <a:t>of</a:t>
            </a:r>
            <a:r>
              <a:rPr lang="cs-CZ" sz="2600" dirty="0"/>
              <a:t> event A?</a:t>
            </a:r>
          </a:p>
          <a:p>
            <a:r>
              <a:rPr lang="cs-CZ" sz="2600" dirty="0"/>
              <a:t>P(A) = P(ω</a:t>
            </a:r>
            <a:r>
              <a:rPr lang="cs-CZ" sz="2600" baseline="-25000" dirty="0"/>
              <a:t>1</a:t>
            </a:r>
            <a:r>
              <a:rPr lang="cs-CZ" sz="2600" dirty="0"/>
              <a:t>) + P(ω</a:t>
            </a:r>
            <a:r>
              <a:rPr lang="cs-CZ" sz="2600" baseline="-25000" dirty="0"/>
              <a:t>2</a:t>
            </a:r>
            <a:r>
              <a:rPr lang="cs-CZ" sz="2600" dirty="0"/>
              <a:t>) + P(ω</a:t>
            </a:r>
            <a:r>
              <a:rPr lang="cs-CZ" sz="2600" baseline="-25000" dirty="0"/>
              <a:t>3</a:t>
            </a:r>
            <a:r>
              <a:rPr lang="cs-CZ" sz="2600" dirty="0"/>
              <a:t>) = 3/6</a:t>
            </a:r>
          </a:p>
        </p:txBody>
      </p:sp>
    </p:spTree>
    <p:extLst>
      <p:ext uri="{BB962C8B-B14F-4D97-AF65-F5344CB8AC3E}">
        <p14:creationId xmlns:p14="http://schemas.microsoft.com/office/powerpoint/2010/main" val="175723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>
            <a:extLst>
              <a:ext uri="{FF2B5EF4-FFF2-40B4-BE49-F238E27FC236}">
                <a16:creationId xmlns:a16="http://schemas.microsoft.com/office/drawing/2014/main" id="{853331D8-7EED-49F6-9A89-3E1B772E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computations</a:t>
            </a:r>
            <a:r>
              <a:rPr lang="cs-CZ" b="1" dirty="0"/>
              <a:t> 2</a:t>
            </a:r>
            <a:endParaRPr lang="en-US" b="1" dirty="0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E73BE2A-229C-4816-B6D3-E7079B169616}"/>
              </a:ext>
            </a:extLst>
          </p:cNvPr>
          <p:cNvSpPr/>
          <p:nvPr/>
        </p:nvSpPr>
        <p:spPr>
          <a:xfrm>
            <a:off x="6540500" y="1409700"/>
            <a:ext cx="4948412" cy="48767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B795FFD-04E1-4397-922A-102FF35A4796}"/>
              </a:ext>
            </a:extLst>
          </p:cNvPr>
          <p:cNvSpPr/>
          <p:nvPr/>
        </p:nvSpPr>
        <p:spPr>
          <a:xfrm>
            <a:off x="8686147" y="2088910"/>
            <a:ext cx="2443116" cy="187400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11B213E-3181-4361-9C51-B0140331D5C8}"/>
              </a:ext>
            </a:extLst>
          </p:cNvPr>
          <p:cNvSpPr/>
          <p:nvPr/>
        </p:nvSpPr>
        <p:spPr>
          <a:xfrm>
            <a:off x="10868080" y="167426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39786F-5ACF-42C1-9E2B-C0F72A5F5598}"/>
              </a:ext>
            </a:extLst>
          </p:cNvPr>
          <p:cNvSpPr txBox="1"/>
          <p:nvPr/>
        </p:nvSpPr>
        <p:spPr>
          <a:xfrm>
            <a:off x="8745023" y="1894060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B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87E2215B-8BD4-45D8-9EA2-B52CE08371C9}"/>
                  </a:ext>
                </a:extLst>
              </p:cNvPr>
              <p:cNvSpPr/>
              <p:nvPr/>
            </p:nvSpPr>
            <p:spPr>
              <a:xfrm>
                <a:off x="819390" y="1409700"/>
                <a:ext cx="6463853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600" i="1" dirty="0" err="1"/>
                  <a:t>two</a:t>
                </a:r>
                <a:r>
                  <a:rPr lang="cs-CZ" sz="2600" i="1" dirty="0"/>
                  <a:t> independent </a:t>
                </a:r>
                <a:r>
                  <a:rPr lang="cs-CZ" sz="2600" i="1" dirty="0" err="1"/>
                  <a:t>coins</a:t>
                </a:r>
                <a:r>
                  <a:rPr lang="cs-CZ" sz="2600" i="1" dirty="0"/>
                  <a:t> (</a:t>
                </a:r>
                <a:r>
                  <a:rPr lang="cs-CZ" sz="2600" i="1" dirty="0" err="1"/>
                  <a:t>heads</a:t>
                </a:r>
                <a:r>
                  <a:rPr lang="cs-CZ" sz="2600" i="1" dirty="0"/>
                  <a:t> = A-</a:t>
                </a:r>
                <a:r>
                  <a:rPr lang="cs-CZ" sz="2600" i="1" dirty="0" err="1"/>
                  <a:t>side</a:t>
                </a:r>
                <a:r>
                  <a:rPr lang="cs-CZ" sz="2600" i="1" dirty="0"/>
                  <a:t>)</a:t>
                </a:r>
              </a:p>
              <a:p>
                <a:r>
                  <a:rPr lang="el-GR" sz="2600" dirty="0"/>
                  <a:t>Ω</a:t>
                </a:r>
                <a:r>
                  <a:rPr lang="cs-CZ" sz="2600" dirty="0"/>
                  <a:t> = {[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heads,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heads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heads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heads</a:t>
                </a:r>
                <a:r>
                  <a:rPr lang="cs-CZ" sz="2600" dirty="0"/>
                  <a:t>],</a:t>
                </a:r>
              </a:p>
              <a:p>
                <a:r>
                  <a:rPr lang="cs-CZ" sz="2600" dirty="0"/>
                  <a:t>         [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/>
                  <a:t>,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/>
                  <a:t>]}</a:t>
                </a:r>
              </a:p>
              <a:p>
                <a:r>
                  <a:rPr lang="cs-CZ" sz="2600" dirty="0"/>
                  <a:t>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 = </a:t>
                </a:r>
                <a:r>
                  <a:rPr lang="cs-CZ" sz="2600" dirty="0" err="1">
                    <a:solidFill>
                      <a:srgbClr val="00B050"/>
                    </a:solidFill>
                  </a:rPr>
                  <a:t>tails</a:t>
                </a:r>
                <a:r>
                  <a:rPr lang="cs-CZ" sz="2600" dirty="0">
                    <a:solidFill>
                      <a:srgbClr val="00B050"/>
                    </a:solidFill>
                  </a:rPr>
                  <a:t> on 1st</a:t>
                </a:r>
                <a:r>
                  <a:rPr lang="cs-CZ" sz="2600" dirty="0"/>
                  <a:t>, 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 = </a:t>
                </a:r>
                <a:r>
                  <a:rPr lang="cs-CZ" sz="2600" dirty="0" err="1">
                    <a:solidFill>
                      <a:srgbClr val="0070C0"/>
                    </a:solidFill>
                  </a:rPr>
                  <a:t>tails</a:t>
                </a:r>
                <a:r>
                  <a:rPr lang="cs-CZ" sz="2600" dirty="0">
                    <a:solidFill>
                      <a:srgbClr val="0070C0"/>
                    </a:solidFill>
                  </a:rPr>
                  <a:t> on 2nd</a:t>
                </a:r>
                <a:r>
                  <a:rPr lang="cs-CZ" sz="2600" dirty="0"/>
                  <a:t> </a:t>
                </a:r>
                <a:r>
                  <a:rPr lang="cs-CZ" sz="2600" dirty="0" err="1"/>
                  <a:t>coin</a:t>
                </a:r>
                <a:endParaRPr lang="cs-CZ" sz="2600" dirty="0"/>
              </a:p>
              <a:p>
                <a:r>
                  <a:rPr lang="cs-CZ" sz="2600" dirty="0"/>
                  <a:t>B = 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 </a:t>
                </a:r>
                <a14:m>
                  <m:oMath xmlns:m="http://schemas.openxmlformats.org/officeDocument/2006/math">
                    <m:r>
                      <a:rPr lang="cs-CZ" sz="2600" i="1" dirty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600" dirty="0"/>
                  <a:t>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 = </a:t>
                </a:r>
                <a:r>
                  <a:rPr lang="cs-CZ" sz="2600" dirty="0" err="1"/>
                  <a:t>tails</a:t>
                </a:r>
                <a:r>
                  <a:rPr lang="cs-CZ" sz="2600" dirty="0"/>
                  <a:t> on </a:t>
                </a:r>
                <a:r>
                  <a:rPr lang="cs-CZ" sz="2600" dirty="0" err="1"/>
                  <a:t>both</a:t>
                </a:r>
                <a:r>
                  <a:rPr lang="cs-CZ" sz="2600" dirty="0"/>
                  <a:t> </a:t>
                </a:r>
                <a:r>
                  <a:rPr lang="cs-CZ" sz="2600" dirty="0" err="1"/>
                  <a:t>coins</a:t>
                </a:r>
                <a:endParaRPr lang="cs-CZ" sz="2600" dirty="0"/>
              </a:p>
              <a:p>
                <a:r>
                  <a:rPr lang="cs-CZ" sz="2600" dirty="0" err="1"/>
                  <a:t>let‘s</a:t>
                </a:r>
                <a:r>
                  <a:rPr lang="cs-CZ" sz="2600" dirty="0"/>
                  <a:t> </a:t>
                </a:r>
                <a:r>
                  <a:rPr lang="cs-CZ" sz="2600" dirty="0" err="1"/>
                  <a:t>have</a:t>
                </a:r>
                <a:r>
                  <a:rPr lang="cs-CZ" sz="2600" dirty="0"/>
                  <a:t> a fair </a:t>
                </a:r>
                <a:r>
                  <a:rPr lang="cs-CZ" sz="2600" dirty="0" err="1"/>
                  <a:t>coin</a:t>
                </a:r>
                <a:endParaRPr lang="cs-CZ" sz="2600" dirty="0"/>
              </a:p>
              <a:p>
                <a:r>
                  <a:rPr lang="cs-CZ" sz="2600" dirty="0"/>
                  <a:t>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heads</a:t>
                </a:r>
                <a:r>
                  <a:rPr lang="cs-CZ" sz="2600" dirty="0"/>
                  <a:t>) =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= 1/2</a:t>
                </a:r>
              </a:p>
              <a:p>
                <a:endParaRPr lang="cs-CZ" sz="2600" dirty="0"/>
              </a:p>
              <a:p>
                <a:r>
                  <a:rPr lang="cs-CZ" sz="2600" dirty="0" err="1"/>
                  <a:t>What</a:t>
                </a:r>
                <a:r>
                  <a:rPr lang="cs-CZ" sz="2600" dirty="0"/>
                  <a:t> </a:t>
                </a:r>
                <a:r>
                  <a:rPr lang="cs-CZ" sz="2600" dirty="0" err="1"/>
                  <a:t>is</a:t>
                </a:r>
                <a:r>
                  <a:rPr lang="cs-CZ" sz="2600" dirty="0"/>
                  <a:t> </a:t>
                </a:r>
                <a:r>
                  <a:rPr lang="cs-CZ" sz="2600" dirty="0" err="1"/>
                  <a:t>the</a:t>
                </a:r>
                <a:r>
                  <a:rPr lang="cs-CZ" sz="2600" dirty="0"/>
                  <a:t> probability </a:t>
                </a:r>
                <a:r>
                  <a:rPr lang="cs-CZ" sz="2600" dirty="0" err="1"/>
                  <a:t>of</a:t>
                </a:r>
                <a:r>
                  <a:rPr lang="cs-CZ" sz="2600" dirty="0"/>
                  <a:t> event B?</a:t>
                </a:r>
              </a:p>
              <a:p>
                <a:r>
                  <a:rPr lang="cs-CZ" sz="2600" dirty="0"/>
                  <a:t>P(B) = P(B</a:t>
                </a:r>
                <a:r>
                  <a:rPr lang="cs-CZ" sz="2600" baseline="-25000" dirty="0"/>
                  <a:t>1</a:t>
                </a:r>
                <a:r>
                  <a:rPr lang="cs-CZ" sz="2600" dirty="0"/>
                  <a:t>)*P(B</a:t>
                </a:r>
                <a:r>
                  <a:rPr lang="cs-CZ" sz="2600" baseline="-25000" dirty="0"/>
                  <a:t>2</a:t>
                </a:r>
                <a:r>
                  <a:rPr lang="cs-CZ" sz="2600" dirty="0"/>
                  <a:t>) =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* P(</a:t>
                </a:r>
                <a:r>
                  <a:rPr lang="cs-CZ" sz="2600" dirty="0" err="1"/>
                  <a:t>ω</a:t>
                </a:r>
                <a:r>
                  <a:rPr lang="cs-CZ" sz="2600" baseline="-25000" dirty="0" err="1"/>
                  <a:t>tails</a:t>
                </a:r>
                <a:r>
                  <a:rPr lang="cs-CZ" sz="2600" dirty="0"/>
                  <a:t>) = 1/4</a:t>
                </a:r>
              </a:p>
            </p:txBody>
          </p:sp>
        </mc:Choice>
        <mc:Fallback xmlns=""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87E2215B-8BD4-45D8-9EA2-B52CE0837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90" y="1409700"/>
                <a:ext cx="6463853" cy="4893647"/>
              </a:xfrm>
              <a:prstGeom prst="rect">
                <a:avLst/>
              </a:prstGeom>
              <a:blipFill>
                <a:blip r:embed="rId3"/>
                <a:stretch>
                  <a:fillRect l="-1697" t="-996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Obrázek 16">
            <a:extLst>
              <a:ext uri="{FF2B5EF4-FFF2-40B4-BE49-F238E27FC236}">
                <a16:creationId xmlns:a16="http://schemas.microsoft.com/office/drawing/2014/main" id="{FDF829EC-4830-4603-BA8D-517655947C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056" y="2911969"/>
            <a:ext cx="726634" cy="69007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8386833-3DAB-4091-93A6-CB57E96347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4861" y="5184200"/>
            <a:ext cx="690079" cy="6789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4159315-123C-4276-AE8E-1C3383D4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1403" y="2911969"/>
            <a:ext cx="726634" cy="6900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4FCE187-9B50-4D9F-8493-B0426593B0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2103" y="4128495"/>
            <a:ext cx="690079" cy="6789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DAF1F6D-9F58-4325-84D5-013DC35F09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8085" y="5173069"/>
            <a:ext cx="726634" cy="69007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02A2BCC-757A-4B05-8708-5F6632EE1C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50270" y="4117364"/>
            <a:ext cx="726634" cy="69007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3751D32F-C45E-4CE6-8419-6D1B2C15EF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4445" y="2555259"/>
            <a:ext cx="690079" cy="67894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F7BAD7B-1963-4CB9-9E8A-2C0C78DCC3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4524" y="2566390"/>
            <a:ext cx="690079" cy="6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probability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cs-CZ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" </m:t>
                      </m:r>
                    </m:oMath>
                  </m:oMathPara>
                </a14:m>
                <a:endParaRPr lang="cs-CZ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b="0" dirty="0"/>
                  <a:t>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= "</m:t>
                    </m:r>
                    <m:r>
                      <m:rPr>
                        <m:nor/>
                      </m:rPr>
                      <a:rPr lang="cs-CZ" dirty="0">
                        <a:latin typeface="Cambria Math" panose="02040503050406030204" pitchFamily="18" charset="0"/>
                      </a:rPr>
                      <m:t>probability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observing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after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have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been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observed</m:t>
                    </m:r>
                    <m:r>
                      <m:rPr>
                        <m:nor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"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1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i="1" dirty="0" err="1"/>
                  <a:t>coin</a:t>
                </a:r>
                <a:r>
                  <a:rPr lang="cs-CZ" i="1" dirty="0"/>
                  <a:t> and </a:t>
                </a:r>
                <a:r>
                  <a:rPr lang="cs-CZ" i="1" dirty="0" err="1"/>
                  <a:t>die</a:t>
                </a:r>
                <a:r>
                  <a:rPr lang="cs-CZ" i="1" dirty="0"/>
                  <a:t> </a:t>
                </a:r>
                <a:r>
                  <a:rPr lang="cs-CZ" i="1" dirty="0" err="1"/>
                  <a:t>example</a:t>
                </a:r>
                <a:r>
                  <a:rPr lang="cs-CZ" i="1" dirty="0"/>
                  <a:t> –  </a:t>
                </a:r>
                <a:r>
                  <a:rPr lang="cs-CZ" i="1" dirty="0" err="1"/>
                  <a:t>toss</a:t>
                </a:r>
                <a:r>
                  <a:rPr lang="cs-CZ" i="1" dirty="0"/>
                  <a:t> and </a:t>
                </a:r>
                <a:r>
                  <a:rPr lang="cs-CZ" i="1" dirty="0" err="1"/>
                  <a:t>roll</a:t>
                </a:r>
                <a:endParaRPr lang="cs-CZ" i="1" dirty="0"/>
              </a:p>
              <a:p>
                <a:pPr marL="0" indent="0">
                  <a:buNone/>
                </a:pPr>
                <a:r>
                  <a:rPr lang="cs-CZ" dirty="0"/>
                  <a:t>C = </a:t>
                </a:r>
                <a:r>
                  <a:rPr lang="cs-CZ" dirty="0" err="1"/>
                  <a:t>tossing</a:t>
                </a:r>
                <a:r>
                  <a:rPr lang="cs-CZ" dirty="0"/>
                  <a:t> </a:t>
                </a:r>
                <a:r>
                  <a:rPr lang="cs-CZ" dirty="0" err="1"/>
                  <a:t>head</a:t>
                </a:r>
                <a:r>
                  <a:rPr lang="cs-CZ" dirty="0"/>
                  <a:t> (A-</a:t>
                </a:r>
                <a:r>
                  <a:rPr lang="cs-CZ" dirty="0" err="1"/>
                  <a:t>side</a:t>
                </a:r>
                <a:r>
                  <a:rPr lang="cs-CZ" dirty="0"/>
                  <a:t>)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coin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D = </a:t>
                </a:r>
                <a:r>
                  <a:rPr lang="cs-CZ" dirty="0" err="1"/>
                  <a:t>rolling</a:t>
                </a:r>
                <a:r>
                  <a:rPr lang="cs-CZ" dirty="0"/>
                  <a:t> 5 </a:t>
                </a:r>
                <a:r>
                  <a:rPr lang="cs-CZ" dirty="0" err="1"/>
                  <a:t>or</a:t>
                </a:r>
                <a:r>
                  <a:rPr lang="cs-CZ" dirty="0"/>
                  <a:t> 6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die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P(C|D) = probability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head</a:t>
                </a:r>
                <a:r>
                  <a:rPr lang="cs-CZ" dirty="0"/>
                  <a:t> (A-</a:t>
                </a:r>
                <a:r>
                  <a:rPr lang="cs-CZ" dirty="0" err="1"/>
                  <a:t>side</a:t>
                </a:r>
                <a:r>
                  <a:rPr lang="cs-CZ" dirty="0"/>
                  <a:t>) </a:t>
                </a:r>
                <a:r>
                  <a:rPr lang="cs-CZ" dirty="0" err="1"/>
                  <a:t>knowing</a:t>
                </a:r>
                <a:r>
                  <a:rPr lang="cs-CZ" dirty="0"/>
                  <a:t> </a:t>
                </a:r>
                <a:r>
                  <a:rPr lang="cs-CZ" dirty="0" err="1"/>
                  <a:t>that</a:t>
                </a:r>
                <a:r>
                  <a:rPr lang="cs-CZ" dirty="0"/>
                  <a:t> 5 </a:t>
                </a:r>
                <a:r>
                  <a:rPr lang="cs-CZ" dirty="0" err="1"/>
                  <a:t>or</a:t>
                </a:r>
                <a:r>
                  <a:rPr lang="cs-CZ" dirty="0"/>
                  <a:t> 6 </a:t>
                </a:r>
                <a:r>
                  <a:rPr lang="cs-CZ" dirty="0" err="1"/>
                  <a:t>was</a:t>
                </a:r>
                <a:r>
                  <a:rPr lang="cs-CZ" dirty="0"/>
                  <a:t> </a:t>
                </a:r>
                <a:r>
                  <a:rPr lang="cs-CZ" dirty="0" err="1"/>
                  <a:t>rolled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2B7122E-694F-4F62-B6C6-B7ABABA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90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élník 41">
            <a:extLst>
              <a:ext uri="{FF2B5EF4-FFF2-40B4-BE49-F238E27FC236}">
                <a16:creationId xmlns:a16="http://schemas.microsoft.com/office/drawing/2014/main" id="{0FFCD5E7-DC11-4482-BD9E-AC05366EA69B}"/>
              </a:ext>
            </a:extLst>
          </p:cNvPr>
          <p:cNvSpPr/>
          <p:nvPr/>
        </p:nvSpPr>
        <p:spPr>
          <a:xfrm>
            <a:off x="3512627" y="2086958"/>
            <a:ext cx="3911355" cy="42503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8CA359CD-6006-4F16-A2AF-24FC346FD374}"/>
              </a:ext>
            </a:extLst>
          </p:cNvPr>
          <p:cNvSpPr/>
          <p:nvPr/>
        </p:nvSpPr>
        <p:spPr>
          <a:xfrm>
            <a:off x="5272911" y="3787384"/>
            <a:ext cx="4526011" cy="2292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E6357144-2844-4350-BF0A-DC8BB98B2EDA}"/>
              </a:ext>
            </a:extLst>
          </p:cNvPr>
          <p:cNvSpPr/>
          <p:nvPr/>
        </p:nvSpPr>
        <p:spPr>
          <a:xfrm>
            <a:off x="5408275" y="3896107"/>
            <a:ext cx="1928265" cy="20172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5D7CBF-CEC6-4654-9768-DEA4C0C3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  <p:sp>
        <p:nvSpPr>
          <p:cNvPr id="39" name="Zástupný obsah 38">
            <a:extLst>
              <a:ext uri="{FF2B5EF4-FFF2-40B4-BE49-F238E27FC236}">
                <a16:creationId xmlns:a16="http://schemas.microsoft.com/office/drawing/2014/main" id="{351640E5-7826-4D7D-9974-632DDFBF7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96" y="1825625"/>
            <a:ext cx="292879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toss</a:t>
            </a:r>
            <a:r>
              <a:rPr lang="cs-CZ" dirty="0"/>
              <a:t> &amp; </a:t>
            </a:r>
            <a:r>
              <a:rPr lang="cs-CZ" dirty="0" err="1"/>
              <a:t>roll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 = </a:t>
            </a:r>
            <a:r>
              <a:rPr lang="cs-CZ" dirty="0" err="1"/>
              <a:t>head</a:t>
            </a:r>
            <a:r>
              <a:rPr lang="cs-CZ" dirty="0"/>
              <a:t> (A-</a:t>
            </a:r>
            <a:r>
              <a:rPr lang="cs-CZ" dirty="0" err="1"/>
              <a:t>side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D = 5 </a:t>
            </a:r>
            <a:r>
              <a:rPr lang="cs-CZ" dirty="0" err="1"/>
              <a:t>or</a:t>
            </a:r>
            <a:r>
              <a:rPr lang="cs-CZ" dirty="0"/>
              <a:t> 6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P(</a:t>
            </a:r>
            <a:r>
              <a:rPr lang="cs-CZ" sz="3200" b="1" dirty="0">
                <a:highlight>
                  <a:srgbClr val="00FF00"/>
                </a:highlight>
              </a:rPr>
              <a:t>C</a:t>
            </a:r>
            <a:r>
              <a:rPr lang="cs-CZ" sz="3200" b="1" dirty="0"/>
              <a:t>|</a:t>
            </a:r>
            <a:r>
              <a:rPr lang="cs-CZ" sz="3200" b="1" dirty="0">
                <a:highlight>
                  <a:srgbClr val="FFFF00"/>
                </a:highlight>
              </a:rPr>
              <a:t>D</a:t>
            </a:r>
            <a:r>
              <a:rPr lang="cs-CZ" sz="3200" b="1" dirty="0"/>
              <a:t>)</a:t>
            </a:r>
          </a:p>
          <a:p>
            <a:pPr marL="0" indent="0">
              <a:buNone/>
            </a:pPr>
            <a:r>
              <a:rPr lang="cs-CZ" sz="3200" b="1" dirty="0"/>
              <a:t>P(</a:t>
            </a:r>
            <a:r>
              <a:rPr lang="cs-CZ" sz="3200" b="1" dirty="0">
                <a:highlight>
                  <a:srgbClr val="00FF00"/>
                </a:highlight>
              </a:rPr>
              <a:t>D</a:t>
            </a:r>
            <a:r>
              <a:rPr lang="cs-CZ" sz="3200" b="1" dirty="0"/>
              <a:t>|</a:t>
            </a:r>
            <a:r>
              <a:rPr lang="cs-CZ" sz="3200" b="1" dirty="0">
                <a:highlight>
                  <a:srgbClr val="FFFF00"/>
                </a:highlight>
              </a:rPr>
              <a:t>C</a:t>
            </a:r>
            <a:r>
              <a:rPr lang="cs-CZ" sz="3200" b="1" dirty="0"/>
              <a:t>)</a:t>
            </a:r>
            <a:endParaRPr lang="en-US" sz="3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007660-03C1-4A6C-B60B-DD090FDA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58684" y="5284966"/>
            <a:ext cx="678948" cy="6789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A94ACC-8689-4C8E-B101-193F9C65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2192" y="5183907"/>
            <a:ext cx="690079" cy="678948"/>
          </a:xfrm>
          <a:prstGeom prst="rect">
            <a:avLst/>
          </a:prstGeom>
        </p:spPr>
      </p:pic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50F49420-9A93-496E-9E48-F2EA2B836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216" y="4345587"/>
            <a:ext cx="678948" cy="6494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F38DB30-6554-4195-AEE1-DD398E778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667" y="2832969"/>
            <a:ext cx="649429" cy="693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3A522A0-4D2D-4CC9-A428-E5818E8A4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2663" y="3977072"/>
            <a:ext cx="678948" cy="70846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FF01076-FC60-4C5F-8D8D-05C7C0873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4648" y="5292195"/>
            <a:ext cx="642050" cy="6568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31C88A8-DD25-4D96-A103-42C7E22CA2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268" y="4023109"/>
            <a:ext cx="656808" cy="6789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B414FC6-F06E-482A-AB57-04836D8AA1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072" y="5270996"/>
            <a:ext cx="671569" cy="66418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5531118-8661-4689-BE6E-E75503D1EF58}"/>
              </a:ext>
            </a:extLst>
          </p:cNvPr>
          <p:cNvSpPr txBox="1"/>
          <p:nvPr/>
        </p:nvSpPr>
        <p:spPr>
          <a:xfrm>
            <a:off x="7326576" y="1703811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C</a:t>
            </a:r>
            <a:endParaRPr lang="en-US" sz="3200" b="1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1615648-C947-4162-A869-AA9E2034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91593" y="4023197"/>
            <a:ext cx="678948" cy="67894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6018379-F7E8-4323-9F93-933DABDAB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826" y="3977072"/>
            <a:ext cx="690079" cy="6789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D4BC061-75F5-4036-BA6B-6FE088155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03593" y="2509160"/>
            <a:ext cx="678948" cy="6789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EBD4E6D-464C-4134-A7EA-7D9351C5E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630" y="2735622"/>
            <a:ext cx="690079" cy="6789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218291B-0E7A-49ED-A130-0F5EC3318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81987" y="2876070"/>
            <a:ext cx="678948" cy="67894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4BE9C53-EC77-4927-B4EE-9AE637863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75" y="2385841"/>
            <a:ext cx="690079" cy="67894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8401860-41E0-4D33-977F-7A7ED03BC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87374" y="4330828"/>
            <a:ext cx="678948" cy="67894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DCE05F6A-31F0-4091-BC57-1347A2615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464" y="5234406"/>
            <a:ext cx="690079" cy="678948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FF5F232-87E3-40FC-9F71-0D77A19D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21037" y="5416741"/>
            <a:ext cx="678948" cy="67894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7639032-5A50-4BF4-A07F-1B744587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436" y="4088273"/>
            <a:ext cx="690079" cy="678948"/>
          </a:xfrm>
          <a:prstGeom prst="rect">
            <a:avLst/>
          </a:prstGeom>
        </p:spPr>
      </p:pic>
      <p:pic>
        <p:nvPicPr>
          <p:cNvPr id="26" name="Zástupný obsah 4">
            <a:extLst>
              <a:ext uri="{FF2B5EF4-FFF2-40B4-BE49-F238E27FC236}">
                <a16:creationId xmlns:a16="http://schemas.microsoft.com/office/drawing/2014/main" id="{3248E15F-E966-4AC7-B4A9-84A4988BF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878" y="2687683"/>
            <a:ext cx="678948" cy="6494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C18F683-54D4-44E2-B921-8CDDF50E6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506" y="2333293"/>
            <a:ext cx="649429" cy="693708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C0F4622-01E1-4D18-87F7-BFFF38234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627" y="5389711"/>
            <a:ext cx="678948" cy="708468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7B4F77B3-35AD-4F13-A629-28E6DEBEA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739" y="2547666"/>
            <a:ext cx="642050" cy="656809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B1AC913-2279-4561-9F0A-4B77CAC73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4413" y="4131692"/>
            <a:ext cx="656808" cy="678948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45FA035-4E18-4AD4-8E12-AA9572192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5683" y="5358327"/>
            <a:ext cx="671569" cy="664189"/>
          </a:xfrm>
          <a:prstGeom prst="rect">
            <a:avLst/>
          </a:prstGeom>
        </p:spPr>
      </p:pic>
      <p:sp>
        <p:nvSpPr>
          <p:cNvPr id="33" name="Obdélník 32">
            <a:extLst>
              <a:ext uri="{FF2B5EF4-FFF2-40B4-BE49-F238E27FC236}">
                <a16:creationId xmlns:a16="http://schemas.microsoft.com/office/drawing/2014/main" id="{ACA02AF0-CE9D-44E0-B6B7-B00E9BF6D784}"/>
              </a:ext>
            </a:extLst>
          </p:cNvPr>
          <p:cNvSpPr/>
          <p:nvPr/>
        </p:nvSpPr>
        <p:spPr>
          <a:xfrm>
            <a:off x="11269280" y="1317517"/>
            <a:ext cx="569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/>
              <a:t>Ω</a:t>
            </a:r>
            <a:endParaRPr lang="en-US" sz="4400" b="1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0962798-6F10-4AC2-A924-8D0B60B4AF6E}"/>
              </a:ext>
            </a:extLst>
          </p:cNvPr>
          <p:cNvSpPr txBox="1"/>
          <p:nvPr/>
        </p:nvSpPr>
        <p:spPr>
          <a:xfrm>
            <a:off x="9688575" y="3247261"/>
            <a:ext cx="382332" cy="6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D</a:t>
            </a:r>
            <a:endParaRPr lang="en-US" sz="3200" b="1" dirty="0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581A853B-1C51-487E-95CB-E602A58D6EFC}"/>
              </a:ext>
            </a:extLst>
          </p:cNvPr>
          <p:cNvSpPr/>
          <p:nvPr/>
        </p:nvSpPr>
        <p:spPr>
          <a:xfrm>
            <a:off x="3162300" y="1790700"/>
            <a:ext cx="8369300" cy="48387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: se zakulacenými rohy 36">
            <a:extLst>
              <a:ext uri="{FF2B5EF4-FFF2-40B4-BE49-F238E27FC236}">
                <a16:creationId xmlns:a16="http://schemas.microsoft.com/office/drawing/2014/main" id="{52B1DEA7-A288-487E-A700-A106C58008E7}"/>
              </a:ext>
            </a:extLst>
          </p:cNvPr>
          <p:cNvSpPr/>
          <p:nvPr/>
        </p:nvSpPr>
        <p:spPr>
          <a:xfrm>
            <a:off x="3307326" y="1922462"/>
            <a:ext cx="4176741" cy="457041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bdélník: se zakulacenými rohy 37">
            <a:extLst>
              <a:ext uri="{FF2B5EF4-FFF2-40B4-BE49-F238E27FC236}">
                <a16:creationId xmlns:a16="http://schemas.microsoft.com/office/drawing/2014/main" id="{6A0E9E73-02F3-4190-8974-F02DB21CAC8F}"/>
              </a:ext>
            </a:extLst>
          </p:cNvPr>
          <p:cNvSpPr/>
          <p:nvPr/>
        </p:nvSpPr>
        <p:spPr>
          <a:xfrm>
            <a:off x="5180926" y="3647698"/>
            <a:ext cx="4673632" cy="259152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uiExpand="1" animBg="1"/>
      <p:bldP spid="41" grpId="1" animBg="1"/>
      <p:bldP spid="40" grpId="0" uiExpand="1" animBg="1"/>
      <p:bldP spid="39" grpId="0" uiExpand="1" build="p"/>
      <p:bldP spid="15" grpId="0"/>
      <p:bldP spid="33" grpId="0"/>
      <p:bldP spid="34" grpId="0" uiExpand="1"/>
      <p:bldP spid="36" grpId="0" animBg="1"/>
      <p:bldP spid="37" grpId="0" animBg="1"/>
      <p:bldP spid="38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𝑝𝑟𝑜𝑏𝑎𝑏𝑖𝑙𝑖𝑡𝑦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P(C) = 1/2</a:t>
                </a:r>
              </a:p>
              <a:p>
                <a:pPr marL="0" indent="0">
                  <a:buNone/>
                </a:pPr>
                <a:r>
                  <a:rPr lang="cs-CZ" dirty="0"/>
                  <a:t>P(D) = 2/6 </a:t>
                </a:r>
              </a:p>
              <a:p>
                <a:pPr marL="0" indent="0">
                  <a:buNone/>
                </a:pP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cs-CZ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 ∩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BDD14158-0649-4B60-B7FF-10CC9B1D5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20526" cy="4351338"/>
              </a:xfrm>
              <a:blipFill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2B7122E-694F-4F62-B6C6-B7ABABA8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Probability – </a:t>
            </a:r>
            <a:r>
              <a:rPr lang="cs-CZ" b="1" dirty="0" err="1"/>
              <a:t>conditional</a:t>
            </a:r>
            <a:r>
              <a:rPr lang="cs-CZ" b="1" dirty="0"/>
              <a:t> probability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8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E9135-D83F-4874-A4C3-AB1160F8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Conditional</a:t>
            </a:r>
            <a:r>
              <a:rPr lang="cs-CZ" b="1" dirty="0"/>
              <a:t> probability in </a:t>
            </a:r>
            <a:r>
              <a:rPr lang="cs-CZ" b="1" dirty="0" err="1"/>
              <a:t>statistics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34096-6546-4117-A9B3-3A8A6719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</a:t>
            </a:r>
          </a:p>
          <a:p>
            <a:r>
              <a:rPr lang="cs-CZ" dirty="0" err="1"/>
              <a:t>hypothesis</a:t>
            </a:r>
            <a:r>
              <a:rPr lang="cs-CZ" dirty="0"/>
              <a:t> / model </a:t>
            </a:r>
            <a:r>
              <a:rPr lang="cs-CZ" dirty="0" err="1"/>
              <a:t>parameters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colecting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data?</a:t>
            </a:r>
          </a:p>
          <a:p>
            <a:pPr marL="0" indent="0">
              <a:buNone/>
            </a:pPr>
            <a:r>
              <a:rPr lang="cs-CZ" dirty="0"/>
              <a:t>   /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probable</a:t>
            </a:r>
            <a:r>
              <a:rPr lang="cs-CZ" dirty="0"/>
              <a:t> model </a:t>
            </a:r>
            <a:r>
              <a:rPr lang="cs-CZ" dirty="0" err="1"/>
              <a:t>parameters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colecting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data?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conditional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r>
              <a:rPr lang="cs-CZ" dirty="0"/>
              <a:t>: P(</a:t>
            </a:r>
            <a:r>
              <a:rPr lang="cs-CZ" dirty="0" err="1"/>
              <a:t>hypothesis|data</a:t>
            </a:r>
            <a:r>
              <a:rPr lang="cs-CZ" dirty="0"/>
              <a:t>), P(</a:t>
            </a:r>
            <a:r>
              <a:rPr lang="cs-CZ" dirty="0" err="1"/>
              <a:t>parameters|data</a:t>
            </a:r>
            <a:r>
              <a:rPr lang="cs-CZ" dirty="0"/>
              <a:t>)</a:t>
            </a:r>
          </a:p>
          <a:p>
            <a:r>
              <a:rPr lang="cs-CZ" dirty="0"/>
              <a:t>NHST </a:t>
            </a:r>
            <a:r>
              <a:rPr lang="cs-CZ" dirty="0" err="1"/>
              <a:t>answers</a:t>
            </a:r>
            <a:r>
              <a:rPr lang="cs-CZ" dirty="0"/>
              <a:t>: Probability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null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9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1061</Words>
  <Application>Microsoft Office PowerPoint</Application>
  <PresentationFormat>Širokoúhlá obrazovka</PresentationFormat>
  <Paragraphs>178</Paragraphs>
  <Slides>32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Motiv Office</vt:lpstr>
      <vt:lpstr>Plan for the following lessons</vt:lpstr>
      <vt:lpstr>Introduction to  Bayesian data analysis II.</vt:lpstr>
      <vt:lpstr>Quick revision from last time</vt:lpstr>
      <vt:lpstr>Probability – simple computations</vt:lpstr>
      <vt:lpstr>Probability – simple computations 2</vt:lpstr>
      <vt:lpstr>Probability – conditional probability</vt:lpstr>
      <vt:lpstr>Probability – conditional probability</vt:lpstr>
      <vt:lpstr>Probability – conditional probability</vt:lpstr>
      <vt:lpstr>Conditional probability in statistics</vt:lpstr>
      <vt:lpstr>Prezentace aplikace PowerPoint</vt:lpstr>
      <vt:lpstr>Computing probability using simulations</vt:lpstr>
      <vt:lpstr>Prezentace aplikace PowerPoint</vt:lpstr>
      <vt:lpstr>Prezentace aplikace PowerPoint</vt:lpstr>
      <vt:lpstr>Prezentace aplikace PowerPoint</vt:lpstr>
      <vt:lpstr>Prezentace aplikace PowerPoint</vt:lpstr>
      <vt:lpstr>Probability distributions</vt:lpstr>
      <vt:lpstr>The most useful distributions</vt:lpstr>
      <vt:lpstr>Normal distribution</vt:lpstr>
      <vt:lpstr>Bernoulli distribution</vt:lpstr>
      <vt:lpstr>Binomial distribution</vt:lpstr>
      <vt:lpstr>Beta distribution</vt:lpstr>
      <vt:lpstr>Gamma distribution</vt:lpstr>
      <vt:lpstr>Negative binomial</vt:lpstr>
      <vt:lpstr>Prezentace aplikace PowerPoint</vt:lpstr>
      <vt:lpstr>Previous lesson example</vt:lpstr>
      <vt:lpstr>Study set-up &amp; data</vt:lpstr>
      <vt:lpstr>Model</vt:lpstr>
      <vt:lpstr>Estimation by ABC</vt:lpstr>
      <vt:lpstr>Estimation by MCMC</vt:lpstr>
      <vt:lpstr>Another example: Do experts overrate the extent of their expertise?</vt:lpstr>
      <vt:lpstr>Study set-up &amp; data</vt:lpstr>
      <vt:lpstr>Step by step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the following lessons</dc:title>
  <dc:creator>František Bartoš</dc:creator>
  <cp:lastModifiedBy>František Bartoš</cp:lastModifiedBy>
  <cp:revision>19</cp:revision>
  <dcterms:created xsi:type="dcterms:W3CDTF">2019-04-03T20:28:27Z</dcterms:created>
  <dcterms:modified xsi:type="dcterms:W3CDTF">2019-04-04T12:24:19Z</dcterms:modified>
</cp:coreProperties>
</file>