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1" r:id="rId4"/>
    <p:sldId id="260" r:id="rId5"/>
    <p:sldId id="264" r:id="rId6"/>
    <p:sldId id="258" r:id="rId7"/>
    <p:sldId id="259" r:id="rId8"/>
    <p:sldId id="263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0E78D4-B750-41B3-9E35-8B43DF261C18}" v="14" dt="2019-03-28T09:33:46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A. Honová" userId="350aeedb4acde6c1" providerId="LiveId" clId="{410E78D4-B750-41B3-9E35-8B43DF261C18}"/>
    <pc:docChg chg="undo custSel addSld modSld">
      <pc:chgData name="Petra A. Honová" userId="350aeedb4acde6c1" providerId="LiveId" clId="{410E78D4-B750-41B3-9E35-8B43DF261C18}" dt="2019-03-28T20:06:49.623" v="1693" actId="20577"/>
      <pc:docMkLst>
        <pc:docMk/>
      </pc:docMkLst>
      <pc:sldChg chg="modSp">
        <pc:chgData name="Petra A. Honová" userId="350aeedb4acde6c1" providerId="LiveId" clId="{410E78D4-B750-41B3-9E35-8B43DF261C18}" dt="2019-03-28T09:11:02.780" v="51" actId="20577"/>
        <pc:sldMkLst>
          <pc:docMk/>
          <pc:sldMk cId="4057049880" sldId="257"/>
        </pc:sldMkLst>
        <pc:spChg chg="mod">
          <ac:chgData name="Petra A. Honová" userId="350aeedb4acde6c1" providerId="LiveId" clId="{410E78D4-B750-41B3-9E35-8B43DF261C18}" dt="2019-03-28T09:11:02.780" v="51" actId="20577"/>
          <ac:spMkLst>
            <pc:docMk/>
            <pc:sldMk cId="4057049880" sldId="257"/>
            <ac:spMk id="3" creationId="{0FC5FC45-F79D-42F5-A7EC-CAF3417589E1}"/>
          </ac:spMkLst>
        </pc:spChg>
      </pc:sldChg>
      <pc:sldChg chg="modSp">
        <pc:chgData name="Petra A. Honová" userId="350aeedb4acde6c1" providerId="LiveId" clId="{410E78D4-B750-41B3-9E35-8B43DF261C18}" dt="2019-03-28T20:04:21.532" v="1690" actId="20577"/>
        <pc:sldMkLst>
          <pc:docMk/>
          <pc:sldMk cId="1723887660" sldId="261"/>
        </pc:sldMkLst>
        <pc:spChg chg="mod">
          <ac:chgData name="Petra A. Honová" userId="350aeedb4acde6c1" providerId="LiveId" clId="{410E78D4-B750-41B3-9E35-8B43DF261C18}" dt="2019-03-28T20:04:21.532" v="1690" actId="20577"/>
          <ac:spMkLst>
            <pc:docMk/>
            <pc:sldMk cId="1723887660" sldId="261"/>
            <ac:spMk id="3" creationId="{045E3E81-1D0F-4502-BBC1-D64C35972E6F}"/>
          </ac:spMkLst>
        </pc:spChg>
      </pc:sldChg>
      <pc:sldChg chg="modSp">
        <pc:chgData name="Petra A. Honová" userId="350aeedb4acde6c1" providerId="LiveId" clId="{410E78D4-B750-41B3-9E35-8B43DF261C18}" dt="2019-03-28T09:33:52.539" v="1667" actId="6549"/>
        <pc:sldMkLst>
          <pc:docMk/>
          <pc:sldMk cId="1261557890" sldId="263"/>
        </pc:sldMkLst>
        <pc:spChg chg="mod">
          <ac:chgData name="Petra A. Honová" userId="350aeedb4acde6c1" providerId="LiveId" clId="{410E78D4-B750-41B3-9E35-8B43DF261C18}" dt="2019-03-28T09:33:31.974" v="1619" actId="1076"/>
          <ac:spMkLst>
            <pc:docMk/>
            <pc:sldMk cId="1261557890" sldId="263"/>
            <ac:spMk id="2" creationId="{8350B5EA-F80A-49BE-B3FF-985B9069E4BF}"/>
          </ac:spMkLst>
        </pc:spChg>
        <pc:spChg chg="mod">
          <ac:chgData name="Petra A. Honová" userId="350aeedb4acde6c1" providerId="LiveId" clId="{410E78D4-B750-41B3-9E35-8B43DF261C18}" dt="2019-03-28T09:33:52.539" v="1667" actId="6549"/>
          <ac:spMkLst>
            <pc:docMk/>
            <pc:sldMk cId="1261557890" sldId="263"/>
            <ac:spMk id="3" creationId="{EE059A19-BFBE-4ED0-BC7D-7F482CED331C}"/>
          </ac:spMkLst>
        </pc:spChg>
      </pc:sldChg>
      <pc:sldChg chg="modSp">
        <pc:chgData name="Petra A. Honová" userId="350aeedb4acde6c1" providerId="LiveId" clId="{410E78D4-B750-41B3-9E35-8B43DF261C18}" dt="2019-03-28T20:04:42.384" v="1691" actId="20577"/>
        <pc:sldMkLst>
          <pc:docMk/>
          <pc:sldMk cId="3184191751" sldId="264"/>
        </pc:sldMkLst>
        <pc:spChg chg="mod">
          <ac:chgData name="Petra A. Honová" userId="350aeedb4acde6c1" providerId="LiveId" clId="{410E78D4-B750-41B3-9E35-8B43DF261C18}" dt="2019-03-28T20:04:42.384" v="1691" actId="20577"/>
          <ac:spMkLst>
            <pc:docMk/>
            <pc:sldMk cId="3184191751" sldId="264"/>
            <ac:spMk id="3" creationId="{FEEC4A43-40BE-4561-97C7-145E1EA6CAAA}"/>
          </ac:spMkLst>
        </pc:spChg>
      </pc:sldChg>
      <pc:sldChg chg="addSp delSp modSp add">
        <pc:chgData name="Petra A. Honová" userId="350aeedb4acde6c1" providerId="LiveId" clId="{410E78D4-B750-41B3-9E35-8B43DF261C18}" dt="2019-03-28T20:06:49.623" v="1693" actId="20577"/>
        <pc:sldMkLst>
          <pc:docMk/>
          <pc:sldMk cId="2869212826" sldId="265"/>
        </pc:sldMkLst>
        <pc:spChg chg="mod">
          <ac:chgData name="Petra A. Honová" userId="350aeedb4acde6c1" providerId="LiveId" clId="{410E78D4-B750-41B3-9E35-8B43DF261C18}" dt="2019-03-28T09:28:09.204" v="1376" actId="113"/>
          <ac:spMkLst>
            <pc:docMk/>
            <pc:sldMk cId="2869212826" sldId="265"/>
            <ac:spMk id="2" creationId="{04F6FACA-E066-4493-B2EE-D1A665735316}"/>
          </ac:spMkLst>
        </pc:spChg>
        <pc:spChg chg="del">
          <ac:chgData name="Petra A. Honová" userId="350aeedb4acde6c1" providerId="LiveId" clId="{410E78D4-B750-41B3-9E35-8B43DF261C18}" dt="2019-03-28T09:29:33.050" v="1377"/>
          <ac:spMkLst>
            <pc:docMk/>
            <pc:sldMk cId="2869212826" sldId="265"/>
            <ac:spMk id="3" creationId="{4B75795B-6EAE-48E2-A6AB-B6C38FC9BDED}"/>
          </ac:spMkLst>
        </pc:spChg>
        <pc:spChg chg="add mod">
          <ac:chgData name="Petra A. Honová" userId="350aeedb4acde6c1" providerId="LiveId" clId="{410E78D4-B750-41B3-9E35-8B43DF261C18}" dt="2019-03-28T20:06:49.623" v="1693" actId="20577"/>
          <ac:spMkLst>
            <pc:docMk/>
            <pc:sldMk cId="2869212826" sldId="265"/>
            <ac:spMk id="5" creationId="{229F5585-38E3-4F93-91D9-78869002C07E}"/>
          </ac:spMkLst>
        </pc:spChg>
        <pc:picChg chg="add mod">
          <ac:chgData name="Petra A. Honová" userId="350aeedb4acde6c1" providerId="LiveId" clId="{410E78D4-B750-41B3-9E35-8B43DF261C18}" dt="2019-03-28T09:29:35.563" v="1378" actId="1076"/>
          <ac:picMkLst>
            <pc:docMk/>
            <pc:sldMk cId="2869212826" sldId="265"/>
            <ac:picMk id="4" creationId="{CFF0BFB2-A21D-4DCE-86D5-84EA65E9495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850C4-F0E4-4F52-B529-263F6BF3E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72C775-744E-4BA2-AF69-D3B0CF36D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837BF9-4788-4ED8-A708-4047F9C7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605F8F-1A09-4418-9A14-1B50A667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82C334-8834-45EC-BAAD-A76305BA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5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C5458-BEB1-4AC9-89EE-6DCB7D71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D3377-C8A2-4C22-944E-13526A405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253A39-5FFC-4093-848A-7999498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C4073D-E7DC-401E-B821-5B9E921A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58C213-B8A1-4952-A9BC-3AA574A4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3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616656-2977-410A-9756-DCAE34F741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6020A9-636F-4891-B551-ADC4BC289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F060FA-63C7-4373-BC49-01BE01D6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9BED06-59D9-40EB-8C00-676FDA0E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4131AD-C521-4B59-924D-E5B006E52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E31BD-85E6-445B-9CB4-65F315114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4748D-0A8D-4DE7-B5B2-9BDB4B800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AB3DD7-45CC-498D-B16E-475AD480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2571A8-FB0D-47E8-85A8-FAB6EBA0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1068B-CF80-4367-B005-8EAA2ADE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D66A9-5A8F-48D7-A2D4-43F575BCE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3676C4-F59C-4366-8FF7-D4DBDC248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29BF0-B1BA-4C0C-A791-1A5F6C6F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137489-E75C-4586-9196-0A086B7D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76724E-F56C-4EF9-96E6-1F359F27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47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39476-6DA9-4A44-ACB5-502A12E55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B83B9-7EFA-4CFD-8723-D87DC47D4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407419-29E8-4FC9-853B-8C1C0AEA9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B5435B-6FE1-4C58-A73B-DA6C1168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CB88D3-5D53-49BE-A088-6C0A732DA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DFD938-5438-4E67-9B43-3D901EC7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99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893B6-5013-44D7-944A-723A785F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BB9327-C791-4304-8C22-1847E171D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C4D024-AF83-4503-AC30-167F26A89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A904F3F-D892-47A6-A14F-55BB36EE5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F226343-EBBF-4407-A608-D92DE02F1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C48569A-5D3C-4CF0-92B5-ADCA07C3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48348F9-F388-41A6-BEB0-2EAEAF0B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6626A9A-66D2-4A5F-947A-79F292B08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625F6-AC59-429B-80C8-B15C083BF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3C617C-2F0A-4DE6-A865-CB3E3A588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1A1D2D-7611-4401-8834-32B532A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8C1046-CABB-45CC-9C70-68ED471C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65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95C4FA7-C0E6-4ED7-97D0-122178D1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4E7A64-B2BC-4026-B309-2DDD733F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C50C62-049B-4058-AA2A-6BD1C08E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16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5803D-8FD4-4554-AE10-38F06AEE9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AFEF32-C94E-4F63-9C54-E2CD593B7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89FA4D-F081-4CE9-AE17-A5053F6C0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E61452-FF6B-4ED9-8537-49442ED0E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645B5A-DF5F-46D4-8AE8-ED8840E7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9549E4-384D-418C-A299-A7F76B499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2ED68-10C3-4E13-B633-E347E0DFF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7C1971-BCC7-41FC-AB89-373D0D62A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64A681-514E-4F01-9185-3ADA2142C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1301F1-F80E-4AD8-A4C9-5D002169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E4FBF0-1156-46B1-BC4D-6C060A5D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C86EB8-BA28-4955-84E1-71322C4C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58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3FEF72-992D-498F-AD1A-DE34B354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F060D4-2085-4854-89A1-8A9CD9D5C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F0B63F-407A-4F2D-89F8-124531D7F5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AB53-780E-4D4B-A1B8-9586E70235F8}" type="datetimeFigureOut">
              <a:rPr lang="cs-CZ" smtClean="0"/>
              <a:t>28.03.2019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C9937F-C829-4968-A4CD-D3DFF1065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C7CFC-71B6-42CC-8040-EE56A93F9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06ED-8C2C-4404-952D-C73870C9B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anet.org/sites/default/files/savvy/documents/teaching/pdfs/Quick_Tips_for_ASA_Styl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ds.a.ebscohost.com/eds/search/basic?sid=254d27f9-1faf-4099-bf72-7752c944cce6%40sessionmgr4010&amp;vid=1&amp;lg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erms.fsv.cuni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deley.com/?interaction_required=true" TargetMode="External"/><Relationship Id="rId2" Type="http://schemas.openxmlformats.org/officeDocument/2006/relationships/hyperlink" Target="http://www.phrasebank.manchester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ustgetflux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8868E-0B6E-4929-B944-8BB38A877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Political</a:t>
            </a:r>
            <a:r>
              <a:rPr lang="cs-CZ" b="1" dirty="0"/>
              <a:t> Sociology </a:t>
            </a:r>
            <a:r>
              <a:rPr lang="cs-CZ" b="1" dirty="0" err="1"/>
              <a:t>of</a:t>
            </a:r>
            <a:r>
              <a:rPr lang="cs-CZ" b="1" dirty="0"/>
              <a:t> CE: </a:t>
            </a:r>
            <a:br>
              <a:rPr lang="cs-CZ" b="1" dirty="0"/>
            </a:br>
            <a:r>
              <a:rPr lang="cs-CZ" b="1" dirty="0" err="1"/>
              <a:t>Final</a:t>
            </a:r>
            <a:r>
              <a:rPr lang="cs-CZ" b="1" dirty="0"/>
              <a:t> </a:t>
            </a:r>
            <a:r>
              <a:rPr lang="cs-CZ" b="1" dirty="0" err="1"/>
              <a:t>Essays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91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83065-D563-453F-9799-E7A9C357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4" y="327025"/>
            <a:ext cx="10506075" cy="1325563"/>
          </a:xfrm>
        </p:spPr>
        <p:txBody>
          <a:bodyPr/>
          <a:lstStyle/>
          <a:p>
            <a:r>
              <a:rPr lang="cs-CZ" b="1" dirty="0" err="1"/>
              <a:t>Requirements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C5FC45-F79D-42F5-A7EC-CAF341758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min. 2000 words</a:t>
            </a:r>
            <a:endParaRPr lang="cs-CZ" dirty="0"/>
          </a:p>
          <a:p>
            <a:r>
              <a:rPr lang="en-US" dirty="0"/>
              <a:t>at least 5 academic resources</a:t>
            </a:r>
            <a:r>
              <a:rPr lang="cs-CZ" dirty="0"/>
              <a:t> (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compulsory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)</a:t>
            </a:r>
          </a:p>
          <a:p>
            <a:r>
              <a:rPr lang="cs-CZ" dirty="0">
                <a:highlight>
                  <a:srgbClr val="FFFF00"/>
                </a:highlight>
              </a:rPr>
              <a:t>t</a:t>
            </a:r>
            <a:r>
              <a:rPr lang="en-US" dirty="0" err="1">
                <a:highlight>
                  <a:srgbClr val="FFFF00"/>
                </a:highlight>
              </a:rPr>
              <a:t>opics</a:t>
            </a:r>
            <a:r>
              <a:rPr lang="en-US" dirty="0">
                <a:highlight>
                  <a:srgbClr val="FFFF00"/>
                </a:highlight>
              </a:rPr>
              <a:t> by 24 April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s</a:t>
            </a:r>
            <a:r>
              <a:rPr lang="en-US" dirty="0" err="1"/>
              <a:t>ubmission</a:t>
            </a:r>
            <a:r>
              <a:rPr lang="en-US" dirty="0"/>
              <a:t> by 17 June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4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F20DF-01B1-476A-9179-E5462BCC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Suggested</a:t>
            </a:r>
            <a:r>
              <a:rPr lang="cs-CZ" b="1" dirty="0"/>
              <a:t> </a:t>
            </a:r>
            <a:r>
              <a:rPr lang="cs-CZ" b="1" dirty="0" err="1"/>
              <a:t>topics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E3E81-1D0F-4502-BBC1-D64C35972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328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-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+ </a:t>
            </a:r>
            <a:r>
              <a:rPr lang="cs-CZ" dirty="0" err="1"/>
              <a:t>topics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sociology (</a:t>
            </a:r>
            <a:r>
              <a:rPr lang="cs-CZ" dirty="0" err="1"/>
              <a:t>participation</a:t>
            </a:r>
            <a:r>
              <a:rPr lang="cs-CZ" dirty="0"/>
              <a:t>, trust, </a:t>
            </a:r>
            <a:r>
              <a:rPr lang="cs-CZ" dirty="0" err="1"/>
              <a:t>NGOs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, </a:t>
            </a:r>
            <a:r>
              <a:rPr lang="cs-CZ" dirty="0" err="1"/>
              <a:t>populism</a:t>
            </a:r>
            <a:r>
              <a:rPr lang="cs-CZ" dirty="0"/>
              <a:t>, </a:t>
            </a:r>
            <a:r>
              <a:rPr lang="cs-CZ" dirty="0" err="1"/>
              <a:t>nationalism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/>
              <a:t>Types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essays</a:t>
            </a:r>
            <a:endParaRPr lang="cs-CZ" b="1" dirty="0"/>
          </a:p>
          <a:p>
            <a:r>
              <a:rPr lang="cs-CZ" dirty="0"/>
              <a:t>a case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concrete</a:t>
            </a:r>
            <a:r>
              <a:rPr lang="cs-CZ" dirty="0"/>
              <a:t> country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Orban‘s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Hungary</a:t>
            </a:r>
            <a:r>
              <a:rPr lang="cs-CZ" dirty="0"/>
              <a:t>; </a:t>
            </a:r>
            <a:r>
              <a:rPr lang="cs-CZ" dirty="0" err="1"/>
              <a:t>Czarny</a:t>
            </a:r>
            <a:r>
              <a:rPr lang="cs-CZ" dirty="0"/>
              <a:t> protest in </a:t>
            </a:r>
            <a:r>
              <a:rPr lang="cs-CZ" dirty="0" err="1"/>
              <a:t>Poland</a:t>
            </a:r>
            <a:r>
              <a:rPr lang="cs-CZ" dirty="0"/>
              <a:t>) </a:t>
            </a:r>
          </a:p>
          <a:p>
            <a:r>
              <a:rPr lang="cs-CZ" dirty="0"/>
              <a:t>a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CE </a:t>
            </a:r>
            <a:r>
              <a:rPr lang="cs-CZ" dirty="0" err="1"/>
              <a:t>countries</a:t>
            </a:r>
            <a:r>
              <a:rPr lang="cs-CZ" dirty="0"/>
              <a:t> – </a:t>
            </a:r>
            <a:r>
              <a:rPr lang="cs-CZ" dirty="0" err="1"/>
              <a:t>similarities</a:t>
            </a:r>
            <a:r>
              <a:rPr lang="cs-CZ" dirty="0"/>
              <a:t> and </a:t>
            </a:r>
            <a:r>
              <a:rPr lang="cs-CZ" dirty="0" err="1"/>
              <a:t>differences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trust in </a:t>
            </a:r>
            <a:r>
              <a:rPr lang="cs-CZ" dirty="0" err="1"/>
              <a:t>Poland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Czech Republic;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err="1"/>
              <a:t>participation</a:t>
            </a:r>
            <a:r>
              <a:rPr lang="cs-CZ" dirty="0"/>
              <a:t> in CE </a:t>
            </a:r>
            <a:r>
              <a:rPr lang="cs-CZ" dirty="0" err="1"/>
              <a:t>countries</a:t>
            </a:r>
            <a:r>
              <a:rPr lang="cs-CZ" dirty="0"/>
              <a:t>)</a:t>
            </a:r>
          </a:p>
          <a:p>
            <a:r>
              <a:rPr lang="cs-CZ" dirty="0"/>
              <a:t>a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Western </a:t>
            </a:r>
            <a:r>
              <a:rPr lang="cs-CZ" dirty="0" err="1"/>
              <a:t>countries</a:t>
            </a:r>
            <a:r>
              <a:rPr lang="cs-CZ" dirty="0"/>
              <a:t> and CE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nationalism</a:t>
            </a:r>
            <a:r>
              <a:rPr lang="cs-CZ" dirty="0"/>
              <a:t> in France and </a:t>
            </a:r>
            <a:r>
              <a:rPr lang="cs-CZ" dirty="0" err="1"/>
              <a:t>Poland</a:t>
            </a:r>
            <a:r>
              <a:rPr lang="cs-CZ" dirty="0"/>
              <a:t>, </a:t>
            </a:r>
            <a:r>
              <a:rPr lang="cs-CZ" dirty="0" err="1"/>
              <a:t>similarities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East Germany and </a:t>
            </a:r>
            <a:r>
              <a:rPr lang="cs-CZ" dirty="0" err="1"/>
              <a:t>the</a:t>
            </a:r>
            <a:r>
              <a:rPr lang="cs-CZ" dirty="0"/>
              <a:t> Czech Republic)</a:t>
            </a:r>
          </a:p>
          <a:p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elaboration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CE (</a:t>
            </a:r>
            <a:r>
              <a:rPr lang="cs-CZ" dirty="0" err="1"/>
              <a:t>e.g</a:t>
            </a:r>
            <a:r>
              <a:rPr lang="cs-CZ" dirty="0"/>
              <a:t>. relevance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in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,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time-zones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on 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88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CB5E6-210D-4816-AFC3-5072137E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Grading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E1702-ECF1-4683-8CAC-37819682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maximum 50 </a:t>
            </a:r>
            <a:r>
              <a:rPr lang="cs-CZ" dirty="0" err="1"/>
              <a:t>points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err="1"/>
              <a:t>Grading</a:t>
            </a:r>
            <a:r>
              <a:rPr lang="cs-CZ" b="1" dirty="0"/>
              <a:t> </a:t>
            </a:r>
            <a:r>
              <a:rPr lang="cs-CZ" b="1" dirty="0" err="1"/>
              <a:t>scale</a:t>
            </a:r>
            <a:endParaRPr lang="cs-CZ" b="1" dirty="0"/>
          </a:p>
          <a:p>
            <a:r>
              <a:rPr lang="cs-CZ" dirty="0"/>
              <a:t>relevance, </a:t>
            </a:r>
            <a:r>
              <a:rPr lang="cs-CZ" dirty="0" err="1"/>
              <a:t>description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topic</a:t>
            </a:r>
            <a:r>
              <a:rPr lang="cs-CZ" dirty="0"/>
              <a:t>, </a:t>
            </a:r>
            <a:r>
              <a:rPr lang="cs-CZ" dirty="0" err="1"/>
              <a:t>question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 err="1"/>
              <a:t>argumentation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 err="1"/>
              <a:t>conclusions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 err="1"/>
              <a:t>references</a:t>
            </a:r>
            <a:r>
              <a:rPr lang="cs-CZ" dirty="0"/>
              <a:t>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r>
              <a:rPr lang="cs-CZ" dirty="0"/>
              <a:t>style (10 </a:t>
            </a:r>
            <a:r>
              <a:rPr lang="cs-CZ" dirty="0" err="1"/>
              <a:t>points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34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BCAF69-4707-4A30-A303-0373A5AF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References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EC4A43-40BE-4561-97C7-145E1EA6C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at</a:t>
            </a:r>
            <a:r>
              <a:rPr lang="cs-CZ" dirty="0"/>
              <a:t> least 5 </a:t>
            </a:r>
            <a:r>
              <a:rPr lang="cs-CZ" dirty="0" err="1"/>
              <a:t>texts</a:t>
            </a:r>
            <a:r>
              <a:rPr lang="cs-CZ" dirty="0"/>
              <a:t> (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compulsory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) –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„background </a:t>
            </a:r>
            <a:r>
              <a:rPr lang="cs-CZ" dirty="0" err="1"/>
              <a:t>readings</a:t>
            </a:r>
            <a:r>
              <a:rPr lang="cs-CZ" dirty="0"/>
              <a:t>“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articles</a:t>
            </a:r>
            <a:r>
              <a:rPr lang="cs-CZ" dirty="0"/>
              <a:t> by </a:t>
            </a:r>
            <a:r>
              <a:rPr lang="cs-CZ" dirty="0" err="1"/>
              <a:t>yourself</a:t>
            </a:r>
            <a:endParaRPr lang="cs-CZ" dirty="0"/>
          </a:p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use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compulsory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 </a:t>
            </a:r>
          </a:p>
          <a:p>
            <a:r>
              <a:rPr lang="cs-CZ" dirty="0"/>
              <a:t>no </a:t>
            </a:r>
            <a:r>
              <a:rPr lang="cs-CZ" dirty="0" err="1"/>
              <a:t>wikipedia</a:t>
            </a:r>
            <a:r>
              <a:rPr lang="cs-CZ" dirty="0"/>
              <a:t> </a:t>
            </a:r>
          </a:p>
          <a:p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style </a:t>
            </a:r>
            <a:r>
              <a:rPr lang="cs-CZ" dirty="0" err="1"/>
              <a:t>guides</a:t>
            </a:r>
            <a:r>
              <a:rPr lang="cs-CZ" dirty="0"/>
              <a:t>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>
                <a:hlinkClick r:id="rId2"/>
              </a:rPr>
              <a:t>http://www.asanet.org/sites/default/files/savvy/documents/teaching/pdfs/Quick_Tips_for_ASA_Style.pdf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19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64A83-7852-44D8-BAF2-04F7A3246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Resources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065DB0-EB38-44F5-BB52-19E3930E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engine</a:t>
            </a:r>
            <a:r>
              <a:rPr lang="cs-CZ" dirty="0"/>
              <a:t> by Charles University: </a:t>
            </a:r>
            <a:r>
              <a:rPr lang="cs-CZ" dirty="0">
                <a:hlinkClick r:id="rId2"/>
              </a:rPr>
              <a:t>https://eds.a.ebscohost.com/eds/search/basic?sid=254d27f9-1faf-4099-bf72-7752c944cce6%40sessionmgr4010&amp;vid=1&amp;lg=1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86B3B4A-7BF4-4F26-86E6-439E4F9693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71"/>
          <a:stretch/>
        </p:blipFill>
        <p:spPr>
          <a:xfrm>
            <a:off x="976312" y="3448050"/>
            <a:ext cx="6214051" cy="304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21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FC493-9578-4387-BE21-E0BE03442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847"/>
            <a:ext cx="10515600" cy="1325563"/>
          </a:xfrm>
        </p:spPr>
        <p:txBody>
          <a:bodyPr/>
          <a:lstStyle/>
          <a:p>
            <a:r>
              <a:rPr lang="cs-CZ" b="1" dirty="0" err="1"/>
              <a:t>Consultations</a:t>
            </a:r>
            <a:endParaRPr lang="cs-CZ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3A0335-B132-48F2-997B-72888CEBAAC4}"/>
              </a:ext>
            </a:extLst>
          </p:cNvPr>
          <p:cNvSpPr/>
          <p:nvPr/>
        </p:nvSpPr>
        <p:spPr>
          <a:xfrm>
            <a:off x="838200" y="1374744"/>
            <a:ext cx="2444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2"/>
              </a:rPr>
              <a:t>http://terms.fsv.cuni.cz/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6347649-A5F9-41A9-B315-CC3128915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925089"/>
            <a:ext cx="7719391" cy="353317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02CF95F-43AB-4CE8-8254-9FDC1A40BE30}"/>
              </a:ext>
            </a:extLst>
          </p:cNvPr>
          <p:cNvSpPr txBox="1"/>
          <p:nvPr/>
        </p:nvSpPr>
        <p:spPr>
          <a:xfrm>
            <a:off x="838200" y="5794513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consult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are not </a:t>
            </a:r>
            <a:r>
              <a:rPr lang="cs-CZ" dirty="0" err="1"/>
              <a:t>suitable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, drop </a:t>
            </a:r>
            <a:r>
              <a:rPr lang="cs-CZ" dirty="0" err="1"/>
              <a:t>us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email,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option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1530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50B5EA-F80A-49BE-B3FF-985B9069E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855"/>
            <a:ext cx="10515600" cy="1325563"/>
          </a:xfrm>
        </p:spPr>
        <p:txBody>
          <a:bodyPr/>
          <a:lstStyle/>
          <a:p>
            <a:r>
              <a:rPr lang="cs-CZ" b="1" dirty="0" err="1"/>
              <a:t>Useful</a:t>
            </a:r>
            <a:r>
              <a:rPr lang="cs-CZ" b="1" dirty="0"/>
              <a:t> </a:t>
            </a:r>
            <a:r>
              <a:rPr lang="cs-CZ" b="1" dirty="0" err="1"/>
              <a:t>links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59A19-BFBE-4ED0-BC7D-7F482CED3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phrase</a:t>
            </a:r>
            <a:r>
              <a:rPr lang="cs-CZ" dirty="0"/>
              <a:t> bank: </a:t>
            </a:r>
            <a:r>
              <a:rPr lang="cs-CZ" dirty="0">
                <a:hlinkClick r:id="rId2"/>
              </a:rPr>
              <a:t>http://www.phrasebank.manchester.ac.uk/</a:t>
            </a:r>
            <a:endParaRPr lang="cs-CZ" dirty="0"/>
          </a:p>
          <a:p>
            <a:r>
              <a:rPr lang="cs-CZ" dirty="0"/>
              <a:t>reference manager: </a:t>
            </a:r>
            <a:r>
              <a:rPr lang="cs-CZ" dirty="0">
                <a:hlinkClick r:id="rId3"/>
              </a:rPr>
              <a:t>https://www.mendeley.com/?interaction_required=true</a:t>
            </a:r>
            <a:endParaRPr lang="cs-CZ" dirty="0"/>
          </a:p>
          <a:p>
            <a:r>
              <a:rPr lang="cs-CZ" dirty="0" err="1"/>
              <a:t>save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eyes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f.lux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https://justgetflux.com/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557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6FACA-E066-4493-B2EE-D1A665735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Midterm</a:t>
            </a:r>
            <a:r>
              <a:rPr lang="cs-CZ" b="1" dirty="0"/>
              <a:t> test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FF0BFB2-A21D-4DCE-86D5-84EA65E949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612" y="1596231"/>
            <a:ext cx="10029825" cy="98107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29F5585-38E3-4F93-91D9-78869002C07E}"/>
              </a:ext>
            </a:extLst>
          </p:cNvPr>
          <p:cNvSpPr txBox="1"/>
          <p:nvPr/>
        </p:nvSpPr>
        <p:spPr>
          <a:xfrm>
            <a:off x="964096" y="2932043"/>
            <a:ext cx="10624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err="1"/>
              <a:t>the</a:t>
            </a:r>
            <a:r>
              <a:rPr lang="cs-CZ" dirty="0"/>
              <a:t> test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on </a:t>
            </a:r>
            <a:r>
              <a:rPr lang="cs-CZ" dirty="0" err="1"/>
              <a:t>Moodle</a:t>
            </a:r>
            <a:r>
              <a:rPr lang="cs-CZ" dirty="0"/>
              <a:t> by </a:t>
            </a:r>
            <a:r>
              <a:rPr lang="cs-CZ"/>
              <a:t>Thursday</a:t>
            </a:r>
            <a:r>
              <a:rPr lang="cs-CZ" dirty="0"/>
              <a:t> 11:00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), 4-11 </a:t>
            </a:r>
            <a:r>
              <a:rPr lang="cs-CZ" dirty="0" err="1"/>
              <a:t>April</a:t>
            </a: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compulsory</a:t>
            </a:r>
            <a:r>
              <a:rPr lang="cs-CZ" dirty="0"/>
              <a:t> </a:t>
            </a:r>
            <a:r>
              <a:rPr lang="cs-CZ" dirty="0" err="1"/>
              <a:t>texts</a:t>
            </a:r>
            <a:r>
              <a:rPr lang="cs-CZ" dirty="0"/>
              <a:t> and </a:t>
            </a:r>
            <a:r>
              <a:rPr lang="cs-CZ" dirty="0" err="1"/>
              <a:t>lectures</a:t>
            </a:r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9212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438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Political Sociology of CE:  Final Essays</vt:lpstr>
      <vt:lpstr>Requirements</vt:lpstr>
      <vt:lpstr>Suggested topics</vt:lpstr>
      <vt:lpstr>Grading</vt:lpstr>
      <vt:lpstr>References</vt:lpstr>
      <vt:lpstr>Resources</vt:lpstr>
      <vt:lpstr>Consultations</vt:lpstr>
      <vt:lpstr>Useful links</vt:lpstr>
      <vt:lpstr>Midterm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Sociology of CE:  Final Essays</dc:title>
  <dc:creator>Petra A. Honová</dc:creator>
  <cp:lastModifiedBy>Petra A. Honová</cp:lastModifiedBy>
  <cp:revision>5</cp:revision>
  <dcterms:created xsi:type="dcterms:W3CDTF">2019-03-28T07:24:53Z</dcterms:created>
  <dcterms:modified xsi:type="dcterms:W3CDTF">2019-03-28T20:06:50Z</dcterms:modified>
</cp:coreProperties>
</file>