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83" r:id="rId6"/>
    <p:sldId id="336" r:id="rId7"/>
    <p:sldId id="262" r:id="rId8"/>
    <p:sldId id="263" r:id="rId9"/>
    <p:sldId id="265" r:id="rId10"/>
    <p:sldId id="266" r:id="rId11"/>
    <p:sldId id="337" r:id="rId12"/>
    <p:sldId id="267" r:id="rId13"/>
    <p:sldId id="258" r:id="rId14"/>
    <p:sldId id="268" r:id="rId15"/>
    <p:sldId id="270" r:id="rId16"/>
    <p:sldId id="285" r:id="rId17"/>
    <p:sldId id="338" r:id="rId18"/>
    <p:sldId id="274" r:id="rId19"/>
    <p:sldId id="290" r:id="rId20"/>
    <p:sldId id="271" r:id="rId21"/>
    <p:sldId id="272" r:id="rId22"/>
    <p:sldId id="273" r:id="rId23"/>
    <p:sldId id="275" r:id="rId24"/>
    <p:sldId id="28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466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62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A8FAA-0B34-4638-BFCB-CC5954E38268}" type="datetimeFigureOut">
              <a:rPr lang="en-GB" smtClean="0"/>
              <a:pPr/>
              <a:t>03/07/2023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4212-9F32-4D2D-A845-2C88C2F467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425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89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059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956DC-B282-4CBF-A038-370D045643AE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86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569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0396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395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5725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4212-9F32-4D2D-A845-2C88C2F467E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854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3D423-8F81-49AD-BCDA-3796078CC2BC}" type="slidenum">
              <a:rPr lang="cs-CZ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1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03.07.2023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4036" y="1700808"/>
            <a:ext cx="7772400" cy="1470025"/>
          </a:xfrm>
        </p:spPr>
        <p:txBody>
          <a:bodyPr/>
          <a:lstStyle/>
          <a:p>
            <a:r>
              <a:rPr lang="en-GB" b="1" dirty="0"/>
              <a:t>Diagnosis and treatment of urinary tract infections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4869160"/>
            <a:ext cx="8295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lecture is based on material</a:t>
            </a:r>
            <a:r>
              <a:rPr lang="cs-CZ" b="1" dirty="0" smtClean="0">
                <a:solidFill>
                  <a:srgbClr val="FF0000"/>
                </a:solidFill>
              </a:rPr>
              <a:t>  EAU </a:t>
            </a:r>
            <a:r>
              <a:rPr lang="cs-CZ" b="1" dirty="0" err="1" smtClean="0">
                <a:solidFill>
                  <a:srgbClr val="FF0000"/>
                </a:solidFill>
              </a:rPr>
              <a:t>Guidlines</a:t>
            </a:r>
            <a:r>
              <a:rPr lang="cs-CZ" b="1" dirty="0" smtClean="0">
                <a:solidFill>
                  <a:srgbClr val="FF0000"/>
                </a:solidFill>
              </a:rPr>
              <a:t> on </a:t>
            </a:r>
            <a:r>
              <a:rPr lang="cs-CZ" b="1" dirty="0" err="1" smtClean="0">
                <a:solidFill>
                  <a:srgbClr val="FF0000"/>
                </a:solidFill>
              </a:rPr>
              <a:t>Urological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Infections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2022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922692" y="5884128"/>
            <a:ext cx="350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http://www.uroweb.org/guidline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2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864667"/>
            <a:ext cx="4932040" cy="358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18" name="Picture 4" descr="C:\Documents and Settings\Spravce\Dokumenty\Obrázky\IMC\URICULT\Uricult 2.tif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528" y="116632"/>
            <a:ext cx="4173538" cy="6489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88025" y="764704"/>
            <a:ext cx="41044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/>
              <a:t>Dip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slide</a:t>
            </a:r>
            <a:r>
              <a:rPr lang="cs-CZ" sz="2800" b="1" dirty="0"/>
              <a:t> arrangement:</a:t>
            </a:r>
            <a:endParaRPr lang="cs-CZ" sz="2800" b="1" dirty="0" smtClean="0"/>
          </a:p>
          <a:p>
            <a:endParaRPr lang="cs-CZ" sz="2800" b="1" dirty="0"/>
          </a:p>
          <a:p>
            <a:r>
              <a:rPr lang="cs-CZ" sz="2800" b="1" u="sng" dirty="0" smtClean="0"/>
              <a:t>CLED agar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en-GB" sz="2800" b="1" dirty="0" smtClean="0"/>
              <a:t>used </a:t>
            </a:r>
            <a:r>
              <a:rPr lang="en-GB" sz="2800" b="1" dirty="0"/>
              <a:t>to determine the total number of </a:t>
            </a:r>
            <a:r>
              <a:rPr lang="en-GB" sz="2800" b="1" dirty="0" smtClean="0"/>
              <a:t>bacteria</a:t>
            </a:r>
            <a:endParaRPr lang="cs-CZ" sz="2800" b="1" dirty="0" smtClean="0"/>
          </a:p>
          <a:p>
            <a:r>
              <a:rPr lang="en-GB" sz="2800" b="1" u="sng" dirty="0" err="1" smtClean="0"/>
              <a:t>MacConky</a:t>
            </a:r>
            <a:r>
              <a:rPr lang="en-GB" sz="2800" b="1" u="sng" dirty="0" smtClean="0"/>
              <a:t> </a:t>
            </a:r>
            <a:r>
              <a:rPr lang="en-GB" sz="2800" b="1" u="sng" dirty="0" err="1" smtClean="0"/>
              <a:t>aga</a:t>
            </a:r>
            <a:r>
              <a:rPr lang="cs-CZ" sz="2800" b="1" u="sng" dirty="0" smtClean="0"/>
              <a:t>r </a:t>
            </a:r>
            <a:r>
              <a:rPr lang="en-GB" sz="2800" b="1" dirty="0"/>
              <a:t>supports the growth of G-bacteria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32040" y="387324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 </a:t>
            </a:r>
            <a:r>
              <a:rPr lang="cs-CZ" dirty="0" err="1"/>
              <a:t>pieces</a:t>
            </a:r>
            <a:r>
              <a:rPr lang="cs-CZ" dirty="0"/>
              <a:t>~ </a:t>
            </a:r>
            <a:r>
              <a:rPr lang="cs-CZ" dirty="0" smtClean="0"/>
              <a:t>17.5€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251520" y="260647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3. </a:t>
            </a:r>
            <a:r>
              <a:rPr lang="en-GB" b="1" dirty="0" smtClean="0">
                <a:solidFill>
                  <a:schemeClr val="bg1"/>
                </a:solidFill>
              </a:rPr>
              <a:t>put</a:t>
            </a:r>
            <a:r>
              <a:rPr lang="cs-CZ" b="1" dirty="0" smtClean="0">
                <a:solidFill>
                  <a:schemeClr val="bg1"/>
                </a:solidFill>
              </a:rPr>
              <a:t>ting</a:t>
            </a:r>
            <a:r>
              <a:rPr lang="en-GB" b="1" dirty="0" smtClean="0">
                <a:solidFill>
                  <a:schemeClr val="bg1"/>
                </a:solidFill>
              </a:rPr>
              <a:t> in </a:t>
            </a:r>
            <a:r>
              <a:rPr lang="en-GB" b="1" dirty="0">
                <a:solidFill>
                  <a:schemeClr val="bg1"/>
                </a:solidFill>
              </a:rPr>
              <a:t>the </a:t>
            </a:r>
            <a:r>
              <a:rPr lang="en-GB" b="1" dirty="0" smtClean="0">
                <a:solidFill>
                  <a:schemeClr val="bg1"/>
                </a:solidFill>
              </a:rPr>
              <a:t>thermostat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for 24 </a:t>
            </a:r>
            <a:r>
              <a:rPr lang="en-GB" b="1" dirty="0" smtClean="0">
                <a:solidFill>
                  <a:schemeClr val="bg1"/>
                </a:solidFill>
              </a:rPr>
              <a:t>h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5301208"/>
            <a:ext cx="21294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4. </a:t>
            </a:r>
            <a:r>
              <a:rPr lang="en-GB" b="1" dirty="0" smtClean="0">
                <a:solidFill>
                  <a:schemeClr val="bg1"/>
                </a:solidFill>
              </a:rPr>
              <a:t>estimation </a:t>
            </a:r>
            <a:r>
              <a:rPr lang="en-GB" b="1" dirty="0">
                <a:solidFill>
                  <a:schemeClr val="bg1"/>
                </a:solidFill>
              </a:rPr>
              <a:t>of the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number </a:t>
            </a:r>
            <a:r>
              <a:rPr lang="en-GB" b="1" dirty="0">
                <a:solidFill>
                  <a:schemeClr val="bg1"/>
                </a:solidFill>
              </a:rPr>
              <a:t>of bacterial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colonies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77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Agenda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33176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C</a:t>
            </a:r>
            <a:r>
              <a:rPr lang="en-GB" sz="2800" b="1" dirty="0" err="1" smtClean="0"/>
              <a:t>lassification</a:t>
            </a:r>
            <a:r>
              <a:rPr lang="en-GB" sz="2800" b="1" dirty="0" smtClean="0"/>
              <a:t> </a:t>
            </a:r>
            <a:r>
              <a:rPr lang="en-GB" sz="2800" b="1" dirty="0"/>
              <a:t>of UTI based on the location of the bacterial inflammation and associated clinical </a:t>
            </a:r>
            <a:r>
              <a:rPr lang="en-GB" sz="2800" b="1" dirty="0" smtClean="0"/>
              <a:t>symptoms</a:t>
            </a:r>
            <a:r>
              <a:rPr lang="cs-CZ" sz="2800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UTI </a:t>
            </a:r>
            <a:r>
              <a:rPr lang="cs-CZ" sz="2800" b="1" dirty="0" err="1" smtClean="0"/>
              <a:t>definition</a:t>
            </a:r>
            <a:r>
              <a:rPr lang="cs-CZ" sz="2800" b="1" dirty="0" smtClean="0"/>
              <a:t> and evidence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 smtClean="0"/>
              <a:t>bacteriuria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</a:rPr>
              <a:t>Concept </a:t>
            </a:r>
            <a:r>
              <a:rPr lang="en-GB" sz="2800" b="1" dirty="0">
                <a:solidFill>
                  <a:srgbClr val="FF0000"/>
                </a:solidFill>
              </a:rPr>
              <a:t>of uncomplicated and complicated UTI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General </a:t>
            </a:r>
            <a:r>
              <a:rPr lang="en-GB" sz="2800" b="1" dirty="0"/>
              <a:t>principles of </a:t>
            </a:r>
            <a:r>
              <a:rPr lang="cs-CZ" sz="2800" b="1" dirty="0" smtClean="0"/>
              <a:t>UTI </a:t>
            </a:r>
            <a:r>
              <a:rPr lang="cs-CZ" sz="2800" b="1" dirty="0" smtClean="0"/>
              <a:t>and ABU</a:t>
            </a:r>
            <a:r>
              <a:rPr lang="en-GB" sz="2800" b="1" dirty="0" smtClean="0"/>
              <a:t> therapy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 err="1" smtClean="0"/>
              <a:t>Conclusion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12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1295400"/>
            <a:ext cx="5867400" cy="762000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sp>
        <p:nvSpPr>
          <p:cNvPr id="1041" name="Text Box 3"/>
          <p:cNvSpPr txBox="1">
            <a:spLocks noChangeArrowheads="1"/>
          </p:cNvSpPr>
          <p:nvPr/>
        </p:nvSpPr>
        <p:spPr bwMode="auto">
          <a:xfrm>
            <a:off x="107504" y="3789040"/>
            <a:ext cx="359604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2000" b="1" u="sng" dirty="0" err="1">
                <a:solidFill>
                  <a:srgbClr val="FF0000"/>
                </a:solidFill>
                <a:latin typeface="Times New Roman" pitchFamily="18" charset="0"/>
              </a:rPr>
              <a:t>Uncomplicated</a:t>
            </a:r>
            <a:r>
              <a:rPr lang="cs-CZ" altLang="en-US" sz="2000" b="1" u="sng" dirty="0">
                <a:solidFill>
                  <a:srgbClr val="FF0000"/>
                </a:solidFill>
                <a:latin typeface="Times New Roman" pitchFamily="18" charset="0"/>
              </a:rPr>
              <a:t> UTI</a:t>
            </a:r>
          </a:p>
          <a:p>
            <a:r>
              <a:rPr lang="en-GB" altLang="en-US" sz="2000" b="1" dirty="0" smtClean="0">
                <a:latin typeface="Times New Roman" pitchFamily="18" charset="0"/>
              </a:rPr>
              <a:t>episodic </a:t>
            </a:r>
            <a:r>
              <a:rPr lang="en-GB" altLang="en-US" sz="2000" b="1" dirty="0">
                <a:latin typeface="Times New Roman" pitchFamily="18" charset="0"/>
              </a:rPr>
              <a:t>or recurrent</a:t>
            </a:r>
          </a:p>
          <a:p>
            <a:r>
              <a:rPr lang="cs-CZ" altLang="en-US" sz="2000" b="1" dirty="0" smtClean="0">
                <a:latin typeface="Times New Roman" pitchFamily="18" charset="0"/>
              </a:rPr>
              <a:t>UTI</a:t>
            </a:r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in non-pregnant women</a:t>
            </a:r>
            <a:r>
              <a:rPr lang="en-GB" altLang="en-US" sz="2000" b="1" dirty="0" smtClean="0">
                <a:latin typeface="Times New Roman" pitchFamily="18" charset="0"/>
              </a:rPr>
              <a:t>,</a:t>
            </a:r>
            <a:endParaRPr lang="cs-CZ" altLang="en-US" sz="2000" b="1" dirty="0" smtClean="0">
              <a:latin typeface="Times New Roman" pitchFamily="18" charset="0"/>
            </a:endParaRPr>
          </a:p>
          <a:p>
            <a:r>
              <a:rPr lang="cs-CZ" altLang="en-US" sz="2000" b="1" dirty="0" smtClean="0">
                <a:latin typeface="Times New Roman" pitchFamily="18" charset="0"/>
              </a:rPr>
              <a:t>w</a:t>
            </a:r>
            <a:r>
              <a:rPr lang="en-GB" altLang="en-US" sz="2000" b="1" dirty="0" err="1" smtClean="0">
                <a:latin typeface="Times New Roman" pitchFamily="18" charset="0"/>
              </a:rPr>
              <a:t>ithout</a:t>
            </a:r>
            <a:r>
              <a:rPr lang="cs-CZ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</a:rPr>
              <a:t>demonstrable </a:t>
            </a:r>
            <a:r>
              <a:rPr lang="en-GB" altLang="en-US" sz="2000" b="1" dirty="0">
                <a:latin typeface="Times New Roman" pitchFamily="18" charset="0"/>
              </a:rPr>
              <a:t>presence</a:t>
            </a:r>
          </a:p>
          <a:p>
            <a:r>
              <a:rPr lang="cs-CZ" altLang="en-US" sz="2000" b="1" dirty="0" err="1" smtClean="0">
                <a:latin typeface="Times New Roman" pitchFamily="18" charset="0"/>
              </a:rPr>
              <a:t>of</a:t>
            </a:r>
            <a:r>
              <a:rPr lang="cs-CZ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</a:rPr>
              <a:t>risk </a:t>
            </a:r>
            <a:r>
              <a:rPr lang="en-GB" altLang="en-US" sz="2000" b="1" dirty="0">
                <a:latin typeface="Times New Roman" pitchFamily="18" charset="0"/>
              </a:rPr>
              <a:t>factors for </a:t>
            </a:r>
            <a:r>
              <a:rPr lang="cs-CZ" altLang="en-US" sz="2000" b="1" dirty="0" smtClean="0">
                <a:latin typeface="Times New Roman" pitchFamily="18" charset="0"/>
              </a:rPr>
              <a:t>UTI</a:t>
            </a:r>
          </a:p>
        </p:txBody>
      </p:sp>
      <p:sp>
        <p:nvSpPr>
          <p:cNvPr id="1042" name="Text Box 4"/>
          <p:cNvSpPr txBox="1">
            <a:spLocks noChangeArrowheads="1"/>
          </p:cNvSpPr>
          <p:nvPr/>
        </p:nvSpPr>
        <p:spPr bwMode="auto">
          <a:xfrm>
            <a:off x="5175454" y="3707780"/>
            <a:ext cx="39455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en-US" sz="20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Complicated</a:t>
            </a:r>
            <a:r>
              <a:rPr lang="cs-CZ" altLang="en-US" sz="2000" b="1" u="sng" dirty="0" smtClean="0">
                <a:solidFill>
                  <a:srgbClr val="FF0000"/>
                </a:solidFill>
                <a:latin typeface="Times New Roman" pitchFamily="18" charset="0"/>
              </a:rPr>
              <a:t> UTI</a:t>
            </a:r>
            <a:endParaRPr lang="cs-CZ" altLang="en-US" sz="2000" b="1" u="sng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GB" altLang="en-US" sz="2000" b="1" dirty="0" smtClean="0">
                <a:latin typeface="Times New Roman" pitchFamily="18" charset="0"/>
              </a:rPr>
              <a:t>usually </a:t>
            </a:r>
            <a:r>
              <a:rPr lang="en-GB" altLang="en-US" sz="2000" b="1" dirty="0">
                <a:latin typeface="Times New Roman" pitchFamily="18" charset="0"/>
              </a:rPr>
              <a:t>recurrent / relapsing</a:t>
            </a:r>
          </a:p>
          <a:p>
            <a:r>
              <a:rPr lang="en-GB" altLang="en-US" sz="2000" b="1" dirty="0">
                <a:latin typeface="Times New Roman" pitchFamily="18" charset="0"/>
              </a:rPr>
              <a:t>  </a:t>
            </a:r>
            <a:r>
              <a:rPr lang="cs-CZ" altLang="en-US" sz="2000" b="1" dirty="0" smtClean="0">
                <a:latin typeface="Times New Roman" pitchFamily="18" charset="0"/>
              </a:rPr>
              <a:t>UTI in</a:t>
            </a:r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women, </a:t>
            </a:r>
            <a:r>
              <a:rPr lang="en-GB" altLang="en-US" sz="2000" b="1" dirty="0" smtClean="0">
                <a:latin typeface="Times New Roman" pitchFamily="18" charset="0"/>
              </a:rPr>
              <a:t>including</a:t>
            </a:r>
            <a:endParaRPr lang="cs-CZ" altLang="en-US" sz="2000" b="1" dirty="0" smtClean="0">
              <a:latin typeface="Times New Roman" pitchFamily="18" charset="0"/>
            </a:endParaRPr>
          </a:p>
          <a:p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pregnant </a:t>
            </a:r>
            <a:r>
              <a:rPr lang="en-GB" altLang="en-US" sz="2000" b="1" dirty="0" smtClean="0">
                <a:latin typeface="Times New Roman" pitchFamily="18" charset="0"/>
              </a:rPr>
              <a:t>women</a:t>
            </a:r>
            <a:r>
              <a:rPr lang="cs-CZ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</a:rPr>
              <a:t>with risk factors</a:t>
            </a:r>
            <a:endParaRPr lang="cs-CZ" altLang="en-US" sz="2000" b="1" dirty="0" smtClean="0">
              <a:latin typeface="Times New Roman" pitchFamily="18" charset="0"/>
            </a:endParaRPr>
          </a:p>
          <a:p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for </a:t>
            </a:r>
            <a:r>
              <a:rPr lang="cs-CZ" altLang="en-US" sz="2000" b="1" dirty="0" smtClean="0">
                <a:latin typeface="Times New Roman" pitchFamily="18" charset="0"/>
              </a:rPr>
              <a:t>UTI</a:t>
            </a:r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and all </a:t>
            </a:r>
            <a:r>
              <a:rPr lang="en-GB" altLang="en-US" sz="2000" b="1" dirty="0" smtClean="0">
                <a:latin typeface="Times New Roman" pitchFamily="18" charset="0"/>
              </a:rPr>
              <a:t>men</a:t>
            </a:r>
            <a:r>
              <a:rPr lang="cs-CZ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 smtClean="0">
                <a:latin typeface="Times New Roman" pitchFamily="18" charset="0"/>
              </a:rPr>
              <a:t>regardless of</a:t>
            </a:r>
            <a:endParaRPr lang="cs-CZ" altLang="en-US" sz="2000" b="1" dirty="0" smtClean="0">
              <a:latin typeface="Times New Roman" pitchFamily="18" charset="0"/>
            </a:endParaRPr>
          </a:p>
          <a:p>
            <a:r>
              <a:rPr lang="en-GB" altLang="en-US" sz="2000" b="1" dirty="0" smtClean="0">
                <a:latin typeface="Times New Roman" pitchFamily="18" charset="0"/>
              </a:rPr>
              <a:t> </a:t>
            </a:r>
            <a:r>
              <a:rPr lang="en-GB" altLang="en-US" sz="2000" b="1" dirty="0">
                <a:latin typeface="Times New Roman" pitchFamily="18" charset="0"/>
              </a:rPr>
              <a:t>the presence of risk factors</a:t>
            </a:r>
          </a:p>
          <a:p>
            <a:endParaRPr lang="en-GB" altLang="en-US" sz="2000" b="1" dirty="0">
              <a:latin typeface="Times New Roman" pitchFamily="18" charset="0"/>
            </a:endParaRPr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1618405"/>
              </p:ext>
            </p:extLst>
          </p:nvPr>
        </p:nvGraphicFramePr>
        <p:xfrm>
          <a:off x="3707904" y="3324111"/>
          <a:ext cx="1549896" cy="3096345"/>
        </p:xfrm>
        <a:graphic>
          <a:graphicData uri="http://schemas.openxmlformats.org/presentationml/2006/ole">
            <p:oleObj spid="_x0000_s2179" name="Clip" r:id="rId3" imgW="3247313" imgH="5879194" progId="">
              <p:embed/>
            </p:oleObj>
          </a:graphicData>
        </a:graphic>
      </p:graphicFrame>
      <p:sp>
        <p:nvSpPr>
          <p:cNvPr id="1046" name="Text Box 10"/>
          <p:cNvSpPr txBox="1">
            <a:spLocks noChangeArrowheads="1"/>
          </p:cNvSpPr>
          <p:nvPr/>
        </p:nvSpPr>
        <p:spPr bwMode="auto">
          <a:xfrm>
            <a:off x="88052" y="569148"/>
            <a:ext cx="9036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altLang="en-US" sz="2000" b="1" dirty="0">
                <a:solidFill>
                  <a:srgbClr val="FF0000"/>
                </a:solidFill>
                <a:latin typeface="Times New Roman" pitchFamily="18" charset="0"/>
              </a:rPr>
              <a:t>is the key to the correct therapeutic and diagnostic </a:t>
            </a:r>
            <a:r>
              <a:rPr lang="en-GB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procedure</a:t>
            </a:r>
            <a:r>
              <a:rPr lang="cs-CZ" alt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 ! </a:t>
            </a:r>
            <a:endParaRPr lang="cs-CZ" alt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12755"/>
            <a:ext cx="1944216" cy="21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38412" y="1268759"/>
            <a:ext cx="2728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Calibri"/>
              </a:rPr>
              <a:t>PYELONEFRITIS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prstClr val="black"/>
                </a:solidFill>
              </a:rPr>
              <a:t>(</a:t>
            </a:r>
            <a:r>
              <a:rPr lang="cs-CZ" sz="1600" b="1" dirty="0" err="1">
                <a:solidFill>
                  <a:prstClr val="black"/>
                </a:solidFill>
              </a:rPr>
              <a:t>upper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urinary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tract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infection</a:t>
            </a:r>
            <a:r>
              <a:rPr lang="cs-CZ" sz="1600" b="1" dirty="0">
                <a:solidFill>
                  <a:prstClr val="black"/>
                </a:solidFill>
              </a:rPr>
              <a:t>)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2420888"/>
            <a:ext cx="280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 err="1">
                <a:solidFill>
                  <a:prstClr val="black"/>
                </a:solidFill>
              </a:rPr>
              <a:t>Urethritis</a:t>
            </a:r>
            <a:r>
              <a:rPr lang="cs-CZ" sz="1600" b="1" dirty="0">
                <a:solidFill>
                  <a:prstClr val="black"/>
                </a:solidFill>
              </a:rPr>
              <a:t> / cystitis / </a:t>
            </a:r>
            <a:r>
              <a:rPr lang="cs-CZ" sz="1600" b="1" dirty="0" err="1" smtClean="0">
                <a:solidFill>
                  <a:prstClr val="black"/>
                </a:solidFill>
              </a:rPr>
              <a:t>prostatitis</a:t>
            </a:r>
            <a:endParaRPr lang="cs-CZ" sz="16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cs-CZ" sz="1600" b="1" dirty="0">
                <a:solidFill>
                  <a:prstClr val="black"/>
                </a:solidFill>
              </a:rPr>
              <a:t>(</a:t>
            </a:r>
            <a:r>
              <a:rPr lang="cs-CZ" sz="1600" b="1" dirty="0" err="1">
                <a:solidFill>
                  <a:prstClr val="black"/>
                </a:solidFill>
              </a:rPr>
              <a:t>lower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urinary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tract</a:t>
            </a:r>
            <a:r>
              <a:rPr lang="cs-CZ" sz="1600" b="1" dirty="0">
                <a:solidFill>
                  <a:prstClr val="black"/>
                </a:solidFill>
              </a:rPr>
              <a:t> </a:t>
            </a:r>
            <a:r>
              <a:rPr lang="cs-CZ" sz="1600" b="1" dirty="0" err="1">
                <a:solidFill>
                  <a:prstClr val="black"/>
                </a:solidFill>
              </a:rPr>
              <a:t>infection</a:t>
            </a:r>
            <a:r>
              <a:rPr lang="cs-CZ" sz="1600" b="1" dirty="0" smtClean="0">
                <a:solidFill>
                  <a:prstClr val="black"/>
                </a:solidFill>
                <a:latin typeface="Calibri"/>
              </a:rPr>
              <a:t>)</a:t>
            </a:r>
            <a:endParaRPr lang="en-GB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80738" y="8305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Concept of uncomplicated and complicated UTI</a:t>
            </a:r>
          </a:p>
        </p:txBody>
      </p:sp>
    </p:spTree>
    <p:extLst>
      <p:ext uri="{BB962C8B-B14F-4D97-AF65-F5344CB8AC3E}">
        <p14:creationId xmlns:p14="http://schemas.microsoft.com/office/powerpoint/2010/main" xmlns="" val="41094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28385" y="582772"/>
            <a:ext cx="98854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CYSTITIS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49259" y="1386333"/>
            <a:ext cx="1633076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PYELONEFRITIS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91484" y="2497857"/>
            <a:ext cx="1502271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Recurrent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smtClean="0">
                <a:solidFill>
                  <a:schemeClr val="bg1"/>
                </a:solidFill>
              </a:rPr>
              <a:t>UTI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093761" y="3501008"/>
            <a:ext cx="2511970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Catheter-associated UTI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66766" y="4412942"/>
            <a:ext cx="1274708" cy="3693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UTI in men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729864" y="5657294"/>
            <a:ext cx="1184299" cy="369332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Urosepsis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5870" y="1384012"/>
            <a:ext cx="229376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UNCOMPLICATED </a:t>
            </a:r>
            <a:r>
              <a:rPr lang="cs-CZ" b="1" dirty="0">
                <a:solidFill>
                  <a:schemeClr val="bg1"/>
                </a:solidFill>
              </a:rPr>
              <a:t>UTI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88224" y="1386333"/>
            <a:ext cx="1937903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COMPLICATED UTI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1" name="Přímá spojnice se šipkou 10"/>
          <p:cNvCxnSpPr>
            <a:stCxn id="9" idx="1"/>
            <a:endCxn id="3" idx="3"/>
          </p:cNvCxnSpPr>
          <p:nvPr/>
        </p:nvCxnSpPr>
        <p:spPr>
          <a:xfrm flipH="1">
            <a:off x="5082335" y="1570999"/>
            <a:ext cx="150588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6012160" y="767438"/>
            <a:ext cx="0" cy="38301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2" idx="3"/>
          </p:cNvCxnSpPr>
          <p:nvPr/>
        </p:nvCxnSpPr>
        <p:spPr>
          <a:xfrm flipH="1">
            <a:off x="4716925" y="767438"/>
            <a:ext cx="12952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endCxn id="4" idx="3"/>
          </p:cNvCxnSpPr>
          <p:nvPr/>
        </p:nvCxnSpPr>
        <p:spPr>
          <a:xfrm flipH="1">
            <a:off x="5093755" y="2674620"/>
            <a:ext cx="918417" cy="79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endCxn id="5" idx="3"/>
          </p:cNvCxnSpPr>
          <p:nvPr/>
        </p:nvCxnSpPr>
        <p:spPr>
          <a:xfrm flipH="1">
            <a:off x="5605731" y="3685674"/>
            <a:ext cx="40644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endCxn id="6" idx="3"/>
          </p:cNvCxnSpPr>
          <p:nvPr/>
        </p:nvCxnSpPr>
        <p:spPr>
          <a:xfrm flipH="1">
            <a:off x="4941474" y="4597608"/>
            <a:ext cx="105151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7470196" y="1755665"/>
            <a:ext cx="2" cy="40862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7470196" y="58419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7" idx="3"/>
          </p:cNvCxnSpPr>
          <p:nvPr/>
        </p:nvCxnSpPr>
        <p:spPr>
          <a:xfrm flipH="1">
            <a:off x="4914163" y="5841960"/>
            <a:ext cx="255603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stCxn id="8" idx="3"/>
            <a:endCxn id="3" idx="1"/>
          </p:cNvCxnSpPr>
          <p:nvPr/>
        </p:nvCxnSpPr>
        <p:spPr>
          <a:xfrm>
            <a:off x="2699639" y="1568678"/>
            <a:ext cx="749620" cy="232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843808" y="767438"/>
            <a:ext cx="0" cy="1917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>
            <a:endCxn id="2" idx="1"/>
          </p:cNvCxnSpPr>
          <p:nvPr/>
        </p:nvCxnSpPr>
        <p:spPr>
          <a:xfrm>
            <a:off x="2843808" y="767438"/>
            <a:ext cx="88457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/>
          <p:cNvCxnSpPr/>
          <p:nvPr/>
        </p:nvCxnSpPr>
        <p:spPr>
          <a:xfrm>
            <a:off x="2868930" y="2674620"/>
            <a:ext cx="61458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>
            <a:off x="1420092" y="1753344"/>
            <a:ext cx="1" cy="40886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>
            <a:endCxn id="7" idx="1"/>
          </p:cNvCxnSpPr>
          <p:nvPr/>
        </p:nvCxnSpPr>
        <p:spPr>
          <a:xfrm>
            <a:off x="1420090" y="5841960"/>
            <a:ext cx="230977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ovéPole 48"/>
          <p:cNvSpPr txBox="1"/>
          <p:nvPr/>
        </p:nvSpPr>
        <p:spPr>
          <a:xfrm>
            <a:off x="7596335" y="3569766"/>
            <a:ext cx="136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High risk 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190984" y="3566819"/>
            <a:ext cx="1226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i="1" dirty="0"/>
              <a:t>Low risk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4929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Concept of uncomplicated and complicated </a:t>
            </a:r>
            <a:r>
              <a:rPr lang="en-GB" sz="2800" b="1" dirty="0" smtClean="0"/>
              <a:t>UTI</a:t>
            </a:r>
            <a:endParaRPr lang="en-GB" sz="2800" b="1" dirty="0"/>
          </a:p>
        </p:txBody>
      </p:sp>
      <p:sp>
        <p:nvSpPr>
          <p:cNvPr id="12" name="Ovál 11"/>
          <p:cNvSpPr/>
          <p:nvPr/>
        </p:nvSpPr>
        <p:spPr>
          <a:xfrm>
            <a:off x="151034" y="3424570"/>
            <a:ext cx="1449206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689" y="3312669"/>
            <a:ext cx="150653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44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choběžník 9"/>
          <p:cNvSpPr/>
          <p:nvPr/>
        </p:nvSpPr>
        <p:spPr>
          <a:xfrm rot="10800000">
            <a:off x="5436097" y="3104012"/>
            <a:ext cx="3024333" cy="11122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Lichoběžník 8"/>
          <p:cNvSpPr/>
          <p:nvPr/>
        </p:nvSpPr>
        <p:spPr>
          <a:xfrm rot="10800000">
            <a:off x="378136" y="3104012"/>
            <a:ext cx="2915118" cy="111225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-80962" y="1412776"/>
            <a:ext cx="9217020" cy="914400"/>
          </a:xfrm>
        </p:spPr>
        <p:txBody>
          <a:bodyPr>
            <a:normAutofit fontScale="90000"/>
          </a:bodyPr>
          <a:lstStyle/>
          <a:p>
            <a:r>
              <a:rPr lang="en-GB" altLang="en-US" sz="3600" b="1" dirty="0" smtClean="0"/>
              <a:t/>
            </a:r>
            <a:br>
              <a:rPr lang="en-GB" altLang="en-US" sz="3600" b="1" dirty="0" smtClean="0"/>
            </a:br>
            <a:r>
              <a:rPr lang="en-GB" altLang="en-US" sz="3100" b="1" dirty="0"/>
              <a:t>adhesion</a:t>
            </a:r>
            <a:r>
              <a:rPr lang="en-GB" altLang="en-US" sz="2200" b="1" dirty="0" smtClean="0">
                <a:sym typeface="Symbol" pitchFamily="18" charset="2"/>
              </a:rPr>
              <a:t> </a:t>
            </a:r>
            <a:r>
              <a:rPr lang="en-GB" altLang="en-US" sz="3100" b="1" dirty="0">
                <a:sym typeface="Symbol" pitchFamily="18" charset="2"/>
              </a:rPr>
              <a:t>colonization</a:t>
            </a:r>
            <a:r>
              <a:rPr lang="cs-CZ" altLang="en-US" sz="3600" b="1" dirty="0" smtClean="0">
                <a:sym typeface="Symbol" pitchFamily="18" charset="2"/>
              </a:rPr>
              <a:t>  </a:t>
            </a:r>
            <a:r>
              <a:rPr lang="en-GB" altLang="en-US" sz="3600" b="1" dirty="0" smtClean="0">
                <a:solidFill>
                  <a:srgbClr val="FF3300"/>
                </a:solidFill>
                <a:sym typeface="Symbol" pitchFamily="18" charset="2"/>
              </a:rPr>
              <a:t></a:t>
            </a:r>
            <a:r>
              <a:rPr lang="cs-CZ" altLang="en-US" sz="3600" b="1" dirty="0" smtClean="0">
                <a:solidFill>
                  <a:srgbClr val="FF3300"/>
                </a:solidFill>
                <a:sym typeface="Symbol" pitchFamily="18" charset="2"/>
              </a:rPr>
              <a:t>  </a:t>
            </a:r>
            <a:r>
              <a:rPr lang="en-GB" altLang="en-US" sz="3100" b="1" dirty="0" smtClean="0">
                <a:sym typeface="Symbol" pitchFamily="18" charset="2"/>
              </a:rPr>
              <a:t>invasion</a:t>
            </a:r>
            <a:r>
              <a:rPr lang="en-GB" altLang="en-US" sz="2200" b="1" dirty="0" smtClean="0">
                <a:sym typeface="Symbol" pitchFamily="18" charset="2"/>
              </a:rPr>
              <a:t></a:t>
            </a:r>
            <a:r>
              <a:rPr lang="en-GB" altLang="en-US" sz="3100" b="1" dirty="0">
                <a:sym typeface="Symbol" pitchFamily="18" charset="2"/>
              </a:rPr>
              <a:t>inflammation</a:t>
            </a:r>
            <a:endParaRPr lang="en-GB" altLang="en-US" sz="3100" dirty="0" smtClean="0"/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3779912" y="1303080"/>
            <a:ext cx="126669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cs-CZ" altLang="en-US" sz="4000" b="1" dirty="0">
                <a:solidFill>
                  <a:srgbClr val="FF3300"/>
                </a:solidFill>
              </a:rPr>
              <a:t>ABU</a:t>
            </a:r>
          </a:p>
        </p:txBody>
      </p:sp>
      <p:sp>
        <p:nvSpPr>
          <p:cNvPr id="2" name="Pravoúhlý trojúhelník 1"/>
          <p:cNvSpPr/>
          <p:nvPr/>
        </p:nvSpPr>
        <p:spPr>
          <a:xfrm rot="8087550">
            <a:off x="3508251" y="4771588"/>
            <a:ext cx="1623444" cy="16352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1136894" y="4437112"/>
            <a:ext cx="655272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378136" y="3104012"/>
            <a:ext cx="2664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Anti-</a:t>
            </a:r>
            <a:r>
              <a:rPr lang="cs-CZ" sz="2400" b="1" dirty="0" err="1">
                <a:solidFill>
                  <a:prstClr val="white"/>
                </a:solidFill>
              </a:rPr>
              <a:t>inflammatory</a:t>
            </a: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 err="1">
                <a:solidFill>
                  <a:prstClr val="white"/>
                </a:solidFill>
              </a:rPr>
              <a:t>factors</a:t>
            </a:r>
            <a:endParaRPr lang="en-GB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ovéPole 6"/>
          <p:cNvSpPr txBox="1"/>
          <p:nvPr/>
        </p:nvSpPr>
        <p:spPr>
          <a:xfrm flipH="1">
            <a:off x="5652120" y="3244641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cs-CZ" sz="2400" b="1" dirty="0">
                <a:solidFill>
                  <a:prstClr val="white"/>
                </a:solidFill>
              </a:rPr>
              <a:t>Pro-</a:t>
            </a:r>
            <a:r>
              <a:rPr lang="cs-CZ" sz="2400" b="1" dirty="0" err="1">
                <a:solidFill>
                  <a:prstClr val="white"/>
                </a:solidFill>
              </a:rPr>
              <a:t>inflammatory</a:t>
            </a:r>
            <a:r>
              <a:rPr lang="cs-CZ" sz="2400" b="1" dirty="0">
                <a:solidFill>
                  <a:prstClr val="white"/>
                </a:solidFill>
              </a:rPr>
              <a:t> </a:t>
            </a:r>
            <a:r>
              <a:rPr lang="cs-CZ" sz="2400" b="1" dirty="0" err="1">
                <a:solidFill>
                  <a:prstClr val="white"/>
                </a:solidFill>
              </a:rPr>
              <a:t>factors</a:t>
            </a:r>
            <a:endParaRPr lang="en-GB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23040" y="116632"/>
            <a:ext cx="7129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prstClr val="black"/>
                </a:solidFill>
              </a:rPr>
              <a:t>ABU = urothelial colonization by </a:t>
            </a:r>
            <a:r>
              <a:rPr lang="en-GB" sz="3200" b="1" dirty="0" smtClean="0">
                <a:solidFill>
                  <a:prstClr val="black"/>
                </a:solidFill>
              </a:rPr>
              <a:t>bacteria</a:t>
            </a:r>
            <a:endParaRPr lang="cs-CZ" sz="3200" b="1" dirty="0" smtClean="0">
              <a:solidFill>
                <a:prstClr val="blac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70962" y="656749"/>
            <a:ext cx="7805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ABU = absence of UTI symptoms when&gt; 10</a:t>
            </a:r>
            <a:r>
              <a:rPr lang="en-GB" b="1" baseline="30000" dirty="0"/>
              <a:t>5</a:t>
            </a:r>
            <a:r>
              <a:rPr lang="en-GB" b="1" dirty="0"/>
              <a:t> pathogens were found in two independent </a:t>
            </a:r>
            <a:r>
              <a:rPr lang="cs-CZ" b="1" dirty="0" smtClean="0"/>
              <a:t> </a:t>
            </a:r>
            <a:r>
              <a:rPr lang="en-GB" b="1" dirty="0" smtClean="0"/>
              <a:t>urine samples</a:t>
            </a:r>
            <a:r>
              <a:rPr lang="cs-CZ" b="1" dirty="0" smtClean="0"/>
              <a:t> in </a:t>
            </a:r>
            <a:r>
              <a:rPr lang="cs-CZ" b="1" dirty="0" err="1" smtClean="0"/>
              <a:t>women</a:t>
            </a:r>
            <a:r>
              <a:rPr lang="cs-CZ" b="1" dirty="0" smtClean="0"/>
              <a:t> </a:t>
            </a:r>
            <a:r>
              <a:rPr lang="cs-CZ" b="1" dirty="0" err="1" smtClean="0"/>
              <a:t>or</a:t>
            </a:r>
            <a:r>
              <a:rPr lang="cs-CZ" b="1" dirty="0" smtClean="0"/>
              <a:t> </a:t>
            </a:r>
            <a:r>
              <a:rPr lang="en-GB" b="1" dirty="0" smtClean="0"/>
              <a:t>one </a:t>
            </a:r>
            <a:r>
              <a:rPr lang="en-GB" b="1" dirty="0"/>
              <a:t>in men</a:t>
            </a:r>
          </a:p>
        </p:txBody>
      </p:sp>
    </p:spTree>
    <p:extLst>
      <p:ext uri="{BB962C8B-B14F-4D97-AF65-F5344CB8AC3E}">
        <p14:creationId xmlns:p14="http://schemas.microsoft.com/office/powerpoint/2010/main" xmlns="" val="6057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7676691"/>
              </p:ext>
            </p:extLst>
          </p:nvPr>
        </p:nvGraphicFramePr>
        <p:xfrm>
          <a:off x="107504" y="24046"/>
          <a:ext cx="9036496" cy="6775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186592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Anatomical changes of the urinary tract  Congenital</a:t>
                      </a:r>
                      <a:endParaRPr lang="cs-CZ" sz="1800" u="none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u="none" dirty="0" smtClean="0">
                          <a:solidFill>
                            <a:srgbClr val="FFFF00"/>
                          </a:solidFill>
                          <a:effectLst/>
                        </a:rPr>
                        <a:t>-     </a:t>
                      </a:r>
                      <a:r>
                        <a:rPr lang="cs-CZ" sz="1800" u="none" dirty="0" err="1" smtClean="0">
                          <a:solidFill>
                            <a:srgbClr val="FFFF00"/>
                          </a:solidFill>
                          <a:effectLst/>
                        </a:rPr>
                        <a:t>Urethral</a:t>
                      </a:r>
                      <a:r>
                        <a:rPr lang="cs-CZ" sz="1800" u="none" dirty="0" smtClean="0">
                          <a:solidFill>
                            <a:srgbClr val="FFFF00"/>
                          </a:solidFill>
                          <a:effectLst/>
                        </a:rPr>
                        <a:t>  </a:t>
                      </a:r>
                      <a:r>
                        <a:rPr lang="cs-CZ" sz="1800" u="none" dirty="0" err="1" smtClean="0">
                          <a:solidFill>
                            <a:srgbClr val="FFFF00"/>
                          </a:solidFill>
                          <a:effectLst/>
                        </a:rPr>
                        <a:t>stenosis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Obstructive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-reflux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megaureter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Bladder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diverticulum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Urethral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valves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cs-CZ" sz="1800" u="sng" dirty="0" err="1" smtClean="0">
                          <a:solidFill>
                            <a:srgbClr val="FFFF00"/>
                          </a:solidFill>
                          <a:effectLst/>
                        </a:rPr>
                        <a:t>Acquired</a:t>
                      </a:r>
                      <a:r>
                        <a:rPr lang="cs-CZ" sz="1800" u="sng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u="sng" dirty="0" err="1" smtClean="0">
                          <a:solidFill>
                            <a:srgbClr val="FFFF00"/>
                          </a:solidFill>
                          <a:effectLst/>
                        </a:rPr>
                        <a:t>defects</a:t>
                      </a:r>
                      <a:endParaRPr lang="cs-CZ" sz="1800" u="sng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Urolithiasis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Bladder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tumors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Prostate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hyperplasia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Urethral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stricture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-   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Pregnancy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Postoperative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changes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Post-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radiation</a:t>
                      </a:r>
                      <a:r>
                        <a:rPr lang="cs-CZ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solidFill>
                            <a:srgbClr val="FFFF00"/>
                          </a:solidFill>
                          <a:effectLst/>
                        </a:rPr>
                        <a:t>changes</a:t>
                      </a:r>
                      <a:endParaRPr lang="cs-CZ" sz="1800" dirty="0" smtClean="0">
                        <a:solidFill>
                          <a:srgbClr val="FFFF00"/>
                        </a:solidFill>
                        <a:effectLst/>
                      </a:endParaRPr>
                    </a:p>
                  </a:txBody>
                  <a:tcPr marL="67084" marR="67084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chemeClr val="bg1"/>
                          </a:solidFill>
                          <a:effectLst/>
                        </a:rPr>
                        <a:t>Functional changes of the urinary </a:t>
                      </a:r>
                      <a:r>
                        <a:rPr lang="cs-CZ" sz="2000" u="sng" dirty="0" err="1" smtClean="0">
                          <a:solidFill>
                            <a:schemeClr val="bg1"/>
                          </a:solidFill>
                          <a:effectLst/>
                        </a:rPr>
                        <a:t>tract</a:t>
                      </a:r>
                      <a:endParaRPr lang="cs-CZ" sz="2000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-     </a:t>
                      </a:r>
                      <a:r>
                        <a:rPr lang="cs-CZ" sz="1800" dirty="0" err="1" smtClean="0">
                          <a:effectLst/>
                        </a:rPr>
                        <a:t>Oligo</a:t>
                      </a:r>
                      <a:r>
                        <a:rPr lang="cs-CZ" sz="1800" dirty="0" smtClean="0">
                          <a:effectLst/>
                        </a:rPr>
                        <a:t> / </a:t>
                      </a:r>
                      <a:r>
                        <a:rPr lang="cs-CZ" sz="1800" dirty="0" err="1" smtClean="0">
                          <a:effectLst/>
                        </a:rPr>
                        <a:t>anuria</a:t>
                      </a:r>
                      <a:r>
                        <a:rPr lang="cs-CZ" sz="1800" dirty="0" smtClean="0">
                          <a:effectLst/>
                        </a:rPr>
                        <a:t> in RI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-     </a:t>
                      </a:r>
                      <a:r>
                        <a:rPr lang="cs-CZ" sz="1800" dirty="0" err="1" smtClean="0">
                          <a:effectLst/>
                        </a:rPr>
                        <a:t>Disorders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of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bladder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emptying</a:t>
                      </a:r>
                      <a:endParaRPr lang="cs-CZ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-     </a:t>
                      </a:r>
                      <a:r>
                        <a:rPr lang="cs-CZ" sz="1800" dirty="0" err="1" smtClean="0">
                          <a:effectLst/>
                        </a:rPr>
                        <a:t>Urinary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blader</a:t>
                      </a:r>
                      <a:r>
                        <a:rPr lang="cs-CZ" sz="1800" dirty="0" smtClean="0">
                          <a:effectLst/>
                        </a:rPr>
                        <a:t> </a:t>
                      </a:r>
                      <a:r>
                        <a:rPr lang="cs-CZ" sz="1800" dirty="0" err="1" smtClean="0">
                          <a:effectLst/>
                        </a:rPr>
                        <a:t>detrusor</a:t>
                      </a:r>
                      <a:r>
                        <a:rPr lang="cs-CZ" sz="1800" dirty="0" smtClean="0">
                          <a:effectLst/>
                        </a:rPr>
                        <a:t> and </a:t>
                      </a:r>
                      <a:r>
                        <a:rPr lang="cs-CZ" sz="1800" dirty="0" err="1" smtClean="0">
                          <a:effectLst/>
                        </a:rPr>
                        <a:t>sphincter</a:t>
                      </a:r>
                      <a:r>
                        <a:rPr lang="cs-CZ" sz="1800" dirty="0" smtClean="0">
                          <a:effectLst/>
                        </a:rPr>
                        <a:t>       d</a:t>
                      </a:r>
                      <a:r>
                        <a:rPr lang="en-US" sz="1800" dirty="0" err="1" smtClean="0">
                          <a:effectLst/>
                        </a:rPr>
                        <a:t>ysregulation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cs-CZ" sz="1800" dirty="0" smtClean="0">
                        <a:effectLst/>
                      </a:endParaRPr>
                    </a:p>
                  </a:txBody>
                  <a:tcPr marL="67084" marR="67084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65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sng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Comorbidities</a:t>
                      </a:r>
                      <a:endParaRPr lang="cs-CZ" sz="2000" b="1" u="sng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-     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Poorly compensated diabetes mellitus with glycosuria</a:t>
                      </a:r>
                      <a:endParaRPr lang="cs-CZ" sz="1600" b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-      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Late complications of liver insufficiency</a:t>
                      </a:r>
                      <a:endParaRPr lang="cs-CZ" sz="1600" b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-       </a:t>
                      </a:r>
                      <a:r>
                        <a:rPr lang="en-US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Late complications of renal insufficiency</a:t>
                      </a:r>
                      <a:endParaRPr lang="cs-CZ" sz="1600" b="1" dirty="0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-       </a:t>
                      </a:r>
                      <a:r>
                        <a:rPr lang="cs-CZ" sz="1600" b="1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Cystic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kidney</a:t>
                      </a:r>
                      <a:r>
                        <a:rPr lang="cs-CZ" sz="1600" b="1" dirty="0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</a:rPr>
                        <a:t>disease</a:t>
                      </a:r>
                      <a:endParaRPr lang="en-GB" sz="1600" b="1" dirty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solidFill>
                      <a:srgbClr val="FF0000"/>
                    </a:solidFill>
                  </a:tcPr>
                </a:tc>
              </a:tr>
              <a:tr h="14833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u="sng" dirty="0" err="1" smtClean="0">
                          <a:effectLst/>
                        </a:rPr>
                        <a:t>Immune</a:t>
                      </a:r>
                      <a:r>
                        <a:rPr lang="cs-CZ" sz="2000" b="1" u="sng" dirty="0" smtClean="0">
                          <a:effectLst/>
                        </a:rPr>
                        <a:t> </a:t>
                      </a:r>
                      <a:r>
                        <a:rPr lang="cs-CZ" sz="2000" b="1" u="sng" dirty="0" err="1" smtClean="0">
                          <a:effectLst/>
                        </a:rPr>
                        <a:t>disorders</a:t>
                      </a:r>
                      <a:endParaRPr lang="cs-CZ" sz="2000" b="1" u="sng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-      </a:t>
                      </a:r>
                      <a:r>
                        <a:rPr lang="en-US" sz="1600" b="1" dirty="0" smtClean="0">
                          <a:effectLst/>
                        </a:rPr>
                        <a:t>Diseases associated with immune dysregulation</a:t>
                      </a:r>
                      <a:endParaRPr lang="cs-CZ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-      </a:t>
                      </a:r>
                      <a:r>
                        <a:rPr lang="cs-CZ" sz="1600" b="1" dirty="0" err="1" smtClean="0">
                          <a:effectLst/>
                        </a:rPr>
                        <a:t>Immunosuppressive</a:t>
                      </a:r>
                      <a:r>
                        <a:rPr lang="cs-CZ" sz="1600" b="1" dirty="0" smtClean="0"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effectLst/>
                        </a:rPr>
                        <a:t>therapy</a:t>
                      </a:r>
                      <a:endParaRPr lang="cs-CZ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-      </a:t>
                      </a:r>
                      <a:r>
                        <a:rPr lang="cs-CZ" sz="1600" b="1" dirty="0" err="1" smtClean="0">
                          <a:effectLst/>
                        </a:rPr>
                        <a:t>Chemotherapy</a:t>
                      </a:r>
                      <a:endParaRPr lang="cs-CZ" sz="1600" b="1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effectLst/>
                        </a:rPr>
                        <a:t>-       </a:t>
                      </a:r>
                      <a:r>
                        <a:rPr lang="cs-CZ" sz="1600" b="1" dirty="0" err="1" smtClean="0">
                          <a:effectLst/>
                        </a:rPr>
                        <a:t>Perioperative</a:t>
                      </a:r>
                      <a:r>
                        <a:rPr lang="cs-CZ" sz="1600" b="1" dirty="0" smtClean="0"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effectLst/>
                        </a:rPr>
                        <a:t>dysregulation</a:t>
                      </a:r>
                      <a:r>
                        <a:rPr lang="cs-CZ" sz="1600" b="1" dirty="0" smtClean="0"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effectLst/>
                        </a:rPr>
                        <a:t>of</a:t>
                      </a:r>
                      <a:r>
                        <a:rPr lang="cs-CZ" sz="1600" b="1" dirty="0" smtClean="0">
                          <a:effectLst/>
                        </a:rPr>
                        <a:t> </a:t>
                      </a:r>
                      <a:r>
                        <a:rPr lang="cs-CZ" sz="1600" b="1" dirty="0" err="1" smtClean="0">
                          <a:effectLst/>
                        </a:rPr>
                        <a:t>immunity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5605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err="1" smtClean="0">
                          <a:solidFill>
                            <a:schemeClr val="bg1"/>
                          </a:solidFill>
                          <a:effectLst/>
                        </a:rPr>
                        <a:t>Drainage</a:t>
                      </a:r>
                      <a:r>
                        <a:rPr lang="cs-CZ" sz="2000" u="sng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2000" u="sng" dirty="0" err="1" smtClean="0">
                          <a:solidFill>
                            <a:schemeClr val="bg1"/>
                          </a:solidFill>
                          <a:effectLst/>
                        </a:rPr>
                        <a:t>material</a:t>
                      </a:r>
                      <a:endParaRPr lang="cs-CZ" sz="2000" u="sng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Nephrostomy</a:t>
                      </a:r>
                      <a:endParaRPr lang="cs-CZ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Urethral stent</a:t>
                      </a:r>
                      <a:endParaRPr lang="cs-CZ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Urinary catheter</a:t>
                      </a:r>
                      <a:endParaRPr lang="cs-CZ" sz="16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85750" indent="-2857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16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Epicystomic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catheter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30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3194201" y="512564"/>
            <a:ext cx="3353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comprehensive decision strategy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6667" y="4258235"/>
            <a:ext cx="12771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Risk </a:t>
            </a:r>
            <a:r>
              <a:rPr lang="cs-CZ" b="1" dirty="0" err="1" smtClean="0">
                <a:solidFill>
                  <a:schemeClr val="bg1"/>
                </a:solidFill>
              </a:rPr>
              <a:t>factors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24582" y="4324454"/>
            <a:ext cx="699937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Risk </a:t>
            </a:r>
            <a:r>
              <a:rPr lang="cs-CZ" b="1" dirty="0" err="1" smtClean="0">
                <a:solidFill>
                  <a:schemeClr val="bg1"/>
                </a:solidFill>
              </a:rPr>
              <a:t>factor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assessment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acording</a:t>
            </a:r>
            <a:r>
              <a:rPr lang="cs-CZ" b="1" dirty="0" smtClean="0">
                <a:solidFill>
                  <a:schemeClr val="bg1"/>
                </a:solidFill>
              </a:rPr>
              <a:t> tu ORENUC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7784" y="201811"/>
            <a:ext cx="1954061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Gradiet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of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severity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2706" y="907396"/>
            <a:ext cx="1189749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Symptoms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2556" y="2873149"/>
            <a:ext cx="109517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Diagnosis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3072" y="3432267"/>
            <a:ext cx="1374800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Examination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20429" y="5242853"/>
            <a:ext cx="115397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ATB </a:t>
            </a:r>
          </a:p>
          <a:p>
            <a:r>
              <a:rPr lang="cs-CZ" b="1" dirty="0" err="1" smtClean="0">
                <a:solidFill>
                  <a:schemeClr val="bg1"/>
                </a:solidFill>
              </a:rPr>
              <a:t>tretament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12706" y="6042823"/>
            <a:ext cx="1528127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Surgical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treatment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456060" y="903933"/>
            <a:ext cx="11719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No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symptoms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827935" y="919763"/>
            <a:ext cx="1234440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Local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symptoms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sz="1600" b="1" i="1" dirty="0" err="1" smtClean="0"/>
              <a:t>dysuria</a:t>
            </a:r>
            <a:endParaRPr lang="cs-CZ" sz="1600" b="1" i="1" dirty="0" smtClean="0"/>
          </a:p>
          <a:p>
            <a:r>
              <a:rPr lang="cs-CZ" sz="1600" b="1" i="1" dirty="0" err="1" smtClean="0"/>
              <a:t>frequency</a:t>
            </a:r>
            <a:endParaRPr lang="cs-CZ" sz="1600" b="1" i="1" dirty="0" smtClean="0"/>
          </a:p>
          <a:p>
            <a:r>
              <a:rPr lang="cs-CZ" sz="1600" b="1" i="1" dirty="0" err="1" smtClean="0"/>
              <a:t>urgency</a:t>
            </a:r>
            <a:endParaRPr lang="cs-CZ" sz="1600" b="1" i="1" dirty="0" smtClean="0"/>
          </a:p>
          <a:p>
            <a:r>
              <a:rPr lang="cs-CZ" sz="1600" b="1" i="1" dirty="0" err="1" smtClean="0"/>
              <a:t>Pain</a:t>
            </a:r>
            <a:r>
              <a:rPr lang="cs-CZ" sz="1600" b="1" i="1" dirty="0" smtClean="0"/>
              <a:t>/</a:t>
            </a:r>
            <a:r>
              <a:rPr lang="cs-CZ" sz="1600" b="1" i="1" dirty="0" err="1" smtClean="0"/>
              <a:t>blader</a:t>
            </a:r>
            <a:endParaRPr lang="cs-CZ" sz="1600" b="1" i="1" dirty="0" smtClean="0"/>
          </a:p>
          <a:p>
            <a:r>
              <a:rPr lang="cs-CZ" sz="1600" b="1" i="1" dirty="0" err="1" smtClean="0"/>
              <a:t>tenderness</a:t>
            </a:r>
            <a:endParaRPr lang="cs-CZ" sz="1600" b="1" i="1" dirty="0" smtClean="0"/>
          </a:p>
        </p:txBody>
      </p:sp>
      <p:sp>
        <p:nvSpPr>
          <p:cNvPr id="13" name="TextovéPole 12"/>
          <p:cNvSpPr txBox="1"/>
          <p:nvPr/>
        </p:nvSpPr>
        <p:spPr>
          <a:xfrm>
            <a:off x="4195956" y="903933"/>
            <a:ext cx="123444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General</a:t>
            </a:r>
          </a:p>
          <a:p>
            <a:r>
              <a:rPr lang="cs-CZ" b="1" dirty="0" err="1" smtClean="0">
                <a:solidFill>
                  <a:srgbClr val="FF0000"/>
                </a:solidFill>
              </a:rPr>
              <a:t>symptoms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b="1" i="1" dirty="0" err="1" smtClean="0"/>
              <a:t>fever</a:t>
            </a:r>
            <a:endParaRPr lang="cs-CZ" b="1" i="1" dirty="0" smtClean="0"/>
          </a:p>
          <a:p>
            <a:r>
              <a:rPr lang="cs-CZ" b="1" i="1" dirty="0" err="1" smtClean="0"/>
              <a:t>Flank</a:t>
            </a:r>
            <a:r>
              <a:rPr lang="cs-CZ" b="1" i="1" dirty="0" smtClean="0"/>
              <a:t> </a:t>
            </a:r>
            <a:r>
              <a:rPr lang="cs-CZ" b="1" i="1" dirty="0" err="1" smtClean="0"/>
              <a:t>pain</a:t>
            </a:r>
            <a:endParaRPr lang="cs-CZ" b="1" i="1" dirty="0" smtClean="0"/>
          </a:p>
          <a:p>
            <a:r>
              <a:rPr lang="cs-CZ" b="1" i="1" dirty="0" err="1"/>
              <a:t>n</a:t>
            </a:r>
            <a:r>
              <a:rPr lang="cs-CZ" b="1" i="1" dirty="0" err="1" smtClean="0"/>
              <a:t>ausea</a:t>
            </a:r>
            <a:endParaRPr lang="cs-CZ" b="1" i="1" dirty="0" smtClean="0"/>
          </a:p>
          <a:p>
            <a:r>
              <a:rPr lang="cs-CZ" b="1" i="1" dirty="0" err="1" smtClean="0"/>
              <a:t>vomiting</a:t>
            </a:r>
            <a:endParaRPr lang="en-GB" b="1" i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668094" y="903933"/>
            <a:ext cx="1196866" cy="1908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Systemic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err="1" smtClean="0">
                <a:solidFill>
                  <a:srgbClr val="FF0000"/>
                </a:solidFill>
              </a:rPr>
              <a:t>symptoms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SIRS:</a:t>
            </a:r>
          </a:p>
          <a:p>
            <a:r>
              <a:rPr lang="cs-CZ" sz="1600" b="1" i="1" dirty="0" err="1"/>
              <a:t>F</a:t>
            </a:r>
            <a:r>
              <a:rPr lang="cs-CZ" sz="1600" b="1" i="1" dirty="0" err="1" smtClean="0"/>
              <a:t>ever</a:t>
            </a:r>
            <a:endParaRPr lang="cs-CZ" sz="1600" b="1" i="1" dirty="0" smtClean="0"/>
          </a:p>
          <a:p>
            <a:r>
              <a:rPr lang="cs-CZ" sz="1600" b="1" i="1" dirty="0" err="1" smtClean="0"/>
              <a:t>Shivering</a:t>
            </a:r>
            <a:endParaRPr lang="cs-CZ" sz="1600" b="1" i="1" dirty="0" smtClean="0"/>
          </a:p>
          <a:p>
            <a:r>
              <a:rPr lang="cs-CZ" sz="1600" b="1" i="1" dirty="0" err="1" smtClean="0"/>
              <a:t>Circulatory</a:t>
            </a:r>
            <a:endParaRPr lang="cs-CZ" sz="1600" b="1" i="1" dirty="0" smtClean="0"/>
          </a:p>
          <a:p>
            <a:r>
              <a:rPr lang="cs-CZ" sz="1600" b="1" i="1" dirty="0" err="1" smtClean="0"/>
              <a:t>failure</a:t>
            </a:r>
            <a:endParaRPr lang="en-GB" sz="1600" b="1" i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948264" y="907396"/>
            <a:ext cx="223285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Circulatory</a:t>
            </a:r>
            <a:r>
              <a:rPr lang="cs-CZ" b="1" dirty="0" smtClean="0">
                <a:solidFill>
                  <a:srgbClr val="FF0000"/>
                </a:solidFill>
              </a:rPr>
              <a:t> and organ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failure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Organ </a:t>
            </a:r>
            <a:r>
              <a:rPr lang="cs-CZ" b="1" dirty="0" err="1" smtClean="0">
                <a:solidFill>
                  <a:srgbClr val="FF0000"/>
                </a:solidFill>
              </a:rPr>
              <a:t>dysfunction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Organ </a:t>
            </a:r>
            <a:r>
              <a:rPr lang="cs-CZ" b="1" dirty="0" err="1" smtClean="0">
                <a:solidFill>
                  <a:srgbClr val="FF0000"/>
                </a:solidFill>
              </a:rPr>
              <a:t>failure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413811" y="2857074"/>
            <a:ext cx="60465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ABU</a:t>
            </a:r>
            <a:endParaRPr lang="en-GB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827935" y="2835343"/>
            <a:ext cx="599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Cy-1</a:t>
            </a:r>
            <a:endParaRPr lang="en-GB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4171952" y="2836561"/>
            <a:ext cx="6479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PN-2</a:t>
            </a:r>
            <a:endParaRPr lang="en-GB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859450" y="2728840"/>
            <a:ext cx="89697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PN-3</a:t>
            </a:r>
          </a:p>
          <a:p>
            <a:r>
              <a:rPr lang="cs-CZ" sz="1400" b="1" dirty="0" err="1" smtClean="0"/>
              <a:t>Febril</a:t>
            </a:r>
            <a:r>
              <a:rPr lang="cs-CZ" sz="1400" b="1" dirty="0" smtClean="0"/>
              <a:t> UTI</a:t>
            </a:r>
            <a:endParaRPr lang="en-GB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976429" y="2857074"/>
            <a:ext cx="631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US-4</a:t>
            </a:r>
            <a:endParaRPr lang="en-GB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990491" y="2870805"/>
            <a:ext cx="631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US-5</a:t>
            </a:r>
            <a:endParaRPr lang="en-GB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920170" y="2835343"/>
            <a:ext cx="6319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US-6</a:t>
            </a:r>
            <a:endParaRPr lang="en-GB" b="1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183130" y="551635"/>
            <a:ext cx="6867426" cy="1736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1845130" y="3386100"/>
            <a:ext cx="129163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Dipstick</a:t>
            </a:r>
            <a:endParaRPr lang="cs-CZ" sz="1600" b="1" dirty="0" smtClean="0"/>
          </a:p>
          <a:p>
            <a:r>
              <a:rPr lang="cs-CZ" sz="1600" b="1" dirty="0" smtClean="0"/>
              <a:t>MSU </a:t>
            </a:r>
            <a:r>
              <a:rPr lang="cs-CZ" sz="1600" b="1" dirty="0" err="1" smtClean="0"/>
              <a:t>culture</a:t>
            </a:r>
            <a:r>
              <a:rPr lang="cs-CZ" sz="1600" b="1" dirty="0" smtClean="0"/>
              <a:t> </a:t>
            </a:r>
          </a:p>
          <a:p>
            <a:r>
              <a:rPr lang="cs-CZ" sz="1600" b="1" dirty="0" smtClean="0"/>
              <a:t>as </a:t>
            </a:r>
            <a:r>
              <a:rPr lang="cs-CZ" sz="1600" b="1" dirty="0" err="1" smtClean="0"/>
              <a:t>required</a:t>
            </a:r>
            <a:endParaRPr lang="en-GB" sz="16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706993" y="3387863"/>
            <a:ext cx="144829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Dipstick</a:t>
            </a:r>
            <a:r>
              <a:rPr lang="cs-CZ" sz="1600" b="1" dirty="0" smtClean="0"/>
              <a:t>, MSU </a:t>
            </a:r>
            <a:r>
              <a:rPr lang="cs-CZ" sz="1600" b="1" dirty="0" err="1" smtClean="0"/>
              <a:t>culture</a:t>
            </a:r>
            <a:endParaRPr lang="cs-CZ" sz="1600" b="1" dirty="0" smtClean="0"/>
          </a:p>
          <a:p>
            <a:r>
              <a:rPr lang="cs-CZ" sz="1600" b="1" dirty="0" err="1" smtClean="0"/>
              <a:t>renalUSG</a:t>
            </a:r>
            <a:r>
              <a:rPr lang="cs-CZ" sz="1600" b="1" dirty="0" smtClean="0"/>
              <a:t>/CT</a:t>
            </a:r>
            <a:endParaRPr lang="en-GB" sz="16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227310" y="3386099"/>
            <a:ext cx="35966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err="1" smtClean="0"/>
              <a:t>Dipstick</a:t>
            </a:r>
            <a:r>
              <a:rPr lang="cs-CZ" sz="1600" b="1" dirty="0" smtClean="0"/>
              <a:t>, MSU /</a:t>
            </a:r>
            <a:r>
              <a:rPr lang="cs-CZ" sz="1600" b="1" dirty="0" err="1" smtClean="0"/>
              <a:t>blood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culture</a:t>
            </a:r>
            <a:r>
              <a:rPr lang="cs-CZ" sz="1600" b="1" dirty="0" smtClean="0"/>
              <a:t>, </a:t>
            </a:r>
            <a:r>
              <a:rPr lang="cs-CZ" sz="1600" b="1" dirty="0" err="1" smtClean="0"/>
              <a:t>abdominal</a:t>
            </a:r>
            <a:r>
              <a:rPr lang="cs-CZ" sz="1600" b="1" dirty="0" smtClean="0"/>
              <a:t>/</a:t>
            </a:r>
            <a:r>
              <a:rPr lang="cs-CZ" sz="1600" b="1" dirty="0" err="1" smtClean="0"/>
              <a:t>renal</a:t>
            </a:r>
            <a:r>
              <a:rPr lang="cs-CZ" sz="1600" b="1" dirty="0" smtClean="0"/>
              <a:t> CT IVU, </a:t>
            </a:r>
            <a:r>
              <a:rPr lang="cs-CZ" sz="1600" b="1" dirty="0" err="1" smtClean="0"/>
              <a:t>spiral</a:t>
            </a:r>
            <a:r>
              <a:rPr lang="cs-CZ" sz="1600" b="1" dirty="0" smtClean="0"/>
              <a:t>  </a:t>
            </a:r>
            <a:r>
              <a:rPr lang="cs-CZ" sz="1600" b="1" dirty="0" err="1" smtClean="0"/>
              <a:t>renal</a:t>
            </a:r>
            <a:r>
              <a:rPr lang="cs-CZ" sz="1600" b="1" dirty="0" smtClean="0"/>
              <a:t> CT, </a:t>
            </a:r>
            <a:r>
              <a:rPr lang="en-GB" sz="1600" b="1" dirty="0" smtClean="0"/>
              <a:t>abdomen </a:t>
            </a:r>
            <a:r>
              <a:rPr lang="en-GB" sz="1600" b="1" dirty="0"/>
              <a:t>and small </a:t>
            </a:r>
            <a:r>
              <a:rPr lang="en-GB" sz="1600" b="1" dirty="0" smtClean="0"/>
              <a:t>pelvis</a:t>
            </a:r>
            <a:r>
              <a:rPr lang="cs-CZ" sz="1600" b="1" dirty="0" smtClean="0"/>
              <a:t> </a:t>
            </a:r>
            <a:r>
              <a:rPr lang="en-GB" sz="1600" b="1" dirty="0" smtClean="0"/>
              <a:t>CT </a:t>
            </a:r>
            <a:endParaRPr lang="en-GB" sz="1600" b="1" dirty="0"/>
          </a:p>
        </p:txBody>
      </p:sp>
      <p:cxnSp>
        <p:nvCxnSpPr>
          <p:cNvPr id="30" name="Přímá spojnice se šipkou 29"/>
          <p:cNvCxnSpPr/>
          <p:nvPr/>
        </p:nvCxnSpPr>
        <p:spPr>
          <a:xfrm flipH="1" flipV="1">
            <a:off x="1456060" y="5059599"/>
            <a:ext cx="3197823" cy="11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4841934" y="5041329"/>
            <a:ext cx="4080952" cy="1143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060930" y="4691423"/>
            <a:ext cx="200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Uncomplicated</a:t>
            </a:r>
            <a:r>
              <a:rPr lang="cs-CZ" b="1" dirty="0" smtClean="0">
                <a:solidFill>
                  <a:srgbClr val="FF0000"/>
                </a:solidFill>
              </a:rPr>
              <a:t> UTI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430396" y="4703146"/>
            <a:ext cx="175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Complicated</a:t>
            </a:r>
            <a:r>
              <a:rPr lang="cs-CZ" b="1" dirty="0" smtClean="0">
                <a:solidFill>
                  <a:srgbClr val="FF0000"/>
                </a:solidFill>
              </a:rPr>
              <a:t> UTI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315738" y="5291487"/>
            <a:ext cx="5437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No !</a:t>
            </a:r>
            <a:endParaRPr lang="en-GB" sz="16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317667" y="5266773"/>
            <a:ext cx="9737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empirical</a:t>
            </a:r>
            <a:endParaRPr lang="cs-CZ" sz="1600" b="1" dirty="0" smtClean="0"/>
          </a:p>
          <a:p>
            <a:r>
              <a:rPr lang="cs-CZ" sz="1600" b="1" dirty="0" smtClean="0"/>
              <a:t>3-5 d</a:t>
            </a:r>
            <a:endParaRPr lang="en-GB" sz="1600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516579" y="5284399"/>
            <a:ext cx="146546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empirical</a:t>
            </a:r>
            <a:r>
              <a:rPr lang="cs-CZ" sz="1600" b="1" dirty="0" smtClean="0"/>
              <a:t>→</a:t>
            </a:r>
          </a:p>
          <a:p>
            <a:r>
              <a:rPr lang="cs-CZ" sz="1600" b="1" dirty="0" err="1" smtClean="0"/>
              <a:t>directed</a:t>
            </a:r>
            <a:r>
              <a:rPr lang="cs-CZ" sz="1600" b="1" dirty="0" smtClean="0"/>
              <a:t> 7-14 d</a:t>
            </a:r>
            <a:endParaRPr lang="en-GB" sz="1600" b="1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4982045" y="5291487"/>
            <a:ext cx="165853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empirical</a:t>
            </a:r>
            <a:r>
              <a:rPr lang="cs-CZ" sz="1600" b="1" dirty="0" smtClean="0"/>
              <a:t>→</a:t>
            </a:r>
          </a:p>
          <a:p>
            <a:r>
              <a:rPr lang="cs-CZ" sz="1600" b="1" dirty="0" err="1" smtClean="0"/>
              <a:t>directed</a:t>
            </a:r>
            <a:r>
              <a:rPr lang="cs-CZ" sz="1600" b="1" dirty="0" smtClean="0"/>
              <a:t> 7-14 d</a:t>
            </a:r>
          </a:p>
          <a:p>
            <a:r>
              <a:rPr lang="cs-CZ" sz="1400" b="1" dirty="0" err="1" smtClean="0"/>
              <a:t>Consider</a:t>
            </a:r>
            <a:r>
              <a:rPr lang="cs-CZ" sz="1400" b="1" dirty="0" smtClean="0"/>
              <a:t> </a:t>
            </a:r>
            <a:r>
              <a:rPr lang="cs-CZ" sz="1400" b="1" dirty="0" err="1" smtClean="0"/>
              <a:t>combining</a:t>
            </a:r>
            <a:endParaRPr lang="cs-CZ" sz="1400" b="1" dirty="0" smtClean="0"/>
          </a:p>
          <a:p>
            <a:r>
              <a:rPr lang="cs-CZ" sz="1400" b="1" dirty="0" smtClean="0"/>
              <a:t>2 </a:t>
            </a:r>
            <a:r>
              <a:rPr lang="cs-CZ" sz="1400" b="1" dirty="0" err="1" smtClean="0"/>
              <a:t>antibiotics</a:t>
            </a:r>
            <a:endParaRPr lang="en-GB" sz="1400" b="1" dirty="0"/>
          </a:p>
        </p:txBody>
      </p:sp>
      <p:sp>
        <p:nvSpPr>
          <p:cNvPr id="44" name="TextovéPole 43"/>
          <p:cNvSpPr txBox="1"/>
          <p:nvPr/>
        </p:nvSpPr>
        <p:spPr>
          <a:xfrm>
            <a:off x="6995409" y="5273630"/>
            <a:ext cx="20983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dirty="0" err="1" smtClean="0"/>
              <a:t>empirical</a:t>
            </a:r>
            <a:r>
              <a:rPr lang="cs-CZ" sz="1600" b="1" dirty="0" smtClean="0"/>
              <a:t>→</a:t>
            </a:r>
          </a:p>
          <a:p>
            <a:r>
              <a:rPr lang="cs-CZ" sz="1600" b="1" dirty="0" err="1" smtClean="0"/>
              <a:t>directed</a:t>
            </a:r>
            <a:r>
              <a:rPr lang="cs-CZ" sz="1600" b="1" dirty="0" smtClean="0"/>
              <a:t> 10-14 d</a:t>
            </a:r>
          </a:p>
          <a:p>
            <a:r>
              <a:rPr lang="cs-CZ" sz="1600" b="1" dirty="0" err="1" smtClean="0"/>
              <a:t>Combine</a:t>
            </a:r>
            <a:r>
              <a:rPr lang="cs-CZ" sz="1600" b="1" dirty="0" smtClean="0"/>
              <a:t> 2 </a:t>
            </a:r>
            <a:r>
              <a:rPr lang="cs-CZ" sz="1600" b="1" dirty="0" err="1" smtClean="0"/>
              <a:t>antibiotics</a:t>
            </a:r>
            <a:r>
              <a:rPr lang="cs-CZ" sz="1600" b="1" dirty="0" smtClean="0"/>
              <a:t>!</a:t>
            </a:r>
            <a:endParaRPr lang="en-GB" sz="1600" b="1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3923928" y="6319822"/>
            <a:ext cx="499895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Drainage</a:t>
            </a:r>
            <a:r>
              <a:rPr lang="cs-CZ" b="1" dirty="0" smtClean="0">
                <a:solidFill>
                  <a:schemeClr val="bg1"/>
                </a:solidFill>
              </a:rPr>
              <a:t>/</a:t>
            </a:r>
            <a:r>
              <a:rPr lang="cs-CZ" b="1" dirty="0" err="1" smtClean="0">
                <a:solidFill>
                  <a:schemeClr val="bg1"/>
                </a:solidFill>
              </a:rPr>
              <a:t>surgery</a:t>
            </a:r>
            <a:r>
              <a:rPr lang="cs-CZ" b="1" dirty="0" smtClean="0">
                <a:solidFill>
                  <a:schemeClr val="bg1"/>
                </a:solidFill>
              </a:rPr>
              <a:t> as </a:t>
            </a:r>
            <a:r>
              <a:rPr lang="cs-CZ" b="1" dirty="0" err="1" smtClean="0">
                <a:solidFill>
                  <a:schemeClr val="bg1"/>
                </a:solidFill>
              </a:rPr>
              <a:t>required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2462297" y="109054"/>
            <a:ext cx="6588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 smtClean="0"/>
              <a:t>Smelov</a:t>
            </a:r>
            <a:r>
              <a:rPr lang="cs-CZ" sz="1100" b="1" dirty="0" smtClean="0"/>
              <a:t> V et al.: </a:t>
            </a:r>
            <a:r>
              <a:rPr lang="cs-CZ" sz="1100" b="1" dirty="0" err="1" smtClean="0"/>
              <a:t>Improved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classification</a:t>
            </a:r>
            <a:r>
              <a:rPr lang="cs-CZ" sz="1100" b="1" dirty="0" smtClean="0"/>
              <a:t> in </a:t>
            </a:r>
            <a:r>
              <a:rPr lang="cs-CZ" sz="1100" b="1" dirty="0" err="1" smtClean="0"/>
              <a:t>urinary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tract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infection</a:t>
            </a:r>
            <a:r>
              <a:rPr lang="cs-CZ" sz="1100" b="1" dirty="0" smtClean="0"/>
              <a:t>: </a:t>
            </a:r>
            <a:r>
              <a:rPr lang="cs-CZ" sz="1100" b="1" dirty="0" err="1" smtClean="0"/>
              <a:t>future</a:t>
            </a:r>
            <a:r>
              <a:rPr lang="cs-CZ" sz="1100" b="1" dirty="0" smtClean="0"/>
              <a:t> </a:t>
            </a:r>
            <a:r>
              <a:rPr lang="cs-CZ" sz="1100" b="1" dirty="0" err="1" smtClean="0"/>
              <a:t>consideration</a:t>
            </a:r>
            <a:r>
              <a:rPr lang="cs-CZ" sz="1100" b="1" dirty="0" smtClean="0"/>
              <a:t>. </a:t>
            </a:r>
            <a:r>
              <a:rPr lang="cs-CZ" sz="1100" b="1" dirty="0" err="1" smtClean="0"/>
              <a:t>European</a:t>
            </a:r>
            <a:r>
              <a:rPr lang="cs-CZ" sz="1100" b="1" dirty="0" smtClean="0"/>
              <a:t> urology </a:t>
            </a:r>
            <a:r>
              <a:rPr lang="cs-CZ" sz="1100" b="1" dirty="0" err="1" smtClean="0"/>
              <a:t>supplements</a:t>
            </a:r>
            <a:r>
              <a:rPr lang="cs-CZ" sz="1100" b="1" dirty="0" smtClean="0"/>
              <a:t> 2016; 15:71-80</a:t>
            </a:r>
            <a:endParaRPr lang="en-GB" sz="1100" b="1" dirty="0"/>
          </a:p>
        </p:txBody>
      </p:sp>
      <p:pic>
        <p:nvPicPr>
          <p:cNvPr id="3074" name="Picture 2" descr="A sepse agora é clinicamente definida como infecção associada à disfunção  orgânica. Esta disfunção orgânica é identificada atra… | Choque séptico,  Sepse, Enfer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26856"/>
            <a:ext cx="9340590" cy="708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157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Agenda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33176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C</a:t>
            </a:r>
            <a:r>
              <a:rPr lang="en-GB" sz="2800" b="1" dirty="0" err="1" smtClean="0"/>
              <a:t>lassification</a:t>
            </a:r>
            <a:r>
              <a:rPr lang="en-GB" sz="2800" b="1" dirty="0" smtClean="0"/>
              <a:t> </a:t>
            </a:r>
            <a:r>
              <a:rPr lang="en-GB" sz="2800" b="1" dirty="0"/>
              <a:t>of UTI based on the location of the bacterial inflammation and associated clinical </a:t>
            </a:r>
            <a:r>
              <a:rPr lang="en-GB" sz="2800" b="1" dirty="0" smtClean="0"/>
              <a:t>symptoms</a:t>
            </a:r>
            <a:r>
              <a:rPr lang="cs-CZ" sz="2800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UTI </a:t>
            </a:r>
            <a:r>
              <a:rPr lang="cs-CZ" sz="2800" b="1" dirty="0" err="1" smtClean="0"/>
              <a:t>definition</a:t>
            </a:r>
            <a:r>
              <a:rPr lang="cs-CZ" sz="2800" b="1" dirty="0" smtClean="0"/>
              <a:t> and evidence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 smtClean="0"/>
              <a:t>bacteriuria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Concept of uncomplicated and </a:t>
            </a:r>
            <a:r>
              <a:rPr lang="en-GB" sz="2800" b="1" dirty="0"/>
              <a:t>complicated UTI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>
                <a:solidFill>
                  <a:srgbClr val="FF0000"/>
                </a:solidFill>
              </a:rPr>
              <a:t>General </a:t>
            </a:r>
            <a:r>
              <a:rPr lang="en-GB" sz="2800" b="1" dirty="0">
                <a:solidFill>
                  <a:srgbClr val="FF0000"/>
                </a:solidFill>
              </a:rPr>
              <a:t>principles of </a:t>
            </a:r>
            <a:r>
              <a:rPr lang="cs-CZ" sz="2800" b="1" dirty="0" smtClean="0">
                <a:solidFill>
                  <a:srgbClr val="FF0000"/>
                </a:solidFill>
              </a:rPr>
              <a:t>UTI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smtClean="0">
                <a:solidFill>
                  <a:srgbClr val="FF0000"/>
                </a:solidFill>
              </a:rPr>
              <a:t>and ABU </a:t>
            </a:r>
            <a:r>
              <a:rPr lang="en-GB" sz="2800" b="1" dirty="0" smtClean="0">
                <a:solidFill>
                  <a:srgbClr val="FF0000"/>
                </a:solidFill>
              </a:rPr>
              <a:t>therapy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cs-CZ" sz="2800" b="1" dirty="0" err="1" smtClean="0"/>
              <a:t>Conclusion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807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/>
              <a:t>General principles </a:t>
            </a:r>
            <a:r>
              <a:rPr lang="en-US" b="1" dirty="0" smtClean="0"/>
              <a:t>of </a:t>
            </a:r>
            <a:r>
              <a:rPr lang="en-US" b="1" dirty="0"/>
              <a:t>antibacterial </a:t>
            </a:r>
            <a:r>
              <a:rPr lang="en-US" b="1" dirty="0" smtClean="0"/>
              <a:t>drugs</a:t>
            </a:r>
            <a:r>
              <a:rPr lang="cs-CZ" b="1" dirty="0" smtClean="0"/>
              <a:t> </a:t>
            </a:r>
            <a:r>
              <a:rPr lang="en-US" b="1" dirty="0" smtClean="0"/>
              <a:t>choice</a:t>
            </a:r>
            <a:endParaRPr lang="en-GB" b="1" dirty="0"/>
          </a:p>
        </p:txBody>
      </p:sp>
      <p:sp>
        <p:nvSpPr>
          <p:cNvPr id="32770" name="TextovéPole 3"/>
          <p:cNvSpPr txBox="1">
            <a:spLocks noChangeArrowheads="1"/>
          </p:cNvSpPr>
          <p:nvPr/>
        </p:nvSpPr>
        <p:spPr bwMode="auto">
          <a:xfrm>
            <a:off x="87581" y="1412776"/>
            <a:ext cx="869290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Uncomplicated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UTI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of the lower urinary tract (cystitis):</a:t>
            </a:r>
            <a:r>
              <a:rPr lang="cs-CZ" sz="2800" dirty="0">
                <a:latin typeface="Calibri" pitchFamily="34" charset="0"/>
              </a:rPr>
              <a:t>	 </a:t>
            </a:r>
            <a:r>
              <a:rPr lang="cs-CZ" sz="2800" b="1" dirty="0" smtClean="0">
                <a:latin typeface="Calibri" pitchFamily="34" charset="0"/>
              </a:rPr>
              <a:t>ATB</a:t>
            </a:r>
            <a:r>
              <a:rPr lang="en-US" sz="2800" b="1" dirty="0" smtClean="0">
                <a:latin typeface="Calibri" pitchFamily="34" charset="0"/>
              </a:rPr>
              <a:t>s </a:t>
            </a:r>
            <a:r>
              <a:rPr lang="en-US" sz="2800" b="1" dirty="0">
                <a:latin typeface="Calibri" pitchFamily="34" charset="0"/>
              </a:rPr>
              <a:t>with </a:t>
            </a:r>
            <a:r>
              <a:rPr lang="en-US" sz="2800" b="1" u="sng" dirty="0">
                <a:latin typeface="Calibri" pitchFamily="34" charset="0"/>
              </a:rPr>
              <a:t>sufficient concentration in urine</a:t>
            </a:r>
            <a:r>
              <a:rPr lang="cs-CZ" sz="2800" b="1" dirty="0">
                <a:latin typeface="Calibri" pitchFamily="34" charset="0"/>
              </a:rPr>
              <a:t>	</a:t>
            </a:r>
            <a:endParaRPr lang="cs-CZ" sz="2800" dirty="0">
              <a:latin typeface="Calibri" pitchFamily="34" charset="0"/>
            </a:endParaRPr>
          </a:p>
          <a:p>
            <a:endParaRPr lang="cs-CZ" sz="2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Complicated 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UTI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of lower urinary tract and 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parenchymal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organs infections (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kidney 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and prostate):</a:t>
            </a:r>
            <a:r>
              <a:rPr lang="cs-CZ" sz="2800" dirty="0">
                <a:latin typeface="Calibri" pitchFamily="34" charset="0"/>
              </a:rPr>
              <a:t>	</a:t>
            </a:r>
            <a:endParaRPr lang="cs-CZ" sz="2800" dirty="0" smtClean="0">
              <a:latin typeface="Calibri" pitchFamily="34" charset="0"/>
            </a:endParaRPr>
          </a:p>
          <a:p>
            <a:r>
              <a:rPr lang="cs-CZ" sz="2800" b="1" dirty="0" smtClean="0">
                <a:latin typeface="Calibri" pitchFamily="34" charset="0"/>
              </a:rPr>
              <a:t>ATB</a:t>
            </a:r>
            <a:r>
              <a:rPr lang="en-US" sz="2800" b="1" dirty="0" smtClean="0">
                <a:latin typeface="Calibri" pitchFamily="34" charset="0"/>
              </a:rPr>
              <a:t>s </a:t>
            </a:r>
            <a:r>
              <a:rPr lang="en-US" sz="2800" b="1" dirty="0">
                <a:latin typeface="Calibri" pitchFamily="34" charset="0"/>
              </a:rPr>
              <a:t>with a </a:t>
            </a:r>
            <a:r>
              <a:rPr lang="en-US" sz="2800" b="1" u="sng" dirty="0">
                <a:latin typeface="Calibri" pitchFamily="34" charset="0"/>
              </a:rPr>
              <a:t>reliable systemic effect and good penetration into the kidney and prostate tissue</a:t>
            </a:r>
            <a:r>
              <a:rPr lang="en-US" sz="2800" b="1" dirty="0">
                <a:latin typeface="Calibri" pitchFamily="34" charset="0"/>
              </a:rPr>
              <a:t>,</a:t>
            </a:r>
            <a:r>
              <a:rPr lang="cs-CZ" sz="2800" b="1" dirty="0">
                <a:latin typeface="Calibri" pitchFamily="34" charset="0"/>
              </a:rPr>
              <a:t>	</a:t>
            </a:r>
            <a:endParaRPr lang="cs-CZ" sz="2800" b="1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at </a:t>
            </a:r>
            <a:r>
              <a:rPr lang="en-US" sz="2800" b="1" dirty="0">
                <a:latin typeface="Calibri" pitchFamily="34" charset="0"/>
              </a:rPr>
              <a:t>least </a:t>
            </a:r>
            <a:r>
              <a:rPr lang="en-US" sz="2800" b="1" dirty="0" smtClean="0">
                <a:latin typeface="Calibri" pitchFamily="34" charset="0"/>
              </a:rPr>
              <a:t>initially</a:t>
            </a:r>
            <a:r>
              <a:rPr lang="cs-CZ" sz="2800" b="1" dirty="0" smtClean="0">
                <a:latin typeface="Calibri" pitchFamily="34" charset="0"/>
              </a:rPr>
              <a:t> </a:t>
            </a:r>
            <a:r>
              <a:rPr lang="en-US" sz="2800" b="1" dirty="0" err="1" smtClean="0">
                <a:latin typeface="Calibri" pitchFamily="34" charset="0"/>
              </a:rPr>
              <a:t>parenterally</a:t>
            </a:r>
            <a:r>
              <a:rPr lang="cs-CZ" sz="2800" b="1" dirty="0" smtClean="0">
                <a:latin typeface="Calibri" pitchFamily="34" charset="0"/>
              </a:rPr>
              <a:t>, </a:t>
            </a:r>
            <a:r>
              <a:rPr lang="en-US" sz="2800" b="1" dirty="0" smtClean="0">
                <a:latin typeface="Calibri" pitchFamily="34" charset="0"/>
              </a:rPr>
              <a:t>depending </a:t>
            </a:r>
            <a:r>
              <a:rPr lang="en-US" sz="2800" b="1" dirty="0">
                <a:latin typeface="Calibri" pitchFamily="34" charset="0"/>
              </a:rPr>
              <a:t>on the severity of the infection</a:t>
            </a:r>
            <a:endParaRPr lang="cs-CZ" sz="2800" b="1" dirty="0" smtClean="0">
              <a:latin typeface="Calibri" pitchFamily="34" charset="0"/>
            </a:endParaRPr>
          </a:p>
          <a:p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</a:rPr>
              <a:t>Asymptomatic</a:t>
            </a:r>
            <a:r>
              <a:rPr lang="cs-CZ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cs-CZ" sz="2800" b="1" dirty="0" err="1">
                <a:solidFill>
                  <a:srgbClr val="FF0000"/>
                </a:solidFill>
                <a:latin typeface="Calibri" pitchFamily="34" charset="0"/>
              </a:rPr>
              <a:t>bacteriuria</a:t>
            </a:r>
            <a:r>
              <a:rPr lang="cs-CZ" sz="2800" b="1" dirty="0" smtClean="0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en-US" sz="2800" b="1" dirty="0">
                <a:latin typeface="Calibri" pitchFamily="34" charset="0"/>
              </a:rPr>
              <a:t>we </a:t>
            </a:r>
            <a:r>
              <a:rPr lang="en-US" sz="2800" b="1" u="sng" dirty="0">
                <a:latin typeface="Calibri" pitchFamily="34" charset="0"/>
              </a:rPr>
              <a:t>do not treat</a:t>
            </a:r>
            <a:r>
              <a:rPr lang="en-US" sz="2800" b="1" dirty="0">
                <a:latin typeface="Calibri" pitchFamily="34" charset="0"/>
              </a:rPr>
              <a:t>, with some exceptions</a:t>
            </a:r>
            <a:endParaRPr lang="cs-CZ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3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3653640"/>
              </p:ext>
            </p:extLst>
          </p:nvPr>
        </p:nvGraphicFramePr>
        <p:xfrm>
          <a:off x="179512" y="412726"/>
          <a:ext cx="8750370" cy="628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8242"/>
                <a:gridCol w="1152128"/>
              </a:tblGrid>
              <a:tr h="701819">
                <a:tc>
                  <a:txBody>
                    <a:bodyPr/>
                    <a:lstStyle/>
                    <a:p>
                      <a:r>
                        <a:rPr lang="cs-CZ" dirty="0" smtClean="0"/>
                        <a:t>SUMMARY OF EVIDENCE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LE/</a:t>
                      </a:r>
                    </a:p>
                    <a:p>
                      <a:r>
                        <a:rPr lang="cs-CZ" sz="1200" dirty="0" smtClean="0"/>
                        <a:t>STRENGHT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414251">
                <a:tc gridSpan="2"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TREATMENT OF  ABU  IS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NOT BENEFICAL  IN THE FOLOWING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CONDITIONS :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Woman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without</a:t>
                      </a:r>
                      <a:r>
                        <a:rPr lang="cs-CZ" b="1" baseline="0" dirty="0" smtClean="0"/>
                        <a:t> risk </a:t>
                      </a:r>
                      <a:r>
                        <a:rPr lang="cs-CZ" b="1" baseline="0" dirty="0" err="1" smtClean="0"/>
                        <a:t>factors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3b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 </a:t>
                      </a:r>
                      <a:r>
                        <a:rPr lang="cs-CZ" b="1" dirty="0" err="1" smtClean="0"/>
                        <a:t>Patients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with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well-regulated</a:t>
                      </a:r>
                      <a:r>
                        <a:rPr lang="cs-CZ" b="1" dirty="0" smtClean="0"/>
                        <a:t> DM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1b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Postmenopausal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women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1a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Elderly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institutionalised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patients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1a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Patients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with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dysfunctional</a:t>
                      </a:r>
                      <a:r>
                        <a:rPr lang="cs-CZ" b="1" baseline="0" dirty="0" smtClean="0"/>
                        <a:t> and/</a:t>
                      </a:r>
                      <a:r>
                        <a:rPr lang="cs-CZ" b="1" baseline="0" dirty="0" err="1" smtClean="0"/>
                        <a:t>or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reconstructed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lower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urinary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tract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2b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Patient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with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renal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transplants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1a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b="1" dirty="0" err="1" smtClean="0"/>
                        <a:t>Patients</a:t>
                      </a:r>
                      <a:r>
                        <a:rPr lang="cs-CZ" b="1" dirty="0" smtClean="0"/>
                        <a:t> prior to </a:t>
                      </a:r>
                      <a:r>
                        <a:rPr lang="cs-CZ" b="1" dirty="0" err="1" smtClean="0"/>
                        <a:t>arthroplasty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surgieries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1b</a:t>
                      </a:r>
                      <a:endParaRPr lang="en-GB" dirty="0"/>
                    </a:p>
                  </a:txBody>
                  <a:tcPr/>
                </a:tc>
              </a:tr>
              <a:tr h="414251"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</a:rPr>
                        <a:t>TREATMENT OF ABU IS HARMFUL IN PATIENTS WITH RECCURENT  UTI</a:t>
                      </a:r>
                      <a:endParaRPr lang="en-GB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0" dirty="0" smtClean="0"/>
                        <a:t>1b</a:t>
                      </a:r>
                      <a:endParaRPr lang="en-GB" i="0" dirty="0"/>
                    </a:p>
                  </a:txBody>
                  <a:tcPr/>
                </a:tc>
              </a:tr>
              <a:tr h="614092"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</a:rPr>
                        <a:t>TREATMENT OF ABU IS BENEFICAL PRIOR UROLOGICAL PROCEDURES  BREACHING THE MUCOSA</a:t>
                      </a:r>
                      <a:endParaRPr lang="en-GB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0" dirty="0" smtClean="0"/>
                        <a:t>1a</a:t>
                      </a:r>
                      <a:endParaRPr lang="en-GB" i="0" dirty="0"/>
                    </a:p>
                  </a:txBody>
                  <a:tcPr/>
                </a:tc>
              </a:tr>
              <a:tr h="1140456">
                <a:tc>
                  <a:txBody>
                    <a:bodyPr/>
                    <a:lstStyle/>
                    <a:p>
                      <a:r>
                        <a:rPr lang="cs-CZ" b="1" i="0" dirty="0" smtClean="0">
                          <a:solidFill>
                            <a:srgbClr val="FF0000"/>
                          </a:solidFill>
                        </a:rPr>
                        <a:t>TREATMENT OF ABU IN PREGNANT WOMEN WAS FOUND TO BE BENEFICAL BY METAANALYSIS OF THE AVAILABLE EVIDENCE; HOWEVER,</a:t>
                      </a:r>
                      <a:r>
                        <a:rPr lang="cs-CZ" b="1" i="0" baseline="0" dirty="0" smtClean="0">
                          <a:solidFill>
                            <a:srgbClr val="FF0000"/>
                          </a:solidFill>
                        </a:rPr>
                        <a:t> MOST STUDIES ARE OLD. A RECENT STUDY REPORTED  LOWER RATES OF PN IN LOW –RISK WOMEN</a:t>
                      </a:r>
                      <a:endParaRPr lang="en-GB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i="0" dirty="0" smtClean="0"/>
                        <a:t>1a</a:t>
                      </a:r>
                      <a:endParaRPr lang="en-GB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48750" y="12616"/>
            <a:ext cx="789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Summary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evidence and </a:t>
            </a:r>
            <a:r>
              <a:rPr lang="cs-CZ" sz="2000" b="1" dirty="0" err="1" smtClean="0"/>
              <a:t>recommendation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management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ABU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294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Agenda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33176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C</a:t>
            </a:r>
            <a:r>
              <a:rPr lang="en-GB" sz="2800" b="1" dirty="0" err="1" smtClean="0">
                <a:solidFill>
                  <a:srgbClr val="FF0000"/>
                </a:solidFill>
              </a:rPr>
              <a:t>lassification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of UTI based on the location of the bacterial inflammation and associated clinical </a:t>
            </a:r>
            <a:r>
              <a:rPr lang="en-GB" sz="2800" b="1" dirty="0" smtClean="0">
                <a:solidFill>
                  <a:srgbClr val="FF0000"/>
                </a:solidFill>
              </a:rPr>
              <a:t>symptoms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UTI </a:t>
            </a:r>
            <a:r>
              <a:rPr lang="cs-CZ" sz="2800" b="1" dirty="0" err="1" smtClean="0"/>
              <a:t>definition</a:t>
            </a:r>
            <a:r>
              <a:rPr lang="cs-CZ" sz="2800" b="1" dirty="0" smtClean="0"/>
              <a:t> and evidence </a:t>
            </a:r>
            <a:r>
              <a:rPr lang="cs-CZ" sz="2800" b="1" dirty="0" err="1"/>
              <a:t>of</a:t>
            </a:r>
            <a:r>
              <a:rPr lang="cs-CZ" sz="2800" b="1" dirty="0"/>
              <a:t> </a:t>
            </a:r>
            <a:r>
              <a:rPr lang="cs-CZ" sz="2800" b="1" dirty="0" err="1" smtClean="0"/>
              <a:t>bacteriuria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Concept </a:t>
            </a:r>
            <a:r>
              <a:rPr lang="en-GB" sz="2800" b="1" dirty="0"/>
              <a:t>of uncomplicated and complicated UTI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General </a:t>
            </a:r>
            <a:r>
              <a:rPr lang="en-GB" sz="2800" b="1" dirty="0"/>
              <a:t>principles of </a:t>
            </a:r>
            <a:r>
              <a:rPr lang="cs-CZ" sz="2800" b="1" dirty="0" smtClean="0"/>
              <a:t>UTI</a:t>
            </a:r>
            <a:r>
              <a:rPr lang="en-GB" sz="2800" b="1" dirty="0" smtClean="0"/>
              <a:t> </a:t>
            </a:r>
            <a:r>
              <a:rPr lang="en-GB" sz="2800" b="1" dirty="0" smtClean="0"/>
              <a:t>therapy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ABU and ABU </a:t>
            </a:r>
            <a:r>
              <a:rPr lang="cs-CZ" sz="2800" b="1" dirty="0" err="1" smtClean="0"/>
              <a:t>therapy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 err="1" smtClean="0"/>
              <a:t>Conclusion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383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098442"/>
              </p:ext>
            </p:extLst>
          </p:nvPr>
        </p:nvGraphicFramePr>
        <p:xfrm>
          <a:off x="107504" y="116630"/>
          <a:ext cx="8856985" cy="634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2304256"/>
                <a:gridCol w="1944217"/>
              </a:tblGrid>
              <a:tr h="63367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ACTIVE SUBSTANCE</a:t>
                      </a:r>
                      <a:endParaRPr lang="en-GB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DOSAGE</a:t>
                      </a:r>
                      <a:endParaRPr lang="en-GB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/>
                        <a:t>DURATION OF TREATMENT</a:t>
                      </a:r>
                      <a:endParaRPr lang="en-GB" sz="18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633671"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Uncomplicated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UTI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with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localizing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symptoms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cystitis: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THE 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OF FIRST CHOICE (empirical therapy)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367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NITROFURANTOIN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3-4 x 100 Mg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7 </a:t>
                      </a:r>
                      <a:r>
                        <a:rPr lang="cs-CZ" b="1" dirty="0" err="1" smtClean="0"/>
                        <a:t>days</a:t>
                      </a:r>
                      <a:endParaRPr lang="en-GB" b="1" dirty="0"/>
                    </a:p>
                  </a:txBody>
                  <a:tcPr/>
                </a:tc>
              </a:tr>
              <a:tr h="63367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FOSFOMICIN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1x 3000 Mg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one-time</a:t>
                      </a:r>
                      <a:endParaRPr lang="en-GB" b="1" dirty="0"/>
                    </a:p>
                  </a:txBody>
                  <a:tcPr/>
                </a:tc>
              </a:tr>
              <a:tr h="63367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CEFUROXIM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2x 500 </a:t>
                      </a:r>
                      <a:r>
                        <a:rPr lang="cs-CZ" b="1" baseline="0" dirty="0" smtClean="0"/>
                        <a:t> Mg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5-7 </a:t>
                      </a:r>
                      <a:r>
                        <a:rPr lang="cs-CZ" b="1" dirty="0" err="1" smtClean="0"/>
                        <a:t>days</a:t>
                      </a:r>
                      <a:endParaRPr lang="en-GB" b="1" dirty="0"/>
                    </a:p>
                  </a:txBody>
                  <a:tcPr/>
                </a:tc>
              </a:tr>
              <a:tr h="63367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AMOXICILIN-CLAVULANAT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3x 625 Mg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5-7 </a:t>
                      </a:r>
                      <a:r>
                        <a:rPr lang="cs-CZ" b="1" dirty="0" err="1" smtClean="0"/>
                        <a:t>days</a:t>
                      </a:r>
                      <a:endParaRPr lang="en-GB" b="1" dirty="0"/>
                    </a:p>
                  </a:txBody>
                  <a:tcPr/>
                </a:tc>
              </a:tr>
              <a:tr h="633671"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 OF THE SECOND CHOICE (targeted therapy according to the </a:t>
                      </a:r>
                      <a:r>
                        <a:rPr lang="en-GB" b="1" dirty="0" err="1" smtClean="0">
                          <a:solidFill>
                            <a:schemeClr val="bg1"/>
                          </a:solidFill>
                        </a:rPr>
                        <a:t>antibiogram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367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COTRIMOXAZOL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2x 960 Mg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 3 </a:t>
                      </a:r>
                      <a:r>
                        <a:rPr lang="cs-CZ" b="1" dirty="0" err="1" smtClean="0"/>
                        <a:t>days</a:t>
                      </a:r>
                      <a:endParaRPr lang="en-GB" b="1" dirty="0"/>
                    </a:p>
                  </a:txBody>
                  <a:tcPr/>
                </a:tc>
              </a:tr>
              <a:tr h="1267341">
                <a:tc>
                  <a:txBody>
                    <a:bodyPr/>
                    <a:lstStyle/>
                    <a:p>
                      <a:r>
                        <a:rPr lang="cs-CZ" b="1" dirty="0" smtClean="0"/>
                        <a:t>FLUOROCHINOLONES</a:t>
                      </a:r>
                    </a:p>
                    <a:p>
                      <a:r>
                        <a:rPr lang="cs-CZ" b="1" dirty="0" err="1" smtClean="0"/>
                        <a:t>Ciprofloxacin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Ofloxacin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 smtClean="0"/>
                    </a:p>
                    <a:p>
                      <a:r>
                        <a:rPr lang="cs-CZ" b="1" dirty="0" smtClean="0"/>
                        <a:t>2x 500 Mg</a:t>
                      </a:r>
                    </a:p>
                    <a:p>
                      <a:r>
                        <a:rPr lang="cs-CZ" b="1" dirty="0" smtClean="0"/>
                        <a:t>2x 200 Mg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dirty="0" smtClean="0"/>
                    </a:p>
                    <a:p>
                      <a:r>
                        <a:rPr lang="cs-CZ" b="1" dirty="0" smtClean="0"/>
                        <a:t>3 </a:t>
                      </a:r>
                      <a:r>
                        <a:rPr lang="cs-CZ" b="1" dirty="0" err="1" smtClean="0"/>
                        <a:t>days</a:t>
                      </a:r>
                      <a:endParaRPr lang="cs-CZ" b="1" dirty="0" smtClean="0"/>
                    </a:p>
                    <a:p>
                      <a:r>
                        <a:rPr lang="cs-CZ" b="1" dirty="0" smtClean="0"/>
                        <a:t>3 </a:t>
                      </a:r>
                      <a:r>
                        <a:rPr lang="cs-CZ" b="1" dirty="0" err="1" smtClean="0"/>
                        <a:t>days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61784" y="6435480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The recommended therapy corresponds to the situation of microbial resistance to ATB therapy in the </a:t>
            </a:r>
            <a:r>
              <a:rPr lang="cs-CZ" sz="1600" b="1" dirty="0" smtClean="0">
                <a:solidFill>
                  <a:srgbClr val="FF0000"/>
                </a:solidFill>
              </a:rPr>
              <a:t>CR</a:t>
            </a:r>
            <a:r>
              <a:rPr lang="en-GB" sz="1600" b="1" dirty="0" smtClean="0">
                <a:solidFill>
                  <a:srgbClr val="FF0000"/>
                </a:solidFill>
              </a:rPr>
              <a:t>!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34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202700"/>
              </p:ext>
            </p:extLst>
          </p:nvPr>
        </p:nvGraphicFramePr>
        <p:xfrm>
          <a:off x="148680" y="0"/>
          <a:ext cx="8784978" cy="6462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2016223"/>
                <a:gridCol w="2880322"/>
              </a:tblGrid>
              <a:tr h="36004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err="1" smtClean="0">
                          <a:solidFill>
                            <a:srgbClr val="FFFF00"/>
                          </a:solidFill>
                        </a:rPr>
                        <a:t>Uncomplicated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 UTI  </a:t>
                      </a:r>
                      <a:r>
                        <a:rPr lang="cs-CZ" sz="1400" b="1" dirty="0" err="1" smtClean="0">
                          <a:solidFill>
                            <a:srgbClr val="FFFF00"/>
                          </a:solidFill>
                        </a:rPr>
                        <a:t>with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FFFF00"/>
                          </a:solidFill>
                        </a:rPr>
                        <a:t>localizing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FFFF00"/>
                          </a:solidFill>
                        </a:rPr>
                        <a:t>symptoms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sz="1400" b="1" dirty="0" err="1" smtClean="0">
                          <a:solidFill>
                            <a:srgbClr val="FFFF00"/>
                          </a:solidFill>
                        </a:rPr>
                        <a:t>of</a:t>
                      </a:r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  PN:</a:t>
                      </a:r>
                      <a:r>
                        <a:rPr lang="cs-CZ" sz="1400" b="1" baseline="0" dirty="0" smtClean="0"/>
                        <a:t> </a:t>
                      </a:r>
                      <a:r>
                        <a:rPr lang="en-GB" sz="1400" b="1" dirty="0" smtClean="0"/>
                        <a:t>THE </a:t>
                      </a:r>
                      <a:r>
                        <a:rPr lang="cs-CZ" sz="1400" b="1" dirty="0" smtClean="0"/>
                        <a:t>TREATMENT</a:t>
                      </a:r>
                      <a:r>
                        <a:rPr lang="en-GB" sz="1400" b="1" dirty="0" smtClean="0"/>
                        <a:t> OF FIRST CHOICE (empirical therapy)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</a:rPr>
                        <a:t>ORAL </a:t>
                      </a:r>
                      <a:endParaRPr lang="en-GB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Cefuroxim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Amoxicilin/</a:t>
                      </a:r>
                      <a:r>
                        <a:rPr lang="cs-CZ" sz="1200" b="1" dirty="0" err="1" smtClean="0"/>
                        <a:t>clavulanat</a:t>
                      </a:r>
                      <a:endParaRPr lang="cs-CZ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2-3x 500 Mg</a:t>
                      </a:r>
                    </a:p>
                    <a:p>
                      <a:r>
                        <a:rPr lang="cs-CZ" sz="1200" b="1" dirty="0" smtClean="0"/>
                        <a:t>3x 1 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10 - 14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10 - 14 </a:t>
                      </a:r>
                      <a:r>
                        <a:rPr lang="cs-CZ" sz="1200" b="1" dirty="0" err="1" smtClean="0"/>
                        <a:t>days</a:t>
                      </a:r>
                      <a:endParaRPr lang="en-GB" sz="1200" b="1" dirty="0"/>
                    </a:p>
                  </a:txBody>
                  <a:tcPr/>
                </a:tc>
              </a:tr>
              <a:tr h="27363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PARENTERAL</a:t>
                      </a:r>
                      <a:endParaRPr lang="en-GB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amoxicilin/</a:t>
                      </a:r>
                      <a:r>
                        <a:rPr lang="cs-CZ" sz="1200" b="1" dirty="0" err="1" smtClean="0"/>
                        <a:t>clavulanat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cefuroxin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piperacilin</a:t>
                      </a:r>
                      <a:r>
                        <a:rPr lang="cs-CZ" sz="1200" b="1" dirty="0" smtClean="0"/>
                        <a:t>/</a:t>
                      </a:r>
                      <a:r>
                        <a:rPr lang="cs-CZ" sz="1200" b="1" dirty="0" err="1" smtClean="0"/>
                        <a:t>tazobactam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ceftadizim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cefotaxim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3x 1,2 g</a:t>
                      </a:r>
                    </a:p>
                    <a:p>
                      <a:r>
                        <a:rPr lang="cs-CZ" sz="1200" b="1" dirty="0" smtClean="0"/>
                        <a:t>3x 1,5 g</a:t>
                      </a:r>
                    </a:p>
                    <a:p>
                      <a:r>
                        <a:rPr lang="cs-CZ" sz="1200" b="1" dirty="0" smtClean="0"/>
                        <a:t>4x 4,5 g</a:t>
                      </a:r>
                    </a:p>
                    <a:p>
                      <a:r>
                        <a:rPr lang="cs-CZ" sz="1200" b="1" dirty="0" smtClean="0"/>
                        <a:t>1x 2g</a:t>
                      </a:r>
                    </a:p>
                    <a:p>
                      <a:r>
                        <a:rPr lang="cs-CZ" sz="1200" b="1" dirty="0" smtClean="0"/>
                        <a:t>3x 2 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10 - 14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10 - 14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10 –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– 10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– 10 </a:t>
                      </a:r>
                      <a:r>
                        <a:rPr lang="cs-CZ" sz="1200" b="1" dirty="0" err="1" smtClean="0"/>
                        <a:t>days</a:t>
                      </a:r>
                      <a:endParaRPr lang="en-GB" sz="1200" b="1" dirty="0"/>
                    </a:p>
                  </a:txBody>
                  <a:tcPr/>
                </a:tc>
              </a:tr>
              <a:tr h="415681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THE TREATMENT OF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SECOND CHOICE (according to </a:t>
                      </a:r>
                      <a:r>
                        <a:rPr lang="en-GB" sz="1400" b="1" dirty="0" err="1" smtClean="0">
                          <a:solidFill>
                            <a:schemeClr val="bg1"/>
                          </a:solidFill>
                        </a:rPr>
                        <a:t>antibiogram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FF00"/>
                          </a:solidFill>
                        </a:rPr>
                        <a:t>ORAL </a:t>
                      </a:r>
                      <a:endParaRPr lang="en-GB" sz="1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amoxicilin</a:t>
                      </a:r>
                    </a:p>
                    <a:p>
                      <a:r>
                        <a:rPr lang="cs-CZ" sz="1200" b="1" dirty="0" smtClean="0"/>
                        <a:t>amoxicilin/</a:t>
                      </a:r>
                      <a:r>
                        <a:rPr lang="cs-CZ" sz="1200" b="1" dirty="0" err="1" smtClean="0"/>
                        <a:t>clavulanat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cortimoxazol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ciprofloxacin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ofloxacin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</a:t>
                      </a:r>
                      <a:r>
                        <a:rPr lang="cs-CZ" sz="1200" b="1" baseline="0" dirty="0" smtClean="0"/>
                        <a:t>x 1 – 1,5 g</a:t>
                      </a:r>
                    </a:p>
                    <a:p>
                      <a:r>
                        <a:rPr lang="cs-CZ" sz="1200" b="1" baseline="0" dirty="0" smtClean="0"/>
                        <a:t>2 – 3x 1 g</a:t>
                      </a:r>
                    </a:p>
                    <a:p>
                      <a:r>
                        <a:rPr lang="cs-CZ" sz="1200" b="1" baseline="0" dirty="0" smtClean="0"/>
                        <a:t>2x 960 Mg</a:t>
                      </a:r>
                    </a:p>
                    <a:p>
                      <a:r>
                        <a:rPr lang="cs-CZ" sz="1200" b="1" baseline="0" dirty="0" smtClean="0"/>
                        <a:t>2x 500  - 750 Mg</a:t>
                      </a:r>
                    </a:p>
                    <a:p>
                      <a:r>
                        <a:rPr lang="cs-CZ" sz="1200" b="1" baseline="0" dirty="0" smtClean="0"/>
                        <a:t>2x 200  -  400 Mg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10 –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10 –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10 –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14 </a:t>
                      </a:r>
                      <a:r>
                        <a:rPr lang="cs-CZ" sz="1200" b="1" dirty="0" err="1" smtClean="0"/>
                        <a:t>days</a:t>
                      </a:r>
                      <a:endParaRPr lang="en-GB" sz="1200" b="1" dirty="0"/>
                    </a:p>
                  </a:txBody>
                  <a:tcPr/>
                </a:tc>
              </a:tr>
              <a:tr h="320793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rgbClr val="FFFF00"/>
                          </a:solidFill>
                        </a:rPr>
                        <a:t>PARENTERAL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amoxicilin/</a:t>
                      </a:r>
                      <a:r>
                        <a:rPr lang="cs-CZ" sz="1200" b="1" dirty="0" err="1" smtClean="0"/>
                        <a:t>clavulanat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ceftadizim</a:t>
                      </a:r>
                      <a:r>
                        <a:rPr lang="cs-CZ" sz="1200" b="1" dirty="0" smtClean="0"/>
                        <a:t> </a:t>
                      </a:r>
                      <a:r>
                        <a:rPr lang="cs-CZ" sz="1200" b="1" dirty="0" smtClean="0">
                          <a:solidFill>
                            <a:srgbClr val="FF0000"/>
                          </a:solidFill>
                        </a:rPr>
                        <a:t>(  </a:t>
                      </a:r>
                      <a:r>
                        <a:rPr lang="cs-CZ" sz="1200" b="1" i="1" dirty="0" err="1" smtClean="0">
                          <a:solidFill>
                            <a:srgbClr val="FF0000"/>
                          </a:solidFill>
                        </a:rPr>
                        <a:t>Pseudomonas</a:t>
                      </a:r>
                      <a:r>
                        <a:rPr lang="cs-CZ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i="1" baseline="0" dirty="0" err="1" smtClean="0">
                          <a:solidFill>
                            <a:srgbClr val="FF0000"/>
                          </a:solidFill>
                        </a:rPr>
                        <a:t>aeruginosa</a:t>
                      </a:r>
                      <a:r>
                        <a:rPr lang="cs-CZ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i="1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cs-CZ" sz="1200" b="1" baseline="0" dirty="0" err="1" smtClean="0"/>
                        <a:t>cefepim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cs-CZ" sz="1200" b="1" i="1" baseline="0" dirty="0" err="1" smtClean="0">
                          <a:solidFill>
                            <a:srgbClr val="FF0000"/>
                          </a:solidFill>
                        </a:rPr>
                        <a:t>Enterobacter</a:t>
                      </a:r>
                      <a:r>
                        <a:rPr lang="cs-CZ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i="1" baseline="0" dirty="0" err="1" smtClean="0">
                          <a:solidFill>
                            <a:srgbClr val="FF0000"/>
                          </a:solidFill>
                        </a:rPr>
                        <a:t>cloacae</a:t>
                      </a:r>
                      <a:r>
                        <a:rPr lang="cs-CZ" sz="1200" b="1" i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i="1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cs-CZ" sz="1200" b="1" baseline="0" dirty="0" err="1" smtClean="0"/>
                        <a:t>imipenem</a:t>
                      </a:r>
                      <a:r>
                        <a:rPr lang="cs-CZ" sz="1200" b="1" baseline="0" dirty="0" smtClean="0"/>
                        <a:t>/</a:t>
                      </a:r>
                      <a:r>
                        <a:rPr lang="cs-CZ" sz="1200" b="1" baseline="0" dirty="0" err="1" smtClean="0"/>
                        <a:t>cilastatin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(ESBL </a:t>
                      </a:r>
                      <a:r>
                        <a:rPr lang="cs-CZ" sz="1200" b="1" baseline="0" dirty="0" err="1" smtClean="0">
                          <a:solidFill>
                            <a:srgbClr val="FF0000"/>
                          </a:solidFill>
                        </a:rPr>
                        <a:t>strains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cs-CZ" sz="1200" b="1" baseline="0" dirty="0" err="1" smtClean="0"/>
                        <a:t>meropenem</a:t>
                      </a:r>
                      <a:r>
                        <a:rPr lang="cs-CZ" sz="1200" b="1" baseline="0" dirty="0" smtClean="0"/>
                        <a:t>  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( ESBL </a:t>
                      </a:r>
                      <a:r>
                        <a:rPr lang="cs-CZ" sz="1200" b="1" baseline="0" dirty="0" err="1" smtClean="0">
                          <a:solidFill>
                            <a:srgbClr val="FF0000"/>
                          </a:solidFill>
                        </a:rPr>
                        <a:t>strains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rPr lang="cs-CZ" sz="1200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3x 1,2 g</a:t>
                      </a:r>
                    </a:p>
                    <a:p>
                      <a:r>
                        <a:rPr lang="cs-CZ" sz="1200" b="1" dirty="0" smtClean="0"/>
                        <a:t>3x 1 – 2 g</a:t>
                      </a:r>
                    </a:p>
                    <a:p>
                      <a:r>
                        <a:rPr lang="cs-CZ" sz="1200" b="1" dirty="0" smtClean="0"/>
                        <a:t>2 – 3x 1 – 2 g</a:t>
                      </a:r>
                    </a:p>
                    <a:p>
                      <a:r>
                        <a:rPr lang="cs-CZ" sz="1200" b="1" dirty="0" smtClean="0"/>
                        <a:t>3x 1 g</a:t>
                      </a:r>
                    </a:p>
                    <a:p>
                      <a:r>
                        <a:rPr lang="cs-CZ" sz="1200" b="1" dirty="0" smtClean="0"/>
                        <a:t>3x 1 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10 -  14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– 10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– 10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– 10 </a:t>
                      </a:r>
                      <a:r>
                        <a:rPr lang="cs-CZ" sz="1200" b="1" dirty="0" err="1" smtClean="0"/>
                        <a:t>days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7 </a:t>
                      </a:r>
                      <a:r>
                        <a:rPr lang="cs-CZ" sz="1200" b="1" dirty="0" err="1" smtClean="0"/>
                        <a:t>days</a:t>
                      </a:r>
                      <a:endParaRPr lang="en-GB" sz="1200" b="1" dirty="0"/>
                    </a:p>
                  </a:txBody>
                  <a:tcPr/>
                </a:tc>
              </a:tr>
              <a:tr h="290304"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bg1"/>
                          </a:solidFill>
                        </a:rPr>
                        <a:t>SINGLE –DOSE PARENTERAL TREATMENT</a:t>
                      </a:r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55273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ceftriaxon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ertapenem</a:t>
                      </a:r>
                      <a:endParaRPr lang="cs-CZ" sz="1200" b="1" dirty="0" smtClean="0"/>
                    </a:p>
                    <a:p>
                      <a:r>
                        <a:rPr lang="cs-CZ" sz="1200" b="1" dirty="0" err="1" smtClean="0"/>
                        <a:t>gentamicin</a:t>
                      </a:r>
                      <a:endParaRPr lang="cs-CZ" sz="1200" b="1" dirty="0" smtClean="0"/>
                    </a:p>
                    <a:p>
                      <a:r>
                        <a:rPr lang="cs-CZ" sz="1200" b="1" dirty="0" smtClean="0"/>
                        <a:t>amikacin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1x 2 g</a:t>
                      </a:r>
                    </a:p>
                    <a:p>
                      <a:r>
                        <a:rPr lang="cs-CZ" sz="1200" b="1" dirty="0" smtClean="0"/>
                        <a:t>1x 1 g</a:t>
                      </a:r>
                    </a:p>
                    <a:p>
                      <a:r>
                        <a:rPr lang="cs-CZ" sz="1200" b="1" dirty="0" smtClean="0"/>
                        <a:t>1x 5 – 7 </a:t>
                      </a:r>
                      <a:r>
                        <a:rPr lang="cs-CZ" sz="1200" b="1" baseline="0" dirty="0" smtClean="0"/>
                        <a:t> Mg/kg</a:t>
                      </a:r>
                    </a:p>
                    <a:p>
                      <a:r>
                        <a:rPr lang="cs-CZ" sz="1200" b="1" baseline="0" dirty="0" smtClean="0"/>
                        <a:t>1x 15 – 20 Mg/kg</a:t>
                      </a:r>
                      <a:endParaRPr lang="en-GB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/>
                        <a:t>At the beginning of oral treatment</a:t>
                      </a:r>
                      <a:endParaRPr lang="cs-CZ" sz="1200" b="1" dirty="0" smtClean="0"/>
                    </a:p>
                    <a:p>
                      <a:r>
                        <a:rPr lang="en-GB" sz="1200" b="1" dirty="0" smtClean="0"/>
                        <a:t>At the beginning of oral treatment</a:t>
                      </a:r>
                      <a:endParaRPr lang="cs-CZ" sz="1200" b="1" dirty="0" smtClean="0"/>
                    </a:p>
                    <a:p>
                      <a:r>
                        <a:rPr lang="en-GB" sz="1200" b="1" dirty="0" smtClean="0"/>
                        <a:t>At the beginning of oral treatment</a:t>
                      </a:r>
                      <a:endParaRPr lang="cs-CZ" sz="1200" b="1" dirty="0" smtClean="0"/>
                    </a:p>
                    <a:p>
                      <a:r>
                        <a:rPr lang="en-GB" sz="1200" b="1" dirty="0" smtClean="0"/>
                        <a:t>At the beginning of oral treatment</a:t>
                      </a:r>
                      <a:endParaRPr lang="en-GB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vál 3"/>
          <p:cNvSpPr/>
          <p:nvPr/>
        </p:nvSpPr>
        <p:spPr>
          <a:xfrm>
            <a:off x="0" y="5661248"/>
            <a:ext cx="1164764" cy="781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ál 4"/>
          <p:cNvSpPr/>
          <p:nvPr/>
        </p:nvSpPr>
        <p:spPr>
          <a:xfrm>
            <a:off x="102392" y="476672"/>
            <a:ext cx="15624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74390" y="6466232"/>
            <a:ext cx="9036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The recommended therapy corresponds to the situation of microbial resistance to ATB therapy in the </a:t>
            </a:r>
            <a:r>
              <a:rPr lang="cs-CZ" sz="1600" b="1" dirty="0" smtClean="0">
                <a:solidFill>
                  <a:srgbClr val="FF0000"/>
                </a:solidFill>
              </a:rPr>
              <a:t>CR</a:t>
            </a:r>
            <a:r>
              <a:rPr lang="en-GB" sz="1600" b="1" dirty="0" smtClean="0">
                <a:solidFill>
                  <a:srgbClr val="FF0000"/>
                </a:solidFill>
              </a:rPr>
              <a:t>!</a:t>
            </a:r>
            <a:endParaRPr lang="en-GB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52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2719860"/>
              </p:ext>
            </p:extLst>
          </p:nvPr>
        </p:nvGraphicFramePr>
        <p:xfrm>
          <a:off x="395536" y="332656"/>
          <a:ext cx="8604448" cy="6170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solidFill>
                            <a:srgbClr val="FFFF00"/>
                          </a:solidFill>
                        </a:rPr>
                        <a:t>Pregnant</a:t>
                      </a: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dirty="0" err="1" smtClean="0">
                          <a:solidFill>
                            <a:srgbClr val="FFFF00"/>
                          </a:solidFill>
                        </a:rPr>
                        <a:t>women</a:t>
                      </a:r>
                      <a:r>
                        <a:rPr lang="cs-CZ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cs-CZ" dirty="0" smtClean="0"/>
                        <a:t> </a:t>
                      </a:r>
                      <a:r>
                        <a:rPr lang="en-GB" dirty="0" smtClean="0"/>
                        <a:t>TREATMENT OF CYSTITIS </a:t>
                      </a:r>
                      <a:r>
                        <a:rPr lang="cs-CZ" dirty="0" smtClean="0"/>
                        <a:t> </a:t>
                      </a:r>
                      <a:r>
                        <a:rPr lang="en-GB" dirty="0" smtClean="0"/>
                        <a:t>AND ABU</a:t>
                      </a:r>
                      <a:endParaRPr lang="en-GB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fosfomycin</a:t>
                      </a:r>
                      <a:endParaRPr lang="cs-CZ" b="1" dirty="0" smtClean="0"/>
                    </a:p>
                    <a:p>
                      <a:r>
                        <a:rPr lang="cs-CZ" b="1" dirty="0" smtClean="0"/>
                        <a:t>nitrofurantoin</a:t>
                      </a:r>
                    </a:p>
                    <a:p>
                      <a:r>
                        <a:rPr lang="cs-CZ" b="1" dirty="0" err="1" smtClean="0"/>
                        <a:t>cotrimoxazol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Safe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throughout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pregnancy</a:t>
                      </a:r>
                      <a:endParaRPr lang="cs-CZ" b="1" dirty="0" smtClean="0"/>
                    </a:p>
                    <a:p>
                      <a:r>
                        <a:rPr lang="en-GB" sz="1600" b="1" dirty="0" smtClean="0"/>
                        <a:t>Contraindicated in the 1st </a:t>
                      </a:r>
                      <a:r>
                        <a:rPr lang="cs-CZ" sz="1600" b="1" dirty="0" smtClean="0"/>
                        <a:t>to</a:t>
                      </a:r>
                      <a:r>
                        <a:rPr lang="en-GB" sz="1600" b="1" dirty="0" smtClean="0"/>
                        <a:t> 3rd trimester</a:t>
                      </a:r>
                    </a:p>
                    <a:p>
                      <a:r>
                        <a:rPr lang="en-GB" sz="1600" b="1" dirty="0" smtClean="0"/>
                        <a:t>Contraindicated in the 1st </a:t>
                      </a:r>
                      <a:r>
                        <a:rPr lang="cs-CZ" sz="1600" b="1" dirty="0" smtClean="0"/>
                        <a:t>to</a:t>
                      </a:r>
                      <a:r>
                        <a:rPr lang="en-GB" sz="1600" b="1" dirty="0" smtClean="0"/>
                        <a:t> 3rd trimester </a:t>
                      </a:r>
                      <a:endParaRPr lang="en-GB" sz="1600" b="1" dirty="0"/>
                    </a:p>
                  </a:txBody>
                  <a:tcPr/>
                </a:tc>
              </a:tr>
              <a:tr h="52576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Pregnant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women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 TREATMENT OF PYELONEFRITIS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amoxicilin/</a:t>
                      </a:r>
                      <a:r>
                        <a:rPr lang="cs-CZ" b="1" dirty="0" err="1" smtClean="0"/>
                        <a:t>clavulanat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pipericilin</a:t>
                      </a:r>
                      <a:r>
                        <a:rPr lang="cs-CZ" b="1" dirty="0" smtClean="0"/>
                        <a:t>/</a:t>
                      </a:r>
                      <a:r>
                        <a:rPr lang="cs-CZ" b="1" dirty="0" err="1" smtClean="0"/>
                        <a:t>tazobactam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ceftriaxon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cefepim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imipenem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meropenem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Effective on enterococci and some</a:t>
                      </a:r>
                      <a:r>
                        <a:rPr lang="cs-CZ" sz="1600" b="1" dirty="0" smtClean="0"/>
                        <a:t> G</a:t>
                      </a:r>
                      <a:r>
                        <a:rPr lang="cs-CZ" sz="1600" b="1" baseline="30000" dirty="0" smtClean="0"/>
                        <a:t>-</a:t>
                      </a:r>
                      <a:r>
                        <a:rPr lang="cs-CZ" sz="1600" b="1" dirty="0" smtClean="0"/>
                        <a:t> </a:t>
                      </a:r>
                      <a:r>
                        <a:rPr lang="cs-CZ" sz="1600" b="1" dirty="0" err="1" smtClean="0"/>
                        <a:t>bacteria</a:t>
                      </a:r>
                      <a:endParaRPr lang="cs-CZ" sz="1600" b="1" dirty="0" smtClean="0"/>
                    </a:p>
                    <a:p>
                      <a:r>
                        <a:rPr lang="en-GB" sz="1600" b="1" dirty="0" smtClean="0"/>
                        <a:t>Effective on enterococci and some G- bacteria</a:t>
                      </a:r>
                    </a:p>
                    <a:p>
                      <a:r>
                        <a:rPr lang="en-GB" b="1" dirty="0" smtClean="0"/>
                        <a:t>Effective on G-bacteria and some cocci</a:t>
                      </a:r>
                    </a:p>
                    <a:p>
                      <a:r>
                        <a:rPr lang="en-GB" b="1" dirty="0" smtClean="0"/>
                        <a:t>Effective on G-bacteria and some cocci </a:t>
                      </a:r>
                      <a:r>
                        <a:rPr lang="cs-CZ" b="1" dirty="0" err="1" smtClean="0"/>
                        <a:t>Effective</a:t>
                      </a:r>
                      <a:r>
                        <a:rPr lang="cs-CZ" b="1" dirty="0" smtClean="0"/>
                        <a:t> on </a:t>
                      </a:r>
                      <a:r>
                        <a:rPr lang="cs-CZ" b="1" dirty="0" err="1" smtClean="0"/>
                        <a:t>multi-resistant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bacteria</a:t>
                      </a:r>
                      <a:endParaRPr lang="cs-CZ" b="1" dirty="0" smtClean="0"/>
                    </a:p>
                    <a:p>
                      <a:r>
                        <a:rPr lang="en-GB" b="1" dirty="0" smtClean="0"/>
                        <a:t>Effective on multi-resistant bacteria</a:t>
                      </a:r>
                    </a:p>
                  </a:txBody>
                  <a:tcPr/>
                </a:tc>
              </a:tr>
              <a:tr h="42288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Pregnant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FFFF00"/>
                          </a:solidFill>
                        </a:rPr>
                        <a:t>women</a:t>
                      </a:r>
                      <a:r>
                        <a:rPr lang="cs-CZ" b="1" dirty="0" smtClean="0">
                          <a:solidFill>
                            <a:srgbClr val="FFFF00"/>
                          </a:solidFill>
                        </a:rPr>
                        <a:t>:</a:t>
                      </a:r>
                      <a:r>
                        <a:rPr lang="cs-CZ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RESERVE THERAPY FOR SEVERE SEPSE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ceftozolam</a:t>
                      </a:r>
                      <a:r>
                        <a:rPr lang="cs-CZ" b="1" dirty="0" smtClean="0"/>
                        <a:t>/</a:t>
                      </a:r>
                      <a:r>
                        <a:rPr lang="cs-CZ" b="1" dirty="0" err="1" smtClean="0"/>
                        <a:t>tazobactam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ceftadizim</a:t>
                      </a:r>
                      <a:r>
                        <a:rPr lang="cs-CZ" b="1" dirty="0" smtClean="0"/>
                        <a:t>/</a:t>
                      </a:r>
                      <a:r>
                        <a:rPr lang="cs-CZ" b="1" dirty="0" err="1" smtClean="0"/>
                        <a:t>avibactam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bg1"/>
                          </a:solidFill>
                        </a:rPr>
                        <a:t>ANTIBIOTICS CONTRAINDICATED THROUGHOUT GRAVIDITY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fluorochinolons</a:t>
                      </a:r>
                      <a:endParaRPr lang="cs-C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b="1" dirty="0" err="1" smtClean="0">
                          <a:solidFill>
                            <a:srgbClr val="FF0000"/>
                          </a:solidFill>
                        </a:rPr>
                        <a:t>gentamicin</a:t>
                      </a:r>
                      <a:endParaRPr lang="cs-CZ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amikacin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61248"/>
            <a:ext cx="1152129" cy="76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ál 6"/>
          <p:cNvSpPr/>
          <p:nvPr/>
        </p:nvSpPr>
        <p:spPr>
          <a:xfrm>
            <a:off x="251520" y="5502684"/>
            <a:ext cx="1817320" cy="1083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ál 1"/>
          <p:cNvSpPr/>
          <p:nvPr/>
        </p:nvSpPr>
        <p:spPr>
          <a:xfrm>
            <a:off x="251520" y="1124744"/>
            <a:ext cx="181732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27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2136726"/>
              </p:ext>
            </p:extLst>
          </p:nvPr>
        </p:nvGraphicFramePr>
        <p:xfrm>
          <a:off x="251520" y="404664"/>
          <a:ext cx="8712968" cy="546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185"/>
                <a:gridCol w="5756783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solidFill>
                            <a:srgbClr val="FFFF00"/>
                          </a:solidFill>
                        </a:rPr>
                        <a:t>Complicated</a:t>
                      </a:r>
                      <a:r>
                        <a:rPr lang="cs-CZ" sz="2400" dirty="0" smtClean="0">
                          <a:solidFill>
                            <a:srgbClr val="FFFF00"/>
                          </a:solidFill>
                        </a:rPr>
                        <a:t> UTI:</a:t>
                      </a:r>
                      <a:r>
                        <a:rPr lang="cs-CZ" sz="2400" dirty="0" smtClean="0"/>
                        <a:t> </a:t>
                      </a:r>
                      <a:r>
                        <a:rPr lang="en-GB" sz="2400" dirty="0" smtClean="0"/>
                        <a:t>FIRST ATBs</a:t>
                      </a:r>
                      <a:r>
                        <a:rPr lang="cs-CZ" sz="2400" dirty="0" smtClean="0"/>
                        <a:t> </a:t>
                      </a:r>
                      <a:r>
                        <a:rPr lang="en-GB" sz="2400" dirty="0" smtClean="0"/>
                        <a:t>CHOOSE (empirical therapy)</a:t>
                      </a:r>
                      <a:endParaRPr lang="en-GB" sz="2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5327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Piperacilin</a:t>
                      </a:r>
                      <a:r>
                        <a:rPr lang="cs-CZ" b="1" dirty="0" smtClean="0"/>
                        <a:t>/</a:t>
                      </a:r>
                      <a:r>
                        <a:rPr lang="cs-CZ" b="1" dirty="0" err="1" smtClean="0"/>
                        <a:t>tazobactam</a:t>
                      </a:r>
                      <a:endParaRPr lang="cs-C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08889">
                <a:tc>
                  <a:txBody>
                    <a:bodyPr/>
                    <a:lstStyle/>
                    <a:p>
                      <a:r>
                        <a:rPr lang="cs-CZ" sz="1600" b="1" u="sng" dirty="0" smtClean="0"/>
                        <a:t>3rd </a:t>
                      </a:r>
                      <a:r>
                        <a:rPr lang="cs-CZ" sz="1600" b="1" u="sng" dirty="0" err="1" smtClean="0"/>
                        <a:t>generation</a:t>
                      </a:r>
                      <a:r>
                        <a:rPr lang="cs-CZ" sz="1600" b="1" u="sng" dirty="0" smtClean="0"/>
                        <a:t> </a:t>
                      </a:r>
                      <a:r>
                        <a:rPr lang="cs-CZ" sz="1600" b="1" u="sng" dirty="0" err="1" smtClean="0"/>
                        <a:t>cephalosporins</a:t>
                      </a:r>
                      <a:endParaRPr lang="cs-CZ" sz="1600" b="1" u="sng" dirty="0" smtClean="0"/>
                    </a:p>
                    <a:p>
                      <a:r>
                        <a:rPr lang="cs-CZ" sz="1600" b="1" dirty="0" err="1" smtClean="0"/>
                        <a:t>cefotaxim</a:t>
                      </a:r>
                      <a:endParaRPr lang="cs-CZ" sz="1600" b="1" dirty="0" smtClean="0"/>
                    </a:p>
                    <a:p>
                      <a:r>
                        <a:rPr lang="en-GB" sz="1600" b="1" dirty="0" err="1" smtClean="0"/>
                        <a:t>ceftriaxon</a:t>
                      </a:r>
                      <a:endParaRPr lang="en-GB" sz="1600" b="1" dirty="0" smtClean="0"/>
                    </a:p>
                    <a:p>
                      <a:r>
                        <a:rPr lang="cs-CZ" sz="1600" b="1" dirty="0" smtClean="0"/>
                        <a:t>c</a:t>
                      </a:r>
                      <a:r>
                        <a:rPr lang="en-GB" sz="1600" b="1" dirty="0" err="1" smtClean="0"/>
                        <a:t>eftadizim</a:t>
                      </a:r>
                      <a:endParaRPr lang="cs-CZ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r>
                        <a:rPr lang="en-GB" sz="1400" b="1" dirty="0" smtClean="0"/>
                        <a:t>not suitable for the treatment of infection</a:t>
                      </a:r>
                      <a:r>
                        <a:rPr lang="cs-CZ" sz="1400" b="1" dirty="0" smtClean="0"/>
                        <a:t> </a:t>
                      </a:r>
                      <a:r>
                        <a:rPr lang="cs-CZ" sz="1400" b="1" i="1" dirty="0" err="1" smtClean="0"/>
                        <a:t>Pseudomonas</a:t>
                      </a:r>
                      <a:r>
                        <a:rPr lang="cs-CZ" sz="1400" b="1" i="1" dirty="0" smtClean="0"/>
                        <a:t> </a:t>
                      </a:r>
                      <a:r>
                        <a:rPr lang="cs-CZ" sz="1400" b="1" i="1" dirty="0" err="1" smtClean="0"/>
                        <a:t>aeruginosa</a:t>
                      </a:r>
                      <a:endParaRPr lang="cs-CZ" sz="1400" b="1" i="0" dirty="0" smtClean="0"/>
                    </a:p>
                    <a:p>
                      <a:r>
                        <a:rPr lang="en-GB" sz="1400" b="1" i="0" dirty="0" smtClean="0"/>
                        <a:t>not suitable for the treatment of infection Pseudomonas aeruginosa</a:t>
                      </a:r>
                    </a:p>
                    <a:p>
                      <a:r>
                        <a:rPr lang="cs-CZ" b="1" i="0" dirty="0" err="1" smtClean="0"/>
                        <a:t>reserved</a:t>
                      </a:r>
                      <a:r>
                        <a:rPr lang="cs-CZ" b="1" i="0" dirty="0" smtClean="0"/>
                        <a:t> </a:t>
                      </a:r>
                      <a:r>
                        <a:rPr lang="cs-CZ" b="1" i="0" dirty="0" err="1" smtClean="0"/>
                        <a:t>for</a:t>
                      </a:r>
                      <a:r>
                        <a:rPr lang="cs-CZ" b="1" i="0" dirty="0" smtClean="0"/>
                        <a:t> </a:t>
                      </a:r>
                      <a:r>
                        <a:rPr lang="cs-CZ" b="1" i="0" dirty="0" err="1" smtClean="0"/>
                        <a:t>infections</a:t>
                      </a:r>
                      <a:r>
                        <a:rPr lang="cs-CZ" b="1" i="0" dirty="0" smtClean="0"/>
                        <a:t> </a:t>
                      </a:r>
                      <a:r>
                        <a:rPr lang="en-GB" b="1" i="1" dirty="0" smtClean="0"/>
                        <a:t>Pseudomonas aeruginosa</a:t>
                      </a:r>
                    </a:p>
                  </a:txBody>
                  <a:tcPr/>
                </a:tc>
              </a:tr>
              <a:tr h="39545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SECOND ATBs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CHOICE (according to the </a:t>
                      </a:r>
                      <a:r>
                        <a:rPr lang="en-GB" sz="2400" b="1" dirty="0" err="1" smtClean="0">
                          <a:solidFill>
                            <a:schemeClr val="bg1"/>
                          </a:solidFill>
                        </a:rPr>
                        <a:t>antibiogram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00688">
                <a:tc>
                  <a:txBody>
                    <a:bodyPr/>
                    <a:lstStyle/>
                    <a:p>
                      <a:r>
                        <a:rPr lang="en-GB" b="1" u="sng" dirty="0" smtClean="0"/>
                        <a:t>CARBAPEMS</a:t>
                      </a:r>
                      <a:endParaRPr lang="cs-CZ" b="1" u="sng" dirty="0" smtClean="0"/>
                    </a:p>
                    <a:p>
                      <a:r>
                        <a:rPr lang="cs-CZ" b="1" dirty="0" smtClean="0"/>
                        <a:t>i</a:t>
                      </a:r>
                      <a:r>
                        <a:rPr lang="en-GB" b="1" dirty="0" err="1" smtClean="0"/>
                        <a:t>mipenem</a:t>
                      </a:r>
                      <a:endParaRPr lang="en-GB" b="1" dirty="0" smtClean="0"/>
                    </a:p>
                    <a:p>
                      <a:r>
                        <a:rPr lang="cs-CZ" b="1" dirty="0" smtClean="0"/>
                        <a:t>m</a:t>
                      </a:r>
                      <a:r>
                        <a:rPr lang="en-GB" b="1" dirty="0" err="1" smtClean="0"/>
                        <a:t>eropenem</a:t>
                      </a:r>
                      <a:endParaRPr lang="cs-C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i="1" dirty="0" smtClean="0"/>
                    </a:p>
                    <a:p>
                      <a:r>
                        <a:rPr lang="en-GB" b="1" i="0" dirty="0" smtClean="0"/>
                        <a:t>Suitable for gram negative</a:t>
                      </a:r>
                      <a:r>
                        <a:rPr lang="cs-CZ" b="1" i="0" dirty="0" smtClean="0"/>
                        <a:t> </a:t>
                      </a:r>
                      <a:r>
                        <a:rPr lang="en-GB" b="1" i="0" dirty="0" smtClean="0"/>
                        <a:t>ESBL </a:t>
                      </a:r>
                      <a:r>
                        <a:rPr lang="cs-CZ" b="1" i="0" dirty="0" err="1" smtClean="0"/>
                        <a:t>strains</a:t>
                      </a:r>
                      <a:endParaRPr lang="cs-CZ" b="1" i="0" dirty="0" smtClean="0"/>
                    </a:p>
                    <a:p>
                      <a:r>
                        <a:rPr lang="en-GB" b="1" i="0" dirty="0" smtClean="0"/>
                        <a:t>Suitable for gram negative ESBL strains</a:t>
                      </a:r>
                    </a:p>
                    <a:p>
                      <a:endParaRPr lang="en-GB" i="0" dirty="0"/>
                    </a:p>
                  </a:txBody>
                  <a:tcPr/>
                </a:tc>
              </a:tr>
              <a:tr h="388633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RESERVE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ATBs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776753"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ceftozolam</a:t>
                      </a:r>
                      <a:r>
                        <a:rPr lang="cs-CZ" b="1" dirty="0" smtClean="0"/>
                        <a:t>/</a:t>
                      </a:r>
                      <a:r>
                        <a:rPr lang="cs-CZ" b="1" dirty="0" err="1" smtClean="0"/>
                        <a:t>tazobactam</a:t>
                      </a:r>
                      <a:endParaRPr lang="cs-CZ" b="1" dirty="0" smtClean="0"/>
                    </a:p>
                    <a:p>
                      <a:r>
                        <a:rPr lang="cs-CZ" b="1" dirty="0" err="1" smtClean="0"/>
                        <a:t>ceftadizim</a:t>
                      </a:r>
                      <a:r>
                        <a:rPr lang="cs-CZ" b="1" dirty="0" smtClean="0"/>
                        <a:t>/</a:t>
                      </a:r>
                    </a:p>
                    <a:p>
                      <a:r>
                        <a:rPr lang="cs-CZ" b="1" dirty="0" err="1" smtClean="0"/>
                        <a:t>avibactam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therapy of multidrug-resistant strains in sepsis</a:t>
                      </a:r>
                    </a:p>
                    <a:p>
                      <a:r>
                        <a:rPr lang="en-GB" b="1" dirty="0" smtClean="0"/>
                        <a:t>therapy of multidrug-resistant strains in sepsis 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73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Conclusion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966" y="2060848"/>
            <a:ext cx="9086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G</a:t>
            </a:r>
            <a:r>
              <a:rPr lang="en-GB" sz="2400" b="1" dirty="0" err="1" smtClean="0"/>
              <a:t>uidelines</a:t>
            </a:r>
            <a:r>
              <a:rPr lang="en-GB" sz="2400" b="1" dirty="0" smtClean="0"/>
              <a:t> </a:t>
            </a:r>
            <a:r>
              <a:rPr lang="en-GB" sz="2400" b="1" dirty="0"/>
              <a:t>and guided empirical therapy (narrowed choice of ATB, early </a:t>
            </a:r>
            <a:r>
              <a:rPr lang="en-GB" sz="2400" b="1" dirty="0" err="1"/>
              <a:t>deescalation</a:t>
            </a:r>
            <a:r>
              <a:rPr lang="en-GB" sz="2400" b="1" dirty="0"/>
              <a:t> of ATB therapy, </a:t>
            </a:r>
            <a:r>
              <a:rPr lang="en-GB" sz="2400" b="1" dirty="0" smtClean="0"/>
              <a:t>switch</a:t>
            </a:r>
            <a:r>
              <a:rPr lang="cs-CZ" sz="2400" b="1" dirty="0" smtClean="0"/>
              <a:t> </a:t>
            </a:r>
            <a:r>
              <a:rPr lang="en-GB" sz="2400" b="1" dirty="0" smtClean="0"/>
              <a:t>IV </a:t>
            </a:r>
            <a:r>
              <a:rPr lang="en-GB" sz="2400" b="1" dirty="0"/>
              <a:t>to </a:t>
            </a:r>
            <a:r>
              <a:rPr lang="cs-CZ" sz="2400" b="1" dirty="0" smtClean="0"/>
              <a:t>PO </a:t>
            </a:r>
            <a:r>
              <a:rPr lang="cs-CZ" sz="2400" b="1" dirty="0" err="1" smtClean="0"/>
              <a:t>therapy</a:t>
            </a:r>
            <a:r>
              <a:rPr lang="en-GB" sz="2400" b="1" dirty="0" smtClean="0"/>
              <a:t>; </a:t>
            </a:r>
            <a:r>
              <a:rPr lang="en-GB" sz="2400" b="1" dirty="0"/>
              <a:t>monitoring of therapeutic effect; use of consultation with an ATB </a:t>
            </a:r>
            <a:r>
              <a:rPr lang="cs-CZ" sz="2400" b="1" dirty="0" err="1" smtClean="0"/>
              <a:t>steward</a:t>
            </a:r>
            <a:r>
              <a:rPr lang="cs-CZ" sz="2400" b="1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dirty="0"/>
              <a:t>reduced RR mortality by 35</a:t>
            </a:r>
            <a:r>
              <a:rPr lang="en-GB" sz="2400" b="1" dirty="0" smtClean="0"/>
              <a:t>%</a:t>
            </a:r>
            <a:r>
              <a:rPr lang="cs-CZ" sz="2400" b="1" dirty="0" smtClean="0"/>
              <a:t> and a</a:t>
            </a:r>
            <a:r>
              <a:rPr lang="en-GB" sz="2400" b="1" dirty="0" err="1" smtClean="0"/>
              <a:t>daptation</a:t>
            </a:r>
            <a:r>
              <a:rPr lang="en-GB" sz="2400" b="1" dirty="0" smtClean="0"/>
              <a:t> </a:t>
            </a:r>
            <a:r>
              <a:rPr lang="en-GB" sz="2400" b="1" dirty="0"/>
              <a:t>to a narrower spectrum of used </a:t>
            </a:r>
            <a:r>
              <a:rPr lang="en-GB" sz="2400" b="1" dirty="0" smtClean="0"/>
              <a:t>ATB</a:t>
            </a:r>
            <a:r>
              <a:rPr lang="cs-CZ" sz="2400" b="1" dirty="0" smtClean="0"/>
              <a:t> </a:t>
            </a:r>
            <a:r>
              <a:rPr lang="en-GB" sz="2400" b="1" dirty="0" smtClean="0"/>
              <a:t>by </a:t>
            </a:r>
            <a:r>
              <a:rPr lang="en-GB" sz="2400" b="1" dirty="0"/>
              <a:t>56%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5589240"/>
            <a:ext cx="712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Davey</a:t>
            </a:r>
            <a:r>
              <a:rPr lang="cs-CZ" dirty="0" smtClean="0"/>
              <a:t> C et al. </a:t>
            </a:r>
            <a:r>
              <a:rPr lang="cs-CZ" dirty="0" err="1" smtClean="0"/>
              <a:t>Interventions</a:t>
            </a:r>
            <a:r>
              <a:rPr lang="cs-CZ" dirty="0" smtClean="0"/>
              <a:t> to </a:t>
            </a:r>
            <a:r>
              <a:rPr lang="cs-CZ" dirty="0" err="1" smtClean="0"/>
              <a:t>improve</a:t>
            </a:r>
            <a:r>
              <a:rPr lang="cs-CZ" dirty="0" smtClean="0"/>
              <a:t> </a:t>
            </a:r>
            <a:r>
              <a:rPr lang="cs-CZ" dirty="0" err="1" smtClean="0"/>
              <a:t>antibiotic</a:t>
            </a:r>
            <a:r>
              <a:rPr lang="cs-CZ" dirty="0" smtClean="0"/>
              <a:t> </a:t>
            </a:r>
            <a:r>
              <a:rPr lang="cs-CZ" dirty="0" err="1" smtClean="0"/>
              <a:t>prescribing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hospital</a:t>
            </a:r>
            <a:r>
              <a:rPr lang="cs-CZ" dirty="0" smtClean="0"/>
              <a:t> </a:t>
            </a:r>
            <a:r>
              <a:rPr lang="cs-CZ" dirty="0" err="1" smtClean="0"/>
              <a:t>inpatients</a:t>
            </a:r>
            <a:r>
              <a:rPr lang="cs-CZ" dirty="0" smtClean="0"/>
              <a:t>. </a:t>
            </a:r>
            <a:r>
              <a:rPr lang="cs-CZ" dirty="0" err="1" smtClean="0"/>
              <a:t>Cochrane</a:t>
            </a:r>
            <a:r>
              <a:rPr lang="cs-CZ" dirty="0" smtClean="0"/>
              <a:t> Database </a:t>
            </a:r>
            <a:r>
              <a:rPr lang="cs-CZ" dirty="0" err="1" smtClean="0"/>
              <a:t>Syst</a:t>
            </a:r>
            <a:r>
              <a:rPr lang="cs-CZ" dirty="0" smtClean="0"/>
              <a:t> </a:t>
            </a:r>
            <a:r>
              <a:rPr lang="cs-CZ" dirty="0" err="1" smtClean="0"/>
              <a:t>Rev</a:t>
            </a:r>
            <a:r>
              <a:rPr lang="cs-CZ" dirty="0" smtClean="0"/>
              <a:t>, 2017. 2: CD003543.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631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698160" cy="720080"/>
          </a:xfrm>
        </p:spPr>
        <p:txBody>
          <a:bodyPr>
            <a:normAutofit fontScale="90000"/>
          </a:bodyPr>
          <a:lstStyle/>
          <a:p>
            <a:r>
              <a:rPr lang="en-GB" altLang="en-US" sz="2800" b="1" dirty="0" smtClean="0"/>
              <a:t>Clinical</a:t>
            </a:r>
            <a:r>
              <a:rPr lang="cs-CZ" altLang="en-US" sz="2800" b="1" dirty="0" smtClean="0"/>
              <a:t> </a:t>
            </a:r>
            <a:r>
              <a:rPr lang="en-GB" altLang="en-US" sz="2800" b="1" dirty="0" smtClean="0"/>
              <a:t>manifestations </a:t>
            </a:r>
            <a:r>
              <a:rPr lang="en-GB" altLang="en-US" sz="2800" b="1" dirty="0"/>
              <a:t>of lower urinary tract </a:t>
            </a:r>
            <a:r>
              <a:rPr lang="en-GB" altLang="en-US" sz="2800" b="1" dirty="0" smtClean="0"/>
              <a:t>infection</a:t>
            </a:r>
            <a:r>
              <a:rPr lang="cs-CZ" altLang="en-US" sz="2800" b="1" dirty="0" smtClean="0"/>
              <a:t> (</a:t>
            </a:r>
            <a:r>
              <a:rPr lang="cs-CZ" altLang="en-US" sz="2800" b="1" dirty="0" err="1" smtClean="0"/>
              <a:t>localizing</a:t>
            </a:r>
            <a:r>
              <a:rPr lang="cs-CZ" altLang="en-US" sz="2800" b="1" dirty="0" smtClean="0"/>
              <a:t> </a:t>
            </a:r>
            <a:r>
              <a:rPr lang="cs-CZ" altLang="en-US" sz="2800" b="1" dirty="0" err="1" smtClean="0"/>
              <a:t>symptoms</a:t>
            </a:r>
            <a:r>
              <a:rPr lang="cs-CZ" altLang="en-US" sz="2800" b="1" dirty="0" smtClean="0"/>
              <a:t>)</a:t>
            </a:r>
            <a:endParaRPr lang="cs-CZ" altLang="en-US" sz="2800" b="1" dirty="0"/>
          </a:p>
        </p:txBody>
      </p:sp>
      <p:pic>
        <p:nvPicPr>
          <p:cNvPr id="57347" name="Picture 1027" descr="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525" y="1600200"/>
            <a:ext cx="3308350" cy="4114800"/>
          </a:xfrm>
          <a:prstGeom prst="rect">
            <a:avLst/>
          </a:prstGeom>
          <a:solidFill>
            <a:srgbClr val="9900FF"/>
          </a:solidFill>
        </p:spPr>
      </p:pic>
      <p:sp>
        <p:nvSpPr>
          <p:cNvPr id="57349" name="Oval 1029"/>
          <p:cNvSpPr>
            <a:spLocks noChangeArrowheads="1"/>
          </p:cNvSpPr>
          <p:nvPr/>
        </p:nvSpPr>
        <p:spPr bwMode="auto">
          <a:xfrm>
            <a:off x="16002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0" name="Oval 1030"/>
          <p:cNvSpPr>
            <a:spLocks noChangeArrowheads="1"/>
          </p:cNvSpPr>
          <p:nvPr/>
        </p:nvSpPr>
        <p:spPr bwMode="auto">
          <a:xfrm>
            <a:off x="13716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1" name="Oval 1031"/>
          <p:cNvSpPr>
            <a:spLocks noChangeArrowheads="1"/>
          </p:cNvSpPr>
          <p:nvPr/>
        </p:nvSpPr>
        <p:spPr bwMode="auto">
          <a:xfrm>
            <a:off x="19812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2" name="Oval 1032"/>
          <p:cNvSpPr>
            <a:spLocks noChangeArrowheads="1"/>
          </p:cNvSpPr>
          <p:nvPr/>
        </p:nvSpPr>
        <p:spPr bwMode="auto">
          <a:xfrm>
            <a:off x="1676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3" name="Oval 1033"/>
          <p:cNvSpPr>
            <a:spLocks noChangeArrowheads="1"/>
          </p:cNvSpPr>
          <p:nvPr/>
        </p:nvSpPr>
        <p:spPr bwMode="auto">
          <a:xfrm>
            <a:off x="22098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4" name="Oval 1034"/>
          <p:cNvSpPr>
            <a:spLocks noChangeArrowheads="1"/>
          </p:cNvSpPr>
          <p:nvPr/>
        </p:nvSpPr>
        <p:spPr bwMode="auto">
          <a:xfrm>
            <a:off x="24384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5" name="Oval 1035"/>
          <p:cNvSpPr>
            <a:spLocks noChangeArrowheads="1"/>
          </p:cNvSpPr>
          <p:nvPr/>
        </p:nvSpPr>
        <p:spPr bwMode="auto">
          <a:xfrm>
            <a:off x="2438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6" name="Oval 1036"/>
          <p:cNvSpPr>
            <a:spLocks noChangeArrowheads="1"/>
          </p:cNvSpPr>
          <p:nvPr/>
        </p:nvSpPr>
        <p:spPr bwMode="auto">
          <a:xfrm>
            <a:off x="2171700" y="455676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7" name="Oval 1037"/>
          <p:cNvSpPr>
            <a:spLocks noChangeArrowheads="1"/>
          </p:cNvSpPr>
          <p:nvPr/>
        </p:nvSpPr>
        <p:spPr bwMode="auto">
          <a:xfrm>
            <a:off x="2286000" y="453771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8" name="Oval 1038"/>
          <p:cNvSpPr>
            <a:spLocks noChangeArrowheads="1"/>
          </p:cNvSpPr>
          <p:nvPr/>
        </p:nvSpPr>
        <p:spPr bwMode="auto">
          <a:xfrm>
            <a:off x="1752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59" name="Oval 1039"/>
          <p:cNvSpPr>
            <a:spLocks noChangeArrowheads="1"/>
          </p:cNvSpPr>
          <p:nvPr/>
        </p:nvSpPr>
        <p:spPr bwMode="auto">
          <a:xfrm>
            <a:off x="19050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0" name="Oval 1040"/>
          <p:cNvSpPr>
            <a:spLocks noChangeArrowheads="1"/>
          </p:cNvSpPr>
          <p:nvPr/>
        </p:nvSpPr>
        <p:spPr bwMode="auto">
          <a:xfrm>
            <a:off x="20574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1" name="Oval 1041"/>
          <p:cNvSpPr>
            <a:spLocks noChangeArrowheads="1"/>
          </p:cNvSpPr>
          <p:nvPr/>
        </p:nvSpPr>
        <p:spPr bwMode="auto">
          <a:xfrm>
            <a:off x="2205990" y="43662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2" name="Oval 1042"/>
          <p:cNvSpPr>
            <a:spLocks noChangeArrowheads="1"/>
          </p:cNvSpPr>
          <p:nvPr/>
        </p:nvSpPr>
        <p:spPr bwMode="auto">
          <a:xfrm>
            <a:off x="2286000" y="400431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3" name="Oval 1043"/>
          <p:cNvSpPr>
            <a:spLocks noChangeArrowheads="1"/>
          </p:cNvSpPr>
          <p:nvPr/>
        </p:nvSpPr>
        <p:spPr bwMode="auto">
          <a:xfrm>
            <a:off x="2038350" y="459486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4" name="Oval 1044"/>
          <p:cNvSpPr>
            <a:spLocks noChangeArrowheads="1"/>
          </p:cNvSpPr>
          <p:nvPr/>
        </p:nvSpPr>
        <p:spPr bwMode="auto">
          <a:xfrm>
            <a:off x="2324100" y="436626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5" name="Oval 1045"/>
          <p:cNvSpPr>
            <a:spLocks noChangeArrowheads="1"/>
          </p:cNvSpPr>
          <p:nvPr/>
        </p:nvSpPr>
        <p:spPr bwMode="auto">
          <a:xfrm>
            <a:off x="28194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6" name="Oval 1046"/>
          <p:cNvSpPr>
            <a:spLocks noChangeArrowheads="1"/>
          </p:cNvSpPr>
          <p:nvPr/>
        </p:nvSpPr>
        <p:spPr bwMode="auto">
          <a:xfrm>
            <a:off x="28956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7" name="Oval 1047"/>
          <p:cNvSpPr>
            <a:spLocks noChangeArrowheads="1"/>
          </p:cNvSpPr>
          <p:nvPr/>
        </p:nvSpPr>
        <p:spPr bwMode="auto">
          <a:xfrm>
            <a:off x="24384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8" name="Oval 1048"/>
          <p:cNvSpPr>
            <a:spLocks noChangeArrowheads="1"/>
          </p:cNvSpPr>
          <p:nvPr/>
        </p:nvSpPr>
        <p:spPr bwMode="auto">
          <a:xfrm>
            <a:off x="3009900" y="414909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69" name="Oval 1049"/>
          <p:cNvSpPr>
            <a:spLocks noChangeArrowheads="1"/>
          </p:cNvSpPr>
          <p:nvPr/>
        </p:nvSpPr>
        <p:spPr bwMode="auto">
          <a:xfrm>
            <a:off x="26670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0" name="Oval 1050"/>
          <p:cNvSpPr>
            <a:spLocks noChangeArrowheads="1"/>
          </p:cNvSpPr>
          <p:nvPr/>
        </p:nvSpPr>
        <p:spPr bwMode="auto">
          <a:xfrm>
            <a:off x="2514600" y="3390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1" name="Oval 1051"/>
          <p:cNvSpPr>
            <a:spLocks noChangeArrowheads="1"/>
          </p:cNvSpPr>
          <p:nvPr/>
        </p:nvSpPr>
        <p:spPr bwMode="auto">
          <a:xfrm>
            <a:off x="2971800" y="3733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2" name="Oval 1052"/>
          <p:cNvSpPr>
            <a:spLocks noChangeArrowheads="1"/>
          </p:cNvSpPr>
          <p:nvPr/>
        </p:nvSpPr>
        <p:spPr bwMode="auto">
          <a:xfrm>
            <a:off x="2857500" y="4205555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3" name="Oval 1053"/>
          <p:cNvSpPr>
            <a:spLocks noChangeArrowheads="1"/>
          </p:cNvSpPr>
          <p:nvPr/>
        </p:nvSpPr>
        <p:spPr bwMode="auto">
          <a:xfrm>
            <a:off x="32004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4" name="Oval 1054"/>
          <p:cNvSpPr>
            <a:spLocks noChangeArrowheads="1"/>
          </p:cNvSpPr>
          <p:nvPr/>
        </p:nvSpPr>
        <p:spPr bwMode="auto">
          <a:xfrm>
            <a:off x="2590800" y="3657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5" name="Oval 1055"/>
          <p:cNvSpPr>
            <a:spLocks noChangeArrowheads="1"/>
          </p:cNvSpPr>
          <p:nvPr/>
        </p:nvSpPr>
        <p:spPr bwMode="auto">
          <a:xfrm>
            <a:off x="2667000" y="3962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6" name="Oval 1056"/>
          <p:cNvSpPr>
            <a:spLocks noChangeArrowheads="1"/>
          </p:cNvSpPr>
          <p:nvPr/>
        </p:nvSpPr>
        <p:spPr bwMode="auto">
          <a:xfrm>
            <a:off x="28194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7" name="Oval 1057"/>
          <p:cNvSpPr>
            <a:spLocks noChangeArrowheads="1"/>
          </p:cNvSpPr>
          <p:nvPr/>
        </p:nvSpPr>
        <p:spPr bwMode="auto">
          <a:xfrm>
            <a:off x="2057400" y="3429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8" name="Oval 1058"/>
          <p:cNvSpPr>
            <a:spLocks noChangeArrowheads="1"/>
          </p:cNvSpPr>
          <p:nvPr/>
        </p:nvSpPr>
        <p:spPr bwMode="auto">
          <a:xfrm>
            <a:off x="1371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79" name="Oval 1059"/>
          <p:cNvSpPr>
            <a:spLocks noChangeArrowheads="1"/>
          </p:cNvSpPr>
          <p:nvPr/>
        </p:nvSpPr>
        <p:spPr bwMode="auto">
          <a:xfrm>
            <a:off x="2209800" y="455676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0" name="Oval 1060"/>
          <p:cNvSpPr>
            <a:spLocks noChangeArrowheads="1"/>
          </p:cNvSpPr>
          <p:nvPr/>
        </p:nvSpPr>
        <p:spPr bwMode="auto">
          <a:xfrm>
            <a:off x="2205990" y="449961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1" name="Oval 1061"/>
          <p:cNvSpPr>
            <a:spLocks noChangeArrowheads="1"/>
          </p:cNvSpPr>
          <p:nvPr/>
        </p:nvSpPr>
        <p:spPr bwMode="auto">
          <a:xfrm>
            <a:off x="1790700" y="42291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2" name="Oval 1062"/>
          <p:cNvSpPr>
            <a:spLocks noChangeArrowheads="1"/>
          </p:cNvSpPr>
          <p:nvPr/>
        </p:nvSpPr>
        <p:spPr bwMode="auto">
          <a:xfrm>
            <a:off x="2019300" y="448056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3" name="Oval 1063"/>
          <p:cNvSpPr>
            <a:spLocks noChangeArrowheads="1"/>
          </p:cNvSpPr>
          <p:nvPr/>
        </p:nvSpPr>
        <p:spPr bwMode="auto">
          <a:xfrm>
            <a:off x="3383280" y="27792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4" name="Oval 1064"/>
          <p:cNvSpPr>
            <a:spLocks noChangeArrowheads="1"/>
          </p:cNvSpPr>
          <p:nvPr/>
        </p:nvSpPr>
        <p:spPr bwMode="auto">
          <a:xfrm>
            <a:off x="3007246" y="294852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5" name="Oval 1065"/>
          <p:cNvSpPr>
            <a:spLocks noChangeArrowheads="1"/>
          </p:cNvSpPr>
          <p:nvPr/>
        </p:nvSpPr>
        <p:spPr bwMode="auto">
          <a:xfrm>
            <a:off x="3429000" y="2895181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6" name="Oval 1066"/>
          <p:cNvSpPr>
            <a:spLocks noChangeArrowheads="1"/>
          </p:cNvSpPr>
          <p:nvPr/>
        </p:nvSpPr>
        <p:spPr bwMode="auto">
          <a:xfrm>
            <a:off x="3261360" y="26268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7" name="Oval 1067"/>
          <p:cNvSpPr>
            <a:spLocks noChangeArrowheads="1"/>
          </p:cNvSpPr>
          <p:nvPr/>
        </p:nvSpPr>
        <p:spPr bwMode="auto">
          <a:xfrm>
            <a:off x="3267090" y="265354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8" name="Oval 1068"/>
          <p:cNvSpPr>
            <a:spLocks noChangeArrowheads="1"/>
          </p:cNvSpPr>
          <p:nvPr/>
        </p:nvSpPr>
        <p:spPr bwMode="auto">
          <a:xfrm>
            <a:off x="3173730" y="3162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89" name="Oval 1069"/>
          <p:cNvSpPr>
            <a:spLocks noChangeArrowheads="1"/>
          </p:cNvSpPr>
          <p:nvPr/>
        </p:nvSpPr>
        <p:spPr bwMode="auto">
          <a:xfrm>
            <a:off x="3352800" y="27411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0" name="Oval 1070"/>
          <p:cNvSpPr>
            <a:spLocks noChangeArrowheads="1"/>
          </p:cNvSpPr>
          <p:nvPr/>
        </p:nvSpPr>
        <p:spPr bwMode="auto">
          <a:xfrm>
            <a:off x="2095500" y="449961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1" name="Oval 1071"/>
          <p:cNvSpPr>
            <a:spLocks noChangeArrowheads="1"/>
          </p:cNvSpPr>
          <p:nvPr/>
        </p:nvSpPr>
        <p:spPr bwMode="auto">
          <a:xfrm>
            <a:off x="2362200" y="4715524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2" name="Oval 1072"/>
          <p:cNvSpPr>
            <a:spLocks noChangeArrowheads="1"/>
          </p:cNvSpPr>
          <p:nvPr/>
        </p:nvSpPr>
        <p:spPr bwMode="auto">
          <a:xfrm>
            <a:off x="2400300" y="4876800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3" name="Oval 1073"/>
          <p:cNvSpPr>
            <a:spLocks noChangeArrowheads="1"/>
          </p:cNvSpPr>
          <p:nvPr/>
        </p:nvSpPr>
        <p:spPr bwMode="auto">
          <a:xfrm>
            <a:off x="1866900" y="4780922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4" name="Oval 1074"/>
          <p:cNvSpPr>
            <a:spLocks noChangeArrowheads="1"/>
          </p:cNvSpPr>
          <p:nvPr/>
        </p:nvSpPr>
        <p:spPr bwMode="auto">
          <a:xfrm>
            <a:off x="2320290" y="4914900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5" name="Oval 1075"/>
          <p:cNvSpPr>
            <a:spLocks noChangeArrowheads="1"/>
          </p:cNvSpPr>
          <p:nvPr/>
        </p:nvSpPr>
        <p:spPr bwMode="auto">
          <a:xfrm>
            <a:off x="1866900" y="4872362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6" name="Oval 1076"/>
          <p:cNvSpPr>
            <a:spLocks noChangeArrowheads="1"/>
          </p:cNvSpPr>
          <p:nvPr/>
        </p:nvSpPr>
        <p:spPr bwMode="auto">
          <a:xfrm>
            <a:off x="1988820" y="4876800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7" name="Oval 1077"/>
          <p:cNvSpPr>
            <a:spLocks noChangeArrowheads="1"/>
          </p:cNvSpPr>
          <p:nvPr/>
        </p:nvSpPr>
        <p:spPr bwMode="auto">
          <a:xfrm>
            <a:off x="2282190" y="4829824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8" name="Oval 1078"/>
          <p:cNvSpPr>
            <a:spLocks noChangeArrowheads="1"/>
          </p:cNvSpPr>
          <p:nvPr/>
        </p:nvSpPr>
        <p:spPr bwMode="auto">
          <a:xfrm>
            <a:off x="1790700" y="4803782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399" name="Oval 1079"/>
          <p:cNvSpPr>
            <a:spLocks noChangeArrowheads="1"/>
          </p:cNvSpPr>
          <p:nvPr/>
        </p:nvSpPr>
        <p:spPr bwMode="auto">
          <a:xfrm>
            <a:off x="2465070" y="4753624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0" name="Oval 1080"/>
          <p:cNvSpPr>
            <a:spLocks noChangeArrowheads="1"/>
          </p:cNvSpPr>
          <p:nvPr/>
        </p:nvSpPr>
        <p:spPr bwMode="auto">
          <a:xfrm>
            <a:off x="2449830" y="4808220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1" name="Oval 1081"/>
          <p:cNvSpPr>
            <a:spLocks noChangeArrowheads="1"/>
          </p:cNvSpPr>
          <p:nvPr/>
        </p:nvSpPr>
        <p:spPr bwMode="auto">
          <a:xfrm>
            <a:off x="2541270" y="4704722"/>
            <a:ext cx="76200" cy="762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2" name="Oval 1082"/>
          <p:cNvSpPr>
            <a:spLocks noChangeArrowheads="1"/>
          </p:cNvSpPr>
          <p:nvPr/>
        </p:nvSpPr>
        <p:spPr bwMode="auto">
          <a:xfrm>
            <a:off x="2145030" y="53721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3" name="Oval 1083"/>
          <p:cNvSpPr>
            <a:spLocks noChangeArrowheads="1"/>
          </p:cNvSpPr>
          <p:nvPr/>
        </p:nvSpPr>
        <p:spPr bwMode="auto">
          <a:xfrm>
            <a:off x="2068830" y="54864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4" name="Oval 1084"/>
          <p:cNvSpPr>
            <a:spLocks noChangeArrowheads="1"/>
          </p:cNvSpPr>
          <p:nvPr/>
        </p:nvSpPr>
        <p:spPr bwMode="auto">
          <a:xfrm>
            <a:off x="2129790" y="508572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5" name="Oval 1085"/>
          <p:cNvSpPr>
            <a:spLocks noChangeArrowheads="1"/>
          </p:cNvSpPr>
          <p:nvPr/>
        </p:nvSpPr>
        <p:spPr bwMode="auto">
          <a:xfrm flipV="1">
            <a:off x="2171700" y="5593081"/>
            <a:ext cx="45719" cy="45719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6" name="Oval 1086"/>
          <p:cNvSpPr>
            <a:spLocks noChangeArrowheads="1"/>
          </p:cNvSpPr>
          <p:nvPr/>
        </p:nvSpPr>
        <p:spPr bwMode="auto">
          <a:xfrm>
            <a:off x="2114550" y="515112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7" name="Oval 1087"/>
          <p:cNvSpPr>
            <a:spLocks noChangeArrowheads="1"/>
          </p:cNvSpPr>
          <p:nvPr/>
        </p:nvSpPr>
        <p:spPr bwMode="auto">
          <a:xfrm>
            <a:off x="2129790" y="4979035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8" name="Oval 1088"/>
          <p:cNvSpPr>
            <a:spLocks noChangeArrowheads="1"/>
          </p:cNvSpPr>
          <p:nvPr/>
        </p:nvSpPr>
        <p:spPr bwMode="auto">
          <a:xfrm>
            <a:off x="2133600" y="522732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09" name="Oval 1089"/>
          <p:cNvSpPr>
            <a:spLocks noChangeArrowheads="1"/>
          </p:cNvSpPr>
          <p:nvPr/>
        </p:nvSpPr>
        <p:spPr bwMode="auto">
          <a:xfrm>
            <a:off x="2160270" y="481902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0" name="Oval 1090"/>
          <p:cNvSpPr>
            <a:spLocks noChangeArrowheads="1"/>
          </p:cNvSpPr>
          <p:nvPr/>
        </p:nvSpPr>
        <p:spPr bwMode="auto">
          <a:xfrm>
            <a:off x="3299460" y="3436201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1" name="Oval 1091"/>
          <p:cNvSpPr>
            <a:spLocks noChangeArrowheads="1"/>
          </p:cNvSpPr>
          <p:nvPr/>
        </p:nvSpPr>
        <p:spPr bwMode="auto">
          <a:xfrm>
            <a:off x="3185160" y="249733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2" name="Oval 1092"/>
          <p:cNvSpPr>
            <a:spLocks noChangeArrowheads="1"/>
          </p:cNvSpPr>
          <p:nvPr/>
        </p:nvSpPr>
        <p:spPr bwMode="auto">
          <a:xfrm>
            <a:off x="3352800" y="27792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3" name="Oval 1093"/>
          <p:cNvSpPr>
            <a:spLocks noChangeArrowheads="1"/>
          </p:cNvSpPr>
          <p:nvPr/>
        </p:nvSpPr>
        <p:spPr bwMode="auto">
          <a:xfrm>
            <a:off x="3421380" y="265354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4" name="Oval 1094"/>
          <p:cNvSpPr>
            <a:spLocks noChangeArrowheads="1"/>
          </p:cNvSpPr>
          <p:nvPr/>
        </p:nvSpPr>
        <p:spPr bwMode="auto">
          <a:xfrm>
            <a:off x="2091690" y="457962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5" name="Oval 1095"/>
          <p:cNvSpPr>
            <a:spLocks noChangeArrowheads="1"/>
          </p:cNvSpPr>
          <p:nvPr/>
        </p:nvSpPr>
        <p:spPr bwMode="auto">
          <a:xfrm>
            <a:off x="2167890" y="4575810"/>
            <a:ext cx="76200" cy="762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6" name="Oval 1096"/>
          <p:cNvSpPr>
            <a:spLocks noChangeArrowheads="1"/>
          </p:cNvSpPr>
          <p:nvPr/>
        </p:nvSpPr>
        <p:spPr bwMode="auto">
          <a:xfrm>
            <a:off x="3352800" y="26649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7" name="Oval 1097"/>
          <p:cNvSpPr>
            <a:spLocks noChangeArrowheads="1"/>
          </p:cNvSpPr>
          <p:nvPr/>
        </p:nvSpPr>
        <p:spPr bwMode="auto">
          <a:xfrm>
            <a:off x="3228990" y="2588776"/>
            <a:ext cx="76200" cy="762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8" name="Oval 1098"/>
          <p:cNvSpPr>
            <a:spLocks noChangeArrowheads="1"/>
          </p:cNvSpPr>
          <p:nvPr/>
        </p:nvSpPr>
        <p:spPr bwMode="auto">
          <a:xfrm>
            <a:off x="3825875" y="1142999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19" name="Oval 1099"/>
          <p:cNvSpPr>
            <a:spLocks noChangeArrowheads="1"/>
          </p:cNvSpPr>
          <p:nvPr/>
        </p:nvSpPr>
        <p:spPr bwMode="auto">
          <a:xfrm>
            <a:off x="3825875" y="2262874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en-US">
              <a:solidFill>
                <a:srgbClr val="FF3300"/>
              </a:solidFill>
            </a:endParaRPr>
          </a:p>
        </p:txBody>
      </p:sp>
      <p:sp>
        <p:nvSpPr>
          <p:cNvPr id="57420" name="Oval 1100"/>
          <p:cNvSpPr>
            <a:spLocks noChangeArrowheads="1"/>
          </p:cNvSpPr>
          <p:nvPr/>
        </p:nvSpPr>
        <p:spPr bwMode="auto">
          <a:xfrm>
            <a:off x="3888648" y="5666963"/>
            <a:ext cx="914400" cy="914400"/>
          </a:xfrm>
          <a:prstGeom prst="ellipse">
            <a:avLst/>
          </a:prstGeom>
          <a:solidFill>
            <a:srgbClr val="00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21" name="Oval 1101"/>
          <p:cNvSpPr>
            <a:spLocks noChangeArrowheads="1"/>
          </p:cNvSpPr>
          <p:nvPr/>
        </p:nvSpPr>
        <p:spPr bwMode="auto">
          <a:xfrm>
            <a:off x="3845126" y="3291155"/>
            <a:ext cx="914400" cy="9144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22" name="Text Box 1102"/>
          <p:cNvSpPr txBox="1">
            <a:spLocks noChangeArrowheads="1"/>
          </p:cNvSpPr>
          <p:nvPr/>
        </p:nvSpPr>
        <p:spPr bwMode="auto">
          <a:xfrm>
            <a:off x="4783895" y="992484"/>
            <a:ext cx="42915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en-US" b="1" dirty="0" err="1"/>
              <a:t>Urocystitis</a:t>
            </a:r>
            <a:r>
              <a:rPr lang="cs-CZ" altLang="en-US" b="1" dirty="0"/>
              <a:t>: </a:t>
            </a:r>
            <a:r>
              <a:rPr lang="cs-CZ" altLang="en-US" b="1" dirty="0" err="1" smtClean="0"/>
              <a:t>cystalgia</a:t>
            </a:r>
            <a:r>
              <a:rPr lang="cs-CZ" altLang="en-US" b="1" dirty="0" smtClean="0"/>
              <a:t> </a:t>
            </a:r>
            <a:r>
              <a:rPr lang="cs-CZ" altLang="en-US" sz="1200" b="1" dirty="0" smtClean="0"/>
              <a:t>(</a:t>
            </a:r>
            <a:r>
              <a:rPr lang="en-GB" altLang="en-US" sz="1200" b="1" dirty="0" smtClean="0"/>
              <a:t>pain </a:t>
            </a:r>
            <a:r>
              <a:rPr lang="en-GB" altLang="en-US" sz="1200" b="1" dirty="0"/>
              <a:t>above the pubic </a:t>
            </a:r>
            <a:r>
              <a:rPr lang="en-GB" altLang="en-US" sz="1200" b="1" dirty="0" smtClean="0"/>
              <a:t>clasp</a:t>
            </a:r>
            <a:r>
              <a:rPr lang="cs-CZ" altLang="en-US" sz="1200" b="1" dirty="0" smtClean="0"/>
              <a:t>)</a:t>
            </a:r>
            <a:r>
              <a:rPr lang="cs-CZ" altLang="en-US" b="1" dirty="0" smtClean="0"/>
              <a:t>; </a:t>
            </a:r>
            <a:r>
              <a:rPr lang="cs-CZ" altLang="en-US" b="1" dirty="0" err="1" smtClean="0"/>
              <a:t>frequency</a:t>
            </a:r>
            <a:r>
              <a:rPr lang="cs-CZ" altLang="en-US" b="1" dirty="0" smtClean="0"/>
              <a:t> </a:t>
            </a:r>
            <a:r>
              <a:rPr lang="cs-CZ" altLang="en-US" sz="1200" b="1" dirty="0" smtClean="0"/>
              <a:t>(</a:t>
            </a:r>
            <a:r>
              <a:rPr lang="cs-CZ" altLang="en-US" sz="1200" b="1" dirty="0" err="1" smtClean="0"/>
              <a:t>frequent</a:t>
            </a:r>
            <a:r>
              <a:rPr lang="cs-CZ" altLang="en-US" sz="1200" b="1" dirty="0" smtClean="0"/>
              <a:t> </a:t>
            </a:r>
            <a:r>
              <a:rPr lang="cs-CZ" altLang="en-US" sz="1200" b="1" dirty="0" err="1" smtClean="0"/>
              <a:t>urination</a:t>
            </a:r>
            <a:r>
              <a:rPr lang="cs-CZ" altLang="en-US" sz="1200" b="1" dirty="0" smtClean="0"/>
              <a:t>)</a:t>
            </a:r>
            <a:r>
              <a:rPr lang="cs-CZ" altLang="en-US" b="1" dirty="0" smtClean="0"/>
              <a:t>; </a:t>
            </a:r>
            <a:r>
              <a:rPr lang="cs-CZ" altLang="en-US" b="1" dirty="0" err="1" smtClean="0"/>
              <a:t>urgency</a:t>
            </a:r>
            <a:r>
              <a:rPr lang="cs-CZ" altLang="en-US" b="1" dirty="0"/>
              <a:t> </a:t>
            </a:r>
            <a:r>
              <a:rPr lang="cs-CZ" altLang="en-US" sz="1200" b="1" dirty="0"/>
              <a:t>(</a:t>
            </a:r>
            <a:r>
              <a:rPr lang="cs-CZ" altLang="en-US" sz="1200" b="1" dirty="0" err="1"/>
              <a:t>painful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urge</a:t>
            </a:r>
            <a:r>
              <a:rPr lang="cs-CZ" altLang="en-US" sz="1200" b="1" dirty="0"/>
              <a:t> to </a:t>
            </a:r>
            <a:r>
              <a:rPr lang="cs-CZ" altLang="en-US" sz="1200" b="1" dirty="0" err="1" smtClean="0"/>
              <a:t>urinate</a:t>
            </a:r>
            <a:r>
              <a:rPr lang="cs-CZ" altLang="en-US" sz="1200" b="1" dirty="0" smtClean="0"/>
              <a:t>)</a:t>
            </a:r>
            <a:r>
              <a:rPr lang="cs-CZ" altLang="en-US" b="1" dirty="0" smtClean="0"/>
              <a:t>;</a:t>
            </a:r>
            <a:endParaRPr lang="cs-CZ" altLang="en-US" b="1" dirty="0"/>
          </a:p>
          <a:p>
            <a:r>
              <a:rPr lang="cs-CZ" altLang="en-US" b="1" dirty="0" err="1"/>
              <a:t>micro</a:t>
            </a:r>
            <a:r>
              <a:rPr lang="cs-CZ" altLang="en-US" b="1" dirty="0"/>
              <a:t> and </a:t>
            </a:r>
            <a:r>
              <a:rPr lang="cs-CZ" altLang="en-US" b="1" dirty="0" err="1"/>
              <a:t>macrohematuria</a:t>
            </a:r>
            <a:r>
              <a:rPr lang="cs-CZ" altLang="en-US" b="1" dirty="0" smtClean="0"/>
              <a:t>,</a:t>
            </a:r>
            <a:r>
              <a:rPr lang="cs-CZ" altLang="en-US" b="1" dirty="0">
                <a:solidFill>
                  <a:srgbClr val="FF0000"/>
                </a:solidFill>
              </a:rPr>
              <a:t> body </a:t>
            </a:r>
            <a:endParaRPr lang="cs-CZ" altLang="en-US" b="1" dirty="0" smtClean="0">
              <a:solidFill>
                <a:srgbClr val="FF0000"/>
              </a:solidFill>
            </a:endParaRPr>
          </a:p>
          <a:p>
            <a:r>
              <a:rPr lang="cs-CZ" altLang="en-US" b="1" dirty="0" err="1">
                <a:solidFill>
                  <a:srgbClr val="FF0000"/>
                </a:solidFill>
              </a:rPr>
              <a:t>t</a:t>
            </a:r>
            <a:r>
              <a:rPr lang="cs-CZ" altLang="en-US" b="1" dirty="0" err="1" smtClean="0">
                <a:solidFill>
                  <a:srgbClr val="FF0000"/>
                </a:solidFill>
              </a:rPr>
              <a:t>emperature</a:t>
            </a:r>
            <a:r>
              <a:rPr lang="cs-CZ" altLang="en-US" b="1" dirty="0" smtClean="0">
                <a:solidFill>
                  <a:srgbClr val="FF0000"/>
                </a:solidFill>
              </a:rPr>
              <a:t> (BT)↔, CRP</a:t>
            </a:r>
            <a:r>
              <a:rPr lang="cs-CZ" altLang="en-US" b="1" dirty="0">
                <a:solidFill>
                  <a:srgbClr val="FF0000"/>
                </a:solidFill>
              </a:rPr>
              <a:t>↔</a:t>
            </a:r>
          </a:p>
        </p:txBody>
      </p:sp>
      <p:sp>
        <p:nvSpPr>
          <p:cNvPr id="57423" name="Text Box 1103"/>
          <p:cNvSpPr txBox="1">
            <a:spLocks noChangeArrowheads="1"/>
          </p:cNvSpPr>
          <p:nvPr/>
        </p:nvSpPr>
        <p:spPr bwMode="auto">
          <a:xfrm>
            <a:off x="4849052" y="2566431"/>
            <a:ext cx="39177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b="1" dirty="0" err="1"/>
              <a:t>Urethritis</a:t>
            </a:r>
            <a:r>
              <a:rPr lang="cs-CZ" altLang="en-US" b="1" dirty="0"/>
              <a:t>: </a:t>
            </a:r>
            <a:r>
              <a:rPr lang="cs-CZ" altLang="en-US" b="1" dirty="0" err="1" smtClean="0"/>
              <a:t>stranguria</a:t>
            </a:r>
            <a:r>
              <a:rPr lang="cs-CZ" altLang="en-US" b="1" dirty="0" smtClean="0"/>
              <a:t> </a:t>
            </a:r>
            <a:r>
              <a:rPr lang="cs-CZ" altLang="en-US" sz="1200" b="1" dirty="0" smtClean="0"/>
              <a:t>(</a:t>
            </a:r>
            <a:r>
              <a:rPr lang="en-GB" altLang="en-US" sz="1200" b="1" dirty="0" smtClean="0"/>
              <a:t>burning </a:t>
            </a:r>
            <a:r>
              <a:rPr lang="en-GB" altLang="en-US" sz="1200" b="1" dirty="0"/>
              <a:t>and cutting during </a:t>
            </a:r>
            <a:r>
              <a:rPr lang="en-GB" altLang="en-US" sz="1200" b="1" dirty="0" smtClean="0"/>
              <a:t>urination</a:t>
            </a:r>
            <a:r>
              <a:rPr lang="cs-CZ" altLang="en-US" sz="1200" b="1" dirty="0" smtClean="0"/>
              <a:t>)</a:t>
            </a:r>
            <a:r>
              <a:rPr lang="en-GB" altLang="en-US" b="1" dirty="0" smtClean="0"/>
              <a:t> </a:t>
            </a:r>
            <a:r>
              <a:rPr lang="cs-CZ" altLang="en-US" b="1" dirty="0" smtClean="0"/>
              <a:t>, </a:t>
            </a:r>
            <a:r>
              <a:rPr lang="cs-CZ" altLang="en-US" b="1" dirty="0" smtClean="0">
                <a:solidFill>
                  <a:srgbClr val="FF0000"/>
                </a:solidFill>
              </a:rPr>
              <a:t>BT</a:t>
            </a:r>
            <a:r>
              <a:rPr lang="cs-CZ" altLang="en-US" b="1" dirty="0">
                <a:solidFill>
                  <a:srgbClr val="FF0000"/>
                </a:solidFill>
              </a:rPr>
              <a:t>↔, CRP</a:t>
            </a:r>
            <a:r>
              <a:rPr lang="cs-CZ" altLang="en-US" b="1" dirty="0" smtClean="0">
                <a:solidFill>
                  <a:srgbClr val="FF0000"/>
                </a:solidFill>
              </a:rPr>
              <a:t>↔</a:t>
            </a:r>
            <a:endParaRPr lang="cs-CZ" altLang="en-US" b="1" dirty="0">
              <a:solidFill>
                <a:srgbClr val="FF0000"/>
              </a:solidFill>
            </a:endParaRPr>
          </a:p>
        </p:txBody>
      </p:sp>
      <p:sp>
        <p:nvSpPr>
          <p:cNvPr id="57424" name="Text Box 1104"/>
          <p:cNvSpPr txBox="1">
            <a:spLocks noChangeArrowheads="1"/>
          </p:cNvSpPr>
          <p:nvPr/>
        </p:nvSpPr>
        <p:spPr bwMode="auto">
          <a:xfrm>
            <a:off x="4890477" y="5796171"/>
            <a:ext cx="420834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b="1" dirty="0"/>
              <a:t>Acute prostatitis: perineal pain, coital and </a:t>
            </a:r>
            <a:r>
              <a:rPr lang="en-GB" altLang="en-US" b="1" dirty="0" err="1"/>
              <a:t>postcoital</a:t>
            </a:r>
            <a:r>
              <a:rPr lang="en-GB" altLang="en-US" b="1" dirty="0"/>
              <a:t> pain</a:t>
            </a:r>
            <a:r>
              <a:rPr lang="cs-CZ" altLang="en-US" dirty="0" smtClean="0"/>
              <a:t>, </a:t>
            </a:r>
            <a:endParaRPr lang="cs-CZ" altLang="en-US" dirty="0"/>
          </a:p>
          <a:p>
            <a:pPr>
              <a:spcBef>
                <a:spcPct val="50000"/>
              </a:spcBef>
            </a:pPr>
            <a:r>
              <a:rPr lang="cs-CZ" altLang="en-US" b="1" dirty="0" smtClean="0">
                <a:solidFill>
                  <a:srgbClr val="FF0000"/>
                </a:solidFill>
              </a:rPr>
              <a:t>BT↑↑, CRP ↑↑</a:t>
            </a:r>
            <a:endParaRPr lang="cs-CZ" altLang="en-US" b="1" dirty="0">
              <a:solidFill>
                <a:srgbClr val="FF0000"/>
              </a:solidFill>
            </a:endParaRPr>
          </a:p>
        </p:txBody>
      </p:sp>
      <p:sp>
        <p:nvSpPr>
          <p:cNvPr id="57425" name="Text Box 1105"/>
          <p:cNvSpPr txBox="1">
            <a:spLocks noChangeArrowheads="1"/>
          </p:cNvSpPr>
          <p:nvPr/>
        </p:nvSpPr>
        <p:spPr bwMode="auto">
          <a:xfrm>
            <a:off x="5089525" y="5451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en-US"/>
          </a:p>
        </p:txBody>
      </p:sp>
      <p:sp>
        <p:nvSpPr>
          <p:cNvPr id="57427" name="Oval 1107"/>
          <p:cNvSpPr>
            <a:spLocks noChangeArrowheads="1"/>
          </p:cNvSpPr>
          <p:nvPr/>
        </p:nvSpPr>
        <p:spPr bwMode="auto">
          <a:xfrm>
            <a:off x="3857772" y="4368604"/>
            <a:ext cx="914400" cy="914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7428" name="Text Box 1108"/>
          <p:cNvSpPr txBox="1">
            <a:spLocks noChangeArrowheads="1"/>
          </p:cNvSpPr>
          <p:nvPr/>
        </p:nvSpPr>
        <p:spPr bwMode="auto">
          <a:xfrm>
            <a:off x="4899174" y="4347878"/>
            <a:ext cx="365508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en-US" b="1" dirty="0" err="1"/>
              <a:t>Secondary</a:t>
            </a:r>
            <a:r>
              <a:rPr lang="cs-CZ" altLang="en-US" b="1" dirty="0"/>
              <a:t> </a:t>
            </a:r>
            <a:r>
              <a:rPr lang="cs-CZ" altLang="en-US" b="1" dirty="0" smtClean="0"/>
              <a:t>VUR </a:t>
            </a:r>
            <a:r>
              <a:rPr lang="cs-CZ" altLang="en-US" sz="1400" b="1" dirty="0" smtClean="0"/>
              <a:t>(</a:t>
            </a:r>
            <a:r>
              <a:rPr lang="en-GB" altLang="en-US" sz="1400" b="1" dirty="0" smtClean="0"/>
              <a:t>inflammatory </a:t>
            </a:r>
            <a:r>
              <a:rPr lang="en-GB" altLang="en-US" sz="1400" b="1" dirty="0"/>
              <a:t>damage to the </a:t>
            </a:r>
            <a:r>
              <a:rPr lang="en-GB" altLang="en-US" sz="1400" b="1" dirty="0" err="1"/>
              <a:t>vesico</a:t>
            </a:r>
            <a:r>
              <a:rPr lang="en-GB" altLang="en-US" sz="1400" b="1" dirty="0"/>
              <a:t>-ureteral junction allows ascending kidney infection</a:t>
            </a:r>
            <a:r>
              <a:rPr lang="en-GB" altLang="en-US" sz="1400" b="1" dirty="0" smtClean="0"/>
              <a:t>)</a:t>
            </a:r>
            <a:r>
              <a:rPr lang="cs-CZ" altLang="en-US" b="1" dirty="0" smtClean="0"/>
              <a:t>: </a:t>
            </a:r>
            <a:r>
              <a:rPr lang="cs-CZ" altLang="en-US" b="1" dirty="0" err="1"/>
              <a:t>intermittent</a:t>
            </a:r>
            <a:r>
              <a:rPr lang="cs-CZ" altLang="en-US" b="1" dirty="0"/>
              <a:t> </a:t>
            </a:r>
            <a:r>
              <a:rPr lang="cs-CZ" altLang="en-US" b="1" dirty="0" err="1"/>
              <a:t>febrile</a:t>
            </a:r>
            <a:r>
              <a:rPr lang="cs-CZ" altLang="en-US" b="1" dirty="0"/>
              <a:t> </a:t>
            </a:r>
            <a:r>
              <a:rPr lang="cs-CZ" altLang="en-US" b="1" dirty="0" err="1"/>
              <a:t>episodes</a:t>
            </a:r>
            <a:endParaRPr lang="cs-CZ" altLang="en-US" dirty="0"/>
          </a:p>
        </p:txBody>
      </p:sp>
      <p:sp>
        <p:nvSpPr>
          <p:cNvPr id="57429" name="Text Box 1109"/>
          <p:cNvSpPr txBox="1">
            <a:spLocks noChangeArrowheads="1"/>
          </p:cNvSpPr>
          <p:nvPr/>
        </p:nvSpPr>
        <p:spPr bwMode="auto">
          <a:xfrm>
            <a:off x="4870792" y="3354169"/>
            <a:ext cx="36068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 err="1"/>
              <a:t>Trigonitis</a:t>
            </a:r>
            <a:r>
              <a:rPr lang="en-GB" altLang="en-US" b="1" dirty="0"/>
              <a:t>: a painful permanent </a:t>
            </a:r>
            <a:r>
              <a:rPr lang="en-GB" altLang="en-US" b="1" dirty="0" smtClean="0"/>
              <a:t>urge</a:t>
            </a:r>
            <a:endParaRPr lang="cs-CZ" altLang="en-US" b="1" dirty="0" smtClean="0"/>
          </a:p>
          <a:p>
            <a:r>
              <a:rPr lang="en-GB" altLang="en-US" b="1" dirty="0" smtClean="0"/>
              <a:t> to</a:t>
            </a:r>
            <a:r>
              <a:rPr lang="cs-CZ" altLang="en-US" b="1" dirty="0" smtClean="0"/>
              <a:t> </a:t>
            </a:r>
            <a:r>
              <a:rPr lang="en-GB" altLang="en-US" b="1" dirty="0" smtClean="0"/>
              <a:t>urination</a:t>
            </a:r>
            <a:r>
              <a:rPr lang="en-GB" altLang="en-US" b="1" dirty="0"/>
              <a:t>, urinary retention</a:t>
            </a:r>
            <a:endParaRPr lang="cs-CZ" altLang="en-US" dirty="0"/>
          </a:p>
        </p:txBody>
      </p:sp>
      <p:sp>
        <p:nvSpPr>
          <p:cNvPr id="2" name="Ovál 1"/>
          <p:cNvSpPr/>
          <p:nvPr/>
        </p:nvSpPr>
        <p:spPr>
          <a:xfrm>
            <a:off x="4975934" y="6268943"/>
            <a:ext cx="1733688" cy="624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ovéPole 3"/>
          <p:cNvSpPr txBox="1"/>
          <p:nvPr/>
        </p:nvSpPr>
        <p:spPr>
          <a:xfrm>
            <a:off x="6001457" y="5278288"/>
            <a:ext cx="179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B</a:t>
            </a:r>
            <a:r>
              <a:rPr lang="en-GB" b="1" dirty="0" smtClean="0">
                <a:solidFill>
                  <a:srgbClr val="FF0000"/>
                </a:solidFill>
              </a:rPr>
              <a:t>T</a:t>
            </a:r>
            <a:r>
              <a:rPr lang="en-GB" b="1" i="1" dirty="0">
                <a:solidFill>
                  <a:srgbClr val="FF0000"/>
                </a:solidFill>
              </a:rPr>
              <a:t>↑↑</a:t>
            </a:r>
            <a:r>
              <a:rPr lang="en-GB" b="1" dirty="0">
                <a:solidFill>
                  <a:srgbClr val="FF0000"/>
                </a:solidFill>
              </a:rPr>
              <a:t>, CRP ↑↑</a:t>
            </a:r>
          </a:p>
        </p:txBody>
      </p:sp>
      <p:sp>
        <p:nvSpPr>
          <p:cNvPr id="88" name="Ovál 87"/>
          <p:cNvSpPr/>
          <p:nvPr/>
        </p:nvSpPr>
        <p:spPr>
          <a:xfrm>
            <a:off x="5971014" y="5142328"/>
            <a:ext cx="1733688" cy="624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ovéPole 86"/>
          <p:cNvSpPr txBox="1"/>
          <p:nvPr/>
        </p:nvSpPr>
        <p:spPr>
          <a:xfrm>
            <a:off x="12430" y="4948535"/>
            <a:ext cx="56550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O</a:t>
            </a:r>
            <a:r>
              <a:rPr lang="en-GB" b="1" dirty="0" err="1" smtClean="0"/>
              <a:t>nly</a:t>
            </a:r>
            <a:r>
              <a:rPr lang="en-GB" b="1" dirty="0" smtClean="0"/>
              <a:t> </a:t>
            </a:r>
            <a:r>
              <a:rPr lang="en-GB" b="1" dirty="0"/>
              <a:t>infection and </a:t>
            </a:r>
            <a:r>
              <a:rPr lang="en-GB" b="1" dirty="0" smtClean="0"/>
              <a:t>inflammation </a:t>
            </a:r>
            <a:r>
              <a:rPr lang="en-GB" b="1" dirty="0"/>
              <a:t>of the </a:t>
            </a:r>
            <a:r>
              <a:rPr lang="en-GB" b="1" dirty="0" err="1"/>
              <a:t>parenchymatous</a:t>
            </a:r>
            <a:r>
              <a:rPr lang="en-GB" b="1" dirty="0"/>
              <a:t> </a:t>
            </a:r>
            <a:r>
              <a:rPr lang="en-GB" b="1" dirty="0" smtClean="0"/>
              <a:t>organs</a:t>
            </a:r>
            <a:r>
              <a:rPr lang="cs-CZ" b="1" dirty="0" smtClean="0"/>
              <a:t> (</a:t>
            </a:r>
            <a:r>
              <a:rPr lang="cs-CZ" b="1" dirty="0" err="1" smtClean="0"/>
              <a:t>prostate</a:t>
            </a:r>
            <a:r>
              <a:rPr lang="cs-CZ" b="1" dirty="0" smtClean="0"/>
              <a:t>, </a:t>
            </a:r>
            <a:r>
              <a:rPr lang="cs-CZ" b="1" dirty="0" err="1" smtClean="0"/>
              <a:t>kidney</a:t>
            </a:r>
            <a:r>
              <a:rPr lang="cs-CZ" b="1" dirty="0" smtClean="0"/>
              <a:t>)</a:t>
            </a:r>
            <a:r>
              <a:rPr lang="en-GB" b="1" dirty="0" smtClean="0"/>
              <a:t> </a:t>
            </a:r>
            <a:r>
              <a:rPr lang="en-GB" b="1" dirty="0"/>
              <a:t>of the urinary tract is associated with high CRP and </a:t>
            </a:r>
            <a:r>
              <a:rPr lang="cs-CZ" b="1" dirty="0" err="1" smtClean="0"/>
              <a:t>fever</a:t>
            </a:r>
            <a:endParaRPr lang="en-GB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0631" y="1084817"/>
            <a:ext cx="365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Bacterial</a:t>
            </a:r>
            <a:r>
              <a:rPr lang="cs-CZ" b="1" dirty="0" smtClean="0"/>
              <a:t> </a:t>
            </a:r>
            <a:r>
              <a:rPr lang="en-GB" b="1" dirty="0" smtClean="0"/>
              <a:t>urethritis </a:t>
            </a:r>
            <a:r>
              <a:rPr lang="en-GB" b="1" dirty="0"/>
              <a:t>and cystitis </a:t>
            </a:r>
            <a:r>
              <a:rPr lang="en-GB" b="1" dirty="0" smtClean="0"/>
              <a:t>often</a:t>
            </a:r>
            <a:endParaRPr lang="cs-CZ" b="1" dirty="0" smtClean="0"/>
          </a:p>
          <a:p>
            <a:r>
              <a:rPr lang="en-GB" b="1" dirty="0" smtClean="0"/>
              <a:t> </a:t>
            </a:r>
            <a:r>
              <a:rPr lang="en-GB" b="1" dirty="0"/>
              <a:t>occur simultaneously</a:t>
            </a:r>
          </a:p>
        </p:txBody>
      </p:sp>
    </p:spTree>
    <p:extLst>
      <p:ext uri="{BB962C8B-B14F-4D97-AF65-F5344CB8AC3E}">
        <p14:creationId xmlns:p14="http://schemas.microsoft.com/office/powerpoint/2010/main" xmlns="" val="248236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180070" cy="1047750"/>
          </a:xfrm>
        </p:spPr>
        <p:txBody>
          <a:bodyPr/>
          <a:lstStyle/>
          <a:p>
            <a:r>
              <a:rPr lang="en-GB" altLang="en-US" sz="2800" b="1" dirty="0" smtClean="0"/>
              <a:t>Clinical manifestations of </a:t>
            </a:r>
            <a:r>
              <a:rPr lang="cs-CZ" altLang="en-US" sz="2800" b="1" dirty="0" err="1" smtClean="0"/>
              <a:t>upper</a:t>
            </a:r>
            <a:r>
              <a:rPr lang="en-GB" altLang="en-US" sz="2800" b="1" dirty="0" smtClean="0"/>
              <a:t> urinary tract infection</a:t>
            </a:r>
            <a:endParaRPr lang="cs-CZ" altLang="en-US" sz="1800" b="1" dirty="0"/>
          </a:p>
        </p:txBody>
      </p:sp>
      <p:pic>
        <p:nvPicPr>
          <p:cNvPr id="58371" name="Picture 1027" descr="Ledviny-horní IMC-náčrt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1600200"/>
            <a:ext cx="39528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Oval 1028"/>
          <p:cNvSpPr>
            <a:spLocks noChangeArrowheads="1"/>
          </p:cNvSpPr>
          <p:nvPr/>
        </p:nvSpPr>
        <p:spPr bwMode="auto">
          <a:xfrm>
            <a:off x="16764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3" name="Oval 1029"/>
          <p:cNvSpPr>
            <a:spLocks noChangeArrowheads="1"/>
          </p:cNvSpPr>
          <p:nvPr/>
        </p:nvSpPr>
        <p:spPr bwMode="auto">
          <a:xfrm>
            <a:off x="14478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4" name="Oval 1030"/>
          <p:cNvSpPr>
            <a:spLocks noChangeArrowheads="1"/>
          </p:cNvSpPr>
          <p:nvPr/>
        </p:nvSpPr>
        <p:spPr bwMode="auto">
          <a:xfrm>
            <a:off x="14478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5" name="Oval 1031"/>
          <p:cNvSpPr>
            <a:spLocks noChangeArrowheads="1"/>
          </p:cNvSpPr>
          <p:nvPr/>
        </p:nvSpPr>
        <p:spPr bwMode="auto">
          <a:xfrm>
            <a:off x="16002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6" name="Oval 1032"/>
          <p:cNvSpPr>
            <a:spLocks noChangeArrowheads="1"/>
          </p:cNvSpPr>
          <p:nvPr/>
        </p:nvSpPr>
        <p:spPr bwMode="auto">
          <a:xfrm>
            <a:off x="16764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7" name="Oval 1033"/>
          <p:cNvSpPr>
            <a:spLocks noChangeArrowheads="1"/>
          </p:cNvSpPr>
          <p:nvPr/>
        </p:nvSpPr>
        <p:spPr bwMode="auto">
          <a:xfrm>
            <a:off x="15240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8" name="Oval 1034"/>
          <p:cNvSpPr>
            <a:spLocks noChangeArrowheads="1"/>
          </p:cNvSpPr>
          <p:nvPr/>
        </p:nvSpPr>
        <p:spPr bwMode="auto">
          <a:xfrm>
            <a:off x="1524000" y="2971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9" name="Oval 1035"/>
          <p:cNvSpPr>
            <a:spLocks noChangeArrowheads="1"/>
          </p:cNvSpPr>
          <p:nvPr/>
        </p:nvSpPr>
        <p:spPr bwMode="auto">
          <a:xfrm>
            <a:off x="16764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0" name="Oval 1036"/>
          <p:cNvSpPr>
            <a:spLocks noChangeArrowheads="1"/>
          </p:cNvSpPr>
          <p:nvPr/>
        </p:nvSpPr>
        <p:spPr bwMode="auto">
          <a:xfrm>
            <a:off x="15240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1" name="Oval 1037"/>
          <p:cNvSpPr>
            <a:spLocks noChangeArrowheads="1"/>
          </p:cNvSpPr>
          <p:nvPr/>
        </p:nvSpPr>
        <p:spPr bwMode="auto">
          <a:xfrm>
            <a:off x="18288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2" name="Oval 1038"/>
          <p:cNvSpPr>
            <a:spLocks noChangeArrowheads="1"/>
          </p:cNvSpPr>
          <p:nvPr/>
        </p:nvSpPr>
        <p:spPr bwMode="auto">
          <a:xfrm>
            <a:off x="15240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3" name="Oval 1039"/>
          <p:cNvSpPr>
            <a:spLocks noChangeArrowheads="1"/>
          </p:cNvSpPr>
          <p:nvPr/>
        </p:nvSpPr>
        <p:spPr bwMode="auto">
          <a:xfrm>
            <a:off x="1600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4" name="Oval 1040"/>
          <p:cNvSpPr>
            <a:spLocks noChangeArrowheads="1"/>
          </p:cNvSpPr>
          <p:nvPr/>
        </p:nvSpPr>
        <p:spPr bwMode="auto">
          <a:xfrm>
            <a:off x="1524000" y="289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5" name="Oval 1041"/>
          <p:cNvSpPr>
            <a:spLocks noChangeArrowheads="1"/>
          </p:cNvSpPr>
          <p:nvPr/>
        </p:nvSpPr>
        <p:spPr bwMode="auto">
          <a:xfrm>
            <a:off x="12954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6" name="Oval 1042"/>
          <p:cNvSpPr>
            <a:spLocks noChangeArrowheads="1"/>
          </p:cNvSpPr>
          <p:nvPr/>
        </p:nvSpPr>
        <p:spPr bwMode="auto">
          <a:xfrm>
            <a:off x="12192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7" name="Oval 1043"/>
          <p:cNvSpPr>
            <a:spLocks noChangeArrowheads="1"/>
          </p:cNvSpPr>
          <p:nvPr/>
        </p:nvSpPr>
        <p:spPr bwMode="auto">
          <a:xfrm>
            <a:off x="1371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8" name="Oval 1044"/>
          <p:cNvSpPr>
            <a:spLocks noChangeArrowheads="1"/>
          </p:cNvSpPr>
          <p:nvPr/>
        </p:nvSpPr>
        <p:spPr bwMode="auto">
          <a:xfrm>
            <a:off x="1752600" y="2514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9" name="Oval 1045"/>
          <p:cNvSpPr>
            <a:spLocks noChangeArrowheads="1"/>
          </p:cNvSpPr>
          <p:nvPr/>
        </p:nvSpPr>
        <p:spPr bwMode="auto">
          <a:xfrm>
            <a:off x="1600200" y="2362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0" name="Oval 1046"/>
          <p:cNvSpPr>
            <a:spLocks noChangeArrowheads="1"/>
          </p:cNvSpPr>
          <p:nvPr/>
        </p:nvSpPr>
        <p:spPr bwMode="auto">
          <a:xfrm>
            <a:off x="15240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1" name="Oval 1047"/>
          <p:cNvSpPr>
            <a:spLocks noChangeArrowheads="1"/>
          </p:cNvSpPr>
          <p:nvPr/>
        </p:nvSpPr>
        <p:spPr bwMode="auto">
          <a:xfrm>
            <a:off x="1600200" y="2438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2" name="Oval 1048"/>
          <p:cNvSpPr>
            <a:spLocks noChangeArrowheads="1"/>
          </p:cNvSpPr>
          <p:nvPr/>
        </p:nvSpPr>
        <p:spPr bwMode="auto">
          <a:xfrm>
            <a:off x="1524000" y="2286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3" name="Oval 1049"/>
          <p:cNvSpPr>
            <a:spLocks noChangeArrowheads="1"/>
          </p:cNvSpPr>
          <p:nvPr/>
        </p:nvSpPr>
        <p:spPr bwMode="auto">
          <a:xfrm>
            <a:off x="1828800" y="2667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4" name="Oval 1050"/>
          <p:cNvSpPr>
            <a:spLocks noChangeArrowheads="1"/>
          </p:cNvSpPr>
          <p:nvPr/>
        </p:nvSpPr>
        <p:spPr bwMode="auto">
          <a:xfrm>
            <a:off x="19812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7" name="Oval 1053"/>
          <p:cNvSpPr>
            <a:spLocks noChangeArrowheads="1"/>
          </p:cNvSpPr>
          <p:nvPr/>
        </p:nvSpPr>
        <p:spPr bwMode="auto">
          <a:xfrm>
            <a:off x="19812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8" name="Oval 1054"/>
          <p:cNvSpPr>
            <a:spLocks noChangeArrowheads="1"/>
          </p:cNvSpPr>
          <p:nvPr/>
        </p:nvSpPr>
        <p:spPr bwMode="auto">
          <a:xfrm>
            <a:off x="1905000" y="3581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9" name="Oval 1055"/>
          <p:cNvSpPr>
            <a:spLocks noChangeArrowheads="1"/>
          </p:cNvSpPr>
          <p:nvPr/>
        </p:nvSpPr>
        <p:spPr bwMode="auto">
          <a:xfrm>
            <a:off x="16764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0" name="Oval 1056"/>
          <p:cNvSpPr>
            <a:spLocks noChangeArrowheads="1"/>
          </p:cNvSpPr>
          <p:nvPr/>
        </p:nvSpPr>
        <p:spPr bwMode="auto">
          <a:xfrm>
            <a:off x="18288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1" name="Oval 1057"/>
          <p:cNvSpPr>
            <a:spLocks noChangeArrowheads="1"/>
          </p:cNvSpPr>
          <p:nvPr/>
        </p:nvSpPr>
        <p:spPr bwMode="auto">
          <a:xfrm>
            <a:off x="1981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2" name="Oval 1058"/>
          <p:cNvSpPr>
            <a:spLocks noChangeArrowheads="1"/>
          </p:cNvSpPr>
          <p:nvPr/>
        </p:nvSpPr>
        <p:spPr bwMode="auto">
          <a:xfrm>
            <a:off x="22098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3" name="Oval 1059"/>
          <p:cNvSpPr>
            <a:spLocks noChangeArrowheads="1"/>
          </p:cNvSpPr>
          <p:nvPr/>
        </p:nvSpPr>
        <p:spPr bwMode="auto">
          <a:xfrm>
            <a:off x="22098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4" name="Oval 1060"/>
          <p:cNvSpPr>
            <a:spLocks noChangeArrowheads="1"/>
          </p:cNvSpPr>
          <p:nvPr/>
        </p:nvSpPr>
        <p:spPr bwMode="auto">
          <a:xfrm>
            <a:off x="19812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5" name="Oval 1061"/>
          <p:cNvSpPr>
            <a:spLocks noChangeArrowheads="1"/>
          </p:cNvSpPr>
          <p:nvPr/>
        </p:nvSpPr>
        <p:spPr bwMode="auto">
          <a:xfrm>
            <a:off x="1676400" y="510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6" name="Oval 1062"/>
          <p:cNvSpPr>
            <a:spLocks noChangeArrowheads="1"/>
          </p:cNvSpPr>
          <p:nvPr/>
        </p:nvSpPr>
        <p:spPr bwMode="auto">
          <a:xfrm>
            <a:off x="1600200" y="4648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7" name="Oval 1063"/>
          <p:cNvSpPr>
            <a:spLocks noChangeArrowheads="1"/>
          </p:cNvSpPr>
          <p:nvPr/>
        </p:nvSpPr>
        <p:spPr bwMode="auto">
          <a:xfrm>
            <a:off x="16002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8" name="Oval 1064"/>
          <p:cNvSpPr>
            <a:spLocks noChangeArrowheads="1"/>
          </p:cNvSpPr>
          <p:nvPr/>
        </p:nvSpPr>
        <p:spPr bwMode="auto">
          <a:xfrm>
            <a:off x="16002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09" name="Oval 1065"/>
          <p:cNvSpPr>
            <a:spLocks noChangeArrowheads="1"/>
          </p:cNvSpPr>
          <p:nvPr/>
        </p:nvSpPr>
        <p:spPr bwMode="auto">
          <a:xfrm>
            <a:off x="22098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0" name="Oval 1066"/>
          <p:cNvSpPr>
            <a:spLocks noChangeArrowheads="1"/>
          </p:cNvSpPr>
          <p:nvPr/>
        </p:nvSpPr>
        <p:spPr bwMode="auto">
          <a:xfrm>
            <a:off x="2209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1" name="Oval 1067"/>
          <p:cNvSpPr>
            <a:spLocks noChangeArrowheads="1"/>
          </p:cNvSpPr>
          <p:nvPr/>
        </p:nvSpPr>
        <p:spPr bwMode="auto">
          <a:xfrm>
            <a:off x="2514600" y="5562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2" name="Oval 1068"/>
          <p:cNvSpPr>
            <a:spLocks noChangeArrowheads="1"/>
          </p:cNvSpPr>
          <p:nvPr/>
        </p:nvSpPr>
        <p:spPr bwMode="auto">
          <a:xfrm>
            <a:off x="2514600" y="5181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4" name="Oval 1070"/>
          <p:cNvSpPr>
            <a:spLocks noChangeArrowheads="1"/>
          </p:cNvSpPr>
          <p:nvPr/>
        </p:nvSpPr>
        <p:spPr bwMode="auto">
          <a:xfrm>
            <a:off x="1295400" y="1981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5" name="Oval 1071"/>
          <p:cNvSpPr>
            <a:spLocks noChangeArrowheads="1"/>
          </p:cNvSpPr>
          <p:nvPr/>
        </p:nvSpPr>
        <p:spPr bwMode="auto">
          <a:xfrm>
            <a:off x="1066800" y="2362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6" name="Oval 1072"/>
          <p:cNvSpPr>
            <a:spLocks noChangeArrowheads="1"/>
          </p:cNvSpPr>
          <p:nvPr/>
        </p:nvSpPr>
        <p:spPr bwMode="auto">
          <a:xfrm>
            <a:off x="990600" y="2743200"/>
            <a:ext cx="304800" cy="3048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18" name="Oval 1074"/>
          <p:cNvSpPr>
            <a:spLocks noChangeArrowheads="1"/>
          </p:cNvSpPr>
          <p:nvPr/>
        </p:nvSpPr>
        <p:spPr bwMode="auto">
          <a:xfrm>
            <a:off x="3581400" y="22860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0" name="Oval 1076"/>
          <p:cNvSpPr>
            <a:spLocks noChangeArrowheads="1"/>
          </p:cNvSpPr>
          <p:nvPr/>
        </p:nvSpPr>
        <p:spPr bwMode="auto">
          <a:xfrm>
            <a:off x="3962400" y="2971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2" name="AutoShape 1078"/>
          <p:cNvSpPr>
            <a:spLocks noChangeArrowheads="1"/>
          </p:cNvSpPr>
          <p:nvPr/>
        </p:nvSpPr>
        <p:spPr bwMode="auto">
          <a:xfrm>
            <a:off x="3382108" y="1160585"/>
            <a:ext cx="685800" cy="609600"/>
          </a:xfrm>
          <a:prstGeom prst="sun">
            <a:avLst>
              <a:gd name="adj" fmla="val 25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4" name="AutoShape 1080"/>
          <p:cNvSpPr>
            <a:spLocks noChangeArrowheads="1"/>
          </p:cNvSpPr>
          <p:nvPr/>
        </p:nvSpPr>
        <p:spPr bwMode="auto">
          <a:xfrm>
            <a:off x="3534508" y="2072053"/>
            <a:ext cx="1066800" cy="6858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5" name="Freeform 1081"/>
          <p:cNvSpPr>
            <a:spLocks/>
          </p:cNvSpPr>
          <p:nvPr/>
        </p:nvSpPr>
        <p:spPr bwMode="auto">
          <a:xfrm>
            <a:off x="3194050" y="1855788"/>
            <a:ext cx="1365250" cy="2079625"/>
          </a:xfrm>
          <a:custGeom>
            <a:avLst/>
            <a:gdLst>
              <a:gd name="T0" fmla="*/ 0 w 860"/>
              <a:gd name="T1" fmla="*/ 41 h 1310"/>
              <a:gd name="T2" fmla="*/ 209 w 860"/>
              <a:gd name="T3" fmla="*/ 16 h 1310"/>
              <a:gd name="T4" fmla="*/ 292 w 860"/>
              <a:gd name="T5" fmla="*/ 0 h 1310"/>
              <a:gd name="T6" fmla="*/ 551 w 860"/>
              <a:gd name="T7" fmla="*/ 33 h 1310"/>
              <a:gd name="T8" fmla="*/ 601 w 860"/>
              <a:gd name="T9" fmla="*/ 66 h 1310"/>
              <a:gd name="T10" fmla="*/ 626 w 860"/>
              <a:gd name="T11" fmla="*/ 83 h 1310"/>
              <a:gd name="T12" fmla="*/ 684 w 860"/>
              <a:gd name="T13" fmla="*/ 150 h 1310"/>
              <a:gd name="T14" fmla="*/ 759 w 860"/>
              <a:gd name="T15" fmla="*/ 250 h 1310"/>
              <a:gd name="T16" fmla="*/ 776 w 860"/>
              <a:gd name="T17" fmla="*/ 275 h 1310"/>
              <a:gd name="T18" fmla="*/ 793 w 860"/>
              <a:gd name="T19" fmla="*/ 300 h 1310"/>
              <a:gd name="T20" fmla="*/ 860 w 860"/>
              <a:gd name="T21" fmla="*/ 534 h 1310"/>
              <a:gd name="T22" fmla="*/ 835 w 860"/>
              <a:gd name="T23" fmla="*/ 851 h 1310"/>
              <a:gd name="T24" fmla="*/ 801 w 860"/>
              <a:gd name="T25" fmla="*/ 976 h 1310"/>
              <a:gd name="T26" fmla="*/ 751 w 860"/>
              <a:gd name="T27" fmla="*/ 1118 h 1310"/>
              <a:gd name="T28" fmla="*/ 709 w 860"/>
              <a:gd name="T29" fmla="*/ 1193 h 1310"/>
              <a:gd name="T30" fmla="*/ 659 w 860"/>
              <a:gd name="T31" fmla="*/ 1227 h 1310"/>
              <a:gd name="T32" fmla="*/ 542 w 860"/>
              <a:gd name="T33" fmla="*/ 1310 h 1310"/>
              <a:gd name="T34" fmla="*/ 350 w 860"/>
              <a:gd name="T35" fmla="*/ 1302 h 1310"/>
              <a:gd name="T36" fmla="*/ 242 w 860"/>
              <a:gd name="T37" fmla="*/ 1285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60" h="1310">
                <a:moveTo>
                  <a:pt x="0" y="41"/>
                </a:moveTo>
                <a:cubicBezTo>
                  <a:pt x="69" y="30"/>
                  <a:pt x="140" y="27"/>
                  <a:pt x="209" y="16"/>
                </a:cubicBezTo>
                <a:cubicBezTo>
                  <a:pt x="237" y="12"/>
                  <a:pt x="292" y="0"/>
                  <a:pt x="292" y="0"/>
                </a:cubicBezTo>
                <a:cubicBezTo>
                  <a:pt x="410" y="5"/>
                  <a:pt x="457" y="3"/>
                  <a:pt x="551" y="33"/>
                </a:cubicBezTo>
                <a:cubicBezTo>
                  <a:pt x="568" y="44"/>
                  <a:pt x="584" y="55"/>
                  <a:pt x="601" y="66"/>
                </a:cubicBezTo>
                <a:cubicBezTo>
                  <a:pt x="609" y="72"/>
                  <a:pt x="626" y="83"/>
                  <a:pt x="626" y="83"/>
                </a:cubicBezTo>
                <a:cubicBezTo>
                  <a:pt x="665" y="141"/>
                  <a:pt x="642" y="122"/>
                  <a:pt x="684" y="150"/>
                </a:cubicBezTo>
                <a:cubicBezTo>
                  <a:pt x="708" y="185"/>
                  <a:pt x="735" y="214"/>
                  <a:pt x="759" y="250"/>
                </a:cubicBezTo>
                <a:cubicBezTo>
                  <a:pt x="765" y="258"/>
                  <a:pt x="770" y="267"/>
                  <a:pt x="776" y="275"/>
                </a:cubicBezTo>
                <a:cubicBezTo>
                  <a:pt x="782" y="283"/>
                  <a:pt x="793" y="300"/>
                  <a:pt x="793" y="300"/>
                </a:cubicBezTo>
                <a:cubicBezTo>
                  <a:pt x="818" y="378"/>
                  <a:pt x="847" y="453"/>
                  <a:pt x="860" y="534"/>
                </a:cubicBezTo>
                <a:cubicBezTo>
                  <a:pt x="854" y="638"/>
                  <a:pt x="854" y="748"/>
                  <a:pt x="835" y="851"/>
                </a:cubicBezTo>
                <a:cubicBezTo>
                  <a:pt x="827" y="894"/>
                  <a:pt x="812" y="934"/>
                  <a:pt x="801" y="976"/>
                </a:cubicBezTo>
                <a:cubicBezTo>
                  <a:pt x="788" y="1026"/>
                  <a:pt x="781" y="1074"/>
                  <a:pt x="751" y="1118"/>
                </a:cubicBezTo>
                <a:cubicBezTo>
                  <a:pt x="742" y="1145"/>
                  <a:pt x="735" y="1175"/>
                  <a:pt x="709" y="1193"/>
                </a:cubicBezTo>
                <a:cubicBezTo>
                  <a:pt x="692" y="1204"/>
                  <a:pt x="659" y="1227"/>
                  <a:pt x="659" y="1227"/>
                </a:cubicBezTo>
                <a:cubicBezTo>
                  <a:pt x="633" y="1268"/>
                  <a:pt x="588" y="1295"/>
                  <a:pt x="542" y="1310"/>
                </a:cubicBezTo>
                <a:cubicBezTo>
                  <a:pt x="478" y="1307"/>
                  <a:pt x="414" y="1306"/>
                  <a:pt x="350" y="1302"/>
                </a:cubicBezTo>
                <a:cubicBezTo>
                  <a:pt x="317" y="1300"/>
                  <a:pt x="275" y="1285"/>
                  <a:pt x="242" y="1285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426" name="Oval 1082"/>
          <p:cNvSpPr>
            <a:spLocks noChangeArrowheads="1"/>
          </p:cNvSpPr>
          <p:nvPr/>
        </p:nvSpPr>
        <p:spPr bwMode="auto">
          <a:xfrm>
            <a:off x="5029200" y="11430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7" name="Oval 1083"/>
          <p:cNvSpPr>
            <a:spLocks noChangeArrowheads="1"/>
          </p:cNvSpPr>
          <p:nvPr/>
        </p:nvSpPr>
        <p:spPr bwMode="auto">
          <a:xfrm>
            <a:off x="5029200" y="2209800"/>
            <a:ext cx="914400" cy="914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8" name="Oval 1084"/>
          <p:cNvSpPr>
            <a:spLocks noChangeArrowheads="1"/>
          </p:cNvSpPr>
          <p:nvPr/>
        </p:nvSpPr>
        <p:spPr bwMode="auto">
          <a:xfrm>
            <a:off x="5029200" y="3276600"/>
            <a:ext cx="9144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29" name="Oval 1085"/>
          <p:cNvSpPr>
            <a:spLocks noChangeArrowheads="1"/>
          </p:cNvSpPr>
          <p:nvPr/>
        </p:nvSpPr>
        <p:spPr bwMode="auto">
          <a:xfrm>
            <a:off x="5131894" y="5547360"/>
            <a:ext cx="914400" cy="9144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30" name="Oval 1086"/>
          <p:cNvSpPr>
            <a:spLocks noChangeArrowheads="1"/>
          </p:cNvSpPr>
          <p:nvPr/>
        </p:nvSpPr>
        <p:spPr bwMode="auto">
          <a:xfrm>
            <a:off x="5067882" y="4394102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432" name="Text Box 1088"/>
          <p:cNvSpPr txBox="1">
            <a:spLocks noChangeArrowheads="1"/>
          </p:cNvSpPr>
          <p:nvPr/>
        </p:nvSpPr>
        <p:spPr bwMode="auto">
          <a:xfrm>
            <a:off x="5913026" y="1236785"/>
            <a:ext cx="30677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000" b="1" dirty="0" err="1"/>
              <a:t>Ascending</a:t>
            </a:r>
            <a:r>
              <a:rPr lang="cs-CZ" altLang="en-US" sz="2000" b="1" dirty="0"/>
              <a:t> PN: </a:t>
            </a:r>
            <a:r>
              <a:rPr lang="cs-CZ" altLang="en-US" sz="2000" b="1" dirty="0" err="1"/>
              <a:t>nephralgia</a:t>
            </a:r>
            <a:r>
              <a:rPr lang="cs-CZ" altLang="en-US" sz="2000" b="1" dirty="0"/>
              <a:t>,</a:t>
            </a:r>
          </a:p>
          <a:p>
            <a:r>
              <a:rPr lang="cs-CZ" altLang="en-US" sz="2000" b="1" dirty="0"/>
              <a:t>   </a:t>
            </a:r>
            <a:r>
              <a:rPr lang="cs-CZ" altLang="en-US" sz="2000" b="1" dirty="0" err="1">
                <a:solidFill>
                  <a:srgbClr val="FF0000"/>
                </a:solidFill>
              </a:rPr>
              <a:t>fever</a:t>
            </a:r>
            <a:r>
              <a:rPr lang="cs-CZ" altLang="en-US" sz="2000" b="1" dirty="0">
                <a:solidFill>
                  <a:srgbClr val="FF0000"/>
                </a:solidFill>
              </a:rPr>
              <a:t> </a:t>
            </a:r>
            <a:r>
              <a:rPr lang="cs-CZ" altLang="en-US" sz="2000" dirty="0" smtClean="0">
                <a:solidFill>
                  <a:srgbClr val="FF0000"/>
                </a:solidFill>
              </a:rPr>
              <a:t>, </a:t>
            </a:r>
            <a:r>
              <a:rPr lang="cs-CZ" altLang="en-US" sz="2000" b="1" dirty="0" smtClean="0">
                <a:solidFill>
                  <a:srgbClr val="FF0000"/>
                </a:solidFill>
              </a:rPr>
              <a:t>CRP ↑↑↑</a:t>
            </a:r>
            <a:endParaRPr lang="cs-CZ" altLang="en-US" sz="2000" b="1" dirty="0">
              <a:solidFill>
                <a:srgbClr val="FF0000"/>
              </a:solidFill>
            </a:endParaRPr>
          </a:p>
          <a:p>
            <a:endParaRPr lang="cs-CZ" altLang="en-US" sz="2000" b="1" dirty="0"/>
          </a:p>
        </p:txBody>
      </p:sp>
      <p:sp>
        <p:nvSpPr>
          <p:cNvPr id="58433" name="Text Box 1089"/>
          <p:cNvSpPr txBox="1">
            <a:spLocks noChangeArrowheads="1"/>
          </p:cNvSpPr>
          <p:nvPr/>
        </p:nvSpPr>
        <p:spPr bwMode="auto">
          <a:xfrm>
            <a:off x="6013391" y="2044868"/>
            <a:ext cx="3124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b="1" dirty="0" err="1"/>
              <a:t>Abscessive</a:t>
            </a:r>
            <a:r>
              <a:rPr lang="en-GB" altLang="en-US" sz="2000" b="1" dirty="0"/>
              <a:t> PN: dominate</a:t>
            </a:r>
          </a:p>
          <a:p>
            <a:r>
              <a:rPr lang="en-GB" altLang="en-US" sz="2000" b="1" dirty="0"/>
              <a:t>symptoms of </a:t>
            </a:r>
            <a:r>
              <a:rPr lang="en-GB" altLang="en-US" sz="2000" b="1" dirty="0">
                <a:solidFill>
                  <a:srgbClr val="FF0000"/>
                </a:solidFill>
              </a:rPr>
              <a:t>sepsis</a:t>
            </a:r>
            <a:r>
              <a:rPr lang="en-GB" altLang="en-US" sz="2000" b="1" dirty="0"/>
              <a:t>, </a:t>
            </a:r>
            <a:r>
              <a:rPr lang="en-GB" altLang="en-US" sz="2000" b="1" dirty="0" err="1"/>
              <a:t>nephralgia</a:t>
            </a:r>
            <a:r>
              <a:rPr lang="en-GB" altLang="en-US" sz="2000" b="1" dirty="0"/>
              <a:t> </a:t>
            </a:r>
            <a:endParaRPr lang="cs-CZ" altLang="en-US" sz="2000" dirty="0"/>
          </a:p>
        </p:txBody>
      </p:sp>
      <p:sp>
        <p:nvSpPr>
          <p:cNvPr id="58434" name="Text Box 1090"/>
          <p:cNvSpPr txBox="1">
            <a:spLocks noChangeArrowheads="1"/>
          </p:cNvSpPr>
          <p:nvPr/>
        </p:nvSpPr>
        <p:spPr bwMode="auto">
          <a:xfrm>
            <a:off x="5926718" y="3046899"/>
            <a:ext cx="34331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000" b="1" dirty="0" err="1"/>
              <a:t>Hematogenous</a:t>
            </a:r>
            <a:r>
              <a:rPr lang="en-GB" altLang="en-US" sz="2000" b="1" dirty="0"/>
              <a:t> </a:t>
            </a:r>
            <a:r>
              <a:rPr lang="en-GB" altLang="en-US" sz="2000" b="1" dirty="0" smtClean="0"/>
              <a:t>PN</a:t>
            </a:r>
            <a:r>
              <a:rPr lang="cs-CZ" altLang="en-US" sz="2000" b="1" dirty="0" smtClean="0"/>
              <a:t> </a:t>
            </a:r>
            <a:r>
              <a:rPr lang="en-GB" altLang="en-US" sz="1200" b="1" dirty="0" smtClean="0"/>
              <a:t>abscessing </a:t>
            </a:r>
            <a:r>
              <a:rPr lang="en-GB" altLang="en-US" sz="1200" b="1" dirty="0"/>
              <a:t>from the beginning</a:t>
            </a:r>
            <a:r>
              <a:rPr lang="en-GB" altLang="en-US" sz="2000" b="1" dirty="0"/>
              <a:t>: </a:t>
            </a:r>
            <a:r>
              <a:rPr lang="en-GB" altLang="en-US" sz="2000" b="1" dirty="0" smtClean="0"/>
              <a:t>predominate</a:t>
            </a:r>
            <a:r>
              <a:rPr lang="cs-CZ" altLang="en-US" sz="2000" b="1" dirty="0" smtClean="0"/>
              <a:t> </a:t>
            </a:r>
            <a:r>
              <a:rPr lang="en-GB" altLang="en-US" sz="2000" b="1" dirty="0" smtClean="0"/>
              <a:t>symptoms </a:t>
            </a:r>
            <a:r>
              <a:rPr lang="en-GB" altLang="en-US" sz="2000" b="1" dirty="0"/>
              <a:t>of 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sepsis</a:t>
            </a:r>
            <a:r>
              <a:rPr lang="en-GB" altLang="en-US" sz="2000" b="1" dirty="0" smtClean="0"/>
              <a:t>,</a:t>
            </a:r>
            <a:r>
              <a:rPr lang="cs-CZ" altLang="en-US" sz="2000" b="1" dirty="0" smtClean="0"/>
              <a:t> </a:t>
            </a:r>
            <a:r>
              <a:rPr lang="en-GB" altLang="en-US" sz="2000" b="1" dirty="0" err="1" smtClean="0"/>
              <a:t>nephralgia</a:t>
            </a:r>
            <a:r>
              <a:rPr lang="en-GB" altLang="en-US" sz="2000" b="1" dirty="0" smtClean="0"/>
              <a:t> </a:t>
            </a:r>
            <a:endParaRPr lang="cs-CZ" altLang="en-US" sz="2000" dirty="0"/>
          </a:p>
        </p:txBody>
      </p:sp>
      <p:sp>
        <p:nvSpPr>
          <p:cNvPr id="58436" name="Text Box 1092"/>
          <p:cNvSpPr txBox="1">
            <a:spLocks noChangeArrowheads="1"/>
          </p:cNvSpPr>
          <p:nvPr/>
        </p:nvSpPr>
        <p:spPr bwMode="auto">
          <a:xfrm>
            <a:off x="6000993" y="5486400"/>
            <a:ext cx="321806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000" b="1" dirty="0" err="1" smtClean="0"/>
              <a:t>Pararenal</a:t>
            </a:r>
            <a:r>
              <a:rPr lang="en-GB" altLang="en-US" sz="2000" b="1" dirty="0" smtClean="0"/>
              <a:t> </a:t>
            </a:r>
            <a:r>
              <a:rPr lang="en-GB" altLang="en-US" sz="2000" b="1" dirty="0"/>
              <a:t>abscess: dominate</a:t>
            </a:r>
          </a:p>
          <a:p>
            <a:r>
              <a:rPr lang="en-GB" altLang="en-US" sz="2000" b="1" dirty="0"/>
              <a:t>symptoms of </a:t>
            </a:r>
            <a:r>
              <a:rPr lang="en-GB" altLang="en-US" sz="2000" b="1" dirty="0">
                <a:solidFill>
                  <a:srgbClr val="FF0000"/>
                </a:solidFill>
              </a:rPr>
              <a:t>sepsis</a:t>
            </a:r>
            <a:r>
              <a:rPr lang="en-GB" altLang="en-US" sz="2000" b="1" dirty="0"/>
              <a:t> </a:t>
            </a:r>
            <a:endParaRPr lang="cs-CZ" altLang="en-US" sz="2000" b="1" dirty="0" smtClean="0"/>
          </a:p>
          <a:p>
            <a:r>
              <a:rPr lang="cs-CZ" altLang="en-US" sz="2000" b="1" dirty="0" err="1"/>
              <a:t>n</a:t>
            </a:r>
            <a:r>
              <a:rPr lang="en-GB" altLang="en-US" sz="2000" b="1" dirty="0" err="1" smtClean="0"/>
              <a:t>ephralgia</a:t>
            </a:r>
            <a:r>
              <a:rPr lang="cs-CZ" altLang="en-US" sz="2000" b="1" dirty="0" smtClean="0"/>
              <a:t>, </a:t>
            </a:r>
            <a:r>
              <a:rPr lang="en-GB" altLang="en-US" sz="2000" b="1" dirty="0" smtClean="0"/>
              <a:t>loin </a:t>
            </a:r>
            <a:r>
              <a:rPr lang="en-GB" altLang="en-US" sz="2000" b="1" dirty="0"/>
              <a:t>pain</a:t>
            </a:r>
            <a:endParaRPr lang="cs-CZ" altLang="en-US" sz="2000" dirty="0"/>
          </a:p>
        </p:txBody>
      </p:sp>
      <p:sp>
        <p:nvSpPr>
          <p:cNvPr id="58438" name="Text Box 1094"/>
          <p:cNvSpPr txBox="1">
            <a:spLocks noChangeArrowheads="1"/>
          </p:cNvSpPr>
          <p:nvPr/>
        </p:nvSpPr>
        <p:spPr bwMode="auto">
          <a:xfrm>
            <a:off x="6003127" y="4354679"/>
            <a:ext cx="31636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2000" b="1" dirty="0" err="1" smtClean="0"/>
              <a:t>Perirenal</a:t>
            </a:r>
            <a:r>
              <a:rPr lang="en-GB" altLang="en-US" sz="2000" b="1" dirty="0" smtClean="0"/>
              <a:t> </a:t>
            </a:r>
            <a:r>
              <a:rPr lang="en-GB" altLang="en-US" sz="2000" b="1" dirty="0"/>
              <a:t>abscess: dominate</a:t>
            </a:r>
          </a:p>
          <a:p>
            <a:r>
              <a:rPr lang="en-GB" altLang="en-US" sz="2000" b="1" dirty="0"/>
              <a:t>symptoms of </a:t>
            </a:r>
            <a:r>
              <a:rPr lang="en-GB" altLang="en-US" sz="2000" b="1" dirty="0" smtClean="0">
                <a:solidFill>
                  <a:srgbClr val="FF0000"/>
                </a:solidFill>
              </a:rPr>
              <a:t>sepsis</a:t>
            </a:r>
            <a:r>
              <a:rPr lang="cs-CZ" altLang="en-US" sz="2000" b="1" dirty="0" smtClean="0">
                <a:solidFill>
                  <a:srgbClr val="FF0000"/>
                </a:solidFill>
              </a:rPr>
              <a:t>,</a:t>
            </a:r>
            <a:r>
              <a:rPr lang="en-GB" altLang="en-US" sz="2000" b="1" dirty="0" smtClean="0"/>
              <a:t> </a:t>
            </a:r>
            <a:endParaRPr lang="cs-CZ" altLang="en-US" sz="2000" b="1" dirty="0" smtClean="0"/>
          </a:p>
          <a:p>
            <a:r>
              <a:rPr lang="en-GB" altLang="en-US" sz="2000" b="1" dirty="0" err="1" smtClean="0"/>
              <a:t>Nephralgia</a:t>
            </a:r>
            <a:r>
              <a:rPr lang="cs-CZ" altLang="en-US" sz="2000" b="1" dirty="0" smtClean="0"/>
              <a:t>, </a:t>
            </a:r>
            <a:r>
              <a:rPr lang="cs-CZ" altLang="en-US" sz="2000" b="1" dirty="0" err="1" smtClean="0"/>
              <a:t>loin</a:t>
            </a:r>
            <a:r>
              <a:rPr lang="cs-CZ" altLang="en-US" sz="2000" b="1" dirty="0" smtClean="0"/>
              <a:t> </a:t>
            </a:r>
            <a:r>
              <a:rPr lang="cs-CZ" altLang="en-US" sz="2000" b="1" dirty="0" err="1" smtClean="0"/>
              <a:t>pain</a:t>
            </a:r>
            <a:endParaRPr lang="cs-CZ" altLang="en-US" sz="2000" dirty="0"/>
          </a:p>
        </p:txBody>
      </p:sp>
      <p:sp>
        <p:nvSpPr>
          <p:cNvPr id="3" name="Obdélník 2"/>
          <p:cNvSpPr/>
          <p:nvPr/>
        </p:nvSpPr>
        <p:spPr>
          <a:xfrm>
            <a:off x="1564584" y="1459468"/>
            <a:ext cx="144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/>
              <a:t>Gerot's</a:t>
            </a:r>
            <a:r>
              <a:rPr lang="en-GB" dirty="0"/>
              <a:t> fascia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3007415" y="1644134"/>
            <a:ext cx="192985" cy="211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8" y="1025183"/>
            <a:ext cx="5099665" cy="5099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867" y="5638800"/>
            <a:ext cx="565509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O</a:t>
            </a:r>
            <a:r>
              <a:rPr lang="en-GB" b="1" dirty="0" err="1" smtClean="0"/>
              <a:t>nly</a:t>
            </a:r>
            <a:r>
              <a:rPr lang="en-GB" b="1" dirty="0" smtClean="0"/>
              <a:t> </a:t>
            </a:r>
            <a:r>
              <a:rPr lang="en-GB" b="1" dirty="0"/>
              <a:t>infection and </a:t>
            </a:r>
            <a:r>
              <a:rPr lang="en-GB" b="1" dirty="0" smtClean="0"/>
              <a:t>inflammation </a:t>
            </a:r>
            <a:r>
              <a:rPr lang="en-GB" b="1" dirty="0"/>
              <a:t>of the </a:t>
            </a:r>
            <a:r>
              <a:rPr lang="en-GB" b="1" dirty="0" err="1"/>
              <a:t>parenchymatous</a:t>
            </a:r>
            <a:r>
              <a:rPr lang="en-GB" b="1" dirty="0"/>
              <a:t> organs of the urinary tract is associated with high CRP and </a:t>
            </a:r>
            <a:r>
              <a:rPr lang="cs-CZ" b="1" dirty="0" err="1" smtClean="0"/>
              <a:t>fever</a:t>
            </a:r>
            <a:endParaRPr lang="en-GB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47953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nice se šipkou 12"/>
          <p:cNvCxnSpPr/>
          <p:nvPr/>
        </p:nvCxnSpPr>
        <p:spPr>
          <a:xfrm flipV="1">
            <a:off x="1985010" y="1909048"/>
            <a:ext cx="1905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Výbuch 1 3"/>
          <p:cNvSpPr/>
          <p:nvPr/>
        </p:nvSpPr>
        <p:spPr>
          <a:xfrm>
            <a:off x="3048000" y="2705100"/>
            <a:ext cx="914400" cy="91440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886200" y="3046899"/>
            <a:ext cx="353060" cy="3059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8931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138" y="34290"/>
            <a:ext cx="7992888" cy="620688"/>
          </a:xfrm>
        </p:spPr>
        <p:txBody>
          <a:bodyPr>
            <a:no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Difference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of</a:t>
            </a:r>
            <a:r>
              <a:rPr lang="cs-CZ" sz="2400" b="1" dirty="0" smtClean="0">
                <a:solidFill>
                  <a:srgbClr val="FF0000"/>
                </a:solidFill>
              </a:rPr>
              <a:t> cl</a:t>
            </a:r>
            <a:r>
              <a:rPr lang="en-GB" sz="2400" b="1" dirty="0" err="1" smtClean="0">
                <a:solidFill>
                  <a:srgbClr val="FF0000"/>
                </a:solidFill>
              </a:rPr>
              <a:t>inical</a:t>
            </a:r>
            <a:r>
              <a:rPr lang="cs-CZ" sz="2400" b="1" dirty="0" smtClean="0">
                <a:solidFill>
                  <a:srgbClr val="FF0000"/>
                </a:solidFill>
              </a:rPr>
              <a:t> and </a:t>
            </a:r>
            <a:r>
              <a:rPr lang="en-GB" sz="2400" b="1" dirty="0" smtClean="0">
                <a:solidFill>
                  <a:srgbClr val="FF0000"/>
                </a:solidFill>
              </a:rPr>
              <a:t>laboratory </a:t>
            </a:r>
            <a:r>
              <a:rPr lang="cs-CZ" sz="2400" b="1" dirty="0" smtClean="0">
                <a:solidFill>
                  <a:srgbClr val="FF0000"/>
                </a:solidFill>
              </a:rPr>
              <a:t>IMT </a:t>
            </a:r>
            <a:r>
              <a:rPr lang="cs-CZ" sz="2400" b="1" dirty="0" err="1" smtClean="0">
                <a:solidFill>
                  <a:srgbClr val="FF0000"/>
                </a:solidFill>
              </a:rPr>
              <a:t>symptoms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in </a:t>
            </a:r>
            <a:r>
              <a:rPr lang="en-GB" sz="2400" b="1" dirty="0" err="1" smtClean="0">
                <a:solidFill>
                  <a:srgbClr val="FF0000"/>
                </a:solidFill>
              </a:rPr>
              <a:t>polymorbid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seniors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84106" y="540678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Anorexia, nausea, </a:t>
            </a:r>
            <a:r>
              <a:rPr lang="en-GB" sz="2400" b="1" dirty="0" err="1"/>
              <a:t>meteorism</a:t>
            </a:r>
            <a:r>
              <a:rPr lang="en-GB" sz="2400" b="1" dirty="0"/>
              <a:t>, </a:t>
            </a:r>
            <a:r>
              <a:rPr lang="en-GB" sz="2400" b="1" dirty="0" smtClean="0"/>
              <a:t>confusion</a:t>
            </a:r>
            <a:r>
              <a:rPr lang="cs-CZ" sz="2400" b="1" dirty="0" smtClean="0"/>
              <a:t>, </a:t>
            </a:r>
            <a:r>
              <a:rPr lang="en-GB" sz="2400" b="1" dirty="0" smtClean="0"/>
              <a:t>urinary </a:t>
            </a:r>
            <a:r>
              <a:rPr lang="en-GB" sz="2400" b="1" dirty="0"/>
              <a:t>incontinence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30% of individuals have only symptoms of </a:t>
            </a:r>
            <a:r>
              <a:rPr lang="en-GB" sz="2400" b="1" dirty="0" smtClean="0"/>
              <a:t>lower </a:t>
            </a:r>
            <a:r>
              <a:rPr lang="cs-CZ" sz="2400" b="1" dirty="0" smtClean="0"/>
              <a:t>UTI </a:t>
            </a:r>
            <a:r>
              <a:rPr lang="en-GB" sz="2400" b="1" dirty="0" smtClean="0"/>
              <a:t>even </a:t>
            </a:r>
            <a:r>
              <a:rPr lang="en-GB" sz="2400" b="1" dirty="0"/>
              <a:t>in </a:t>
            </a:r>
            <a:r>
              <a:rPr lang="en-GB" sz="2400" b="1" dirty="0" smtClean="0"/>
              <a:t>pyelonephritis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Patients are only </a:t>
            </a:r>
            <a:r>
              <a:rPr lang="en-GB" sz="2400" b="1" dirty="0" err="1"/>
              <a:t>subfebrile</a:t>
            </a:r>
            <a:r>
              <a:rPr lang="en-GB" sz="2400" b="1" dirty="0"/>
              <a:t> even in </a:t>
            </a:r>
            <a:r>
              <a:rPr lang="en-GB" sz="2400" b="1" dirty="0" smtClean="0"/>
              <a:t>pyelonephritis </a:t>
            </a:r>
            <a:r>
              <a:rPr lang="en-GB" sz="2400" b="1" dirty="0"/>
              <a:t>/</a:t>
            </a:r>
            <a:r>
              <a:rPr lang="en-GB" sz="2400" b="1" dirty="0" smtClean="0"/>
              <a:t>prostatitis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Laboratory </a:t>
            </a:r>
            <a:r>
              <a:rPr lang="en-GB" sz="2400" b="1" dirty="0"/>
              <a:t>signs of inflammation may not be significantly increased (slightly to moderately increased CRP</a:t>
            </a:r>
            <a:r>
              <a:rPr lang="en-GB" sz="2400" b="1" dirty="0" smtClean="0"/>
              <a:t>!)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UTI</a:t>
            </a:r>
            <a:r>
              <a:rPr lang="en-GB" sz="2400" b="1" dirty="0" smtClean="0"/>
              <a:t> </a:t>
            </a:r>
            <a:r>
              <a:rPr lang="en-GB" sz="2400" b="1" dirty="0"/>
              <a:t>inducing microbial agents is often resistant to antibiotics</a:t>
            </a: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 smtClean="0"/>
              <a:t>G</a:t>
            </a:r>
            <a:r>
              <a:rPr lang="en-GB" sz="2400" b="1" dirty="0" err="1" smtClean="0"/>
              <a:t>enitourinary</a:t>
            </a:r>
            <a:r>
              <a:rPr lang="en-GB" sz="2400" b="1" dirty="0" smtClean="0"/>
              <a:t> </a:t>
            </a:r>
            <a:r>
              <a:rPr lang="en-GB" sz="2400" b="1" dirty="0"/>
              <a:t>syndrome of old women, caused by a </a:t>
            </a:r>
            <a:r>
              <a:rPr lang="en-GB" sz="2400" b="1" dirty="0" err="1"/>
              <a:t>hypoestrogenic</a:t>
            </a:r>
            <a:r>
              <a:rPr lang="en-GB" sz="2400" b="1" dirty="0"/>
              <a:t> condition, mimics UTI and the co-present bacteriuria </a:t>
            </a:r>
            <a:r>
              <a:rPr lang="en-GB" sz="2400" b="1" dirty="0" smtClean="0"/>
              <a:t>leads</a:t>
            </a:r>
            <a:r>
              <a:rPr lang="cs-CZ" sz="2400" b="1" dirty="0" smtClean="0"/>
              <a:t> (</a:t>
            </a:r>
            <a:r>
              <a:rPr lang="en-GB" sz="2400" b="1" dirty="0"/>
              <a:t>asymptomatic bacterial colonization of the urinary </a:t>
            </a:r>
            <a:r>
              <a:rPr lang="en-GB" sz="2400" b="1" dirty="0" smtClean="0"/>
              <a:t>tract</a:t>
            </a:r>
            <a:r>
              <a:rPr lang="cs-CZ" sz="2400" b="1" dirty="0" smtClean="0"/>
              <a:t>)</a:t>
            </a:r>
            <a:r>
              <a:rPr lang="en-GB" sz="2400" b="1" dirty="0" smtClean="0"/>
              <a:t> </a:t>
            </a:r>
            <a:r>
              <a:rPr lang="en-GB" sz="2400" b="1" dirty="0"/>
              <a:t>to repeated ATB 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214435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Agenda</a:t>
            </a:r>
            <a:endParaRPr lang="en-GB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133176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2800" b="1" dirty="0" smtClean="0"/>
              <a:t>C</a:t>
            </a:r>
            <a:r>
              <a:rPr lang="en-GB" sz="2800" b="1" dirty="0" err="1" smtClean="0"/>
              <a:t>lassification</a:t>
            </a:r>
            <a:r>
              <a:rPr lang="en-GB" sz="2800" b="1" dirty="0" smtClean="0"/>
              <a:t> </a:t>
            </a:r>
            <a:r>
              <a:rPr lang="en-GB" sz="2800" b="1" dirty="0"/>
              <a:t>of UTI based on the location of the bacterial inflammation and associated clinical </a:t>
            </a:r>
            <a:r>
              <a:rPr lang="en-GB" sz="2800" b="1" dirty="0" smtClean="0"/>
              <a:t>symptoms</a:t>
            </a:r>
            <a:r>
              <a:rPr lang="cs-CZ" sz="2800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800" b="1" dirty="0" smtClean="0">
                <a:solidFill>
                  <a:srgbClr val="FF0000"/>
                </a:solidFill>
              </a:rPr>
              <a:t>UTI </a:t>
            </a:r>
            <a:r>
              <a:rPr lang="cs-CZ" sz="2800" b="1" dirty="0" err="1" smtClean="0">
                <a:solidFill>
                  <a:srgbClr val="FF0000"/>
                </a:solidFill>
              </a:rPr>
              <a:t>definition</a:t>
            </a:r>
            <a:r>
              <a:rPr lang="cs-CZ" sz="2800" b="1" dirty="0" smtClean="0">
                <a:solidFill>
                  <a:srgbClr val="FF0000"/>
                </a:solidFill>
              </a:rPr>
              <a:t> and evidence </a:t>
            </a:r>
            <a:r>
              <a:rPr lang="cs-CZ" sz="2800" b="1" dirty="0" err="1">
                <a:solidFill>
                  <a:srgbClr val="FF0000"/>
                </a:solidFill>
              </a:rPr>
              <a:t>of</a:t>
            </a:r>
            <a:r>
              <a:rPr lang="cs-CZ" sz="2800" b="1" dirty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bacteriuria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Concept </a:t>
            </a:r>
            <a:r>
              <a:rPr lang="en-GB" sz="2800" b="1" dirty="0"/>
              <a:t>of uncomplicated and complicated UTI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General </a:t>
            </a:r>
            <a:r>
              <a:rPr lang="en-GB" sz="2800" b="1" dirty="0"/>
              <a:t>principles of </a:t>
            </a:r>
            <a:r>
              <a:rPr lang="cs-CZ" sz="2800" b="1" dirty="0" smtClean="0"/>
              <a:t>UTI</a:t>
            </a:r>
            <a:r>
              <a:rPr lang="en-GB" sz="2800" b="1" dirty="0" smtClean="0"/>
              <a:t> </a:t>
            </a:r>
            <a:r>
              <a:rPr lang="cs-CZ" sz="2800" b="1" dirty="0" smtClean="0"/>
              <a:t> </a:t>
            </a:r>
            <a:r>
              <a:rPr lang="cs-CZ" sz="2800" b="1" dirty="0" smtClean="0"/>
              <a:t>and ABU </a:t>
            </a:r>
            <a:r>
              <a:rPr lang="en-GB" sz="2800" b="1" dirty="0" smtClean="0"/>
              <a:t>therapy</a:t>
            </a:r>
            <a:endParaRPr lang="cs-CZ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2800" b="1" dirty="0" err="1" smtClean="0"/>
              <a:t>Conclusion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12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UTI </a:t>
            </a:r>
            <a:r>
              <a:rPr lang="cs-CZ" b="1" dirty="0" err="1" smtClean="0"/>
              <a:t>definition</a:t>
            </a:r>
            <a:endParaRPr lang="en-GB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630" y="1360170"/>
            <a:ext cx="8423850" cy="452596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		</a:t>
            </a:r>
            <a:r>
              <a:rPr lang="cs-CZ" sz="4400" b="1" dirty="0" smtClean="0">
                <a:solidFill>
                  <a:srgbClr val="FF0000"/>
                </a:solidFill>
              </a:rPr>
              <a:t>Trias</a:t>
            </a:r>
            <a:endParaRPr lang="cs-CZ" dirty="0" smtClean="0"/>
          </a:p>
          <a:p>
            <a:r>
              <a:rPr lang="en-GB" b="1" dirty="0"/>
              <a:t>Presence of </a:t>
            </a:r>
            <a:r>
              <a:rPr lang="cs-CZ" b="1" dirty="0" err="1" smtClean="0"/>
              <a:t>significant</a:t>
            </a:r>
            <a:r>
              <a:rPr lang="cs-CZ" b="1" dirty="0" smtClean="0"/>
              <a:t> </a:t>
            </a:r>
            <a:r>
              <a:rPr lang="cs-CZ" b="1" dirty="0" err="1" smtClean="0"/>
              <a:t>amount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en-GB" b="1" dirty="0" smtClean="0"/>
              <a:t>microorganisms </a:t>
            </a:r>
            <a:r>
              <a:rPr lang="en-GB" b="1" dirty="0"/>
              <a:t>in urine</a:t>
            </a:r>
            <a:endParaRPr lang="cs-CZ" b="1" dirty="0" smtClean="0"/>
          </a:p>
          <a:p>
            <a:r>
              <a:rPr lang="cs-CZ" b="1" dirty="0" err="1"/>
              <a:t>Typical</a:t>
            </a:r>
            <a:r>
              <a:rPr lang="cs-CZ" b="1" dirty="0"/>
              <a:t> </a:t>
            </a:r>
            <a:r>
              <a:rPr lang="cs-CZ" b="1" dirty="0" err="1"/>
              <a:t>clinical</a:t>
            </a:r>
            <a:r>
              <a:rPr lang="cs-CZ" b="1" dirty="0"/>
              <a:t> </a:t>
            </a:r>
            <a:r>
              <a:rPr lang="cs-CZ" b="1" dirty="0" err="1" smtClean="0"/>
              <a:t>symptomatology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/>
              <a:t>	</a:t>
            </a:r>
            <a:r>
              <a:rPr lang="en-GB" sz="2400" b="1" dirty="0"/>
              <a:t>with the exception of atypical symptomatology in seniors</a:t>
            </a:r>
            <a:endParaRPr lang="cs-CZ" sz="2400" b="1" dirty="0" smtClean="0"/>
          </a:p>
          <a:p>
            <a:r>
              <a:rPr lang="en-GB" b="1" dirty="0" err="1" smtClean="0"/>
              <a:t>Leukocyturia</a:t>
            </a:r>
            <a:r>
              <a:rPr lang="en-GB" b="1" dirty="0" smtClean="0"/>
              <a:t> </a:t>
            </a:r>
            <a:r>
              <a:rPr lang="en-GB" b="1" dirty="0"/>
              <a:t>has a negative predictive value</a:t>
            </a:r>
          </a:p>
          <a:p>
            <a:pPr marL="0" indent="0">
              <a:buNone/>
            </a:pPr>
            <a:r>
              <a:rPr lang="cs-CZ" sz="2400" b="1" dirty="0" smtClean="0"/>
              <a:t>	A</a:t>
            </a:r>
            <a:r>
              <a:rPr lang="en-GB" sz="2400" b="1" dirty="0" err="1" smtClean="0"/>
              <a:t>bsence</a:t>
            </a:r>
            <a:r>
              <a:rPr lang="en-GB" sz="2400" b="1" dirty="0" smtClean="0"/>
              <a:t> </a:t>
            </a:r>
            <a:r>
              <a:rPr lang="en-GB" sz="2400" b="1" dirty="0"/>
              <a:t>of </a:t>
            </a:r>
            <a:r>
              <a:rPr lang="en-GB" sz="2400" b="1" dirty="0" err="1"/>
              <a:t>leukocyturia</a:t>
            </a:r>
            <a:r>
              <a:rPr lang="en-GB" sz="2400" b="1" dirty="0"/>
              <a:t> excludes the diagnosis of </a:t>
            </a:r>
            <a:r>
              <a:rPr lang="en-GB" sz="2400" b="1" dirty="0" smtClean="0"/>
              <a:t>UT</a:t>
            </a:r>
            <a:r>
              <a:rPr lang="cs-CZ" sz="2400" b="1" dirty="0" smtClean="0"/>
              <a:t>I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	</a:t>
            </a:r>
            <a:r>
              <a:rPr lang="en-GB" sz="2400" b="1" dirty="0" smtClean="0"/>
              <a:t>Presence </a:t>
            </a:r>
            <a:r>
              <a:rPr lang="en-GB" sz="2400" b="1" dirty="0"/>
              <a:t>of </a:t>
            </a:r>
            <a:r>
              <a:rPr lang="en-GB" sz="2400" b="1" dirty="0" err="1"/>
              <a:t>leukocyturia</a:t>
            </a:r>
            <a:r>
              <a:rPr lang="en-GB" sz="2400" b="1" dirty="0"/>
              <a:t> does not necessarily confirm UTI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7157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What is significant bacteriuria? </a:t>
            </a:r>
            <a:r>
              <a:rPr lang="en-GB" sz="2700" b="1" dirty="0"/>
              <a:t>(spontaneous micturition / medium stream of urine)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3492326"/>
              </p:ext>
            </p:extLst>
          </p:nvPr>
        </p:nvGraphicFramePr>
        <p:xfrm>
          <a:off x="467544" y="1628800"/>
          <a:ext cx="832824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124"/>
                <a:gridCol w="4164124"/>
              </a:tblGrid>
              <a:tr h="0"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Symptomatic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women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&gt;10</a:t>
                      </a:r>
                      <a:r>
                        <a:rPr lang="cs-CZ" sz="2400" baseline="30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coliform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bacteria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/1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mL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urin +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leukocyturia</a:t>
                      </a:r>
                      <a:endParaRPr lang="cs-CZ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&gt;10</a:t>
                      </a:r>
                      <a:r>
                        <a:rPr lang="cs-CZ" sz="2400" baseline="30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every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urinary</a:t>
                      </a:r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dirty="0" err="1" smtClean="0">
                          <a:solidFill>
                            <a:schemeClr val="bg1"/>
                          </a:solidFill>
                        </a:rPr>
                        <a:t>pathogen</a:t>
                      </a:r>
                      <a:endParaRPr lang="cs-CZ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Any capture of bacteriuria from suprapubic puncture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Symptomatic men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&gt;10</a:t>
                      </a:r>
                      <a:r>
                        <a:rPr lang="cs-CZ" sz="2400" b="1" baseline="30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every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urinary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pathogen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/1</a:t>
                      </a:r>
                      <a:r>
                        <a:rPr lang="cs-CZ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b="1" baseline="0" dirty="0" err="1" smtClean="0">
                          <a:solidFill>
                            <a:schemeClr val="bg1"/>
                          </a:solidFill>
                        </a:rPr>
                        <a:t>mL</a:t>
                      </a:r>
                      <a:r>
                        <a:rPr lang="cs-CZ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Asymptomatic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patients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(ABU)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&gt; 10</a:t>
                      </a:r>
                      <a:r>
                        <a:rPr lang="cs-CZ" sz="2400" b="1" baseline="300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cs-CZ" sz="2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2400" b="1" dirty="0" err="1" smtClean="0">
                          <a:solidFill>
                            <a:schemeClr val="bg1"/>
                          </a:solidFill>
                        </a:rPr>
                        <a:t>urinary</a:t>
                      </a:r>
                      <a:r>
                        <a:rPr lang="cs-CZ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pathogen in two independent urine samples, one in men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40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926" y="332656"/>
            <a:ext cx="4989130" cy="475252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en-US" sz="3600" b="1" dirty="0" smtClean="0">
                <a:solidFill>
                  <a:schemeClr val="tx1"/>
                </a:solidFill>
              </a:rPr>
              <a:t/>
            </a:r>
            <a:br>
              <a:rPr lang="cs-CZ" altLang="en-US" sz="3600" b="1" dirty="0" smtClean="0">
                <a:solidFill>
                  <a:schemeClr val="tx1"/>
                </a:solidFill>
              </a:rPr>
            </a:br>
            <a:r>
              <a:rPr lang="en-GB" altLang="en-US" sz="3600" b="1" dirty="0">
                <a:solidFill>
                  <a:srgbClr val="FF0000"/>
                </a:solidFill>
              </a:rPr>
              <a:t>Pre-laboratory diagnostics of </a:t>
            </a:r>
            <a:r>
              <a:rPr lang="cs-CZ" altLang="en-US" sz="3600" b="1" dirty="0" smtClean="0">
                <a:solidFill>
                  <a:srgbClr val="FF0000"/>
                </a:solidFill>
              </a:rPr>
              <a:t>UTI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</a:rPr>
              <a:t>enables early treatment </a:t>
            </a:r>
            <a:r>
              <a:rPr lang="cs-CZ" altLang="en-US" sz="3600" b="1" dirty="0" smtClean="0">
                <a:solidFill>
                  <a:srgbClr val="FF0000"/>
                </a:solidFill>
              </a:rPr>
              <a:t>and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</a:rPr>
              <a:t>targeted treatment in the at-risk population as well as in an outpatient </a:t>
            </a:r>
            <a:r>
              <a:rPr lang="en-GB" altLang="en-US" sz="3600" b="1" dirty="0" smtClean="0">
                <a:solidFill>
                  <a:srgbClr val="FF0000"/>
                </a:solidFill>
              </a:rPr>
              <a:t>operation </a:t>
            </a:r>
            <a:r>
              <a:rPr lang="en-GB" altLang="en-US" sz="3600" b="1" dirty="0">
                <a:solidFill>
                  <a:srgbClr val="FF0000"/>
                </a:solidFill>
              </a:rPr>
              <a:t>or in a hospital facility without continuous service in a microbiological laboratory!</a:t>
            </a:r>
            <a:endParaRPr lang="cs-CZ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3795" name="Picture 3" descr="C:\Documents and Settings\Spravce\Dokumenty\Obrázky\IMC\URICULT\Uric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4062" y="29592"/>
            <a:ext cx="3312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74062" y="766391"/>
            <a:ext cx="1975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1. </a:t>
            </a:r>
            <a:r>
              <a:rPr lang="en-GB" b="1" dirty="0">
                <a:solidFill>
                  <a:schemeClr val="bg1"/>
                </a:solidFill>
              </a:rPr>
              <a:t>watering the area with </a:t>
            </a:r>
            <a:r>
              <a:rPr lang="en-GB" b="1" dirty="0" smtClean="0">
                <a:solidFill>
                  <a:schemeClr val="bg1"/>
                </a:solidFill>
              </a:rPr>
              <a:t>urine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on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culture </a:t>
            </a:r>
            <a:r>
              <a:rPr lang="fr-FR" b="1" dirty="0">
                <a:solidFill>
                  <a:schemeClr val="bg1"/>
                </a:solidFill>
              </a:rPr>
              <a:t>medium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78132" y="3797042"/>
            <a:ext cx="1929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1. </a:t>
            </a:r>
            <a:r>
              <a:rPr lang="cs-CZ" b="1" dirty="0" err="1">
                <a:solidFill>
                  <a:schemeClr val="bg1"/>
                </a:solidFill>
              </a:rPr>
              <a:t>o</a:t>
            </a:r>
            <a:r>
              <a:rPr lang="cs-CZ" b="1" dirty="0" err="1" smtClean="0">
                <a:solidFill>
                  <a:schemeClr val="bg1"/>
                </a:solidFill>
              </a:rPr>
              <a:t>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immersion </a:t>
            </a:r>
            <a:r>
              <a:rPr lang="it-IT" b="1" dirty="0">
                <a:solidFill>
                  <a:schemeClr val="bg1"/>
                </a:solidFill>
              </a:rPr>
              <a:t>in a sterile container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0831" y="4721712"/>
            <a:ext cx="2291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2. </a:t>
            </a:r>
            <a:r>
              <a:rPr lang="cs-CZ" b="1" dirty="0">
                <a:solidFill>
                  <a:schemeClr val="bg1"/>
                </a:solidFill>
              </a:rPr>
              <a:t>a</a:t>
            </a:r>
            <a:r>
              <a:rPr lang="en-GB" b="1" dirty="0" err="1" smtClean="0">
                <a:solidFill>
                  <a:schemeClr val="bg1"/>
                </a:solidFill>
              </a:rPr>
              <a:t>llows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excess </a:t>
            </a:r>
            <a:r>
              <a:rPr lang="en-GB" b="1" dirty="0">
                <a:solidFill>
                  <a:schemeClr val="bg1"/>
                </a:solidFill>
              </a:rPr>
              <a:t>urine 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to </a:t>
            </a:r>
            <a:r>
              <a:rPr lang="en-GB" b="1" dirty="0">
                <a:solidFill>
                  <a:schemeClr val="bg1"/>
                </a:solidFill>
              </a:rPr>
              <a:t>drain properly</a:t>
            </a:r>
          </a:p>
        </p:txBody>
      </p:sp>
      <p:sp>
        <p:nvSpPr>
          <p:cNvPr id="5" name="Obdélník 4"/>
          <p:cNvSpPr/>
          <p:nvPr/>
        </p:nvSpPr>
        <p:spPr>
          <a:xfrm>
            <a:off x="5412628" y="188640"/>
            <a:ext cx="140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dippslide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arrangement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771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1822</Words>
  <Application>Microsoft Office PowerPoint</Application>
  <PresentationFormat>Předvádění na obrazovce (4:3)</PresentationFormat>
  <Paragraphs>429</Paragraphs>
  <Slides>24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Motiv sady Office</vt:lpstr>
      <vt:lpstr>Clip</vt:lpstr>
      <vt:lpstr>Diagnosis and treatment of urinary tract infections</vt:lpstr>
      <vt:lpstr>Agenda</vt:lpstr>
      <vt:lpstr>Clinical manifestations of lower urinary tract infection (localizing symptoms)</vt:lpstr>
      <vt:lpstr>Clinical manifestations of upper urinary tract infection</vt:lpstr>
      <vt:lpstr>Difference of clinical and laboratory IMT symptoms in polymorbid seniors</vt:lpstr>
      <vt:lpstr>Agenda</vt:lpstr>
      <vt:lpstr>UTI definition</vt:lpstr>
      <vt:lpstr>What is significant bacteriuria? (spontaneous micturition / medium stream of urine) </vt:lpstr>
      <vt:lpstr> Pre-laboratory diagnostics of UTI enables early treatment and targeted treatment in the at-risk population as well as in an outpatient operation or in a hospital facility without continuous service in a microbiological laboratory!</vt:lpstr>
      <vt:lpstr>Snímek 10</vt:lpstr>
      <vt:lpstr>Agenda</vt:lpstr>
      <vt:lpstr>Snímek 12</vt:lpstr>
      <vt:lpstr>Snímek 13</vt:lpstr>
      <vt:lpstr> adhesion colonization    invasioninflammation</vt:lpstr>
      <vt:lpstr>Snímek 15</vt:lpstr>
      <vt:lpstr>Snímek 16</vt:lpstr>
      <vt:lpstr>Agenda</vt:lpstr>
      <vt:lpstr>General principles of antibacterial drugs choice</vt:lpstr>
      <vt:lpstr>Snímek 19</vt:lpstr>
      <vt:lpstr>Snímek 20</vt:lpstr>
      <vt:lpstr>Snímek 21</vt:lpstr>
      <vt:lpstr>Snímek 22</vt:lpstr>
      <vt:lpstr>Snímek 23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léčba infekcí močových cest</dc:title>
  <dc:creator>Spravce</dc:creator>
  <cp:lastModifiedBy>horackova603</cp:lastModifiedBy>
  <cp:revision>237</cp:revision>
  <dcterms:created xsi:type="dcterms:W3CDTF">2020-02-08T15:58:48Z</dcterms:created>
  <dcterms:modified xsi:type="dcterms:W3CDTF">2023-07-03T10:16:44Z</dcterms:modified>
</cp:coreProperties>
</file>