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61" r:id="rId9"/>
    <p:sldId id="262" r:id="rId10"/>
    <p:sldId id="290" r:id="rId11"/>
    <p:sldId id="291" r:id="rId12"/>
    <p:sldId id="263" r:id="rId13"/>
    <p:sldId id="264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53BD-81A3-443C-BB3C-C1DEFD9100E0}" type="datetimeFigureOut">
              <a:rPr lang="en-GB" smtClean="0"/>
              <a:pPr/>
              <a:t>03/07/2023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19FA-4ECC-409B-B277-274ECBDAF2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09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68855-6518-46CA-88CB-9ACB9695FE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1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519FA-4ECC-409B-B277-274ECBDAF2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209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519FA-4ECC-409B-B277-274ECBDAF2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037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7CDA-6B32-4AD3-BDAA-8237635BE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34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755650" y="1341438"/>
            <a:ext cx="7700963" cy="2016125"/>
          </a:xfrm>
        </p:spPr>
        <p:txBody>
          <a:bodyPr/>
          <a:lstStyle/>
          <a:p>
            <a:pPr eaLnBrk="1" hangingPunct="1"/>
            <a:r>
              <a:rPr lang="cs-CZ" b="1" dirty="0" smtClean="0"/>
              <a:t>TUBULOINTERSTITIAL NEHPRITIS /NEPHROPATHY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274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432" y="116632"/>
            <a:ext cx="7715200" cy="49006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Plant </a:t>
            </a:r>
            <a:r>
              <a:rPr lang="cs-CZ" sz="3600" b="1" dirty="0" err="1" smtClean="0"/>
              <a:t>molecules</a:t>
            </a:r>
            <a:endParaRPr lang="en-GB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94" y="925269"/>
            <a:ext cx="2413601" cy="16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894" y="1073814"/>
            <a:ext cx="1834239" cy="13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3354" y="648270"/>
            <a:ext cx="1752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/>
              <a:t>Aristolochia</a:t>
            </a:r>
            <a:r>
              <a:rPr lang="en-GB" sz="1200" b="1" dirty="0"/>
              <a:t> </a:t>
            </a:r>
            <a:r>
              <a:rPr lang="en-GB" sz="1200" b="1" dirty="0" err="1" smtClean="0"/>
              <a:t>fangchi</a:t>
            </a:r>
            <a:r>
              <a:rPr lang="en-GB" sz="1200" b="1" dirty="0" smtClean="0"/>
              <a:t> </a:t>
            </a:r>
            <a:endParaRPr lang="en-GB" sz="1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35" y="2831449"/>
            <a:ext cx="2384673" cy="15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0087"/>
            <a:ext cx="1997428" cy="14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5419" y="2554450"/>
            <a:ext cx="224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Stephania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tetrandra</a:t>
            </a:r>
            <a:endParaRPr lang="en-GB" sz="12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35" y="4746139"/>
            <a:ext cx="1300838" cy="17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640" y="4759305"/>
            <a:ext cx="2294954" cy="176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934" y="4432165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Magnolia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oficinalis</a:t>
            </a:r>
            <a:endParaRPr lang="en-GB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80112" y="3506425"/>
            <a:ext cx="17459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/>
              <a:t>Aristolochic</a:t>
            </a:r>
            <a:r>
              <a:rPr lang="cs-CZ" b="1" dirty="0"/>
              <a:t> acid</a:t>
            </a:r>
            <a:endParaRPr lang="en-GB" b="1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3419872" y="1739859"/>
            <a:ext cx="1368152" cy="8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692594" y="3717032"/>
            <a:ext cx="1095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692594" y="5642324"/>
            <a:ext cx="1095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788024" y="1739859"/>
            <a:ext cx="0" cy="8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788024" y="1739859"/>
            <a:ext cx="0" cy="39024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Přímá spojnice se šipkou 3072"/>
          <p:cNvCxnSpPr/>
          <p:nvPr/>
        </p:nvCxnSpPr>
        <p:spPr>
          <a:xfrm>
            <a:off x="4788024" y="371703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ovéPole 3082"/>
          <p:cNvSpPr txBox="1"/>
          <p:nvPr/>
        </p:nvSpPr>
        <p:spPr>
          <a:xfrm>
            <a:off x="5848278" y="4999780"/>
            <a:ext cx="17271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medicinal</a:t>
            </a:r>
            <a:r>
              <a:rPr lang="cs-CZ" b="1" dirty="0" smtClean="0"/>
              <a:t> „ </a:t>
            </a:r>
            <a:r>
              <a:rPr lang="cs-CZ" b="1" dirty="0" err="1" smtClean="0"/>
              <a:t>tea</a:t>
            </a:r>
            <a:endParaRPr lang="en-GB" b="1" dirty="0"/>
          </a:p>
        </p:txBody>
      </p:sp>
      <p:cxnSp>
        <p:nvCxnSpPr>
          <p:cNvPr id="3085" name="Přímá spojnice se šipkou 3084"/>
          <p:cNvCxnSpPr/>
          <p:nvPr/>
        </p:nvCxnSpPr>
        <p:spPr>
          <a:xfrm>
            <a:off x="6588224" y="3875757"/>
            <a:ext cx="20598" cy="10443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588224" y="544522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328327" y="5898346"/>
            <a:ext cx="280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Chinese herbs nephropathy</a:t>
            </a:r>
          </a:p>
        </p:txBody>
      </p:sp>
    </p:spTree>
    <p:extLst>
      <p:ext uri="{BB962C8B-B14F-4D97-AF65-F5344CB8AC3E}">
        <p14:creationId xmlns:p14="http://schemas.microsoft.com/office/powerpoint/2010/main" xmlns="" val="36114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0992" y="465199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</a:t>
            </a:r>
            <a:r>
              <a:rPr lang="en-GB" dirty="0" err="1" smtClean="0"/>
              <a:t>egetables</a:t>
            </a:r>
            <a:r>
              <a:rPr lang="en-GB" dirty="0"/>
              <a:t>, in particular root vegetables of endemic areas, are extensively contaminated with AAs taken up through root absorption from the AA-tainted soil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529600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GB" dirty="0" smtClean="0"/>
              <a:t>pH </a:t>
            </a:r>
            <a:r>
              <a:rPr lang="en-GB" dirty="0"/>
              <a:t>dependence of the n-octanol/water partition coefficient (</a:t>
            </a:r>
            <a:r>
              <a:rPr lang="en-GB" dirty="0" err="1"/>
              <a:t>Kow</a:t>
            </a:r>
            <a:r>
              <a:rPr lang="en-GB" dirty="0"/>
              <a:t>) of AAs, which resulted in a dramatically higher hydrophobicity-driven plant uptake efficiency of AAs into food crops in endemic areas, characterized by higher acidity levels, compared to non-endemic areas.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0" y="-26278"/>
            <a:ext cx="8864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1520" y="6816"/>
            <a:ext cx="820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Chan CK, Liu Y, </a:t>
            </a:r>
            <a:r>
              <a:rPr lang="en-GB" sz="1200" dirty="0" err="1"/>
              <a:t>Pavlović</a:t>
            </a:r>
            <a:r>
              <a:rPr lang="en-GB" sz="1200" dirty="0"/>
              <a:t> NM, Chan W. </a:t>
            </a:r>
            <a:r>
              <a:rPr lang="en-GB" sz="1200" dirty="0" err="1"/>
              <a:t>Etiology</a:t>
            </a:r>
            <a:r>
              <a:rPr lang="en-GB" sz="1200" dirty="0"/>
              <a:t> of Balkan Endemic Nephropathy: An </a:t>
            </a:r>
            <a:r>
              <a:rPr lang="en-GB" sz="1200" dirty="0" smtClean="0"/>
              <a:t>Up</a:t>
            </a:r>
            <a:r>
              <a:rPr lang="en-GB" sz="1200" dirty="0"/>
              <a:t>9;31(1</a:t>
            </a:r>
            <a:r>
              <a:rPr lang="en-GB" sz="1200" dirty="0" smtClean="0"/>
              <a:t>date </a:t>
            </a:r>
            <a:r>
              <a:rPr lang="en-GB" sz="1200" dirty="0"/>
              <a:t>on </a:t>
            </a:r>
            <a:r>
              <a:rPr lang="en-GB" sz="1200" dirty="0" err="1"/>
              <a:t>Aristolochic</a:t>
            </a:r>
            <a:r>
              <a:rPr lang="en-GB" sz="1200" dirty="0"/>
              <a:t> Acids Exposure Mechanisms. </a:t>
            </a:r>
            <a:r>
              <a:rPr lang="en-GB" sz="1200" dirty="0" err="1"/>
              <a:t>Chem</a:t>
            </a:r>
            <a:r>
              <a:rPr lang="en-GB" sz="1200" dirty="0"/>
              <a:t> Res </a:t>
            </a:r>
            <a:r>
              <a:rPr lang="en-GB" sz="1200" dirty="0" err="1"/>
              <a:t>Toxicol</a:t>
            </a:r>
            <a:r>
              <a:rPr lang="en-GB" sz="1200" dirty="0"/>
              <a:t>. 2018 Nov </a:t>
            </a:r>
            <a:r>
              <a:rPr lang="en-GB" sz="1200" dirty="0" smtClean="0"/>
              <a:t>11</a:t>
            </a:r>
            <a:r>
              <a:rPr lang="en-GB" sz="1200" dirty="0"/>
              <a:t>):1109-1110. </a:t>
            </a:r>
          </a:p>
        </p:txBody>
      </p:sp>
    </p:spTree>
    <p:extLst>
      <p:ext uri="{BB962C8B-B14F-4D97-AF65-F5344CB8AC3E}">
        <p14:creationId xmlns:p14="http://schemas.microsoft.com/office/powerpoint/2010/main" xmlns="" val="390767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0" y="228600"/>
            <a:ext cx="4219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FF0000"/>
                </a:solidFill>
              </a:rPr>
              <a:t>Trriger factors of chronic TIN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1752600" cy="8318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chemeClr val="bg1"/>
                </a:solidFill>
              </a:rPr>
              <a:t>Idiopathic </a:t>
            </a:r>
          </a:p>
          <a:p>
            <a:pPr eaLnBrk="1" hangingPunct="1"/>
            <a:r>
              <a:rPr lang="cs-CZ" b="1">
                <a:solidFill>
                  <a:schemeClr val="bg1"/>
                </a:solidFill>
              </a:rPr>
              <a:t>CTIN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19800" y="914400"/>
            <a:ext cx="2417763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chemeClr val="bg1"/>
                </a:solidFill>
              </a:rPr>
              <a:t>Secondary CTIN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57400" y="838200"/>
            <a:ext cx="3394075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chemeClr val="bg1"/>
                </a:solidFill>
              </a:rPr>
              <a:t>CTIN induced by</a:t>
            </a:r>
          </a:p>
          <a:p>
            <a:pPr eaLnBrk="1" hangingPunct="1"/>
            <a:r>
              <a:rPr lang="cs-CZ" b="1">
                <a:solidFill>
                  <a:schemeClr val="bg1"/>
                </a:solidFill>
              </a:rPr>
              <a:t> nephrotoxic substances</a:t>
            </a:r>
          </a:p>
          <a:p>
            <a:pPr eaLnBrk="1" hangingPunct="1"/>
            <a:r>
              <a:rPr lang="cs-CZ" b="1">
                <a:solidFill>
                  <a:schemeClr val="bg1"/>
                </a:solidFill>
              </a:rPr>
              <a:t> and medicaments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2209800"/>
            <a:ext cx="3806825" cy="4524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Analgesic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err="1" smtClean="0">
                <a:solidFill>
                  <a:schemeClr val="bg1"/>
                </a:solidFill>
              </a:rPr>
              <a:t>Balkan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Chinese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herbs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Lead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Cadmium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Lithium </a:t>
            </a:r>
            <a:r>
              <a:rPr lang="cs-CZ" b="1" dirty="0" err="1">
                <a:solidFill>
                  <a:schemeClr val="bg1"/>
                </a:solidFill>
              </a:rPr>
              <a:t>nephropathy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Calcineurin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inhibitors</a:t>
            </a:r>
            <a:r>
              <a:rPr lang="cs-CZ" b="1" dirty="0">
                <a:solidFill>
                  <a:schemeClr val="bg1"/>
                </a:solidFill>
              </a:rPr>
              <a:t> n.</a:t>
            </a: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CTIN </a:t>
            </a:r>
            <a:r>
              <a:rPr lang="cs-CZ" b="1" dirty="0" err="1">
                <a:solidFill>
                  <a:schemeClr val="bg1"/>
                </a:solidFill>
              </a:rPr>
              <a:t>induced</a:t>
            </a:r>
            <a:r>
              <a:rPr lang="cs-CZ" b="1" dirty="0">
                <a:solidFill>
                  <a:schemeClr val="bg1"/>
                </a:solidFill>
              </a:rPr>
              <a:t> by</a:t>
            </a: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	 </a:t>
            </a:r>
            <a:r>
              <a:rPr lang="cs-CZ" b="1" dirty="0" err="1">
                <a:solidFill>
                  <a:schemeClr val="bg1"/>
                </a:solidFill>
              </a:rPr>
              <a:t>aminoglycosides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CTIN </a:t>
            </a:r>
            <a:r>
              <a:rPr lang="cs-CZ" b="1" dirty="0" err="1">
                <a:solidFill>
                  <a:schemeClr val="bg1"/>
                </a:solidFill>
              </a:rPr>
              <a:t>induced</a:t>
            </a:r>
            <a:r>
              <a:rPr lang="cs-CZ" b="1" dirty="0">
                <a:solidFill>
                  <a:schemeClr val="bg1"/>
                </a:solidFill>
              </a:rPr>
              <a:t> by </a:t>
            </a: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err="1">
                <a:solidFill>
                  <a:schemeClr val="bg1"/>
                </a:solidFill>
              </a:rPr>
              <a:t>amphotericin</a:t>
            </a:r>
            <a:r>
              <a:rPr lang="cs-CZ" b="1" dirty="0">
                <a:solidFill>
                  <a:schemeClr val="bg1"/>
                </a:solidFill>
              </a:rPr>
              <a:t> B</a:t>
            </a:r>
          </a:p>
          <a:p>
            <a:pPr eaLnBrk="1" hangingPunct="1"/>
            <a:r>
              <a:rPr lang="cs-CZ" b="1" dirty="0" err="1">
                <a:solidFill>
                  <a:schemeClr val="bg1"/>
                </a:solidFill>
              </a:rPr>
              <a:t>Postirradiation</a:t>
            </a:r>
            <a:r>
              <a:rPr lang="cs-CZ" b="1" dirty="0">
                <a:solidFill>
                  <a:schemeClr val="bg1"/>
                </a:solidFill>
              </a:rPr>
              <a:t> CTIN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284663" y="2133600"/>
            <a:ext cx="2093912" cy="390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Postinfectious</a:t>
            </a:r>
            <a:r>
              <a:rPr lang="cs-CZ" sz="1400" b="1" u="sng">
                <a:solidFill>
                  <a:schemeClr val="bg1"/>
                </a:solidFill>
              </a:rPr>
              <a:t> with anatomical changes of urinary ways</a:t>
            </a:r>
            <a:endParaRPr lang="cs-CZ" sz="1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Obstructive 	nephropathy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Nephrolitiasis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Reflux nephropathy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 b="1" u="sng">
                <a:solidFill>
                  <a:schemeClr val="bg1"/>
                </a:solidFill>
              </a:rPr>
              <a:t>With crystals deposition: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Hyperoxaluria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Urate nephropathy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Cystine nephropathy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sz="1400" b="1">
                <a:solidFill>
                  <a:schemeClr val="bg1"/>
                </a:solidFill>
              </a:rPr>
              <a:t>Hypercalciuria	nephropathy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15100" y="2133600"/>
            <a:ext cx="2551113" cy="3416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b="1" dirty="0" err="1" smtClean="0">
                <a:solidFill>
                  <a:schemeClr val="bg1"/>
                </a:solidFill>
              </a:rPr>
              <a:t>asociated</a:t>
            </a:r>
            <a:r>
              <a:rPr lang="cs-CZ" b="1" dirty="0" smtClean="0">
                <a:solidFill>
                  <a:schemeClr val="bg1"/>
                </a:solidFill>
              </a:rPr>
              <a:t>  </a:t>
            </a:r>
            <a:r>
              <a:rPr lang="cs-CZ" b="1" dirty="0" err="1" smtClean="0">
                <a:solidFill>
                  <a:schemeClr val="bg1"/>
                </a:solidFill>
              </a:rPr>
              <a:t>with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other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nepropathy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Rejection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of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transplant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Glomerulonephritis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Systemic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diseases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with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/>
            <a:r>
              <a:rPr lang="cs-CZ" sz="1600" dirty="0">
                <a:solidFill>
                  <a:schemeClr val="bg1"/>
                </a:solidFill>
              </a:rPr>
              <a:t>	</a:t>
            </a:r>
            <a:r>
              <a:rPr lang="cs-CZ" sz="1600" dirty="0" err="1">
                <a:solidFill>
                  <a:schemeClr val="bg1"/>
                </a:solidFill>
              </a:rPr>
              <a:t>glomerulopathies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Diabetic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kidney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disease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Vascular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nephropathies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Hereditary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nephropathies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 err="1">
                <a:solidFill>
                  <a:schemeClr val="bg1"/>
                </a:solidFill>
              </a:rPr>
              <a:t>Myeloma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kidney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LCH </a:t>
            </a:r>
            <a:r>
              <a:rPr lang="cs-CZ" sz="1600" dirty="0" err="1">
                <a:solidFill>
                  <a:schemeClr val="bg1"/>
                </a:solidFill>
              </a:rPr>
              <a:t>nephropathy</a:t>
            </a:r>
            <a:endParaRPr lang="cs-CZ" sz="1600" dirty="0">
              <a:solidFill>
                <a:schemeClr val="bg1"/>
              </a:solidFill>
            </a:endParaRPr>
          </a:p>
          <a:p>
            <a:pPr eaLnBrk="1" hangingPunct="1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743200" y="194310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705600" y="1371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334000" y="1905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334000" y="190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696200" y="190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41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Clinical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course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of</a:t>
            </a:r>
            <a:r>
              <a:rPr lang="cs-CZ" sz="4000" b="1" dirty="0" smtClean="0">
                <a:solidFill>
                  <a:srgbClr val="FF0000"/>
                </a:solidFill>
              </a:rPr>
              <a:t> TIN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7848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FF0000"/>
                </a:solidFill>
              </a:rPr>
              <a:t>Acute</a:t>
            </a:r>
            <a:r>
              <a:rPr lang="cs-CZ" b="1" dirty="0" smtClean="0">
                <a:solidFill>
                  <a:srgbClr val="FF0000"/>
                </a:solidFill>
              </a:rPr>
              <a:t> TIN: </a:t>
            </a:r>
            <a:r>
              <a:rPr lang="cs-CZ" sz="2400" b="1" dirty="0" err="1" smtClean="0"/>
              <a:t>it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associated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acute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failure</a:t>
            </a:r>
            <a:r>
              <a:rPr lang="cs-CZ" sz="2400" b="1" dirty="0" smtClean="0"/>
              <a:t>  and </a:t>
            </a:r>
            <a:r>
              <a:rPr lang="cs-CZ" sz="2400" b="1" dirty="0" err="1" smtClean="0"/>
              <a:t>need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acute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hemodialysis</a:t>
            </a: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FF0000"/>
                </a:solidFill>
              </a:rPr>
              <a:t>Chronic</a:t>
            </a:r>
            <a:r>
              <a:rPr lang="cs-CZ" b="1" dirty="0" smtClean="0">
                <a:solidFill>
                  <a:srgbClr val="FF0000"/>
                </a:solidFill>
              </a:rPr>
              <a:t> TIN: </a:t>
            </a:r>
            <a:r>
              <a:rPr lang="cs-CZ" sz="2400" b="1" dirty="0" err="1" smtClean="0"/>
              <a:t>progression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slow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without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significant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special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symptomatology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There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disposition</a:t>
            </a:r>
            <a:r>
              <a:rPr lang="cs-CZ" sz="2400" b="1" dirty="0" smtClean="0"/>
              <a:t>  to </a:t>
            </a:r>
            <a:r>
              <a:rPr lang="cs-CZ" sz="2400" b="1" dirty="0" err="1" smtClean="0"/>
              <a:t>dehydratation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caused</a:t>
            </a:r>
            <a:r>
              <a:rPr lang="cs-CZ" sz="2400" b="1" dirty="0" smtClean="0"/>
              <a:t> by salt and </a:t>
            </a:r>
            <a:r>
              <a:rPr lang="cs-CZ" sz="2400" b="1" dirty="0" err="1" smtClean="0"/>
              <a:t>watter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loss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890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337300" cy="260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1800" b="1" smtClean="0">
                <a:solidFill>
                  <a:srgbClr val="FF0000"/>
                </a:solidFill>
              </a:rPr>
              <a:t>Laboratory diagnosis of TIN</a:t>
            </a:r>
          </a:p>
        </p:txBody>
      </p:sp>
      <p:graphicFrame>
        <p:nvGraphicFramePr>
          <p:cNvPr id="41075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3416463"/>
              </p:ext>
            </p:extLst>
          </p:nvPr>
        </p:nvGraphicFramePr>
        <p:xfrm>
          <a:off x="250825" y="333375"/>
          <a:ext cx="8642351" cy="6277179"/>
        </p:xfrm>
        <a:graphic>
          <a:graphicData uri="http://schemas.openxmlformats.org/drawingml/2006/table">
            <a:tbl>
              <a:tblPr/>
              <a:tblGrid>
                <a:gridCol w="1728395"/>
                <a:gridCol w="2120477"/>
                <a:gridCol w="1669873"/>
                <a:gridCol w="3123606"/>
              </a:tblGrid>
              <a:tr h="57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Impaired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Physiological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Impaired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Laboratory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consequence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Proximal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tubule</a:t>
                      </a:r>
                    </a:p>
                  </a:txBody>
                  <a:tcPr marL="91451" marR="91451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Malfunction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cs-C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→HCO3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cs-C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O→H2CO3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Reabsorption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filterable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UA,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acids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Tubular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resorption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</a:t>
                      </a:r>
                      <a:r>
                        <a:rPr kumimoji="0" lang="cs-C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Renal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tubular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acidosis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type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Tubular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proteinuria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Sec.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Fanconi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Osmotic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polyuria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(+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aqueous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nephrogenic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DI)</a:t>
                      </a: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Metabolic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hyperchloremic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acidosis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urin pH moči &gt;6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Signal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proteins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1mikroglobulinuria,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2mikroglobulinuria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glycosuria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phosphateuria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aciduria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aminoaciduria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EFNa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&gt;1%;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EFOsm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&gt;3,5%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UOSM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POSM (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isosthenuria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Distal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tubule</a:t>
                      </a:r>
                    </a:p>
                  </a:txBody>
                  <a:tcPr marL="91451" marR="91451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secretion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H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Transepithelial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voltage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gradient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Creation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NH3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→NH4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Secretion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NH4</a:t>
                      </a: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secretory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type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RTA 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Voltage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dependent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RTA  type I</a:t>
                      </a: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Metabolic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hyperchloremic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acidosis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urin pH moči &gt;6</a:t>
                      </a:r>
                    </a:p>
                  </a:txBody>
                  <a:tcPr marL="91451" marR="91451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0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720725"/>
          </a:xfrm>
        </p:spPr>
        <p:txBody>
          <a:bodyPr/>
          <a:lstStyle/>
          <a:p>
            <a:pPr eaLnBrk="1" hangingPunct="1"/>
            <a:r>
              <a:rPr lang="cs-CZ" sz="2000" b="1" smtClean="0">
                <a:solidFill>
                  <a:srgbClr val="FF0000"/>
                </a:solidFill>
              </a:rPr>
              <a:t>Laboratory diagnosis of TIN</a:t>
            </a:r>
          </a:p>
        </p:txBody>
      </p:sp>
      <p:graphicFrame>
        <p:nvGraphicFramePr>
          <p:cNvPr id="43084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8547596"/>
              </p:ext>
            </p:extLst>
          </p:nvPr>
        </p:nvGraphicFramePr>
        <p:xfrm>
          <a:off x="684213" y="692150"/>
          <a:ext cx="7772400" cy="5594350"/>
        </p:xfrm>
        <a:graphic>
          <a:graphicData uri="http://schemas.openxmlformats.org/drawingml/2006/table">
            <a:tbl>
              <a:tblPr/>
              <a:tblGrid>
                <a:gridCol w="1584325"/>
                <a:gridCol w="2016125"/>
                <a:gridCol w="2228850"/>
                <a:gridCol w="1943100"/>
              </a:tblGrid>
              <a:tr h="966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Impaired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Physiological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Impaired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Laboratory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consequence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Distal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nephron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Preservation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volume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and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homeostasis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internal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environment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Na+ and H2O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Impairment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K+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tubular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transport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EFNa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&gt;1%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EFOSM &gt;3,5%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EFK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according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to type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impairment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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(in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comparision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with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adequate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EFK)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Medulla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Creation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hypertonic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urine –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waterhousekeeping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Creation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PGs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Impairment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concentration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ability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creation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PGE2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→decrease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aldosteron 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secretion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Hyporenin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hypoaldosteronism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Inability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to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increase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hyperosmolar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urin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UOSM &gt;POSM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Tendency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to 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hyperkalaemia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and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hyponatremia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89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11188" y="6350"/>
            <a:ext cx="7724775" cy="8302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FF0000"/>
                </a:solidFill>
              </a:rPr>
              <a:t>Imaging methods in diagnosis of TIN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836613"/>
            <a:ext cx="423068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088" y="836613"/>
            <a:ext cx="43465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ovéPole 2"/>
          <p:cNvSpPr txBox="1">
            <a:spLocks noChangeArrowheads="1"/>
          </p:cNvSpPr>
          <p:nvPr/>
        </p:nvSpPr>
        <p:spPr bwMode="auto">
          <a:xfrm>
            <a:off x="66675" y="3908425"/>
            <a:ext cx="3760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AIN: kidneys are rather greater,  </a:t>
            </a:r>
          </a:p>
          <a:p>
            <a:pPr eaLnBrk="1" hangingPunct="1"/>
            <a:r>
              <a:rPr lang="cs-CZ" sz="1600" b="1"/>
              <a:t>hypoechogenic pyramids are prominent </a:t>
            </a:r>
          </a:p>
          <a:p>
            <a:pPr eaLnBrk="1" hangingPunct="1"/>
            <a:r>
              <a:rPr lang="cs-CZ" sz="1600" b="1"/>
              <a:t>in hyperechogenic renal parenchyma,</a:t>
            </a:r>
          </a:p>
          <a:p>
            <a:pPr eaLnBrk="1" hangingPunct="1"/>
            <a:r>
              <a:rPr lang="cs-CZ" sz="1600" b="1"/>
              <a:t>index parenchyma : pyelon is increasing</a:t>
            </a:r>
          </a:p>
        </p:txBody>
      </p:sp>
      <p:sp>
        <p:nvSpPr>
          <p:cNvPr id="31750" name="TextovéPole 3"/>
          <p:cNvSpPr txBox="1">
            <a:spLocks noChangeArrowheads="1"/>
          </p:cNvSpPr>
          <p:nvPr/>
        </p:nvSpPr>
        <p:spPr bwMode="auto">
          <a:xfrm>
            <a:off x="4087813" y="3783013"/>
            <a:ext cx="4829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sz="1600" b="1" dirty="0"/>
              <a:t>CTIN: 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picture</a:t>
            </a:r>
            <a:r>
              <a:rPr lang="cs-CZ" sz="1600" b="1" dirty="0"/>
              <a:t> </a:t>
            </a:r>
            <a:r>
              <a:rPr lang="cs-CZ" sz="1600" b="1" dirty="0" err="1"/>
              <a:t>is</a:t>
            </a:r>
            <a:r>
              <a:rPr lang="cs-CZ" sz="1600" b="1" dirty="0"/>
              <a:t> </a:t>
            </a:r>
            <a:r>
              <a:rPr lang="cs-CZ" sz="1600" b="1" dirty="0" err="1"/>
              <a:t>influenced</a:t>
            </a:r>
            <a:r>
              <a:rPr lang="cs-CZ" sz="1600" b="1" dirty="0"/>
              <a:t> by </a:t>
            </a:r>
            <a:r>
              <a:rPr lang="cs-CZ" sz="1600" b="1" dirty="0" err="1"/>
              <a:t>trigger</a:t>
            </a:r>
            <a:r>
              <a:rPr lang="cs-CZ" sz="1600" b="1" dirty="0"/>
              <a:t> </a:t>
            </a:r>
            <a:r>
              <a:rPr lang="cs-CZ" sz="1600" b="1" dirty="0" err="1"/>
              <a:t>factor</a:t>
            </a:r>
            <a:r>
              <a:rPr lang="cs-CZ" sz="1600" b="1" dirty="0"/>
              <a:t>.</a:t>
            </a:r>
          </a:p>
          <a:p>
            <a:pPr eaLnBrk="1" hangingPunct="1"/>
            <a:r>
              <a:rPr lang="cs-CZ" sz="1600" b="1" dirty="0"/>
              <a:t> </a:t>
            </a:r>
            <a:r>
              <a:rPr lang="cs-CZ" sz="1600" b="1" dirty="0" err="1"/>
              <a:t>For</a:t>
            </a:r>
            <a:r>
              <a:rPr lang="cs-CZ" sz="1600" b="1" dirty="0"/>
              <a:t> </a:t>
            </a:r>
            <a:r>
              <a:rPr lang="cs-CZ" sz="1600" b="1" dirty="0" err="1"/>
              <a:t>example</a:t>
            </a:r>
            <a:r>
              <a:rPr lang="cs-CZ" sz="1600" b="1" dirty="0"/>
              <a:t> </a:t>
            </a:r>
            <a:r>
              <a:rPr lang="cs-CZ" sz="1600" b="1" dirty="0" err="1" smtClean="0"/>
              <a:t>analgetic</a:t>
            </a:r>
            <a:r>
              <a:rPr lang="cs-CZ" sz="1600" b="1" dirty="0" smtClean="0"/>
              <a:t> </a:t>
            </a:r>
            <a:r>
              <a:rPr lang="cs-CZ" sz="1600" b="1" dirty="0" err="1"/>
              <a:t>nephropathy</a:t>
            </a:r>
            <a:r>
              <a:rPr lang="cs-CZ" sz="1600" b="1" dirty="0"/>
              <a:t> </a:t>
            </a:r>
            <a:r>
              <a:rPr lang="cs-CZ" sz="1600" b="1" dirty="0" err="1"/>
              <a:t>is</a:t>
            </a:r>
            <a:r>
              <a:rPr lang="cs-CZ" sz="1600" b="1" dirty="0"/>
              <a:t> </a:t>
            </a:r>
            <a:r>
              <a:rPr lang="cs-CZ" sz="1600" b="1" dirty="0" err="1"/>
              <a:t>characterised</a:t>
            </a:r>
            <a:r>
              <a:rPr lang="cs-CZ" sz="1600" b="1" dirty="0"/>
              <a:t> </a:t>
            </a:r>
          </a:p>
          <a:p>
            <a:pPr eaLnBrk="1" hangingPunct="1"/>
            <a:r>
              <a:rPr lang="cs-CZ" sz="1600" b="1" dirty="0"/>
              <a:t>by </a:t>
            </a:r>
            <a:r>
              <a:rPr lang="cs-CZ" sz="1600" b="1" dirty="0" err="1"/>
              <a:t>calcification</a:t>
            </a:r>
            <a:r>
              <a:rPr lang="cs-CZ" sz="1600" b="1" dirty="0"/>
              <a:t> on </a:t>
            </a:r>
            <a:r>
              <a:rPr lang="cs-CZ" sz="1600" b="1" dirty="0" err="1"/>
              <a:t>papilar</a:t>
            </a:r>
            <a:r>
              <a:rPr lang="cs-CZ" sz="1600" b="1" dirty="0"/>
              <a:t> line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kidneys</a:t>
            </a:r>
            <a:r>
              <a:rPr lang="cs-CZ" sz="1600" b="1" dirty="0"/>
              <a:t>,  </a:t>
            </a: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288" y="4595813"/>
            <a:ext cx="1681162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Obdélník 4"/>
          <p:cNvSpPr>
            <a:spLocks noChangeArrowheads="1"/>
          </p:cNvSpPr>
          <p:nvPr/>
        </p:nvSpPr>
        <p:spPr bwMode="auto">
          <a:xfrm>
            <a:off x="5940425" y="5084763"/>
            <a:ext cx="2940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 b="1"/>
              <a:t>dilatation of  calices, renal pelvis and  wraped ureters are typical for reflux nephropathy </a:t>
            </a:r>
          </a:p>
        </p:txBody>
      </p:sp>
    </p:spTree>
    <p:extLst>
      <p:ext uri="{BB962C8B-B14F-4D97-AF65-F5344CB8AC3E}">
        <p14:creationId xmlns:p14="http://schemas.microsoft.com/office/powerpoint/2010/main" xmlns="" val="13898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60388" y="115888"/>
            <a:ext cx="77724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Renal biopsy</a:t>
            </a:r>
          </a:p>
        </p:txBody>
      </p:sp>
      <p:sp>
        <p:nvSpPr>
          <p:cNvPr id="33795" name="TextovéPole 2"/>
          <p:cNvSpPr txBox="1">
            <a:spLocks noChangeArrowheads="1"/>
          </p:cNvSpPr>
          <p:nvPr/>
        </p:nvSpPr>
        <p:spPr bwMode="auto">
          <a:xfrm>
            <a:off x="446089" y="1052513"/>
            <a:ext cx="84836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indicated</a:t>
            </a:r>
            <a:r>
              <a:rPr lang="cs-CZ" dirty="0"/>
              <a:t> in </a:t>
            </a:r>
            <a:r>
              <a:rPr lang="cs-CZ" dirty="0" err="1"/>
              <a:t>chronic</a:t>
            </a:r>
            <a:r>
              <a:rPr lang="cs-CZ" dirty="0"/>
              <a:t> TIN !</a:t>
            </a:r>
          </a:p>
          <a:p>
            <a:pPr eaLnBrk="1" hangingPunct="1"/>
            <a:r>
              <a:rPr lang="en-US" dirty="0" smtClean="0"/>
              <a:t>RB become reality in some unclear causes of acute renal failure. Interstitial infiltration by </a:t>
            </a:r>
            <a:r>
              <a:rPr lang="en-US" dirty="0" err="1" smtClean="0"/>
              <a:t>monocytes</a:t>
            </a:r>
            <a:r>
              <a:rPr lang="en-US" dirty="0" smtClean="0"/>
              <a:t> typical for AIN is </a:t>
            </a:r>
            <a:r>
              <a:rPr lang="en-US" dirty="0" err="1" smtClean="0"/>
              <a:t>recognised</a:t>
            </a:r>
            <a:r>
              <a:rPr lang="en-US" dirty="0" smtClean="0"/>
              <a:t> , but identification of trigger factor is not possible.</a:t>
            </a:r>
            <a:endParaRPr lang="cs-CZ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06738"/>
            <a:ext cx="3959225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2"/>
          <p:cNvSpPr txBox="1">
            <a:spLocks noChangeArrowheads="1"/>
          </p:cNvSpPr>
          <p:nvPr/>
        </p:nvSpPr>
        <p:spPr bwMode="auto">
          <a:xfrm>
            <a:off x="584200" y="1211263"/>
            <a:ext cx="736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/>
              <a:t>To stop the consumption of suspect drug!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/>
              <a:t>Targeted therapy causing infection, if possible!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/>
              <a:t>Symptomatic  therapy, including urgent hemodialysis </a:t>
            </a:r>
          </a:p>
        </p:txBody>
      </p:sp>
      <p:sp>
        <p:nvSpPr>
          <p:cNvPr id="35843" name="TextovéPole 3"/>
          <p:cNvSpPr txBox="1">
            <a:spLocks noChangeArrowheads="1"/>
          </p:cNvSpPr>
          <p:nvPr/>
        </p:nvSpPr>
        <p:spPr bwMode="auto">
          <a:xfrm>
            <a:off x="2058988" y="2425700"/>
            <a:ext cx="441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sz="4400" b="1">
                <a:solidFill>
                  <a:srgbClr val="FF0000"/>
                </a:solidFill>
              </a:rPr>
              <a:t>Therapy of CTIN</a:t>
            </a:r>
          </a:p>
        </p:txBody>
      </p:sp>
      <p:sp>
        <p:nvSpPr>
          <p:cNvPr id="35844" name="TextovéPole 5"/>
          <p:cNvSpPr txBox="1">
            <a:spLocks noChangeArrowheads="1"/>
          </p:cNvSpPr>
          <p:nvPr/>
        </p:nvSpPr>
        <p:spPr bwMode="auto">
          <a:xfrm>
            <a:off x="2581275" y="379413"/>
            <a:ext cx="4222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sz="4400" b="1">
                <a:solidFill>
                  <a:srgbClr val="FF0000"/>
                </a:solidFill>
              </a:rPr>
              <a:t>Therapy of AIN</a:t>
            </a:r>
          </a:p>
        </p:txBody>
      </p:sp>
      <p:sp>
        <p:nvSpPr>
          <p:cNvPr id="35845" name="TextovéPole 6"/>
          <p:cNvSpPr txBox="1">
            <a:spLocks noChangeArrowheads="1"/>
          </p:cNvSpPr>
          <p:nvPr/>
        </p:nvSpPr>
        <p:spPr bwMode="auto">
          <a:xfrm>
            <a:off x="584200" y="3500438"/>
            <a:ext cx="7634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 dirty="0"/>
              <a:t>The early suspension of the effect of causing factor (exposure to toxic substances, analgesic drugs, etc.).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dirty="0"/>
              <a:t>Symptomatic  therapy of  complications (sufficient hydration, supplementation of  </a:t>
            </a:r>
            <a:r>
              <a:rPr lang="en-US" dirty="0" err="1"/>
              <a:t>NaCl</a:t>
            </a:r>
            <a:r>
              <a:rPr lang="en-US" dirty="0"/>
              <a:t> and </a:t>
            </a:r>
            <a:r>
              <a:rPr lang="en-US" dirty="0" err="1"/>
              <a:t>KCl</a:t>
            </a:r>
            <a:r>
              <a:rPr lang="en-US" dirty="0"/>
              <a:t> and correction of  acidosis according to the results of the laboratory examinations</a:t>
            </a:r>
            <a:endParaRPr lang="cs-CZ" dirty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cs-CZ" dirty="0"/>
              <a:t>T</a:t>
            </a:r>
            <a:r>
              <a:rPr lang="en-US" dirty="0" err="1"/>
              <a:t>reatment</a:t>
            </a:r>
            <a:r>
              <a:rPr lang="en-US" dirty="0"/>
              <a:t> of </a:t>
            </a:r>
            <a:r>
              <a:rPr lang="en-US" dirty="0" err="1" smtClean="0"/>
              <a:t>complicat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urinary tract infection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imely</a:t>
            </a:r>
            <a:r>
              <a:rPr lang="en-US" dirty="0"/>
              <a:t> preparation to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replacement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9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Definiton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/>
              <a:t>TIN is characterised by structural and functional changes, which are  primarily set in renal interstitium and/or renal tubuli. Tubuli are impaired secondary as a consequence of impairment of interstitium  and vice versa.  </a:t>
            </a:r>
          </a:p>
        </p:txBody>
      </p:sp>
    </p:spTree>
    <p:extLst>
      <p:ext uri="{BB962C8B-B14F-4D97-AF65-F5344CB8AC3E}">
        <p14:creationId xmlns:p14="http://schemas.microsoft.com/office/powerpoint/2010/main" xmlns="" val="2455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Histological substrate of TIN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/>
              <a:t>Infiltration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intestitium</a:t>
            </a:r>
            <a:r>
              <a:rPr lang="cs-CZ" b="1" dirty="0" smtClean="0"/>
              <a:t> by </a:t>
            </a:r>
            <a:r>
              <a:rPr lang="cs-CZ" b="1" dirty="0" err="1" smtClean="0"/>
              <a:t>leukocytes</a:t>
            </a:r>
            <a:r>
              <a:rPr lang="cs-CZ" b="1" dirty="0" smtClean="0"/>
              <a:t> (</a:t>
            </a:r>
            <a:r>
              <a:rPr lang="cs-CZ" b="1" dirty="0" err="1" smtClean="0"/>
              <a:t>predominatly</a:t>
            </a:r>
            <a:r>
              <a:rPr lang="cs-CZ" b="1" dirty="0" smtClean="0"/>
              <a:t> by </a:t>
            </a:r>
            <a:r>
              <a:rPr lang="cs-CZ" b="1" dirty="0" err="1" smtClean="0"/>
              <a:t>lymfocytes</a:t>
            </a:r>
            <a:r>
              <a:rPr lang="cs-CZ" b="1" dirty="0" smtClean="0"/>
              <a:t> and </a:t>
            </a:r>
            <a:r>
              <a:rPr lang="cs-CZ" b="1" dirty="0" err="1" smtClean="0"/>
              <a:t>plasmocytes</a:t>
            </a:r>
            <a:r>
              <a:rPr lang="cs-CZ" b="1" dirty="0" smtClean="0"/>
              <a:t>, in </a:t>
            </a:r>
            <a:r>
              <a:rPr lang="cs-CZ" b="1" dirty="0" err="1" smtClean="0"/>
              <a:t>special</a:t>
            </a:r>
            <a:r>
              <a:rPr lang="cs-CZ" b="1" dirty="0" smtClean="0"/>
              <a:t> </a:t>
            </a:r>
            <a:r>
              <a:rPr lang="cs-CZ" b="1" dirty="0" err="1" smtClean="0"/>
              <a:t>causes</a:t>
            </a:r>
            <a:r>
              <a:rPr lang="cs-CZ" b="1" dirty="0" smtClean="0"/>
              <a:t> by </a:t>
            </a:r>
            <a:r>
              <a:rPr lang="cs-CZ" b="1" dirty="0" err="1" smtClean="0"/>
              <a:t>eosinofiles</a:t>
            </a:r>
            <a:r>
              <a:rPr lang="cs-CZ" b="1" dirty="0" smtClean="0"/>
              <a:t>)</a:t>
            </a:r>
          </a:p>
          <a:p>
            <a:pPr eaLnBrk="1" hangingPunct="1"/>
            <a:r>
              <a:rPr lang="cs-CZ" b="1" dirty="0" err="1" smtClean="0"/>
              <a:t>Tubular</a:t>
            </a:r>
            <a:r>
              <a:rPr lang="cs-CZ" b="1" dirty="0" smtClean="0"/>
              <a:t> </a:t>
            </a:r>
            <a:r>
              <a:rPr lang="cs-CZ" b="1" dirty="0" err="1" smtClean="0"/>
              <a:t>necrosis</a:t>
            </a:r>
            <a:r>
              <a:rPr lang="cs-CZ" b="1" dirty="0" smtClean="0"/>
              <a:t> in </a:t>
            </a:r>
            <a:r>
              <a:rPr lang="cs-CZ" b="1" dirty="0" err="1" smtClean="0"/>
              <a:t>acute</a:t>
            </a:r>
            <a:r>
              <a:rPr lang="cs-CZ" b="1" dirty="0" smtClean="0"/>
              <a:t> TIN and </a:t>
            </a:r>
            <a:r>
              <a:rPr lang="cs-CZ" b="1" dirty="0" err="1" smtClean="0"/>
              <a:t>tubular</a:t>
            </a:r>
            <a:r>
              <a:rPr lang="cs-CZ" b="1" dirty="0" smtClean="0"/>
              <a:t> </a:t>
            </a:r>
            <a:r>
              <a:rPr lang="cs-CZ" b="1" dirty="0" err="1" smtClean="0"/>
              <a:t>atrophy</a:t>
            </a:r>
            <a:r>
              <a:rPr lang="cs-CZ" b="1" dirty="0" smtClean="0"/>
              <a:t> in </a:t>
            </a:r>
            <a:r>
              <a:rPr lang="cs-CZ" b="1" dirty="0" err="1" smtClean="0"/>
              <a:t>chronic</a:t>
            </a:r>
            <a:r>
              <a:rPr lang="cs-CZ" b="1" dirty="0" smtClean="0"/>
              <a:t> TIN</a:t>
            </a:r>
          </a:p>
          <a:p>
            <a:pPr eaLnBrk="1" hangingPunct="1"/>
            <a:r>
              <a:rPr lang="cs-CZ" b="1" dirty="0" err="1" smtClean="0"/>
              <a:t>Typical</a:t>
            </a:r>
            <a:r>
              <a:rPr lang="cs-CZ" b="1" dirty="0" smtClean="0"/>
              <a:t> </a:t>
            </a:r>
            <a:r>
              <a:rPr lang="cs-CZ" b="1" dirty="0" err="1" smtClean="0"/>
              <a:t>interstitial</a:t>
            </a:r>
            <a:r>
              <a:rPr lang="cs-CZ" b="1" dirty="0" smtClean="0"/>
              <a:t> </a:t>
            </a:r>
            <a:r>
              <a:rPr lang="cs-CZ" b="1" dirty="0" err="1" smtClean="0"/>
              <a:t>fibrosis</a:t>
            </a:r>
            <a:r>
              <a:rPr lang="cs-CZ" b="1" dirty="0" smtClean="0"/>
              <a:t>/</a:t>
            </a:r>
            <a:r>
              <a:rPr lang="cs-CZ" b="1" dirty="0" err="1" smtClean="0"/>
              <a:t>tubular</a:t>
            </a:r>
            <a:r>
              <a:rPr lang="cs-CZ" b="1" dirty="0" smtClean="0"/>
              <a:t> </a:t>
            </a:r>
            <a:r>
              <a:rPr lang="cs-CZ" b="1" dirty="0" err="1" smtClean="0"/>
              <a:t>atrophy</a:t>
            </a:r>
            <a:r>
              <a:rPr lang="cs-CZ" b="1" dirty="0" smtClean="0"/>
              <a:t> in end </a:t>
            </a:r>
            <a:r>
              <a:rPr lang="cs-CZ" b="1" dirty="0" err="1" smtClean="0"/>
              <a:t>stage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TIN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76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085584" cy="79208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Acute</a:t>
            </a:r>
            <a:r>
              <a:rPr lang="cs-CZ" b="1" dirty="0" smtClean="0">
                <a:solidFill>
                  <a:srgbClr val="FF0000"/>
                </a:solidFill>
              </a:rPr>
              <a:t> TIN </a:t>
            </a:r>
            <a:r>
              <a:rPr lang="cs-CZ" b="1" dirty="0" err="1" smtClean="0">
                <a:solidFill>
                  <a:srgbClr val="FF0000"/>
                </a:solidFill>
              </a:rPr>
              <a:t>pathogenesis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8" y="836712"/>
            <a:ext cx="8928992" cy="52568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b="1" i="1" dirty="0" smtClean="0">
                <a:solidFill>
                  <a:srgbClr val="FF0000"/>
                </a:solidFill>
              </a:rPr>
              <a:t>Acute </a:t>
            </a:r>
            <a:r>
              <a:rPr lang="en-GB" sz="2800" b="1" i="1" dirty="0">
                <a:solidFill>
                  <a:srgbClr val="FF0000"/>
                </a:solidFill>
              </a:rPr>
              <a:t>bacterial TIN = acute pyelonephritis: </a:t>
            </a:r>
            <a:r>
              <a:rPr lang="en-GB" sz="2800" b="1" i="1" dirty="0"/>
              <a:t>Direct pro-inflammatory action of a bacterial agent in the renal parenchyma in acute pyelonephritis</a:t>
            </a:r>
          </a:p>
          <a:p>
            <a:pPr>
              <a:lnSpc>
                <a:spcPct val="80000"/>
              </a:lnSpc>
            </a:pP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dirty="0" err="1" smtClean="0">
                <a:solidFill>
                  <a:srgbClr val="FF0000"/>
                </a:solidFill>
              </a:rPr>
              <a:t>Acute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non-bacterial </a:t>
            </a:r>
            <a:r>
              <a:rPr lang="en-GB" sz="2800" b="1" dirty="0">
                <a:solidFill>
                  <a:srgbClr val="FF0000"/>
                </a:solidFill>
              </a:rPr>
              <a:t>TIN: </a:t>
            </a:r>
            <a:r>
              <a:rPr lang="en-GB" sz="2800" b="1" dirty="0"/>
              <a:t>is most often caused by an allergic reaction to drugs. Commonly implicated drugs include β-lactam antibiotics, NSAIDs, and proton pump inhibitors. It can also be an allergic reaction to an infectious antigen or plant-derived molecules</a:t>
            </a:r>
          </a:p>
          <a:p>
            <a:pPr>
              <a:lnSpc>
                <a:spcPct val="80000"/>
              </a:lnSpc>
            </a:pPr>
            <a:endParaRPr lang="en-GB" sz="2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800" b="1" dirty="0"/>
              <a:t>The </a:t>
            </a:r>
            <a:r>
              <a:rPr lang="en-GB" sz="2800" b="1" dirty="0" err="1"/>
              <a:t>etiopathogenesis</a:t>
            </a:r>
            <a:r>
              <a:rPr lang="en-GB" sz="2800" b="1" dirty="0"/>
              <a:t> of nonbacterial AIN lies in an immunologically mediated mechanism (idiosyncrasy </a:t>
            </a:r>
            <a:r>
              <a:rPr lang="cs-CZ" sz="2800" b="1" dirty="0" smtClean="0"/>
              <a:t>-</a:t>
            </a:r>
            <a:r>
              <a:rPr lang="en-GB" sz="2800" b="1" dirty="0" smtClean="0"/>
              <a:t>hypersensitivity) </a:t>
            </a:r>
            <a:r>
              <a:rPr lang="en-GB" sz="2800" b="1" dirty="0"/>
              <a:t>that is triggered by an infectious antigen / drug molecule / molecule of plant origin. 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6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256584" cy="67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08762" y="268000"/>
            <a:ext cx="19886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Antigen </a:t>
            </a:r>
            <a:r>
              <a:rPr lang="cs-CZ" b="1" dirty="0" err="1" smtClean="0">
                <a:solidFill>
                  <a:srgbClr val="FF0000"/>
                </a:solidFill>
              </a:rPr>
              <a:t>processing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84549" y="969640"/>
            <a:ext cx="22436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Presentation</a:t>
            </a:r>
            <a:r>
              <a:rPr lang="cs-CZ" b="1" dirty="0" smtClean="0"/>
              <a:t> to</a:t>
            </a:r>
          </a:p>
          <a:p>
            <a:r>
              <a:rPr lang="cs-CZ" b="1" dirty="0" smtClean="0"/>
              <a:t> </a:t>
            </a:r>
            <a:r>
              <a:rPr lang="cs-CZ" b="1" dirty="0" err="1" smtClean="0"/>
              <a:t>local</a:t>
            </a:r>
            <a:r>
              <a:rPr lang="cs-CZ" b="1" dirty="0" smtClean="0"/>
              <a:t> </a:t>
            </a:r>
            <a:r>
              <a:rPr lang="cs-CZ" b="1" dirty="0" err="1" smtClean="0"/>
              <a:t>dendritic</a:t>
            </a:r>
            <a:r>
              <a:rPr lang="cs-CZ" b="1" dirty="0" smtClean="0"/>
              <a:t> </a:t>
            </a:r>
            <a:r>
              <a:rPr lang="cs-CZ" sz="1200" b="1" dirty="0" smtClean="0"/>
              <a:t>(DC)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33705" y="175667"/>
            <a:ext cx="31298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A</a:t>
            </a:r>
            <a:r>
              <a:rPr lang="en-GB" b="1" u="sng" dirty="0" err="1" smtClean="0">
                <a:solidFill>
                  <a:srgbClr val="FF0000"/>
                </a:solidFill>
              </a:rPr>
              <a:t>ntigen</a:t>
            </a:r>
            <a:r>
              <a:rPr lang="en-GB" b="1" dirty="0" smtClean="0"/>
              <a:t> </a:t>
            </a:r>
            <a:r>
              <a:rPr lang="en-GB" b="1" dirty="0"/>
              <a:t>is formed by the conjugation of a drug/metabolite/infectious agent/plant molecule with a host protein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68156" y="1948914"/>
            <a:ext cx="1987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DC </a:t>
            </a:r>
            <a:r>
              <a:rPr lang="cs-CZ" b="1" dirty="0" err="1" smtClean="0">
                <a:solidFill>
                  <a:srgbClr val="FF0000"/>
                </a:solidFill>
              </a:rPr>
              <a:t>activates</a:t>
            </a:r>
            <a:r>
              <a:rPr lang="cs-CZ" b="1" dirty="0" smtClean="0">
                <a:solidFill>
                  <a:srgbClr val="FF0000"/>
                </a:solidFill>
              </a:rPr>
              <a:t> T </a:t>
            </a:r>
            <a:r>
              <a:rPr lang="cs-CZ" b="1" dirty="0" err="1" smtClean="0">
                <a:solidFill>
                  <a:srgbClr val="FF0000"/>
                </a:solidFill>
              </a:rPr>
              <a:t>cells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93437" y="4197060"/>
            <a:ext cx="1898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Immune</a:t>
            </a:r>
            <a:r>
              <a:rPr lang="cs-CZ" b="1" dirty="0" smtClean="0">
                <a:solidFill>
                  <a:srgbClr val="FF0000"/>
                </a:solidFill>
              </a:rPr>
              <a:t> response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29174" y="5365480"/>
            <a:ext cx="2011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Irreversible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fibrosis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97953" y="6124654"/>
            <a:ext cx="1351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CKD/ESRF</a:t>
            </a:r>
            <a:endParaRPr lang="en-GB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796136" y="452666"/>
            <a:ext cx="41262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4" idx="2"/>
            <a:endCxn id="4" idx="2"/>
          </p:cNvCxnSpPr>
          <p:nvPr/>
        </p:nvCxnSpPr>
        <p:spPr>
          <a:xfrm>
            <a:off x="7203073" y="6373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277593" y="637332"/>
            <a:ext cx="0" cy="2635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7315693" y="1635552"/>
            <a:ext cx="4540" cy="2635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7335236" y="2318246"/>
            <a:ext cx="0" cy="18454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ovéPole 2048"/>
          <p:cNvSpPr txBox="1"/>
          <p:nvPr/>
        </p:nvSpPr>
        <p:spPr>
          <a:xfrm>
            <a:off x="7473779" y="3086944"/>
            <a:ext cx="1094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7030A0"/>
                </a:solidFill>
              </a:rPr>
              <a:t>Effector</a:t>
            </a:r>
            <a:r>
              <a:rPr lang="cs-CZ" sz="1200" b="1" dirty="0" smtClean="0">
                <a:solidFill>
                  <a:srgbClr val="7030A0"/>
                </a:solidFill>
              </a:rPr>
              <a:t> </a:t>
            </a:r>
            <a:r>
              <a:rPr lang="cs-CZ" sz="1200" b="1" dirty="0" err="1" smtClean="0">
                <a:solidFill>
                  <a:srgbClr val="7030A0"/>
                </a:solidFill>
              </a:rPr>
              <a:t>phase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2052" name="Pravá složená závorka 2051"/>
          <p:cNvSpPr/>
          <p:nvPr/>
        </p:nvSpPr>
        <p:spPr>
          <a:xfrm>
            <a:off x="5508104" y="2133580"/>
            <a:ext cx="155448" cy="22315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4" name="Přímá spojnice se šipkou 2053"/>
          <p:cNvCxnSpPr/>
          <p:nvPr/>
        </p:nvCxnSpPr>
        <p:spPr>
          <a:xfrm>
            <a:off x="5796136" y="3249342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Přímá spojnice se šipkou 2058"/>
          <p:cNvCxnSpPr/>
          <p:nvPr/>
        </p:nvCxnSpPr>
        <p:spPr>
          <a:xfrm flipH="1">
            <a:off x="7387261" y="4589703"/>
            <a:ext cx="2460" cy="750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Přímá spojnice se šipkou 2064"/>
          <p:cNvCxnSpPr/>
          <p:nvPr/>
        </p:nvCxnSpPr>
        <p:spPr>
          <a:xfrm>
            <a:off x="7092280" y="5734812"/>
            <a:ext cx="4428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Obdélník 2072"/>
          <p:cNvSpPr/>
          <p:nvPr/>
        </p:nvSpPr>
        <p:spPr>
          <a:xfrm>
            <a:off x="30892" y="6596390"/>
            <a:ext cx="87911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Raghavan</a:t>
            </a:r>
            <a:r>
              <a:rPr lang="en-GB" sz="1100" dirty="0"/>
              <a:t> R, </a:t>
            </a:r>
            <a:r>
              <a:rPr lang="en-GB" sz="1100" dirty="0" err="1"/>
              <a:t>Shawar</a:t>
            </a:r>
            <a:r>
              <a:rPr lang="en-GB" sz="1100" dirty="0"/>
              <a:t> S. Mechanisms of Drug-Induced Interstitial Nephritis. </a:t>
            </a:r>
            <a:r>
              <a:rPr lang="en-GB" sz="1100" dirty="0" err="1"/>
              <a:t>Adv</a:t>
            </a:r>
            <a:r>
              <a:rPr lang="en-GB" sz="1100" dirty="0"/>
              <a:t> Chronic Kidney Dis. 2017 Mar;24(2):64-71. </a:t>
            </a:r>
          </a:p>
        </p:txBody>
      </p:sp>
      <p:sp>
        <p:nvSpPr>
          <p:cNvPr id="2074" name="TextovéPole 2073"/>
          <p:cNvSpPr txBox="1"/>
          <p:nvPr/>
        </p:nvSpPr>
        <p:spPr>
          <a:xfrm>
            <a:off x="-26218" y="553475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/>
              <a:t>Epithelial</a:t>
            </a:r>
            <a:r>
              <a:rPr lang="cs-CZ" sz="1000" b="1" dirty="0" smtClean="0"/>
              <a:t>-to-</a:t>
            </a:r>
            <a:r>
              <a:rPr lang="cs-CZ" sz="1000" b="1" dirty="0" err="1" smtClean="0"/>
              <a:t>mesenchymal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transition</a:t>
            </a:r>
            <a:endParaRPr lang="en-GB" sz="1000" b="1" dirty="0"/>
          </a:p>
        </p:txBody>
      </p:sp>
      <p:sp>
        <p:nvSpPr>
          <p:cNvPr id="2075" name="TextovéPole 2074"/>
          <p:cNvSpPr txBox="1"/>
          <p:nvPr/>
        </p:nvSpPr>
        <p:spPr>
          <a:xfrm>
            <a:off x="4330691" y="4762130"/>
            <a:ext cx="207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Unrecognized</a:t>
            </a:r>
            <a:r>
              <a:rPr lang="cs-CZ" b="1" dirty="0"/>
              <a:t> </a:t>
            </a:r>
            <a:r>
              <a:rPr lang="cs-CZ" b="1" dirty="0" smtClean="0"/>
              <a:t>cause</a:t>
            </a:r>
          </a:p>
          <a:p>
            <a:r>
              <a:rPr lang="cs-CZ" b="1" dirty="0" smtClean="0"/>
              <a:t>&gt;&gt;</a:t>
            </a:r>
            <a:r>
              <a:rPr lang="cs-CZ" b="1" dirty="0" err="1" smtClean="0"/>
              <a:t>late</a:t>
            </a:r>
            <a:r>
              <a:rPr lang="cs-CZ" b="1" dirty="0" smtClean="0"/>
              <a:t> </a:t>
            </a:r>
            <a:r>
              <a:rPr lang="cs-CZ" b="1" dirty="0" err="1" smtClean="0"/>
              <a:t>diagnosis</a:t>
            </a:r>
            <a:endParaRPr lang="en-GB" b="1" dirty="0"/>
          </a:p>
        </p:txBody>
      </p:sp>
      <p:sp>
        <p:nvSpPr>
          <p:cNvPr id="2076" name="TextovéPole 2075"/>
          <p:cNvSpPr txBox="1"/>
          <p:nvPr/>
        </p:nvSpPr>
        <p:spPr>
          <a:xfrm>
            <a:off x="7561776" y="4854463"/>
            <a:ext cx="145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7030A0"/>
                </a:solidFill>
              </a:rPr>
              <a:t>Profibrogenic</a:t>
            </a:r>
            <a:r>
              <a:rPr lang="cs-CZ" sz="1200" b="1" dirty="0">
                <a:solidFill>
                  <a:srgbClr val="7030A0"/>
                </a:solidFill>
              </a:rPr>
              <a:t> </a:t>
            </a:r>
            <a:r>
              <a:rPr lang="cs-CZ" sz="1200" b="1" dirty="0" err="1">
                <a:solidFill>
                  <a:srgbClr val="7030A0"/>
                </a:solidFill>
              </a:rPr>
              <a:t>phase</a:t>
            </a:r>
            <a:endParaRPr lang="cs-CZ" sz="1200" b="1" dirty="0">
              <a:solidFill>
                <a:srgbClr val="7030A0"/>
              </a:solidFill>
            </a:endParaRPr>
          </a:p>
        </p:txBody>
      </p:sp>
      <p:cxnSp>
        <p:nvCxnSpPr>
          <p:cNvPr id="2078" name="Přímá spojnice se šipkou 2077"/>
          <p:cNvCxnSpPr/>
          <p:nvPr/>
        </p:nvCxnSpPr>
        <p:spPr>
          <a:xfrm>
            <a:off x="6913449" y="4992962"/>
            <a:ext cx="3468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9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Chronic</a:t>
            </a:r>
            <a:r>
              <a:rPr lang="cs-CZ" b="1" dirty="0" smtClean="0">
                <a:solidFill>
                  <a:srgbClr val="FF0000"/>
                </a:solidFill>
              </a:rPr>
              <a:t> TIN p</a:t>
            </a:r>
            <a:r>
              <a:rPr lang="en-GB" b="1" dirty="0" smtClean="0">
                <a:solidFill>
                  <a:srgbClr val="FF0000"/>
                </a:solidFill>
              </a:rPr>
              <a:t>at</a:t>
            </a:r>
            <a:r>
              <a:rPr lang="cs-CZ" b="1" dirty="0" smtClean="0">
                <a:solidFill>
                  <a:srgbClr val="FF0000"/>
                </a:solidFill>
              </a:rPr>
              <a:t>h</a:t>
            </a:r>
            <a:r>
              <a:rPr lang="en-GB" b="1" dirty="0" err="1" smtClean="0">
                <a:solidFill>
                  <a:srgbClr val="FF0000"/>
                </a:solidFill>
              </a:rPr>
              <a:t>ogene</a:t>
            </a:r>
            <a:r>
              <a:rPr lang="cs-CZ" b="1" dirty="0" smtClean="0">
                <a:solidFill>
                  <a:srgbClr val="FF0000"/>
                </a:solidFill>
              </a:rPr>
              <a:t>sis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1277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Chronic </a:t>
            </a:r>
            <a:r>
              <a:rPr lang="en-GB" b="1" dirty="0" smtClean="0">
                <a:solidFill>
                  <a:srgbClr val="FF0000"/>
                </a:solidFill>
              </a:rPr>
              <a:t>TIN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err="1" smtClean="0"/>
              <a:t>is</a:t>
            </a:r>
            <a:r>
              <a:rPr lang="en-GB" b="1" dirty="0" smtClean="0"/>
              <a:t> </a:t>
            </a:r>
            <a:r>
              <a:rPr lang="en-GB" b="1" dirty="0"/>
              <a:t>from the beginning </a:t>
            </a:r>
            <a:r>
              <a:rPr lang="cs-CZ" b="1" dirty="0" err="1" smtClean="0"/>
              <a:t>presented</a:t>
            </a:r>
            <a:r>
              <a:rPr lang="cs-CZ" b="1" dirty="0" smtClean="0"/>
              <a:t> </a:t>
            </a:r>
            <a:r>
              <a:rPr lang="en-GB" b="1" dirty="0" smtClean="0"/>
              <a:t>as </a:t>
            </a:r>
            <a:r>
              <a:rPr lang="en-GB" b="1" dirty="0"/>
              <a:t>progressive interstitial fibrosis and tubular cell </a:t>
            </a:r>
            <a:r>
              <a:rPr lang="en-GB" b="1" dirty="0" smtClean="0"/>
              <a:t>atrophy</a:t>
            </a:r>
            <a:r>
              <a:rPr lang="cs-CZ" b="1" dirty="0" smtClean="0"/>
              <a:t>. T</a:t>
            </a:r>
            <a:r>
              <a:rPr lang="en-GB" b="1" dirty="0" smtClean="0"/>
              <a:t>he </a:t>
            </a:r>
            <a:r>
              <a:rPr lang="en-GB" b="1" dirty="0"/>
              <a:t>pathogenesis depends on the triggering factor and is therefore very </a:t>
            </a:r>
            <a:r>
              <a:rPr lang="en-GB" b="1" dirty="0" smtClean="0"/>
              <a:t>diverse</a:t>
            </a:r>
            <a:r>
              <a:rPr lang="cs-CZ" b="1" dirty="0" smtClean="0"/>
              <a:t>: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  Renal </a:t>
            </a:r>
            <a:r>
              <a:rPr lang="en-GB" b="1" dirty="0" smtClean="0"/>
              <a:t>papilla</a:t>
            </a:r>
            <a:r>
              <a:rPr lang="cs-CZ" b="1" dirty="0" smtClean="0"/>
              <a:t>r</a:t>
            </a:r>
            <a:r>
              <a:rPr lang="en-GB" b="1" dirty="0" smtClean="0"/>
              <a:t> </a:t>
            </a:r>
            <a:r>
              <a:rPr lang="en-GB" b="1" dirty="0"/>
              <a:t>necrosis in analgesic nephropathy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Chronic </a:t>
            </a:r>
            <a:r>
              <a:rPr lang="en-GB" b="1" dirty="0" err="1"/>
              <a:t>calcineurin</a:t>
            </a:r>
            <a:r>
              <a:rPr lang="en-GB" b="1" dirty="0"/>
              <a:t>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  </a:t>
            </a:r>
            <a:r>
              <a:rPr lang="en-GB" b="1" dirty="0" err="1"/>
              <a:t>Profibrogenic</a:t>
            </a:r>
            <a:r>
              <a:rPr lang="en-GB" b="1" dirty="0"/>
              <a:t> effects of chronic poisoning by heavy metals (lithium, cadmium, lead)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C</a:t>
            </a:r>
            <a:r>
              <a:rPr lang="en-GB" b="1" dirty="0" err="1" smtClean="0"/>
              <a:t>rystal</a:t>
            </a:r>
            <a:r>
              <a:rPr lang="en-GB" b="1" dirty="0" smtClean="0"/>
              <a:t> </a:t>
            </a:r>
            <a:r>
              <a:rPr lang="en-GB" b="1" dirty="0"/>
              <a:t>deposition (</a:t>
            </a:r>
            <a:r>
              <a:rPr lang="en-GB" b="1" dirty="0" err="1"/>
              <a:t>hyperoxaluric</a:t>
            </a:r>
            <a:r>
              <a:rPr lang="en-GB" b="1" dirty="0"/>
              <a:t> nephropathy, urate nephropathy, </a:t>
            </a:r>
            <a:r>
              <a:rPr lang="en-GB" b="1" dirty="0" err="1"/>
              <a:t>cystine</a:t>
            </a:r>
            <a:r>
              <a:rPr lang="en-GB" b="1" dirty="0"/>
              <a:t> nephropathy, </a:t>
            </a:r>
            <a:r>
              <a:rPr lang="en-GB" b="1" dirty="0" err="1"/>
              <a:t>hypercalcemic</a:t>
            </a:r>
            <a:r>
              <a:rPr lang="en-GB" b="1" dirty="0"/>
              <a:t> / </a:t>
            </a:r>
            <a:r>
              <a:rPr lang="en-GB" b="1" dirty="0" err="1"/>
              <a:t>hypercalciuric</a:t>
            </a:r>
            <a:r>
              <a:rPr lang="en-GB" b="1" dirty="0"/>
              <a:t> nephropathy)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Progressive </a:t>
            </a:r>
            <a:r>
              <a:rPr lang="en-GB" b="1" dirty="0" err="1"/>
              <a:t>fibrotization</a:t>
            </a:r>
            <a:r>
              <a:rPr lang="en-GB" b="1" dirty="0"/>
              <a:t> and tubular cell atrophy in </a:t>
            </a:r>
            <a:r>
              <a:rPr lang="en-GB" b="1" dirty="0" smtClean="0"/>
              <a:t>ADTKD 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4437112"/>
            <a:ext cx="7720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Chronic</a:t>
            </a:r>
            <a:r>
              <a:rPr lang="cs-CZ" b="1" dirty="0">
                <a:solidFill>
                  <a:srgbClr val="FF0000"/>
                </a:solidFill>
              </a:rPr>
              <a:t> TIN as </a:t>
            </a:r>
            <a:r>
              <a:rPr lang="cs-CZ" b="1" dirty="0" err="1">
                <a:solidFill>
                  <a:srgbClr val="FF0000"/>
                </a:solidFill>
              </a:rPr>
              <a:t>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ongoing</a:t>
            </a:r>
            <a:r>
              <a:rPr lang="cs-CZ" b="1" dirty="0">
                <a:solidFill>
                  <a:srgbClr val="FF0000"/>
                </a:solidFill>
              </a:rPr>
              <a:t> AIN </a:t>
            </a:r>
            <a:r>
              <a:rPr lang="cs-CZ" b="1" dirty="0" err="1">
                <a:solidFill>
                  <a:srgbClr val="FF0000"/>
                </a:solidFill>
              </a:rPr>
              <a:t>process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Chronic</a:t>
            </a:r>
            <a:r>
              <a:rPr lang="cs-CZ" b="1" dirty="0"/>
              <a:t> </a:t>
            </a:r>
            <a:r>
              <a:rPr lang="cs-CZ" b="1" dirty="0" err="1"/>
              <a:t>bacterial</a:t>
            </a:r>
            <a:r>
              <a:rPr lang="cs-CZ" b="1" dirty="0"/>
              <a:t> </a:t>
            </a:r>
            <a:r>
              <a:rPr lang="cs-CZ" b="1" dirty="0" err="1"/>
              <a:t>focus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interstitium</a:t>
            </a:r>
            <a:r>
              <a:rPr lang="cs-CZ" b="1" dirty="0"/>
              <a:t> in reflux and </a:t>
            </a:r>
            <a:r>
              <a:rPr lang="cs-CZ" b="1" dirty="0" err="1"/>
              <a:t>obstructive</a:t>
            </a:r>
            <a:r>
              <a:rPr lang="cs-CZ" b="1" dirty="0"/>
              <a:t> </a:t>
            </a:r>
            <a:r>
              <a:rPr lang="cs-CZ" b="1" dirty="0" err="1"/>
              <a:t>uropathy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Scarring</a:t>
            </a:r>
            <a:r>
              <a:rPr lang="cs-CZ" b="1" dirty="0"/>
              <a:t> and </a:t>
            </a:r>
            <a:r>
              <a:rPr lang="cs-CZ" b="1" dirty="0" err="1"/>
              <a:t>fibrotization</a:t>
            </a:r>
            <a:r>
              <a:rPr lang="cs-CZ" b="1" dirty="0"/>
              <a:t> </a:t>
            </a:r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acute</a:t>
            </a:r>
            <a:r>
              <a:rPr lang="cs-CZ" b="1" dirty="0"/>
              <a:t> </a:t>
            </a:r>
            <a:r>
              <a:rPr lang="cs-CZ" b="1" dirty="0" err="1"/>
              <a:t>bacterial</a:t>
            </a:r>
            <a:r>
              <a:rPr lang="cs-CZ" b="1" dirty="0"/>
              <a:t> </a:t>
            </a:r>
            <a:r>
              <a:rPr lang="cs-CZ" b="1" dirty="0" err="1"/>
              <a:t>inflammation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Profibrogenic</a:t>
            </a:r>
            <a:r>
              <a:rPr lang="cs-CZ" b="1" dirty="0"/>
              <a:t> </a:t>
            </a:r>
            <a:r>
              <a:rPr lang="cs-CZ" b="1" dirty="0" err="1"/>
              <a:t>phase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AIN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9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90893" y="242695"/>
            <a:ext cx="855477" cy="30777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Infection</a:t>
            </a:r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217363" y="248709"/>
            <a:ext cx="1239499" cy="30777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Medicaments</a:t>
            </a:r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509568" y="242472"/>
            <a:ext cx="1228093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Metals</a:t>
            </a:r>
          </a:p>
          <a:p>
            <a:pPr algn="ctr"/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Radiotherapy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cs-CZ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862838" y="254742"/>
            <a:ext cx="1151525" cy="73866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Analgesic</a:t>
            </a:r>
            <a:r>
              <a:rPr lang="cs-CZ" sz="1400" b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antipyretics</a:t>
            </a:r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CNI 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84168" y="238128"/>
            <a:ext cx="1834342" cy="7386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Postinfectious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nephropathy</a:t>
            </a:r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Crystal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Calibri" pitchFamily="34" charset="0"/>
              </a:rPr>
              <a:t>deposition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8125384" y="242695"/>
            <a:ext cx="853054" cy="369332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Calibri" pitchFamily="34" charset="0"/>
              </a:rPr>
              <a:t>ADTKD</a:t>
            </a: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8258657" y="4386024"/>
            <a:ext cx="586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</a:rPr>
              <a:t>IFTA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1763688" y="561293"/>
            <a:ext cx="0" cy="13808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2909372" y="561293"/>
            <a:ext cx="24180" cy="13808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 flipH="1">
            <a:off x="2314865" y="2258713"/>
            <a:ext cx="4639" cy="2037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>
            <a:off x="2909372" y="4755356"/>
            <a:ext cx="2382708" cy="130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20"/>
          <p:cNvSpPr>
            <a:spLocks noChangeShapeType="1"/>
          </p:cNvSpPr>
          <p:nvPr/>
        </p:nvSpPr>
        <p:spPr bwMode="auto">
          <a:xfrm>
            <a:off x="7107964" y="4583430"/>
            <a:ext cx="121884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22"/>
          <p:cNvSpPr>
            <a:spLocks noChangeShapeType="1"/>
          </p:cNvSpPr>
          <p:nvPr/>
        </p:nvSpPr>
        <p:spPr bwMode="auto">
          <a:xfrm>
            <a:off x="3813380" y="901074"/>
            <a:ext cx="9872" cy="8831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>
            <a:off x="5127812" y="1184900"/>
            <a:ext cx="0" cy="5654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 flipV="1">
            <a:off x="3803509" y="1750354"/>
            <a:ext cx="1324303" cy="220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 flipH="1">
            <a:off x="4522677" y="1784256"/>
            <a:ext cx="1" cy="1644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26"/>
          <p:cNvSpPr>
            <a:spLocks noChangeShapeType="1"/>
          </p:cNvSpPr>
          <p:nvPr/>
        </p:nvSpPr>
        <p:spPr bwMode="auto">
          <a:xfrm>
            <a:off x="4522677" y="3429000"/>
            <a:ext cx="12027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27"/>
          <p:cNvSpPr>
            <a:spLocks noChangeShapeType="1"/>
          </p:cNvSpPr>
          <p:nvPr/>
        </p:nvSpPr>
        <p:spPr bwMode="auto">
          <a:xfrm>
            <a:off x="5725423" y="3428447"/>
            <a:ext cx="0" cy="86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28"/>
          <p:cNvSpPr>
            <a:spLocks noChangeShapeType="1"/>
          </p:cNvSpPr>
          <p:nvPr/>
        </p:nvSpPr>
        <p:spPr bwMode="auto">
          <a:xfrm>
            <a:off x="6390254" y="993406"/>
            <a:ext cx="0" cy="33002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Text Box 29"/>
          <p:cNvSpPr txBox="1">
            <a:spLocks noChangeArrowheads="1"/>
          </p:cNvSpPr>
          <p:nvPr/>
        </p:nvSpPr>
        <p:spPr bwMode="auto">
          <a:xfrm>
            <a:off x="2635423" y="6039326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itchFamily="34" charset="0"/>
              </a:rPr>
              <a:t>End </a:t>
            </a:r>
            <a:r>
              <a:rPr lang="cs-CZ" sz="2800" b="1" dirty="0" err="1">
                <a:latin typeface="Calibri" pitchFamily="34" charset="0"/>
              </a:rPr>
              <a:t>Stage</a:t>
            </a:r>
            <a:r>
              <a:rPr lang="cs-CZ" sz="2800" b="1" dirty="0">
                <a:latin typeface="Calibri" pitchFamily="34" charset="0"/>
              </a:rPr>
              <a:t> </a:t>
            </a:r>
            <a:r>
              <a:rPr lang="cs-CZ" sz="2800" b="1" dirty="0" err="1">
                <a:latin typeface="Calibri" pitchFamily="34" charset="0"/>
              </a:rPr>
              <a:t>Kidney</a:t>
            </a:r>
            <a:endParaRPr lang="cs-CZ" sz="2800" b="1" dirty="0">
              <a:latin typeface="Calibri" pitchFamily="34" charset="0"/>
            </a:endParaRPr>
          </a:p>
        </p:txBody>
      </p:sp>
      <p:sp>
        <p:nvSpPr>
          <p:cNvPr id="19483" name="Line 32"/>
          <p:cNvSpPr>
            <a:spLocks noChangeShapeType="1"/>
          </p:cNvSpPr>
          <p:nvPr/>
        </p:nvSpPr>
        <p:spPr bwMode="auto">
          <a:xfrm flipH="1">
            <a:off x="8549538" y="4755356"/>
            <a:ext cx="0" cy="15435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33"/>
          <p:cNvSpPr>
            <a:spLocks noChangeShapeType="1"/>
          </p:cNvSpPr>
          <p:nvPr/>
        </p:nvSpPr>
        <p:spPr bwMode="auto">
          <a:xfrm flipH="1">
            <a:off x="5663998" y="6329362"/>
            <a:ext cx="288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Text Box 34"/>
          <p:cNvSpPr txBox="1">
            <a:spLocks noChangeArrowheads="1"/>
          </p:cNvSpPr>
          <p:nvPr/>
        </p:nvSpPr>
        <p:spPr bwMode="auto">
          <a:xfrm rot="-2918921">
            <a:off x="1007429" y="2499346"/>
            <a:ext cx="298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 dirty="0">
                <a:solidFill>
                  <a:srgbClr val="FF0000"/>
                </a:solidFill>
                <a:latin typeface="Calibri" pitchFamily="34" charset="0"/>
              </a:rPr>
              <a:t>Hypersensitivity</a:t>
            </a:r>
          </a:p>
          <a:p>
            <a:r>
              <a:rPr lang="cs-CZ" sz="1600" b="1" i="1" dirty="0" err="1">
                <a:solidFill>
                  <a:srgbClr val="FF0000"/>
                </a:solidFill>
                <a:latin typeface="Calibri" pitchFamily="34" charset="0"/>
              </a:rPr>
              <a:t>Cumulative</a:t>
            </a:r>
            <a:r>
              <a:rPr lang="cs-CZ" sz="1600" b="1" i="1" dirty="0">
                <a:solidFill>
                  <a:srgbClr val="FF0000"/>
                </a:solidFill>
                <a:latin typeface="Calibri" pitchFamily="34" charset="0"/>
              </a:rPr>
              <a:t> dose </a:t>
            </a:r>
            <a:r>
              <a:rPr lang="cs-CZ" sz="1600" b="1" i="1" dirty="0" err="1">
                <a:solidFill>
                  <a:srgbClr val="FF0000"/>
                </a:solidFill>
                <a:latin typeface="Calibri" pitchFamily="34" charset="0"/>
              </a:rPr>
              <a:t>independence</a:t>
            </a:r>
            <a:r>
              <a:rPr lang="cs-CZ" sz="16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86" name="Text Box 35"/>
          <p:cNvSpPr txBox="1">
            <a:spLocks noChangeArrowheads="1"/>
          </p:cNvSpPr>
          <p:nvPr/>
        </p:nvSpPr>
        <p:spPr bwMode="auto">
          <a:xfrm rot="-2956501">
            <a:off x="3027408" y="2577353"/>
            <a:ext cx="3406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  <a:latin typeface="Calibri" pitchFamily="34" charset="0"/>
              </a:rPr>
              <a:t>Nephrotoxicity-inducing substance</a:t>
            </a:r>
          </a:p>
          <a:p>
            <a:r>
              <a:rPr lang="en-GB" sz="1600" b="1" i="1" dirty="0">
                <a:solidFill>
                  <a:srgbClr val="FF0000"/>
                </a:solidFill>
                <a:latin typeface="Calibri" pitchFamily="34" charset="0"/>
              </a:rPr>
              <a:t>Dependence on cumulative dose and exposure time</a:t>
            </a:r>
            <a:endParaRPr lang="cs-CZ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7" name="TextovéPole 1"/>
          <p:cNvSpPr txBox="1">
            <a:spLocks noChangeArrowheads="1"/>
          </p:cNvSpPr>
          <p:nvPr/>
        </p:nvSpPr>
        <p:spPr bwMode="auto">
          <a:xfrm>
            <a:off x="327025" y="6496050"/>
            <a:ext cx="3687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i="1" dirty="0">
                <a:latin typeface="Calibri" pitchFamily="34" charset="0"/>
              </a:rPr>
              <a:t>IFTA = </a:t>
            </a:r>
            <a:r>
              <a:rPr lang="cs-CZ" sz="1600" b="1" i="1" dirty="0" err="1">
                <a:latin typeface="Calibri" pitchFamily="34" charset="0"/>
              </a:rPr>
              <a:t>interstitial</a:t>
            </a:r>
            <a:r>
              <a:rPr lang="cs-CZ" sz="1600" b="1" i="1" dirty="0">
                <a:latin typeface="Calibri" pitchFamily="34" charset="0"/>
              </a:rPr>
              <a:t> </a:t>
            </a:r>
            <a:r>
              <a:rPr lang="cs-CZ" sz="1600" b="1" i="1" dirty="0" err="1">
                <a:latin typeface="Calibri" pitchFamily="34" charset="0"/>
              </a:rPr>
              <a:t>fibrosis-tubular</a:t>
            </a:r>
            <a:r>
              <a:rPr lang="cs-CZ" sz="1600" b="1" i="1" dirty="0">
                <a:latin typeface="Calibri" pitchFamily="34" charset="0"/>
              </a:rPr>
              <a:t> </a:t>
            </a:r>
            <a:r>
              <a:rPr lang="cs-CZ" sz="1600" b="1" i="1" dirty="0" err="1">
                <a:latin typeface="Calibri" pitchFamily="34" charset="0"/>
              </a:rPr>
              <a:t>atrophy</a:t>
            </a:r>
            <a:endParaRPr lang="cs-CZ" sz="1600" b="1" i="1" dirty="0">
              <a:latin typeface="Calibri" pitchFamily="34" charset="0"/>
            </a:endParaRPr>
          </a:p>
        </p:txBody>
      </p:sp>
      <p:sp>
        <p:nvSpPr>
          <p:cNvPr id="19488" name="TextovéPole 2"/>
          <p:cNvSpPr txBox="1">
            <a:spLocks noChangeArrowheads="1"/>
          </p:cNvSpPr>
          <p:nvPr/>
        </p:nvSpPr>
        <p:spPr bwMode="auto">
          <a:xfrm rot="-2425960">
            <a:off x="6972190" y="1819050"/>
            <a:ext cx="2381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  <a:latin typeface="Calibri" pitchFamily="34" charset="0"/>
              </a:rPr>
              <a:t>Monogenic AD hereditary</a:t>
            </a:r>
          </a:p>
          <a:p>
            <a:r>
              <a:rPr lang="en-GB" sz="1600" b="1" i="1" dirty="0">
                <a:solidFill>
                  <a:srgbClr val="FF0000"/>
                </a:solidFill>
                <a:latin typeface="Calibri" pitchFamily="34" charset="0"/>
              </a:rPr>
              <a:t>chronic TIN </a:t>
            </a:r>
            <a:endParaRPr lang="cs-CZ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90" name="TextovéPole 4"/>
          <p:cNvSpPr txBox="1">
            <a:spLocks noChangeArrowheads="1"/>
          </p:cNvSpPr>
          <p:nvPr/>
        </p:nvSpPr>
        <p:spPr bwMode="auto">
          <a:xfrm>
            <a:off x="2635423" y="5369893"/>
            <a:ext cx="3131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latin typeface="Calibri" pitchFamily="34" charset="0"/>
              </a:rPr>
              <a:t>transition from acute TIN to chronic TIN</a:t>
            </a:r>
            <a:endParaRPr lang="cs-CZ" sz="1400" b="1" dirty="0">
              <a:latin typeface="Calibri" pitchFamily="34" charset="0"/>
            </a:endParaRPr>
          </a:p>
        </p:txBody>
      </p:sp>
      <p:cxnSp>
        <p:nvCxnSpPr>
          <p:cNvPr id="3" name="Přímá spojnice 2"/>
          <p:cNvCxnSpPr>
            <a:stCxn id="19465" idx="2"/>
          </p:cNvCxnSpPr>
          <p:nvPr/>
        </p:nvCxnSpPr>
        <p:spPr>
          <a:xfrm>
            <a:off x="8551911" y="612027"/>
            <a:ext cx="0" cy="2665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6588224" y="3322686"/>
            <a:ext cx="1943080" cy="45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588224" y="3368432"/>
            <a:ext cx="0" cy="9252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2777" y="238128"/>
            <a:ext cx="1077924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Bacterial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err="1" smtClean="0">
                <a:solidFill>
                  <a:schemeClr val="bg1"/>
                </a:solidFill>
              </a:rPr>
              <a:t>infection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1525354" y="4311174"/>
            <a:ext cx="1384018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Acute</a:t>
            </a:r>
            <a:endParaRPr lang="cs-CZ" b="1" dirty="0" smtClean="0"/>
          </a:p>
          <a:p>
            <a:pPr algn="ctr"/>
            <a:r>
              <a:rPr lang="cs-CZ" b="1" dirty="0" smtClean="0"/>
              <a:t>TIN</a:t>
            </a:r>
            <a:endParaRPr lang="en-GB" b="1" dirty="0"/>
          </a:p>
        </p:txBody>
      </p:sp>
      <p:sp>
        <p:nvSpPr>
          <p:cNvPr id="19" name="Ovál 18"/>
          <p:cNvSpPr/>
          <p:nvPr/>
        </p:nvSpPr>
        <p:spPr>
          <a:xfrm>
            <a:off x="5292080" y="4292543"/>
            <a:ext cx="1940196" cy="12312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Chronic</a:t>
            </a:r>
            <a:endParaRPr 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TIN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>
          <a:xfrm>
            <a:off x="709948" y="901074"/>
            <a:ext cx="35147" cy="3833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745091" y="4734560"/>
            <a:ext cx="746797" cy="1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 rot="18906263">
            <a:off x="-317269" y="2655701"/>
            <a:ext cx="245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</a:rPr>
              <a:t>Direct action of a bacterial </a:t>
            </a:r>
            <a:r>
              <a:rPr lang="en-GB" sz="1600" b="1" i="1" dirty="0" smtClean="0">
                <a:solidFill>
                  <a:srgbClr val="FF0000"/>
                </a:solidFill>
              </a:rPr>
              <a:t>agent</a:t>
            </a:r>
            <a:r>
              <a:rPr lang="cs-CZ" sz="1600" b="1" i="1" dirty="0" smtClean="0">
                <a:solidFill>
                  <a:srgbClr val="FF0000"/>
                </a:solidFill>
              </a:rPr>
              <a:t> i</a:t>
            </a:r>
            <a:r>
              <a:rPr lang="en-GB" sz="1600" b="1" i="1" dirty="0" smtClean="0">
                <a:solidFill>
                  <a:srgbClr val="FF0000"/>
                </a:solidFill>
              </a:rPr>
              <a:t>n </a:t>
            </a:r>
            <a:r>
              <a:rPr lang="en-GB" sz="1600" b="1" i="1" dirty="0">
                <a:solidFill>
                  <a:srgbClr val="FF0000"/>
                </a:solidFill>
              </a:rPr>
              <a:t>the renal parenchyma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048" y="5353462"/>
            <a:ext cx="180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Chronic obstruction; VUR</a:t>
            </a:r>
          </a:p>
          <a:p>
            <a:r>
              <a:rPr lang="en-GB" sz="1200" b="1" dirty="0"/>
              <a:t>Unrecognized dg AIN </a:t>
            </a:r>
          </a:p>
        </p:txBody>
      </p:sp>
      <p:sp>
        <p:nvSpPr>
          <p:cNvPr id="12" name="TextovéPole 11"/>
          <p:cNvSpPr txBox="1"/>
          <p:nvPr/>
        </p:nvSpPr>
        <p:spPr>
          <a:xfrm rot="18974730">
            <a:off x="5221773" y="1647027"/>
            <a:ext cx="255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</a:rPr>
              <a:t>M</a:t>
            </a:r>
            <a:r>
              <a:rPr lang="en-GB" sz="1600" b="1" i="1" dirty="0" smtClean="0">
                <a:solidFill>
                  <a:srgbClr val="FF0000"/>
                </a:solidFill>
              </a:rPr>
              <a:t>molecules</a:t>
            </a:r>
            <a:r>
              <a:rPr lang="cs-CZ" sz="1600" b="1" i="1" dirty="0" smtClean="0">
                <a:solidFill>
                  <a:srgbClr val="FF0000"/>
                </a:solidFill>
              </a:rPr>
              <a:t> i</a:t>
            </a:r>
            <a:r>
              <a:rPr lang="en-GB" sz="1600" b="1" i="1" dirty="0" err="1" smtClean="0">
                <a:solidFill>
                  <a:srgbClr val="FF0000"/>
                </a:solidFill>
              </a:rPr>
              <a:t>nducing</a:t>
            </a:r>
            <a:r>
              <a:rPr lang="en-GB" sz="1600" b="1" i="1" dirty="0" smtClean="0">
                <a:solidFill>
                  <a:srgbClr val="FF0000"/>
                </a:solidFill>
              </a:rPr>
              <a:t> </a:t>
            </a:r>
            <a:endParaRPr lang="en-GB" sz="1600" b="1" i="1" dirty="0">
              <a:solidFill>
                <a:srgbClr val="FF0000"/>
              </a:solidFill>
            </a:endParaRPr>
          </a:p>
          <a:p>
            <a:r>
              <a:rPr lang="en-GB" sz="1600" b="1" i="1" dirty="0">
                <a:solidFill>
                  <a:srgbClr val="FF0000"/>
                </a:solidFill>
              </a:rPr>
              <a:t>  interstitial fibrosis</a:t>
            </a:r>
          </a:p>
          <a:p>
            <a:r>
              <a:rPr lang="cs-CZ" sz="1600" b="1" i="1" dirty="0" smtClean="0">
                <a:solidFill>
                  <a:srgbClr val="FF0000"/>
                </a:solidFill>
              </a:rPr>
              <a:t>I</a:t>
            </a:r>
            <a:r>
              <a:rPr lang="en-GB" sz="1600" b="1" i="1" dirty="0" err="1" smtClean="0">
                <a:solidFill>
                  <a:srgbClr val="FF0000"/>
                </a:solidFill>
              </a:rPr>
              <a:t>nflammation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</a:rPr>
              <a:t>induced </a:t>
            </a:r>
            <a:r>
              <a:rPr lang="cs-CZ" sz="1600" b="1" i="1" dirty="0" smtClean="0">
                <a:solidFill>
                  <a:srgbClr val="FF0000"/>
                </a:solidFill>
              </a:rPr>
              <a:t> by </a:t>
            </a:r>
          </a:p>
          <a:p>
            <a:r>
              <a:rPr lang="cs-CZ" sz="1600" b="1" i="1" dirty="0">
                <a:solidFill>
                  <a:srgbClr val="FF0000"/>
                </a:solidFill>
              </a:rPr>
              <a:t>c</a:t>
            </a:r>
            <a:r>
              <a:rPr lang="en-GB" sz="1600" b="1" i="1" dirty="0" err="1" smtClean="0">
                <a:solidFill>
                  <a:srgbClr val="FF0000"/>
                </a:solidFill>
              </a:rPr>
              <a:t>rystals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depozition</a:t>
            </a:r>
            <a:endParaRPr lang="en-GB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57256" y="765692"/>
            <a:ext cx="940462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+mj-lt"/>
              </a:rPr>
              <a:t>plant-</a:t>
            </a:r>
            <a:r>
              <a:rPr lang="cs-CZ" sz="1400" b="1" dirty="0" err="1">
                <a:solidFill>
                  <a:schemeClr val="bg1"/>
                </a:solidFill>
                <a:latin typeface="+mj-lt"/>
              </a:rPr>
              <a:t>derived</a:t>
            </a:r>
            <a:r>
              <a:rPr lang="cs-CZ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+mj-lt"/>
              </a:rPr>
              <a:t>molecules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Přímá spojnice 6"/>
          <p:cNvCxnSpPr>
            <a:stCxn id="2" idx="2"/>
            <a:endCxn id="24" idx="0"/>
          </p:cNvCxnSpPr>
          <p:nvPr/>
        </p:nvCxnSpPr>
        <p:spPr>
          <a:xfrm>
            <a:off x="2327487" y="1504356"/>
            <a:ext cx="0" cy="437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174356" y="5527119"/>
            <a:ext cx="4816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575689" y="1942160"/>
            <a:ext cx="15035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Idiosyncrasy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499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/>
      <p:bldP spid="19486" grpId="0"/>
      <p:bldP spid="19488" grpId="0"/>
      <p:bldP spid="2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 err="1" smtClean="0">
                <a:solidFill>
                  <a:srgbClr val="FF0000"/>
                </a:solidFill>
              </a:rPr>
              <a:t>Infections</a:t>
            </a:r>
            <a:r>
              <a:rPr lang="cs-CZ" sz="3600" b="1" dirty="0" smtClean="0">
                <a:solidFill>
                  <a:srgbClr val="FF0000"/>
                </a:solidFill>
              </a:rPr>
              <a:t> as a cause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acute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idiosyncrastic</a:t>
            </a:r>
            <a:r>
              <a:rPr lang="cs-CZ" sz="3600" b="1" dirty="0" smtClean="0">
                <a:solidFill>
                  <a:srgbClr val="FF0000"/>
                </a:solidFill>
              </a:rPr>
              <a:t>  </a:t>
            </a:r>
            <a:r>
              <a:rPr lang="cs-CZ" sz="3600" b="1" dirty="0" smtClean="0">
                <a:solidFill>
                  <a:srgbClr val="FF0000"/>
                </a:solidFill>
              </a:rPr>
              <a:t>TIN</a:t>
            </a:r>
          </a:p>
        </p:txBody>
      </p:sp>
      <p:graphicFrame>
        <p:nvGraphicFramePr>
          <p:cNvPr id="7278" name="Group 110"/>
          <p:cNvGraphicFramePr>
            <a:graphicFrameLocks noGrp="1"/>
          </p:cNvGraphicFramePr>
          <p:nvPr/>
        </p:nvGraphicFramePr>
        <p:xfrm>
          <a:off x="1524000" y="742950"/>
          <a:ext cx="6096000" cy="5511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Bacterial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infections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Virus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infections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streptococci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scarlet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fever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Measles</a:t>
                      </a:r>
                      <a:r>
                        <a:rPr kumimoji="0" lang="cs-CZ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Corynebakteria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diphtheriat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Hantavirus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Legionella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EBV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Leptospira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Brucellosis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Polyomavirus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Typhoid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Syfylis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Yersiniosis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Mocoplasma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Ricketsioses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Pneumococcus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Tuberculosis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Toxoplasmosis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2" name="Text Box 111"/>
          <p:cNvSpPr txBox="1">
            <a:spLocks noChangeArrowheads="1"/>
          </p:cNvSpPr>
          <p:nvPr/>
        </p:nvSpPr>
        <p:spPr bwMode="auto">
          <a:xfrm>
            <a:off x="1584325" y="6337300"/>
            <a:ext cx="35469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FF3300"/>
                </a:solidFill>
              </a:rPr>
              <a:t>a = </a:t>
            </a:r>
            <a:r>
              <a:rPr lang="cs-CZ" dirty="0" err="1" smtClean="0">
                <a:solidFill>
                  <a:srgbClr val="FF3300"/>
                </a:solidFill>
              </a:rPr>
              <a:t>frequent</a:t>
            </a:r>
            <a:r>
              <a:rPr lang="cs-CZ" dirty="0" smtClean="0">
                <a:solidFill>
                  <a:srgbClr val="FF3300"/>
                </a:solidFill>
              </a:rPr>
              <a:t> </a:t>
            </a:r>
            <a:r>
              <a:rPr lang="cs-CZ" dirty="0" err="1">
                <a:solidFill>
                  <a:srgbClr val="FF3300"/>
                </a:solidFill>
              </a:rPr>
              <a:t>causes</a:t>
            </a:r>
            <a:r>
              <a:rPr lang="cs-CZ" dirty="0">
                <a:solidFill>
                  <a:srgbClr val="FF3300"/>
                </a:solidFill>
              </a:rPr>
              <a:t> </a:t>
            </a:r>
            <a:r>
              <a:rPr lang="cs-CZ" dirty="0" err="1">
                <a:solidFill>
                  <a:srgbClr val="FF3300"/>
                </a:solidFill>
              </a:rPr>
              <a:t>of</a:t>
            </a:r>
            <a:r>
              <a:rPr lang="cs-CZ" dirty="0">
                <a:solidFill>
                  <a:srgbClr val="FF3300"/>
                </a:solidFill>
              </a:rPr>
              <a:t>  TIN</a:t>
            </a:r>
          </a:p>
        </p:txBody>
      </p:sp>
    </p:spTree>
    <p:extLst>
      <p:ext uri="{BB962C8B-B14F-4D97-AF65-F5344CB8AC3E}">
        <p14:creationId xmlns:p14="http://schemas.microsoft.com/office/powerpoint/2010/main" xmlns="" val="1820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129463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b="1" dirty="0" err="1" smtClean="0">
                <a:solidFill>
                  <a:srgbClr val="FF0000"/>
                </a:solidFill>
              </a:rPr>
              <a:t>Medicaments</a:t>
            </a:r>
            <a:r>
              <a:rPr lang="cs-CZ" sz="2800" b="1" dirty="0" smtClean="0">
                <a:solidFill>
                  <a:srgbClr val="FF0000"/>
                </a:solidFill>
              </a:rPr>
              <a:t> as a cause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acute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idiosyncrastic</a:t>
            </a:r>
            <a:r>
              <a:rPr lang="cs-CZ" sz="2800" b="1" dirty="0" smtClean="0">
                <a:solidFill>
                  <a:srgbClr val="FF0000"/>
                </a:solidFill>
              </a:rPr>
              <a:t> TIN</a:t>
            </a:r>
            <a:endParaRPr lang="cs-CZ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477" name="Group 261"/>
          <p:cNvGraphicFramePr>
            <a:graphicFrameLocks noGrp="1"/>
          </p:cNvGraphicFramePr>
          <p:nvPr/>
        </p:nvGraphicFramePr>
        <p:xfrm>
          <a:off x="395288" y="434975"/>
          <a:ext cx="8532812" cy="6047280"/>
        </p:xfrm>
        <a:graphic>
          <a:graphicData uri="http://schemas.openxmlformats.org/drawingml/2006/table">
            <a:tbl>
              <a:tblPr/>
              <a:tblGrid>
                <a:gridCol w="1573212"/>
                <a:gridCol w="1492250"/>
                <a:gridCol w="1539878"/>
                <a:gridCol w="1785950"/>
                <a:gridCol w="2141522"/>
              </a:tblGrid>
              <a:tr h="574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Antibiotics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antivirals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Analgetics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NSAIDs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Diuretics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Other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suphonamides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paracetamol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derivates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propionic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acid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hydrochlorothiazide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triamteren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5-aminosalycilate  acid </a:t>
                      </a:r>
                      <a:r>
                        <a:rPr kumimoji="0" lang="cs-CZ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beta-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lactam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antibiotics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metamizole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other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NSAIDs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furosemide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torasemide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allopurinol</a:t>
                      </a:r>
                      <a:r>
                        <a:rPr kumimoji="0" 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methicilin</a:t>
                      </a:r>
                      <a:r>
                        <a:rPr kumimoji="0" 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phenacetine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ethacrine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acid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checkpoint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inhibitors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rifampicin</a:t>
                      </a:r>
                      <a:r>
                        <a:rPr kumimoji="0" lang="cs-CZ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anticonvulsants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penicillins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histaminic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H2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receptors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antagonists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ciprofloxacin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sulphinpyrazon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derivates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cephalosporins</a:t>
                      </a:r>
                      <a:r>
                        <a:rPr kumimoji="0" lang="cs-CZ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cs-CZ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contrast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agents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streptokinase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gentamicin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prophylthiouracile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erythromycin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phenindione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vankomicin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quinine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derivates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tetracyclines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nitrofurantoin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acyclovir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57158" y="6611779"/>
            <a:ext cx="1598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solidFill>
                  <a:srgbClr val="FF3300"/>
                </a:solidFill>
              </a:rPr>
              <a:t>a = </a:t>
            </a:r>
            <a:r>
              <a:rPr lang="cs-CZ" sz="1000" dirty="0" err="1" smtClean="0">
                <a:solidFill>
                  <a:srgbClr val="FF3300"/>
                </a:solidFill>
              </a:rPr>
              <a:t>frequent</a:t>
            </a:r>
            <a:r>
              <a:rPr lang="cs-CZ" sz="1000" dirty="0" smtClean="0">
                <a:solidFill>
                  <a:srgbClr val="FF3300"/>
                </a:solidFill>
              </a:rPr>
              <a:t>  </a:t>
            </a:r>
            <a:r>
              <a:rPr lang="cs-CZ" sz="1000" dirty="0" err="1" smtClean="0">
                <a:solidFill>
                  <a:srgbClr val="FF3300"/>
                </a:solidFill>
              </a:rPr>
              <a:t>causes</a:t>
            </a:r>
            <a:r>
              <a:rPr lang="cs-CZ" sz="1000" dirty="0" smtClean="0">
                <a:solidFill>
                  <a:srgbClr val="FF3300"/>
                </a:solidFill>
              </a:rPr>
              <a:t> </a:t>
            </a:r>
            <a:r>
              <a:rPr lang="cs-CZ" sz="1000" dirty="0" err="1" smtClean="0">
                <a:solidFill>
                  <a:srgbClr val="FF3300"/>
                </a:solidFill>
              </a:rPr>
              <a:t>of</a:t>
            </a:r>
            <a:r>
              <a:rPr lang="cs-CZ" sz="1000" dirty="0" smtClean="0">
                <a:solidFill>
                  <a:srgbClr val="FF3300"/>
                </a:solidFill>
              </a:rPr>
              <a:t>  TIN</a:t>
            </a:r>
            <a:endParaRPr lang="cs-CZ" sz="1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0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1240</Words>
  <Application>Microsoft Office PowerPoint</Application>
  <PresentationFormat>Předvádění na obrazovce (4:3)</PresentationFormat>
  <Paragraphs>293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TUBULOINTERSTITIAL NEHPRITIS /NEPHROPATHY</vt:lpstr>
      <vt:lpstr>Definiton</vt:lpstr>
      <vt:lpstr>Histological substrate of TIN</vt:lpstr>
      <vt:lpstr>Acute TIN pathogenesis</vt:lpstr>
      <vt:lpstr>Snímek 5</vt:lpstr>
      <vt:lpstr>Chronic TIN pathogenesis</vt:lpstr>
      <vt:lpstr>Snímek 7</vt:lpstr>
      <vt:lpstr>Infections as a cause of acute idiosyncrastic  TIN</vt:lpstr>
      <vt:lpstr>Medicaments as a cause of acute idiosyncrastic TIN</vt:lpstr>
      <vt:lpstr>Plant molecules</vt:lpstr>
      <vt:lpstr>Snímek 11</vt:lpstr>
      <vt:lpstr>Snímek 12</vt:lpstr>
      <vt:lpstr>Clinical course of TIN</vt:lpstr>
      <vt:lpstr>Laboratory diagnosis of TIN</vt:lpstr>
      <vt:lpstr>Laboratory diagnosis of TIN</vt:lpstr>
      <vt:lpstr>Imaging methods in diagnosis of TIN</vt:lpstr>
      <vt:lpstr>Renal biopsy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TUBULOINTERSTITIAL NEHPRITIS /NEPHROPATHY</dc:title>
  <dc:creator>Spravce</dc:creator>
  <cp:lastModifiedBy>horackova603</cp:lastModifiedBy>
  <cp:revision>22</cp:revision>
  <dcterms:created xsi:type="dcterms:W3CDTF">2012-08-14T20:08:04Z</dcterms:created>
  <dcterms:modified xsi:type="dcterms:W3CDTF">2023-07-03T09:34:06Z</dcterms:modified>
</cp:coreProperties>
</file>