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303" r:id="rId5"/>
    <p:sldId id="302" r:id="rId6"/>
    <p:sldId id="261" r:id="rId7"/>
    <p:sldId id="322" r:id="rId8"/>
    <p:sldId id="297" r:id="rId9"/>
    <p:sldId id="264" r:id="rId10"/>
    <p:sldId id="32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306" r:id="rId19"/>
    <p:sldId id="320" r:id="rId20"/>
    <p:sldId id="310" r:id="rId21"/>
    <p:sldId id="307" r:id="rId22"/>
    <p:sldId id="273" r:id="rId23"/>
    <p:sldId id="274" r:id="rId24"/>
    <p:sldId id="278" r:id="rId25"/>
    <p:sldId id="279" r:id="rId26"/>
    <p:sldId id="280" r:id="rId27"/>
    <p:sldId id="281" r:id="rId28"/>
    <p:sldId id="282" r:id="rId29"/>
    <p:sldId id="283" r:id="rId30"/>
    <p:sldId id="312" r:id="rId31"/>
    <p:sldId id="284" r:id="rId32"/>
    <p:sldId id="313" r:id="rId33"/>
    <p:sldId id="314" r:id="rId34"/>
    <p:sldId id="286" r:id="rId35"/>
    <p:sldId id="315" r:id="rId36"/>
    <p:sldId id="287" r:id="rId37"/>
    <p:sldId id="288" r:id="rId38"/>
    <p:sldId id="289" r:id="rId39"/>
    <p:sldId id="290" r:id="rId40"/>
    <p:sldId id="316" r:id="rId41"/>
    <p:sldId id="317" r:id="rId42"/>
    <p:sldId id="319" r:id="rId43"/>
    <p:sldId id="318" r:id="rId44"/>
    <p:sldId id="321" r:id="rId45"/>
    <p:sldId id="293" r:id="rId46"/>
    <p:sldId id="299" r:id="rId47"/>
    <p:sldId id="291" r:id="rId48"/>
    <p:sldId id="294" r:id="rId49"/>
    <p:sldId id="295" r:id="rId50"/>
    <p:sldId id="301" r:id="rId5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98" autoAdjust="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List_aplikace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autoTitleDeleted val="1"/>
    <c:plotArea>
      <c:layout>
        <c:manualLayout>
          <c:layoutTarget val="inner"/>
          <c:xMode val="edge"/>
          <c:yMode val="edge"/>
          <c:x val="8.9697580809734501E-2"/>
          <c:y val="4.6099203309417164E-2"/>
          <c:w val="0.91030241919026511"/>
          <c:h val="0.77192982456140402"/>
        </c:manualLayout>
      </c:layout>
      <c:lineChart>
        <c:grouping val="standard"/>
        <c:ser>
          <c:idx val="1"/>
          <c:order val="0"/>
          <c:tx>
            <c:strRef>
              <c:f>Sheet1!$A$2</c:f>
              <c:strCache>
                <c:ptCount val="1"/>
                <c:pt idx="0">
                  <c:v>DM</c:v>
                </c:pt>
              </c:strCache>
            </c:strRef>
          </c:tx>
          <c:spPr>
            <a:ln w="65480">
              <a:solidFill>
                <a:srgbClr val="FFFF00"/>
              </a:solidFill>
              <a:prstDash val="solid"/>
            </a:ln>
          </c:spPr>
          <c:marker>
            <c:symbol val="square"/>
            <c:size val="1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trendline>
            <c:spPr>
              <a:ln w="65480">
                <a:solidFill>
                  <a:srgbClr val="FF0000"/>
                </a:solidFill>
                <a:prstDash val="solid"/>
              </a:ln>
            </c:spPr>
            <c:trendlineType val="linear"/>
          </c:trendline>
          <c:trendline>
            <c:spPr>
              <a:ln w="43654">
                <a:solidFill>
                  <a:schemeClr val="tx1"/>
                </a:solidFill>
                <a:prstDash val="solid"/>
              </a:ln>
            </c:spPr>
            <c:trendlineType val="linear"/>
          </c:trendline>
          <c:cat>
            <c:numRef>
              <c:f>Sheet1!$B$1:$AC$1</c:f>
              <c:numCache>
                <c:formatCode>General</c:formatCode>
                <c:ptCount val="28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  <c:pt idx="24">
                  <c:v>2017</c:v>
                </c:pt>
                <c:pt idx="25">
                  <c:v>2018</c:v>
                </c:pt>
                <c:pt idx="26">
                  <c:v>2019</c:v>
                </c:pt>
                <c:pt idx="27">
                  <c:v>2020</c:v>
                </c:pt>
              </c:numCache>
            </c:numRef>
          </c:cat>
          <c:val>
            <c:numRef>
              <c:f>Sheet1!$B$2:$AC$2</c:f>
              <c:numCache>
                <c:formatCode>0%</c:formatCode>
                <c:ptCount val="28"/>
                <c:pt idx="0">
                  <c:v>0.1</c:v>
                </c:pt>
                <c:pt idx="1">
                  <c:v>0.14000000000000001</c:v>
                </c:pt>
                <c:pt idx="2">
                  <c:v>0.16000000000000011</c:v>
                </c:pt>
                <c:pt idx="3">
                  <c:v>0.2</c:v>
                </c:pt>
                <c:pt idx="4">
                  <c:v>0.27</c:v>
                </c:pt>
                <c:pt idx="5">
                  <c:v>0.2900000000000002</c:v>
                </c:pt>
                <c:pt idx="6">
                  <c:v>0.31000000000000022</c:v>
                </c:pt>
                <c:pt idx="7">
                  <c:v>0.33000000000000035</c:v>
                </c:pt>
                <c:pt idx="8">
                  <c:v>0.33000000000000035</c:v>
                </c:pt>
                <c:pt idx="9">
                  <c:v>0.3500000000000002</c:v>
                </c:pt>
                <c:pt idx="10">
                  <c:v>0.37000000000000022</c:v>
                </c:pt>
                <c:pt idx="11">
                  <c:v>0.36000000000000021</c:v>
                </c:pt>
                <c:pt idx="12">
                  <c:v>0.37000000000000022</c:v>
                </c:pt>
                <c:pt idx="13">
                  <c:v>0.38000000000000023</c:v>
                </c:pt>
                <c:pt idx="14">
                  <c:v>0.37000000000000022</c:v>
                </c:pt>
                <c:pt idx="15">
                  <c:v>0.4</c:v>
                </c:pt>
                <c:pt idx="16">
                  <c:v>0.39000000000000024</c:v>
                </c:pt>
                <c:pt idx="17">
                  <c:v>0.4100000000000002</c:v>
                </c:pt>
                <c:pt idx="18">
                  <c:v>0.42000000000000021</c:v>
                </c:pt>
                <c:pt idx="19">
                  <c:v>0.4100000000000002</c:v>
                </c:pt>
                <c:pt idx="20">
                  <c:v>0.42000000000000021</c:v>
                </c:pt>
                <c:pt idx="21">
                  <c:v>0.43000000000000022</c:v>
                </c:pt>
                <c:pt idx="22">
                  <c:v>0.43000000000000022</c:v>
                </c:pt>
                <c:pt idx="23">
                  <c:v>0.46</c:v>
                </c:pt>
                <c:pt idx="24">
                  <c:v>0.44000000000000022</c:v>
                </c:pt>
                <c:pt idx="25">
                  <c:v>0.46</c:v>
                </c:pt>
                <c:pt idx="26">
                  <c:v>0.46</c:v>
                </c:pt>
                <c:pt idx="27">
                  <c:v>0.45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2E9-40B0-9A60-485404F4CA85}"/>
            </c:ext>
          </c:extLst>
        </c:ser>
        <c:marker val="1"/>
        <c:axId val="151357312"/>
        <c:axId val="151358848"/>
      </c:lineChart>
      <c:catAx>
        <c:axId val="151357312"/>
        <c:scaling>
          <c:orientation val="minMax"/>
        </c:scaling>
        <c:axPos val="b"/>
        <c:numFmt formatCode="General" sourceLinked="1"/>
        <c:tickLblPos val="nextTo"/>
        <c:spPr>
          <a:ln w="5457">
            <a:solidFill>
              <a:schemeClr val="tx1"/>
            </a:solidFill>
            <a:prstDash val="solid"/>
          </a:ln>
        </c:spPr>
        <c:txPr>
          <a:bodyPr rot="5400000" vert="horz"/>
          <a:lstStyle/>
          <a:p>
            <a:pPr>
              <a:defRPr sz="1418" b="1" i="0" u="none" strike="noStrik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defRPr>
            </a:pPr>
            <a:endParaRPr lang="cs-CZ"/>
          </a:p>
        </c:txPr>
        <c:crossAx val="151358848"/>
        <c:crosses val="autoZero"/>
        <c:lblAlgn val="ctr"/>
        <c:lblOffset val="100"/>
        <c:tickLblSkip val="3"/>
        <c:tickMarkSkip val="1"/>
      </c:catAx>
      <c:valAx>
        <c:axId val="151358848"/>
        <c:scaling>
          <c:orientation val="minMax"/>
        </c:scaling>
        <c:axPos val="l"/>
        <c:numFmt formatCode="0%" sourceLinked="1"/>
        <c:tickLblPos val="nextTo"/>
        <c:spPr>
          <a:ln w="545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33" b="1" i="0" u="none" strike="noStrike" baseline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defRPr>
            </a:pPr>
            <a:endParaRPr lang="cs-CZ"/>
          </a:p>
        </c:txPr>
        <c:crossAx val="151357312"/>
        <c:crosses val="autoZero"/>
        <c:crossBetween val="between"/>
      </c:valAx>
      <c:spPr>
        <a:solidFill>
          <a:srgbClr val="969696"/>
        </a:solidFill>
        <a:ln w="43654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2105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cs-CZ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00891-D0DA-FA49-BE58-064D16A8DAE5}" type="doc">
      <dgm:prSet loTypeId="urn:microsoft.com/office/officeart/2005/8/layout/pyramid1" loCatId="" qsTypeId="urn:microsoft.com/office/officeart/2005/8/quickstyle/simple1#1" qsCatId="simple" csTypeId="urn:microsoft.com/office/officeart/2005/8/colors/accent1_3" csCatId="accent1" phldr="1"/>
      <dgm:spPr/>
    </dgm:pt>
    <dgm:pt modelId="{ECD0F630-6CF7-3648-B873-3C6D81486D41}">
      <dgm:prSet phldrT="[Text]" custT="1"/>
      <dgm:spPr/>
      <dgm:t>
        <a:bodyPr bIns="144000" anchor="b"/>
        <a:lstStyle/>
        <a:p>
          <a:r>
            <a:rPr lang="en-GB" sz="1400" b="0" i="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rPr>
            <a:t>End-</a:t>
          </a:r>
          <a:br>
            <a:rPr lang="en-GB" sz="1400" b="0" i="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rPr>
          </a:br>
          <a:r>
            <a:rPr lang="en-GB" sz="1400" b="0" i="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rPr>
            <a:t>stage</a:t>
          </a:r>
        </a:p>
      </dgm:t>
    </dgm:pt>
    <dgm:pt modelId="{3F1B4400-F442-7D41-BD40-EBF719DC1D1B}" type="parTrans" cxnId="{2947DEB0-D438-504E-BE84-E1AC8DE43A02}">
      <dgm:prSet/>
      <dgm:spPr/>
      <dgm:t>
        <a:bodyPr/>
        <a:lstStyle/>
        <a:p>
          <a:endParaRPr lang="en-GB" sz="1400" b="0" i="0">
            <a:solidFill>
              <a:schemeClr val="bg1"/>
            </a:solidFill>
            <a:latin typeface="Gotham Medium" charset="0"/>
            <a:ea typeface="Gotham Medium" charset="0"/>
            <a:cs typeface="Gotham Medium" charset="0"/>
          </a:endParaRPr>
        </a:p>
      </dgm:t>
    </dgm:pt>
    <dgm:pt modelId="{C0A63A33-325F-8145-B45C-149C229C2843}" type="sibTrans" cxnId="{2947DEB0-D438-504E-BE84-E1AC8DE43A02}">
      <dgm:prSet/>
      <dgm:spPr/>
      <dgm:t>
        <a:bodyPr/>
        <a:lstStyle/>
        <a:p>
          <a:endParaRPr lang="en-GB" sz="1400" b="0" i="0">
            <a:solidFill>
              <a:schemeClr val="bg1"/>
            </a:solidFill>
            <a:latin typeface="Gotham Medium" charset="0"/>
            <a:ea typeface="Gotham Medium" charset="0"/>
            <a:cs typeface="Gotham Medium" charset="0"/>
          </a:endParaRPr>
        </a:p>
      </dgm:t>
    </dgm:pt>
    <dgm:pt modelId="{0932CFC2-A458-9346-8474-CED543FED3F1}">
      <dgm:prSet phldrT="[Text]" custT="1"/>
      <dgm:spPr>
        <a:solidFill>
          <a:srgbClr val="CF6B87"/>
        </a:solidFill>
      </dgm:spPr>
      <dgm:t>
        <a:bodyPr/>
        <a:lstStyle/>
        <a:p>
          <a:r>
            <a:rPr lang="en-GB" sz="1400" b="0" i="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rPr>
            <a:t>Progression</a:t>
          </a:r>
        </a:p>
      </dgm:t>
    </dgm:pt>
    <dgm:pt modelId="{81E2A384-F396-E44B-A907-3C0079A91141}" type="parTrans" cxnId="{06449598-B65C-8A45-BE10-1DDAF115EE47}">
      <dgm:prSet/>
      <dgm:spPr/>
      <dgm:t>
        <a:bodyPr/>
        <a:lstStyle/>
        <a:p>
          <a:endParaRPr lang="en-GB" sz="1400" b="0" i="0">
            <a:solidFill>
              <a:schemeClr val="bg1"/>
            </a:solidFill>
            <a:latin typeface="Gotham Medium" charset="0"/>
            <a:ea typeface="Gotham Medium" charset="0"/>
            <a:cs typeface="Gotham Medium" charset="0"/>
          </a:endParaRPr>
        </a:p>
      </dgm:t>
    </dgm:pt>
    <dgm:pt modelId="{A8D26695-D0AB-FF4F-846A-C111238E2FF4}" type="sibTrans" cxnId="{06449598-B65C-8A45-BE10-1DDAF115EE47}">
      <dgm:prSet/>
      <dgm:spPr/>
      <dgm:t>
        <a:bodyPr/>
        <a:lstStyle/>
        <a:p>
          <a:endParaRPr lang="en-GB" sz="1400" b="0" i="0">
            <a:solidFill>
              <a:schemeClr val="bg1"/>
            </a:solidFill>
            <a:latin typeface="Gotham Medium" charset="0"/>
            <a:ea typeface="Gotham Medium" charset="0"/>
            <a:cs typeface="Gotham Medium" charset="0"/>
          </a:endParaRPr>
        </a:p>
      </dgm:t>
    </dgm:pt>
    <dgm:pt modelId="{FAE93387-1B28-E747-9D79-6A43C2BCD32A}">
      <dgm:prSet phldrT="[Text]" custT="1"/>
      <dgm:spPr>
        <a:solidFill>
          <a:srgbClr val="DD9CAB"/>
        </a:solidFill>
      </dgm:spPr>
      <dgm:t>
        <a:bodyPr/>
        <a:lstStyle/>
        <a:p>
          <a:r>
            <a:rPr lang="en-GB" sz="1400" b="1" i="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rPr>
            <a:t>Initiation</a:t>
          </a:r>
        </a:p>
      </dgm:t>
    </dgm:pt>
    <dgm:pt modelId="{3D16CC3A-1720-674B-9E3C-6095177D88BF}" type="parTrans" cxnId="{82AE6BAE-E240-D446-83E4-048622B023A0}">
      <dgm:prSet/>
      <dgm:spPr/>
      <dgm:t>
        <a:bodyPr/>
        <a:lstStyle/>
        <a:p>
          <a:endParaRPr lang="en-GB" sz="1400" b="0" i="0">
            <a:solidFill>
              <a:schemeClr val="bg1"/>
            </a:solidFill>
            <a:latin typeface="Gotham Medium" charset="0"/>
            <a:ea typeface="Gotham Medium" charset="0"/>
            <a:cs typeface="Gotham Medium" charset="0"/>
          </a:endParaRPr>
        </a:p>
      </dgm:t>
    </dgm:pt>
    <dgm:pt modelId="{FB068E41-57E4-8D4C-9C9D-F4AFE01E6B43}" type="sibTrans" cxnId="{82AE6BAE-E240-D446-83E4-048622B023A0}">
      <dgm:prSet/>
      <dgm:spPr/>
      <dgm:t>
        <a:bodyPr/>
        <a:lstStyle/>
        <a:p>
          <a:endParaRPr lang="en-GB" sz="1400" b="0" i="0">
            <a:solidFill>
              <a:schemeClr val="bg1"/>
            </a:solidFill>
            <a:latin typeface="Gotham Medium" charset="0"/>
            <a:ea typeface="Gotham Medium" charset="0"/>
            <a:cs typeface="Gotham Medium" charset="0"/>
          </a:endParaRPr>
        </a:p>
      </dgm:t>
    </dgm:pt>
    <dgm:pt modelId="{A4A0B797-F22B-6140-8115-E060EAE4FE46}">
      <dgm:prSet custT="1"/>
      <dgm:spPr>
        <a:solidFill>
          <a:srgbClr val="EACCCF"/>
        </a:solidFill>
      </dgm:spPr>
      <dgm:t>
        <a:bodyPr/>
        <a:lstStyle/>
        <a:p>
          <a:r>
            <a:rPr lang="en-GB" sz="1400" b="0" i="0" dirty="0">
              <a:solidFill>
                <a:schemeClr val="accent2">
                  <a:lumMod val="75000"/>
                </a:schemeClr>
              </a:solidFill>
              <a:latin typeface="Gotham Medium" charset="0"/>
              <a:ea typeface="Gotham Medium" charset="0"/>
              <a:cs typeface="Gotham Medium" charset="0"/>
            </a:rPr>
            <a:t>At increased risk</a:t>
          </a:r>
        </a:p>
      </dgm:t>
    </dgm:pt>
    <dgm:pt modelId="{7ECC527B-F418-D34E-87CA-CDA152811AC8}" type="parTrans" cxnId="{E2EFF57B-621B-6A4D-9989-3B91D42D5247}">
      <dgm:prSet/>
      <dgm:spPr/>
      <dgm:t>
        <a:bodyPr/>
        <a:lstStyle/>
        <a:p>
          <a:endParaRPr lang="en-GB" sz="1400" b="0" i="0">
            <a:solidFill>
              <a:schemeClr val="bg1"/>
            </a:solidFill>
            <a:latin typeface="Gotham Medium" charset="0"/>
            <a:ea typeface="Gotham Medium" charset="0"/>
            <a:cs typeface="Gotham Medium" charset="0"/>
          </a:endParaRPr>
        </a:p>
      </dgm:t>
    </dgm:pt>
    <dgm:pt modelId="{D6F83254-3B19-6C49-93A2-219ACDE6CE07}" type="sibTrans" cxnId="{E2EFF57B-621B-6A4D-9989-3B91D42D5247}">
      <dgm:prSet/>
      <dgm:spPr/>
      <dgm:t>
        <a:bodyPr/>
        <a:lstStyle/>
        <a:p>
          <a:endParaRPr lang="en-GB" sz="1400" b="0" i="0">
            <a:solidFill>
              <a:schemeClr val="bg1"/>
            </a:solidFill>
            <a:latin typeface="Gotham Medium" charset="0"/>
            <a:ea typeface="Gotham Medium" charset="0"/>
            <a:cs typeface="Gotham Medium" charset="0"/>
          </a:endParaRPr>
        </a:p>
      </dgm:t>
    </dgm:pt>
    <dgm:pt modelId="{5C59D1B6-F275-C34A-8748-A1B581091E06}" type="pres">
      <dgm:prSet presAssocID="{D9000891-D0DA-FA49-BE58-064D16A8DAE5}" presName="Name0" presStyleCnt="0">
        <dgm:presLayoutVars>
          <dgm:dir/>
          <dgm:animLvl val="lvl"/>
          <dgm:resizeHandles val="exact"/>
        </dgm:presLayoutVars>
      </dgm:prSet>
      <dgm:spPr/>
    </dgm:pt>
    <dgm:pt modelId="{482FD874-0667-DB40-A300-F766125A78F0}" type="pres">
      <dgm:prSet presAssocID="{ECD0F630-6CF7-3648-B873-3C6D81486D41}" presName="Name8" presStyleCnt="0"/>
      <dgm:spPr/>
    </dgm:pt>
    <dgm:pt modelId="{13172DDF-B4F0-C948-8630-E1160A0810F4}" type="pres">
      <dgm:prSet presAssocID="{ECD0F630-6CF7-3648-B873-3C6D81486D41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DBFC7D-02C4-9047-9662-9F0F8BA3B733}" type="pres">
      <dgm:prSet presAssocID="{ECD0F630-6CF7-3648-B873-3C6D81486D4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9EDFBA2-FB2D-EC48-9754-0C537E7D3694}" type="pres">
      <dgm:prSet presAssocID="{0932CFC2-A458-9346-8474-CED543FED3F1}" presName="Name8" presStyleCnt="0"/>
      <dgm:spPr/>
    </dgm:pt>
    <dgm:pt modelId="{5D9CED94-F7C6-C340-8EA7-DC0341F93D76}" type="pres">
      <dgm:prSet presAssocID="{0932CFC2-A458-9346-8474-CED543FED3F1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C0DA798-2B7B-3C48-8291-DA1AA74ADBD5}" type="pres">
      <dgm:prSet presAssocID="{0932CFC2-A458-9346-8474-CED543FED3F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BCC9D8-924E-A040-964F-B68D666BD3DC}" type="pres">
      <dgm:prSet presAssocID="{FAE93387-1B28-E747-9D79-6A43C2BCD32A}" presName="Name8" presStyleCnt="0"/>
      <dgm:spPr/>
    </dgm:pt>
    <dgm:pt modelId="{390815D4-FB2A-2849-B2C8-B7B12D978012}" type="pres">
      <dgm:prSet presAssocID="{FAE93387-1B28-E747-9D79-6A43C2BCD32A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40BB32-D5F2-CA4E-99B7-73BA6A1435F3}" type="pres">
      <dgm:prSet presAssocID="{FAE93387-1B28-E747-9D79-6A43C2BCD3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963B8FD-1484-4149-B5B4-A8DA2A98EA36}" type="pres">
      <dgm:prSet presAssocID="{A4A0B797-F22B-6140-8115-E060EAE4FE46}" presName="Name8" presStyleCnt="0"/>
      <dgm:spPr/>
    </dgm:pt>
    <dgm:pt modelId="{F35733FA-0C19-7B49-A41E-00A64C1A84CF}" type="pres">
      <dgm:prSet presAssocID="{A4A0B797-F22B-6140-8115-E060EAE4FE46}" presName="level" presStyleLbl="node1" presStyleIdx="3" presStyleCnt="4" custLinFactNeighborX="-19730" custLinFactNeighborY="2407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A1851B3-2B0F-9940-A0B1-F4F7C7951444}" type="pres">
      <dgm:prSet presAssocID="{A4A0B797-F22B-6140-8115-E060EAE4FE4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82C88FD-051E-4530-935D-ABFA1F30533C}" type="presOf" srcId="{ECD0F630-6CF7-3648-B873-3C6D81486D41}" destId="{DBDBFC7D-02C4-9047-9662-9F0F8BA3B733}" srcOrd="1" destOrd="0" presId="urn:microsoft.com/office/officeart/2005/8/layout/pyramid1"/>
    <dgm:cxn modelId="{1F65E0F8-4606-4966-A5EC-35F1F6B57A74}" type="presOf" srcId="{D9000891-D0DA-FA49-BE58-064D16A8DAE5}" destId="{5C59D1B6-F275-C34A-8748-A1B581091E06}" srcOrd="0" destOrd="0" presId="urn:microsoft.com/office/officeart/2005/8/layout/pyramid1"/>
    <dgm:cxn modelId="{06449598-B65C-8A45-BE10-1DDAF115EE47}" srcId="{D9000891-D0DA-FA49-BE58-064D16A8DAE5}" destId="{0932CFC2-A458-9346-8474-CED543FED3F1}" srcOrd="1" destOrd="0" parTransId="{81E2A384-F396-E44B-A907-3C0079A91141}" sibTransId="{A8D26695-D0AB-FF4F-846A-C111238E2FF4}"/>
    <dgm:cxn modelId="{6BCFAA5B-A084-46E3-AAFB-FFEFB95C75BF}" type="presOf" srcId="{ECD0F630-6CF7-3648-B873-3C6D81486D41}" destId="{13172DDF-B4F0-C948-8630-E1160A0810F4}" srcOrd="0" destOrd="0" presId="urn:microsoft.com/office/officeart/2005/8/layout/pyramid1"/>
    <dgm:cxn modelId="{DAE4F9B8-B357-4A67-8714-3F598E9C91CD}" type="presOf" srcId="{0932CFC2-A458-9346-8474-CED543FED3F1}" destId="{0C0DA798-2B7B-3C48-8291-DA1AA74ADBD5}" srcOrd="1" destOrd="0" presId="urn:microsoft.com/office/officeart/2005/8/layout/pyramid1"/>
    <dgm:cxn modelId="{97BC8499-C3F1-4D6A-B3A4-1E2C5D96E691}" type="presOf" srcId="{A4A0B797-F22B-6140-8115-E060EAE4FE46}" destId="{7A1851B3-2B0F-9940-A0B1-F4F7C7951444}" srcOrd="1" destOrd="0" presId="urn:microsoft.com/office/officeart/2005/8/layout/pyramid1"/>
    <dgm:cxn modelId="{01E2E1CA-EC2A-4E64-8E00-7D9B34EF3AD2}" type="presOf" srcId="{FAE93387-1B28-E747-9D79-6A43C2BCD32A}" destId="{390815D4-FB2A-2849-B2C8-B7B12D978012}" srcOrd="0" destOrd="0" presId="urn:microsoft.com/office/officeart/2005/8/layout/pyramid1"/>
    <dgm:cxn modelId="{82AE6BAE-E240-D446-83E4-048622B023A0}" srcId="{D9000891-D0DA-FA49-BE58-064D16A8DAE5}" destId="{FAE93387-1B28-E747-9D79-6A43C2BCD32A}" srcOrd="2" destOrd="0" parTransId="{3D16CC3A-1720-674B-9E3C-6095177D88BF}" sibTransId="{FB068E41-57E4-8D4C-9C9D-F4AFE01E6B43}"/>
    <dgm:cxn modelId="{ED693008-69EE-4000-B5C7-0A1AB2FC52A9}" type="presOf" srcId="{A4A0B797-F22B-6140-8115-E060EAE4FE46}" destId="{F35733FA-0C19-7B49-A41E-00A64C1A84CF}" srcOrd="0" destOrd="0" presId="urn:microsoft.com/office/officeart/2005/8/layout/pyramid1"/>
    <dgm:cxn modelId="{2947DEB0-D438-504E-BE84-E1AC8DE43A02}" srcId="{D9000891-D0DA-FA49-BE58-064D16A8DAE5}" destId="{ECD0F630-6CF7-3648-B873-3C6D81486D41}" srcOrd="0" destOrd="0" parTransId="{3F1B4400-F442-7D41-BD40-EBF719DC1D1B}" sibTransId="{C0A63A33-325F-8145-B45C-149C229C2843}"/>
    <dgm:cxn modelId="{E5495DC2-B77F-4DBD-8E26-180F7F973969}" type="presOf" srcId="{FAE93387-1B28-E747-9D79-6A43C2BCD32A}" destId="{3740BB32-D5F2-CA4E-99B7-73BA6A1435F3}" srcOrd="1" destOrd="0" presId="urn:microsoft.com/office/officeart/2005/8/layout/pyramid1"/>
    <dgm:cxn modelId="{E2EFF57B-621B-6A4D-9989-3B91D42D5247}" srcId="{D9000891-D0DA-FA49-BE58-064D16A8DAE5}" destId="{A4A0B797-F22B-6140-8115-E060EAE4FE46}" srcOrd="3" destOrd="0" parTransId="{7ECC527B-F418-D34E-87CA-CDA152811AC8}" sibTransId="{D6F83254-3B19-6C49-93A2-219ACDE6CE07}"/>
    <dgm:cxn modelId="{106BF0AB-08A2-4DD4-9D65-8489C62D8537}" type="presOf" srcId="{0932CFC2-A458-9346-8474-CED543FED3F1}" destId="{5D9CED94-F7C6-C340-8EA7-DC0341F93D76}" srcOrd="0" destOrd="0" presId="urn:microsoft.com/office/officeart/2005/8/layout/pyramid1"/>
    <dgm:cxn modelId="{70D30F7D-EBDF-4E9D-8328-6069350C49ED}" type="presParOf" srcId="{5C59D1B6-F275-C34A-8748-A1B581091E06}" destId="{482FD874-0667-DB40-A300-F766125A78F0}" srcOrd="0" destOrd="0" presId="urn:microsoft.com/office/officeart/2005/8/layout/pyramid1"/>
    <dgm:cxn modelId="{51B89F4F-0C21-4A75-9748-FC65134CA76B}" type="presParOf" srcId="{482FD874-0667-DB40-A300-F766125A78F0}" destId="{13172DDF-B4F0-C948-8630-E1160A0810F4}" srcOrd="0" destOrd="0" presId="urn:microsoft.com/office/officeart/2005/8/layout/pyramid1"/>
    <dgm:cxn modelId="{48547E1A-3DEE-4DAD-898B-6934D9C0449B}" type="presParOf" srcId="{482FD874-0667-DB40-A300-F766125A78F0}" destId="{DBDBFC7D-02C4-9047-9662-9F0F8BA3B733}" srcOrd="1" destOrd="0" presId="urn:microsoft.com/office/officeart/2005/8/layout/pyramid1"/>
    <dgm:cxn modelId="{0E620774-129C-49C1-B193-AE9967EF2C63}" type="presParOf" srcId="{5C59D1B6-F275-C34A-8748-A1B581091E06}" destId="{49EDFBA2-FB2D-EC48-9754-0C537E7D3694}" srcOrd="1" destOrd="0" presId="urn:microsoft.com/office/officeart/2005/8/layout/pyramid1"/>
    <dgm:cxn modelId="{F0251EC9-1D52-4CB9-A5EB-0A9A19D9E3B8}" type="presParOf" srcId="{49EDFBA2-FB2D-EC48-9754-0C537E7D3694}" destId="{5D9CED94-F7C6-C340-8EA7-DC0341F93D76}" srcOrd="0" destOrd="0" presId="urn:microsoft.com/office/officeart/2005/8/layout/pyramid1"/>
    <dgm:cxn modelId="{49A77BAC-1A21-4911-842F-14A917BE09F4}" type="presParOf" srcId="{49EDFBA2-FB2D-EC48-9754-0C537E7D3694}" destId="{0C0DA798-2B7B-3C48-8291-DA1AA74ADBD5}" srcOrd="1" destOrd="0" presId="urn:microsoft.com/office/officeart/2005/8/layout/pyramid1"/>
    <dgm:cxn modelId="{8EBF03E9-260A-43BC-AC48-C94545099824}" type="presParOf" srcId="{5C59D1B6-F275-C34A-8748-A1B581091E06}" destId="{14BCC9D8-924E-A040-964F-B68D666BD3DC}" srcOrd="2" destOrd="0" presId="urn:microsoft.com/office/officeart/2005/8/layout/pyramid1"/>
    <dgm:cxn modelId="{46C98CF6-D23A-4E06-8826-B569A28ECCBA}" type="presParOf" srcId="{14BCC9D8-924E-A040-964F-B68D666BD3DC}" destId="{390815D4-FB2A-2849-B2C8-B7B12D978012}" srcOrd="0" destOrd="0" presId="urn:microsoft.com/office/officeart/2005/8/layout/pyramid1"/>
    <dgm:cxn modelId="{19E38D3B-9256-4251-8128-B572DB0B20F0}" type="presParOf" srcId="{14BCC9D8-924E-A040-964F-B68D666BD3DC}" destId="{3740BB32-D5F2-CA4E-99B7-73BA6A1435F3}" srcOrd="1" destOrd="0" presId="urn:microsoft.com/office/officeart/2005/8/layout/pyramid1"/>
    <dgm:cxn modelId="{D63D9731-12CB-46C2-BB12-9E966C672E5D}" type="presParOf" srcId="{5C59D1B6-F275-C34A-8748-A1B581091E06}" destId="{9963B8FD-1484-4149-B5B4-A8DA2A98EA36}" srcOrd="3" destOrd="0" presId="urn:microsoft.com/office/officeart/2005/8/layout/pyramid1"/>
    <dgm:cxn modelId="{BCB0642A-44DD-44E2-B440-9B20674A6F4A}" type="presParOf" srcId="{9963B8FD-1484-4149-B5B4-A8DA2A98EA36}" destId="{F35733FA-0C19-7B49-A41E-00A64C1A84CF}" srcOrd="0" destOrd="0" presId="urn:microsoft.com/office/officeart/2005/8/layout/pyramid1"/>
    <dgm:cxn modelId="{3833E995-F7A7-4E5D-83A0-A4019F33DBCB}" type="presParOf" srcId="{9963B8FD-1484-4149-B5B4-A8DA2A98EA36}" destId="{7A1851B3-2B0F-9940-A0B1-F4F7C7951444}" srcOrd="1" destOrd="0" presId="urn:microsoft.com/office/officeart/2005/8/layout/pyramid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72DDF-B4F0-C948-8630-E1160A0810F4}">
      <dsp:nvSpPr>
        <dsp:cNvPr id="0" name=""/>
        <dsp:cNvSpPr/>
      </dsp:nvSpPr>
      <dsp:spPr>
        <a:xfrm>
          <a:off x="1179845" y="0"/>
          <a:ext cx="786563" cy="852558"/>
        </a:xfrm>
        <a:prstGeom prst="trapezoid">
          <a:avLst>
            <a:gd name="adj" fmla="val 5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44000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rPr>
            <a:t>End-</a:t>
          </a:r>
          <a:br>
            <a:rPr lang="en-GB" sz="1400" b="0" i="0" kern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rPr>
          </a:br>
          <a:r>
            <a:rPr lang="en-GB" sz="1400" b="0" i="0" kern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rPr>
            <a:t>stage</a:t>
          </a:r>
        </a:p>
      </dsp:txBody>
      <dsp:txXfrm>
        <a:off x="1179845" y="0"/>
        <a:ext cx="786563" cy="852558"/>
      </dsp:txXfrm>
    </dsp:sp>
    <dsp:sp modelId="{5D9CED94-F7C6-C340-8EA7-DC0341F93D76}">
      <dsp:nvSpPr>
        <dsp:cNvPr id="0" name=""/>
        <dsp:cNvSpPr/>
      </dsp:nvSpPr>
      <dsp:spPr>
        <a:xfrm>
          <a:off x="786563" y="852558"/>
          <a:ext cx="1573127" cy="852558"/>
        </a:xfrm>
        <a:prstGeom prst="trapezoid">
          <a:avLst>
            <a:gd name="adj" fmla="val 46130"/>
          </a:avLst>
        </a:prstGeom>
        <a:solidFill>
          <a:srgbClr val="CF6B8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rPr>
            <a:t>Progression</a:t>
          </a:r>
        </a:p>
      </dsp:txBody>
      <dsp:txXfrm>
        <a:off x="1061861" y="852558"/>
        <a:ext cx="1022532" cy="852558"/>
      </dsp:txXfrm>
    </dsp:sp>
    <dsp:sp modelId="{390815D4-FB2A-2849-B2C8-B7B12D978012}">
      <dsp:nvSpPr>
        <dsp:cNvPr id="0" name=""/>
        <dsp:cNvSpPr/>
      </dsp:nvSpPr>
      <dsp:spPr>
        <a:xfrm>
          <a:off x="393281" y="1705116"/>
          <a:ext cx="2359691" cy="852558"/>
        </a:xfrm>
        <a:prstGeom prst="trapezoid">
          <a:avLst>
            <a:gd name="adj" fmla="val 46130"/>
          </a:avLst>
        </a:prstGeom>
        <a:solidFill>
          <a:srgbClr val="DD9CA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dirty="0">
              <a:solidFill>
                <a:schemeClr val="bg1"/>
              </a:solidFill>
              <a:latin typeface="Gotham Medium" charset="0"/>
              <a:ea typeface="Gotham Medium" charset="0"/>
              <a:cs typeface="Gotham Medium" charset="0"/>
            </a:rPr>
            <a:t>Initiation</a:t>
          </a:r>
        </a:p>
      </dsp:txBody>
      <dsp:txXfrm>
        <a:off x="806227" y="1705116"/>
        <a:ext cx="1533799" cy="852558"/>
      </dsp:txXfrm>
    </dsp:sp>
    <dsp:sp modelId="{F35733FA-0C19-7B49-A41E-00A64C1A84CF}">
      <dsp:nvSpPr>
        <dsp:cNvPr id="0" name=""/>
        <dsp:cNvSpPr/>
      </dsp:nvSpPr>
      <dsp:spPr>
        <a:xfrm>
          <a:off x="0" y="2557675"/>
          <a:ext cx="3146255" cy="852558"/>
        </a:xfrm>
        <a:prstGeom prst="trapezoid">
          <a:avLst>
            <a:gd name="adj" fmla="val 46130"/>
          </a:avLst>
        </a:prstGeom>
        <a:solidFill>
          <a:srgbClr val="EACCC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>
              <a:solidFill>
                <a:schemeClr val="accent2">
                  <a:lumMod val="75000"/>
                </a:schemeClr>
              </a:solidFill>
              <a:latin typeface="Gotham Medium" charset="0"/>
              <a:ea typeface="Gotham Medium" charset="0"/>
              <a:cs typeface="Gotham Medium" charset="0"/>
            </a:rPr>
            <a:t>At increased risk</a:t>
          </a:r>
        </a:p>
      </dsp:txBody>
      <dsp:txXfrm>
        <a:off x="550594" y="2557675"/>
        <a:ext cx="2045065" cy="852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0.4985</cdr:x>
      <cdr:y>0.48925</cdr:y>
    </cdr:from>
    <cdr:to>
      <cdr:x>0.506</cdr:x>
      <cdr:y>0.5525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540294" y="1328130"/>
          <a:ext cx="38219" cy="1717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18288" tIns="22860" rIns="18288" bIns="2286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GB" sz="800" b="1" i="0" u="none" strike="noStrike" baseline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0.93075</cdr:x>
      <cdr:y>0.07325</cdr:y>
    </cdr:from>
    <cdr:to>
      <cdr:x>1</cdr:x>
      <cdr:y>0.147</cdr:y>
    </cdr:to>
    <cdr:sp macro="" textlink="">
      <cdr:nvSpPr>
        <cdr:cNvPr id="10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48082" y="198846"/>
          <a:ext cx="352889" cy="2002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=""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rgbClr xmlns:mc="http://schemas.openxmlformats.org/markup-compatibility/2006" val="000000" mc:Ignorable="a14" a14:legacySpreadsheetColorIndex="77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GB" sz="800" b="1" i="0" u="none" strike="noStrike" baseline="0">
              <a:solidFill>
                <a:srgbClr val="FFFF00"/>
              </a:solidFill>
              <a:latin typeface="Arial"/>
              <a:cs typeface="Arial"/>
            </a:rPr>
            <a:t>46%</a:t>
          </a:r>
        </a:p>
      </cdr:txBody>
    </cdr:sp>
  </cdr:relSizeAnchor>
  <cdr:relSizeAnchor xmlns:cdr="http://schemas.openxmlformats.org/drawingml/2006/chartDrawing">
    <cdr:from>
      <cdr:x>0.08164</cdr:x>
      <cdr:y>0.04889</cdr:y>
    </cdr:from>
    <cdr:to>
      <cdr:x>0.71841</cdr:x>
      <cdr:y>0.22814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720080" y="216024"/>
          <a:ext cx="561662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b="1" dirty="0">
              <a:solidFill>
                <a:schemeClr val="bg1"/>
              </a:solidFill>
            </a:rPr>
            <a:t>Before the change of the political system in CR</a:t>
          </a:r>
          <a:r>
            <a:rPr lang="cs-CZ" b="1" dirty="0">
              <a:solidFill>
                <a:schemeClr val="bg1"/>
              </a:solidFill>
            </a:rPr>
            <a:t> (1989)</a:t>
          </a:r>
          <a:r>
            <a:rPr lang="en-GB" b="1" dirty="0">
              <a:solidFill>
                <a:schemeClr val="bg1"/>
              </a:solidFill>
            </a:rPr>
            <a:t>, access to </a:t>
          </a:r>
          <a:r>
            <a:rPr lang="en-GB" b="1" dirty="0" err="1">
              <a:solidFill>
                <a:schemeClr val="bg1"/>
              </a:solidFill>
            </a:rPr>
            <a:t>hemodialysis</a:t>
          </a:r>
          <a:r>
            <a:rPr lang="en-GB" b="1" dirty="0">
              <a:solidFill>
                <a:schemeClr val="bg1"/>
              </a:solidFill>
            </a:rPr>
            <a:t> was restricted </a:t>
          </a:r>
          <a:endParaRPr lang="cs-CZ" b="1" dirty="0">
            <a:solidFill>
              <a:schemeClr val="bg1"/>
            </a:solidFill>
          </a:endParaRPr>
        </a:p>
        <a:p xmlns:a="http://schemas.openxmlformats.org/drawingml/2006/main">
          <a:r>
            <a:rPr lang="en-GB" b="1" dirty="0">
              <a:solidFill>
                <a:schemeClr val="bg1"/>
              </a:solidFill>
            </a:rPr>
            <a:t>by age and excluded diabetics, patients with systemic connective tissue diseases and </a:t>
          </a:r>
          <a:endParaRPr lang="cs-CZ" b="1" dirty="0">
            <a:solidFill>
              <a:schemeClr val="bg1"/>
            </a:solidFill>
          </a:endParaRPr>
        </a:p>
        <a:p xmlns:a="http://schemas.openxmlformats.org/drawingml/2006/main">
          <a:r>
            <a:rPr lang="en-GB" b="1" dirty="0">
              <a:solidFill>
                <a:schemeClr val="bg1"/>
              </a:solidFill>
            </a:rPr>
            <a:t>patients with psychiatric diseases</a:t>
          </a:r>
          <a:endParaRPr lang="en-GB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0.10314</cdr:x>
      <cdr:y>0.32578</cdr:y>
    </cdr:from>
    <cdr:to>
      <cdr:x>0.10314</cdr:x>
      <cdr:y>0.50503</cdr:y>
    </cdr:to>
    <cdr:cxnSp macro="">
      <cdr:nvCxnSpPr>
        <cdr:cNvPr id="4" name="Přímá spojnice se šipkou 3">
          <a:extLst xmlns:a="http://schemas.openxmlformats.org/drawingml/2006/main">
            <a:ext uri="{FF2B5EF4-FFF2-40B4-BE49-F238E27FC236}">
              <a16:creationId xmlns="" xmlns:a16="http://schemas.microsoft.com/office/drawing/2014/main" id="{851CFD25-FC4B-4E79-D58F-30E927D2554F}"/>
            </a:ext>
          </a:extLst>
        </cdr:cNvPr>
        <cdr:cNvCxnSpPr/>
      </cdr:nvCxnSpPr>
      <cdr:spPr>
        <a:xfrm xmlns:a="http://schemas.openxmlformats.org/drawingml/2006/main">
          <a:off x="909774" y="1439590"/>
          <a:ext cx="0" cy="792089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bg1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0.0898</cdr:x>
      <cdr:y>0.21184</cdr:y>
    </cdr:from>
    <cdr:to>
      <cdr:x>0.29389</cdr:x>
      <cdr:y>0.41877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792088" y="936104"/>
          <a:ext cx="18002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b="1" dirty="0">
              <a:solidFill>
                <a:schemeClr val="bg1"/>
              </a:solidFill>
            </a:rPr>
            <a:t>In 1992, the health insurance </a:t>
          </a:r>
          <a:endParaRPr lang="cs-CZ" sz="1100" b="1" dirty="0">
            <a:solidFill>
              <a:schemeClr val="bg1"/>
            </a:solidFill>
          </a:endParaRPr>
        </a:p>
        <a:p xmlns:a="http://schemas.openxmlformats.org/drawingml/2006/main">
          <a:r>
            <a:rPr lang="en-GB" sz="1100" b="1" dirty="0">
              <a:solidFill>
                <a:schemeClr val="bg1"/>
              </a:solidFill>
            </a:rPr>
            <a:t>company was founded</a:t>
          </a:r>
        </a:p>
      </cdr:txBody>
    </cdr:sp>
  </cdr:relSizeAnchor>
  <cdr:relSizeAnchor xmlns:cdr="http://schemas.openxmlformats.org/drawingml/2006/chartDrawing">
    <cdr:from>
      <cdr:x>0.6531</cdr:x>
      <cdr:y>0.42368</cdr:y>
    </cdr:from>
    <cdr:to>
      <cdr:x>0.66943</cdr:x>
      <cdr:y>0.43998</cdr:y>
    </cdr:to>
    <cdr:sp macro="" textlink="">
      <cdr:nvSpPr>
        <cdr:cNvPr id="6" name="TextovéPole 5"/>
        <cdr:cNvSpPr txBox="1"/>
      </cdr:nvSpPr>
      <cdr:spPr>
        <a:xfrm xmlns:a="http://schemas.openxmlformats.org/drawingml/2006/main">
          <a:off x="5760640" y="1872208"/>
          <a:ext cx="144016" cy="72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/>
            <a:t>currently, the incidence of diabetics admitted to the HD program is the same as in other EU countries</a:t>
          </a:r>
          <a:endParaRPr lang="en-GB" sz="1100" dirty="0"/>
        </a:p>
      </cdr:txBody>
    </cdr:sp>
  </cdr:relSizeAnchor>
  <cdr:relSizeAnchor xmlns:cdr="http://schemas.openxmlformats.org/drawingml/2006/chartDrawing">
    <cdr:from>
      <cdr:x>0.76739</cdr:x>
      <cdr:y>0.32591</cdr:y>
    </cdr:from>
    <cdr:to>
      <cdr:x>0.97965</cdr:x>
      <cdr:y>0.58664</cdr:y>
    </cdr:to>
    <cdr:sp macro="" textlink="">
      <cdr:nvSpPr>
        <cdr:cNvPr id="7" name="TextovéPole 6"/>
        <cdr:cNvSpPr txBox="1"/>
      </cdr:nvSpPr>
      <cdr:spPr>
        <a:xfrm xmlns:a="http://schemas.openxmlformats.org/drawingml/2006/main">
          <a:off x="6768752" y="1440160"/>
          <a:ext cx="1872208" cy="1152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 dirty="0"/>
        </a:p>
        <a:p xmlns:a="http://schemas.openxmlformats.org/drawingml/2006/main">
          <a:r>
            <a:rPr lang="cs-CZ" b="1" dirty="0">
              <a:solidFill>
                <a:schemeClr val="bg1"/>
              </a:solidFill>
            </a:rPr>
            <a:t>C</a:t>
          </a:r>
          <a:r>
            <a:rPr lang="en-GB" sz="1100" b="1" dirty="0" err="1">
              <a:solidFill>
                <a:schemeClr val="bg1"/>
              </a:solidFill>
            </a:rPr>
            <a:t>urrently</a:t>
          </a:r>
          <a:r>
            <a:rPr lang="en-GB" sz="1100" b="1" dirty="0">
              <a:solidFill>
                <a:schemeClr val="bg1"/>
              </a:solidFill>
            </a:rPr>
            <a:t>, the incidence of</a:t>
          </a:r>
          <a:endParaRPr lang="cs-CZ" sz="1100" b="1" dirty="0">
            <a:solidFill>
              <a:schemeClr val="bg1"/>
            </a:solidFill>
          </a:endParaRPr>
        </a:p>
        <a:p xmlns:a="http://schemas.openxmlformats.org/drawingml/2006/main">
          <a:r>
            <a:rPr lang="en-GB" sz="1100" b="1" dirty="0">
              <a:solidFill>
                <a:schemeClr val="bg1"/>
              </a:solidFill>
            </a:rPr>
            <a:t> diabetics admitted to </a:t>
          </a:r>
          <a:endParaRPr lang="cs-CZ" sz="1100" b="1" dirty="0">
            <a:solidFill>
              <a:schemeClr val="bg1"/>
            </a:solidFill>
          </a:endParaRPr>
        </a:p>
        <a:p xmlns:a="http://schemas.openxmlformats.org/drawingml/2006/main">
          <a:r>
            <a:rPr lang="en-GB" sz="1100" b="1" dirty="0">
              <a:solidFill>
                <a:schemeClr val="bg1"/>
              </a:solidFill>
            </a:rPr>
            <a:t>the HD program is the same </a:t>
          </a:r>
          <a:endParaRPr lang="cs-CZ" sz="1100" b="1" dirty="0">
            <a:solidFill>
              <a:schemeClr val="bg1"/>
            </a:solidFill>
          </a:endParaRPr>
        </a:p>
        <a:p xmlns:a="http://schemas.openxmlformats.org/drawingml/2006/main">
          <a:r>
            <a:rPr lang="en-GB" sz="1100" b="1" dirty="0">
              <a:solidFill>
                <a:schemeClr val="bg1"/>
              </a:solidFill>
            </a:rPr>
            <a:t>as in other EU countries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8DB59-1757-498E-A2C3-1EEFE22CB3AE}" type="datetimeFigureOut">
              <a:rPr lang="en-GB" smtClean="0"/>
              <a:pPr/>
              <a:t>07/07/2023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74619-9B06-47A3-930C-AB093AD249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730345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74619-9B06-47A3-930C-AB093AD2492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1950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74619-9B06-47A3-930C-AB093AD2492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7023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Times New Roman" pitchFamily="18" charset="0"/>
              <a:buNone/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612ECB42-C7C1-428E-B06D-964C7AFDB0A7}" type="slidenum">
              <a:rPr lang="en-US" altLang="en-US">
                <a:solidFill>
                  <a:srgbClr val="303D22"/>
                </a:solidFill>
                <a:latin typeface="Arial" charset="0"/>
                <a:ea typeface="MS PGothic"/>
                <a:cs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  <a:buFont typeface="Times New Roman" pitchFamily="18" charset="0"/>
                <a:buNone/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20</a:t>
            </a:fld>
            <a:endParaRPr lang="en-US" altLang="en-US">
              <a:solidFill>
                <a:srgbClr val="303D22"/>
              </a:solidFill>
              <a:latin typeface="Arial" charset="0"/>
              <a:ea typeface="MS PGothic"/>
              <a:cs typeface="MS PGothic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4775" y="652463"/>
            <a:ext cx="4302125" cy="3225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Text Box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6438" y="4084638"/>
            <a:ext cx="5638800" cy="814387"/>
          </a:xfrm>
          <a:noFill/>
        </p:spPr>
        <p:txBody>
          <a:bodyPr wrap="square" tIns="6959" numCol="1" anchor="t" anchorCtr="0" compatLnSpc="1">
            <a:prstTxWarp prst="textNoShape">
              <a:avLst/>
            </a:prstTxWarp>
          </a:bodyPr>
          <a:lstStyle/>
          <a:p>
            <a:pPr marL="188913" indent="-187325">
              <a:lnSpc>
                <a:spcPct val="93000"/>
              </a:lnSpc>
              <a:spcBef>
                <a:spcPct val="0"/>
              </a:spcBef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</a:tabLst>
            </a:pPr>
            <a:r>
              <a:rPr lang="en-US" altLang="en-US" sz="800" b="1">
                <a:latin typeface="Arial" charset="0"/>
                <a:ea typeface="Baekmuk Gulim"/>
                <a:cs typeface="Baekmuk Gulim"/>
              </a:rPr>
              <a:t>Relationship between glomerular filtration rate (GFR) and the risk for cardiovascular events.</a:t>
            </a:r>
            <a:r>
              <a:rPr lang="en-US" altLang="en-US" sz="800">
                <a:latin typeface="Arial" charset="0"/>
                <a:ea typeface="Baekmuk Gulim"/>
                <a:cs typeface="Baekmuk Gulim"/>
              </a:rPr>
              <a:t> Data are adjusted for age, sex, and other Framingham risk factors. HR, hazard rate; eGFR, estimated GFR.</a:t>
            </a:r>
          </a:p>
          <a:p>
            <a:pPr marL="188913" indent="-187325">
              <a:lnSpc>
                <a:spcPct val="93000"/>
              </a:lnSpc>
              <a:spcBef>
                <a:spcPct val="0"/>
              </a:spcBef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</a:tabLst>
            </a:pPr>
            <a:endParaRPr lang="en-US" altLang="en-US" sz="1800">
              <a:latin typeface="Arial" charset="0"/>
              <a:ea typeface="Baekmuk Gulim"/>
              <a:cs typeface="Baekmuk Gulim"/>
            </a:endParaRPr>
          </a:p>
          <a:p>
            <a:pPr marL="188913" indent="-187325">
              <a:lnSpc>
                <a:spcPct val="93000"/>
              </a:lnSpc>
              <a:spcBef>
                <a:spcPct val="0"/>
              </a:spcBef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</a:tabLst>
            </a:pPr>
            <a:endParaRPr lang="en-US" altLang="en-US" sz="1800">
              <a:latin typeface="Arial" charset="0"/>
              <a:ea typeface="Baekmuk Gulim"/>
              <a:cs typeface="Baekmuk Gulim"/>
            </a:endParaRPr>
          </a:p>
          <a:p>
            <a:pPr marL="188913" indent="-187325">
              <a:lnSpc>
                <a:spcPct val="93000"/>
              </a:lnSpc>
              <a:spcBef>
                <a:spcPct val="0"/>
              </a:spcBef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</a:tabLst>
            </a:pPr>
            <a:endParaRPr lang="en-US" altLang="en-US" sz="800">
              <a:latin typeface="Arial" charset="0"/>
              <a:ea typeface="Baekmuk Gulim"/>
              <a:cs typeface="Baekmuk Gulim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30054-A421-4FB6-AA15-71DF128994CD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7238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30054-A421-4FB6-AA15-71DF128994CD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3559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2D5BA5-E6AB-4D2F-A819-154E138794A2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30054-A421-4FB6-AA15-71DF128994CD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21959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74619-9B06-47A3-930C-AB093AD2492E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26242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F8B13-FBCA-4B9D-8B50-582AB0DC7E1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59936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 userDrawn="1"/>
        </p:nvSpPr>
        <p:spPr>
          <a:xfrm>
            <a:off x="7620000" y="6611938"/>
            <a:ext cx="15240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© AstraZeneca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42900" y="5851602"/>
            <a:ext cx="73914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B6F60-6BE1-460A-8247-78F044DA0E76}" type="datetime1">
              <a:rPr lang="en-US"/>
              <a:pPr>
                <a:defRPr/>
              </a:pPr>
              <a:t>7/7/2023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375BF-AC83-4951-8BA5-6D971C461D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62294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/>
          <p:nvPr userDrawn="1"/>
        </p:nvSpPr>
        <p:spPr>
          <a:xfrm rot="16200000">
            <a:off x="4212431" y="1924844"/>
            <a:ext cx="720725" cy="91455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63A6DB"/>
              </a:solidFill>
              <a:latin typeface="Arial"/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82013" y="6173788"/>
            <a:ext cx="63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0" y="6642100"/>
            <a:ext cx="1585913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mr-IN" sz="800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UK/INV-17012(3)</a:t>
            </a:r>
            <a:r>
              <a:rPr lang="en-GB" sz="800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 August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4" y="274639"/>
            <a:ext cx="8748713" cy="575967"/>
          </a:xfrm>
        </p:spPr>
        <p:txBody>
          <a:bodyPr anchor="t">
            <a:noAutofit/>
          </a:bodyPr>
          <a:lstStyle>
            <a:lvl1pPr algn="l">
              <a:defRPr sz="2800" b="0" i="0" cap="none">
                <a:solidFill>
                  <a:schemeClr val="tx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r>
              <a:rPr lang="cs-CZ" dirty="0"/>
              <a:t>Klepnutím lze upravit styl předlohy nadpisů.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44" y="1557339"/>
            <a:ext cx="8748713" cy="3995736"/>
          </a:xfrm>
        </p:spPr>
        <p:txBody>
          <a:bodyPr>
            <a:noAutofit/>
          </a:bodyPr>
          <a:lstStyle>
            <a:lvl1pPr marL="360000" indent="-360000">
              <a:spcBef>
                <a:spcPts val="1200"/>
              </a:spcBef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 sz="1800" b="0" i="0">
                <a:solidFill>
                  <a:srgbClr val="12182E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720000" indent="-358775">
              <a:spcBef>
                <a:spcPts val="1200"/>
              </a:spcBef>
              <a:buClr>
                <a:schemeClr val="accent1"/>
              </a:buClr>
              <a:buFontTx/>
              <a:buBlip>
                <a:blip r:embed="rId4"/>
              </a:buBlip>
              <a:tabLst/>
              <a:defRPr sz="1600" b="0" i="0">
                <a:solidFill>
                  <a:srgbClr val="12182E"/>
                </a:solidFill>
                <a:latin typeface="Gotham Book" charset="0"/>
                <a:ea typeface="Gotham Book" charset="0"/>
                <a:cs typeface="Gotham Book" charset="0"/>
              </a:defRPr>
            </a:lvl2pPr>
            <a:lvl3pPr marL="1080000" indent="-360000">
              <a:spcBef>
                <a:spcPts val="1200"/>
              </a:spcBef>
              <a:buClr>
                <a:schemeClr val="accent1"/>
              </a:buClr>
              <a:buFontTx/>
              <a:buBlip>
                <a:blip r:embed="rId5"/>
              </a:buBlip>
              <a:tabLst/>
              <a:defRPr sz="1400" b="0" i="0">
                <a:solidFill>
                  <a:srgbClr val="12182E"/>
                </a:solidFill>
                <a:latin typeface="Gotham Book" charset="0"/>
                <a:ea typeface="Gotham Book" charset="0"/>
                <a:cs typeface="Gotham Book" charset="0"/>
              </a:defRPr>
            </a:lvl3pPr>
            <a:lvl4pPr>
              <a:buClr>
                <a:srgbClr val="4F89BA"/>
              </a:buClr>
              <a:defRPr sz="1500" b="0" i="0">
                <a:solidFill>
                  <a:srgbClr val="12182E"/>
                </a:solidFill>
                <a:latin typeface="Arial"/>
              </a:defRPr>
            </a:lvl4pPr>
            <a:lvl5pPr>
              <a:buClr>
                <a:srgbClr val="4F89BA"/>
              </a:buClr>
              <a:defRPr sz="1000" b="0" i="0">
                <a:solidFill>
                  <a:srgbClr val="12182E"/>
                </a:solidFill>
                <a:latin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6137999"/>
            <a:ext cx="8235000" cy="720000"/>
          </a:xfrm>
        </p:spPr>
        <p:txBody>
          <a:bodyPr numCol="2" spcCol="180000">
            <a:noAutofit/>
          </a:bodyPr>
          <a:lstStyle>
            <a:lvl1pPr marL="180000" indent="-180000">
              <a:spcBef>
                <a:spcPts val="0"/>
              </a:spcBef>
              <a:buFont typeface="+mj-lt"/>
              <a:buAutoNum type="arabicPeriod"/>
              <a:tabLst/>
              <a:defRPr sz="8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612331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07.07.2023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z/imgres?imgurl=http://usmlewiki.org/images/c/c0/Cardiac_hypertrophy.png&amp;imgrefurl=http://usmlewiki.org/index.php?title=USMLE_Wiki:Cell_Pathology&amp;usg=__bolfh4OTnAc7SEKlGFgPj81EJMQ=&amp;h=334&amp;w=400&amp;sz=223&amp;hl=cs&amp;start=0&amp;zoom=1&amp;tbnid=suMWw-vcrgXg-M:&amp;tbnh=149&amp;tbnw=178&amp;ei=XQRETaH4GIaBswbOwvTUDQ&amp;prev=/images?q=cardial+hypertrophy&amp;hl=cs&amp;sa=G&amp;biw=1436&amp;bih=687&amp;gbv=2&amp;tbs=isch:1&amp;itbs=1&amp;iact=rc&amp;dur=16&amp;oei=XQRETaH4GIaBswbOwvTUDQ&amp;esq=1&amp;page=1&amp;ndsp=18&amp;ved=1t:429,r:1,s:0&amp;tx=70&amp;ty=7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hyperlink" Target="http://www.elsevier.com/termsandcondition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hyperlink" Target="http://www.radiology.co.uk/srs-x/tutors/renaltx/images/7.jpg" TargetMode="Externa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ndt.oxfordjournals.org/content/early/2009/10/10/ndt.gfp511/F1.large.jpg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7700" y="2209800"/>
            <a:ext cx="7847013" cy="20399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5400" b="1" dirty="0" err="1">
                <a:solidFill>
                  <a:srgbClr val="FFFF00"/>
                </a:solidFill>
              </a:rPr>
              <a:t>Diabetic</a:t>
            </a: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  <a:r>
              <a:rPr lang="cs-CZ" altLang="en-US" sz="5400" b="1" dirty="0" err="1">
                <a:solidFill>
                  <a:srgbClr val="FFFF00"/>
                </a:solidFill>
              </a:rPr>
              <a:t>kidney</a:t>
            </a: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  <a:r>
              <a:rPr lang="cs-CZ" altLang="en-US" sz="5400" b="1" dirty="0" err="1">
                <a:solidFill>
                  <a:srgbClr val="FFFF00"/>
                </a:solidFill>
              </a:rPr>
              <a:t>disease</a:t>
            </a:r>
            <a:r>
              <a:rPr lang="cs-CZ" altLang="en-US" sz="5400" b="1" dirty="0">
                <a:solidFill>
                  <a:srgbClr val="FFFF00"/>
                </a:solidFill>
              </a:rPr>
              <a:t/>
            </a:r>
            <a:br>
              <a:rPr lang="cs-CZ" altLang="en-US" sz="5400" b="1" dirty="0">
                <a:solidFill>
                  <a:srgbClr val="FFFF00"/>
                </a:solidFill>
              </a:rPr>
            </a:br>
            <a:r>
              <a:rPr lang="cs-CZ" altLang="en-US" sz="5400" b="1" dirty="0" err="1">
                <a:solidFill>
                  <a:srgbClr val="FFFF00"/>
                </a:solidFill>
              </a:rPr>
              <a:t>Kidney</a:t>
            </a: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  <a:r>
              <a:rPr lang="cs-CZ" altLang="en-US" sz="5400" b="1" dirty="0" err="1">
                <a:solidFill>
                  <a:srgbClr val="FFFF00"/>
                </a:solidFill>
              </a:rPr>
              <a:t>disorders</a:t>
            </a:r>
            <a:r>
              <a:rPr lang="cs-CZ" altLang="en-US" sz="5400" b="1" dirty="0">
                <a:solidFill>
                  <a:srgbClr val="FFFF00"/>
                </a:solidFill>
              </a:rPr>
              <a:t> in  diabetes </a:t>
            </a:r>
            <a:r>
              <a:rPr lang="cs-CZ" altLang="en-US" sz="5400" b="1" dirty="0" err="1">
                <a:solidFill>
                  <a:srgbClr val="FFFF00"/>
                </a:solidFill>
              </a:rPr>
              <a:t>mellitus</a:t>
            </a: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8612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191000" y="90488"/>
            <a:ext cx="966788" cy="51911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en-US" sz="2800" b="1">
                <a:solidFill>
                  <a:schemeClr val="bg1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295400" y="914400"/>
            <a:ext cx="2073196" cy="40011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 b="1" dirty="0" err="1" smtClean="0">
                <a:solidFill>
                  <a:schemeClr val="bg1"/>
                </a:solidFill>
                <a:latin typeface="Times New Roman" pitchFamily="18" charset="0"/>
              </a:rPr>
              <a:t>Microangiopathy</a:t>
            </a:r>
            <a:endParaRPr lang="cs-CZ" altLang="en-US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14400" y="2743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en-US" sz="2000" b="1" dirty="0" err="1" smtClean="0">
                <a:solidFill>
                  <a:schemeClr val="bg1"/>
                </a:solidFill>
                <a:latin typeface="Times New Roman" pitchFamily="18" charset="0"/>
              </a:rPr>
              <a:t>Albuminuria</a:t>
            </a:r>
            <a:r>
              <a:rPr lang="cs-CZ" alt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/</a:t>
            </a:r>
            <a:r>
              <a:rPr lang="cs-CZ" altLang="en-US" sz="2000" b="1" dirty="0" err="1" smtClean="0">
                <a:solidFill>
                  <a:schemeClr val="bg1"/>
                </a:solidFill>
                <a:latin typeface="Times New Roman" pitchFamily="18" charset="0"/>
              </a:rPr>
              <a:t>proteinuria</a:t>
            </a:r>
            <a:endParaRPr lang="cs-CZ" altLang="en-US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600200" y="1752600"/>
            <a:ext cx="21547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en-US" sz="2000" b="1" dirty="0" smtClean="0">
                <a:solidFill>
                  <a:schemeClr val="bg1"/>
                </a:solidFill>
                <a:latin typeface="Times New Roman" pitchFamily="18" charset="0"/>
              </a:rPr>
              <a:t>GBM </a:t>
            </a:r>
            <a:r>
              <a:rPr lang="cs-CZ" altLang="en-US" sz="2000" b="1" dirty="0" err="1" smtClean="0">
                <a:solidFill>
                  <a:schemeClr val="bg1"/>
                </a:solidFill>
                <a:latin typeface="Times New Roman" pitchFamily="18" charset="0"/>
              </a:rPr>
              <a:t>impairment</a:t>
            </a:r>
            <a:endParaRPr lang="cs-CZ" altLang="en-US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066800" y="3733800"/>
            <a:ext cx="1276503" cy="707886"/>
          </a:xfrm>
          <a:prstGeom prst="rect">
            <a:avLst/>
          </a:prstGeom>
          <a:solidFill>
            <a:srgbClr val="00FF00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 b="1" dirty="0" err="1" smtClean="0">
                <a:latin typeface="Times New Roman" pitchFamily="18" charset="0"/>
              </a:rPr>
              <a:t>Nephrotic</a:t>
            </a:r>
            <a:endParaRPr lang="cs-CZ" altLang="en-US" sz="2000" b="1" dirty="0">
              <a:latin typeface="Times New Roman" pitchFamily="18" charset="0"/>
            </a:endParaRPr>
          </a:p>
          <a:p>
            <a:r>
              <a:rPr lang="cs-CZ" altLang="en-US" sz="2000" b="1" dirty="0" smtClean="0">
                <a:latin typeface="Times New Roman" pitchFamily="18" charset="0"/>
              </a:rPr>
              <a:t>syndrome</a:t>
            </a:r>
            <a:endParaRPr lang="cs-CZ" altLang="en-US" sz="2000" b="1" dirty="0">
              <a:latin typeface="Times New Roman" pitchFamily="18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276600" y="3810000"/>
            <a:ext cx="955675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altLang="en-US" sz="2400" b="1">
                <a:solidFill>
                  <a:schemeClr val="bg1"/>
                </a:solidFill>
                <a:latin typeface="Times New Roman" pitchFamily="18" charset="0"/>
              </a:rPr>
              <a:t>FSGS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276600" y="4495800"/>
            <a:ext cx="922338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en-US" sz="2400" b="1">
                <a:solidFill>
                  <a:schemeClr val="bg1"/>
                </a:solidFill>
                <a:latin typeface="Times New Roman" pitchFamily="18" charset="0"/>
              </a:rPr>
              <a:t>IFTA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209800" y="762000"/>
            <a:ext cx="2362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209800" y="762000"/>
            <a:ext cx="0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049463" y="6019800"/>
            <a:ext cx="4669227" cy="64633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3600" b="1" dirty="0" err="1" smtClean="0">
                <a:solidFill>
                  <a:schemeClr val="bg1"/>
                </a:solidFill>
                <a:latin typeface="Times New Roman" pitchFamily="18" charset="0"/>
              </a:rPr>
              <a:t>End</a:t>
            </a:r>
            <a:r>
              <a:rPr lang="cs-CZ" altLang="en-US" sz="36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altLang="en-US" sz="3600" b="1" dirty="0" err="1" smtClean="0">
                <a:solidFill>
                  <a:schemeClr val="bg1"/>
                </a:solidFill>
                <a:latin typeface="Times New Roman" pitchFamily="18" charset="0"/>
              </a:rPr>
              <a:t>stage</a:t>
            </a:r>
            <a:r>
              <a:rPr lang="cs-CZ" altLang="en-US" sz="36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altLang="en-US" sz="3600" b="1" dirty="0" err="1" smtClean="0">
                <a:solidFill>
                  <a:schemeClr val="bg1"/>
                </a:solidFill>
                <a:latin typeface="Times New Roman" pitchFamily="18" charset="0"/>
              </a:rPr>
              <a:t>renal</a:t>
            </a:r>
            <a:r>
              <a:rPr lang="cs-CZ" altLang="en-US" sz="36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altLang="en-US" sz="3600" b="1" dirty="0" err="1" smtClean="0">
                <a:solidFill>
                  <a:schemeClr val="bg1"/>
                </a:solidFill>
                <a:latin typeface="Times New Roman" pitchFamily="18" charset="0"/>
              </a:rPr>
              <a:t>failure</a:t>
            </a:r>
            <a:endParaRPr lang="cs-CZ" altLang="en-US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2209800" y="2286000"/>
            <a:ext cx="0" cy="3603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4572000" y="609600"/>
            <a:ext cx="0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2209800" y="1371600"/>
            <a:ext cx="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2209800" y="3200400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aphicFrame>
        <p:nvGraphicFramePr>
          <p:cNvPr id="14352" name="Object 16"/>
          <p:cNvGraphicFramePr>
            <a:graphicFrameLocks noChangeAspect="1"/>
          </p:cNvGraphicFramePr>
          <p:nvPr/>
        </p:nvGraphicFramePr>
        <p:xfrm>
          <a:off x="4800600" y="2362200"/>
          <a:ext cx="3429000" cy="2582863"/>
        </p:xfrm>
        <a:graphic>
          <a:graphicData uri="http://schemas.openxmlformats.org/presentationml/2006/ole">
            <p:oleObj spid="_x0000_s1026" name="Fotografie" r:id="rId3" imgW="12952381" imgH="9752381" progId="">
              <p:embed/>
            </p:oleObj>
          </a:graphicData>
        </a:graphic>
      </p:graphicFrame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3200400" y="5410200"/>
            <a:ext cx="3440365" cy="46166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Diabetic</a:t>
            </a:r>
            <a:r>
              <a:rPr lang="cs-CZ" altLang="en-US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altLang="en-US" sz="2400" b="1" dirty="0" err="1" smtClean="0">
                <a:solidFill>
                  <a:schemeClr val="bg1"/>
                </a:solidFill>
                <a:latin typeface="Times New Roman" pitchFamily="18" charset="0"/>
              </a:rPr>
              <a:t>glomerulopathy</a:t>
            </a:r>
            <a:endParaRPr lang="cs-CZ" alt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2514600" y="4114800"/>
            <a:ext cx="228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>
            <a:off x="2743200" y="3886200"/>
            <a:ext cx="0" cy="76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56" name="Line 20"/>
          <p:cNvSpPr>
            <a:spLocks noChangeShapeType="1"/>
          </p:cNvSpPr>
          <p:nvPr/>
        </p:nvSpPr>
        <p:spPr bwMode="auto">
          <a:xfrm>
            <a:off x="2743200" y="3886200"/>
            <a:ext cx="381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>
            <a:off x="2743200" y="4648200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4419600" y="3886200"/>
            <a:ext cx="0" cy="76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>
            <a:off x="4343400" y="3886200"/>
            <a:ext cx="76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>
            <a:off x="4343400" y="4648200"/>
            <a:ext cx="76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61" name="Line 25"/>
          <p:cNvSpPr>
            <a:spLocks noChangeShapeType="1"/>
          </p:cNvSpPr>
          <p:nvPr/>
        </p:nvSpPr>
        <p:spPr bwMode="auto">
          <a:xfrm>
            <a:off x="4419600" y="4267200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4572000" y="4267200"/>
            <a:ext cx="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>
            <a:off x="4572000" y="5867400"/>
            <a:ext cx="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292" name="AutoShape 28"/>
          <p:cNvSpPr>
            <a:spLocks noChangeArrowheads="1"/>
          </p:cNvSpPr>
          <p:nvPr/>
        </p:nvSpPr>
        <p:spPr bwMode="auto">
          <a:xfrm rot="6474034">
            <a:off x="3376613" y="728663"/>
            <a:ext cx="914400" cy="14478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 altLang="en-US"/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4572000" y="1039813"/>
            <a:ext cx="28490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2000" b="1" dirty="0" err="1" smtClean="0">
                <a:solidFill>
                  <a:srgbClr val="FFFF00"/>
                </a:solidFill>
                <a:latin typeface="Times New Roman" pitchFamily="18" charset="0"/>
              </a:rPr>
              <a:t>Euglycemia</a:t>
            </a:r>
            <a:r>
              <a:rPr lang="cs-CZ" altLang="en-US" sz="2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cs-CZ" alt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cs-CZ" altLang="en-US" sz="2000" b="1" dirty="0" err="1" smtClean="0">
                <a:solidFill>
                  <a:srgbClr val="FFFF00"/>
                </a:solidFill>
                <a:latin typeface="Times New Roman" pitchFamily="18" charset="0"/>
              </a:rPr>
              <a:t>Renoprotective</a:t>
            </a:r>
            <a:r>
              <a:rPr lang="cs-CZ" altLang="en-US" sz="2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 smtClean="0">
                <a:solidFill>
                  <a:srgbClr val="FFFF00"/>
                </a:solidFill>
                <a:latin typeface="Times New Roman" pitchFamily="18" charset="0"/>
              </a:rPr>
              <a:t>therapy</a:t>
            </a:r>
            <a:r>
              <a:rPr lang="cs-CZ" altLang="en-US" sz="2000" b="1" dirty="0" smtClean="0">
                <a:solidFill>
                  <a:srgbClr val="FFFF00"/>
                </a:solidFill>
                <a:latin typeface="Times New Roman" pitchFamily="18" charset="0"/>
              </a:rPr>
              <a:t>!</a:t>
            </a:r>
            <a:endParaRPr lang="cs-CZ" alt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" name="Ovál 1"/>
          <p:cNvSpPr/>
          <p:nvPr/>
        </p:nvSpPr>
        <p:spPr>
          <a:xfrm>
            <a:off x="4495800" y="811213"/>
            <a:ext cx="4143375" cy="113982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2" grpId="0" animBg="1"/>
      <p:bldP spid="1129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44824"/>
            <a:ext cx="8892480" cy="3096344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en-US" sz="3200" b="1" dirty="0">
                <a:solidFill>
                  <a:srgbClr val="FFFF00"/>
                </a:solidFill>
              </a:rPr>
              <a:t>3</a:t>
            </a:r>
            <a:r>
              <a:rPr lang="cs-CZ" altLang="en-US" sz="4000" b="1" dirty="0">
                <a:solidFill>
                  <a:srgbClr val="FFFF00"/>
                </a:solidFill>
              </a:rPr>
              <a:t>. </a:t>
            </a:r>
            <a:r>
              <a:rPr lang="cs-CZ" altLang="en-US" sz="4000" b="1" dirty="0" err="1">
                <a:solidFill>
                  <a:srgbClr val="FFFF00"/>
                </a:solidFill>
              </a:rPr>
              <a:t>Diabetic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kidney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disease</a:t>
            </a:r>
            <a:r>
              <a:rPr lang="cs-CZ" altLang="en-US" sz="4000" b="1" dirty="0">
                <a:solidFill>
                  <a:srgbClr val="FFFF00"/>
                </a:solidFill>
              </a:rPr>
              <a:t> -</a:t>
            </a:r>
            <a:r>
              <a:rPr lang="cs-CZ" altLang="en-US" sz="4000" b="1" dirty="0" err="1">
                <a:solidFill>
                  <a:srgbClr val="FFFF00"/>
                </a:solidFill>
              </a:rPr>
              <a:t>etiopathogenesis</a:t>
            </a:r>
            <a:r>
              <a:rPr lang="cs-CZ" altLang="en-US" sz="4000" b="1" dirty="0">
                <a:solidFill>
                  <a:srgbClr val="FFFF00"/>
                </a:solidFill>
              </a:rPr>
              <a:t/>
            </a:r>
            <a:br>
              <a:rPr lang="cs-CZ" altLang="en-US" sz="4000" b="1" dirty="0">
                <a:solidFill>
                  <a:srgbClr val="FFFF00"/>
                </a:solidFill>
              </a:rPr>
            </a:br>
            <a:r>
              <a:rPr lang="cs-CZ" altLang="en-US" sz="4000" b="1" dirty="0">
                <a:solidFill>
                  <a:srgbClr val="FFFF00"/>
                </a:solidFill>
              </a:rPr>
              <a:t/>
            </a:r>
            <a:br>
              <a:rPr lang="cs-CZ" altLang="en-US" sz="4000" b="1" dirty="0">
                <a:solidFill>
                  <a:srgbClr val="FFFF00"/>
                </a:solidFill>
              </a:rPr>
            </a:br>
            <a:r>
              <a:rPr lang="cs-CZ" altLang="en-US" sz="4000" b="1" u="sng" dirty="0">
                <a:solidFill>
                  <a:srgbClr val="FFFF00"/>
                </a:solidFill>
              </a:rPr>
              <a:t>3.2 </a:t>
            </a:r>
            <a:r>
              <a:rPr lang="cs-CZ" altLang="en-US" sz="4000" b="1" u="sng" dirty="0" err="1">
                <a:solidFill>
                  <a:srgbClr val="FFFF00"/>
                </a:solidFill>
              </a:rPr>
              <a:t>Vascular</a:t>
            </a:r>
            <a:r>
              <a:rPr lang="cs-CZ" altLang="en-US" sz="4000" b="1" u="sng" dirty="0">
                <a:solidFill>
                  <a:srgbClr val="FFFF00"/>
                </a:solidFill>
              </a:rPr>
              <a:t> </a:t>
            </a:r>
            <a:r>
              <a:rPr lang="cs-CZ" altLang="en-US" sz="4000" b="1" u="sng" dirty="0" err="1">
                <a:solidFill>
                  <a:srgbClr val="FFFF00"/>
                </a:solidFill>
              </a:rPr>
              <a:t>nephropathy</a:t>
            </a:r>
            <a:r>
              <a:rPr lang="cs-CZ" altLang="en-US" sz="4000" b="1" u="sng" dirty="0">
                <a:solidFill>
                  <a:srgbClr val="FFFF00"/>
                </a:solidFill>
              </a:rPr>
              <a:t/>
            </a:r>
            <a:br>
              <a:rPr lang="cs-CZ" altLang="en-US" sz="4000" b="1" u="sng" dirty="0">
                <a:solidFill>
                  <a:srgbClr val="FFFF00"/>
                </a:solidFill>
              </a:rPr>
            </a:br>
            <a:r>
              <a:rPr lang="cs-CZ" altLang="en-US" sz="4000" b="1" u="sng" dirty="0">
                <a:solidFill>
                  <a:srgbClr val="FFFF00"/>
                </a:solidFill>
              </a:rPr>
              <a:t/>
            </a:r>
            <a:br>
              <a:rPr lang="cs-CZ" altLang="en-US" sz="4000" b="1" u="sng" dirty="0">
                <a:solidFill>
                  <a:srgbClr val="FFFF00"/>
                </a:solidFill>
              </a:rPr>
            </a:br>
            <a:r>
              <a:rPr lang="en-GB" altLang="en-US" sz="4000" b="1" dirty="0">
                <a:solidFill>
                  <a:srgbClr val="FFFF00"/>
                </a:solidFill>
              </a:rPr>
              <a:t>vascular changes in </a:t>
            </a:r>
            <a:r>
              <a:rPr lang="en-GB" altLang="en-US" sz="4000" b="1" dirty="0" err="1">
                <a:solidFill>
                  <a:srgbClr val="FFFF00"/>
                </a:solidFill>
              </a:rPr>
              <a:t>intraparenchymal</a:t>
            </a:r>
            <a:r>
              <a:rPr lang="en-GB" altLang="en-US" sz="4000" b="1" dirty="0">
                <a:solidFill>
                  <a:srgbClr val="FFFF00"/>
                </a:solidFill>
              </a:rPr>
              <a:t> arteries, main renal arteries and abdominal aorta are the basis of vascular nephropathy</a:t>
            </a:r>
            <a:r>
              <a:rPr lang="cs-CZ" altLang="en-US" sz="4000" b="1" u="sng" dirty="0">
                <a:solidFill>
                  <a:srgbClr val="FFFF00"/>
                </a:solidFill>
              </a:rPr>
              <a:t/>
            </a:r>
            <a:br>
              <a:rPr lang="cs-CZ" altLang="en-US" sz="4000" b="1" u="sng" dirty="0">
                <a:solidFill>
                  <a:srgbClr val="FFFF00"/>
                </a:solidFill>
              </a:rPr>
            </a:br>
            <a:endParaRPr lang="cs-CZ" altLang="en-US" sz="4000" b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28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1" descr="Nephrosclerosis. The glomerular tuft is shrunken,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1289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4191000" y="90488"/>
            <a:ext cx="966788" cy="519112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solidFill>
                  <a:schemeClr val="bg1"/>
                </a:solidFill>
              </a:rPr>
              <a:t>DM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096000" y="914400"/>
            <a:ext cx="2116138" cy="3968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Macroangiopathy</a:t>
            </a: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6400800" y="2971800"/>
            <a:ext cx="2611438" cy="406400"/>
          </a:xfrm>
          <a:prstGeom prst="rect">
            <a:avLst/>
          </a:prstGeom>
          <a:solidFill>
            <a:srgbClr val="00FF00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/>
              <a:t>Ischemic nephropathy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6096000" y="5562600"/>
            <a:ext cx="955675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FSGS</a:t>
            </a: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7848600" y="5562600"/>
            <a:ext cx="922338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IFTA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4953000" y="1905000"/>
            <a:ext cx="1649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Hypertension</a:t>
            </a:r>
          </a:p>
        </p:txBody>
      </p:sp>
      <p:sp>
        <p:nvSpPr>
          <p:cNvPr id="15369" name="Line 12"/>
          <p:cNvSpPr>
            <a:spLocks noChangeShapeType="1"/>
          </p:cNvSpPr>
          <p:nvPr/>
        </p:nvSpPr>
        <p:spPr bwMode="auto">
          <a:xfrm>
            <a:off x="4572000" y="762000"/>
            <a:ext cx="2514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0" name="Text Box 14"/>
          <p:cNvSpPr txBox="1">
            <a:spLocks noChangeArrowheads="1"/>
          </p:cNvSpPr>
          <p:nvPr/>
        </p:nvSpPr>
        <p:spPr bwMode="auto">
          <a:xfrm>
            <a:off x="4572000" y="6172200"/>
            <a:ext cx="4418013" cy="528638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>
                <a:solidFill>
                  <a:schemeClr val="bg1"/>
                </a:solidFill>
              </a:rPr>
              <a:t>End Stage Renal Failure</a:t>
            </a:r>
          </a:p>
        </p:txBody>
      </p:sp>
      <p:sp>
        <p:nvSpPr>
          <p:cNvPr id="15371" name="Line 17"/>
          <p:cNvSpPr>
            <a:spLocks noChangeShapeType="1"/>
          </p:cNvSpPr>
          <p:nvPr/>
        </p:nvSpPr>
        <p:spPr bwMode="auto">
          <a:xfrm>
            <a:off x="7086600" y="762000"/>
            <a:ext cx="0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2" name="Text Box 18"/>
          <p:cNvSpPr txBox="1">
            <a:spLocks noChangeArrowheads="1"/>
          </p:cNvSpPr>
          <p:nvPr/>
        </p:nvSpPr>
        <p:spPr bwMode="auto">
          <a:xfrm>
            <a:off x="7239000" y="1828800"/>
            <a:ext cx="167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Vascular nephropathy</a:t>
            </a:r>
          </a:p>
        </p:txBody>
      </p:sp>
      <p:sp>
        <p:nvSpPr>
          <p:cNvPr id="15373" name="Line 20"/>
          <p:cNvSpPr>
            <a:spLocks noChangeShapeType="1"/>
          </p:cNvSpPr>
          <p:nvPr/>
        </p:nvSpPr>
        <p:spPr bwMode="auto">
          <a:xfrm flipH="1">
            <a:off x="5486400" y="11430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4" name="Line 21"/>
          <p:cNvSpPr>
            <a:spLocks noChangeShapeType="1"/>
          </p:cNvSpPr>
          <p:nvPr/>
        </p:nvSpPr>
        <p:spPr bwMode="auto">
          <a:xfrm>
            <a:off x="5486400" y="1143000"/>
            <a:ext cx="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5" name="Line 22"/>
          <p:cNvSpPr>
            <a:spLocks noChangeShapeType="1"/>
          </p:cNvSpPr>
          <p:nvPr/>
        </p:nvSpPr>
        <p:spPr bwMode="auto">
          <a:xfrm>
            <a:off x="7848600" y="13716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6" name="Line 32"/>
          <p:cNvSpPr>
            <a:spLocks noChangeShapeType="1"/>
          </p:cNvSpPr>
          <p:nvPr/>
        </p:nvSpPr>
        <p:spPr bwMode="auto">
          <a:xfrm>
            <a:off x="7848600" y="37338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7" name="Line 34"/>
          <p:cNvSpPr>
            <a:spLocks noChangeShapeType="1"/>
          </p:cNvSpPr>
          <p:nvPr/>
        </p:nvSpPr>
        <p:spPr bwMode="auto">
          <a:xfrm>
            <a:off x="7239000" y="5943600"/>
            <a:ext cx="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78" name="Line 36"/>
          <p:cNvSpPr>
            <a:spLocks noChangeShapeType="1"/>
          </p:cNvSpPr>
          <p:nvPr/>
        </p:nvSpPr>
        <p:spPr bwMode="auto">
          <a:xfrm>
            <a:off x="6553200" y="2133600"/>
            <a:ext cx="60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9911" name="Picture 39" descr="ob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971800"/>
            <a:ext cx="198120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09" name="Picture 37" descr="Nephrosclerosis. Fibrointimal proliferation of th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23622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10" name="Picture 38" descr="ANd9GcRje0Q-4-qlhf2M0tWxY_dvOUAHDYO2FMaFNyZ0E3E87l2PY2I&amp;t=1&amp;usg=__CNFDOcdh4ZjpsqRDRkZ6L10DAFg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971800"/>
            <a:ext cx="22860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912" name="Picture 40" descr="F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24400"/>
            <a:ext cx="2286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3" name="Line 42"/>
          <p:cNvSpPr>
            <a:spLocks noChangeShapeType="1"/>
          </p:cNvSpPr>
          <p:nvPr/>
        </p:nvSpPr>
        <p:spPr bwMode="auto">
          <a:xfrm>
            <a:off x="4572000" y="6096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84" name="Line 43"/>
          <p:cNvSpPr>
            <a:spLocks noChangeShapeType="1"/>
          </p:cNvSpPr>
          <p:nvPr/>
        </p:nvSpPr>
        <p:spPr bwMode="auto">
          <a:xfrm>
            <a:off x="7848600" y="2514600"/>
            <a:ext cx="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Blesk 24"/>
          <p:cNvSpPr/>
          <p:nvPr/>
        </p:nvSpPr>
        <p:spPr>
          <a:xfrm rot="20262139">
            <a:off x="3592681" y="616380"/>
            <a:ext cx="1390725" cy="1117987"/>
          </a:xfrm>
          <a:prstGeom prst="lightningBol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1142976" y="285728"/>
            <a:ext cx="2488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FF00"/>
                </a:solidFill>
              </a:rPr>
              <a:t>Hypertension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therapy</a:t>
            </a:r>
            <a:endParaRPr lang="cs-CZ" dirty="0" smtClean="0">
              <a:solidFill>
                <a:srgbClr val="FFFF00"/>
              </a:solidFill>
            </a:endParaRPr>
          </a:p>
          <a:p>
            <a:r>
              <a:rPr lang="cs-CZ" dirty="0" err="1" smtClean="0">
                <a:solidFill>
                  <a:srgbClr val="FFFF00"/>
                </a:solidFill>
              </a:rPr>
              <a:t>Hyperlipidemia</a:t>
            </a: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dirty="0" err="1" smtClean="0">
                <a:solidFill>
                  <a:srgbClr val="FFFF00"/>
                </a:solidFill>
              </a:rPr>
              <a:t>therapy</a:t>
            </a:r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099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191000" y="90488"/>
            <a:ext cx="966788" cy="6413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>
                <a:solidFill>
                  <a:schemeClr val="bg1"/>
                </a:solidFill>
              </a:rPr>
              <a:t>DM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295400" y="914400"/>
            <a:ext cx="2058988" cy="3968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Microangiopathy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096000" y="914400"/>
            <a:ext cx="2116138" cy="3968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Macroangiopathy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914400" y="2743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>
                <a:solidFill>
                  <a:schemeClr val="bg1"/>
                </a:solidFill>
              </a:rPr>
              <a:t>Albuminuria</a:t>
            </a:r>
            <a:r>
              <a:rPr lang="cs-CZ" altLang="en-US" sz="2000" b="1" dirty="0">
                <a:solidFill>
                  <a:schemeClr val="bg1"/>
                </a:solidFill>
              </a:rPr>
              <a:t>/</a:t>
            </a:r>
            <a:r>
              <a:rPr lang="cs-CZ" altLang="en-US" sz="2000" b="1" dirty="0" err="1">
                <a:solidFill>
                  <a:schemeClr val="bg1"/>
                </a:solidFill>
              </a:rPr>
              <a:t>proteinuria</a:t>
            </a:r>
            <a:endParaRPr lang="cs-CZ" altLang="en-US" sz="2000" b="1" dirty="0">
              <a:solidFill>
                <a:schemeClr val="bg1"/>
              </a:solidFill>
            </a:endParaRP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1557338" y="1752600"/>
            <a:ext cx="1714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GBM changes</a:t>
            </a: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1181228" y="4041745"/>
            <a:ext cx="2895344" cy="400110"/>
          </a:xfrm>
          <a:prstGeom prst="rect">
            <a:avLst/>
          </a:prstGeom>
          <a:solidFill>
            <a:srgbClr val="00FF00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/>
              <a:t>Diabetic</a:t>
            </a:r>
            <a:r>
              <a:rPr lang="cs-CZ" altLang="en-US" sz="2000" b="1" dirty="0"/>
              <a:t> </a:t>
            </a:r>
            <a:r>
              <a:rPr lang="cs-CZ" altLang="en-US" sz="2000" b="1" dirty="0" err="1"/>
              <a:t>glomerulopathy</a:t>
            </a:r>
            <a:endParaRPr lang="cs-CZ" altLang="en-US" sz="2000" b="1" dirty="0"/>
          </a:p>
        </p:txBody>
      </p:sp>
      <p:sp>
        <p:nvSpPr>
          <p:cNvPr id="17416" name="Text Box 12"/>
          <p:cNvSpPr txBox="1">
            <a:spLocks noChangeArrowheads="1"/>
          </p:cNvSpPr>
          <p:nvPr/>
        </p:nvSpPr>
        <p:spPr bwMode="auto">
          <a:xfrm>
            <a:off x="5562600" y="3886200"/>
            <a:ext cx="1633538" cy="711200"/>
          </a:xfrm>
          <a:prstGeom prst="rect">
            <a:avLst/>
          </a:prstGeom>
          <a:solidFill>
            <a:srgbClr val="00FF00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/>
              <a:t>Ischemic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/>
              <a:t>Nephropathy</a:t>
            </a: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3200400" y="5257800"/>
            <a:ext cx="955675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FSGS</a:t>
            </a:r>
          </a:p>
        </p:txBody>
      </p:sp>
      <p:sp>
        <p:nvSpPr>
          <p:cNvPr id="17418" name="Text Box 14"/>
          <p:cNvSpPr txBox="1">
            <a:spLocks noChangeArrowheads="1"/>
          </p:cNvSpPr>
          <p:nvPr/>
        </p:nvSpPr>
        <p:spPr bwMode="auto">
          <a:xfrm>
            <a:off x="4572000" y="5257800"/>
            <a:ext cx="922338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IFTA</a:t>
            </a:r>
          </a:p>
        </p:txBody>
      </p:sp>
      <p:sp>
        <p:nvSpPr>
          <p:cNvPr id="17419" name="Text Box 15"/>
          <p:cNvSpPr txBox="1">
            <a:spLocks noChangeArrowheads="1"/>
          </p:cNvSpPr>
          <p:nvPr/>
        </p:nvSpPr>
        <p:spPr bwMode="auto">
          <a:xfrm>
            <a:off x="4800600" y="1828800"/>
            <a:ext cx="16494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Hypertension</a:t>
            </a:r>
          </a:p>
        </p:txBody>
      </p:sp>
      <p:sp>
        <p:nvSpPr>
          <p:cNvPr id="17420" name="Line 19"/>
          <p:cNvSpPr>
            <a:spLocks noChangeShapeType="1"/>
          </p:cNvSpPr>
          <p:nvPr/>
        </p:nvSpPr>
        <p:spPr bwMode="auto">
          <a:xfrm>
            <a:off x="2209800" y="762000"/>
            <a:ext cx="4876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1" name="Line 20"/>
          <p:cNvSpPr>
            <a:spLocks noChangeShapeType="1"/>
          </p:cNvSpPr>
          <p:nvPr/>
        </p:nvSpPr>
        <p:spPr bwMode="auto">
          <a:xfrm>
            <a:off x="2209800" y="762000"/>
            <a:ext cx="0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2" name="Text Box 25"/>
          <p:cNvSpPr txBox="1">
            <a:spLocks noChangeArrowheads="1"/>
          </p:cNvSpPr>
          <p:nvPr/>
        </p:nvSpPr>
        <p:spPr bwMode="auto">
          <a:xfrm>
            <a:off x="2667000" y="6172200"/>
            <a:ext cx="3384550" cy="466725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End Stage Renal Failure</a:t>
            </a:r>
          </a:p>
        </p:txBody>
      </p:sp>
      <p:sp>
        <p:nvSpPr>
          <p:cNvPr id="17423" name="Line 30"/>
          <p:cNvSpPr>
            <a:spLocks noChangeShapeType="1"/>
          </p:cNvSpPr>
          <p:nvPr/>
        </p:nvSpPr>
        <p:spPr bwMode="auto">
          <a:xfrm>
            <a:off x="7086600" y="1371600"/>
            <a:ext cx="0" cy="1447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4" name="Line 48"/>
          <p:cNvSpPr>
            <a:spLocks noChangeShapeType="1"/>
          </p:cNvSpPr>
          <p:nvPr/>
        </p:nvSpPr>
        <p:spPr bwMode="auto">
          <a:xfrm>
            <a:off x="2209800" y="2225674"/>
            <a:ext cx="0" cy="5175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5" name="Line 58"/>
          <p:cNvSpPr>
            <a:spLocks noChangeShapeType="1"/>
          </p:cNvSpPr>
          <p:nvPr/>
        </p:nvSpPr>
        <p:spPr bwMode="auto">
          <a:xfrm>
            <a:off x="7086600" y="762000"/>
            <a:ext cx="0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6" name="Text Box 71"/>
          <p:cNvSpPr txBox="1">
            <a:spLocks noChangeArrowheads="1"/>
          </p:cNvSpPr>
          <p:nvPr/>
        </p:nvSpPr>
        <p:spPr bwMode="auto">
          <a:xfrm>
            <a:off x="4953000" y="2819400"/>
            <a:ext cx="2617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Vascular nephropathy</a:t>
            </a:r>
          </a:p>
        </p:txBody>
      </p:sp>
      <p:sp>
        <p:nvSpPr>
          <p:cNvPr id="17427" name="Line 73"/>
          <p:cNvSpPr>
            <a:spLocks noChangeShapeType="1"/>
          </p:cNvSpPr>
          <p:nvPr/>
        </p:nvSpPr>
        <p:spPr bwMode="auto">
          <a:xfrm>
            <a:off x="2209800" y="1371600"/>
            <a:ext cx="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8" name="Line 75"/>
          <p:cNvSpPr>
            <a:spLocks noChangeShapeType="1"/>
          </p:cNvSpPr>
          <p:nvPr/>
        </p:nvSpPr>
        <p:spPr bwMode="auto">
          <a:xfrm flipH="1">
            <a:off x="5486400" y="11430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29" name="Line 76"/>
          <p:cNvSpPr>
            <a:spLocks noChangeShapeType="1"/>
          </p:cNvSpPr>
          <p:nvPr/>
        </p:nvSpPr>
        <p:spPr bwMode="auto">
          <a:xfrm>
            <a:off x="5486400" y="1143000"/>
            <a:ext cx="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0" name="Line 78"/>
          <p:cNvSpPr>
            <a:spLocks noChangeShapeType="1"/>
          </p:cNvSpPr>
          <p:nvPr/>
        </p:nvSpPr>
        <p:spPr bwMode="auto">
          <a:xfrm>
            <a:off x="5486400" y="2209800"/>
            <a:ext cx="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1" name="Line 79"/>
          <p:cNvSpPr>
            <a:spLocks noChangeShapeType="1"/>
          </p:cNvSpPr>
          <p:nvPr/>
        </p:nvSpPr>
        <p:spPr bwMode="auto">
          <a:xfrm>
            <a:off x="2133600" y="3429000"/>
            <a:ext cx="4114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2" name="Line 80"/>
          <p:cNvSpPr>
            <a:spLocks noChangeShapeType="1"/>
          </p:cNvSpPr>
          <p:nvPr/>
        </p:nvSpPr>
        <p:spPr bwMode="auto">
          <a:xfrm>
            <a:off x="2133600" y="3429000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3" name="Line 81"/>
          <p:cNvSpPr>
            <a:spLocks noChangeShapeType="1"/>
          </p:cNvSpPr>
          <p:nvPr/>
        </p:nvSpPr>
        <p:spPr bwMode="auto">
          <a:xfrm>
            <a:off x="6248400" y="3429000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4" name="Line 82"/>
          <p:cNvSpPr>
            <a:spLocks noChangeShapeType="1"/>
          </p:cNvSpPr>
          <p:nvPr/>
        </p:nvSpPr>
        <p:spPr bwMode="auto">
          <a:xfrm>
            <a:off x="2209800" y="3048000"/>
            <a:ext cx="0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5" name="Line 83"/>
          <p:cNvSpPr>
            <a:spLocks noChangeShapeType="1"/>
          </p:cNvSpPr>
          <p:nvPr/>
        </p:nvSpPr>
        <p:spPr bwMode="auto">
          <a:xfrm>
            <a:off x="5486400" y="31242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6" name="Line 84"/>
          <p:cNvSpPr>
            <a:spLocks noChangeShapeType="1"/>
          </p:cNvSpPr>
          <p:nvPr/>
        </p:nvSpPr>
        <p:spPr bwMode="auto">
          <a:xfrm>
            <a:off x="2133600" y="4953000"/>
            <a:ext cx="4114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7" name="Line 85"/>
          <p:cNvSpPr>
            <a:spLocks noChangeShapeType="1"/>
          </p:cNvSpPr>
          <p:nvPr/>
        </p:nvSpPr>
        <p:spPr bwMode="auto">
          <a:xfrm>
            <a:off x="2133600" y="46482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8" name="Line 86"/>
          <p:cNvSpPr>
            <a:spLocks noChangeShapeType="1"/>
          </p:cNvSpPr>
          <p:nvPr/>
        </p:nvSpPr>
        <p:spPr bwMode="auto">
          <a:xfrm>
            <a:off x="6248400" y="46482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39" name="Line 87"/>
          <p:cNvSpPr>
            <a:spLocks noChangeShapeType="1"/>
          </p:cNvSpPr>
          <p:nvPr/>
        </p:nvSpPr>
        <p:spPr bwMode="auto">
          <a:xfrm>
            <a:off x="3657600" y="49530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40" name="Line 88"/>
          <p:cNvSpPr>
            <a:spLocks noChangeShapeType="1"/>
          </p:cNvSpPr>
          <p:nvPr/>
        </p:nvSpPr>
        <p:spPr bwMode="auto">
          <a:xfrm>
            <a:off x="5029200" y="49530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41" name="Line 89"/>
          <p:cNvSpPr>
            <a:spLocks noChangeShapeType="1"/>
          </p:cNvSpPr>
          <p:nvPr/>
        </p:nvSpPr>
        <p:spPr bwMode="auto">
          <a:xfrm>
            <a:off x="3657600" y="5715000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42" name="Line 90"/>
          <p:cNvSpPr>
            <a:spLocks noChangeShapeType="1"/>
          </p:cNvSpPr>
          <p:nvPr/>
        </p:nvSpPr>
        <p:spPr bwMode="auto">
          <a:xfrm>
            <a:off x="5029200" y="5715000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43" name="Text Box 91"/>
          <p:cNvSpPr txBox="1">
            <a:spLocks noChangeArrowheads="1"/>
          </p:cNvSpPr>
          <p:nvPr/>
        </p:nvSpPr>
        <p:spPr bwMode="auto">
          <a:xfrm rot="-5394408">
            <a:off x="-2636044" y="2483644"/>
            <a:ext cx="6370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>
                <a:solidFill>
                  <a:schemeClr val="bg1"/>
                </a:solidFill>
              </a:rPr>
              <a:t>Diabetic Kidney Disease</a:t>
            </a:r>
          </a:p>
        </p:txBody>
      </p:sp>
      <p:sp>
        <p:nvSpPr>
          <p:cNvPr id="17444" name="Rectangle 92"/>
          <p:cNvSpPr>
            <a:spLocks noChangeArrowheads="1"/>
          </p:cNvSpPr>
          <p:nvPr/>
        </p:nvSpPr>
        <p:spPr bwMode="auto">
          <a:xfrm>
            <a:off x="6248400" y="4724400"/>
            <a:ext cx="28956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b="1">
                <a:solidFill>
                  <a:schemeClr val="bg1"/>
                </a:solidFill>
              </a:rPr>
              <a:t>KDOQI:</a:t>
            </a:r>
            <a:r>
              <a:rPr lang="cs-CZ" altLang="en-US" sz="3600" b="1">
                <a:solidFill>
                  <a:schemeClr val="bg1"/>
                </a:solidFill>
              </a:rPr>
              <a:t> </a:t>
            </a:r>
            <a:r>
              <a:rPr lang="cs-CZ" altLang="en-US" sz="1600" b="1">
                <a:solidFill>
                  <a:schemeClr val="bg1"/>
                </a:solidFill>
              </a:rPr>
              <a:t>Clinical Practice Guidlines and Clinical Practice Recomendations for Diabetes and Chronic Kidney Diasease</a:t>
            </a:r>
            <a:br>
              <a:rPr lang="cs-CZ" altLang="en-US" sz="1600" b="1">
                <a:solidFill>
                  <a:schemeClr val="bg1"/>
                </a:solidFill>
              </a:rPr>
            </a:br>
            <a:r>
              <a:rPr lang="cs-CZ" altLang="en-US" sz="1600" b="1">
                <a:solidFill>
                  <a:schemeClr val="bg1"/>
                </a:solidFill>
              </a:rPr>
              <a:t>(Am J Kidney Dis 2007; 49 (Suppl 2): S12-154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67916" y="3749476"/>
            <a:ext cx="8570167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/>
              <a:t>I</a:t>
            </a:r>
            <a:r>
              <a:rPr lang="en-GB" sz="2800" b="1" dirty="0"/>
              <a:t>n one individual, both nephropathy or one of them may</a:t>
            </a:r>
            <a:endParaRPr lang="cs-CZ" sz="2800" b="1" dirty="0"/>
          </a:p>
          <a:p>
            <a:pPr algn="ctr"/>
            <a:r>
              <a:rPr lang="en-GB" sz="2800" b="1" dirty="0"/>
              <a:t> be predominant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157782" y="2621430"/>
            <a:ext cx="661213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/>
              <a:t>Diabetic </a:t>
            </a:r>
            <a:r>
              <a:rPr lang="en-GB" sz="2800" b="1" dirty="0" err="1"/>
              <a:t>nephroathy</a:t>
            </a:r>
            <a:r>
              <a:rPr lang="en-GB" sz="2800" b="1" dirty="0"/>
              <a:t> is a mix of glomerular </a:t>
            </a:r>
            <a:endParaRPr lang="cs-CZ" sz="2800" b="1" dirty="0"/>
          </a:p>
          <a:p>
            <a:pPr algn="ctr"/>
            <a:r>
              <a:rPr lang="en-GB" sz="2800" b="1" dirty="0"/>
              <a:t>and vascular changes</a:t>
            </a:r>
          </a:p>
        </p:txBody>
      </p:sp>
    </p:spTree>
    <p:extLst>
      <p:ext uri="{BB962C8B-B14F-4D97-AF65-F5344CB8AC3E}">
        <p14:creationId xmlns="" xmlns:p14="http://schemas.microsoft.com/office/powerpoint/2010/main" val="144326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28600" y="1600200"/>
            <a:ext cx="8447856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4400" b="1" dirty="0">
                <a:solidFill>
                  <a:srgbClr val="FFFF00"/>
                </a:solidFill>
              </a:rPr>
              <a:t>4. </a:t>
            </a:r>
            <a:r>
              <a:rPr lang="cs-CZ" altLang="en-US" sz="4400" b="1" dirty="0" err="1" smtClean="0">
                <a:solidFill>
                  <a:srgbClr val="FFFF00"/>
                </a:solidFill>
              </a:rPr>
              <a:t>Causes</a:t>
            </a:r>
            <a:r>
              <a:rPr lang="cs-CZ" altLang="en-US" sz="4400" b="1" dirty="0" smtClean="0">
                <a:solidFill>
                  <a:srgbClr val="FFFF00"/>
                </a:solidFill>
              </a:rPr>
              <a:t> </a:t>
            </a:r>
            <a:r>
              <a:rPr lang="cs-CZ" altLang="en-US" sz="4400" b="1" dirty="0" err="1">
                <a:solidFill>
                  <a:srgbClr val="FFFF00"/>
                </a:solidFill>
              </a:rPr>
              <a:t>of</a:t>
            </a:r>
            <a:r>
              <a:rPr lang="cs-CZ" altLang="en-US" sz="4400" b="1" dirty="0">
                <a:solidFill>
                  <a:srgbClr val="FFFF00"/>
                </a:solidFill>
              </a:rPr>
              <a:t> </a:t>
            </a:r>
            <a:r>
              <a:rPr lang="cs-CZ" altLang="en-US" sz="4400" b="1" dirty="0" err="1">
                <a:solidFill>
                  <a:srgbClr val="FFFF00"/>
                </a:solidFill>
              </a:rPr>
              <a:t>progression</a:t>
            </a:r>
            <a:r>
              <a:rPr lang="cs-CZ" altLang="en-US" sz="4400" b="1" dirty="0">
                <a:solidFill>
                  <a:srgbClr val="FFFF00"/>
                </a:solidFill>
              </a:rPr>
              <a:t> to ESRD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36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en-US" sz="3600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The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progression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en-GB" altLang="en-US" sz="3600" b="1" dirty="0">
                <a:solidFill>
                  <a:srgbClr val="FFFF00"/>
                </a:solidFill>
              </a:rPr>
              <a:t>of the diabetic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en-GB" altLang="en-US" sz="3600" b="1" dirty="0">
                <a:solidFill>
                  <a:srgbClr val="FFFF00"/>
                </a:solidFill>
              </a:rPr>
              <a:t>kidney </a:t>
            </a:r>
            <a:r>
              <a:rPr lang="cs-CZ" altLang="en-US" sz="3600" b="1" dirty="0">
                <a:solidFill>
                  <a:srgbClr val="FFFF00"/>
                </a:solidFill>
              </a:rPr>
              <a:t>	</a:t>
            </a:r>
            <a:r>
              <a:rPr lang="en-GB" altLang="en-US" sz="3600" b="1" dirty="0">
                <a:solidFill>
                  <a:srgbClr val="FFFF00"/>
                </a:solidFill>
              </a:rPr>
              <a:t>disease itself</a:t>
            </a:r>
            <a:endParaRPr lang="cs-CZ" altLang="en-US" sz="36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cs-CZ" altLang="en-US" sz="36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The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en-GB" altLang="en-US" sz="3600" b="1" dirty="0">
                <a:solidFill>
                  <a:srgbClr val="FFFF00"/>
                </a:solidFill>
              </a:rPr>
              <a:t>result of repeated attacks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of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acute</a:t>
            </a:r>
            <a:r>
              <a:rPr lang="cs-CZ" altLang="en-US" sz="3600" b="1" dirty="0">
                <a:solidFill>
                  <a:srgbClr val="FFFF00"/>
                </a:solidFill>
              </a:rPr>
              <a:t> 	</a:t>
            </a:r>
            <a:r>
              <a:rPr lang="cs-CZ" altLang="en-US" sz="3600" b="1" dirty="0" err="1">
                <a:solidFill>
                  <a:srgbClr val="FFFF00"/>
                </a:solidFill>
              </a:rPr>
              <a:t>kidney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failure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events</a:t>
            </a:r>
            <a:r>
              <a:rPr lang="cs-CZ" altLang="en-US" sz="3600" b="1" dirty="0">
                <a:solidFill>
                  <a:srgbClr val="FFFF00"/>
                </a:solidFill>
              </a:rPr>
              <a:t> on </a:t>
            </a:r>
            <a:r>
              <a:rPr lang="cs-CZ" altLang="en-US" sz="3600" b="1" dirty="0" err="1">
                <a:solidFill>
                  <a:srgbClr val="FFFF00"/>
                </a:solidFill>
              </a:rPr>
              <a:t>underlying</a:t>
            </a:r>
            <a:r>
              <a:rPr lang="cs-CZ" altLang="en-US" sz="3600" b="1" dirty="0">
                <a:solidFill>
                  <a:srgbClr val="FFFF00"/>
                </a:solidFill>
              </a:rPr>
              <a:t> 	</a:t>
            </a:r>
            <a:r>
              <a:rPr lang="cs-CZ" altLang="en-US" sz="3600" b="1" dirty="0" err="1">
                <a:solidFill>
                  <a:srgbClr val="FFFF00"/>
                </a:solidFill>
              </a:rPr>
              <a:t>diabetic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kidney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disease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>
                <a:solidFill>
                  <a:srgbClr val="FFFF00"/>
                </a:solidFill>
              </a:rPr>
              <a:t>	(</a:t>
            </a:r>
            <a:r>
              <a:rPr lang="cs-CZ" altLang="en-US" sz="3600" b="1" dirty="0" err="1">
                <a:solidFill>
                  <a:srgbClr val="FFFF00"/>
                </a:solidFill>
              </a:rPr>
              <a:t>acute</a:t>
            </a:r>
            <a:r>
              <a:rPr lang="cs-CZ" altLang="en-US" sz="3600" b="1" dirty="0">
                <a:solidFill>
                  <a:srgbClr val="FFFF00"/>
                </a:solidFill>
              </a:rPr>
              <a:t> on </a:t>
            </a:r>
            <a:r>
              <a:rPr lang="cs-CZ" altLang="en-US" sz="3600" b="1" dirty="0" err="1">
                <a:solidFill>
                  <a:srgbClr val="FFFF00"/>
                </a:solidFill>
              </a:rPr>
              <a:t>chronic</a:t>
            </a:r>
            <a:r>
              <a:rPr lang="cs-CZ" altLang="en-US" sz="3600" b="1" dirty="0">
                <a:solidFill>
                  <a:srgbClr val="FFFF00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</a:pPr>
            <a:endParaRPr lang="cs-CZ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207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nice 2"/>
          <p:cNvCxnSpPr/>
          <p:nvPr/>
        </p:nvCxnSpPr>
        <p:spPr>
          <a:xfrm>
            <a:off x="1187624" y="1340768"/>
            <a:ext cx="0" cy="4968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>
            <a:off x="1187624" y="6309320"/>
            <a:ext cx="705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232091" y="1700807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GFR</a:t>
            </a:r>
            <a:endParaRPr lang="en-GB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164288" y="6396335"/>
            <a:ext cx="133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Time</a:t>
            </a:r>
            <a:r>
              <a:rPr lang="cs-CZ" b="1" dirty="0"/>
              <a:t> - </a:t>
            </a:r>
            <a:r>
              <a:rPr lang="cs-CZ" b="1" dirty="0" err="1"/>
              <a:t>years</a:t>
            </a:r>
            <a:endParaRPr lang="en-GB" b="1" dirty="0"/>
          </a:p>
        </p:txBody>
      </p:sp>
      <p:cxnSp>
        <p:nvCxnSpPr>
          <p:cNvPr id="12" name="Přímá spojnice 11"/>
          <p:cNvCxnSpPr/>
          <p:nvPr/>
        </p:nvCxnSpPr>
        <p:spPr>
          <a:xfrm>
            <a:off x="1331640" y="1988840"/>
            <a:ext cx="6746456" cy="43204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1331640" y="1988840"/>
            <a:ext cx="3384376" cy="4320480"/>
          </a:xfrm>
          <a:prstGeom prst="line">
            <a:avLst/>
          </a:prstGeom>
          <a:ln w="571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Volný tvar 19"/>
          <p:cNvSpPr/>
          <p:nvPr/>
        </p:nvSpPr>
        <p:spPr>
          <a:xfrm>
            <a:off x="2195737" y="2564904"/>
            <a:ext cx="661764" cy="792088"/>
          </a:xfrm>
          <a:custGeom>
            <a:avLst/>
            <a:gdLst>
              <a:gd name="connsiteX0" fmla="*/ 9525 w 447675"/>
              <a:gd name="connsiteY0" fmla="*/ 0 h 552450"/>
              <a:gd name="connsiteX1" fmla="*/ 28575 w 447675"/>
              <a:gd name="connsiteY1" fmla="*/ 219075 h 552450"/>
              <a:gd name="connsiteX2" fmla="*/ 19050 w 447675"/>
              <a:gd name="connsiteY2" fmla="*/ 333375 h 552450"/>
              <a:gd name="connsiteX3" fmla="*/ 0 w 447675"/>
              <a:gd name="connsiteY3" fmla="*/ 390525 h 552450"/>
              <a:gd name="connsiteX4" fmla="*/ 9525 w 447675"/>
              <a:gd name="connsiteY4" fmla="*/ 419100 h 552450"/>
              <a:gd name="connsiteX5" fmla="*/ 66675 w 447675"/>
              <a:gd name="connsiteY5" fmla="*/ 457200 h 552450"/>
              <a:gd name="connsiteX6" fmla="*/ 85725 w 447675"/>
              <a:gd name="connsiteY6" fmla="*/ 485775 h 552450"/>
              <a:gd name="connsiteX7" fmla="*/ 142875 w 447675"/>
              <a:gd name="connsiteY7" fmla="*/ 533400 h 552450"/>
              <a:gd name="connsiteX8" fmla="*/ 200025 w 447675"/>
              <a:gd name="connsiteY8" fmla="*/ 552450 h 552450"/>
              <a:gd name="connsiteX9" fmla="*/ 314325 w 447675"/>
              <a:gd name="connsiteY9" fmla="*/ 542925 h 552450"/>
              <a:gd name="connsiteX10" fmla="*/ 381000 w 447675"/>
              <a:gd name="connsiteY10" fmla="*/ 533400 h 552450"/>
              <a:gd name="connsiteX11" fmla="*/ 447675 w 447675"/>
              <a:gd name="connsiteY11" fmla="*/ 53340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7675" h="552450">
                <a:moveTo>
                  <a:pt x="9525" y="0"/>
                </a:moveTo>
                <a:cubicBezTo>
                  <a:pt x="27327" y="89011"/>
                  <a:pt x="28575" y="83576"/>
                  <a:pt x="28575" y="219075"/>
                </a:cubicBezTo>
                <a:cubicBezTo>
                  <a:pt x="28575" y="257307"/>
                  <a:pt x="25335" y="295663"/>
                  <a:pt x="19050" y="333375"/>
                </a:cubicBezTo>
                <a:cubicBezTo>
                  <a:pt x="15749" y="353182"/>
                  <a:pt x="0" y="390525"/>
                  <a:pt x="0" y="390525"/>
                </a:cubicBezTo>
                <a:cubicBezTo>
                  <a:pt x="3175" y="400050"/>
                  <a:pt x="2425" y="412000"/>
                  <a:pt x="9525" y="419100"/>
                </a:cubicBezTo>
                <a:cubicBezTo>
                  <a:pt x="25714" y="435289"/>
                  <a:pt x="66675" y="457200"/>
                  <a:pt x="66675" y="457200"/>
                </a:cubicBezTo>
                <a:cubicBezTo>
                  <a:pt x="73025" y="466725"/>
                  <a:pt x="78396" y="476981"/>
                  <a:pt x="85725" y="485775"/>
                </a:cubicBezTo>
                <a:cubicBezTo>
                  <a:pt x="98920" y="501609"/>
                  <a:pt x="123042" y="524585"/>
                  <a:pt x="142875" y="533400"/>
                </a:cubicBezTo>
                <a:cubicBezTo>
                  <a:pt x="161225" y="541555"/>
                  <a:pt x="200025" y="552450"/>
                  <a:pt x="200025" y="552450"/>
                </a:cubicBezTo>
                <a:cubicBezTo>
                  <a:pt x="238125" y="549275"/>
                  <a:pt x="276303" y="546927"/>
                  <a:pt x="314325" y="542925"/>
                </a:cubicBezTo>
                <a:cubicBezTo>
                  <a:pt x="336652" y="540575"/>
                  <a:pt x="358606" y="535000"/>
                  <a:pt x="381000" y="533400"/>
                </a:cubicBezTo>
                <a:cubicBezTo>
                  <a:pt x="403169" y="531817"/>
                  <a:pt x="425450" y="533400"/>
                  <a:pt x="447675" y="5334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  <p:cxnSp>
        <p:nvCxnSpPr>
          <p:cNvPr id="22" name="Přímá spojnice 21"/>
          <p:cNvCxnSpPr>
            <a:endCxn id="24" idx="0"/>
          </p:cNvCxnSpPr>
          <p:nvPr/>
        </p:nvCxnSpPr>
        <p:spPr>
          <a:xfrm>
            <a:off x="2857500" y="3339083"/>
            <a:ext cx="850404" cy="80999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Volný tvar 23"/>
          <p:cNvSpPr/>
          <p:nvPr/>
        </p:nvSpPr>
        <p:spPr>
          <a:xfrm>
            <a:off x="3707904" y="4149080"/>
            <a:ext cx="411621" cy="984392"/>
          </a:xfrm>
          <a:custGeom>
            <a:avLst/>
            <a:gdLst>
              <a:gd name="connsiteX0" fmla="*/ 0 w 381000"/>
              <a:gd name="connsiteY0" fmla="*/ 0 h 809625"/>
              <a:gd name="connsiteX1" fmla="*/ 9525 w 381000"/>
              <a:gd name="connsiteY1" fmla="*/ 219075 h 809625"/>
              <a:gd name="connsiteX2" fmla="*/ 19050 w 381000"/>
              <a:gd name="connsiteY2" fmla="*/ 257175 h 809625"/>
              <a:gd name="connsiteX3" fmla="*/ 9525 w 381000"/>
              <a:gd name="connsiteY3" fmla="*/ 561975 h 809625"/>
              <a:gd name="connsiteX4" fmla="*/ 38100 w 381000"/>
              <a:gd name="connsiteY4" fmla="*/ 685800 h 809625"/>
              <a:gd name="connsiteX5" fmla="*/ 66675 w 381000"/>
              <a:gd name="connsiteY5" fmla="*/ 714375 h 809625"/>
              <a:gd name="connsiteX6" fmla="*/ 95250 w 381000"/>
              <a:gd name="connsiteY6" fmla="*/ 771525 h 809625"/>
              <a:gd name="connsiteX7" fmla="*/ 152400 w 381000"/>
              <a:gd name="connsiteY7" fmla="*/ 809625 h 809625"/>
              <a:gd name="connsiteX8" fmla="*/ 323850 w 381000"/>
              <a:gd name="connsiteY8" fmla="*/ 800100 h 809625"/>
              <a:gd name="connsiteX9" fmla="*/ 352425 w 381000"/>
              <a:gd name="connsiteY9" fmla="*/ 790575 h 809625"/>
              <a:gd name="connsiteX10" fmla="*/ 371475 w 381000"/>
              <a:gd name="connsiteY10" fmla="*/ 762000 h 809625"/>
              <a:gd name="connsiteX11" fmla="*/ 381000 w 381000"/>
              <a:gd name="connsiteY11" fmla="*/ 752475 h 80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1000" h="809625">
                <a:moveTo>
                  <a:pt x="0" y="0"/>
                </a:moveTo>
                <a:cubicBezTo>
                  <a:pt x="3175" y="73025"/>
                  <a:pt x="4125" y="146181"/>
                  <a:pt x="9525" y="219075"/>
                </a:cubicBezTo>
                <a:cubicBezTo>
                  <a:pt x="10492" y="232130"/>
                  <a:pt x="19050" y="244084"/>
                  <a:pt x="19050" y="257175"/>
                </a:cubicBezTo>
                <a:cubicBezTo>
                  <a:pt x="19050" y="358825"/>
                  <a:pt x="12700" y="460375"/>
                  <a:pt x="9525" y="561975"/>
                </a:cubicBezTo>
                <a:cubicBezTo>
                  <a:pt x="12144" y="580311"/>
                  <a:pt x="20667" y="668367"/>
                  <a:pt x="38100" y="685800"/>
                </a:cubicBezTo>
                <a:lnTo>
                  <a:pt x="66675" y="714375"/>
                </a:lnTo>
                <a:cubicBezTo>
                  <a:pt x="73469" y="734758"/>
                  <a:pt x="77872" y="756319"/>
                  <a:pt x="95250" y="771525"/>
                </a:cubicBezTo>
                <a:cubicBezTo>
                  <a:pt x="112480" y="786602"/>
                  <a:pt x="152400" y="809625"/>
                  <a:pt x="152400" y="809625"/>
                </a:cubicBezTo>
                <a:cubicBezTo>
                  <a:pt x="209550" y="806450"/>
                  <a:pt x="266870" y="805527"/>
                  <a:pt x="323850" y="800100"/>
                </a:cubicBezTo>
                <a:cubicBezTo>
                  <a:pt x="333845" y="799148"/>
                  <a:pt x="344585" y="796847"/>
                  <a:pt x="352425" y="790575"/>
                </a:cubicBezTo>
                <a:cubicBezTo>
                  <a:pt x="361364" y="783424"/>
                  <a:pt x="364606" y="771158"/>
                  <a:pt x="371475" y="762000"/>
                </a:cubicBezTo>
                <a:cubicBezTo>
                  <a:pt x="374169" y="758408"/>
                  <a:pt x="377825" y="755650"/>
                  <a:pt x="381000" y="75247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Přímá spojnice 27"/>
          <p:cNvCxnSpPr>
            <a:endCxn id="29" idx="0"/>
          </p:cNvCxnSpPr>
          <p:nvPr/>
        </p:nvCxnSpPr>
        <p:spPr>
          <a:xfrm>
            <a:off x="4119525" y="5086234"/>
            <a:ext cx="319125" cy="53351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Volný tvar 28"/>
          <p:cNvSpPr/>
          <p:nvPr/>
        </p:nvSpPr>
        <p:spPr>
          <a:xfrm>
            <a:off x="4438650" y="5619750"/>
            <a:ext cx="152400" cy="400075"/>
          </a:xfrm>
          <a:custGeom>
            <a:avLst/>
            <a:gdLst>
              <a:gd name="connsiteX0" fmla="*/ 0 w 152400"/>
              <a:gd name="connsiteY0" fmla="*/ 0 h 400075"/>
              <a:gd name="connsiteX1" fmla="*/ 9525 w 152400"/>
              <a:gd name="connsiteY1" fmla="*/ 304800 h 400075"/>
              <a:gd name="connsiteX2" fmla="*/ 28575 w 152400"/>
              <a:gd name="connsiteY2" fmla="*/ 361950 h 400075"/>
              <a:gd name="connsiteX3" fmla="*/ 85725 w 152400"/>
              <a:gd name="connsiteY3" fmla="*/ 381000 h 400075"/>
              <a:gd name="connsiteX4" fmla="*/ 114300 w 152400"/>
              <a:gd name="connsiteY4" fmla="*/ 390525 h 400075"/>
              <a:gd name="connsiteX5" fmla="*/ 152400 w 152400"/>
              <a:gd name="connsiteY5" fmla="*/ 400050 h 4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0" h="400075">
                <a:moveTo>
                  <a:pt x="0" y="0"/>
                </a:moveTo>
                <a:cubicBezTo>
                  <a:pt x="3175" y="101600"/>
                  <a:pt x="1525" y="203466"/>
                  <a:pt x="9525" y="304800"/>
                </a:cubicBezTo>
                <a:cubicBezTo>
                  <a:pt x="11105" y="324818"/>
                  <a:pt x="9525" y="355600"/>
                  <a:pt x="28575" y="361950"/>
                </a:cubicBezTo>
                <a:lnTo>
                  <a:pt x="85725" y="381000"/>
                </a:lnTo>
                <a:lnTo>
                  <a:pt x="114300" y="390525"/>
                </a:lnTo>
                <a:cubicBezTo>
                  <a:pt x="145887" y="401054"/>
                  <a:pt x="132835" y="400050"/>
                  <a:pt x="152400" y="40005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ovéPole 32"/>
          <p:cNvSpPr txBox="1"/>
          <p:nvPr/>
        </p:nvSpPr>
        <p:spPr>
          <a:xfrm>
            <a:off x="3218686" y="2498611"/>
            <a:ext cx="296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Event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deterioration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GFR</a:t>
            </a:r>
            <a:endParaRPr lang="en-GB" b="1" dirty="0"/>
          </a:p>
        </p:txBody>
      </p:sp>
      <p:cxnSp>
        <p:nvCxnSpPr>
          <p:cNvPr id="35" name="Přímá spojnice se šipkou 34"/>
          <p:cNvCxnSpPr/>
          <p:nvPr/>
        </p:nvCxnSpPr>
        <p:spPr>
          <a:xfrm flipH="1">
            <a:off x="2633662" y="2990850"/>
            <a:ext cx="2298378" cy="78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 flipH="1">
            <a:off x="3952118" y="2990850"/>
            <a:ext cx="979922" cy="17342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 flipH="1">
            <a:off x="4514850" y="2990850"/>
            <a:ext cx="417190" cy="29584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4591050" y="6019825"/>
            <a:ext cx="113818" cy="289495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2091690" y="7956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the greater the number of attacks of acute GFR deterioration</a:t>
            </a:r>
            <a:r>
              <a:rPr lang="cs-CZ" b="1" dirty="0"/>
              <a:t> in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course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DKD</a:t>
            </a:r>
            <a:r>
              <a:rPr lang="en-GB" b="1" dirty="0"/>
              <a:t>, the faster the development of </a:t>
            </a:r>
            <a:r>
              <a:rPr lang="cs-CZ" b="1" dirty="0"/>
              <a:t>end </a:t>
            </a:r>
            <a:r>
              <a:rPr lang="cs-CZ" b="1" dirty="0" err="1"/>
              <a:t>stage</a:t>
            </a:r>
            <a:r>
              <a:rPr lang="en-GB" b="1" dirty="0"/>
              <a:t> renal failure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6643702" y="4429132"/>
            <a:ext cx="1928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The progression of the diabetic kidney </a:t>
            </a:r>
            <a:r>
              <a:rPr lang="en-US" sz="1600" b="1" dirty="0" smtClean="0"/>
              <a:t>disease </a:t>
            </a:r>
            <a:r>
              <a:rPr lang="en-US" sz="1600" b="1" dirty="0" smtClean="0"/>
              <a:t>itself</a:t>
            </a:r>
            <a:endParaRPr lang="cs-CZ" sz="1600" b="1" dirty="0"/>
          </a:p>
        </p:txBody>
      </p:sp>
      <p:cxnSp>
        <p:nvCxnSpPr>
          <p:cNvPr id="23" name="Přímá spojovací šipka 22"/>
          <p:cNvCxnSpPr>
            <a:stCxn id="19" idx="2"/>
          </p:cNvCxnSpPr>
          <p:nvPr/>
        </p:nvCxnSpPr>
        <p:spPr>
          <a:xfrm rot="16200000" flipH="1">
            <a:off x="7327093" y="5541150"/>
            <a:ext cx="597763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385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305800" cy="4343400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en-US" sz="5400" b="1" dirty="0">
                <a:solidFill>
                  <a:srgbClr val="FFFF00"/>
                </a:solidFill>
              </a:rPr>
              <a:t>5. </a:t>
            </a:r>
            <a:r>
              <a:rPr lang="cs-CZ" altLang="en-US" sz="5400" b="1" dirty="0" err="1">
                <a:solidFill>
                  <a:srgbClr val="FFFF00"/>
                </a:solidFill>
              </a:rPr>
              <a:t>Acute</a:t>
            </a: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  <a:r>
              <a:rPr lang="cs-CZ" altLang="en-US" sz="5400" b="1" dirty="0" err="1">
                <a:solidFill>
                  <a:srgbClr val="FFFF00"/>
                </a:solidFill>
              </a:rPr>
              <a:t>Renal</a:t>
            </a: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  <a:r>
              <a:rPr lang="cs-CZ" altLang="en-US" sz="5400" b="1" dirty="0" err="1">
                <a:solidFill>
                  <a:srgbClr val="FFFF00"/>
                </a:solidFill>
              </a:rPr>
              <a:t>Failure</a:t>
            </a:r>
            <a:r>
              <a:rPr lang="cs-CZ" altLang="en-US" sz="5400" b="1" dirty="0">
                <a:solidFill>
                  <a:srgbClr val="FFFF00"/>
                </a:solidFill>
              </a:rPr>
              <a:t/>
            </a:r>
            <a:br>
              <a:rPr lang="cs-CZ" altLang="en-US" sz="5400" b="1" dirty="0">
                <a:solidFill>
                  <a:srgbClr val="FFFF00"/>
                </a:solidFill>
              </a:rPr>
            </a:b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  <a:r>
              <a:rPr lang="cs-CZ" altLang="en-US" sz="3200" b="1" dirty="0" err="1">
                <a:solidFill>
                  <a:srgbClr val="FFFF00"/>
                </a:solidFill>
              </a:rPr>
              <a:t>Events</a:t>
            </a:r>
            <a:r>
              <a:rPr lang="cs-CZ" altLang="en-US" sz="3200" b="1" dirty="0">
                <a:solidFill>
                  <a:srgbClr val="FFFF00"/>
                </a:solidFill>
              </a:rPr>
              <a:t> </a:t>
            </a:r>
            <a:r>
              <a:rPr lang="cs-CZ" altLang="en-US" sz="3200" b="1" dirty="0" err="1">
                <a:solidFill>
                  <a:srgbClr val="FFFF00"/>
                </a:solidFill>
              </a:rPr>
              <a:t>causing</a:t>
            </a:r>
            <a:r>
              <a:rPr lang="cs-CZ" altLang="en-US" sz="3200" b="1" dirty="0">
                <a:solidFill>
                  <a:srgbClr val="FFFF00"/>
                </a:solidFill>
              </a:rPr>
              <a:t> </a:t>
            </a:r>
            <a:r>
              <a:rPr lang="cs-CZ" altLang="en-US" sz="3200" b="1" dirty="0" err="1">
                <a:solidFill>
                  <a:srgbClr val="FFFF00"/>
                </a:solidFill>
              </a:rPr>
              <a:t>acute</a:t>
            </a:r>
            <a:r>
              <a:rPr lang="cs-CZ" altLang="en-US" sz="3200" b="1" dirty="0">
                <a:solidFill>
                  <a:srgbClr val="FFFF00"/>
                </a:solidFill>
              </a:rPr>
              <a:t> </a:t>
            </a:r>
            <a:r>
              <a:rPr lang="cs-CZ" altLang="en-US" sz="3200" b="1" dirty="0" err="1">
                <a:solidFill>
                  <a:srgbClr val="FFFF00"/>
                </a:solidFill>
              </a:rPr>
              <a:t>deterioration</a:t>
            </a:r>
            <a:r>
              <a:rPr lang="cs-CZ" altLang="en-US" sz="3200" b="1" dirty="0">
                <a:solidFill>
                  <a:srgbClr val="FFFF00"/>
                </a:solidFill>
              </a:rPr>
              <a:t> </a:t>
            </a:r>
            <a:r>
              <a:rPr lang="cs-CZ" altLang="en-US" sz="3200" b="1" dirty="0" err="1">
                <a:solidFill>
                  <a:srgbClr val="FFFF00"/>
                </a:solidFill>
              </a:rPr>
              <a:t>of</a:t>
            </a:r>
            <a:r>
              <a:rPr lang="cs-CZ" altLang="en-US" sz="3200" b="1" dirty="0">
                <a:solidFill>
                  <a:srgbClr val="FFFF00"/>
                </a:solidFill>
              </a:rPr>
              <a:t> GFR on 	</a:t>
            </a:r>
            <a:r>
              <a:rPr lang="cs-CZ" altLang="en-US" sz="3200" b="1" dirty="0" err="1">
                <a:solidFill>
                  <a:srgbClr val="FFFF00"/>
                </a:solidFill>
              </a:rPr>
              <a:t>the</a:t>
            </a:r>
            <a:r>
              <a:rPr lang="cs-CZ" altLang="en-US" sz="3200" b="1" dirty="0">
                <a:solidFill>
                  <a:srgbClr val="FFFF00"/>
                </a:solidFill>
              </a:rPr>
              <a:t> background </a:t>
            </a:r>
            <a:r>
              <a:rPr lang="cs-CZ" altLang="en-US" sz="3200" b="1" dirty="0" err="1">
                <a:solidFill>
                  <a:srgbClr val="FFFF00"/>
                </a:solidFill>
              </a:rPr>
              <a:t>of</a:t>
            </a:r>
            <a:r>
              <a:rPr lang="cs-CZ" altLang="en-US" sz="3200" b="1" dirty="0">
                <a:solidFill>
                  <a:srgbClr val="FFFF00"/>
                </a:solidFill>
              </a:rPr>
              <a:t>  </a:t>
            </a:r>
            <a:r>
              <a:rPr lang="cs-CZ" altLang="en-US" sz="3200" b="1" dirty="0" err="1">
                <a:solidFill>
                  <a:srgbClr val="FFFF00"/>
                </a:solidFill>
              </a:rPr>
              <a:t>chronic</a:t>
            </a:r>
            <a:r>
              <a:rPr lang="cs-CZ" altLang="en-US" sz="3200" b="1" dirty="0">
                <a:solidFill>
                  <a:srgbClr val="FFFF00"/>
                </a:solidFill>
              </a:rPr>
              <a:t> </a:t>
            </a:r>
            <a:r>
              <a:rPr lang="cs-CZ" altLang="en-US" sz="3200" b="1" dirty="0" smtClean="0">
                <a:solidFill>
                  <a:srgbClr val="FFFF00"/>
                </a:solidFill>
              </a:rPr>
              <a:t>DKD:</a:t>
            </a:r>
            <a:r>
              <a:rPr lang="cs-CZ" altLang="en-US" sz="3200" b="1" dirty="0">
                <a:solidFill>
                  <a:srgbClr val="FFFF00"/>
                </a:solidFill>
              </a:rPr>
              <a:t/>
            </a:r>
            <a:br>
              <a:rPr lang="cs-CZ" altLang="en-US" sz="3200" b="1" dirty="0">
                <a:solidFill>
                  <a:srgbClr val="FFFF00"/>
                </a:solidFill>
              </a:rPr>
            </a:br>
            <a:r>
              <a:rPr lang="cs-CZ" altLang="en-US" sz="3200" b="1" dirty="0" err="1" smtClean="0">
                <a:solidFill>
                  <a:srgbClr val="FFFF00"/>
                </a:solidFill>
              </a:rPr>
              <a:t>Kardiorenal</a:t>
            </a:r>
            <a:r>
              <a:rPr lang="cs-CZ" altLang="en-US" sz="3200" b="1" dirty="0" smtClean="0">
                <a:solidFill>
                  <a:srgbClr val="FFFF00"/>
                </a:solidFill>
              </a:rPr>
              <a:t> </a:t>
            </a:r>
            <a:r>
              <a:rPr lang="cs-CZ" altLang="en-US" sz="3200" b="1" dirty="0">
                <a:solidFill>
                  <a:srgbClr val="FFFF00"/>
                </a:solidFill>
              </a:rPr>
              <a:t>syndrom</a:t>
            </a:r>
            <a:br>
              <a:rPr lang="cs-CZ" altLang="en-US" sz="3200" b="1" dirty="0">
                <a:solidFill>
                  <a:srgbClr val="FFFF00"/>
                </a:solidFill>
              </a:rPr>
            </a:br>
            <a:r>
              <a:rPr lang="cs-CZ" altLang="en-US" sz="3200" b="1" dirty="0" err="1">
                <a:solidFill>
                  <a:srgbClr val="FFFF00"/>
                </a:solidFill>
              </a:rPr>
              <a:t>Contrast</a:t>
            </a:r>
            <a:r>
              <a:rPr lang="cs-CZ" altLang="en-US" sz="3200" b="1" dirty="0">
                <a:solidFill>
                  <a:srgbClr val="FFFF00"/>
                </a:solidFill>
              </a:rPr>
              <a:t> </a:t>
            </a:r>
            <a:r>
              <a:rPr lang="cs-CZ" altLang="en-US" sz="3200" b="1" dirty="0" err="1">
                <a:solidFill>
                  <a:srgbClr val="FFFF00"/>
                </a:solidFill>
              </a:rPr>
              <a:t>nephropathy</a:t>
            </a:r>
            <a:r>
              <a:rPr lang="cs-CZ" altLang="en-US" sz="3200" b="1" dirty="0">
                <a:solidFill>
                  <a:srgbClr val="FFFF00"/>
                </a:solidFill>
              </a:rPr>
              <a:t> </a:t>
            </a:r>
            <a:br>
              <a:rPr lang="cs-CZ" altLang="en-US" sz="3200" b="1" dirty="0">
                <a:solidFill>
                  <a:srgbClr val="FFFF00"/>
                </a:solidFill>
              </a:rPr>
            </a:br>
            <a:r>
              <a:rPr lang="cs-CZ" altLang="en-US" sz="3200" b="1" dirty="0" err="1">
                <a:solidFill>
                  <a:srgbClr val="FFFF00"/>
                </a:solidFill>
              </a:rPr>
              <a:t>Sepsis</a:t>
            </a:r>
            <a:r>
              <a:rPr lang="cs-CZ" altLang="en-US" sz="3200" b="1" dirty="0">
                <a:solidFill>
                  <a:srgbClr val="FFFF00"/>
                </a:solidFill>
              </a:rPr>
              <a:t> &gt;&gt; ATN</a:t>
            </a:r>
            <a:br>
              <a:rPr lang="cs-CZ" altLang="en-US" sz="3200" b="1" dirty="0">
                <a:solidFill>
                  <a:srgbClr val="FFFF00"/>
                </a:solidFill>
              </a:rPr>
            </a:br>
            <a:r>
              <a:rPr lang="cs-CZ" altLang="en-US" sz="3200" b="1" dirty="0" err="1">
                <a:solidFill>
                  <a:srgbClr val="FFFF00"/>
                </a:solidFill>
              </a:rPr>
              <a:t>Acute</a:t>
            </a:r>
            <a:r>
              <a:rPr lang="cs-CZ" altLang="en-US" sz="3200" b="1" dirty="0">
                <a:solidFill>
                  <a:srgbClr val="FFFF00"/>
                </a:solidFill>
              </a:rPr>
              <a:t> </a:t>
            </a:r>
            <a:r>
              <a:rPr lang="cs-CZ" altLang="en-US" sz="3200" b="1" dirty="0" err="1">
                <a:solidFill>
                  <a:srgbClr val="FFFF00"/>
                </a:solidFill>
              </a:rPr>
              <a:t>vasomotor</a:t>
            </a:r>
            <a:r>
              <a:rPr lang="cs-CZ" altLang="en-US" sz="3200" b="1" dirty="0">
                <a:solidFill>
                  <a:srgbClr val="FFFF00"/>
                </a:solidFill>
              </a:rPr>
              <a:t> ARF</a:t>
            </a:r>
            <a:endParaRPr lang="cs-CZ" altLang="en-US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29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610600" cy="4343400"/>
          </a:xfrm>
        </p:spPr>
        <p:txBody>
          <a:bodyPr/>
          <a:lstStyle/>
          <a:p>
            <a:pPr algn="l" eaLnBrk="1" hangingPunct="1"/>
            <a:r>
              <a:rPr lang="cs-CZ" altLang="en-US" sz="5400" b="1" dirty="0">
                <a:solidFill>
                  <a:srgbClr val="FFFF00"/>
                </a:solidFill>
              </a:rPr>
              <a:t>5.1 </a:t>
            </a:r>
            <a:r>
              <a:rPr lang="cs-CZ" altLang="en-US" sz="5400" b="1" dirty="0" err="1">
                <a:solidFill>
                  <a:srgbClr val="FFFF00"/>
                </a:solidFill>
              </a:rPr>
              <a:t>Cardio-renal</a:t>
            </a:r>
            <a:r>
              <a:rPr lang="cs-CZ" altLang="en-US" sz="5400" b="1" dirty="0">
                <a:solidFill>
                  <a:srgbClr val="FFFF00"/>
                </a:solidFill>
              </a:rPr>
              <a:t> syndrome  </a:t>
            </a:r>
          </a:p>
        </p:txBody>
      </p:sp>
    </p:spTree>
    <p:extLst>
      <p:ext uri="{BB962C8B-B14F-4D97-AF65-F5344CB8AC3E}">
        <p14:creationId xmlns="" xmlns:p14="http://schemas.microsoft.com/office/powerpoint/2010/main" val="171245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211638" y="90488"/>
            <a:ext cx="946150" cy="641350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>
                <a:solidFill>
                  <a:schemeClr val="bg1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2259145" cy="400110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>
                <a:solidFill>
                  <a:schemeClr val="bg1"/>
                </a:solidFill>
                <a:latin typeface="Times New Roman" pitchFamily="18" charset="0"/>
              </a:rPr>
              <a:t>Macroangioapathy</a:t>
            </a:r>
            <a:endParaRPr lang="cs-CZ" altLang="en-US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3400" y="4800600"/>
            <a:ext cx="274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chemeClr val="bg1"/>
                </a:solidFill>
                <a:latin typeface="Times New Roman" pitchFamily="18" charset="0"/>
              </a:rPr>
              <a:t>Ischemic</a:t>
            </a:r>
            <a:r>
              <a:rPr lang="cs-CZ" alt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altLang="en-US" sz="2400" b="1" dirty="0" err="1">
                <a:solidFill>
                  <a:schemeClr val="bg1"/>
                </a:solidFill>
                <a:latin typeface="Times New Roman" pitchFamily="18" charset="0"/>
              </a:rPr>
              <a:t>coronary</a:t>
            </a:r>
            <a:r>
              <a:rPr lang="cs-CZ" altLang="en-US" sz="24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cs-CZ" altLang="en-US" sz="2400" b="1" dirty="0" err="1">
                <a:solidFill>
                  <a:schemeClr val="bg1"/>
                </a:solidFill>
                <a:latin typeface="Times New Roman" pitchFamily="18" charset="0"/>
              </a:rPr>
              <a:t>disease</a:t>
            </a:r>
            <a:endParaRPr lang="cs-CZ" alt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1331913" y="762000"/>
            <a:ext cx="6059487" cy="31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1331913" y="765175"/>
            <a:ext cx="0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131414" y="4800600"/>
            <a:ext cx="11400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FF00"/>
                </a:solidFill>
                <a:latin typeface="Times New Roman" pitchFamily="18" charset="0"/>
              </a:rPr>
              <a:t>HFrEF</a:t>
            </a:r>
            <a:endParaRPr lang="cs-CZ" altLang="en-US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427105" y="990600"/>
            <a:ext cx="1914307" cy="707886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  <a:latin typeface="Times New Roman" pitchFamily="18" charset="0"/>
              </a:rPr>
              <a:t>DM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chemeClr val="bg1"/>
                </a:solidFill>
                <a:latin typeface="Times New Roman" pitchFamily="18" charset="0"/>
              </a:rPr>
              <a:t>cardiomypathy</a:t>
            </a:r>
            <a:endParaRPr lang="cs-CZ" altLang="en-US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7391400" y="762000"/>
            <a:ext cx="0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581400" y="1981200"/>
            <a:ext cx="23399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 b="1" dirty="0">
                <a:solidFill>
                  <a:schemeClr val="bg1"/>
                </a:solidFill>
                <a:latin typeface="Times New Roman" pitchFamily="18" charset="0"/>
              </a:rPr>
              <a:t>Hypertensiv </a:t>
            </a:r>
            <a:r>
              <a:rPr lang="cs-CZ" altLang="en-US" sz="2400" b="1" dirty="0" err="1">
                <a:solidFill>
                  <a:schemeClr val="bg1"/>
                </a:solidFill>
                <a:latin typeface="Times New Roman" pitchFamily="18" charset="0"/>
              </a:rPr>
              <a:t>cardiomyopathy</a:t>
            </a:r>
            <a:endParaRPr lang="cs-CZ" alt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6629400" y="2362200"/>
            <a:ext cx="11753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FF00"/>
                </a:solidFill>
                <a:latin typeface="Times New Roman" pitchFamily="18" charset="0"/>
              </a:rPr>
              <a:t>HFpEF</a:t>
            </a:r>
            <a:endParaRPr lang="cs-CZ" altLang="en-US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228600" y="1066800"/>
            <a:ext cx="0" cy="464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228600" y="1066800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228600" y="2209800"/>
            <a:ext cx="381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>
            <a:off x="3276600" y="5029200"/>
            <a:ext cx="762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7391400" y="1828800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>
            <a:off x="3657600" y="5631597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5943600" y="2590800"/>
            <a:ext cx="68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85800" y="1981200"/>
            <a:ext cx="19623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chemeClr val="bg1"/>
                </a:solidFill>
                <a:latin typeface="Times New Roman" pitchFamily="18" charset="0"/>
              </a:rPr>
              <a:t>Hypertension</a:t>
            </a:r>
            <a:endParaRPr lang="cs-CZ" alt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V="1">
            <a:off x="2648196" y="2209800"/>
            <a:ext cx="857003" cy="223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0" y="2143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0" y="21431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en-US" altLang="en-US" sz="2400">
              <a:latin typeface="Times New Roman" pitchFamily="18" charset="0"/>
            </a:endParaRPr>
          </a:p>
          <a:p>
            <a:pPr lvl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2551" name="Picture 23" descr="ANd9GcQ9GUGwkqPoMm0I538kKLL4g2JXvKcuMsfjQtav8LEi6TJ-YlaUmXiwCX8Yx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18288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dcm_fig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95800"/>
            <a:ext cx="236220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3" name="Line 25"/>
          <p:cNvSpPr>
            <a:spLocks noChangeShapeType="1"/>
          </p:cNvSpPr>
          <p:nvPr/>
        </p:nvSpPr>
        <p:spPr bwMode="auto">
          <a:xfrm>
            <a:off x="6553200" y="5181600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54" name="Text Box 26"/>
          <p:cNvSpPr txBox="1">
            <a:spLocks noChangeArrowheads="1"/>
          </p:cNvSpPr>
          <p:nvPr/>
        </p:nvSpPr>
        <p:spPr bwMode="auto">
          <a:xfrm>
            <a:off x="304800" y="5486400"/>
            <a:ext cx="243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chemeClr val="bg1"/>
                </a:solidFill>
                <a:latin typeface="Times New Roman" pitchFamily="18" charset="0"/>
              </a:rPr>
              <a:t>Mediocalcinosis</a:t>
            </a:r>
            <a:endParaRPr lang="cs-CZ" altLang="en-US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457200" y="2606675"/>
            <a:ext cx="3294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alcified</a:t>
            </a:r>
            <a:r>
              <a:rPr lang="en-GB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aortic stenosis</a:t>
            </a:r>
            <a:endParaRPr lang="cs-CZ" altLang="en-US" sz="2400" b="1" dirty="0">
              <a:solidFill>
                <a:schemeClr val="bg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56" name="Picture 28" descr="mitral valve annulus calcific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8000"/>
            <a:ext cx="12811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2578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2514600" y="3733800"/>
            <a:ext cx="1524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59" name="Line 31"/>
          <p:cNvSpPr>
            <a:spLocks noChangeShapeType="1"/>
          </p:cNvSpPr>
          <p:nvPr/>
        </p:nvSpPr>
        <p:spPr bwMode="auto">
          <a:xfrm>
            <a:off x="228600" y="50292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0" name="Line 32"/>
          <p:cNvSpPr>
            <a:spLocks noChangeShapeType="1"/>
          </p:cNvSpPr>
          <p:nvPr/>
        </p:nvSpPr>
        <p:spPr bwMode="auto">
          <a:xfrm>
            <a:off x="228600" y="5715000"/>
            <a:ext cx="76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>
            <a:off x="228600" y="2895600"/>
            <a:ext cx="228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2" name="Text Box 34"/>
          <p:cNvSpPr txBox="1">
            <a:spLocks noChangeArrowheads="1"/>
          </p:cNvSpPr>
          <p:nvPr/>
        </p:nvSpPr>
        <p:spPr bwMode="auto">
          <a:xfrm>
            <a:off x="6553200" y="3429000"/>
            <a:ext cx="22621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FF00"/>
                </a:solidFill>
                <a:latin typeface="Times New Roman" pitchFamily="18" charset="0"/>
              </a:rPr>
              <a:t>Congestiv</a:t>
            </a:r>
            <a:r>
              <a:rPr lang="cs-CZ" alt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400" b="1" dirty="0" err="1">
                <a:solidFill>
                  <a:srgbClr val="FFFF00"/>
                </a:solidFill>
                <a:latin typeface="Times New Roman" pitchFamily="18" charset="0"/>
              </a:rPr>
              <a:t>heart</a:t>
            </a:r>
            <a:endParaRPr lang="cs-CZ" altLang="en-US" sz="24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400" b="1" dirty="0" err="1">
                <a:solidFill>
                  <a:srgbClr val="FFFF00"/>
                </a:solidFill>
                <a:latin typeface="Times New Roman" pitchFamily="18" charset="0"/>
              </a:rPr>
              <a:t>disease</a:t>
            </a:r>
            <a:endParaRPr lang="cs-CZ" altLang="en-US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>
            <a:off x="7956376" y="2667000"/>
            <a:ext cx="959024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4" name="Line 36"/>
          <p:cNvSpPr>
            <a:spLocks noChangeShapeType="1"/>
          </p:cNvSpPr>
          <p:nvPr/>
        </p:nvSpPr>
        <p:spPr bwMode="auto">
          <a:xfrm>
            <a:off x="8435888" y="5033010"/>
            <a:ext cx="457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flipH="1">
            <a:off x="8534400" y="2667000"/>
            <a:ext cx="38100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 flipH="1" flipV="1">
            <a:off x="8271470" y="4251325"/>
            <a:ext cx="60960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144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Obrázek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76250"/>
            <a:ext cx="22431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ovéPole 2"/>
          <p:cNvSpPr txBox="1">
            <a:spLocks noChangeArrowheads="1"/>
          </p:cNvSpPr>
          <p:nvPr/>
        </p:nvSpPr>
        <p:spPr bwMode="auto">
          <a:xfrm>
            <a:off x="5840730" y="2119590"/>
            <a:ext cx="2840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latin typeface="Calibri" pitchFamily="34" charset="0"/>
              </a:rPr>
              <a:t>acute</a:t>
            </a:r>
            <a:r>
              <a:rPr lang="cs-CZ" b="1" dirty="0">
                <a:latin typeface="Calibri" pitchFamily="34" charset="0"/>
              </a:rPr>
              <a:t> </a:t>
            </a:r>
            <a:r>
              <a:rPr lang="cs-CZ" b="1" dirty="0" err="1">
                <a:latin typeface="Calibri" pitchFamily="34" charset="0"/>
              </a:rPr>
              <a:t>left</a:t>
            </a:r>
            <a:r>
              <a:rPr lang="cs-CZ" b="1" dirty="0">
                <a:latin typeface="Calibri" pitchFamily="34" charset="0"/>
              </a:rPr>
              <a:t> </a:t>
            </a:r>
            <a:r>
              <a:rPr lang="cs-CZ" b="1" dirty="0" err="1">
                <a:latin typeface="Calibri" pitchFamily="34" charset="0"/>
              </a:rPr>
              <a:t>ventricular</a:t>
            </a:r>
            <a:r>
              <a:rPr lang="cs-CZ" b="1" dirty="0">
                <a:latin typeface="Calibri" pitchFamily="34" charset="0"/>
              </a:rPr>
              <a:t> </a:t>
            </a:r>
            <a:r>
              <a:rPr lang="cs-CZ" b="1" dirty="0" err="1">
                <a:latin typeface="Calibri" pitchFamily="34" charset="0"/>
              </a:rPr>
              <a:t>failure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34830" name="TextovéPole 14"/>
          <p:cNvSpPr txBox="1">
            <a:spLocks noChangeArrowheads="1"/>
          </p:cNvSpPr>
          <p:nvPr/>
        </p:nvSpPr>
        <p:spPr bwMode="auto">
          <a:xfrm>
            <a:off x="3327400" y="749300"/>
            <a:ext cx="642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Calibri" pitchFamily="34" charset="0"/>
              </a:rPr>
              <a:t>↑</a:t>
            </a:r>
            <a:r>
              <a:rPr lang="cs-CZ" sz="1400" b="1">
                <a:solidFill>
                  <a:schemeClr val="bg1"/>
                </a:solidFill>
                <a:latin typeface="Calibri" pitchFamily="34" charset="0"/>
              </a:rPr>
              <a:t>CVP</a:t>
            </a:r>
            <a:endParaRPr lang="en-GB" sz="1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4831" name="TextovéPole 15"/>
          <p:cNvSpPr txBox="1">
            <a:spLocks noChangeArrowheads="1"/>
          </p:cNvSpPr>
          <p:nvPr/>
        </p:nvSpPr>
        <p:spPr bwMode="auto">
          <a:xfrm>
            <a:off x="4589463" y="1644650"/>
            <a:ext cx="811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chemeClr val="bg1"/>
                </a:solidFill>
                <a:latin typeface="Calibri" pitchFamily="34" charset="0"/>
              </a:rPr>
              <a:t>↑</a:t>
            </a:r>
            <a:r>
              <a:rPr lang="cs-CZ" sz="1400" b="1">
                <a:solidFill>
                  <a:schemeClr val="bg1"/>
                </a:solidFill>
                <a:latin typeface="Calibri" pitchFamily="34" charset="0"/>
              </a:rPr>
              <a:t>LVEDP</a:t>
            </a:r>
            <a:endParaRPr lang="en-GB" sz="1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4832" name="TextovéPole 16"/>
          <p:cNvSpPr txBox="1">
            <a:spLocks noChangeArrowheads="1"/>
          </p:cNvSpPr>
          <p:nvPr/>
        </p:nvSpPr>
        <p:spPr bwMode="auto">
          <a:xfrm>
            <a:off x="5226050" y="2809875"/>
            <a:ext cx="688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↓</a:t>
            </a:r>
            <a:r>
              <a:rPr lang="cs-CZ" b="1">
                <a:latin typeface="Calibri" pitchFamily="34" charset="0"/>
              </a:rPr>
              <a:t> SV</a:t>
            </a:r>
            <a:endParaRPr lang="en-GB" b="1">
              <a:latin typeface="Calibri" pitchFamily="34" charset="0"/>
            </a:endParaRPr>
          </a:p>
        </p:txBody>
      </p:sp>
      <p:sp>
        <p:nvSpPr>
          <p:cNvPr id="34833" name="TextovéPole 17"/>
          <p:cNvSpPr txBox="1">
            <a:spLocks noChangeArrowheads="1"/>
          </p:cNvSpPr>
          <p:nvPr/>
        </p:nvSpPr>
        <p:spPr bwMode="auto">
          <a:xfrm>
            <a:off x="5240338" y="3243263"/>
            <a:ext cx="666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↓</a:t>
            </a:r>
            <a:r>
              <a:rPr lang="cs-CZ" b="1">
                <a:latin typeface="Calibri" pitchFamily="34" charset="0"/>
              </a:rPr>
              <a:t>CO</a:t>
            </a:r>
            <a:endParaRPr lang="en-GB" b="1">
              <a:latin typeface="Calibri" pitchFamily="34" charset="0"/>
            </a:endParaRPr>
          </a:p>
        </p:txBody>
      </p:sp>
      <p:sp>
        <p:nvSpPr>
          <p:cNvPr id="34834" name="TextovéPole 18"/>
          <p:cNvSpPr txBox="1">
            <a:spLocks noChangeArrowheads="1"/>
          </p:cNvSpPr>
          <p:nvPr/>
        </p:nvSpPr>
        <p:spPr bwMode="auto">
          <a:xfrm>
            <a:off x="4756150" y="3940175"/>
            <a:ext cx="27870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1" dirty="0" err="1">
                <a:latin typeface="Calibri" pitchFamily="34" charset="0"/>
              </a:rPr>
              <a:t>Activation</a:t>
            </a:r>
            <a:r>
              <a:rPr lang="cs-CZ" sz="1400" b="1" dirty="0">
                <a:latin typeface="Calibri" pitchFamily="34" charset="0"/>
              </a:rPr>
              <a:t>  RAAS, SNS, vasopresin</a:t>
            </a:r>
            <a:endParaRPr lang="en-GB" sz="1400" b="1" dirty="0">
              <a:latin typeface="Calibri" pitchFamily="34" charset="0"/>
            </a:endParaRPr>
          </a:p>
        </p:txBody>
      </p:sp>
      <p:sp>
        <p:nvSpPr>
          <p:cNvPr id="34835" name="TextovéPole 19"/>
          <p:cNvSpPr txBox="1">
            <a:spLocks noChangeArrowheads="1"/>
          </p:cNvSpPr>
          <p:nvPr/>
        </p:nvSpPr>
        <p:spPr bwMode="auto">
          <a:xfrm>
            <a:off x="5400675" y="4548444"/>
            <a:ext cx="35727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>
                <a:latin typeface="Calibri" pitchFamily="34" charset="0"/>
              </a:rPr>
              <a:t>vasoconstriction, sodium and water retention</a:t>
            </a:r>
          </a:p>
        </p:txBody>
      </p:sp>
      <p:sp>
        <p:nvSpPr>
          <p:cNvPr id="34836" name="TextovéPole 21"/>
          <p:cNvSpPr txBox="1">
            <a:spLocks noChangeArrowheads="1"/>
          </p:cNvSpPr>
          <p:nvPr/>
        </p:nvSpPr>
        <p:spPr bwMode="auto">
          <a:xfrm>
            <a:off x="5824538" y="5116513"/>
            <a:ext cx="2664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alibri" pitchFamily="34" charset="0"/>
              </a:rPr>
              <a:t>↓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</a:rPr>
              <a:t>renal</a:t>
            </a:r>
            <a:endParaRPr lang="cs-CZ" sz="2400" b="1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</a:rPr>
              <a:t>perfusion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cs-CZ" sz="2400" b="1" dirty="0" err="1">
                <a:solidFill>
                  <a:srgbClr val="FF0000"/>
                </a:solidFill>
                <a:latin typeface="Calibri" pitchFamily="34" charset="0"/>
              </a:rPr>
              <a:t>ischemia</a:t>
            </a:r>
            <a:endParaRPr lang="en-GB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837" name="TextovéPole 22"/>
          <p:cNvSpPr txBox="1">
            <a:spLocks noChangeArrowheads="1"/>
          </p:cNvSpPr>
          <p:nvPr/>
        </p:nvSpPr>
        <p:spPr bwMode="auto">
          <a:xfrm>
            <a:off x="179512" y="5330825"/>
            <a:ext cx="33661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Calibri" pitchFamily="34" charset="0"/>
              </a:rPr>
              <a:t>↑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</a:rPr>
              <a:t>Renal venous/interstitial</a:t>
            </a:r>
            <a:r>
              <a:rPr lang="cs-CZ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</a:rPr>
              <a:t>pressure </a:t>
            </a:r>
          </a:p>
        </p:txBody>
      </p:sp>
      <p:pic>
        <p:nvPicPr>
          <p:cNvPr id="34838" name="Obrázek 2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6138" y="4235450"/>
            <a:ext cx="158591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9" name="TextovéPole 24"/>
          <p:cNvSpPr txBox="1">
            <a:spLocks noChangeArrowheads="1"/>
          </p:cNvSpPr>
          <p:nvPr/>
        </p:nvSpPr>
        <p:spPr bwMode="auto">
          <a:xfrm>
            <a:off x="3733800" y="5300663"/>
            <a:ext cx="12747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Calibri" pitchFamily="34" charset="0"/>
              </a:rPr>
              <a:t>↓</a:t>
            </a:r>
            <a:r>
              <a:rPr lang="cs-CZ" sz="2400" b="1">
                <a:solidFill>
                  <a:schemeClr val="bg1"/>
                </a:solidFill>
                <a:latin typeface="Calibri" pitchFamily="34" charset="0"/>
              </a:rPr>
              <a:t> GFR</a:t>
            </a:r>
            <a:endParaRPr lang="en-GB" sz="2400" b="1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114" name="Přímá spojnice se šipkou 4113"/>
          <p:cNvCxnSpPr/>
          <p:nvPr/>
        </p:nvCxnSpPr>
        <p:spPr>
          <a:xfrm>
            <a:off x="5668963" y="1798637"/>
            <a:ext cx="12700" cy="10112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6" name="Přímá spojnice se šipkou 4115"/>
          <p:cNvCxnSpPr/>
          <p:nvPr/>
        </p:nvCxnSpPr>
        <p:spPr>
          <a:xfrm>
            <a:off x="5681663" y="3089275"/>
            <a:ext cx="0" cy="250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5" name="Přímá spojnice se šipkou 4124"/>
          <p:cNvCxnSpPr/>
          <p:nvPr/>
        </p:nvCxnSpPr>
        <p:spPr>
          <a:xfrm>
            <a:off x="5668963" y="3613150"/>
            <a:ext cx="0" cy="2936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7" name="Přímá spojnice se šipkou 4126"/>
          <p:cNvCxnSpPr/>
          <p:nvPr/>
        </p:nvCxnSpPr>
        <p:spPr>
          <a:xfrm>
            <a:off x="6557963" y="4235450"/>
            <a:ext cx="0" cy="3206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4" name="Přímá spojnice se šipkou 4133"/>
          <p:cNvCxnSpPr/>
          <p:nvPr/>
        </p:nvCxnSpPr>
        <p:spPr>
          <a:xfrm>
            <a:off x="6557963" y="4838700"/>
            <a:ext cx="0" cy="4492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7" name="Přímá spojnice 4136"/>
          <p:cNvCxnSpPr/>
          <p:nvPr/>
        </p:nvCxnSpPr>
        <p:spPr>
          <a:xfrm>
            <a:off x="3957033" y="308870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7" name="Přímá spojnice se šipkou 4146"/>
          <p:cNvCxnSpPr/>
          <p:nvPr/>
        </p:nvCxnSpPr>
        <p:spPr>
          <a:xfrm>
            <a:off x="1622583" y="3995738"/>
            <a:ext cx="0" cy="13954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9" name="Přímá spojnice se šipkou 4148"/>
          <p:cNvCxnSpPr/>
          <p:nvPr/>
        </p:nvCxnSpPr>
        <p:spPr>
          <a:xfrm flipV="1">
            <a:off x="2868930" y="5532438"/>
            <a:ext cx="623570" cy="225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1" name="Přímá spojnice se šipkou 4150"/>
          <p:cNvCxnSpPr/>
          <p:nvPr/>
        </p:nvCxnSpPr>
        <p:spPr>
          <a:xfrm flipH="1">
            <a:off x="5162550" y="5532438"/>
            <a:ext cx="519113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395536" y="2786444"/>
            <a:ext cx="2584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right</a:t>
            </a:r>
            <a:r>
              <a:rPr lang="cs-CZ" b="1" dirty="0"/>
              <a:t> </a:t>
            </a:r>
            <a:r>
              <a:rPr lang="cs-CZ" b="1" dirty="0" err="1"/>
              <a:t>ventricular</a:t>
            </a:r>
            <a:r>
              <a:rPr lang="cs-CZ" b="1" dirty="0"/>
              <a:t> </a:t>
            </a:r>
            <a:r>
              <a:rPr lang="cs-CZ" b="1" dirty="0" err="1"/>
              <a:t>failure</a:t>
            </a:r>
            <a:r>
              <a:rPr lang="cs-CZ" b="1" dirty="0"/>
              <a:t> (</a:t>
            </a:r>
            <a:r>
              <a:rPr lang="cs-CZ" b="1" dirty="0" err="1"/>
              <a:t>bacward</a:t>
            </a:r>
            <a:r>
              <a:rPr lang="cs-CZ" b="1" dirty="0"/>
              <a:t> </a:t>
            </a:r>
            <a:r>
              <a:rPr lang="cs-CZ" b="1" dirty="0" err="1"/>
              <a:t>failure</a:t>
            </a:r>
            <a:r>
              <a:rPr lang="cs-CZ" b="1" dirty="0"/>
              <a:t>)</a:t>
            </a:r>
          </a:p>
        </p:txBody>
      </p:sp>
      <p:cxnSp>
        <p:nvCxnSpPr>
          <p:cNvPr id="42" name="Přímá spojovací šipka 41"/>
          <p:cNvCxnSpPr/>
          <p:nvPr/>
        </p:nvCxnSpPr>
        <p:spPr>
          <a:xfrm>
            <a:off x="1588611" y="1798637"/>
            <a:ext cx="0" cy="98228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4"/>
          <p:cNvCxnSpPr/>
          <p:nvPr/>
        </p:nvCxnSpPr>
        <p:spPr>
          <a:xfrm flipV="1">
            <a:off x="5334154" y="1798637"/>
            <a:ext cx="347509" cy="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Přímá spojnice 2"/>
          <p:cNvCxnSpPr/>
          <p:nvPr/>
        </p:nvCxnSpPr>
        <p:spPr>
          <a:xfrm flipH="1" flipV="1">
            <a:off x="5638948" y="336466"/>
            <a:ext cx="30015" cy="14621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1604136" y="332656"/>
            <a:ext cx="4034812" cy="38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32168" y="619109"/>
            <a:ext cx="2712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/>
              <a:t>Postcapillary</a:t>
            </a:r>
            <a:r>
              <a:rPr lang="en-GB" b="1" dirty="0"/>
              <a:t> hypertension</a:t>
            </a:r>
          </a:p>
          <a:p>
            <a:r>
              <a:rPr lang="en-GB" b="1" dirty="0"/>
              <a:t>Tricuspid insufficiency</a:t>
            </a:r>
          </a:p>
          <a:p>
            <a:r>
              <a:rPr lang="en-GB" b="1" dirty="0" err="1"/>
              <a:t>Dialatation</a:t>
            </a:r>
            <a:r>
              <a:rPr lang="en-GB" b="1" dirty="0"/>
              <a:t> of the right </a:t>
            </a:r>
            <a:endParaRPr lang="cs-CZ" b="1" dirty="0"/>
          </a:p>
          <a:p>
            <a:r>
              <a:rPr lang="en-GB" b="1" dirty="0"/>
              <a:t>atrium and right ventricle </a:t>
            </a:r>
          </a:p>
        </p:txBody>
      </p:sp>
      <p:cxnSp>
        <p:nvCxnSpPr>
          <p:cNvPr id="24" name="Přímá spojnice 23"/>
          <p:cNvCxnSpPr/>
          <p:nvPr/>
        </p:nvCxnSpPr>
        <p:spPr>
          <a:xfrm>
            <a:off x="1604136" y="332656"/>
            <a:ext cx="0" cy="2864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298420" y="3594973"/>
            <a:ext cx="3247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Venous and capillary congestion</a:t>
            </a:r>
          </a:p>
        </p:txBody>
      </p:sp>
      <p:cxnSp>
        <p:nvCxnSpPr>
          <p:cNvPr id="35" name="Přímá spojnice se šipkou 34"/>
          <p:cNvCxnSpPr/>
          <p:nvPr/>
        </p:nvCxnSpPr>
        <p:spPr>
          <a:xfrm>
            <a:off x="1588611" y="3178175"/>
            <a:ext cx="0" cy="4349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6132759" y="1087379"/>
            <a:ext cx="1725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MI</a:t>
            </a:r>
          </a:p>
          <a:p>
            <a:r>
              <a:rPr lang="cs-CZ" dirty="0" err="1">
                <a:solidFill>
                  <a:srgbClr val="FF0000"/>
                </a:solidFill>
              </a:rPr>
              <a:t>tachyarrhythmia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6" name="Přímá spojnice se šipkou 5"/>
          <p:cNvCxnSpPr>
            <a:stCxn id="2" idx="2"/>
          </p:cNvCxnSpPr>
          <p:nvPr/>
        </p:nvCxnSpPr>
        <p:spPr>
          <a:xfrm flipH="1">
            <a:off x="6995687" y="1733710"/>
            <a:ext cx="1" cy="385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246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60648"/>
            <a:ext cx="7702550" cy="803275"/>
          </a:xfrm>
        </p:spPr>
        <p:txBody>
          <a:bodyPr/>
          <a:lstStyle/>
          <a:p>
            <a:r>
              <a:rPr lang="cs-CZ" altLang="en-US" b="1" dirty="0">
                <a:solidFill>
                  <a:srgbClr val="FF3300"/>
                </a:solidFill>
              </a:rPr>
              <a:t>DEFINITION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341438"/>
            <a:ext cx="7772400" cy="302366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en-US" sz="2800" b="1" dirty="0" err="1">
                <a:solidFill>
                  <a:srgbClr val="FF3300"/>
                </a:solidFill>
              </a:rPr>
              <a:t>Diabetic</a:t>
            </a:r>
            <a:r>
              <a:rPr lang="cs-CZ" altLang="en-US" sz="2800" b="1" dirty="0">
                <a:solidFill>
                  <a:srgbClr val="FF3300"/>
                </a:solidFill>
              </a:rPr>
              <a:t> </a:t>
            </a:r>
            <a:r>
              <a:rPr lang="cs-CZ" altLang="en-US" sz="2800" b="1" dirty="0" err="1">
                <a:solidFill>
                  <a:srgbClr val="FF3300"/>
                </a:solidFill>
              </a:rPr>
              <a:t>kidney</a:t>
            </a:r>
            <a:r>
              <a:rPr lang="cs-CZ" altLang="en-US" sz="2800" b="1" dirty="0">
                <a:solidFill>
                  <a:srgbClr val="FF3300"/>
                </a:solidFill>
              </a:rPr>
              <a:t> </a:t>
            </a:r>
            <a:r>
              <a:rPr lang="cs-CZ" altLang="en-US" sz="2800" b="1" dirty="0" err="1">
                <a:solidFill>
                  <a:srgbClr val="FF3300"/>
                </a:solidFill>
              </a:rPr>
              <a:t>disease</a:t>
            </a:r>
            <a:r>
              <a:rPr lang="cs-CZ" altLang="en-US" sz="2800" b="1" dirty="0"/>
              <a:t> </a:t>
            </a:r>
            <a:r>
              <a:rPr lang="cs-CZ" altLang="en-US" sz="2800" dirty="0" err="1"/>
              <a:t>is</a:t>
            </a:r>
            <a:r>
              <a:rPr lang="cs-CZ" altLang="en-US" sz="2800" dirty="0"/>
              <a:t> </a:t>
            </a:r>
            <a:r>
              <a:rPr lang="cs-CZ" altLang="en-US" sz="2800" dirty="0" err="1"/>
              <a:t>chronic</a:t>
            </a:r>
            <a:r>
              <a:rPr lang="cs-CZ" altLang="en-US" sz="2800" dirty="0"/>
              <a:t> </a:t>
            </a:r>
            <a:r>
              <a:rPr lang="cs-CZ" altLang="en-US" sz="2800" dirty="0" err="1"/>
              <a:t>kidney</a:t>
            </a:r>
            <a:r>
              <a:rPr lang="cs-CZ" altLang="en-US" sz="2800" dirty="0"/>
              <a:t> </a:t>
            </a:r>
            <a:r>
              <a:rPr lang="cs-CZ" altLang="en-US" sz="2800" dirty="0" err="1"/>
              <a:t>disease</a:t>
            </a:r>
            <a:r>
              <a:rPr lang="cs-CZ" altLang="en-US" sz="2800" dirty="0"/>
              <a:t> in </a:t>
            </a:r>
            <a:r>
              <a:rPr lang="cs-CZ" altLang="en-US" sz="2800" dirty="0" err="1"/>
              <a:t>diabetic</a:t>
            </a:r>
            <a:r>
              <a:rPr lang="cs-CZ" altLang="en-US" sz="2800" dirty="0"/>
              <a:t> </a:t>
            </a:r>
            <a:r>
              <a:rPr lang="cs-CZ" altLang="en-US" sz="2800" dirty="0" err="1"/>
              <a:t>patients</a:t>
            </a:r>
            <a:r>
              <a:rPr lang="cs-CZ" altLang="en-US" sz="2800" dirty="0"/>
              <a:t>, </a:t>
            </a:r>
            <a:r>
              <a:rPr lang="cs-CZ" altLang="en-US" sz="2800" dirty="0" err="1"/>
              <a:t>which</a:t>
            </a:r>
            <a:r>
              <a:rPr lang="cs-CZ" altLang="en-US" sz="2800" dirty="0"/>
              <a:t> </a:t>
            </a:r>
            <a:r>
              <a:rPr lang="cs-CZ" altLang="en-US" sz="2800" dirty="0" err="1"/>
              <a:t>is</a:t>
            </a:r>
            <a:r>
              <a:rPr lang="cs-CZ" altLang="en-US" sz="2800" dirty="0"/>
              <a:t> more </a:t>
            </a:r>
            <a:r>
              <a:rPr lang="cs-CZ" altLang="en-US" sz="2800" dirty="0" err="1"/>
              <a:t>heterogeneous</a:t>
            </a:r>
            <a:r>
              <a:rPr lang="cs-CZ" altLang="en-US" sz="2800" dirty="0"/>
              <a:t> </a:t>
            </a:r>
            <a:r>
              <a:rPr lang="cs-CZ" altLang="en-US" sz="2800" dirty="0" err="1"/>
              <a:t>than</a:t>
            </a:r>
            <a:r>
              <a:rPr lang="cs-CZ" altLang="en-US" sz="2800" dirty="0"/>
              <a:t> </a:t>
            </a:r>
            <a:r>
              <a:rPr lang="cs-CZ" altLang="en-US" sz="2800" dirty="0" err="1"/>
              <a:t>previously</a:t>
            </a:r>
            <a:r>
              <a:rPr lang="cs-CZ" altLang="en-US" sz="2800" dirty="0"/>
              <a:t> </a:t>
            </a:r>
            <a:r>
              <a:rPr lang="cs-CZ" altLang="en-US" sz="2800" dirty="0" err="1"/>
              <a:t>thought</a:t>
            </a:r>
            <a:r>
              <a:rPr lang="cs-CZ" altLang="en-US" sz="2800" dirty="0"/>
              <a:t>. </a:t>
            </a:r>
            <a:r>
              <a:rPr lang="cs-CZ" altLang="en-US" sz="2800" dirty="0" err="1"/>
              <a:t>The</a:t>
            </a:r>
            <a:r>
              <a:rPr lang="cs-CZ" altLang="en-US" sz="2800" dirty="0"/>
              <a:t> </a:t>
            </a:r>
            <a:r>
              <a:rPr lang="cs-CZ" altLang="en-US" sz="2800" dirty="0" err="1"/>
              <a:t>largest</a:t>
            </a:r>
            <a:r>
              <a:rPr lang="cs-CZ" altLang="en-US" sz="2800" dirty="0"/>
              <a:t> </a:t>
            </a:r>
            <a:r>
              <a:rPr lang="cs-CZ" altLang="en-US" sz="2800" dirty="0" err="1"/>
              <a:t>proportion</a:t>
            </a:r>
            <a:r>
              <a:rPr lang="cs-CZ" altLang="en-US" sz="2800" dirty="0"/>
              <a:t> </a:t>
            </a:r>
            <a:r>
              <a:rPr lang="cs-CZ" altLang="en-US" sz="2800" dirty="0" err="1"/>
              <a:t>suffers</a:t>
            </a:r>
            <a:r>
              <a:rPr lang="cs-CZ" altLang="en-US" sz="2800" dirty="0"/>
              <a:t> </a:t>
            </a:r>
            <a:r>
              <a:rPr lang="cs-CZ" altLang="en-US" sz="2800" dirty="0" err="1"/>
              <a:t>from</a:t>
            </a:r>
            <a:r>
              <a:rPr lang="cs-CZ" altLang="en-US" sz="2800" dirty="0"/>
              <a:t> </a:t>
            </a:r>
            <a:r>
              <a:rPr lang="cs-CZ" altLang="en-US" sz="2800" b="1" dirty="0" err="1">
                <a:solidFill>
                  <a:srgbClr val="FF0000"/>
                </a:solidFill>
              </a:rPr>
              <a:t>proteinuric</a:t>
            </a:r>
            <a:r>
              <a:rPr lang="cs-CZ" altLang="en-US" sz="2800" b="1" dirty="0">
                <a:solidFill>
                  <a:srgbClr val="FF0000"/>
                </a:solidFill>
              </a:rPr>
              <a:t> </a:t>
            </a:r>
            <a:r>
              <a:rPr lang="cs-CZ" altLang="en-US" sz="2800" b="1" dirty="0" err="1">
                <a:solidFill>
                  <a:srgbClr val="FF3300"/>
                </a:solidFill>
              </a:rPr>
              <a:t>diabetic</a:t>
            </a:r>
            <a:r>
              <a:rPr lang="cs-CZ" altLang="en-US" sz="2800" b="1" dirty="0">
                <a:solidFill>
                  <a:srgbClr val="FF3300"/>
                </a:solidFill>
              </a:rPr>
              <a:t> </a:t>
            </a:r>
            <a:r>
              <a:rPr lang="cs-CZ" altLang="en-US" sz="2800" b="1" dirty="0" err="1">
                <a:solidFill>
                  <a:srgbClr val="FF3300"/>
                </a:solidFill>
              </a:rPr>
              <a:t>glomerulopathy</a:t>
            </a:r>
            <a:r>
              <a:rPr lang="cs-CZ" altLang="en-US" sz="2800" b="1" dirty="0"/>
              <a:t> </a:t>
            </a:r>
            <a:r>
              <a:rPr lang="cs-CZ" altLang="en-US" sz="2800" dirty="0" err="1"/>
              <a:t>with</a:t>
            </a:r>
            <a:r>
              <a:rPr lang="cs-CZ" altLang="en-US" sz="2800" dirty="0"/>
              <a:t> </a:t>
            </a:r>
            <a:r>
              <a:rPr lang="cs-CZ" altLang="en-US" sz="2800" dirty="0" err="1"/>
              <a:t>Kimmelstiel</a:t>
            </a:r>
            <a:r>
              <a:rPr lang="cs-CZ" altLang="en-US" sz="2800" dirty="0"/>
              <a:t>-Wilson </a:t>
            </a:r>
            <a:r>
              <a:rPr lang="cs-CZ" altLang="en-US" sz="2800" dirty="0" err="1"/>
              <a:t>lesions</a:t>
            </a:r>
            <a:r>
              <a:rPr lang="cs-CZ" altLang="en-US" sz="28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en-US" sz="2800" dirty="0"/>
              <a:t>    (</a:t>
            </a:r>
            <a:r>
              <a:rPr lang="cs-CZ" altLang="en-US" sz="2800" dirty="0" err="1"/>
              <a:t>intercapillary</a:t>
            </a:r>
            <a:r>
              <a:rPr lang="cs-CZ" altLang="en-US" sz="2800" dirty="0"/>
              <a:t> </a:t>
            </a:r>
            <a:r>
              <a:rPr lang="cs-CZ" altLang="en-US" sz="2800" dirty="0" err="1"/>
              <a:t>nodular</a:t>
            </a:r>
            <a:r>
              <a:rPr lang="cs-CZ" altLang="en-US" sz="2800" dirty="0"/>
              <a:t> </a:t>
            </a:r>
            <a:r>
              <a:rPr lang="cs-CZ" altLang="en-US" sz="2800" dirty="0" err="1"/>
              <a:t>glomerulosclerosis</a:t>
            </a:r>
            <a:r>
              <a:rPr lang="cs-CZ" altLang="en-US" sz="2800" dirty="0"/>
              <a:t>) as </a:t>
            </a:r>
            <a:r>
              <a:rPr lang="cs-CZ" altLang="en-US" sz="2800" dirty="0" err="1"/>
              <a:t>the</a:t>
            </a:r>
            <a:r>
              <a:rPr lang="cs-CZ" altLang="en-US" sz="2800" dirty="0"/>
              <a:t> </a:t>
            </a:r>
            <a:r>
              <a:rPr lang="cs-CZ" altLang="en-US" sz="2800" dirty="0" err="1"/>
              <a:t>underlying</a:t>
            </a:r>
            <a:r>
              <a:rPr lang="cs-CZ" altLang="en-US" sz="2800" dirty="0"/>
              <a:t> </a:t>
            </a:r>
            <a:r>
              <a:rPr lang="cs-CZ" altLang="en-US" sz="2800" dirty="0" err="1"/>
              <a:t>pathology</a:t>
            </a:r>
            <a:r>
              <a:rPr lang="cs-CZ" altLang="en-US" sz="2800" dirty="0"/>
              <a:t>.  But </a:t>
            </a:r>
            <a:r>
              <a:rPr lang="cs-CZ" altLang="en-US" sz="2800" dirty="0" err="1"/>
              <a:t>reduced</a:t>
            </a:r>
            <a:r>
              <a:rPr lang="cs-CZ" altLang="en-US" sz="2800" dirty="0"/>
              <a:t> </a:t>
            </a:r>
            <a:r>
              <a:rPr lang="cs-CZ" altLang="en-US" sz="2800" dirty="0" err="1"/>
              <a:t>glomerular</a:t>
            </a:r>
            <a:r>
              <a:rPr lang="cs-CZ" altLang="en-US" sz="2800" dirty="0"/>
              <a:t> </a:t>
            </a:r>
            <a:r>
              <a:rPr lang="cs-CZ" altLang="en-US" sz="2800" dirty="0" err="1"/>
              <a:t>filtration</a:t>
            </a:r>
            <a:r>
              <a:rPr lang="cs-CZ" altLang="en-US" sz="2800" dirty="0"/>
              <a:t> </a:t>
            </a:r>
            <a:r>
              <a:rPr lang="cs-CZ" altLang="en-US" sz="2800" dirty="0" err="1"/>
              <a:t>rate</a:t>
            </a:r>
            <a:r>
              <a:rPr lang="cs-CZ" altLang="en-US" sz="2800" dirty="0"/>
              <a:t> in </a:t>
            </a:r>
            <a:r>
              <a:rPr lang="cs-CZ" altLang="en-US" sz="2800" dirty="0" err="1"/>
              <a:t>the</a:t>
            </a:r>
            <a:r>
              <a:rPr lang="cs-CZ" altLang="en-US" sz="2800" dirty="0"/>
              <a:t> </a:t>
            </a:r>
            <a:r>
              <a:rPr lang="cs-CZ" altLang="en-US" sz="2800" b="1" dirty="0">
                <a:solidFill>
                  <a:srgbClr val="FF0000"/>
                </a:solidFill>
              </a:rPr>
              <a:t>absence </a:t>
            </a:r>
            <a:r>
              <a:rPr lang="cs-CZ" altLang="en-US" sz="2800" b="1" dirty="0" err="1">
                <a:solidFill>
                  <a:srgbClr val="FF0000"/>
                </a:solidFill>
              </a:rPr>
              <a:t>of</a:t>
            </a:r>
            <a:r>
              <a:rPr lang="cs-CZ" altLang="en-US" sz="2800" b="1" dirty="0">
                <a:solidFill>
                  <a:srgbClr val="FF0000"/>
                </a:solidFill>
              </a:rPr>
              <a:t> </a:t>
            </a:r>
            <a:r>
              <a:rPr lang="cs-CZ" altLang="en-US" sz="2800" b="1" dirty="0" err="1">
                <a:solidFill>
                  <a:srgbClr val="FF0000"/>
                </a:solidFill>
              </a:rPr>
              <a:t>albuminuria</a:t>
            </a:r>
            <a:r>
              <a:rPr lang="cs-CZ" altLang="en-US" sz="2800" b="1" dirty="0">
                <a:solidFill>
                  <a:srgbClr val="FF0000"/>
                </a:solidFill>
              </a:rPr>
              <a:t>/</a:t>
            </a:r>
            <a:r>
              <a:rPr lang="cs-CZ" altLang="en-US" sz="2800" b="1" dirty="0" err="1">
                <a:solidFill>
                  <a:srgbClr val="FF0000"/>
                </a:solidFill>
              </a:rPr>
              <a:t>proteinuria</a:t>
            </a:r>
            <a:r>
              <a:rPr lang="cs-CZ" altLang="en-US" sz="2800" dirty="0"/>
              <a:t> </a:t>
            </a:r>
            <a:r>
              <a:rPr lang="cs-CZ" altLang="en-US" sz="2800" dirty="0" err="1"/>
              <a:t>is</a:t>
            </a:r>
            <a:r>
              <a:rPr lang="cs-CZ" altLang="en-US" sz="2800" dirty="0"/>
              <a:t> </a:t>
            </a:r>
            <a:r>
              <a:rPr lang="cs-CZ" altLang="en-US" sz="2800" dirty="0" err="1"/>
              <a:t>recognized</a:t>
            </a:r>
            <a:r>
              <a:rPr lang="cs-CZ" altLang="en-US" sz="2800" dirty="0"/>
              <a:t> in </a:t>
            </a:r>
            <a:r>
              <a:rPr lang="cs-CZ" altLang="en-US" sz="2800" dirty="0" err="1"/>
              <a:t>an</a:t>
            </a:r>
            <a:r>
              <a:rPr lang="cs-CZ" altLang="en-US" sz="2800" dirty="0"/>
              <a:t> </a:t>
            </a:r>
            <a:r>
              <a:rPr lang="cs-CZ" altLang="en-US" sz="2800" dirty="0" err="1"/>
              <a:t>increasing</a:t>
            </a:r>
            <a:r>
              <a:rPr lang="cs-CZ" altLang="en-US" sz="2800" dirty="0"/>
              <a:t> </a:t>
            </a:r>
            <a:r>
              <a:rPr lang="cs-CZ" altLang="en-US" sz="2800" dirty="0" err="1"/>
              <a:t>proportion</a:t>
            </a:r>
            <a:r>
              <a:rPr lang="cs-CZ" altLang="en-US" sz="2800" dirty="0"/>
              <a:t> </a:t>
            </a:r>
            <a:r>
              <a:rPr lang="cs-CZ" altLang="en-US" sz="2800" dirty="0" err="1"/>
              <a:t>of</a:t>
            </a:r>
            <a:r>
              <a:rPr lang="cs-CZ" altLang="en-US" sz="2800" dirty="0"/>
              <a:t> type 2diabetic </a:t>
            </a:r>
            <a:r>
              <a:rPr lang="cs-CZ" altLang="en-US" sz="2800" dirty="0" err="1"/>
              <a:t>patients</a:t>
            </a:r>
            <a:r>
              <a:rPr lang="cs-CZ" altLang="en-US" sz="2800" dirty="0"/>
              <a:t>. </a:t>
            </a:r>
            <a:r>
              <a:rPr lang="cs-CZ" altLang="en-US" sz="2800" dirty="0" err="1"/>
              <a:t>Of</a:t>
            </a:r>
            <a:r>
              <a:rPr lang="cs-CZ" altLang="en-US" sz="2800" dirty="0"/>
              <a:t> </a:t>
            </a:r>
            <a:r>
              <a:rPr lang="cs-CZ" altLang="en-US" sz="2800" dirty="0" err="1"/>
              <a:t>particular</a:t>
            </a:r>
            <a:r>
              <a:rPr lang="cs-CZ" altLang="en-US" sz="2800" dirty="0"/>
              <a:t> </a:t>
            </a:r>
            <a:r>
              <a:rPr lang="cs-CZ" altLang="en-US" sz="2800" dirty="0" err="1"/>
              <a:t>interest</a:t>
            </a:r>
            <a:r>
              <a:rPr lang="cs-CZ" altLang="en-US" sz="2800" dirty="0"/>
              <a:t> </a:t>
            </a:r>
            <a:r>
              <a:rPr lang="cs-CZ" altLang="en-US" sz="2800" dirty="0" err="1"/>
              <a:t>is</a:t>
            </a:r>
            <a:r>
              <a:rPr lang="cs-CZ" altLang="en-US" sz="2800" dirty="0"/>
              <a:t> </a:t>
            </a:r>
            <a:r>
              <a:rPr lang="cs-CZ" altLang="en-US" sz="2800" dirty="0" err="1"/>
              <a:t>the</a:t>
            </a:r>
            <a:r>
              <a:rPr lang="cs-CZ" altLang="en-US" sz="2800" dirty="0"/>
              <a:t> </a:t>
            </a:r>
            <a:r>
              <a:rPr lang="cs-CZ" altLang="en-US" sz="2800" dirty="0" err="1"/>
              <a:t>recognition</a:t>
            </a:r>
            <a:r>
              <a:rPr lang="cs-CZ" altLang="en-US" sz="2800" dirty="0"/>
              <a:t> </a:t>
            </a:r>
            <a:r>
              <a:rPr lang="cs-CZ" altLang="en-US" sz="2800" dirty="0" err="1"/>
              <a:t>of</a:t>
            </a:r>
            <a:r>
              <a:rPr lang="cs-CZ" altLang="en-US" sz="2800" b="1" dirty="0">
                <a:solidFill>
                  <a:srgbClr val="FF0000"/>
                </a:solidFill>
              </a:rPr>
              <a:t> </a:t>
            </a:r>
            <a:r>
              <a:rPr lang="cs-CZ" altLang="en-US" sz="2800" b="1" dirty="0" err="1">
                <a:solidFill>
                  <a:srgbClr val="FF0000"/>
                </a:solidFill>
              </a:rPr>
              <a:t>vascular</a:t>
            </a:r>
            <a:r>
              <a:rPr lang="cs-CZ" altLang="en-US" sz="2800" b="1" dirty="0">
                <a:solidFill>
                  <a:srgbClr val="FF0000"/>
                </a:solidFill>
              </a:rPr>
              <a:t> </a:t>
            </a:r>
            <a:r>
              <a:rPr lang="cs-CZ" altLang="en-US" sz="2800" b="1" dirty="0" err="1">
                <a:solidFill>
                  <a:srgbClr val="FF0000"/>
                </a:solidFill>
              </a:rPr>
              <a:t>lesions</a:t>
            </a:r>
            <a:r>
              <a:rPr lang="cs-CZ" altLang="en-US" sz="2800" b="1" dirty="0">
                <a:solidFill>
                  <a:srgbClr val="FF0000"/>
                </a:solidFill>
              </a:rPr>
              <a:t> in </a:t>
            </a:r>
            <a:r>
              <a:rPr lang="cs-CZ" altLang="en-US" sz="2800" b="1" dirty="0" err="1">
                <a:solidFill>
                  <a:srgbClr val="FF0000"/>
                </a:solidFill>
              </a:rPr>
              <a:t>the</a:t>
            </a:r>
            <a:r>
              <a:rPr lang="cs-CZ" altLang="en-US" sz="2800" b="1" dirty="0">
                <a:solidFill>
                  <a:srgbClr val="FF0000"/>
                </a:solidFill>
              </a:rPr>
              <a:t> </a:t>
            </a:r>
            <a:r>
              <a:rPr lang="cs-CZ" altLang="en-US" sz="2800" b="1" dirty="0" err="1">
                <a:solidFill>
                  <a:srgbClr val="FF0000"/>
                </a:solidFill>
              </a:rPr>
              <a:t>kidney</a:t>
            </a:r>
            <a:r>
              <a:rPr lang="cs-CZ" altLang="en-US" sz="28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187450" y="5734050"/>
            <a:ext cx="6384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1200" b="1"/>
              <a:t>Ritz E, Zeng XX, Rychlík I. Clinical manifestation and natural history of diabetic nephropathy.</a:t>
            </a:r>
          </a:p>
          <a:p>
            <a:pPr eaLnBrk="1" hangingPunct="1"/>
            <a:r>
              <a:rPr lang="cs-CZ" altLang="en-US" sz="1200" b="1"/>
              <a:t>Contrib Nephrol. 2011;170:19-27.</a:t>
            </a:r>
          </a:p>
          <a:p>
            <a:pPr eaLnBrk="1" hangingPunct="1"/>
            <a:r>
              <a:rPr lang="cs-CZ" altLang="en-US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38039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187825" y="46038"/>
            <a:ext cx="914400" cy="4905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771" name="AutoShape 1"/>
          <p:cNvSpPr>
            <a:spLocks noChangeArrowheads="1"/>
          </p:cNvSpPr>
          <p:nvPr/>
        </p:nvSpPr>
        <p:spPr bwMode="auto">
          <a:xfrm>
            <a:off x="4129088" y="79375"/>
            <a:ext cx="887412" cy="309563"/>
          </a:xfrm>
          <a:custGeom>
            <a:avLst/>
            <a:gdLst>
              <a:gd name="T0" fmla="*/ 36314260 w 21600"/>
              <a:gd name="T1" fmla="*/ 2198320 h 21600"/>
              <a:gd name="T2" fmla="*/ 18157150 w 21600"/>
              <a:gd name="T3" fmla="*/ 4396640 h 21600"/>
              <a:gd name="T4" fmla="*/ 0 w 21600"/>
              <a:gd name="T5" fmla="*/ 2198320 h 21600"/>
              <a:gd name="T6" fmla="*/ 18157150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723900" algn="l"/>
              </a:tabLst>
            </a:pPr>
            <a:r>
              <a:rPr lang="en-US" altLang="en-US" sz="1400">
                <a:ea typeface="MS PGothic"/>
                <a:cs typeface="MS PGothic"/>
              </a:rPr>
              <a:t>Figure 1</a:t>
            </a:r>
            <a:r>
              <a:rPr lang="en-US" altLang="en-US" sz="1400">
                <a:solidFill>
                  <a:srgbClr val="FFFFFF"/>
                </a:solidFill>
                <a:ea typeface="MS PGothic"/>
                <a:cs typeface="MS PGothic"/>
              </a:rPr>
              <a:t>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20909"/>
            <a:ext cx="6840759" cy="542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3"/>
          <p:cNvSpPr txBox="1">
            <a:spLocks noChangeArrowheads="1"/>
          </p:cNvSpPr>
          <p:nvPr/>
        </p:nvSpPr>
        <p:spPr bwMode="auto">
          <a:xfrm>
            <a:off x="952500" y="6477000"/>
            <a:ext cx="82550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en-US" sz="900" i="1">
                <a:solidFill>
                  <a:srgbClr val="FFFFFF"/>
                </a:solidFill>
                <a:ea typeface="MS PGothic"/>
                <a:cs typeface="MS PGothic"/>
              </a:rPr>
              <a:t>Kidney International Supplements</a:t>
            </a:r>
            <a:r>
              <a:rPr lang="en-US" altLang="en-US" sz="900">
                <a:solidFill>
                  <a:srgbClr val="FFFFFF"/>
                </a:solidFill>
                <a:ea typeface="MS PGothic"/>
                <a:cs typeface="MS PGothic"/>
              </a:rPr>
              <a:t> 2011 1, 2-5DOI: (10.1038/kisup.2011.4) </a:t>
            </a:r>
          </a:p>
        </p:txBody>
      </p:sp>
      <p:sp>
        <p:nvSpPr>
          <p:cNvPr id="32774" name="Text Box 4"/>
          <p:cNvSpPr txBox="1">
            <a:spLocks noChangeArrowheads="1"/>
          </p:cNvSpPr>
          <p:nvPr/>
        </p:nvSpPr>
        <p:spPr bwMode="auto">
          <a:xfrm>
            <a:off x="952500" y="6624638"/>
            <a:ext cx="55562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altLang="en-US" sz="900">
                <a:solidFill>
                  <a:srgbClr val="FFFFFF"/>
                </a:solidFill>
                <a:ea typeface="MS PGothic"/>
                <a:cs typeface="MS PGothic"/>
              </a:rPr>
              <a:t>Copyright © 2011 International Society of Nephrology</a:t>
            </a:r>
            <a:r>
              <a:rPr lang="en-US" altLang="en-US" sz="900">
                <a:solidFill>
                  <a:srgbClr val="FFFFFF"/>
                </a:solidFill>
                <a:ea typeface="MS PGothic"/>
                <a:cs typeface="MS PGothic"/>
                <a:hlinkClick r:id="rId4"/>
              </a:rPr>
              <a:t> Terms and Conditions</a:t>
            </a:r>
          </a:p>
        </p:txBody>
      </p:sp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75" y="6064250"/>
            <a:ext cx="7080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Obdélník 1"/>
          <p:cNvSpPr>
            <a:spLocks noChangeArrowheads="1"/>
          </p:cNvSpPr>
          <p:nvPr/>
        </p:nvSpPr>
        <p:spPr bwMode="auto">
          <a:xfrm>
            <a:off x="612775" y="139700"/>
            <a:ext cx="7920038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8913" indent="-187325">
              <a:lnSpc>
                <a:spcPct val="93000"/>
              </a:lnSpc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</a:tabLst>
            </a:pPr>
            <a:r>
              <a:rPr lang="en-US" altLang="en-US" b="1" dirty="0">
                <a:solidFill>
                  <a:schemeClr val="bg1"/>
                </a:solidFill>
                <a:ea typeface="Baekmuk Gulim"/>
                <a:cs typeface="Baekmuk Gulim"/>
              </a:rPr>
              <a:t>Relationship between glomerular filtration rate (GFR) and the risk for cardiovascular events.</a:t>
            </a:r>
            <a:r>
              <a:rPr lang="en-US" altLang="en-US" dirty="0">
                <a:solidFill>
                  <a:schemeClr val="bg1"/>
                </a:solidFill>
                <a:ea typeface="Baekmuk Gulim"/>
                <a:cs typeface="Baekmuk Gulim"/>
              </a:rPr>
              <a:t> Data are adjusted for age, sex, and other Framingham risk factors. HR, hazard rate; </a:t>
            </a:r>
            <a:r>
              <a:rPr lang="en-US" altLang="en-US" dirty="0" err="1">
                <a:solidFill>
                  <a:schemeClr val="bg1"/>
                </a:solidFill>
                <a:ea typeface="Baekmuk Gulim"/>
                <a:cs typeface="Baekmuk Gulim"/>
              </a:rPr>
              <a:t>eGFR</a:t>
            </a:r>
            <a:r>
              <a:rPr lang="en-US" altLang="en-US" dirty="0">
                <a:solidFill>
                  <a:schemeClr val="bg1"/>
                </a:solidFill>
                <a:ea typeface="Baekmuk Gulim"/>
                <a:cs typeface="Baekmuk Gulim"/>
              </a:rPr>
              <a:t>, estimated GFR.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901405" y="499794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1.0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486072" y="499532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0.75-0.99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90886" y="499532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0.5-0.74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149853" y="499794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0.25-0.49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771800" y="5179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16972" y="502080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&lt;0.25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516216" y="5301208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FF0000"/>
                </a:solidFill>
              </a:rPr>
              <a:t>mL</a:t>
            </a:r>
            <a:r>
              <a:rPr lang="cs-CZ" sz="1600" dirty="0">
                <a:solidFill>
                  <a:srgbClr val="FF0000"/>
                </a:solidFill>
              </a:rPr>
              <a:t>/s/1,73m</a:t>
            </a:r>
            <a:r>
              <a:rPr lang="cs-CZ" sz="1600" baseline="30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="" xmlns:p14="http://schemas.microsoft.com/office/powerpoint/2010/main" val="15570026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rdce_cloveka-_schema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27432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Poškozené ledviny má až desetina Čechů. Polovina z nich trpí chronickým onemocněním, které často není včas diagnostikováno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657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057400" y="457200"/>
            <a:ext cx="5557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4000" b="1" dirty="0">
                <a:solidFill>
                  <a:srgbClr val="FFFF00"/>
                </a:solidFill>
                <a:latin typeface="Times New Roman" pitchFamily="18" charset="0"/>
              </a:rPr>
              <a:t>DIABETES MELLITUS</a:t>
            </a: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2971800" y="1066800"/>
            <a:ext cx="3810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5638800" y="1066800"/>
            <a:ext cx="4572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3505200" y="2438400"/>
            <a:ext cx="1371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52400" y="4267199"/>
            <a:ext cx="89916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C</a:t>
            </a:r>
            <a:r>
              <a:rPr lang="en-GB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ardiorenal</a:t>
            </a:r>
            <a:r>
              <a:rPr lang="en-GB" altLang="en-US" sz="2000" b="1" dirty="0">
                <a:solidFill>
                  <a:srgbClr val="FFFF00"/>
                </a:solidFill>
                <a:latin typeface="Times New Roman" pitchFamily="18" charset="0"/>
              </a:rPr>
              <a:t> relationships under conditions of failing heart and kidneys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in DM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patients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produce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fatally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unfavorable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consequences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ct val="0"/>
              </a:spcBef>
              <a:buNone/>
            </a:pP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Worsening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of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compensation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of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one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organ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causes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deterioration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in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the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function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of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another</a:t>
            </a:r>
            <a:endParaRPr lang="cs-CZ" alt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Increased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morbidity and mortality</a:t>
            </a:r>
          </a:p>
          <a:p>
            <a:pPr>
              <a:spcBef>
                <a:spcPct val="0"/>
              </a:spcBef>
              <a:buNone/>
            </a:pP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Diuretic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resistance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→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earlier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initiation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of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renal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replacement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therapy</a:t>
            </a:r>
            <a:endParaRPr lang="cs-CZ" alt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Higher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incidence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of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side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effects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of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commonly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used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drugs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 (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diuretics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ACEi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sartans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NSAIDs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, </a:t>
            </a:r>
            <a:r>
              <a:rPr lang="cs-CZ" altLang="en-US" sz="2000" b="1" dirty="0" err="1">
                <a:solidFill>
                  <a:srgbClr val="FFFF00"/>
                </a:solidFill>
                <a:latin typeface="Times New Roman" pitchFamily="18" charset="0"/>
              </a:rPr>
              <a:t>warfarin</a:t>
            </a:r>
            <a:r>
              <a:rPr lang="cs-CZ" altLang="en-US" sz="2000" b="1" dirty="0">
                <a:solidFill>
                  <a:srgbClr val="FFFF00"/>
                </a:solidFill>
                <a:latin typeface="Times New Roman" pitchFamily="18" charset="0"/>
              </a:rPr>
              <a:t>) 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384550" y="163513"/>
            <a:ext cx="27109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 err="1">
                <a:solidFill>
                  <a:srgbClr val="FFFF00"/>
                </a:solidFill>
              </a:rPr>
              <a:t>Cardio-renal</a:t>
            </a:r>
            <a:r>
              <a:rPr lang="cs-CZ" altLang="en-US" sz="1800" b="1" dirty="0">
                <a:solidFill>
                  <a:srgbClr val="FFFF00"/>
                </a:solidFill>
              </a:rPr>
              <a:t> syndrome</a:t>
            </a:r>
          </a:p>
        </p:txBody>
      </p:sp>
    </p:spTree>
    <p:extLst>
      <p:ext uri="{BB962C8B-B14F-4D97-AF65-F5344CB8AC3E}">
        <p14:creationId xmlns="" xmlns:p14="http://schemas.microsoft.com/office/powerpoint/2010/main" val="45611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610600" cy="4343400"/>
          </a:xfrm>
        </p:spPr>
        <p:txBody>
          <a:bodyPr/>
          <a:lstStyle/>
          <a:p>
            <a:pPr algn="l"/>
            <a:r>
              <a:rPr lang="cs-CZ" altLang="en-US" sz="5400" b="1" dirty="0">
                <a:solidFill>
                  <a:srgbClr val="FFFF00"/>
                </a:solidFill>
              </a:rPr>
              <a:t>5.2 </a:t>
            </a:r>
            <a:r>
              <a:rPr lang="cs-CZ" altLang="en-US" sz="5400" b="1" dirty="0" err="1">
                <a:solidFill>
                  <a:srgbClr val="FFFF00"/>
                </a:solidFill>
              </a:rPr>
              <a:t>Contrast</a:t>
            </a: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  <a:r>
              <a:rPr lang="cs-CZ" altLang="en-US" sz="5400" b="1" dirty="0" err="1">
                <a:solidFill>
                  <a:srgbClr val="FFFF00"/>
                </a:solidFill>
              </a:rPr>
              <a:t>Nephropathy</a:t>
            </a:r>
            <a:r>
              <a:rPr lang="cs-CZ" altLang="en-US" sz="5400" b="1" dirty="0">
                <a:solidFill>
                  <a:srgbClr val="FFFF00"/>
                </a:solidFill>
              </a:rPr>
              <a:t/>
            </a:r>
            <a:br>
              <a:rPr lang="cs-CZ" altLang="en-US" sz="5400" b="1" dirty="0">
                <a:solidFill>
                  <a:srgbClr val="FFFF00"/>
                </a:solidFill>
              </a:rPr>
            </a:br>
            <a:r>
              <a:rPr lang="cs-CZ" altLang="en-US" sz="5400" b="1" dirty="0">
                <a:solidFill>
                  <a:srgbClr val="FFFF00"/>
                </a:solidFill>
              </a:rPr>
              <a:t>  </a:t>
            </a:r>
            <a:r>
              <a:rPr lang="en-GB" altLang="en-US" sz="3600" b="1" dirty="0">
                <a:solidFill>
                  <a:srgbClr val="FFFF00"/>
                </a:solidFill>
              </a:rPr>
              <a:t>why it is so common in DM patients</a:t>
            </a:r>
            <a:r>
              <a:rPr lang="cs-CZ" altLang="en-US" sz="3600" b="1" dirty="0">
                <a:solidFill>
                  <a:srgbClr val="FFFF00"/>
                </a:solidFill>
              </a:rPr>
              <a:t> ?</a:t>
            </a:r>
          </a:p>
        </p:txBody>
      </p:sp>
    </p:spTree>
    <p:extLst>
      <p:ext uri="{BB962C8B-B14F-4D97-AF65-F5344CB8AC3E}">
        <p14:creationId xmlns="" xmlns:p14="http://schemas.microsoft.com/office/powerpoint/2010/main" val="10700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211638" y="90488"/>
            <a:ext cx="946150" cy="6413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>
                <a:solidFill>
                  <a:schemeClr val="bg1"/>
                </a:solidFill>
              </a:rPr>
              <a:t>DM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04800" y="914400"/>
            <a:ext cx="2125663" cy="406400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Macroangiopathy</a:t>
            </a: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381000" y="1676400"/>
            <a:ext cx="1916113" cy="7016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Atherosclerosis/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arteriosclerosis</a:t>
            </a:r>
          </a:p>
        </p:txBody>
      </p:sp>
      <p:sp>
        <p:nvSpPr>
          <p:cNvPr id="25605" name="Text Box 15"/>
          <p:cNvSpPr txBox="1">
            <a:spLocks noChangeArrowheads="1"/>
          </p:cNvSpPr>
          <p:nvPr/>
        </p:nvSpPr>
        <p:spPr bwMode="auto">
          <a:xfrm>
            <a:off x="533400" y="2667000"/>
            <a:ext cx="1649413" cy="3968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Hypertension</a:t>
            </a:r>
          </a:p>
        </p:txBody>
      </p:sp>
      <p:sp>
        <p:nvSpPr>
          <p:cNvPr id="25606" name="Text Box 18"/>
          <p:cNvSpPr txBox="1">
            <a:spLocks noChangeArrowheads="1"/>
          </p:cNvSpPr>
          <p:nvPr/>
        </p:nvSpPr>
        <p:spPr bwMode="auto">
          <a:xfrm>
            <a:off x="4038600" y="4038600"/>
            <a:ext cx="4335463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CONTRAST NEPHROPATHY</a:t>
            </a:r>
          </a:p>
        </p:txBody>
      </p:sp>
      <p:sp>
        <p:nvSpPr>
          <p:cNvPr id="25607" name="Line 19"/>
          <p:cNvSpPr>
            <a:spLocks noChangeShapeType="1"/>
          </p:cNvSpPr>
          <p:nvPr/>
        </p:nvSpPr>
        <p:spPr bwMode="auto">
          <a:xfrm>
            <a:off x="1295400" y="762000"/>
            <a:ext cx="3276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8" name="Line 20"/>
          <p:cNvSpPr>
            <a:spLocks noChangeShapeType="1"/>
          </p:cNvSpPr>
          <p:nvPr/>
        </p:nvSpPr>
        <p:spPr bwMode="auto">
          <a:xfrm>
            <a:off x="1295400" y="762000"/>
            <a:ext cx="0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9" name="Text Box 24"/>
          <p:cNvSpPr txBox="1">
            <a:spLocks noChangeArrowheads="1"/>
          </p:cNvSpPr>
          <p:nvPr/>
        </p:nvSpPr>
        <p:spPr bwMode="auto">
          <a:xfrm>
            <a:off x="6704013" y="2133600"/>
            <a:ext cx="24399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X-ray examination with iodin contrast </a:t>
            </a:r>
          </a:p>
        </p:txBody>
      </p:sp>
      <p:sp>
        <p:nvSpPr>
          <p:cNvPr id="25610" name="Text Box 25"/>
          <p:cNvSpPr txBox="1">
            <a:spLocks noChangeArrowheads="1"/>
          </p:cNvSpPr>
          <p:nvPr/>
        </p:nvSpPr>
        <p:spPr bwMode="auto">
          <a:xfrm>
            <a:off x="152400" y="6019800"/>
            <a:ext cx="3384550" cy="466725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End Stage Renal Failure</a:t>
            </a:r>
          </a:p>
        </p:txBody>
      </p:sp>
      <p:sp>
        <p:nvSpPr>
          <p:cNvPr id="25611" name="Text Box 26"/>
          <p:cNvSpPr txBox="1">
            <a:spLocks noChangeArrowheads="1"/>
          </p:cNvSpPr>
          <p:nvPr/>
        </p:nvSpPr>
        <p:spPr bwMode="auto">
          <a:xfrm>
            <a:off x="4273550" y="6019800"/>
            <a:ext cx="4870450" cy="4572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Acute renal failure/acute on chronic</a:t>
            </a:r>
          </a:p>
        </p:txBody>
      </p:sp>
      <p:sp>
        <p:nvSpPr>
          <p:cNvPr id="25612" name="Line 32"/>
          <p:cNvSpPr>
            <a:spLocks noChangeShapeType="1"/>
          </p:cNvSpPr>
          <p:nvPr/>
        </p:nvSpPr>
        <p:spPr bwMode="auto">
          <a:xfrm>
            <a:off x="2590800" y="2286000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3" name="Line 34"/>
          <p:cNvSpPr>
            <a:spLocks noChangeShapeType="1"/>
          </p:cNvSpPr>
          <p:nvPr/>
        </p:nvSpPr>
        <p:spPr bwMode="auto">
          <a:xfrm>
            <a:off x="6096000" y="23622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4" name="Line 49"/>
          <p:cNvSpPr>
            <a:spLocks noChangeShapeType="1"/>
          </p:cNvSpPr>
          <p:nvPr/>
        </p:nvSpPr>
        <p:spPr bwMode="auto">
          <a:xfrm>
            <a:off x="2590800" y="1905000"/>
            <a:ext cx="0" cy="10001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5" name="Line 52"/>
          <p:cNvSpPr>
            <a:spLocks noChangeShapeType="1"/>
          </p:cNvSpPr>
          <p:nvPr/>
        </p:nvSpPr>
        <p:spPr bwMode="auto">
          <a:xfrm>
            <a:off x="7467600" y="4648200"/>
            <a:ext cx="0" cy="114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6" name="Line 55"/>
          <p:cNvSpPr>
            <a:spLocks noChangeShapeType="1"/>
          </p:cNvSpPr>
          <p:nvPr/>
        </p:nvSpPr>
        <p:spPr bwMode="auto">
          <a:xfrm>
            <a:off x="3581400" y="6248400"/>
            <a:ext cx="6096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7" name="Line 61"/>
          <p:cNvSpPr>
            <a:spLocks noChangeShapeType="1"/>
          </p:cNvSpPr>
          <p:nvPr/>
        </p:nvSpPr>
        <p:spPr bwMode="auto">
          <a:xfrm>
            <a:off x="7467600" y="2905124"/>
            <a:ext cx="0" cy="904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8" name="Line 68"/>
          <p:cNvSpPr>
            <a:spLocks noChangeShapeType="1"/>
          </p:cNvSpPr>
          <p:nvPr/>
        </p:nvSpPr>
        <p:spPr bwMode="auto">
          <a:xfrm>
            <a:off x="1295400" y="1371600"/>
            <a:ext cx="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9" name="Line 69"/>
          <p:cNvSpPr>
            <a:spLocks noChangeShapeType="1"/>
          </p:cNvSpPr>
          <p:nvPr/>
        </p:nvSpPr>
        <p:spPr bwMode="auto">
          <a:xfrm>
            <a:off x="1219200" y="2362200"/>
            <a:ext cx="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0" name="Line 70"/>
          <p:cNvSpPr>
            <a:spLocks noChangeShapeType="1"/>
          </p:cNvSpPr>
          <p:nvPr/>
        </p:nvSpPr>
        <p:spPr bwMode="auto">
          <a:xfrm>
            <a:off x="1447800" y="2362200"/>
            <a:ext cx="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1" name="Text Box 71"/>
          <p:cNvSpPr txBox="1">
            <a:spLocks noChangeArrowheads="1"/>
          </p:cNvSpPr>
          <p:nvPr/>
        </p:nvSpPr>
        <p:spPr bwMode="auto">
          <a:xfrm>
            <a:off x="3064510" y="1756410"/>
            <a:ext cx="3124573" cy="923330"/>
          </a:xfrm>
          <a:prstGeom prst="rect">
            <a:avLst/>
          </a:prstGeom>
          <a:solidFill>
            <a:srgbClr val="00FF00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/>
              <a:t>Ischemic</a:t>
            </a:r>
            <a:r>
              <a:rPr lang="cs-CZ" altLang="en-US" sz="2400" b="1" dirty="0"/>
              <a:t> </a:t>
            </a:r>
            <a:r>
              <a:rPr lang="cs-CZ" altLang="en-US" sz="2400" b="1" dirty="0" err="1"/>
              <a:t>heart</a:t>
            </a:r>
            <a:r>
              <a:rPr lang="cs-CZ" altLang="en-US" sz="2400" b="1" dirty="0"/>
              <a:t> </a:t>
            </a:r>
            <a:r>
              <a:rPr lang="cs-CZ" altLang="en-US" sz="2400" b="1" dirty="0" err="1"/>
              <a:t>disease</a:t>
            </a:r>
            <a:endParaRPr lang="cs-CZ" altLang="en-US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b="1" dirty="0" err="1"/>
              <a:t>Lower</a:t>
            </a:r>
            <a:r>
              <a:rPr lang="cs-CZ" altLang="en-US" sz="1600" b="1" dirty="0"/>
              <a:t> </a:t>
            </a:r>
            <a:r>
              <a:rPr lang="cs-CZ" altLang="en-US" sz="1600" b="1" dirty="0" err="1"/>
              <a:t>Limbs</a:t>
            </a:r>
            <a:r>
              <a:rPr lang="cs-CZ" altLang="en-US" sz="1600" b="1" dirty="0"/>
              <a:t> </a:t>
            </a:r>
            <a:r>
              <a:rPr lang="cs-CZ" altLang="en-US" sz="1600" b="1" dirty="0" err="1"/>
              <a:t>Ischemia</a:t>
            </a:r>
            <a:r>
              <a:rPr lang="cs-CZ" altLang="en-US" sz="1600" b="1" dirty="0"/>
              <a:t> </a:t>
            </a:r>
            <a:r>
              <a:rPr lang="cs-CZ" altLang="en-US" sz="1600" b="1" dirty="0" err="1"/>
              <a:t>Disease</a:t>
            </a:r>
            <a:endParaRPr lang="cs-CZ" altLang="en-US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dirty="0"/>
              <a:t>ARVD</a:t>
            </a:r>
          </a:p>
        </p:txBody>
      </p:sp>
      <p:sp>
        <p:nvSpPr>
          <p:cNvPr id="25622" name="Line 72"/>
          <p:cNvSpPr>
            <a:spLocks noChangeShapeType="1"/>
          </p:cNvSpPr>
          <p:nvPr/>
        </p:nvSpPr>
        <p:spPr bwMode="auto">
          <a:xfrm>
            <a:off x="2362200" y="1905000"/>
            <a:ext cx="228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3" name="Line 73"/>
          <p:cNvSpPr>
            <a:spLocks noChangeShapeType="1"/>
          </p:cNvSpPr>
          <p:nvPr/>
        </p:nvSpPr>
        <p:spPr bwMode="auto">
          <a:xfrm>
            <a:off x="2362200" y="2895600"/>
            <a:ext cx="228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4" name="Line 74"/>
          <p:cNvSpPr>
            <a:spLocks noChangeShapeType="1"/>
          </p:cNvSpPr>
          <p:nvPr/>
        </p:nvSpPr>
        <p:spPr bwMode="auto">
          <a:xfrm>
            <a:off x="4572000" y="6096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66307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610600" cy="4343400"/>
          </a:xfrm>
        </p:spPr>
        <p:txBody>
          <a:bodyPr/>
          <a:lstStyle/>
          <a:p>
            <a:pPr algn="l"/>
            <a:r>
              <a:rPr lang="cs-CZ" altLang="en-US" sz="5400" b="1" dirty="0">
                <a:solidFill>
                  <a:srgbClr val="FFFF00"/>
                </a:solidFill>
              </a:rPr>
              <a:t>5.3 </a:t>
            </a:r>
            <a:r>
              <a:rPr lang="cs-CZ" altLang="en-US" sz="5400" b="1" dirty="0" err="1">
                <a:solidFill>
                  <a:srgbClr val="FFFF00"/>
                </a:solidFill>
              </a:rPr>
              <a:t>Sepsis</a:t>
            </a:r>
            <a:r>
              <a:rPr lang="cs-CZ" altLang="en-US" sz="5400" b="1" dirty="0">
                <a:solidFill>
                  <a:srgbClr val="FFFF00"/>
                </a:solidFill>
              </a:rPr>
              <a:t/>
            </a:r>
            <a:br>
              <a:rPr lang="cs-CZ" altLang="en-US" sz="5400" b="1" dirty="0">
                <a:solidFill>
                  <a:srgbClr val="FFFF00"/>
                </a:solidFill>
              </a:rPr>
            </a:b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  <a:r>
              <a:rPr lang="en-GB" altLang="en-US" sz="3600" b="1" dirty="0">
                <a:solidFill>
                  <a:srgbClr val="FFFF00"/>
                </a:solidFill>
              </a:rPr>
              <a:t>why it is so common in DM patients ?</a:t>
            </a:r>
            <a:endParaRPr lang="cs-CZ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941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211638" y="90488"/>
            <a:ext cx="946150" cy="64135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>
                <a:solidFill>
                  <a:schemeClr val="bg1"/>
                </a:solidFill>
              </a:rPr>
              <a:t>DM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560638" y="914400"/>
            <a:ext cx="2058987" cy="3968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Microangiopathy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8600" y="914400"/>
            <a:ext cx="2243138" cy="3968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Macroangioapathy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824413" y="3733800"/>
            <a:ext cx="15763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600" b="1">
                <a:solidFill>
                  <a:schemeClr val="bg1"/>
                </a:solidFill>
              </a:rPr>
              <a:t>Other bacterial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600" b="1">
                <a:solidFill>
                  <a:schemeClr val="bg1"/>
                </a:solidFill>
              </a:rPr>
              <a:t>infection</a:t>
            </a: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381000" y="1600200"/>
            <a:ext cx="1981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Arteriosclerosis/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atherosclerosis</a:t>
            </a:r>
          </a:p>
        </p:txBody>
      </p:sp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4800600" y="2971800"/>
            <a:ext cx="1222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Acute PN</a:t>
            </a:r>
          </a:p>
        </p:txBody>
      </p:sp>
      <p:sp>
        <p:nvSpPr>
          <p:cNvPr id="31752" name="Text Box 10"/>
          <p:cNvSpPr txBox="1">
            <a:spLocks noChangeArrowheads="1"/>
          </p:cNvSpPr>
          <p:nvPr/>
        </p:nvSpPr>
        <p:spPr bwMode="auto">
          <a:xfrm>
            <a:off x="4800600" y="3306763"/>
            <a:ext cx="1255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Gangrene</a:t>
            </a:r>
          </a:p>
        </p:txBody>
      </p:sp>
      <p:sp>
        <p:nvSpPr>
          <p:cNvPr id="31753" name="Text Box 11"/>
          <p:cNvSpPr txBox="1">
            <a:spLocks noChangeArrowheads="1"/>
          </p:cNvSpPr>
          <p:nvPr/>
        </p:nvSpPr>
        <p:spPr bwMode="auto">
          <a:xfrm>
            <a:off x="2743200" y="1600200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Nephrotic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syndrome</a:t>
            </a:r>
          </a:p>
        </p:txBody>
      </p:sp>
      <p:sp>
        <p:nvSpPr>
          <p:cNvPr id="31754" name="Text Box 16"/>
          <p:cNvSpPr txBox="1">
            <a:spLocks noChangeArrowheads="1"/>
          </p:cNvSpPr>
          <p:nvPr/>
        </p:nvSpPr>
        <p:spPr bwMode="auto">
          <a:xfrm>
            <a:off x="7010400" y="3154363"/>
            <a:ext cx="1512888" cy="70167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4000" b="1">
                <a:solidFill>
                  <a:schemeClr val="bg1"/>
                </a:solidFill>
              </a:rPr>
              <a:t>Sepsis</a:t>
            </a:r>
          </a:p>
        </p:txBody>
      </p:sp>
      <p:sp>
        <p:nvSpPr>
          <p:cNvPr id="31755" name="Text Box 17"/>
          <p:cNvSpPr txBox="1">
            <a:spLocks noChangeArrowheads="1"/>
          </p:cNvSpPr>
          <p:nvPr/>
        </p:nvSpPr>
        <p:spPr bwMode="auto">
          <a:xfrm>
            <a:off x="7010400" y="4800600"/>
            <a:ext cx="838200" cy="466725"/>
          </a:xfrm>
          <a:prstGeom prst="rect">
            <a:avLst/>
          </a:prstGeom>
          <a:solidFill>
            <a:schemeClr val="accent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ATN</a:t>
            </a:r>
          </a:p>
        </p:txBody>
      </p:sp>
      <p:sp>
        <p:nvSpPr>
          <p:cNvPr id="31756" name="Text Box 25"/>
          <p:cNvSpPr txBox="1">
            <a:spLocks noChangeArrowheads="1"/>
          </p:cNvSpPr>
          <p:nvPr/>
        </p:nvSpPr>
        <p:spPr bwMode="auto">
          <a:xfrm>
            <a:off x="76200" y="5715000"/>
            <a:ext cx="3384550" cy="83185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End Stage Renal Failure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 b="1">
              <a:solidFill>
                <a:schemeClr val="bg1"/>
              </a:solidFill>
            </a:endParaRPr>
          </a:p>
        </p:txBody>
      </p:sp>
      <p:sp>
        <p:nvSpPr>
          <p:cNvPr id="31757" name="Text Box 26"/>
          <p:cNvSpPr txBox="1">
            <a:spLocks noChangeArrowheads="1"/>
          </p:cNvSpPr>
          <p:nvPr/>
        </p:nvSpPr>
        <p:spPr bwMode="auto">
          <a:xfrm>
            <a:off x="4114800" y="5791200"/>
            <a:ext cx="4870450" cy="457200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Acute renal failure/acute on chronic</a:t>
            </a:r>
          </a:p>
        </p:txBody>
      </p:sp>
      <p:sp>
        <p:nvSpPr>
          <p:cNvPr id="31758" name="Line 55"/>
          <p:cNvSpPr>
            <a:spLocks noChangeShapeType="1"/>
          </p:cNvSpPr>
          <p:nvPr/>
        </p:nvSpPr>
        <p:spPr bwMode="auto">
          <a:xfrm>
            <a:off x="3505200" y="6019800"/>
            <a:ext cx="457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59" name="Line 61"/>
          <p:cNvSpPr>
            <a:spLocks noChangeShapeType="1"/>
          </p:cNvSpPr>
          <p:nvPr/>
        </p:nvSpPr>
        <p:spPr bwMode="auto">
          <a:xfrm>
            <a:off x="4724400" y="3209925"/>
            <a:ext cx="0" cy="24288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0" name="Line 62"/>
          <p:cNvSpPr>
            <a:spLocks noChangeShapeType="1"/>
          </p:cNvSpPr>
          <p:nvPr/>
        </p:nvSpPr>
        <p:spPr bwMode="auto">
          <a:xfrm>
            <a:off x="7391400" y="5257800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1" name="Line 68"/>
          <p:cNvSpPr>
            <a:spLocks noChangeShapeType="1"/>
          </p:cNvSpPr>
          <p:nvPr/>
        </p:nvSpPr>
        <p:spPr bwMode="auto">
          <a:xfrm>
            <a:off x="3505200" y="13716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2" name="Text Box 69"/>
          <p:cNvSpPr txBox="1">
            <a:spLocks noChangeArrowheads="1"/>
          </p:cNvSpPr>
          <p:nvPr/>
        </p:nvSpPr>
        <p:spPr bwMode="auto">
          <a:xfrm>
            <a:off x="4472940" y="1623060"/>
            <a:ext cx="2254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>
                <a:solidFill>
                  <a:schemeClr val="bg1"/>
                </a:solidFill>
              </a:rPr>
              <a:t>Secondary</a:t>
            </a:r>
            <a:endParaRPr lang="cs-CZ" altLang="en-US" sz="20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>
                <a:solidFill>
                  <a:schemeClr val="bg1"/>
                </a:solidFill>
              </a:rPr>
              <a:t>immunodefficiency</a:t>
            </a:r>
            <a:endParaRPr lang="cs-CZ" altLang="en-US" sz="2000" b="1" dirty="0">
              <a:solidFill>
                <a:schemeClr val="bg1"/>
              </a:solidFill>
            </a:endParaRPr>
          </a:p>
        </p:txBody>
      </p:sp>
      <p:sp>
        <p:nvSpPr>
          <p:cNvPr id="31763" name="Line 71"/>
          <p:cNvSpPr>
            <a:spLocks noChangeShapeType="1"/>
          </p:cNvSpPr>
          <p:nvPr/>
        </p:nvSpPr>
        <p:spPr bwMode="auto">
          <a:xfrm>
            <a:off x="6629400" y="3200400"/>
            <a:ext cx="0" cy="914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4" name="Line 73"/>
          <p:cNvSpPr>
            <a:spLocks noChangeShapeType="1"/>
          </p:cNvSpPr>
          <p:nvPr/>
        </p:nvSpPr>
        <p:spPr bwMode="auto">
          <a:xfrm>
            <a:off x="6629400" y="3505200"/>
            <a:ext cx="228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5" name="Line 74"/>
          <p:cNvSpPr>
            <a:spLocks noChangeShapeType="1"/>
          </p:cNvSpPr>
          <p:nvPr/>
        </p:nvSpPr>
        <p:spPr bwMode="auto">
          <a:xfrm>
            <a:off x="4724400" y="3200400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6" name="Line 75"/>
          <p:cNvSpPr>
            <a:spLocks noChangeShapeType="1"/>
          </p:cNvSpPr>
          <p:nvPr/>
        </p:nvSpPr>
        <p:spPr bwMode="auto">
          <a:xfrm>
            <a:off x="6172200" y="3200400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7" name="Line 76"/>
          <p:cNvSpPr>
            <a:spLocks noChangeShapeType="1"/>
          </p:cNvSpPr>
          <p:nvPr/>
        </p:nvSpPr>
        <p:spPr bwMode="auto">
          <a:xfrm>
            <a:off x="6477000" y="3505200"/>
            <a:ext cx="152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8" name="Line 77"/>
          <p:cNvSpPr>
            <a:spLocks noChangeShapeType="1"/>
          </p:cNvSpPr>
          <p:nvPr/>
        </p:nvSpPr>
        <p:spPr bwMode="auto">
          <a:xfrm>
            <a:off x="6324600" y="4114800"/>
            <a:ext cx="304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69" name="Line 78"/>
          <p:cNvSpPr>
            <a:spLocks noChangeShapeType="1"/>
          </p:cNvSpPr>
          <p:nvPr/>
        </p:nvSpPr>
        <p:spPr bwMode="auto">
          <a:xfrm>
            <a:off x="7391400" y="3886200"/>
            <a:ext cx="0" cy="914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0" name="Line 79"/>
          <p:cNvSpPr>
            <a:spLocks noChangeShapeType="1"/>
          </p:cNvSpPr>
          <p:nvPr/>
        </p:nvSpPr>
        <p:spPr bwMode="auto">
          <a:xfrm>
            <a:off x="4114800" y="1828800"/>
            <a:ext cx="3429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1" name="Line 80"/>
          <p:cNvSpPr>
            <a:spLocks noChangeShapeType="1"/>
          </p:cNvSpPr>
          <p:nvPr/>
        </p:nvSpPr>
        <p:spPr bwMode="auto">
          <a:xfrm>
            <a:off x="1219200" y="2286000"/>
            <a:ext cx="0" cy="1219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2" name="Line 81"/>
          <p:cNvSpPr>
            <a:spLocks noChangeShapeType="1"/>
          </p:cNvSpPr>
          <p:nvPr/>
        </p:nvSpPr>
        <p:spPr bwMode="auto">
          <a:xfrm>
            <a:off x="1219200" y="3505200"/>
            <a:ext cx="3657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3" name="Line 82"/>
          <p:cNvSpPr>
            <a:spLocks noChangeShapeType="1"/>
          </p:cNvSpPr>
          <p:nvPr/>
        </p:nvSpPr>
        <p:spPr bwMode="auto">
          <a:xfrm>
            <a:off x="5410200" y="2286000"/>
            <a:ext cx="0" cy="76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4" name="Line 83"/>
          <p:cNvSpPr>
            <a:spLocks noChangeShapeType="1"/>
          </p:cNvSpPr>
          <p:nvPr/>
        </p:nvSpPr>
        <p:spPr bwMode="auto">
          <a:xfrm>
            <a:off x="1295400" y="1371600"/>
            <a:ext cx="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5" name="Line 85"/>
          <p:cNvSpPr>
            <a:spLocks noChangeShapeType="1"/>
          </p:cNvSpPr>
          <p:nvPr/>
        </p:nvSpPr>
        <p:spPr bwMode="auto">
          <a:xfrm flipH="1">
            <a:off x="1447800" y="457200"/>
            <a:ext cx="2743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6" name="Line 86"/>
          <p:cNvSpPr>
            <a:spLocks noChangeShapeType="1"/>
          </p:cNvSpPr>
          <p:nvPr/>
        </p:nvSpPr>
        <p:spPr bwMode="auto">
          <a:xfrm>
            <a:off x="1447800" y="457200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7" name="Line 87"/>
          <p:cNvSpPr>
            <a:spLocks noChangeShapeType="1"/>
          </p:cNvSpPr>
          <p:nvPr/>
        </p:nvSpPr>
        <p:spPr bwMode="auto">
          <a:xfrm>
            <a:off x="3429000" y="457200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78" name="Text Box 88"/>
          <p:cNvSpPr txBox="1">
            <a:spLocks noChangeArrowheads="1"/>
          </p:cNvSpPr>
          <p:nvPr/>
        </p:nvSpPr>
        <p:spPr bwMode="auto">
          <a:xfrm>
            <a:off x="5921375" y="2438400"/>
            <a:ext cx="3222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Nephrotoxic antibiotics</a:t>
            </a:r>
          </a:p>
        </p:txBody>
      </p:sp>
      <p:sp>
        <p:nvSpPr>
          <p:cNvPr id="31779" name="Line 90"/>
          <p:cNvSpPr>
            <a:spLocks noChangeShapeType="1"/>
          </p:cNvSpPr>
          <p:nvPr/>
        </p:nvSpPr>
        <p:spPr bwMode="auto">
          <a:xfrm>
            <a:off x="7696200" y="2895600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80" name="Line 93"/>
          <p:cNvSpPr>
            <a:spLocks noChangeShapeType="1"/>
          </p:cNvSpPr>
          <p:nvPr/>
        </p:nvSpPr>
        <p:spPr bwMode="auto">
          <a:xfrm>
            <a:off x="8763000" y="2895600"/>
            <a:ext cx="0" cy="2057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81" name="Line 94"/>
          <p:cNvSpPr>
            <a:spLocks noChangeShapeType="1"/>
          </p:cNvSpPr>
          <p:nvPr/>
        </p:nvSpPr>
        <p:spPr bwMode="auto">
          <a:xfrm flipH="1">
            <a:off x="8153400" y="49530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ovéPole 1"/>
          <p:cNvSpPr txBox="1"/>
          <p:nvPr/>
        </p:nvSpPr>
        <p:spPr>
          <a:xfrm>
            <a:off x="6858000" y="1627187"/>
            <a:ext cx="225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Urinary</a:t>
            </a:r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retention</a:t>
            </a:r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&lt;&lt;&lt; </a:t>
            </a:r>
            <a:r>
              <a:rPr lang="cs-CZ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polyneuropathy</a:t>
            </a:r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Přímá spojnice 3"/>
          <p:cNvCxnSpPr>
            <a:stCxn id="2" idx="2"/>
          </p:cNvCxnSpPr>
          <p:nvPr/>
        </p:nvCxnSpPr>
        <p:spPr>
          <a:xfrm>
            <a:off x="7985392" y="2273518"/>
            <a:ext cx="0" cy="1648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5"/>
          <p:cNvCxnSpPr/>
          <p:nvPr/>
        </p:nvCxnSpPr>
        <p:spPr>
          <a:xfrm flipH="1">
            <a:off x="5410200" y="2438401"/>
            <a:ext cx="257519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>
            <a:off x="2743200" y="1301719"/>
            <a:ext cx="0" cy="210847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275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43000"/>
            <a:ext cx="8610600" cy="4343400"/>
          </a:xfrm>
        </p:spPr>
        <p:txBody>
          <a:bodyPr/>
          <a:lstStyle/>
          <a:p>
            <a:pPr algn="l" eaLnBrk="1" hangingPunct="1"/>
            <a:r>
              <a:rPr lang="cs-CZ" altLang="en-US" sz="5400" b="1" dirty="0">
                <a:solidFill>
                  <a:srgbClr val="FFFF00"/>
                </a:solidFill>
              </a:rPr>
              <a:t>5.4 </a:t>
            </a:r>
            <a:r>
              <a:rPr lang="cs-CZ" altLang="en-US" sz="5400" b="1" dirty="0" err="1">
                <a:solidFill>
                  <a:srgbClr val="FFFF00"/>
                </a:solidFill>
              </a:rPr>
              <a:t>Vasomotor</a:t>
            </a: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  <a:r>
              <a:rPr lang="cs-CZ" altLang="en-US" sz="5400" b="1" dirty="0" err="1">
                <a:solidFill>
                  <a:srgbClr val="FFFF00"/>
                </a:solidFill>
              </a:rPr>
              <a:t>Acute</a:t>
            </a: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  <a:r>
              <a:rPr lang="cs-CZ" altLang="en-US" sz="5400" b="1" dirty="0" err="1">
                <a:solidFill>
                  <a:srgbClr val="FFFF00"/>
                </a:solidFill>
              </a:rPr>
              <a:t>Renal</a:t>
            </a:r>
            <a:r>
              <a:rPr lang="cs-CZ" altLang="en-US" sz="5400" b="1" dirty="0">
                <a:solidFill>
                  <a:srgbClr val="FFFF00"/>
                </a:solidFill>
              </a:rPr>
              <a:t> 	</a:t>
            </a:r>
            <a:r>
              <a:rPr lang="cs-CZ" altLang="en-US" sz="5400" b="1" dirty="0" err="1">
                <a:solidFill>
                  <a:srgbClr val="FFFF00"/>
                </a:solidFill>
              </a:rPr>
              <a:t>Failure</a:t>
            </a:r>
            <a:r>
              <a:rPr lang="cs-CZ" altLang="en-US" sz="5400" b="1" dirty="0">
                <a:solidFill>
                  <a:srgbClr val="FFFF00"/>
                </a:solidFill>
              </a:rPr>
              <a:t> and </a:t>
            </a:r>
            <a:r>
              <a:rPr lang="cs-CZ" altLang="en-US" sz="5400" b="1" dirty="0" err="1">
                <a:solidFill>
                  <a:srgbClr val="FFFF00"/>
                </a:solidFill>
              </a:rPr>
              <a:t>serious</a:t>
            </a:r>
            <a:r>
              <a:rPr lang="cs-CZ" altLang="en-US" sz="5400" b="1" dirty="0">
                <a:solidFill>
                  <a:srgbClr val="FFFF00"/>
                </a:solidFill>
              </a:rPr>
              <a:t> 	</a:t>
            </a:r>
            <a:r>
              <a:rPr lang="cs-CZ" altLang="en-US" sz="5400" b="1" dirty="0" err="1">
                <a:solidFill>
                  <a:srgbClr val="FFFF00"/>
                </a:solidFill>
              </a:rPr>
              <a:t>Hyperkalemia</a:t>
            </a:r>
            <a:r>
              <a:rPr lang="cs-CZ" altLang="en-US" sz="54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9145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28600"/>
            <a:ext cx="7696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722438" y="6324600"/>
            <a:ext cx="59959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b="1">
                <a:latin typeface="Arial" charset="0"/>
                <a:cs typeface="Arial" charset="0"/>
              </a:rPr>
              <a:t>Abuelo JG. Normotensive ischaemic acute renal failure, NEJM 2007,357,797-805</a:t>
            </a:r>
            <a:r>
              <a:rPr lang="fr-FR" altLang="en-US" sz="1200" b="1" i="1">
                <a:latin typeface="Arial" charset="0"/>
                <a:cs typeface="Arial" charset="0"/>
              </a:rPr>
              <a:t>.</a:t>
            </a:r>
            <a:endParaRPr lang="cs-CZ" altLang="en-US" sz="1200" b="1" i="1">
              <a:latin typeface="Arial" charset="0"/>
              <a:cs typeface="Arial" charset="0"/>
            </a:endParaRPr>
          </a:p>
        </p:txBody>
      </p:sp>
      <p:sp>
        <p:nvSpPr>
          <p:cNvPr id="2" name="Ovál 1"/>
          <p:cNvSpPr/>
          <p:nvPr/>
        </p:nvSpPr>
        <p:spPr>
          <a:xfrm>
            <a:off x="4720430" y="29756"/>
            <a:ext cx="1939802" cy="734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ál 2"/>
          <p:cNvSpPr/>
          <p:nvPr/>
        </p:nvSpPr>
        <p:spPr>
          <a:xfrm>
            <a:off x="4720430" y="1556792"/>
            <a:ext cx="91440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ál 3"/>
          <p:cNvSpPr/>
          <p:nvPr/>
        </p:nvSpPr>
        <p:spPr>
          <a:xfrm>
            <a:off x="7261225" y="1569388"/>
            <a:ext cx="914400" cy="563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ál 4"/>
          <p:cNvSpPr/>
          <p:nvPr/>
        </p:nvSpPr>
        <p:spPr>
          <a:xfrm>
            <a:off x="723900" y="3276600"/>
            <a:ext cx="3848100" cy="440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ál 5"/>
          <p:cNvSpPr/>
          <p:nvPr/>
        </p:nvSpPr>
        <p:spPr>
          <a:xfrm>
            <a:off x="808038" y="4653136"/>
            <a:ext cx="91440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ál 6"/>
          <p:cNvSpPr/>
          <p:nvPr/>
        </p:nvSpPr>
        <p:spPr>
          <a:xfrm>
            <a:off x="4860032" y="3276600"/>
            <a:ext cx="3560068" cy="440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ál 7"/>
          <p:cNvSpPr/>
          <p:nvPr/>
        </p:nvSpPr>
        <p:spPr>
          <a:xfrm>
            <a:off x="7261225" y="4653136"/>
            <a:ext cx="91440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3772" y="1095127"/>
            <a:ext cx="42279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err="1"/>
              <a:t>intraglomerular</a:t>
            </a:r>
            <a:r>
              <a:rPr lang="en-GB" b="1" dirty="0"/>
              <a:t> pressure is maintained by an adequate tone of vas </a:t>
            </a:r>
            <a:r>
              <a:rPr lang="en-GB" b="1" dirty="0" err="1"/>
              <a:t>afferens</a:t>
            </a:r>
            <a:r>
              <a:rPr lang="en-GB" b="1" dirty="0"/>
              <a:t> and </a:t>
            </a:r>
            <a:r>
              <a:rPr lang="en-GB" b="1" dirty="0" err="1"/>
              <a:t>efferens</a:t>
            </a:r>
            <a:endParaRPr lang="en-GB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873714" y="1099751"/>
            <a:ext cx="327585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dilatation of vas </a:t>
            </a:r>
            <a:r>
              <a:rPr lang="en-GB" b="1" dirty="0" err="1"/>
              <a:t>afferens</a:t>
            </a:r>
            <a:r>
              <a:rPr lang="en-GB" b="1" dirty="0"/>
              <a:t> and constriction of vas </a:t>
            </a:r>
            <a:r>
              <a:rPr lang="en-GB" b="1" dirty="0" err="1"/>
              <a:t>efferens</a:t>
            </a:r>
            <a:r>
              <a:rPr lang="en-GB" b="1" dirty="0"/>
              <a:t> compensates for impairment of glomerular perfusion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41614" y="4059324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GB" b="1" dirty="0"/>
              <a:t>NSAIDs block the compensatory role of vasodilating prostaglandins and reduce vasodilation of vas afferents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963470" y="3914472"/>
            <a:ext cx="309634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err="1"/>
              <a:t>ACEi</a:t>
            </a:r>
            <a:r>
              <a:rPr lang="en-GB" b="1" dirty="0"/>
              <a:t> and </a:t>
            </a:r>
            <a:r>
              <a:rPr lang="en-GB" b="1" dirty="0" err="1"/>
              <a:t>sartans</a:t>
            </a:r>
            <a:r>
              <a:rPr lang="en-GB" b="1" dirty="0"/>
              <a:t> reduce compensatory vasoconstriction of vas </a:t>
            </a:r>
            <a:r>
              <a:rPr lang="en-GB" b="1" dirty="0" err="1"/>
              <a:t>efferens</a:t>
            </a:r>
            <a:r>
              <a:rPr lang="en-GB" b="1" dirty="0"/>
              <a:t> by blocking angiotensin II</a:t>
            </a:r>
          </a:p>
        </p:txBody>
      </p:sp>
    </p:spTree>
    <p:extLst>
      <p:ext uri="{BB962C8B-B14F-4D97-AF65-F5344CB8AC3E}">
        <p14:creationId xmlns="" xmlns:p14="http://schemas.microsoft.com/office/powerpoint/2010/main" val="409288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rrowheads="1"/>
          </p:cNvSpPr>
          <p:nvPr/>
        </p:nvSpPr>
        <p:spPr bwMode="auto">
          <a:xfrm>
            <a:off x="3352800" y="1066800"/>
            <a:ext cx="990600" cy="990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800" b="1"/>
              <a:t>MD</a:t>
            </a:r>
          </a:p>
        </p:txBody>
      </p:sp>
      <p:sp>
        <p:nvSpPr>
          <p:cNvPr id="35843" name="Freeform 3"/>
          <p:cNvSpPr>
            <a:spLocks/>
          </p:cNvSpPr>
          <p:nvPr/>
        </p:nvSpPr>
        <p:spPr bwMode="auto">
          <a:xfrm>
            <a:off x="1905000" y="1066800"/>
            <a:ext cx="5245100" cy="5338763"/>
          </a:xfrm>
          <a:custGeom>
            <a:avLst/>
            <a:gdLst>
              <a:gd name="T0" fmla="*/ 407988 w 3304"/>
              <a:gd name="T1" fmla="*/ 666750 h 3363"/>
              <a:gd name="T2" fmla="*/ 147638 w 3304"/>
              <a:gd name="T3" fmla="*/ 927100 h 3363"/>
              <a:gd name="T4" fmla="*/ 111125 w 3304"/>
              <a:gd name="T5" fmla="*/ 938213 h 3363"/>
              <a:gd name="T6" fmla="*/ 0 w 3304"/>
              <a:gd name="T7" fmla="*/ 1111250 h 3363"/>
              <a:gd name="T8" fmla="*/ 828675 w 3304"/>
              <a:gd name="T9" fmla="*/ 1333500 h 3363"/>
              <a:gd name="T10" fmla="*/ 939800 w 3304"/>
              <a:gd name="T11" fmla="*/ 1395413 h 3363"/>
              <a:gd name="T12" fmla="*/ 963613 w 3304"/>
              <a:gd name="T13" fmla="*/ 1506538 h 3363"/>
              <a:gd name="T14" fmla="*/ 950913 w 3304"/>
              <a:gd name="T15" fmla="*/ 1643063 h 3363"/>
              <a:gd name="T16" fmla="*/ 839788 w 3304"/>
              <a:gd name="T17" fmla="*/ 1679575 h 3363"/>
              <a:gd name="T18" fmla="*/ 185738 w 3304"/>
              <a:gd name="T19" fmla="*/ 1692275 h 3363"/>
              <a:gd name="T20" fmla="*/ 147638 w 3304"/>
              <a:gd name="T21" fmla="*/ 1717675 h 3363"/>
              <a:gd name="T22" fmla="*/ 98425 w 3304"/>
              <a:gd name="T23" fmla="*/ 1790700 h 3363"/>
              <a:gd name="T24" fmla="*/ 482600 w 3304"/>
              <a:gd name="T25" fmla="*/ 1914525 h 3363"/>
              <a:gd name="T26" fmla="*/ 519113 w 3304"/>
              <a:gd name="T27" fmla="*/ 4213225 h 3363"/>
              <a:gd name="T28" fmla="*/ 790575 w 3304"/>
              <a:gd name="T29" fmla="*/ 5300663 h 3363"/>
              <a:gd name="T30" fmla="*/ 963613 w 3304"/>
              <a:gd name="T31" fmla="*/ 5313363 h 3363"/>
              <a:gd name="T32" fmla="*/ 1681163 w 3304"/>
              <a:gd name="T33" fmla="*/ 5176838 h 3363"/>
              <a:gd name="T34" fmla="*/ 1804988 w 3304"/>
              <a:gd name="T35" fmla="*/ 4954588 h 3363"/>
              <a:gd name="T36" fmla="*/ 1841500 w 3304"/>
              <a:gd name="T37" fmla="*/ 4806950 h 3363"/>
              <a:gd name="T38" fmla="*/ 1890713 w 3304"/>
              <a:gd name="T39" fmla="*/ 4633913 h 3363"/>
              <a:gd name="T40" fmla="*/ 1903413 w 3304"/>
              <a:gd name="T41" fmla="*/ 4089400 h 3363"/>
              <a:gd name="T42" fmla="*/ 1927225 w 3304"/>
              <a:gd name="T43" fmla="*/ 3965575 h 3363"/>
              <a:gd name="T44" fmla="*/ 1976438 w 3304"/>
              <a:gd name="T45" fmla="*/ 3768725 h 3363"/>
              <a:gd name="T46" fmla="*/ 2014538 w 3304"/>
              <a:gd name="T47" fmla="*/ 3657600 h 3363"/>
              <a:gd name="T48" fmla="*/ 2027238 w 3304"/>
              <a:gd name="T49" fmla="*/ 3619500 h 3363"/>
              <a:gd name="T50" fmla="*/ 2089150 w 3304"/>
              <a:gd name="T51" fmla="*/ 3373438 h 3363"/>
              <a:gd name="T52" fmla="*/ 2112963 w 3304"/>
              <a:gd name="T53" fmla="*/ 3236913 h 3363"/>
              <a:gd name="T54" fmla="*/ 2125663 w 3304"/>
              <a:gd name="T55" fmla="*/ 1185863 h 3363"/>
              <a:gd name="T56" fmla="*/ 2335213 w 3304"/>
              <a:gd name="T57" fmla="*/ 1074738 h 3363"/>
              <a:gd name="T58" fmla="*/ 2360613 w 3304"/>
              <a:gd name="T59" fmla="*/ 1038225 h 3363"/>
              <a:gd name="T60" fmla="*/ 2433638 w 3304"/>
              <a:gd name="T61" fmla="*/ 1012825 h 3363"/>
              <a:gd name="T62" fmla="*/ 2619375 w 3304"/>
              <a:gd name="T63" fmla="*/ 914400 h 3363"/>
              <a:gd name="T64" fmla="*/ 2693988 w 3304"/>
              <a:gd name="T65" fmla="*/ 431800 h 3363"/>
              <a:gd name="T66" fmla="*/ 2817813 w 3304"/>
              <a:gd name="T67" fmla="*/ 382588 h 3363"/>
              <a:gd name="T68" fmla="*/ 2854325 w 3304"/>
              <a:gd name="T69" fmla="*/ 358775 h 3363"/>
              <a:gd name="T70" fmla="*/ 3003550 w 3304"/>
              <a:gd name="T71" fmla="*/ 369888 h 3363"/>
              <a:gd name="T72" fmla="*/ 3014663 w 3304"/>
              <a:gd name="T73" fmla="*/ 617538 h 3363"/>
              <a:gd name="T74" fmla="*/ 3027363 w 3304"/>
              <a:gd name="T75" fmla="*/ 741363 h 3363"/>
              <a:gd name="T76" fmla="*/ 3101975 w 3304"/>
              <a:gd name="T77" fmla="*/ 1173163 h 3363"/>
              <a:gd name="T78" fmla="*/ 3324225 w 3304"/>
              <a:gd name="T79" fmla="*/ 1162050 h 3363"/>
              <a:gd name="T80" fmla="*/ 3348038 w 3304"/>
              <a:gd name="T81" fmla="*/ 1087438 h 3363"/>
              <a:gd name="T82" fmla="*/ 3398838 w 3304"/>
              <a:gd name="T83" fmla="*/ 692150 h 3363"/>
              <a:gd name="T84" fmla="*/ 3546475 w 3304"/>
              <a:gd name="T85" fmla="*/ 519113 h 3363"/>
              <a:gd name="T86" fmla="*/ 3781425 w 3304"/>
              <a:gd name="T87" fmla="*/ 395288 h 3363"/>
              <a:gd name="T88" fmla="*/ 3843338 w 3304"/>
              <a:gd name="T89" fmla="*/ 542925 h 3363"/>
              <a:gd name="T90" fmla="*/ 3879850 w 3304"/>
              <a:gd name="T91" fmla="*/ 1136650 h 3363"/>
              <a:gd name="T92" fmla="*/ 4065588 w 3304"/>
              <a:gd name="T93" fmla="*/ 1062038 h 3363"/>
              <a:gd name="T94" fmla="*/ 4102100 w 3304"/>
              <a:gd name="T95" fmla="*/ 555625 h 3363"/>
              <a:gd name="T96" fmla="*/ 4362450 w 3304"/>
              <a:gd name="T97" fmla="*/ 419100 h 3363"/>
              <a:gd name="T98" fmla="*/ 4460875 w 3304"/>
              <a:gd name="T99" fmla="*/ 431800 h 3363"/>
              <a:gd name="T100" fmla="*/ 4473575 w 3304"/>
              <a:gd name="T101" fmla="*/ 481013 h 3363"/>
              <a:gd name="T102" fmla="*/ 4559300 w 3304"/>
              <a:gd name="T103" fmla="*/ 1136650 h 3363"/>
              <a:gd name="T104" fmla="*/ 4708525 w 3304"/>
              <a:gd name="T105" fmla="*/ 1123950 h 3363"/>
              <a:gd name="T106" fmla="*/ 4745038 w 3304"/>
              <a:gd name="T107" fmla="*/ 1012825 h 3363"/>
              <a:gd name="T108" fmla="*/ 4892675 w 3304"/>
              <a:gd name="T109" fmla="*/ 865188 h 3363"/>
              <a:gd name="T110" fmla="*/ 5005388 w 3304"/>
              <a:gd name="T111" fmla="*/ 803275 h 3363"/>
              <a:gd name="T112" fmla="*/ 5078413 w 3304"/>
              <a:gd name="T113" fmla="*/ 777875 h 3363"/>
              <a:gd name="T114" fmla="*/ 5103813 w 3304"/>
              <a:gd name="T115" fmla="*/ 0 h 336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304"/>
              <a:gd name="T175" fmla="*/ 0 h 3363"/>
              <a:gd name="T176" fmla="*/ 3304 w 3304"/>
              <a:gd name="T177" fmla="*/ 3363 h 336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304" h="3363">
                <a:moveTo>
                  <a:pt x="257" y="420"/>
                </a:moveTo>
                <a:cubicBezTo>
                  <a:pt x="246" y="635"/>
                  <a:pt x="301" y="567"/>
                  <a:pt x="93" y="584"/>
                </a:cubicBezTo>
                <a:cubicBezTo>
                  <a:pt x="85" y="585"/>
                  <a:pt x="78" y="589"/>
                  <a:pt x="70" y="591"/>
                </a:cubicBezTo>
                <a:cubicBezTo>
                  <a:pt x="33" y="616"/>
                  <a:pt x="14" y="658"/>
                  <a:pt x="0" y="700"/>
                </a:cubicBezTo>
                <a:cubicBezTo>
                  <a:pt x="26" y="982"/>
                  <a:pt x="54" y="833"/>
                  <a:pt x="522" y="840"/>
                </a:cubicBezTo>
                <a:cubicBezTo>
                  <a:pt x="571" y="847"/>
                  <a:pt x="578" y="833"/>
                  <a:pt x="592" y="879"/>
                </a:cubicBezTo>
                <a:cubicBezTo>
                  <a:pt x="599" y="902"/>
                  <a:pt x="607" y="949"/>
                  <a:pt x="607" y="949"/>
                </a:cubicBezTo>
                <a:cubicBezTo>
                  <a:pt x="604" y="978"/>
                  <a:pt x="607" y="1007"/>
                  <a:pt x="599" y="1035"/>
                </a:cubicBezTo>
                <a:cubicBezTo>
                  <a:pt x="593" y="1055"/>
                  <a:pt x="535" y="1058"/>
                  <a:pt x="529" y="1058"/>
                </a:cubicBezTo>
                <a:cubicBezTo>
                  <a:pt x="392" y="1062"/>
                  <a:pt x="254" y="1063"/>
                  <a:pt x="117" y="1066"/>
                </a:cubicBezTo>
                <a:cubicBezTo>
                  <a:pt x="109" y="1071"/>
                  <a:pt x="99" y="1075"/>
                  <a:pt x="93" y="1082"/>
                </a:cubicBezTo>
                <a:cubicBezTo>
                  <a:pt x="81" y="1096"/>
                  <a:pt x="62" y="1128"/>
                  <a:pt x="62" y="1128"/>
                </a:cubicBezTo>
                <a:cubicBezTo>
                  <a:pt x="24" y="1258"/>
                  <a:pt x="281" y="1205"/>
                  <a:pt x="304" y="1206"/>
                </a:cubicBezTo>
                <a:cubicBezTo>
                  <a:pt x="308" y="1701"/>
                  <a:pt x="319" y="2165"/>
                  <a:pt x="327" y="2654"/>
                </a:cubicBezTo>
                <a:cubicBezTo>
                  <a:pt x="328" y="2743"/>
                  <a:pt x="208" y="3306"/>
                  <a:pt x="498" y="3339"/>
                </a:cubicBezTo>
                <a:cubicBezTo>
                  <a:pt x="534" y="3343"/>
                  <a:pt x="571" y="3344"/>
                  <a:pt x="607" y="3347"/>
                </a:cubicBezTo>
                <a:cubicBezTo>
                  <a:pt x="819" y="3341"/>
                  <a:pt x="906" y="3363"/>
                  <a:pt x="1059" y="3261"/>
                </a:cubicBezTo>
                <a:cubicBezTo>
                  <a:pt x="1070" y="3226"/>
                  <a:pt x="1114" y="3151"/>
                  <a:pt x="1137" y="3121"/>
                </a:cubicBezTo>
                <a:cubicBezTo>
                  <a:pt x="1146" y="3090"/>
                  <a:pt x="1149" y="3059"/>
                  <a:pt x="1160" y="3028"/>
                </a:cubicBezTo>
                <a:cubicBezTo>
                  <a:pt x="1167" y="2985"/>
                  <a:pt x="1175" y="2959"/>
                  <a:pt x="1191" y="2919"/>
                </a:cubicBezTo>
                <a:cubicBezTo>
                  <a:pt x="1194" y="2805"/>
                  <a:pt x="1193" y="2690"/>
                  <a:pt x="1199" y="2576"/>
                </a:cubicBezTo>
                <a:cubicBezTo>
                  <a:pt x="1200" y="2550"/>
                  <a:pt x="1210" y="2524"/>
                  <a:pt x="1214" y="2498"/>
                </a:cubicBezTo>
                <a:cubicBezTo>
                  <a:pt x="1224" y="2435"/>
                  <a:pt x="1224" y="2426"/>
                  <a:pt x="1245" y="2374"/>
                </a:cubicBezTo>
                <a:cubicBezTo>
                  <a:pt x="1254" y="2351"/>
                  <a:pt x="1261" y="2327"/>
                  <a:pt x="1269" y="2304"/>
                </a:cubicBezTo>
                <a:cubicBezTo>
                  <a:pt x="1272" y="2296"/>
                  <a:pt x="1277" y="2280"/>
                  <a:pt x="1277" y="2280"/>
                </a:cubicBezTo>
                <a:cubicBezTo>
                  <a:pt x="1283" y="2224"/>
                  <a:pt x="1290" y="2175"/>
                  <a:pt x="1316" y="2125"/>
                </a:cubicBezTo>
                <a:cubicBezTo>
                  <a:pt x="1319" y="2096"/>
                  <a:pt x="1331" y="2068"/>
                  <a:pt x="1331" y="2039"/>
                </a:cubicBezTo>
                <a:cubicBezTo>
                  <a:pt x="1336" y="1608"/>
                  <a:pt x="1331" y="1178"/>
                  <a:pt x="1339" y="747"/>
                </a:cubicBezTo>
                <a:cubicBezTo>
                  <a:pt x="1340" y="697"/>
                  <a:pt x="1471" y="677"/>
                  <a:pt x="1471" y="677"/>
                </a:cubicBezTo>
                <a:cubicBezTo>
                  <a:pt x="1476" y="669"/>
                  <a:pt x="1479" y="659"/>
                  <a:pt x="1487" y="654"/>
                </a:cubicBezTo>
                <a:cubicBezTo>
                  <a:pt x="1501" y="645"/>
                  <a:pt x="1533" y="638"/>
                  <a:pt x="1533" y="638"/>
                </a:cubicBezTo>
                <a:cubicBezTo>
                  <a:pt x="1562" y="610"/>
                  <a:pt x="1611" y="590"/>
                  <a:pt x="1650" y="576"/>
                </a:cubicBezTo>
                <a:cubicBezTo>
                  <a:pt x="1679" y="490"/>
                  <a:pt x="1634" y="335"/>
                  <a:pt x="1697" y="272"/>
                </a:cubicBezTo>
                <a:cubicBezTo>
                  <a:pt x="1717" y="252"/>
                  <a:pt x="1749" y="248"/>
                  <a:pt x="1775" y="241"/>
                </a:cubicBezTo>
                <a:cubicBezTo>
                  <a:pt x="1783" y="236"/>
                  <a:pt x="1789" y="227"/>
                  <a:pt x="1798" y="226"/>
                </a:cubicBezTo>
                <a:cubicBezTo>
                  <a:pt x="1829" y="224"/>
                  <a:pt x="1875" y="206"/>
                  <a:pt x="1892" y="233"/>
                </a:cubicBezTo>
                <a:cubicBezTo>
                  <a:pt x="1919" y="277"/>
                  <a:pt x="1896" y="337"/>
                  <a:pt x="1899" y="389"/>
                </a:cubicBezTo>
                <a:cubicBezTo>
                  <a:pt x="1901" y="415"/>
                  <a:pt x="1904" y="441"/>
                  <a:pt x="1907" y="467"/>
                </a:cubicBezTo>
                <a:cubicBezTo>
                  <a:pt x="1909" y="510"/>
                  <a:pt x="1882" y="694"/>
                  <a:pt x="1954" y="739"/>
                </a:cubicBezTo>
                <a:cubicBezTo>
                  <a:pt x="2001" y="737"/>
                  <a:pt x="2050" y="747"/>
                  <a:pt x="2094" y="732"/>
                </a:cubicBezTo>
                <a:cubicBezTo>
                  <a:pt x="2110" y="727"/>
                  <a:pt x="2109" y="685"/>
                  <a:pt x="2109" y="685"/>
                </a:cubicBezTo>
                <a:cubicBezTo>
                  <a:pt x="2112" y="625"/>
                  <a:pt x="2101" y="493"/>
                  <a:pt x="2141" y="436"/>
                </a:cubicBezTo>
                <a:cubicBezTo>
                  <a:pt x="2156" y="384"/>
                  <a:pt x="2181" y="346"/>
                  <a:pt x="2234" y="327"/>
                </a:cubicBezTo>
                <a:cubicBezTo>
                  <a:pt x="2281" y="277"/>
                  <a:pt x="2320" y="270"/>
                  <a:pt x="2382" y="249"/>
                </a:cubicBezTo>
                <a:cubicBezTo>
                  <a:pt x="2423" y="263"/>
                  <a:pt x="2414" y="301"/>
                  <a:pt x="2421" y="342"/>
                </a:cubicBezTo>
                <a:cubicBezTo>
                  <a:pt x="2425" y="493"/>
                  <a:pt x="2411" y="589"/>
                  <a:pt x="2444" y="716"/>
                </a:cubicBezTo>
                <a:cubicBezTo>
                  <a:pt x="2511" y="709"/>
                  <a:pt x="2528" y="719"/>
                  <a:pt x="2561" y="669"/>
                </a:cubicBezTo>
                <a:cubicBezTo>
                  <a:pt x="2588" y="565"/>
                  <a:pt x="2567" y="456"/>
                  <a:pt x="2584" y="350"/>
                </a:cubicBezTo>
                <a:cubicBezTo>
                  <a:pt x="2591" y="309"/>
                  <a:pt x="2715" y="273"/>
                  <a:pt x="2748" y="264"/>
                </a:cubicBezTo>
                <a:cubicBezTo>
                  <a:pt x="2769" y="267"/>
                  <a:pt x="2792" y="262"/>
                  <a:pt x="2810" y="272"/>
                </a:cubicBezTo>
                <a:cubicBezTo>
                  <a:pt x="2819" y="277"/>
                  <a:pt x="2818" y="292"/>
                  <a:pt x="2818" y="303"/>
                </a:cubicBezTo>
                <a:cubicBezTo>
                  <a:pt x="2821" y="382"/>
                  <a:pt x="2725" y="686"/>
                  <a:pt x="2872" y="716"/>
                </a:cubicBezTo>
                <a:cubicBezTo>
                  <a:pt x="2903" y="713"/>
                  <a:pt x="2938" y="722"/>
                  <a:pt x="2966" y="708"/>
                </a:cubicBezTo>
                <a:cubicBezTo>
                  <a:pt x="2988" y="697"/>
                  <a:pt x="2981" y="661"/>
                  <a:pt x="2989" y="638"/>
                </a:cubicBezTo>
                <a:cubicBezTo>
                  <a:pt x="3007" y="587"/>
                  <a:pt x="3027" y="562"/>
                  <a:pt x="3082" y="545"/>
                </a:cubicBezTo>
                <a:cubicBezTo>
                  <a:pt x="3104" y="531"/>
                  <a:pt x="3129" y="517"/>
                  <a:pt x="3153" y="506"/>
                </a:cubicBezTo>
                <a:cubicBezTo>
                  <a:pt x="3168" y="499"/>
                  <a:pt x="3199" y="490"/>
                  <a:pt x="3199" y="490"/>
                </a:cubicBezTo>
                <a:cubicBezTo>
                  <a:pt x="3304" y="339"/>
                  <a:pt x="3215" y="476"/>
                  <a:pt x="3215" y="0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 rot="-9486308">
            <a:off x="1600200" y="838200"/>
            <a:ext cx="1800225" cy="914400"/>
          </a:xfrm>
          <a:custGeom>
            <a:avLst/>
            <a:gdLst>
              <a:gd name="T0" fmla="*/ 75018793 w 21600"/>
              <a:gd name="T1" fmla="*/ 0 h 21600"/>
              <a:gd name="T2" fmla="*/ 18754677 w 21600"/>
              <a:gd name="T3" fmla="*/ 19354800 h 21600"/>
              <a:gd name="T4" fmla="*/ 75018793 w 21600"/>
              <a:gd name="T5" fmla="*/ 9677400 h 21600"/>
              <a:gd name="T6" fmla="*/ 131282825 w 21600"/>
              <a:gd name="T7" fmla="*/ 19354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845" name="Freeform 5"/>
          <p:cNvSpPr>
            <a:spLocks/>
          </p:cNvSpPr>
          <p:nvPr/>
        </p:nvSpPr>
        <p:spPr bwMode="auto">
          <a:xfrm>
            <a:off x="2209800" y="990600"/>
            <a:ext cx="5083175" cy="5268913"/>
          </a:xfrm>
          <a:custGeom>
            <a:avLst/>
            <a:gdLst>
              <a:gd name="T0" fmla="*/ 400050 w 3202"/>
              <a:gd name="T1" fmla="*/ 793750 h 3319"/>
              <a:gd name="T2" fmla="*/ 104775 w 3202"/>
              <a:gd name="T3" fmla="*/ 1152525 h 3319"/>
              <a:gd name="T4" fmla="*/ 30163 w 3202"/>
              <a:gd name="T5" fmla="*/ 1165225 h 3319"/>
              <a:gd name="T6" fmla="*/ 4763 w 3202"/>
              <a:gd name="T7" fmla="*/ 1238250 h 3319"/>
              <a:gd name="T8" fmla="*/ 42863 w 3202"/>
              <a:gd name="T9" fmla="*/ 1263650 h 3319"/>
              <a:gd name="T10" fmla="*/ 573088 w 3202"/>
              <a:gd name="T11" fmla="*/ 1276350 h 3319"/>
              <a:gd name="T12" fmla="*/ 784225 w 3202"/>
              <a:gd name="T13" fmla="*/ 1300163 h 3319"/>
              <a:gd name="T14" fmla="*/ 857250 w 3202"/>
              <a:gd name="T15" fmla="*/ 1349375 h 3319"/>
              <a:gd name="T16" fmla="*/ 869950 w 3202"/>
              <a:gd name="T17" fmla="*/ 1387475 h 3319"/>
              <a:gd name="T18" fmla="*/ 412750 w 3202"/>
              <a:gd name="T19" fmla="*/ 1955800 h 3319"/>
              <a:gd name="T20" fmla="*/ 388938 w 3202"/>
              <a:gd name="T21" fmla="*/ 1992313 h 3319"/>
              <a:gd name="T22" fmla="*/ 363538 w 3202"/>
              <a:gd name="T23" fmla="*/ 2066925 h 3319"/>
              <a:gd name="T24" fmla="*/ 376238 w 3202"/>
              <a:gd name="T25" fmla="*/ 5019675 h 3319"/>
              <a:gd name="T26" fmla="*/ 536575 w 3202"/>
              <a:gd name="T27" fmla="*/ 5118100 h 3319"/>
              <a:gd name="T28" fmla="*/ 1192213 w 3202"/>
              <a:gd name="T29" fmla="*/ 5168900 h 3319"/>
              <a:gd name="T30" fmla="*/ 1290638 w 3202"/>
              <a:gd name="T31" fmla="*/ 5081588 h 3319"/>
              <a:gd name="T32" fmla="*/ 1314450 w 3202"/>
              <a:gd name="T33" fmla="*/ 4489450 h 3319"/>
              <a:gd name="T34" fmla="*/ 1376363 w 3202"/>
              <a:gd name="T35" fmla="*/ 4203700 h 3319"/>
              <a:gd name="T36" fmla="*/ 1438275 w 3202"/>
              <a:gd name="T37" fmla="*/ 3648075 h 3319"/>
              <a:gd name="T38" fmla="*/ 1450975 w 3202"/>
              <a:gd name="T39" fmla="*/ 3500438 h 3319"/>
              <a:gd name="T40" fmla="*/ 1476375 w 3202"/>
              <a:gd name="T41" fmla="*/ 3376613 h 3319"/>
              <a:gd name="T42" fmla="*/ 1425575 w 3202"/>
              <a:gd name="T43" fmla="*/ 2955925 h 3319"/>
              <a:gd name="T44" fmla="*/ 1376363 w 3202"/>
              <a:gd name="T45" fmla="*/ 2832100 h 3319"/>
              <a:gd name="T46" fmla="*/ 1314450 w 3202"/>
              <a:gd name="T47" fmla="*/ 2671763 h 3319"/>
              <a:gd name="T48" fmla="*/ 1303338 w 3202"/>
              <a:gd name="T49" fmla="*/ 1684338 h 3319"/>
              <a:gd name="T50" fmla="*/ 1414463 w 3202"/>
              <a:gd name="T51" fmla="*/ 1263650 h 3319"/>
              <a:gd name="T52" fmla="*/ 1500188 w 3202"/>
              <a:gd name="T53" fmla="*/ 1152525 h 3319"/>
              <a:gd name="T54" fmla="*/ 1538288 w 3202"/>
              <a:gd name="T55" fmla="*/ 1139825 h 3319"/>
              <a:gd name="T56" fmla="*/ 1685925 w 3202"/>
              <a:gd name="T57" fmla="*/ 1054100 h 3319"/>
              <a:gd name="T58" fmla="*/ 1747838 w 3202"/>
              <a:gd name="T59" fmla="*/ 1003300 h 3319"/>
              <a:gd name="T60" fmla="*/ 1809750 w 3202"/>
              <a:gd name="T61" fmla="*/ 954088 h 3319"/>
              <a:gd name="T62" fmla="*/ 1995488 w 3202"/>
              <a:gd name="T63" fmla="*/ 855663 h 3319"/>
              <a:gd name="T64" fmla="*/ 2155825 w 3202"/>
              <a:gd name="T65" fmla="*/ 708025 h 3319"/>
              <a:gd name="T66" fmla="*/ 2217738 w 3202"/>
              <a:gd name="T67" fmla="*/ 546100 h 3319"/>
              <a:gd name="T68" fmla="*/ 2525713 w 3202"/>
              <a:gd name="T69" fmla="*/ 188913 h 3319"/>
              <a:gd name="T70" fmla="*/ 2711450 w 3202"/>
              <a:gd name="T71" fmla="*/ 212725 h 3319"/>
              <a:gd name="T72" fmla="*/ 2747963 w 3202"/>
              <a:gd name="T73" fmla="*/ 238125 h 3319"/>
              <a:gd name="T74" fmla="*/ 2822575 w 3202"/>
              <a:gd name="T75" fmla="*/ 261938 h 3319"/>
              <a:gd name="T76" fmla="*/ 2897188 w 3202"/>
              <a:gd name="T77" fmla="*/ 336550 h 3319"/>
              <a:gd name="T78" fmla="*/ 2946400 w 3202"/>
              <a:gd name="T79" fmla="*/ 719138 h 3319"/>
              <a:gd name="T80" fmla="*/ 3008313 w 3202"/>
              <a:gd name="T81" fmla="*/ 708025 h 3319"/>
              <a:gd name="T82" fmla="*/ 3032125 w 3202"/>
              <a:gd name="T83" fmla="*/ 633413 h 3319"/>
              <a:gd name="T84" fmla="*/ 3106738 w 3202"/>
              <a:gd name="T85" fmla="*/ 323850 h 3319"/>
              <a:gd name="T86" fmla="*/ 3243263 w 3202"/>
              <a:gd name="T87" fmla="*/ 250825 h 3319"/>
              <a:gd name="T88" fmla="*/ 3538538 w 3202"/>
              <a:gd name="T89" fmla="*/ 261938 h 3319"/>
              <a:gd name="T90" fmla="*/ 3613150 w 3202"/>
              <a:gd name="T91" fmla="*/ 323850 h 3319"/>
              <a:gd name="T92" fmla="*/ 3687763 w 3202"/>
              <a:gd name="T93" fmla="*/ 349250 h 3319"/>
              <a:gd name="T94" fmla="*/ 3711575 w 3202"/>
              <a:gd name="T95" fmla="*/ 423863 h 3319"/>
              <a:gd name="T96" fmla="*/ 3724275 w 3202"/>
              <a:gd name="T97" fmla="*/ 522288 h 3319"/>
              <a:gd name="T98" fmla="*/ 3773488 w 3202"/>
              <a:gd name="T99" fmla="*/ 534988 h 3319"/>
              <a:gd name="T100" fmla="*/ 3959225 w 3202"/>
              <a:gd name="T101" fmla="*/ 447675 h 3319"/>
              <a:gd name="T102" fmla="*/ 4046538 w 3202"/>
              <a:gd name="T103" fmla="*/ 361950 h 3319"/>
              <a:gd name="T104" fmla="*/ 4219575 w 3202"/>
              <a:gd name="T105" fmla="*/ 374650 h 3319"/>
              <a:gd name="T106" fmla="*/ 4318000 w 3202"/>
              <a:gd name="T107" fmla="*/ 385763 h 3319"/>
              <a:gd name="T108" fmla="*/ 4341813 w 3202"/>
              <a:gd name="T109" fmla="*/ 460375 h 3319"/>
              <a:gd name="T110" fmla="*/ 4465638 w 3202"/>
              <a:gd name="T111" fmla="*/ 881063 h 3319"/>
              <a:gd name="T112" fmla="*/ 4614863 w 3202"/>
              <a:gd name="T113" fmla="*/ 52388 h 3319"/>
              <a:gd name="T114" fmla="*/ 4651375 w 3202"/>
              <a:gd name="T115" fmla="*/ 39688 h 3319"/>
              <a:gd name="T116" fmla="*/ 4775200 w 3202"/>
              <a:gd name="T117" fmla="*/ 3175 h 3319"/>
              <a:gd name="T118" fmla="*/ 5083175 w 3202"/>
              <a:gd name="T119" fmla="*/ 3175 h 33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202"/>
              <a:gd name="T181" fmla="*/ 0 h 3319"/>
              <a:gd name="T182" fmla="*/ 3202 w 3202"/>
              <a:gd name="T183" fmla="*/ 3319 h 331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202" h="3319">
                <a:moveTo>
                  <a:pt x="252" y="500"/>
                </a:moveTo>
                <a:cubicBezTo>
                  <a:pt x="243" y="786"/>
                  <a:pt x="318" y="708"/>
                  <a:pt x="66" y="726"/>
                </a:cubicBezTo>
                <a:cubicBezTo>
                  <a:pt x="50" y="727"/>
                  <a:pt x="35" y="731"/>
                  <a:pt x="19" y="734"/>
                </a:cubicBezTo>
                <a:cubicBezTo>
                  <a:pt x="14" y="749"/>
                  <a:pt x="8" y="765"/>
                  <a:pt x="3" y="780"/>
                </a:cubicBezTo>
                <a:cubicBezTo>
                  <a:pt x="0" y="789"/>
                  <a:pt x="17" y="795"/>
                  <a:pt x="27" y="796"/>
                </a:cubicBezTo>
                <a:cubicBezTo>
                  <a:pt x="138" y="803"/>
                  <a:pt x="250" y="801"/>
                  <a:pt x="361" y="804"/>
                </a:cubicBezTo>
                <a:cubicBezTo>
                  <a:pt x="405" y="809"/>
                  <a:pt x="457" y="794"/>
                  <a:pt x="494" y="819"/>
                </a:cubicBezTo>
                <a:cubicBezTo>
                  <a:pt x="509" y="829"/>
                  <a:pt x="540" y="850"/>
                  <a:pt x="540" y="850"/>
                </a:cubicBezTo>
                <a:cubicBezTo>
                  <a:pt x="543" y="858"/>
                  <a:pt x="548" y="866"/>
                  <a:pt x="548" y="874"/>
                </a:cubicBezTo>
                <a:cubicBezTo>
                  <a:pt x="548" y="1284"/>
                  <a:pt x="628" y="1221"/>
                  <a:pt x="260" y="1232"/>
                </a:cubicBezTo>
                <a:cubicBezTo>
                  <a:pt x="255" y="1240"/>
                  <a:pt x="249" y="1247"/>
                  <a:pt x="245" y="1255"/>
                </a:cubicBezTo>
                <a:cubicBezTo>
                  <a:pt x="238" y="1270"/>
                  <a:pt x="229" y="1302"/>
                  <a:pt x="229" y="1302"/>
                </a:cubicBezTo>
                <a:cubicBezTo>
                  <a:pt x="232" y="1922"/>
                  <a:pt x="227" y="2542"/>
                  <a:pt x="237" y="3162"/>
                </a:cubicBezTo>
                <a:cubicBezTo>
                  <a:pt x="237" y="3191"/>
                  <a:pt x="318" y="3220"/>
                  <a:pt x="338" y="3224"/>
                </a:cubicBezTo>
                <a:cubicBezTo>
                  <a:pt x="477" y="3319"/>
                  <a:pt x="489" y="3261"/>
                  <a:pt x="751" y="3256"/>
                </a:cubicBezTo>
                <a:cubicBezTo>
                  <a:pt x="782" y="3245"/>
                  <a:pt x="795" y="3228"/>
                  <a:pt x="813" y="3201"/>
                </a:cubicBezTo>
                <a:cubicBezTo>
                  <a:pt x="814" y="3164"/>
                  <a:pt x="818" y="2920"/>
                  <a:pt x="828" y="2828"/>
                </a:cubicBezTo>
                <a:cubicBezTo>
                  <a:pt x="835" y="2768"/>
                  <a:pt x="856" y="2708"/>
                  <a:pt x="867" y="2648"/>
                </a:cubicBezTo>
                <a:cubicBezTo>
                  <a:pt x="875" y="2534"/>
                  <a:pt x="877" y="2409"/>
                  <a:pt x="906" y="2298"/>
                </a:cubicBezTo>
                <a:cubicBezTo>
                  <a:pt x="909" y="2267"/>
                  <a:pt x="910" y="2236"/>
                  <a:pt x="914" y="2205"/>
                </a:cubicBezTo>
                <a:cubicBezTo>
                  <a:pt x="918" y="2179"/>
                  <a:pt x="930" y="2127"/>
                  <a:pt x="930" y="2127"/>
                </a:cubicBezTo>
                <a:cubicBezTo>
                  <a:pt x="925" y="2002"/>
                  <a:pt x="953" y="1945"/>
                  <a:pt x="898" y="1862"/>
                </a:cubicBezTo>
                <a:cubicBezTo>
                  <a:pt x="889" y="1833"/>
                  <a:pt x="884" y="1810"/>
                  <a:pt x="867" y="1784"/>
                </a:cubicBezTo>
                <a:cubicBezTo>
                  <a:pt x="856" y="1748"/>
                  <a:pt x="838" y="1720"/>
                  <a:pt x="828" y="1683"/>
                </a:cubicBezTo>
                <a:cubicBezTo>
                  <a:pt x="810" y="1416"/>
                  <a:pt x="811" y="1536"/>
                  <a:pt x="821" y="1061"/>
                </a:cubicBezTo>
                <a:cubicBezTo>
                  <a:pt x="824" y="914"/>
                  <a:pt x="790" y="864"/>
                  <a:pt x="891" y="796"/>
                </a:cubicBezTo>
                <a:cubicBezTo>
                  <a:pt x="902" y="779"/>
                  <a:pt x="930" y="738"/>
                  <a:pt x="945" y="726"/>
                </a:cubicBezTo>
                <a:cubicBezTo>
                  <a:pt x="952" y="721"/>
                  <a:pt x="962" y="722"/>
                  <a:pt x="969" y="718"/>
                </a:cubicBezTo>
                <a:cubicBezTo>
                  <a:pt x="998" y="702"/>
                  <a:pt x="1034" y="682"/>
                  <a:pt x="1062" y="664"/>
                </a:cubicBezTo>
                <a:cubicBezTo>
                  <a:pt x="1103" y="599"/>
                  <a:pt x="1049" y="673"/>
                  <a:pt x="1101" y="632"/>
                </a:cubicBezTo>
                <a:cubicBezTo>
                  <a:pt x="1152" y="591"/>
                  <a:pt x="1078" y="622"/>
                  <a:pt x="1140" y="601"/>
                </a:cubicBezTo>
                <a:cubicBezTo>
                  <a:pt x="1168" y="573"/>
                  <a:pt x="1218" y="552"/>
                  <a:pt x="1257" y="539"/>
                </a:cubicBezTo>
                <a:cubicBezTo>
                  <a:pt x="1283" y="499"/>
                  <a:pt x="1310" y="460"/>
                  <a:pt x="1358" y="446"/>
                </a:cubicBezTo>
                <a:cubicBezTo>
                  <a:pt x="1369" y="409"/>
                  <a:pt x="1375" y="376"/>
                  <a:pt x="1397" y="344"/>
                </a:cubicBezTo>
                <a:cubicBezTo>
                  <a:pt x="1416" y="221"/>
                  <a:pt x="1474" y="160"/>
                  <a:pt x="1591" y="119"/>
                </a:cubicBezTo>
                <a:cubicBezTo>
                  <a:pt x="1595" y="119"/>
                  <a:pt x="1680" y="120"/>
                  <a:pt x="1708" y="134"/>
                </a:cubicBezTo>
                <a:cubicBezTo>
                  <a:pt x="1716" y="138"/>
                  <a:pt x="1722" y="146"/>
                  <a:pt x="1731" y="150"/>
                </a:cubicBezTo>
                <a:cubicBezTo>
                  <a:pt x="1746" y="157"/>
                  <a:pt x="1778" y="165"/>
                  <a:pt x="1778" y="165"/>
                </a:cubicBezTo>
                <a:cubicBezTo>
                  <a:pt x="1794" y="181"/>
                  <a:pt x="1824" y="190"/>
                  <a:pt x="1825" y="212"/>
                </a:cubicBezTo>
                <a:cubicBezTo>
                  <a:pt x="1834" y="408"/>
                  <a:pt x="1815" y="329"/>
                  <a:pt x="1856" y="453"/>
                </a:cubicBezTo>
                <a:cubicBezTo>
                  <a:pt x="1869" y="451"/>
                  <a:pt x="1886" y="455"/>
                  <a:pt x="1895" y="446"/>
                </a:cubicBezTo>
                <a:cubicBezTo>
                  <a:pt x="1907" y="434"/>
                  <a:pt x="1910" y="399"/>
                  <a:pt x="1910" y="399"/>
                </a:cubicBezTo>
                <a:cubicBezTo>
                  <a:pt x="1914" y="333"/>
                  <a:pt x="1896" y="246"/>
                  <a:pt x="1957" y="204"/>
                </a:cubicBezTo>
                <a:cubicBezTo>
                  <a:pt x="1979" y="172"/>
                  <a:pt x="2008" y="168"/>
                  <a:pt x="2043" y="158"/>
                </a:cubicBezTo>
                <a:cubicBezTo>
                  <a:pt x="2105" y="160"/>
                  <a:pt x="2167" y="158"/>
                  <a:pt x="2229" y="165"/>
                </a:cubicBezTo>
                <a:cubicBezTo>
                  <a:pt x="2247" y="167"/>
                  <a:pt x="2263" y="197"/>
                  <a:pt x="2276" y="204"/>
                </a:cubicBezTo>
                <a:cubicBezTo>
                  <a:pt x="2290" y="212"/>
                  <a:pt x="2323" y="220"/>
                  <a:pt x="2323" y="220"/>
                </a:cubicBezTo>
                <a:cubicBezTo>
                  <a:pt x="2326" y="230"/>
                  <a:pt x="2336" y="257"/>
                  <a:pt x="2338" y="267"/>
                </a:cubicBezTo>
                <a:cubicBezTo>
                  <a:pt x="2342" y="288"/>
                  <a:pt x="2336" y="311"/>
                  <a:pt x="2346" y="329"/>
                </a:cubicBezTo>
                <a:cubicBezTo>
                  <a:pt x="2351" y="338"/>
                  <a:pt x="2367" y="334"/>
                  <a:pt x="2377" y="337"/>
                </a:cubicBezTo>
                <a:cubicBezTo>
                  <a:pt x="2482" y="326"/>
                  <a:pt x="2438" y="340"/>
                  <a:pt x="2494" y="282"/>
                </a:cubicBezTo>
                <a:cubicBezTo>
                  <a:pt x="2505" y="251"/>
                  <a:pt x="2522" y="245"/>
                  <a:pt x="2549" y="228"/>
                </a:cubicBezTo>
                <a:cubicBezTo>
                  <a:pt x="2585" y="231"/>
                  <a:pt x="2622" y="233"/>
                  <a:pt x="2658" y="236"/>
                </a:cubicBezTo>
                <a:cubicBezTo>
                  <a:pt x="2679" y="238"/>
                  <a:pt x="2703" y="231"/>
                  <a:pt x="2720" y="243"/>
                </a:cubicBezTo>
                <a:cubicBezTo>
                  <a:pt x="2733" y="252"/>
                  <a:pt x="2735" y="290"/>
                  <a:pt x="2735" y="290"/>
                </a:cubicBezTo>
                <a:cubicBezTo>
                  <a:pt x="2747" y="382"/>
                  <a:pt x="2728" y="496"/>
                  <a:pt x="2813" y="555"/>
                </a:cubicBezTo>
                <a:cubicBezTo>
                  <a:pt x="3074" y="531"/>
                  <a:pt x="2875" y="578"/>
                  <a:pt x="2907" y="33"/>
                </a:cubicBezTo>
                <a:cubicBezTo>
                  <a:pt x="2907" y="25"/>
                  <a:pt x="2923" y="29"/>
                  <a:pt x="2930" y="25"/>
                </a:cubicBezTo>
                <a:cubicBezTo>
                  <a:pt x="2973" y="3"/>
                  <a:pt x="2934" y="4"/>
                  <a:pt x="3008" y="2"/>
                </a:cubicBezTo>
                <a:cubicBezTo>
                  <a:pt x="3073" y="0"/>
                  <a:pt x="3137" y="2"/>
                  <a:pt x="3202" y="2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7010400" y="1143000"/>
            <a:ext cx="304800" cy="77788"/>
          </a:xfrm>
          <a:custGeom>
            <a:avLst/>
            <a:gdLst>
              <a:gd name="T0" fmla="*/ 0 w 148"/>
              <a:gd name="T1" fmla="*/ 0 h 1"/>
              <a:gd name="T2" fmla="*/ 304800 w 148"/>
              <a:gd name="T3" fmla="*/ 0 h 1"/>
              <a:gd name="T4" fmla="*/ 0 60000 65536"/>
              <a:gd name="T5" fmla="*/ 0 60000 65536"/>
              <a:gd name="T6" fmla="*/ 0 w 148"/>
              <a:gd name="T7" fmla="*/ 0 h 1"/>
              <a:gd name="T8" fmla="*/ 148 w 148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8" h="1">
                <a:moveTo>
                  <a:pt x="0" y="0"/>
                </a:moveTo>
                <a:cubicBezTo>
                  <a:pt x="49" y="0"/>
                  <a:pt x="99" y="0"/>
                  <a:pt x="148" y="0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7315200" y="381000"/>
            <a:ext cx="1588" cy="641350"/>
          </a:xfrm>
          <a:custGeom>
            <a:avLst/>
            <a:gdLst>
              <a:gd name="T0" fmla="*/ 0 w 1"/>
              <a:gd name="T1" fmla="*/ 0 h 404"/>
              <a:gd name="T2" fmla="*/ 0 w 1"/>
              <a:gd name="T3" fmla="*/ 641350 h 404"/>
              <a:gd name="T4" fmla="*/ 0 60000 65536"/>
              <a:gd name="T5" fmla="*/ 0 60000 65536"/>
              <a:gd name="T6" fmla="*/ 0 w 1"/>
              <a:gd name="T7" fmla="*/ 0 h 404"/>
              <a:gd name="T8" fmla="*/ 1 w 1"/>
              <a:gd name="T9" fmla="*/ 404 h 40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404">
                <a:moveTo>
                  <a:pt x="0" y="0"/>
                </a:moveTo>
                <a:cubicBezTo>
                  <a:pt x="0" y="135"/>
                  <a:pt x="0" y="269"/>
                  <a:pt x="0" y="404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8" name="Freeform 8"/>
          <p:cNvSpPr>
            <a:spLocks/>
          </p:cNvSpPr>
          <p:nvPr/>
        </p:nvSpPr>
        <p:spPr bwMode="auto">
          <a:xfrm>
            <a:off x="7239000" y="1143000"/>
            <a:ext cx="98425" cy="5067300"/>
          </a:xfrm>
          <a:custGeom>
            <a:avLst/>
            <a:gdLst>
              <a:gd name="T0" fmla="*/ 98425 w 62"/>
              <a:gd name="T1" fmla="*/ 0 h 3192"/>
              <a:gd name="T2" fmla="*/ 87313 w 62"/>
              <a:gd name="T3" fmla="*/ 4845050 h 3192"/>
              <a:gd name="T4" fmla="*/ 0 w 62"/>
              <a:gd name="T5" fmla="*/ 5067300 h 3192"/>
              <a:gd name="T6" fmla="*/ 0 60000 65536"/>
              <a:gd name="T7" fmla="*/ 0 60000 65536"/>
              <a:gd name="T8" fmla="*/ 0 60000 65536"/>
              <a:gd name="T9" fmla="*/ 0 w 62"/>
              <a:gd name="T10" fmla="*/ 0 h 3192"/>
              <a:gd name="T11" fmla="*/ 62 w 62"/>
              <a:gd name="T12" fmla="*/ 3192 h 3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2" h="3192">
                <a:moveTo>
                  <a:pt x="62" y="0"/>
                </a:moveTo>
                <a:cubicBezTo>
                  <a:pt x="60" y="1017"/>
                  <a:pt x="60" y="2035"/>
                  <a:pt x="55" y="3052"/>
                </a:cubicBezTo>
                <a:cubicBezTo>
                  <a:pt x="55" y="3100"/>
                  <a:pt x="0" y="3149"/>
                  <a:pt x="0" y="3192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 flipH="1">
            <a:off x="7924800" y="304800"/>
            <a:ext cx="69850" cy="5910263"/>
          </a:xfrm>
          <a:custGeom>
            <a:avLst/>
            <a:gdLst>
              <a:gd name="T0" fmla="*/ 0 w 13"/>
              <a:gd name="T1" fmla="*/ 0 h 957"/>
              <a:gd name="T2" fmla="*/ 37612 w 13"/>
              <a:gd name="T3" fmla="*/ 5910263 h 957"/>
              <a:gd name="T4" fmla="*/ 0 60000 65536"/>
              <a:gd name="T5" fmla="*/ 0 60000 65536"/>
              <a:gd name="T6" fmla="*/ 0 w 13"/>
              <a:gd name="T7" fmla="*/ 0 h 957"/>
              <a:gd name="T8" fmla="*/ 13 w 13"/>
              <a:gd name="T9" fmla="*/ 957 h 95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" h="957">
                <a:moveTo>
                  <a:pt x="0" y="0"/>
                </a:moveTo>
                <a:cubicBezTo>
                  <a:pt x="13" y="506"/>
                  <a:pt x="7" y="187"/>
                  <a:pt x="7" y="957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876800" y="533400"/>
            <a:ext cx="1004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rgbClr val="FF3300"/>
                </a:solidFill>
              </a:rPr>
              <a:t>RENIN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343400" y="2563813"/>
            <a:ext cx="1992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</a:rPr>
              <a:t>ANGIOTENSIN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4267200" y="3505200"/>
            <a:ext cx="231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bg1"/>
                </a:solidFill>
              </a:rPr>
              <a:t>ALDOSTERON</a:t>
            </a:r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 flipV="1">
            <a:off x="3886200" y="685800"/>
            <a:ext cx="0" cy="838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3886200" y="685800"/>
            <a:ext cx="990600" cy="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>
            <a:off x="5410200" y="914400"/>
            <a:ext cx="0" cy="1524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>
            <a:off x="5410200" y="2971800"/>
            <a:ext cx="0" cy="533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57" name="Oval 17"/>
          <p:cNvSpPr>
            <a:spLocks noChangeArrowheads="1"/>
          </p:cNvSpPr>
          <p:nvPr/>
        </p:nvSpPr>
        <p:spPr bwMode="auto">
          <a:xfrm>
            <a:off x="7162800" y="3657600"/>
            <a:ext cx="304800" cy="304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H="1">
            <a:off x="6934200" y="3657600"/>
            <a:ext cx="685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7010400" y="3962400"/>
            <a:ext cx="60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60" name="Text Box 20"/>
          <p:cNvSpPr txBox="1">
            <a:spLocks noChangeArrowheads="1"/>
          </p:cNvSpPr>
          <p:nvPr/>
        </p:nvSpPr>
        <p:spPr bwMode="auto">
          <a:xfrm>
            <a:off x="7315200" y="3276600"/>
            <a:ext cx="67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bg1"/>
                </a:solidFill>
              </a:rPr>
              <a:t>Na</a:t>
            </a:r>
            <a:r>
              <a:rPr lang="cs-CZ" altLang="en-US" sz="2400" b="1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5861" name="Text Box 21"/>
          <p:cNvSpPr txBox="1">
            <a:spLocks noChangeArrowheads="1"/>
          </p:cNvSpPr>
          <p:nvPr/>
        </p:nvSpPr>
        <p:spPr bwMode="auto">
          <a:xfrm>
            <a:off x="6689725" y="3622675"/>
            <a:ext cx="53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bg1"/>
                </a:solidFill>
              </a:rPr>
              <a:t>K</a:t>
            </a:r>
            <a:r>
              <a:rPr lang="cs-CZ" altLang="en-US" sz="2400" b="1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3429000" y="1295400"/>
            <a:ext cx="1143000" cy="1066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63" name="Line 23"/>
          <p:cNvSpPr>
            <a:spLocks noChangeShapeType="1"/>
          </p:cNvSpPr>
          <p:nvPr/>
        </p:nvSpPr>
        <p:spPr bwMode="auto">
          <a:xfrm flipV="1">
            <a:off x="3352800" y="1295400"/>
            <a:ext cx="1066800" cy="990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64" name="Line 24"/>
          <p:cNvSpPr>
            <a:spLocks noChangeShapeType="1"/>
          </p:cNvSpPr>
          <p:nvPr/>
        </p:nvSpPr>
        <p:spPr bwMode="auto">
          <a:xfrm>
            <a:off x="5943600" y="609600"/>
            <a:ext cx="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65" name="Line 25"/>
          <p:cNvSpPr>
            <a:spLocks noChangeShapeType="1"/>
          </p:cNvSpPr>
          <p:nvPr/>
        </p:nvSpPr>
        <p:spPr bwMode="auto">
          <a:xfrm>
            <a:off x="6629400" y="3429000"/>
            <a:ext cx="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6400800" y="2590800"/>
            <a:ext cx="0" cy="457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67" name="Line 28"/>
          <p:cNvSpPr>
            <a:spLocks noChangeShapeType="1"/>
          </p:cNvSpPr>
          <p:nvPr/>
        </p:nvSpPr>
        <p:spPr bwMode="auto">
          <a:xfrm flipV="1">
            <a:off x="5257800" y="990600"/>
            <a:ext cx="3048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68" name="Line 29"/>
          <p:cNvSpPr>
            <a:spLocks noChangeShapeType="1"/>
          </p:cNvSpPr>
          <p:nvPr/>
        </p:nvSpPr>
        <p:spPr bwMode="auto">
          <a:xfrm>
            <a:off x="5257800" y="990600"/>
            <a:ext cx="3048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69" name="Line 30"/>
          <p:cNvSpPr>
            <a:spLocks noChangeShapeType="1"/>
          </p:cNvSpPr>
          <p:nvPr/>
        </p:nvSpPr>
        <p:spPr bwMode="auto">
          <a:xfrm flipV="1">
            <a:off x="5257800" y="3124200"/>
            <a:ext cx="3048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70" name="Line 31"/>
          <p:cNvSpPr>
            <a:spLocks noChangeShapeType="1"/>
          </p:cNvSpPr>
          <p:nvPr/>
        </p:nvSpPr>
        <p:spPr bwMode="auto">
          <a:xfrm>
            <a:off x="5334000" y="3124200"/>
            <a:ext cx="3048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71" name="Line 32"/>
          <p:cNvSpPr>
            <a:spLocks noChangeShapeType="1"/>
          </p:cNvSpPr>
          <p:nvPr/>
        </p:nvSpPr>
        <p:spPr bwMode="auto">
          <a:xfrm flipV="1">
            <a:off x="3810000" y="762000"/>
            <a:ext cx="1524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72" name="Line 33"/>
          <p:cNvSpPr>
            <a:spLocks noChangeShapeType="1"/>
          </p:cNvSpPr>
          <p:nvPr/>
        </p:nvSpPr>
        <p:spPr bwMode="auto">
          <a:xfrm>
            <a:off x="3733800" y="762000"/>
            <a:ext cx="3048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73" name="Line 34"/>
          <p:cNvSpPr>
            <a:spLocks noChangeShapeType="1"/>
          </p:cNvSpPr>
          <p:nvPr/>
        </p:nvSpPr>
        <p:spPr bwMode="auto">
          <a:xfrm>
            <a:off x="5410200" y="3962400"/>
            <a:ext cx="0" cy="685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74" name="Text Box 35"/>
          <p:cNvSpPr txBox="1">
            <a:spLocks noChangeArrowheads="1"/>
          </p:cNvSpPr>
          <p:nvPr/>
        </p:nvSpPr>
        <p:spPr bwMode="auto">
          <a:xfrm>
            <a:off x="4343400" y="4724400"/>
            <a:ext cx="2149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</a:rPr>
              <a:t>K</a:t>
            </a:r>
            <a:r>
              <a:rPr lang="cs-CZ" altLang="en-US" sz="2000" b="1" baseline="30000" dirty="0">
                <a:solidFill>
                  <a:schemeClr val="bg1"/>
                </a:solidFill>
              </a:rPr>
              <a:t>+ </a:t>
            </a:r>
            <a:r>
              <a:rPr lang="cs-CZ" altLang="en-US" sz="2000" b="1" dirty="0">
                <a:solidFill>
                  <a:schemeClr val="bg1"/>
                </a:solidFill>
              </a:rPr>
              <a:t>TRANSPORT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</a:rPr>
              <a:t>DISORDER</a:t>
            </a:r>
          </a:p>
        </p:txBody>
      </p:sp>
      <p:sp>
        <p:nvSpPr>
          <p:cNvPr id="35875" name="Text Box 36"/>
          <p:cNvSpPr txBox="1">
            <a:spLocks noChangeArrowheads="1"/>
          </p:cNvSpPr>
          <p:nvPr/>
        </p:nvSpPr>
        <p:spPr bwMode="auto">
          <a:xfrm>
            <a:off x="4114800" y="5715000"/>
            <a:ext cx="2741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</a:rPr>
              <a:t>HYPERKALEMIA</a:t>
            </a:r>
          </a:p>
        </p:txBody>
      </p:sp>
      <p:sp>
        <p:nvSpPr>
          <p:cNvPr id="35876" name="Line 37"/>
          <p:cNvSpPr>
            <a:spLocks noChangeShapeType="1"/>
          </p:cNvSpPr>
          <p:nvPr/>
        </p:nvSpPr>
        <p:spPr bwMode="auto">
          <a:xfrm>
            <a:off x="5410200" y="5410200"/>
            <a:ext cx="0" cy="304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77" name="Text Box 38"/>
          <p:cNvSpPr txBox="1">
            <a:spLocks noChangeArrowheads="1"/>
          </p:cNvSpPr>
          <p:nvPr/>
        </p:nvSpPr>
        <p:spPr bwMode="auto">
          <a:xfrm>
            <a:off x="6858000" y="4114800"/>
            <a:ext cx="1074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>
                <a:solidFill>
                  <a:schemeClr val="bg1"/>
                </a:solidFill>
              </a:rPr>
              <a:t>NSAIDs</a:t>
            </a:r>
            <a:endParaRPr lang="cs-CZ" altLang="en-US" sz="2000" b="1" dirty="0">
              <a:solidFill>
                <a:schemeClr val="bg1"/>
              </a:solidFill>
            </a:endParaRPr>
          </a:p>
        </p:txBody>
      </p:sp>
      <p:sp>
        <p:nvSpPr>
          <p:cNvPr id="35878" name="Text Box 39"/>
          <p:cNvSpPr txBox="1">
            <a:spLocks noChangeArrowheads="1"/>
          </p:cNvSpPr>
          <p:nvPr/>
        </p:nvSpPr>
        <p:spPr bwMode="auto">
          <a:xfrm>
            <a:off x="6705600" y="4419600"/>
            <a:ext cx="2078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>
                <a:solidFill>
                  <a:schemeClr val="bg1"/>
                </a:solidFill>
              </a:rPr>
              <a:t>ACEi</a:t>
            </a:r>
            <a:r>
              <a:rPr lang="cs-CZ" altLang="en-US" sz="2000" b="1" dirty="0">
                <a:solidFill>
                  <a:schemeClr val="bg1"/>
                </a:solidFill>
              </a:rPr>
              <a:t>/</a:t>
            </a:r>
            <a:r>
              <a:rPr lang="cs-CZ" altLang="en-US" sz="2000" b="1" dirty="0" err="1">
                <a:solidFill>
                  <a:schemeClr val="bg1"/>
                </a:solidFill>
              </a:rPr>
              <a:t>SARTANs</a:t>
            </a:r>
            <a:r>
              <a:rPr lang="cs-CZ" altLang="en-US" sz="2000" b="1" dirty="0">
                <a:solidFill>
                  <a:schemeClr val="bg1"/>
                </a:solidFill>
              </a:rPr>
              <a:t>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</a:rPr>
              <a:t>ALISKIREN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000" b="1" dirty="0"/>
          </a:p>
        </p:txBody>
      </p:sp>
      <p:sp>
        <p:nvSpPr>
          <p:cNvPr id="35879" name="Text Box 40"/>
          <p:cNvSpPr txBox="1">
            <a:spLocks noChangeArrowheads="1"/>
          </p:cNvSpPr>
          <p:nvPr/>
        </p:nvSpPr>
        <p:spPr bwMode="auto">
          <a:xfrm>
            <a:off x="6713538" y="5105400"/>
            <a:ext cx="2430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</a:rPr>
              <a:t>SPIRONOLACTON</a:t>
            </a:r>
          </a:p>
        </p:txBody>
      </p:sp>
      <p:sp>
        <p:nvSpPr>
          <p:cNvPr id="35880" name="Text Box 41"/>
          <p:cNvSpPr txBox="1">
            <a:spLocks noChangeArrowheads="1"/>
          </p:cNvSpPr>
          <p:nvPr/>
        </p:nvSpPr>
        <p:spPr bwMode="auto">
          <a:xfrm>
            <a:off x="6934200" y="5486400"/>
            <a:ext cx="1539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</a:rPr>
              <a:t>AMILORID</a:t>
            </a:r>
          </a:p>
        </p:txBody>
      </p:sp>
      <p:sp>
        <p:nvSpPr>
          <p:cNvPr id="35881" name="AutoShape 42"/>
          <p:cNvSpPr>
            <a:spLocks/>
          </p:cNvSpPr>
          <p:nvPr/>
        </p:nvSpPr>
        <p:spPr bwMode="auto">
          <a:xfrm>
            <a:off x="6553200" y="4343400"/>
            <a:ext cx="381000" cy="1371600"/>
          </a:xfrm>
          <a:prstGeom prst="leftBrace">
            <a:avLst>
              <a:gd name="adj1" fmla="val 30000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 dirty="0">
              <a:solidFill>
                <a:schemeClr val="bg1"/>
              </a:solidFill>
            </a:endParaRPr>
          </a:p>
        </p:txBody>
      </p:sp>
      <p:sp>
        <p:nvSpPr>
          <p:cNvPr id="35882" name="Freeform 44"/>
          <p:cNvSpPr>
            <a:spLocks/>
          </p:cNvSpPr>
          <p:nvPr/>
        </p:nvSpPr>
        <p:spPr bwMode="auto">
          <a:xfrm>
            <a:off x="1730375" y="555625"/>
            <a:ext cx="1819275" cy="901700"/>
          </a:xfrm>
          <a:custGeom>
            <a:avLst/>
            <a:gdLst>
              <a:gd name="T0" fmla="*/ 0 w 1146"/>
              <a:gd name="T1" fmla="*/ 0 h 568"/>
              <a:gd name="T2" fmla="*/ 55563 w 1146"/>
              <a:gd name="T3" fmla="*/ 173038 h 568"/>
              <a:gd name="T4" fmla="*/ 98425 w 1146"/>
              <a:gd name="T5" fmla="*/ 347663 h 568"/>
              <a:gd name="T6" fmla="*/ 174625 w 1146"/>
              <a:gd name="T7" fmla="*/ 412750 h 568"/>
              <a:gd name="T8" fmla="*/ 239713 w 1146"/>
              <a:gd name="T9" fmla="*/ 457200 h 568"/>
              <a:gd name="T10" fmla="*/ 338138 w 1146"/>
              <a:gd name="T11" fmla="*/ 488950 h 568"/>
              <a:gd name="T12" fmla="*/ 501650 w 1146"/>
              <a:gd name="T13" fmla="*/ 477838 h 568"/>
              <a:gd name="T14" fmla="*/ 631825 w 1146"/>
              <a:gd name="T15" fmla="*/ 401638 h 568"/>
              <a:gd name="T16" fmla="*/ 566738 w 1146"/>
              <a:gd name="T17" fmla="*/ 249238 h 568"/>
              <a:gd name="T18" fmla="*/ 446088 w 1146"/>
              <a:gd name="T19" fmla="*/ 325438 h 568"/>
              <a:gd name="T20" fmla="*/ 533400 w 1146"/>
              <a:gd name="T21" fmla="*/ 630238 h 568"/>
              <a:gd name="T22" fmla="*/ 696913 w 1146"/>
              <a:gd name="T23" fmla="*/ 663575 h 568"/>
              <a:gd name="T24" fmla="*/ 806450 w 1146"/>
              <a:gd name="T25" fmla="*/ 587375 h 568"/>
              <a:gd name="T26" fmla="*/ 741363 w 1146"/>
              <a:gd name="T27" fmla="*/ 457200 h 568"/>
              <a:gd name="T28" fmla="*/ 642938 w 1146"/>
              <a:gd name="T29" fmla="*/ 609600 h 568"/>
              <a:gd name="T30" fmla="*/ 719138 w 1146"/>
              <a:gd name="T31" fmla="*/ 773113 h 568"/>
              <a:gd name="T32" fmla="*/ 795338 w 1146"/>
              <a:gd name="T33" fmla="*/ 762000 h 568"/>
              <a:gd name="T34" fmla="*/ 860425 w 1146"/>
              <a:gd name="T35" fmla="*/ 739775 h 568"/>
              <a:gd name="T36" fmla="*/ 969963 w 1146"/>
              <a:gd name="T37" fmla="*/ 652463 h 568"/>
              <a:gd name="T38" fmla="*/ 936625 w 1146"/>
              <a:gd name="T39" fmla="*/ 565150 h 568"/>
              <a:gd name="T40" fmla="*/ 838200 w 1146"/>
              <a:gd name="T41" fmla="*/ 587375 h 568"/>
              <a:gd name="T42" fmla="*/ 795338 w 1146"/>
              <a:gd name="T43" fmla="*/ 706438 h 568"/>
              <a:gd name="T44" fmla="*/ 1035050 w 1146"/>
              <a:gd name="T45" fmla="*/ 815975 h 568"/>
              <a:gd name="T46" fmla="*/ 1122363 w 1146"/>
              <a:gd name="T47" fmla="*/ 728663 h 568"/>
              <a:gd name="T48" fmla="*/ 1111250 w 1146"/>
              <a:gd name="T49" fmla="*/ 663575 h 568"/>
              <a:gd name="T50" fmla="*/ 969963 w 1146"/>
              <a:gd name="T51" fmla="*/ 685800 h 568"/>
              <a:gd name="T52" fmla="*/ 958850 w 1146"/>
              <a:gd name="T53" fmla="*/ 739775 h 568"/>
              <a:gd name="T54" fmla="*/ 1187450 w 1146"/>
              <a:gd name="T55" fmla="*/ 881063 h 568"/>
              <a:gd name="T56" fmla="*/ 1633538 w 1146"/>
              <a:gd name="T57" fmla="*/ 869950 h 568"/>
              <a:gd name="T58" fmla="*/ 1665288 w 1146"/>
              <a:gd name="T59" fmla="*/ 858838 h 568"/>
              <a:gd name="T60" fmla="*/ 1785938 w 1146"/>
              <a:gd name="T61" fmla="*/ 696913 h 568"/>
              <a:gd name="T62" fmla="*/ 1817688 w 1146"/>
              <a:gd name="T63" fmla="*/ 358775 h 56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146"/>
              <a:gd name="T97" fmla="*/ 0 h 568"/>
              <a:gd name="T98" fmla="*/ 1146 w 1146"/>
              <a:gd name="T99" fmla="*/ 568 h 56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146" h="568">
                <a:moveTo>
                  <a:pt x="0" y="0"/>
                </a:moveTo>
                <a:cubicBezTo>
                  <a:pt x="12" y="36"/>
                  <a:pt x="22" y="73"/>
                  <a:pt x="35" y="109"/>
                </a:cubicBezTo>
                <a:cubicBezTo>
                  <a:pt x="40" y="162"/>
                  <a:pt x="35" y="181"/>
                  <a:pt x="62" y="219"/>
                </a:cubicBezTo>
                <a:cubicBezTo>
                  <a:pt x="73" y="251"/>
                  <a:pt x="84" y="245"/>
                  <a:pt x="110" y="260"/>
                </a:cubicBezTo>
                <a:cubicBezTo>
                  <a:pt x="124" y="268"/>
                  <a:pt x="137" y="279"/>
                  <a:pt x="151" y="288"/>
                </a:cubicBezTo>
                <a:cubicBezTo>
                  <a:pt x="169" y="300"/>
                  <a:pt x="192" y="301"/>
                  <a:pt x="213" y="308"/>
                </a:cubicBezTo>
                <a:cubicBezTo>
                  <a:pt x="247" y="306"/>
                  <a:pt x="283" y="309"/>
                  <a:pt x="316" y="301"/>
                </a:cubicBezTo>
                <a:cubicBezTo>
                  <a:pt x="343" y="295"/>
                  <a:pt x="369" y="263"/>
                  <a:pt x="398" y="253"/>
                </a:cubicBezTo>
                <a:cubicBezTo>
                  <a:pt x="393" y="204"/>
                  <a:pt x="403" y="173"/>
                  <a:pt x="357" y="157"/>
                </a:cubicBezTo>
                <a:cubicBezTo>
                  <a:pt x="312" y="165"/>
                  <a:pt x="302" y="165"/>
                  <a:pt x="281" y="205"/>
                </a:cubicBezTo>
                <a:cubicBezTo>
                  <a:pt x="270" y="255"/>
                  <a:pt x="274" y="378"/>
                  <a:pt x="336" y="397"/>
                </a:cubicBezTo>
                <a:cubicBezTo>
                  <a:pt x="394" y="437"/>
                  <a:pt x="361" y="427"/>
                  <a:pt x="439" y="418"/>
                </a:cubicBezTo>
                <a:cubicBezTo>
                  <a:pt x="468" y="404"/>
                  <a:pt x="485" y="393"/>
                  <a:pt x="508" y="370"/>
                </a:cubicBezTo>
                <a:cubicBezTo>
                  <a:pt x="522" y="328"/>
                  <a:pt x="507" y="302"/>
                  <a:pt x="467" y="288"/>
                </a:cubicBezTo>
                <a:cubicBezTo>
                  <a:pt x="430" y="315"/>
                  <a:pt x="416" y="340"/>
                  <a:pt x="405" y="384"/>
                </a:cubicBezTo>
                <a:cubicBezTo>
                  <a:pt x="411" y="443"/>
                  <a:pt x="399" y="469"/>
                  <a:pt x="453" y="487"/>
                </a:cubicBezTo>
                <a:cubicBezTo>
                  <a:pt x="469" y="485"/>
                  <a:pt x="485" y="484"/>
                  <a:pt x="501" y="480"/>
                </a:cubicBezTo>
                <a:cubicBezTo>
                  <a:pt x="515" y="477"/>
                  <a:pt x="542" y="466"/>
                  <a:pt x="542" y="466"/>
                </a:cubicBezTo>
                <a:cubicBezTo>
                  <a:pt x="566" y="447"/>
                  <a:pt x="589" y="433"/>
                  <a:pt x="611" y="411"/>
                </a:cubicBezTo>
                <a:cubicBezTo>
                  <a:pt x="621" y="379"/>
                  <a:pt x="625" y="368"/>
                  <a:pt x="590" y="356"/>
                </a:cubicBezTo>
                <a:cubicBezTo>
                  <a:pt x="569" y="360"/>
                  <a:pt x="543" y="355"/>
                  <a:pt x="528" y="370"/>
                </a:cubicBezTo>
                <a:cubicBezTo>
                  <a:pt x="511" y="387"/>
                  <a:pt x="509" y="423"/>
                  <a:pt x="501" y="445"/>
                </a:cubicBezTo>
                <a:cubicBezTo>
                  <a:pt x="512" y="557"/>
                  <a:pt x="520" y="521"/>
                  <a:pt x="652" y="514"/>
                </a:cubicBezTo>
                <a:cubicBezTo>
                  <a:pt x="680" y="504"/>
                  <a:pt x="686" y="480"/>
                  <a:pt x="707" y="459"/>
                </a:cubicBezTo>
                <a:cubicBezTo>
                  <a:pt x="705" y="445"/>
                  <a:pt x="713" y="424"/>
                  <a:pt x="700" y="418"/>
                </a:cubicBezTo>
                <a:cubicBezTo>
                  <a:pt x="676" y="407"/>
                  <a:pt x="637" y="423"/>
                  <a:pt x="611" y="432"/>
                </a:cubicBezTo>
                <a:cubicBezTo>
                  <a:pt x="609" y="443"/>
                  <a:pt x="604" y="454"/>
                  <a:pt x="604" y="466"/>
                </a:cubicBezTo>
                <a:cubicBezTo>
                  <a:pt x="604" y="568"/>
                  <a:pt x="661" y="549"/>
                  <a:pt x="748" y="555"/>
                </a:cubicBezTo>
                <a:cubicBezTo>
                  <a:pt x="842" y="553"/>
                  <a:pt x="935" y="552"/>
                  <a:pt x="1029" y="548"/>
                </a:cubicBezTo>
                <a:cubicBezTo>
                  <a:pt x="1036" y="548"/>
                  <a:pt x="1044" y="546"/>
                  <a:pt x="1049" y="541"/>
                </a:cubicBezTo>
                <a:cubicBezTo>
                  <a:pt x="1073" y="517"/>
                  <a:pt x="1105" y="468"/>
                  <a:pt x="1125" y="439"/>
                </a:cubicBezTo>
                <a:cubicBezTo>
                  <a:pt x="1146" y="354"/>
                  <a:pt x="1145" y="341"/>
                  <a:pt x="1145" y="226"/>
                </a:cubicBezTo>
              </a:path>
            </a:pathLst>
          </a:custGeom>
          <a:noFill/>
          <a:ln w="28575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83" name="Oval 45"/>
          <p:cNvSpPr>
            <a:spLocks noChangeArrowheads="1"/>
          </p:cNvSpPr>
          <p:nvPr/>
        </p:nvSpPr>
        <p:spPr bwMode="auto">
          <a:xfrm>
            <a:off x="2590800" y="4648200"/>
            <a:ext cx="914400" cy="914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35884" name="Text Box 46"/>
          <p:cNvSpPr txBox="1">
            <a:spLocks noChangeArrowheads="1"/>
          </p:cNvSpPr>
          <p:nvPr/>
        </p:nvSpPr>
        <p:spPr bwMode="auto">
          <a:xfrm>
            <a:off x="2667000" y="4343400"/>
            <a:ext cx="989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/>
              <a:t>B CELLS</a:t>
            </a:r>
          </a:p>
        </p:txBody>
      </p:sp>
      <p:sp>
        <p:nvSpPr>
          <p:cNvPr id="35885" name="Text Box 47"/>
          <p:cNvSpPr txBox="1">
            <a:spLocks noChangeArrowheads="1"/>
          </p:cNvSpPr>
          <p:nvPr/>
        </p:nvSpPr>
        <p:spPr bwMode="auto">
          <a:xfrm>
            <a:off x="2590800" y="48768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/>
              <a:t>PGE2</a:t>
            </a:r>
          </a:p>
        </p:txBody>
      </p:sp>
      <p:sp>
        <p:nvSpPr>
          <p:cNvPr id="35886" name="Line 48"/>
          <p:cNvSpPr>
            <a:spLocks noChangeShapeType="1"/>
          </p:cNvSpPr>
          <p:nvPr/>
        </p:nvSpPr>
        <p:spPr bwMode="auto">
          <a:xfrm flipV="1">
            <a:off x="3200400" y="2003425"/>
            <a:ext cx="0" cy="2362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87" name="Line 49"/>
          <p:cNvSpPr>
            <a:spLocks noChangeShapeType="1"/>
          </p:cNvSpPr>
          <p:nvPr/>
        </p:nvSpPr>
        <p:spPr bwMode="auto">
          <a:xfrm flipV="1">
            <a:off x="3200400" y="1828800"/>
            <a:ext cx="381000" cy="152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88" name="Line 50"/>
          <p:cNvSpPr>
            <a:spLocks noChangeShapeType="1"/>
          </p:cNvSpPr>
          <p:nvPr/>
        </p:nvSpPr>
        <p:spPr bwMode="auto">
          <a:xfrm flipH="1">
            <a:off x="2362200" y="4572000"/>
            <a:ext cx="1219200" cy="838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89" name="Line 51"/>
          <p:cNvSpPr>
            <a:spLocks noChangeShapeType="1"/>
          </p:cNvSpPr>
          <p:nvPr/>
        </p:nvSpPr>
        <p:spPr bwMode="auto">
          <a:xfrm>
            <a:off x="2514600" y="4648200"/>
            <a:ext cx="1143000" cy="914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90" name="Line 52"/>
          <p:cNvSpPr>
            <a:spLocks noChangeShapeType="1"/>
          </p:cNvSpPr>
          <p:nvPr/>
        </p:nvSpPr>
        <p:spPr bwMode="auto">
          <a:xfrm flipH="1">
            <a:off x="3048000" y="3200400"/>
            <a:ext cx="3048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91" name="Line 53"/>
          <p:cNvSpPr>
            <a:spLocks noChangeShapeType="1"/>
          </p:cNvSpPr>
          <p:nvPr/>
        </p:nvSpPr>
        <p:spPr bwMode="auto">
          <a:xfrm>
            <a:off x="3048000" y="3200400"/>
            <a:ext cx="3810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92" name="Text Box 54"/>
          <p:cNvSpPr txBox="1">
            <a:spLocks noChangeArrowheads="1"/>
          </p:cNvSpPr>
          <p:nvPr/>
        </p:nvSpPr>
        <p:spPr bwMode="auto">
          <a:xfrm>
            <a:off x="1474788" y="228600"/>
            <a:ext cx="5672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rgbClr val="FFFF00"/>
                </a:solidFill>
              </a:rPr>
              <a:t>HYPORENINAEMIC HYPOALDOSTERONISM</a:t>
            </a:r>
          </a:p>
        </p:txBody>
      </p:sp>
    </p:spTree>
    <p:extLst>
      <p:ext uri="{BB962C8B-B14F-4D97-AF65-F5344CB8AC3E}">
        <p14:creationId xmlns="" xmlns:p14="http://schemas.microsoft.com/office/powerpoint/2010/main" val="3360780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755650" y="2133600"/>
            <a:ext cx="686435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>
                <a:solidFill>
                  <a:srgbClr val="FFFF00"/>
                </a:solidFill>
              </a:rPr>
              <a:t>6. DIAGNOSIS OF DIABETIC KIDNEY DISEASE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36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>
                <a:solidFill>
                  <a:srgbClr val="FFFF00"/>
                </a:solidFill>
              </a:rPr>
              <a:t>6.1  </a:t>
            </a:r>
            <a:r>
              <a:rPr lang="en-GB" altLang="en-US" sz="3600" b="1" dirty="0">
                <a:solidFill>
                  <a:srgbClr val="FFFF00"/>
                </a:solidFill>
              </a:rPr>
              <a:t>Long-term monitor</a:t>
            </a:r>
            <a:r>
              <a:rPr lang="cs-CZ" altLang="en-US" sz="3600" b="1" dirty="0" err="1">
                <a:solidFill>
                  <a:srgbClr val="FFFF00"/>
                </a:solidFill>
              </a:rPr>
              <a:t>ing</a:t>
            </a:r>
            <a:r>
              <a:rPr lang="en-GB" altLang="en-US" sz="3600" b="1" dirty="0">
                <a:solidFill>
                  <a:srgbClr val="FFFF00"/>
                </a:solidFill>
              </a:rPr>
              <a:t> GFR and </a:t>
            </a:r>
            <a:r>
              <a:rPr lang="en-GB" altLang="en-US" sz="3600" b="1" dirty="0" err="1">
                <a:solidFill>
                  <a:srgbClr val="FFFF00"/>
                </a:solidFill>
              </a:rPr>
              <a:t>albunuria</a:t>
            </a:r>
            <a:r>
              <a:rPr lang="en-GB" altLang="en-US" sz="3600" b="1" dirty="0">
                <a:solidFill>
                  <a:srgbClr val="FFFF00"/>
                </a:solidFill>
              </a:rPr>
              <a:t> / </a:t>
            </a:r>
            <a:r>
              <a:rPr lang="en-GB" altLang="en-US" sz="3600" b="1" dirty="0" err="1">
                <a:solidFill>
                  <a:srgbClr val="FFFF00"/>
                </a:solidFill>
              </a:rPr>
              <a:t>pr</a:t>
            </a:r>
            <a:r>
              <a:rPr lang="cs-CZ" altLang="en-US" sz="3600" b="1" dirty="0">
                <a:solidFill>
                  <a:srgbClr val="FFFF00"/>
                </a:solidFill>
              </a:rPr>
              <a:t>o</a:t>
            </a:r>
            <a:r>
              <a:rPr lang="en-GB" altLang="en-US" sz="3600" b="1" dirty="0" err="1">
                <a:solidFill>
                  <a:srgbClr val="FFFF00"/>
                </a:solidFill>
              </a:rPr>
              <a:t>teinuria</a:t>
            </a:r>
            <a:r>
              <a:rPr lang="cs-CZ" altLang="en-US" sz="3600" b="1" dirty="0">
                <a:solidFill>
                  <a:srgbClr val="FFFF00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3600" b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91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39750" y="1773238"/>
            <a:ext cx="812594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en-US" b="1" dirty="0" err="1">
                <a:solidFill>
                  <a:srgbClr val="FFFF00"/>
                </a:solidFill>
              </a:rPr>
              <a:t>Epidemiologic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importance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>
                <a:solidFill>
                  <a:srgbClr val="FFFF00"/>
                </a:solidFill>
              </a:rPr>
              <a:t>	</a:t>
            </a:r>
            <a:r>
              <a:rPr lang="cs-CZ" altLang="en-US" b="1" dirty="0" err="1">
                <a:solidFill>
                  <a:srgbClr val="FFFF00"/>
                </a:solidFill>
              </a:rPr>
              <a:t>of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Diabetic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Kidney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Disease</a:t>
            </a:r>
            <a:endParaRPr lang="cs-CZ" altLang="en-US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>
                <a:solidFill>
                  <a:srgbClr val="FFFF00"/>
                </a:solidFill>
              </a:rPr>
              <a:t>	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FFFF00"/>
                </a:solidFill>
              </a:rPr>
              <a:t>Epidemiological data illustrate the burden on health systems</a:t>
            </a:r>
            <a:endParaRPr lang="cs-CZ" altLang="en-US" sz="24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 err="1">
                <a:solidFill>
                  <a:srgbClr val="FFFF00"/>
                </a:solidFill>
              </a:rPr>
              <a:t>Diabetic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kidney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impairment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 err="1">
                <a:solidFill>
                  <a:srgbClr val="FFFF00"/>
                </a:solidFill>
              </a:rPr>
              <a:t>is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leadig</a:t>
            </a:r>
            <a:r>
              <a:rPr lang="cs-CZ" altLang="en-US" b="1" dirty="0">
                <a:solidFill>
                  <a:srgbClr val="FFFF00"/>
                </a:solidFill>
              </a:rPr>
              <a:t> cause </a:t>
            </a:r>
            <a:r>
              <a:rPr lang="cs-CZ" altLang="en-US" b="1" dirty="0" err="1">
                <a:solidFill>
                  <a:srgbClr val="FFFF00"/>
                </a:solidFill>
              </a:rPr>
              <a:t>of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renal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failure</a:t>
            </a:r>
            <a:endParaRPr lang="cs-CZ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36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cs-CZ" b="1" dirty="0"/>
              <a:t>T</a:t>
            </a:r>
            <a:r>
              <a:rPr lang="en-GB" b="1" dirty="0"/>
              <a:t>he calculated GFR is the best for long-term monitoring</a:t>
            </a:r>
            <a:r>
              <a:rPr lang="cs-CZ" b="1" dirty="0"/>
              <a:t> od </a:t>
            </a:r>
            <a:r>
              <a:rPr lang="cs-CZ" b="1" dirty="0" err="1"/>
              <a:t>diabetics</a:t>
            </a:r>
            <a:endParaRPr lang="en-GB" b="1" dirty="0"/>
          </a:p>
        </p:txBody>
      </p:sp>
      <p:sp>
        <p:nvSpPr>
          <p:cNvPr id="4" name="Obdélník 3"/>
          <p:cNvSpPr/>
          <p:nvPr/>
        </p:nvSpPr>
        <p:spPr>
          <a:xfrm>
            <a:off x="251520" y="4365104"/>
            <a:ext cx="79208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Glomerular filtration rate (GF) can be estimated </a:t>
            </a:r>
            <a:r>
              <a:rPr lang="en-GB" b="1" dirty="0"/>
              <a:t>based on the serum concentration of cystatin C. </a:t>
            </a:r>
            <a:r>
              <a:rPr lang="en-GB" dirty="0"/>
              <a:t>The calculation of GFR according to Grubb better respects acute changes in GFR and changes in the G2 and G1 </a:t>
            </a:r>
            <a:r>
              <a:rPr lang="cs-CZ" dirty="0" err="1"/>
              <a:t>stage</a:t>
            </a:r>
            <a:r>
              <a:rPr lang="cs-CZ" dirty="0"/>
              <a:t>.</a:t>
            </a:r>
            <a:endParaRPr lang="en-GB" dirty="0"/>
          </a:p>
          <a:p>
            <a:r>
              <a:rPr lang="en-GB" b="1" dirty="0"/>
              <a:t>GF = 1,4115 * cystatin-1,680 * 1,384 </a:t>
            </a:r>
            <a:r>
              <a:rPr lang="cs-CZ" b="1" dirty="0"/>
              <a:t>(</a:t>
            </a:r>
            <a:r>
              <a:rPr lang="en-GB" b="1" dirty="0"/>
              <a:t>only for a child under 14 years) * 0,948 (for women only)</a:t>
            </a:r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1520" y="1492885"/>
            <a:ext cx="8964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latin typeface="+mj-lt"/>
                <a:cs typeface="Arial" charset="0"/>
              </a:rPr>
              <a:t>Glomerular filtration rate (GFR</a:t>
            </a:r>
            <a:r>
              <a:rPr lang="cs-CZ" altLang="en-US" dirty="0">
                <a:latin typeface="+mj-lt"/>
                <a:cs typeface="Arial" charset="0"/>
              </a:rPr>
              <a:t>)</a:t>
            </a:r>
            <a:r>
              <a:rPr lang="en-GB" altLang="en-US" dirty="0">
                <a:latin typeface="+mj-lt"/>
                <a:cs typeface="Arial" charset="0"/>
              </a:rPr>
              <a:t> is most often </a:t>
            </a:r>
            <a:r>
              <a:rPr lang="en-GB" altLang="en-US" dirty="0" err="1">
                <a:latin typeface="+mj-lt"/>
                <a:cs typeface="Arial" charset="0"/>
              </a:rPr>
              <a:t>determin</a:t>
            </a:r>
            <a:r>
              <a:rPr lang="cs-CZ" altLang="en-US" dirty="0">
                <a:latin typeface="+mj-lt"/>
                <a:cs typeface="Arial" charset="0"/>
              </a:rPr>
              <a:t> </a:t>
            </a:r>
            <a:r>
              <a:rPr lang="en-GB" altLang="en-US" dirty="0">
                <a:latin typeface="+mj-lt"/>
                <a:cs typeface="Arial" charset="0"/>
              </a:rPr>
              <a:t>estimated </a:t>
            </a:r>
            <a:r>
              <a:rPr lang="en-GB" altLang="en-US" b="1" dirty="0">
                <a:latin typeface="+mj-lt"/>
                <a:cs typeface="Arial" charset="0"/>
              </a:rPr>
              <a:t>on </a:t>
            </a:r>
            <a:r>
              <a:rPr lang="cs-CZ" altLang="en-US" b="1" dirty="0" err="1">
                <a:latin typeface="+mj-lt"/>
                <a:cs typeface="Arial" charset="0"/>
              </a:rPr>
              <a:t>bases</a:t>
            </a:r>
            <a:r>
              <a:rPr lang="cs-CZ" altLang="en-US" b="1" dirty="0">
                <a:latin typeface="+mj-lt"/>
                <a:cs typeface="Arial" charset="0"/>
              </a:rPr>
              <a:t> </a:t>
            </a:r>
            <a:r>
              <a:rPr lang="cs-CZ" altLang="en-US" b="1" dirty="0" err="1">
                <a:latin typeface="+mj-lt"/>
                <a:cs typeface="Arial" charset="0"/>
              </a:rPr>
              <a:t>of</a:t>
            </a:r>
            <a:r>
              <a:rPr lang="cs-CZ" altLang="en-US" b="1" dirty="0">
                <a:latin typeface="+mj-lt"/>
                <a:cs typeface="Arial" charset="0"/>
              </a:rPr>
              <a:t> </a:t>
            </a:r>
            <a:r>
              <a:rPr lang="en-GB" altLang="en-US" b="1" dirty="0">
                <a:latin typeface="+mj-lt"/>
                <a:cs typeface="Arial" charset="0"/>
              </a:rPr>
              <a:t>the serum </a:t>
            </a:r>
            <a:r>
              <a:rPr lang="cs-CZ" altLang="en-US" b="1" dirty="0" err="1">
                <a:latin typeface="+mj-lt"/>
                <a:cs typeface="Arial" charset="0"/>
              </a:rPr>
              <a:t>creatinine</a:t>
            </a:r>
            <a:r>
              <a:rPr lang="cs-CZ" altLang="en-US" b="1" dirty="0">
                <a:latin typeface="+mj-lt"/>
                <a:cs typeface="Arial" charset="0"/>
              </a:rPr>
              <a:t> </a:t>
            </a:r>
            <a:r>
              <a:rPr lang="en-GB" altLang="en-US" b="1" dirty="0">
                <a:latin typeface="+mj-lt"/>
                <a:cs typeface="Arial" charset="0"/>
              </a:rPr>
              <a:t>concentration</a:t>
            </a:r>
            <a:endParaRPr kumimoji="0" lang="en-US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2132856"/>
            <a:ext cx="603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Chronic Kidney Disease Epidemiology Collaboration equation</a:t>
            </a:r>
          </a:p>
        </p:txBody>
      </p:sp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251520" y="2595582"/>
            <a:ext cx="85788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600" b="1" dirty="0">
                <a:latin typeface="Calibri" pitchFamily="34" charset="0"/>
              </a:rPr>
              <a:t>CKD-EPI</a:t>
            </a:r>
            <a:r>
              <a:rPr lang="en-GB" sz="3600" dirty="0">
                <a:latin typeface="Calibri" pitchFamily="34" charset="0"/>
              </a:rPr>
              <a:t> =141 x min(</a:t>
            </a:r>
            <a:r>
              <a:rPr lang="en-GB" sz="3600" dirty="0" err="1">
                <a:latin typeface="Calibri" pitchFamily="34" charset="0"/>
              </a:rPr>
              <a:t>SCr</a:t>
            </a:r>
            <a:r>
              <a:rPr lang="en-GB" sz="3600" dirty="0">
                <a:latin typeface="Calibri" pitchFamily="34" charset="0"/>
              </a:rPr>
              <a:t>/κ, 1)α x</a:t>
            </a:r>
            <a:r>
              <a:rPr lang="cs-CZ" sz="3600" dirty="0">
                <a:latin typeface="Calibri" pitchFamily="34" charset="0"/>
              </a:rPr>
              <a:t> </a:t>
            </a:r>
            <a:r>
              <a:rPr lang="en-GB" sz="3600" dirty="0">
                <a:latin typeface="Calibri" pitchFamily="34" charset="0"/>
              </a:rPr>
              <a:t>max(</a:t>
            </a:r>
            <a:r>
              <a:rPr lang="en-GB" sz="3600" dirty="0" err="1">
                <a:latin typeface="Calibri" pitchFamily="34" charset="0"/>
              </a:rPr>
              <a:t>SCr</a:t>
            </a:r>
            <a:r>
              <a:rPr lang="en-GB" sz="3600" dirty="0">
                <a:latin typeface="Calibri" pitchFamily="34" charset="0"/>
              </a:rPr>
              <a:t> /κ, 1)-1.209 x</a:t>
            </a:r>
            <a:r>
              <a:rPr lang="cs-CZ" sz="3600" dirty="0">
                <a:latin typeface="Calibri" pitchFamily="34" charset="0"/>
              </a:rPr>
              <a:t> </a:t>
            </a:r>
            <a:r>
              <a:rPr lang="en-GB" sz="3600" dirty="0">
                <a:latin typeface="Calibri" pitchFamily="34" charset="0"/>
              </a:rPr>
              <a:t>0.993Age x</a:t>
            </a:r>
            <a:r>
              <a:rPr lang="cs-CZ" sz="3600" dirty="0">
                <a:latin typeface="Calibri" pitchFamily="34" charset="0"/>
              </a:rPr>
              <a:t> </a:t>
            </a:r>
            <a:r>
              <a:rPr lang="en-GB" sz="3600" dirty="0">
                <a:latin typeface="Calibri" pitchFamily="34" charset="0"/>
              </a:rPr>
              <a:t>1.018 [if female] x</a:t>
            </a:r>
          </a:p>
          <a:p>
            <a:r>
              <a:rPr lang="en-GB" sz="3600" dirty="0">
                <a:latin typeface="Calibri" pitchFamily="34" charset="0"/>
              </a:rPr>
              <a:t>1.159 [if Black]</a:t>
            </a:r>
          </a:p>
        </p:txBody>
      </p:sp>
      <p:sp>
        <p:nvSpPr>
          <p:cNvPr id="3" name="Ovál 2"/>
          <p:cNvSpPr/>
          <p:nvPr/>
        </p:nvSpPr>
        <p:spPr>
          <a:xfrm>
            <a:off x="4071934" y="2548279"/>
            <a:ext cx="714380" cy="6664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ál 9"/>
          <p:cNvSpPr/>
          <p:nvPr/>
        </p:nvSpPr>
        <p:spPr>
          <a:xfrm>
            <a:off x="3857620" y="3214687"/>
            <a:ext cx="842962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ál 10"/>
          <p:cNvSpPr/>
          <p:nvPr/>
        </p:nvSpPr>
        <p:spPr>
          <a:xfrm>
            <a:off x="1979712" y="3690884"/>
            <a:ext cx="914400" cy="6973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bdélník 11"/>
          <p:cNvSpPr/>
          <p:nvPr/>
        </p:nvSpPr>
        <p:spPr>
          <a:xfrm>
            <a:off x="395536" y="587727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GFR calculation based on CKD-EPI or Grubb equation can be found on the website</a:t>
            </a:r>
            <a:r>
              <a:rPr lang="cs-CZ" sz="2400" b="1" dirty="0" smtClean="0">
                <a:solidFill>
                  <a:srgbClr val="FF0000"/>
                </a:solidFill>
              </a:rPr>
              <a:t>  (https://www.mdcalc.com</a:t>
            </a:r>
            <a:r>
              <a:rPr lang="cs-CZ" sz="2400" b="1" dirty="0" smtClean="0">
                <a:solidFill>
                  <a:srgbClr val="FF0000"/>
                </a:solidFill>
              </a:rPr>
              <a:t>/)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86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60350"/>
            <a:ext cx="88392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en-US" sz="4000" b="1">
                <a:solidFill>
                  <a:srgbClr val="FF0000"/>
                </a:solidFill>
              </a:rPr>
              <a:t>Definition and classification of albuminuria/proteinuria</a:t>
            </a:r>
          </a:p>
        </p:txBody>
      </p:sp>
      <p:graphicFrame>
        <p:nvGraphicFramePr>
          <p:cNvPr id="21577" name="Group 73"/>
          <p:cNvGraphicFramePr>
            <a:graphicFrameLocks noGrp="1"/>
          </p:cNvGraphicFramePr>
          <p:nvPr>
            <p:ph idx="1"/>
          </p:nvPr>
        </p:nvGraphicFramePr>
        <p:xfrm>
          <a:off x="395288" y="1557338"/>
          <a:ext cx="8583612" cy="4654868"/>
        </p:xfrm>
        <a:graphic>
          <a:graphicData uri="http://schemas.openxmlformats.org/drawingml/2006/table">
            <a:tbl>
              <a:tblPr/>
              <a:tblGrid>
                <a:gridCol w="19589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98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875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684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87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9738">
                <a:tc gridSpan="5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Albuminuria                                               sample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1325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24-hour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urin collection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(Mg/24-h)</a:t>
                      </a:r>
                    </a:p>
                  </a:txBody>
                  <a:tcPr marL="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Time limited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urin collection</a:t>
                      </a: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(ug/min)</a:t>
                      </a:r>
                      <a:endParaRPr kumimoji="0" lang="cs-CZ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First morning micturition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566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UALB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(Mg/l)</a:t>
                      </a:r>
                      <a:endParaRPr kumimoji="0" lang="cs-CZ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UAlb/UKr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(Mg/mmol)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(Mg/g)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025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Normoalbuminuria</a:t>
                      </a:r>
                      <a:endParaRPr kumimoji="0" lang="cs-CZ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&lt;30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&lt;20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&lt;20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&gt;2,5 (3,5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</a:t>
                      </a: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&gt;20 (300</a:t>
                      </a:r>
                      <a:r>
                        <a:rPr kumimoji="0" lang="en-US" alt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</a:t>
                      </a:r>
                      <a:r>
                        <a:rPr kumimoji="0" lang="cs-CZ" alt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Microalbuminuria</a:t>
                      </a:r>
                      <a:endParaRPr kumimoji="0" lang="cs-CZ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30-300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20-200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20-200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3,5-35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20-200 (30- 300</a:t>
                      </a:r>
                      <a:r>
                        <a:rPr kumimoji="0" lang="en-US" alt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</a:t>
                      </a:r>
                      <a:r>
                        <a:rPr kumimoji="0" lang="cs-CZ" alt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93775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Overt proteinuria =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Macroalbuminurie</a:t>
                      </a:r>
                      <a:endParaRPr kumimoji="0" lang="cs-CZ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&gt;300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&gt;200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&gt;200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&gt;35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&gt;200 (300</a:t>
                      </a:r>
                      <a:r>
                        <a:rPr kumimoji="0" lang="en-US" alt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</a:t>
                      </a:r>
                      <a:r>
                        <a:rPr kumimoji="0" lang="cs-CZ" alt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148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Nephrotic syndrome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&gt;3 500</a:t>
                      </a: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400" b="1" i="1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543" name="Text Box 48"/>
          <p:cNvSpPr txBox="1">
            <a:spLocks noChangeArrowheads="1"/>
          </p:cNvSpPr>
          <p:nvPr/>
        </p:nvSpPr>
        <p:spPr bwMode="auto">
          <a:xfrm>
            <a:off x="517525" y="613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44" name="Text Box 50"/>
          <p:cNvSpPr txBox="1">
            <a:spLocks noChangeArrowheads="1"/>
          </p:cNvSpPr>
          <p:nvPr/>
        </p:nvSpPr>
        <p:spPr bwMode="auto">
          <a:xfrm>
            <a:off x="7451725" y="5734050"/>
            <a:ext cx="1020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600" b="1" i="1">
                <a:solidFill>
                  <a:srgbClr val="FF3300"/>
                </a:solidFill>
                <a:latin typeface="Arial" charset="0"/>
              </a:rPr>
              <a:t>*</a:t>
            </a:r>
            <a:r>
              <a:rPr lang="cs-CZ" altLang="en-US" sz="1600" b="1" i="1">
                <a:solidFill>
                  <a:srgbClr val="FF3300"/>
                </a:solidFill>
                <a:latin typeface="Arial" charset="0"/>
              </a:rPr>
              <a:t> woman</a:t>
            </a:r>
          </a:p>
        </p:txBody>
      </p:sp>
    </p:spTree>
    <p:extLst>
      <p:ext uri="{BB962C8B-B14F-4D97-AF65-F5344CB8AC3E}">
        <p14:creationId xmlns="" xmlns:p14="http://schemas.microsoft.com/office/powerpoint/2010/main" val="272826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ck Reference Guide on Kidney Disease Screening | National Kidney 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" y="123488"/>
            <a:ext cx="7924800" cy="6657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765733"/>
            <a:ext cx="42839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classification and prognosis of the disease is determined based on a combination of GFR and proteinuria</a:t>
            </a:r>
          </a:p>
        </p:txBody>
      </p:sp>
    </p:spTree>
    <p:extLst>
      <p:ext uri="{BB962C8B-B14F-4D97-AF65-F5344CB8AC3E}">
        <p14:creationId xmlns="" xmlns:p14="http://schemas.microsoft.com/office/powerpoint/2010/main" val="320648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4290" y="116632"/>
            <a:ext cx="9002206" cy="772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>
                <a:solidFill>
                  <a:srgbClr val="FFFF00"/>
                </a:solidFill>
              </a:rPr>
              <a:t>6. DIAGNOSIS OF DIABETIC KIDNEY DISEASE -  </a:t>
            </a:r>
            <a:r>
              <a:rPr lang="cs-CZ" altLang="en-US" sz="3600" b="1" dirty="0" err="1">
                <a:solidFill>
                  <a:srgbClr val="FFFF00"/>
                </a:solidFill>
              </a:rPr>
              <a:t>search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for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vascular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  <a:r>
              <a:rPr lang="cs-CZ" altLang="en-US" sz="3600" b="1" dirty="0" err="1">
                <a:solidFill>
                  <a:srgbClr val="FFFF00"/>
                </a:solidFill>
              </a:rPr>
              <a:t>impairment</a:t>
            </a:r>
            <a:r>
              <a:rPr lang="cs-CZ" altLang="en-US" sz="3600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>
                <a:solidFill>
                  <a:srgbClr val="FFFF00"/>
                </a:solidFill>
              </a:rPr>
              <a:t>6.2  </a:t>
            </a:r>
            <a:r>
              <a:rPr lang="cs-CZ" altLang="en-US" sz="2800" b="1" dirty="0">
                <a:solidFill>
                  <a:srgbClr val="FFFF00"/>
                </a:solidFill>
              </a:rPr>
              <a:t>- </a:t>
            </a:r>
            <a:r>
              <a:rPr lang="en-GB" altLang="en-US" sz="2800" b="1" dirty="0">
                <a:solidFill>
                  <a:srgbClr val="FFFF00"/>
                </a:solidFill>
              </a:rPr>
              <a:t>non-invasive estimation of </a:t>
            </a:r>
            <a:r>
              <a:rPr lang="en-GB" altLang="en-US" sz="2800" b="1" dirty="0" err="1">
                <a:solidFill>
                  <a:srgbClr val="FFFF00"/>
                </a:solidFill>
              </a:rPr>
              <a:t>arteriolo</a:t>
            </a:r>
            <a:r>
              <a:rPr lang="en-GB" altLang="en-US" sz="2800" b="1" dirty="0">
                <a:solidFill>
                  <a:srgbClr val="FFFF00"/>
                </a:solidFill>
              </a:rPr>
              <a:t> / </a:t>
            </a:r>
            <a:r>
              <a:rPr lang="cs-CZ" altLang="en-US" sz="2800" b="1" dirty="0">
                <a:solidFill>
                  <a:srgbClr val="FFFF00"/>
                </a:solidFill>
              </a:rPr>
              <a:t>				</a:t>
            </a:r>
            <a:r>
              <a:rPr lang="en-GB" altLang="en-US" sz="2800" b="1" dirty="0">
                <a:solidFill>
                  <a:srgbClr val="FFFF00"/>
                </a:solidFill>
              </a:rPr>
              <a:t>atherosclerotic changes in </a:t>
            </a:r>
            <a:r>
              <a:rPr lang="en-GB" altLang="en-US" sz="2800" b="1" dirty="0" err="1">
                <a:solidFill>
                  <a:srgbClr val="FFFF00"/>
                </a:solidFill>
              </a:rPr>
              <a:t>intraparenchymal</a:t>
            </a:r>
            <a:r>
              <a:rPr lang="en-GB" altLang="en-US" sz="2800" b="1" dirty="0">
                <a:solidFill>
                  <a:srgbClr val="FFFF00"/>
                </a:solidFill>
              </a:rPr>
              <a:t> </a:t>
            </a:r>
            <a:r>
              <a:rPr lang="cs-CZ" altLang="en-US" sz="2800" b="1" dirty="0">
                <a:solidFill>
                  <a:srgbClr val="FFFF00"/>
                </a:solidFill>
              </a:rPr>
              <a:t>		</a:t>
            </a:r>
            <a:r>
              <a:rPr lang="en-GB" altLang="en-US" sz="2800" b="1" dirty="0">
                <a:solidFill>
                  <a:srgbClr val="FFFF00"/>
                </a:solidFill>
              </a:rPr>
              <a:t>arteries</a:t>
            </a:r>
            <a:r>
              <a:rPr lang="cs-CZ" altLang="en-US" sz="2800" b="1" dirty="0">
                <a:solidFill>
                  <a:srgbClr val="FFFF00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solidFill>
                  <a:srgbClr val="FFFF00"/>
                </a:solidFill>
              </a:rPr>
              <a:t>		-</a:t>
            </a:r>
            <a:r>
              <a:rPr lang="en-GB" altLang="en-US" sz="2800" b="1" dirty="0">
                <a:solidFill>
                  <a:srgbClr val="FFFF00"/>
                </a:solidFill>
              </a:rPr>
              <a:t>search for </a:t>
            </a:r>
            <a:r>
              <a:rPr lang="en-GB" altLang="en-US" sz="2800" b="1" dirty="0" err="1">
                <a:solidFill>
                  <a:srgbClr val="FFFF00"/>
                </a:solidFill>
              </a:rPr>
              <a:t>atheroem</a:t>
            </a:r>
            <a:r>
              <a:rPr lang="cs-CZ" altLang="en-US" sz="2800" b="1" dirty="0">
                <a:solidFill>
                  <a:srgbClr val="FFFF00"/>
                </a:solidFill>
              </a:rPr>
              <a:t>b</a:t>
            </a:r>
            <a:r>
              <a:rPr lang="en-GB" altLang="en-US" sz="2800" b="1" dirty="0" err="1">
                <a:solidFill>
                  <a:srgbClr val="FFFF00"/>
                </a:solidFill>
              </a:rPr>
              <a:t>olic</a:t>
            </a:r>
            <a:r>
              <a:rPr lang="en-GB" altLang="en-US" sz="2800" b="1" dirty="0">
                <a:solidFill>
                  <a:srgbClr val="FFFF00"/>
                </a:solidFill>
              </a:rPr>
              <a:t> kidney disease</a:t>
            </a:r>
            <a:r>
              <a:rPr lang="cs-CZ" altLang="en-US" sz="2800" b="1" dirty="0">
                <a:solidFill>
                  <a:srgbClr val="FFFF00"/>
                </a:solidFill>
              </a:rPr>
              <a:t> </a:t>
            </a:r>
            <a:r>
              <a:rPr lang="en-GB" altLang="en-US" sz="2800" b="1" dirty="0">
                <a:solidFill>
                  <a:srgbClr val="FFFF00"/>
                </a:solidFill>
              </a:rPr>
              <a:t>in </a:t>
            </a:r>
            <a:r>
              <a:rPr lang="cs-CZ" altLang="en-US" sz="2800" b="1" dirty="0">
                <a:solidFill>
                  <a:srgbClr val="FFFF00"/>
                </a:solidFill>
              </a:rPr>
              <a:t>			</a:t>
            </a:r>
            <a:r>
              <a:rPr lang="en-GB" altLang="en-US" sz="2800" b="1" dirty="0">
                <a:solidFill>
                  <a:srgbClr val="FFFF00"/>
                </a:solidFill>
              </a:rPr>
              <a:t>patients with significant atherosclerosis </a:t>
            </a:r>
            <a:r>
              <a:rPr lang="cs-CZ" altLang="en-US" sz="2800" b="1" dirty="0">
                <a:solidFill>
                  <a:srgbClr val="FFFF00"/>
                </a:solidFill>
              </a:rPr>
              <a:t>		        	</a:t>
            </a:r>
            <a:r>
              <a:rPr lang="en-GB" altLang="en-US" sz="2800" b="1" dirty="0">
                <a:solidFill>
                  <a:srgbClr val="FFFF00"/>
                </a:solidFill>
              </a:rPr>
              <a:t>/aneurysm of the abdominal aorta or in </a:t>
            </a:r>
            <a:r>
              <a:rPr lang="cs-CZ" altLang="en-US" sz="2800" b="1" dirty="0">
                <a:solidFill>
                  <a:srgbClr val="FFFF00"/>
                </a:solidFill>
              </a:rPr>
              <a:t>			</a:t>
            </a:r>
            <a:r>
              <a:rPr lang="en-GB" altLang="en-US" sz="2800" b="1" dirty="0">
                <a:solidFill>
                  <a:srgbClr val="FFFF00"/>
                </a:solidFill>
              </a:rPr>
              <a:t>patients with</a:t>
            </a:r>
            <a:r>
              <a:rPr lang="cs-CZ" altLang="en-US" sz="2800" b="1" dirty="0">
                <a:solidFill>
                  <a:srgbClr val="FFFF00"/>
                </a:solidFill>
              </a:rPr>
              <a:t> </a:t>
            </a:r>
            <a:r>
              <a:rPr lang="en-GB" altLang="en-US" sz="2800" b="1" dirty="0">
                <a:solidFill>
                  <a:srgbClr val="FFFF00"/>
                </a:solidFill>
              </a:rPr>
              <a:t>dilated left atrium and ventricle </a:t>
            </a:r>
            <a:r>
              <a:rPr lang="cs-CZ" altLang="en-US" sz="2800" b="1" dirty="0">
                <a:solidFill>
                  <a:srgbClr val="FFFF00"/>
                </a:solidFill>
              </a:rPr>
              <a:t>		</a:t>
            </a:r>
            <a:r>
              <a:rPr lang="en-GB" altLang="en-US" sz="2800" b="1" dirty="0">
                <a:solidFill>
                  <a:srgbClr val="FFFF00"/>
                </a:solidFill>
              </a:rPr>
              <a:t>and atrial fibrillation</a:t>
            </a:r>
            <a:endParaRPr lang="cs-CZ" altLang="en-US" sz="28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>
                <a:solidFill>
                  <a:srgbClr val="FFFF00"/>
                </a:solidFill>
              </a:rPr>
              <a:t>		- </a:t>
            </a:r>
            <a:r>
              <a:rPr lang="en-GB" altLang="en-US" sz="2800" b="1" dirty="0">
                <a:solidFill>
                  <a:srgbClr val="FFFF00"/>
                </a:solidFill>
              </a:rPr>
              <a:t>search for stenosis / occlusion of main </a:t>
            </a:r>
            <a:r>
              <a:rPr lang="cs-CZ" altLang="en-US" sz="2800" b="1" dirty="0">
                <a:solidFill>
                  <a:srgbClr val="FFFF00"/>
                </a:solidFill>
              </a:rPr>
              <a:t>-	</a:t>
            </a:r>
            <a:r>
              <a:rPr lang="en-GB" altLang="en-US" sz="2800" b="1" dirty="0">
                <a:solidFill>
                  <a:srgbClr val="FFFF00"/>
                </a:solidFill>
              </a:rPr>
              <a:t>renal </a:t>
            </a:r>
            <a:r>
              <a:rPr lang="cs-CZ" altLang="en-US" sz="2800" b="1" dirty="0">
                <a:solidFill>
                  <a:srgbClr val="FFFF00"/>
                </a:solidFill>
              </a:rPr>
              <a:t>			</a:t>
            </a:r>
            <a:r>
              <a:rPr lang="en-GB" altLang="en-US" sz="2800" b="1" dirty="0">
                <a:solidFill>
                  <a:srgbClr val="FFFF00"/>
                </a:solidFill>
              </a:rPr>
              <a:t>arteries in patients with resistant </a:t>
            </a:r>
            <a:r>
              <a:rPr lang="cs-CZ" altLang="en-US" sz="2800" b="1" dirty="0">
                <a:solidFill>
                  <a:srgbClr val="FFFF00"/>
                </a:solidFill>
              </a:rPr>
              <a:t>				</a:t>
            </a:r>
            <a:r>
              <a:rPr lang="en-GB" altLang="en-US" sz="2800" b="1" dirty="0">
                <a:solidFill>
                  <a:srgbClr val="FFFF00"/>
                </a:solidFill>
              </a:rPr>
              <a:t>hypertension and flush pulmonary</a:t>
            </a:r>
            <a:r>
              <a:rPr lang="cs-CZ" altLang="en-US" sz="2800" b="1" dirty="0">
                <a:solidFill>
                  <a:srgbClr val="FFFF00"/>
                </a:solidFill>
              </a:rPr>
              <a:t> </a:t>
            </a:r>
            <a:r>
              <a:rPr lang="en-GB" altLang="en-US" sz="2800" b="1" dirty="0" err="1">
                <a:solidFill>
                  <a:srgbClr val="FFFF00"/>
                </a:solidFill>
              </a:rPr>
              <a:t>edema</a:t>
            </a:r>
            <a:endParaRPr lang="cs-CZ" altLang="en-US" sz="28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>
                <a:solidFill>
                  <a:srgbClr val="FFFF00"/>
                </a:solidFill>
              </a:rPr>
              <a:t>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3600" b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982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3" name="Picture 9" descr="Nephrosclerosis. Fibrointimal proliferation of th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46463"/>
            <a:ext cx="5105400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 descr="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3434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 descr="Fig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5720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3" name="Group 4"/>
          <p:cNvGrpSpPr>
            <a:grpSpLocks/>
          </p:cNvGrpSpPr>
          <p:nvPr/>
        </p:nvGrpSpPr>
        <p:grpSpPr bwMode="auto">
          <a:xfrm>
            <a:off x="0" y="2955925"/>
            <a:ext cx="9144000" cy="946150"/>
            <a:chOff x="0" y="43"/>
            <a:chExt cx="5760" cy="596"/>
          </a:xfrm>
        </p:grpSpPr>
        <p:sp>
          <p:nvSpPr>
            <p:cNvPr id="43016" name="Rectangle 5"/>
            <p:cNvSpPr>
              <a:spLocks noChangeArrowheads="1"/>
            </p:cNvSpPr>
            <p:nvPr/>
          </p:nvSpPr>
          <p:spPr bwMode="auto">
            <a:xfrm>
              <a:off x="0" y="43"/>
              <a:ext cx="576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en-US" sz="2400"/>
            </a:p>
          </p:txBody>
        </p:sp>
        <p:sp>
          <p:nvSpPr>
            <p:cNvPr id="43017" name="Rectangle 6"/>
            <p:cNvSpPr>
              <a:spLocks noChangeArrowheads="1"/>
            </p:cNvSpPr>
            <p:nvPr/>
          </p:nvSpPr>
          <p:spPr bwMode="auto">
            <a:xfrm>
              <a:off x="0" y="43"/>
              <a:ext cx="5760" cy="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>
                  <a:hlinkClick r:id="rId5"/>
                </a:rPr>
                <a:t>  </a:t>
              </a:r>
              <a:r>
                <a:rPr lang="en-US" altLang="en-US" sz="5600"/>
                <a:t> </a:t>
              </a:r>
              <a:r>
                <a:rPr lang="en-US" altLang="en-US" sz="800"/>
                <a:t>                                                      </a:t>
              </a:r>
            </a:p>
          </p:txBody>
        </p:sp>
      </p:grpSp>
      <p:pic>
        <p:nvPicPr>
          <p:cNvPr id="43014" name="Picture 7" descr="Zobrazit obrázek v plné velikosti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51816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5305462" y="3706688"/>
            <a:ext cx="38750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</a:rPr>
              <a:t>RI &gt;0,70 (</a:t>
            </a:r>
            <a:r>
              <a:rPr lang="cs-CZ" altLang="en-US" sz="2000" b="1" dirty="0" err="1">
                <a:solidFill>
                  <a:schemeClr val="bg1"/>
                </a:solidFill>
              </a:rPr>
              <a:t>marker</a:t>
            </a:r>
            <a:r>
              <a:rPr lang="cs-CZ" altLang="en-US" sz="2000" b="1" dirty="0">
                <a:solidFill>
                  <a:schemeClr val="bg1"/>
                </a:solidFill>
              </a:rPr>
              <a:t> </a:t>
            </a:r>
            <a:r>
              <a:rPr lang="cs-CZ" altLang="en-US" sz="2000" b="1" dirty="0" err="1">
                <a:solidFill>
                  <a:schemeClr val="bg1"/>
                </a:solidFill>
              </a:rPr>
              <a:t>of</a:t>
            </a:r>
            <a:r>
              <a:rPr lang="cs-CZ" altLang="en-US" sz="2000" b="1" dirty="0">
                <a:solidFill>
                  <a:schemeClr val="bg1"/>
                </a:solidFill>
              </a:rPr>
              <a:t> </a:t>
            </a:r>
            <a:r>
              <a:rPr lang="cs-CZ" altLang="en-US" sz="2000" b="1" dirty="0" err="1">
                <a:solidFill>
                  <a:schemeClr val="bg1"/>
                </a:solidFill>
              </a:rPr>
              <a:t>renal</a:t>
            </a:r>
            <a:r>
              <a:rPr lang="cs-CZ" altLang="en-US" sz="2000" b="1" dirty="0">
                <a:solidFill>
                  <a:schemeClr val="bg1"/>
                </a:solidFill>
              </a:rPr>
              <a:t> risk)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b="1" dirty="0" err="1">
                <a:solidFill>
                  <a:schemeClr val="bg1"/>
                </a:solidFill>
              </a:rPr>
              <a:t>Sugiura</a:t>
            </a:r>
            <a:r>
              <a:rPr lang="cs-CZ" altLang="en-US" sz="1600" b="1" dirty="0">
                <a:solidFill>
                  <a:schemeClr val="bg1"/>
                </a:solidFill>
              </a:rPr>
              <a:t> T , </a:t>
            </a:r>
            <a:r>
              <a:rPr lang="cs-CZ" altLang="en-US" sz="1600" b="1" dirty="0" err="1">
                <a:solidFill>
                  <a:schemeClr val="bg1"/>
                </a:solidFill>
              </a:rPr>
              <a:t>Nephrol</a:t>
            </a:r>
            <a:r>
              <a:rPr lang="cs-CZ" altLang="en-US" sz="1600" b="1" dirty="0">
                <a:solidFill>
                  <a:schemeClr val="bg1"/>
                </a:solidFill>
              </a:rPr>
              <a:t> </a:t>
            </a:r>
            <a:r>
              <a:rPr lang="cs-CZ" altLang="en-US" sz="1600" b="1" dirty="0" err="1">
                <a:solidFill>
                  <a:schemeClr val="bg1"/>
                </a:solidFill>
              </a:rPr>
              <a:t>Dial</a:t>
            </a:r>
            <a:r>
              <a:rPr lang="cs-CZ" altLang="en-US" sz="1600" b="1" dirty="0">
                <a:solidFill>
                  <a:schemeClr val="bg1"/>
                </a:solidFill>
              </a:rPr>
              <a:t> </a:t>
            </a:r>
            <a:r>
              <a:rPr lang="cs-CZ" altLang="en-US" sz="1600" b="1" dirty="0" err="1">
                <a:solidFill>
                  <a:schemeClr val="bg1"/>
                </a:solidFill>
              </a:rPr>
              <a:t>Transplant</a:t>
            </a:r>
            <a:r>
              <a:rPr lang="cs-CZ" altLang="en-US" sz="1600" b="1" dirty="0">
                <a:solidFill>
                  <a:schemeClr val="bg1"/>
                </a:solidFill>
              </a:rPr>
              <a:t>,</a:t>
            </a:r>
            <a:r>
              <a:rPr lang="cs-CZ" altLang="en-US" sz="2400" b="1" dirty="0">
                <a:solidFill>
                  <a:schemeClr val="bg1"/>
                </a:solidFill>
              </a:rPr>
              <a:t> </a:t>
            </a:r>
            <a:r>
              <a:rPr lang="cs-CZ" altLang="en-US" sz="2000" b="1" dirty="0">
                <a:solidFill>
                  <a:schemeClr val="bg1"/>
                </a:solidFill>
              </a:rPr>
              <a:t>2009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</a:rPr>
              <a:t>RI (</a:t>
            </a:r>
            <a:r>
              <a:rPr lang="cs-CZ" altLang="en-US" sz="2000" b="1" dirty="0" err="1">
                <a:solidFill>
                  <a:schemeClr val="bg1"/>
                </a:solidFill>
              </a:rPr>
              <a:t>association</a:t>
            </a:r>
            <a:r>
              <a:rPr lang="cs-CZ" altLang="en-US" sz="2000" b="1" dirty="0">
                <a:solidFill>
                  <a:schemeClr val="bg1"/>
                </a:solidFill>
              </a:rPr>
              <a:t> </a:t>
            </a:r>
            <a:r>
              <a:rPr lang="cs-CZ" altLang="en-US" sz="2000" b="1" dirty="0" err="1">
                <a:solidFill>
                  <a:schemeClr val="bg1"/>
                </a:solidFill>
              </a:rPr>
              <a:t>with</a:t>
            </a:r>
            <a:r>
              <a:rPr lang="cs-CZ" altLang="en-US" sz="2000" b="1" dirty="0">
                <a:solidFill>
                  <a:schemeClr val="bg1"/>
                </a:solidFill>
              </a:rPr>
              <a:t> CV risk)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b="1" dirty="0">
                <a:solidFill>
                  <a:schemeClr val="bg1"/>
                </a:solidFill>
              </a:rPr>
              <a:t>Parce et al., </a:t>
            </a:r>
            <a:r>
              <a:rPr lang="cs-CZ" altLang="en-US" sz="1600" b="1" dirty="0" err="1">
                <a:solidFill>
                  <a:schemeClr val="bg1"/>
                </a:solidFill>
              </a:rPr>
              <a:t>Am</a:t>
            </a:r>
            <a:r>
              <a:rPr lang="cs-CZ" altLang="en-US" sz="1600" b="1" dirty="0">
                <a:solidFill>
                  <a:schemeClr val="bg1"/>
                </a:solidFill>
              </a:rPr>
              <a:t> J </a:t>
            </a:r>
            <a:r>
              <a:rPr lang="cs-CZ" altLang="en-US" sz="1600" b="1" dirty="0" err="1">
                <a:solidFill>
                  <a:schemeClr val="bg1"/>
                </a:solidFill>
              </a:rPr>
              <a:t>Kidney</a:t>
            </a:r>
            <a:r>
              <a:rPr lang="cs-CZ" altLang="en-US" sz="1600" b="1" dirty="0">
                <a:solidFill>
                  <a:schemeClr val="bg1"/>
                </a:solidFill>
              </a:rPr>
              <a:t> Dis, 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1600" b="1" dirty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chemeClr val="bg1"/>
                </a:solidFill>
              </a:rPr>
              <a:t>RI (</a:t>
            </a:r>
            <a:r>
              <a:rPr lang="cs-CZ" altLang="en-US" sz="2000" b="1" dirty="0" err="1">
                <a:solidFill>
                  <a:schemeClr val="bg1"/>
                </a:solidFill>
              </a:rPr>
              <a:t>association</a:t>
            </a:r>
            <a:r>
              <a:rPr lang="cs-CZ" altLang="en-US" sz="2000" b="1" dirty="0">
                <a:solidFill>
                  <a:schemeClr val="bg1"/>
                </a:solidFill>
              </a:rPr>
              <a:t> </a:t>
            </a:r>
            <a:r>
              <a:rPr lang="cs-CZ" altLang="en-US" sz="2000" b="1" dirty="0" err="1">
                <a:solidFill>
                  <a:schemeClr val="bg1"/>
                </a:solidFill>
              </a:rPr>
              <a:t>with</a:t>
            </a:r>
            <a:r>
              <a:rPr lang="cs-CZ" altLang="en-US" sz="2000" b="1" dirty="0">
                <a:solidFill>
                  <a:schemeClr val="bg1"/>
                </a:solidFill>
              </a:rPr>
              <a:t> insulin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bg1"/>
                </a:solidFill>
              </a:rPr>
              <a:t> </a:t>
            </a:r>
            <a:r>
              <a:rPr lang="cs-CZ" altLang="en-US" sz="2000" b="1" dirty="0" err="1">
                <a:solidFill>
                  <a:schemeClr val="bg1"/>
                </a:solidFill>
              </a:rPr>
              <a:t>resistance</a:t>
            </a:r>
            <a:r>
              <a:rPr lang="cs-CZ" altLang="en-US" sz="2000" b="1" dirty="0">
                <a:solidFill>
                  <a:schemeClr val="bg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b="1" dirty="0" err="1">
                <a:solidFill>
                  <a:schemeClr val="bg1"/>
                </a:solidFill>
              </a:rPr>
              <a:t>Afsar</a:t>
            </a:r>
            <a:r>
              <a:rPr lang="cs-CZ" altLang="en-US" sz="1600" b="1" dirty="0">
                <a:solidFill>
                  <a:schemeClr val="bg1"/>
                </a:solidFill>
              </a:rPr>
              <a:t> et al., </a:t>
            </a:r>
            <a:r>
              <a:rPr lang="cs-CZ" altLang="en-US" sz="1600" b="1" dirty="0" err="1">
                <a:solidFill>
                  <a:schemeClr val="bg1"/>
                </a:solidFill>
              </a:rPr>
              <a:t>Metabolism</a:t>
            </a:r>
            <a:r>
              <a:rPr lang="cs-CZ" altLang="en-US" sz="1600" b="1" dirty="0">
                <a:solidFill>
                  <a:schemeClr val="bg1"/>
                </a:solidFill>
              </a:rPr>
              <a:t>, 2010</a:t>
            </a:r>
          </a:p>
        </p:txBody>
      </p:sp>
    </p:spTree>
    <p:extLst>
      <p:ext uri="{BB962C8B-B14F-4D97-AF65-F5344CB8AC3E}">
        <p14:creationId xmlns="" xmlns:p14="http://schemas.microsoft.com/office/powerpoint/2010/main" val="55020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iffuse aortic atherosclerosis | Radiology Case | Radiopaedi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41" y="828710"/>
            <a:ext cx="6000750" cy="600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114" y="3284984"/>
            <a:ext cx="3472483" cy="232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19090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ateosclerotic</a:t>
            </a:r>
            <a:r>
              <a:rPr lang="en-GB" b="1" dirty="0"/>
              <a:t> plaques in the abdominal aorta may be a source of cholesterol e</a:t>
            </a:r>
            <a:r>
              <a:rPr lang="cs-CZ" b="1" dirty="0"/>
              <a:t>m</a:t>
            </a:r>
            <a:r>
              <a:rPr lang="en-GB" b="1" dirty="0" err="1"/>
              <a:t>bolization</a:t>
            </a:r>
            <a:r>
              <a:rPr lang="en-GB" b="1" dirty="0"/>
              <a:t> into </a:t>
            </a:r>
            <a:r>
              <a:rPr lang="en-GB" b="1" dirty="0" err="1"/>
              <a:t>intraparenchymal</a:t>
            </a:r>
            <a:r>
              <a:rPr lang="en-GB" b="1" dirty="0"/>
              <a:t> renal arteries</a:t>
            </a:r>
          </a:p>
        </p:txBody>
      </p:sp>
    </p:spTree>
    <p:extLst>
      <p:ext uri="{BB962C8B-B14F-4D97-AF65-F5344CB8AC3E}">
        <p14:creationId xmlns="" xmlns:p14="http://schemas.microsoft.com/office/powerpoint/2010/main" val="1155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ANd9GcRje0Q-4-qlhf2M0tWxY_dvOUAHDYO2FMaFNyZ0E3E87l2PY2I&amp;t=1&amp;usg=__CNFDOcdh4ZjpsqRDRkZ6L10DAFg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5" y="771709"/>
            <a:ext cx="6840538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1520" y="9930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thrombotic abdominal aortic aneurysm may be a source of renal arterial embolism and a cause of renal infarction</a:t>
            </a:r>
          </a:p>
        </p:txBody>
      </p:sp>
      <p:pic>
        <p:nvPicPr>
          <p:cNvPr id="9218" name="Picture 2" descr="Renal infarction | Radiology Reference Article | Radiopaedi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4" y="99300"/>
            <a:ext cx="6552617" cy="6552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975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026" descr="F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22375"/>
            <a:ext cx="7108825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1027"/>
          <p:cNvSpPr txBox="1">
            <a:spLocks noChangeArrowheads="1"/>
          </p:cNvSpPr>
          <p:nvPr/>
        </p:nvSpPr>
        <p:spPr bwMode="auto">
          <a:xfrm>
            <a:off x="1619250" y="1773238"/>
            <a:ext cx="912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MRA</a:t>
            </a:r>
          </a:p>
        </p:txBody>
      </p:sp>
      <p:sp>
        <p:nvSpPr>
          <p:cNvPr id="45060" name="Text Box 1028"/>
          <p:cNvSpPr txBox="1">
            <a:spLocks noChangeArrowheads="1"/>
          </p:cNvSpPr>
          <p:nvPr/>
        </p:nvSpPr>
        <p:spPr bwMode="auto">
          <a:xfrm>
            <a:off x="349250" y="184210"/>
            <a:ext cx="84963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/>
              <a:t>R</a:t>
            </a:r>
            <a:r>
              <a:rPr lang="en-GB" altLang="en-US" b="1" dirty="0" err="1"/>
              <a:t>enal</a:t>
            </a:r>
            <a:r>
              <a:rPr lang="en-GB" altLang="en-US" b="1" dirty="0"/>
              <a:t> artery stenosis / occlusion performed on CT or MRA angiography</a:t>
            </a:r>
            <a:endParaRPr lang="cs-CZ" alt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96927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295400" y="2962275"/>
            <a:ext cx="1133644" cy="46166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3300"/>
                </a:solidFill>
              </a:rPr>
              <a:t>Stage</a:t>
            </a:r>
            <a:r>
              <a:rPr lang="cs-CZ" altLang="en-US" sz="2400" b="1" dirty="0">
                <a:solidFill>
                  <a:srgbClr val="FF3300"/>
                </a:solidFill>
              </a:rPr>
              <a:t> 1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819400" y="2962275"/>
            <a:ext cx="1210588" cy="46166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3300"/>
                </a:solidFill>
              </a:rPr>
              <a:t>Stage</a:t>
            </a:r>
            <a:r>
              <a:rPr lang="cs-CZ" altLang="en-US" sz="2400" b="1" dirty="0">
                <a:solidFill>
                  <a:srgbClr val="FF3300"/>
                </a:solidFill>
              </a:rPr>
              <a:t> </a:t>
            </a:r>
            <a:r>
              <a:rPr lang="cs-CZ" altLang="en-US" sz="2400" b="1" dirty="0"/>
              <a:t> </a:t>
            </a:r>
            <a:r>
              <a:rPr lang="cs-CZ" altLang="en-US" sz="2400" b="1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391400" y="2962275"/>
            <a:ext cx="1133644" cy="46166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3300"/>
                </a:solidFill>
              </a:rPr>
              <a:t>Stage</a:t>
            </a:r>
            <a:r>
              <a:rPr lang="cs-CZ" altLang="en-US" sz="2400" b="1" dirty="0"/>
              <a:t> </a:t>
            </a:r>
            <a:r>
              <a:rPr lang="cs-CZ" altLang="en-US" sz="2400" b="1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867400" y="2962275"/>
            <a:ext cx="1133644" cy="46166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3300"/>
                </a:solidFill>
              </a:rPr>
              <a:t>Stage</a:t>
            </a:r>
            <a:r>
              <a:rPr lang="cs-CZ" altLang="en-US" sz="2400" b="1" dirty="0"/>
              <a:t> </a:t>
            </a:r>
            <a:r>
              <a:rPr lang="cs-CZ" altLang="en-US" sz="2400" b="1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343400" y="2962275"/>
            <a:ext cx="1133644" cy="46166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3300"/>
                </a:solidFill>
              </a:rPr>
              <a:t>Stage</a:t>
            </a:r>
            <a:r>
              <a:rPr lang="cs-CZ" altLang="en-US" sz="2400" b="1" dirty="0"/>
              <a:t> </a:t>
            </a:r>
            <a:r>
              <a:rPr lang="cs-CZ" altLang="en-US" sz="2400" b="1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0" y="3379788"/>
            <a:ext cx="1336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accent2"/>
                </a:solidFill>
              </a:rPr>
              <a:t>GFR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600" b="1" dirty="0">
                <a:solidFill>
                  <a:schemeClr val="accent2"/>
                </a:solidFill>
              </a:rPr>
              <a:t>(ml/s/1,73m</a:t>
            </a:r>
            <a:r>
              <a:rPr lang="cs-CZ" altLang="en-US" sz="1600" b="1" baseline="30000" dirty="0">
                <a:solidFill>
                  <a:schemeClr val="accent2"/>
                </a:solidFill>
              </a:rPr>
              <a:t>2</a:t>
            </a:r>
            <a:r>
              <a:rPr lang="cs-CZ" altLang="en-US" sz="1600" b="1" dirty="0">
                <a:solidFill>
                  <a:schemeClr val="accent2"/>
                </a:solidFill>
              </a:rPr>
              <a:t>)</a:t>
            </a:r>
            <a:endParaRPr lang="cs-CZ" altLang="en-US" sz="1600" dirty="0">
              <a:solidFill>
                <a:schemeClr val="accent2"/>
              </a:solidFill>
            </a:endParaRP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295400" y="3429000"/>
            <a:ext cx="73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accent2"/>
                </a:solidFill>
              </a:rPr>
              <a:t>&gt;1,5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19400" y="3429000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accent2"/>
                </a:solidFill>
              </a:rPr>
              <a:t>1,49-1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4343400" y="3429000"/>
            <a:ext cx="120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accent2"/>
                </a:solidFill>
              </a:rPr>
              <a:t>0,99-0,5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867400" y="3429000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chemeClr val="accent2"/>
                </a:solidFill>
              </a:rPr>
              <a:t>0,49-0,20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7391400" y="3429000"/>
            <a:ext cx="88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accent2"/>
                </a:solidFill>
              </a:rPr>
              <a:t>&lt;0,20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-25982" y="4187824"/>
            <a:ext cx="2465360" cy="107721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en-US" sz="1600" b="1" u="sng" dirty="0">
                <a:solidFill>
                  <a:srgbClr val="FF0000"/>
                </a:solidFill>
                <a:sym typeface="Symbol" pitchFamily="18" charset="2"/>
              </a:rPr>
              <a:t>Absence </a:t>
            </a:r>
            <a:r>
              <a:rPr lang="cs-CZ" altLang="en-US" sz="1600" b="1" u="sng" dirty="0" err="1">
                <a:solidFill>
                  <a:srgbClr val="FF0000"/>
                </a:solidFill>
                <a:sym typeface="Symbol" pitchFamily="18" charset="2"/>
              </a:rPr>
              <a:t>of</a:t>
            </a:r>
            <a:r>
              <a:rPr lang="cs-CZ" altLang="en-US" sz="1600" b="1" u="sng" dirty="0">
                <a:solidFill>
                  <a:srgbClr val="FF0000"/>
                </a:solidFill>
                <a:sym typeface="Symbol" pitchFamily="18" charset="2"/>
              </a:rPr>
              <a:t> DKD</a:t>
            </a:r>
          </a:p>
          <a:p>
            <a:pPr eaLnBrk="1" hangingPunct="1">
              <a:spcBef>
                <a:spcPct val="0"/>
              </a:spcBef>
            </a:pPr>
            <a:r>
              <a:rPr lang="cs-CZ" altLang="en-US" sz="1600" b="1" dirty="0" err="1">
                <a:solidFill>
                  <a:srgbClr val="009900"/>
                </a:solidFill>
                <a:sym typeface="Symbol" pitchFamily="18" charset="2"/>
              </a:rPr>
              <a:t>Screening</a:t>
            </a:r>
            <a:r>
              <a:rPr lang="cs-CZ" altLang="en-US" sz="1600" b="1" dirty="0">
                <a:solidFill>
                  <a:srgbClr val="009900"/>
                </a:solidFill>
                <a:sym typeface="Symbol" pitchFamily="18" charset="2"/>
              </a:rPr>
              <a:t> </a:t>
            </a:r>
            <a:r>
              <a:rPr lang="cs-CZ" altLang="en-US" sz="1600" b="1" dirty="0" err="1">
                <a:solidFill>
                  <a:srgbClr val="009900"/>
                </a:solidFill>
                <a:sym typeface="Symbol" pitchFamily="18" charset="2"/>
              </a:rPr>
              <a:t>of</a:t>
            </a:r>
            <a:r>
              <a:rPr lang="cs-CZ" altLang="en-US" sz="1600" b="1" dirty="0">
                <a:solidFill>
                  <a:srgbClr val="009900"/>
                </a:solidFill>
                <a:sym typeface="Symbol" pitchFamily="18" charset="2"/>
              </a:rPr>
              <a:t> </a:t>
            </a:r>
            <a:r>
              <a:rPr lang="cs-CZ" altLang="en-US" sz="1600" b="1" dirty="0" err="1">
                <a:solidFill>
                  <a:srgbClr val="009900"/>
                </a:solidFill>
                <a:sym typeface="Symbol" pitchFamily="18" charset="2"/>
              </a:rPr>
              <a:t>proteinuria</a:t>
            </a:r>
            <a:endParaRPr lang="cs-CZ" altLang="en-US" sz="1600" b="1" dirty="0">
              <a:solidFill>
                <a:srgbClr val="009900"/>
              </a:solidFill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en-US" sz="1600" b="1" dirty="0">
                <a:solidFill>
                  <a:srgbClr val="009900"/>
                </a:solidFill>
                <a:sym typeface="Symbol" pitchFamily="18" charset="2"/>
              </a:rPr>
              <a:t> risk </a:t>
            </a:r>
            <a:r>
              <a:rPr lang="cs-CZ" altLang="en-US" sz="1600" b="1" dirty="0" err="1">
                <a:solidFill>
                  <a:srgbClr val="009900"/>
                </a:solidFill>
                <a:sym typeface="Symbol" pitchFamily="18" charset="2"/>
              </a:rPr>
              <a:t>of</a:t>
            </a:r>
            <a:r>
              <a:rPr lang="cs-CZ" altLang="en-US" sz="1600" b="1" dirty="0">
                <a:solidFill>
                  <a:srgbClr val="009900"/>
                </a:solidFill>
                <a:sym typeface="Symbol" pitchFamily="18" charset="2"/>
              </a:rPr>
              <a:t>  DKD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en-US" sz="1600" b="1" dirty="0">
                <a:solidFill>
                  <a:srgbClr val="009900"/>
                </a:solidFill>
                <a:sym typeface="Symbol" pitchFamily="18" charset="2"/>
              </a:rPr>
              <a:t>        </a:t>
            </a:r>
            <a:r>
              <a:rPr lang="cs-CZ" altLang="en-US" sz="1600" b="1" dirty="0" err="1">
                <a:solidFill>
                  <a:srgbClr val="009900"/>
                </a:solidFill>
                <a:sym typeface="Symbol" pitchFamily="18" charset="2"/>
              </a:rPr>
              <a:t>development</a:t>
            </a:r>
            <a:r>
              <a:rPr lang="cs-CZ" altLang="en-US" sz="1600" b="1" dirty="0">
                <a:solidFill>
                  <a:srgbClr val="009900"/>
                </a:solidFill>
                <a:sym typeface="Symbol" pitchFamily="18" charset="2"/>
              </a:rPr>
              <a:t> </a:t>
            </a:r>
            <a:endParaRPr lang="cs-CZ" altLang="en-US" sz="1600" b="1" dirty="0">
              <a:solidFill>
                <a:srgbClr val="009900"/>
              </a:solidFill>
            </a:endParaRP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1384300" y="2305050"/>
            <a:ext cx="803425" cy="40011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rgbClr val="800000"/>
                </a:solidFill>
              </a:rPr>
              <a:t>↑ risk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2827252" y="2292290"/>
            <a:ext cx="1082348" cy="40011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>
                <a:solidFill>
                  <a:srgbClr val="800000"/>
                </a:solidFill>
              </a:rPr>
              <a:t>Damage</a:t>
            </a:r>
            <a:endParaRPr lang="cs-CZ" altLang="en-US" sz="2000" b="1" dirty="0">
              <a:solidFill>
                <a:srgbClr val="800000"/>
              </a:solidFill>
            </a:endParaRP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614529" y="2286000"/>
            <a:ext cx="700088" cy="4064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rgbClr val="800000"/>
                </a:solidFill>
                <a:sym typeface="Symbol" pitchFamily="18" charset="2"/>
              </a:rPr>
              <a:t></a:t>
            </a:r>
            <a:r>
              <a:rPr lang="cs-CZ" altLang="en-US" sz="2000" b="1">
                <a:solidFill>
                  <a:srgbClr val="800000"/>
                </a:solidFill>
              </a:rPr>
              <a:t>GF</a:t>
            </a: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7487369" y="2286000"/>
            <a:ext cx="841897" cy="40011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>
                <a:solidFill>
                  <a:srgbClr val="800000"/>
                </a:solidFill>
              </a:rPr>
              <a:t>ESRF</a:t>
            </a: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6020689" y="2279710"/>
            <a:ext cx="700088" cy="40640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rgbClr val="800000"/>
                </a:solidFill>
                <a:sym typeface="Symbol" pitchFamily="18" charset="2"/>
              </a:rPr>
              <a:t></a:t>
            </a:r>
            <a:r>
              <a:rPr lang="cs-CZ" altLang="en-US" sz="2000" b="1">
                <a:solidFill>
                  <a:srgbClr val="800000"/>
                </a:solidFill>
              </a:rPr>
              <a:t>GF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2526986" y="4191000"/>
            <a:ext cx="2383236" cy="107721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en-US" sz="1600" b="1" u="sng" dirty="0" err="1">
                <a:solidFill>
                  <a:srgbClr val="FF0000"/>
                </a:solidFill>
              </a:rPr>
              <a:t>Establisched</a:t>
            </a:r>
            <a:r>
              <a:rPr lang="cs-CZ" altLang="en-US" sz="1600" b="1" u="sng" dirty="0">
                <a:solidFill>
                  <a:srgbClr val="FF0000"/>
                </a:solidFill>
              </a:rPr>
              <a:t> DKD</a:t>
            </a:r>
          </a:p>
          <a:p>
            <a:pPr eaLnBrk="1" hangingPunct="1">
              <a:spcBef>
                <a:spcPct val="0"/>
              </a:spcBef>
            </a:pPr>
            <a:r>
              <a:rPr lang="cs-CZ" altLang="en-US" sz="1600" b="1" dirty="0">
                <a:solidFill>
                  <a:srgbClr val="009900"/>
                </a:solidFill>
              </a:rPr>
              <a:t> </a:t>
            </a:r>
            <a:r>
              <a:rPr lang="cs-CZ" altLang="en-US" sz="1600" b="1" dirty="0" err="1">
                <a:solidFill>
                  <a:srgbClr val="009900"/>
                </a:solidFill>
              </a:rPr>
              <a:t>Ttreatment</a:t>
            </a:r>
            <a:r>
              <a:rPr lang="cs-CZ" altLang="en-US" sz="1600" b="1" dirty="0">
                <a:solidFill>
                  <a:srgbClr val="009900"/>
                </a:solidFill>
              </a:rPr>
              <a:t> </a:t>
            </a:r>
            <a:r>
              <a:rPr lang="cs-CZ" altLang="en-US" sz="1600" b="1" dirty="0" err="1">
                <a:solidFill>
                  <a:srgbClr val="009900"/>
                </a:solidFill>
              </a:rPr>
              <a:t>of</a:t>
            </a:r>
            <a:r>
              <a:rPr lang="cs-CZ" altLang="en-US" sz="1600" b="1" dirty="0">
                <a:solidFill>
                  <a:srgbClr val="009900"/>
                </a:solidFill>
              </a:rPr>
              <a:t> K-V 	</a:t>
            </a:r>
            <a:r>
              <a:rPr lang="cs-CZ" altLang="en-US" sz="1600" b="1" dirty="0" err="1">
                <a:solidFill>
                  <a:srgbClr val="009900"/>
                </a:solidFill>
              </a:rPr>
              <a:t>comorbidity</a:t>
            </a:r>
            <a:r>
              <a:rPr lang="cs-CZ" altLang="en-US" sz="1600" b="1" dirty="0">
                <a:solidFill>
                  <a:srgbClr val="0099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cs-CZ" altLang="en-US" sz="1600" b="1" dirty="0" err="1">
                <a:solidFill>
                  <a:srgbClr val="009900"/>
                </a:solidFill>
              </a:rPr>
              <a:t>Slowdown</a:t>
            </a:r>
            <a:r>
              <a:rPr lang="cs-CZ" altLang="en-US" sz="1600" b="1" dirty="0">
                <a:solidFill>
                  <a:srgbClr val="009900"/>
                </a:solidFill>
              </a:rPr>
              <a:t> </a:t>
            </a:r>
            <a:r>
              <a:rPr lang="cs-CZ" altLang="en-US" sz="1600" b="1" dirty="0" err="1">
                <a:solidFill>
                  <a:srgbClr val="009900"/>
                </a:solidFill>
              </a:rPr>
              <a:t>progression</a:t>
            </a:r>
            <a:endParaRPr lang="cs-CZ" altLang="en-US" sz="1600" b="1" dirty="0">
              <a:solidFill>
                <a:srgbClr val="009900"/>
              </a:solidFill>
            </a:endParaRP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4987992" y="4293884"/>
            <a:ext cx="1986441" cy="1077218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en-US" sz="1600" b="1" u="sng" dirty="0" err="1">
                <a:solidFill>
                  <a:srgbClr val="FF0000"/>
                </a:solidFill>
              </a:rPr>
              <a:t>Establisched</a:t>
            </a:r>
            <a:r>
              <a:rPr lang="cs-CZ" altLang="en-US" sz="1600" b="1" u="sng" dirty="0">
                <a:solidFill>
                  <a:srgbClr val="FF0000"/>
                </a:solidFill>
              </a:rPr>
              <a:t> RI</a:t>
            </a:r>
          </a:p>
          <a:p>
            <a:pPr eaLnBrk="1" hangingPunct="1">
              <a:spcBef>
                <a:spcPct val="0"/>
              </a:spcBef>
            </a:pPr>
            <a:r>
              <a:rPr lang="cs-CZ" altLang="en-US" sz="1600" b="1" dirty="0" err="1">
                <a:solidFill>
                  <a:srgbClr val="009900"/>
                </a:solidFill>
              </a:rPr>
              <a:t>Therapy</a:t>
            </a:r>
            <a:r>
              <a:rPr lang="cs-CZ" altLang="en-US" sz="1600" b="1" dirty="0">
                <a:solidFill>
                  <a:srgbClr val="009900"/>
                </a:solidFill>
              </a:rPr>
              <a:t> </a:t>
            </a:r>
            <a:r>
              <a:rPr lang="cs-CZ" altLang="en-US" sz="1600" b="1" dirty="0" err="1">
                <a:solidFill>
                  <a:srgbClr val="009900"/>
                </a:solidFill>
              </a:rPr>
              <a:t>of</a:t>
            </a:r>
            <a:r>
              <a:rPr lang="cs-CZ" altLang="en-US" sz="1600" b="1" dirty="0">
                <a:solidFill>
                  <a:srgbClr val="009900"/>
                </a:solidFill>
              </a:rPr>
              <a:t> </a:t>
            </a:r>
            <a:r>
              <a:rPr lang="cs-CZ" altLang="en-US" sz="1600" b="1" dirty="0" err="1">
                <a:solidFill>
                  <a:srgbClr val="009900"/>
                </a:solidFill>
              </a:rPr>
              <a:t>specific</a:t>
            </a:r>
            <a:r>
              <a:rPr lang="cs-CZ" altLang="en-US" sz="1600" b="1" dirty="0">
                <a:solidFill>
                  <a:srgbClr val="0099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en-US" sz="1600" b="1" dirty="0">
                <a:solidFill>
                  <a:srgbClr val="009900"/>
                </a:solidFill>
              </a:rPr>
              <a:t>     RI </a:t>
            </a:r>
            <a:r>
              <a:rPr lang="cs-CZ" altLang="en-US" sz="1600" b="1" dirty="0" err="1">
                <a:solidFill>
                  <a:srgbClr val="009900"/>
                </a:solidFill>
              </a:rPr>
              <a:t>complication</a:t>
            </a:r>
            <a:endParaRPr lang="cs-CZ" altLang="en-US" sz="1600" b="1" dirty="0">
              <a:solidFill>
                <a:srgbClr val="0099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en-US" sz="1600" b="1" dirty="0">
                <a:solidFill>
                  <a:srgbClr val="009900"/>
                </a:solidFill>
              </a:rPr>
              <a:t>RRT </a:t>
            </a:r>
            <a:r>
              <a:rPr lang="cs-CZ" altLang="en-US" sz="1600" b="1" dirty="0" err="1">
                <a:solidFill>
                  <a:srgbClr val="009900"/>
                </a:solidFill>
              </a:rPr>
              <a:t>preparation</a:t>
            </a:r>
            <a:endParaRPr lang="cs-CZ" altLang="en-US" sz="1600" b="1" dirty="0">
              <a:solidFill>
                <a:srgbClr val="009900"/>
              </a:solidFill>
            </a:endParaRP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7487369" y="4298721"/>
            <a:ext cx="971371" cy="646331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u="sng" dirty="0">
                <a:solidFill>
                  <a:srgbClr val="FF0000"/>
                </a:solidFill>
              </a:rPr>
              <a:t>ESRD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b="1" dirty="0">
                <a:solidFill>
                  <a:srgbClr val="009900"/>
                </a:solidFill>
              </a:rPr>
              <a:t>RRT</a:t>
            </a:r>
          </a:p>
        </p:txBody>
      </p: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462417" y="548680"/>
            <a:ext cx="817563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 err="1"/>
              <a:t>Staging</a:t>
            </a:r>
            <a:r>
              <a:rPr lang="cs-CZ" altLang="en-US" sz="2800" b="1" dirty="0"/>
              <a:t> </a:t>
            </a:r>
            <a:r>
              <a:rPr lang="cs-CZ" altLang="en-US" sz="2800" b="1" dirty="0" err="1"/>
              <a:t>of</a:t>
            </a:r>
            <a:r>
              <a:rPr lang="cs-CZ" altLang="en-US" sz="2800" b="1" dirty="0"/>
              <a:t> </a:t>
            </a:r>
            <a:r>
              <a:rPr lang="cs-CZ" altLang="en-US" sz="2800" b="1" dirty="0" err="1"/>
              <a:t>diabetic</a:t>
            </a:r>
            <a:r>
              <a:rPr lang="cs-CZ" altLang="en-US" sz="2800" b="1" dirty="0"/>
              <a:t> </a:t>
            </a:r>
            <a:r>
              <a:rPr lang="cs-CZ" altLang="en-US" sz="2800" b="1" dirty="0" err="1"/>
              <a:t>kidney</a:t>
            </a:r>
            <a:r>
              <a:rPr lang="cs-CZ" altLang="en-US" sz="2800" b="1" dirty="0"/>
              <a:t> </a:t>
            </a:r>
            <a:r>
              <a:rPr lang="cs-CZ" altLang="en-US" sz="2800" b="1" dirty="0" err="1"/>
              <a:t>disease</a:t>
            </a:r>
            <a:r>
              <a:rPr lang="cs-CZ" altLang="en-US" sz="2800" b="1" dirty="0"/>
              <a:t> </a:t>
            </a:r>
            <a:r>
              <a:rPr lang="cs-CZ" altLang="en-US" sz="2800" b="1" dirty="0" err="1"/>
              <a:t>according</a:t>
            </a:r>
            <a:r>
              <a:rPr lang="cs-CZ" altLang="en-US" sz="2800" b="1" dirty="0"/>
              <a:t> to GFR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en-US" sz="2800" b="1" dirty="0"/>
          </a:p>
        </p:txBody>
      </p:sp>
      <p:sp>
        <p:nvSpPr>
          <p:cNvPr id="38935" name="Line 23"/>
          <p:cNvSpPr>
            <a:spLocks noChangeShapeType="1"/>
          </p:cNvSpPr>
          <p:nvPr/>
        </p:nvSpPr>
        <p:spPr bwMode="auto">
          <a:xfrm>
            <a:off x="1371600" y="3962400"/>
            <a:ext cx="7543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38936" name="Text Box 24"/>
          <p:cNvSpPr txBox="1">
            <a:spLocks noChangeArrowheads="1"/>
          </p:cNvSpPr>
          <p:nvPr/>
        </p:nvSpPr>
        <p:spPr bwMode="auto">
          <a:xfrm>
            <a:off x="4308475" y="5641923"/>
            <a:ext cx="2419317" cy="46166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3300"/>
                </a:solidFill>
              </a:rPr>
              <a:t>Nephrologic</a:t>
            </a:r>
            <a:r>
              <a:rPr lang="cs-CZ" altLang="en-US" sz="2400" b="1" dirty="0">
                <a:solidFill>
                  <a:srgbClr val="FF3300"/>
                </a:solidFill>
              </a:rPr>
              <a:t> care</a:t>
            </a:r>
          </a:p>
        </p:txBody>
      </p:sp>
      <p:sp>
        <p:nvSpPr>
          <p:cNvPr id="38937" name="Text Box 25"/>
          <p:cNvSpPr txBox="1">
            <a:spLocks noChangeArrowheads="1"/>
          </p:cNvSpPr>
          <p:nvPr/>
        </p:nvSpPr>
        <p:spPr bwMode="auto">
          <a:xfrm>
            <a:off x="352548" y="5429547"/>
            <a:ext cx="3470053" cy="46166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3300"/>
                </a:solidFill>
              </a:rPr>
              <a:t>Nephrologic</a:t>
            </a:r>
            <a:r>
              <a:rPr lang="cs-CZ" altLang="en-US" sz="2400" b="1" dirty="0">
                <a:solidFill>
                  <a:srgbClr val="FF3300"/>
                </a:solidFill>
              </a:rPr>
              <a:t> </a:t>
            </a:r>
            <a:r>
              <a:rPr lang="cs-CZ" altLang="en-US" sz="2400" b="1" dirty="0" err="1">
                <a:solidFill>
                  <a:srgbClr val="FF3300"/>
                </a:solidFill>
              </a:rPr>
              <a:t>consultation</a:t>
            </a:r>
            <a:endParaRPr lang="cs-CZ" altLang="en-US" sz="2400" b="1" dirty="0">
              <a:solidFill>
                <a:srgbClr val="FF33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365250" y="3883223"/>
            <a:ext cx="986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90 </a:t>
            </a:r>
            <a:r>
              <a:rPr lang="cs-CZ" sz="1400" dirty="0" err="1"/>
              <a:t>mL</a:t>
            </a:r>
            <a:r>
              <a:rPr lang="cs-CZ" sz="1400" dirty="0"/>
              <a:t>/min</a:t>
            </a:r>
            <a:endParaRPr lang="en-GB" sz="1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804973" y="3880047"/>
            <a:ext cx="122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89-60 </a:t>
            </a:r>
            <a:r>
              <a:rPr lang="cs-CZ" sz="1400" dirty="0" err="1"/>
              <a:t>mL</a:t>
            </a:r>
            <a:r>
              <a:rPr lang="cs-CZ" sz="1400" dirty="0"/>
              <a:t>/min</a:t>
            </a:r>
            <a:endParaRPr lang="en-GB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308475" y="3896891"/>
            <a:ext cx="122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59-30 </a:t>
            </a:r>
            <a:r>
              <a:rPr lang="cs-CZ" sz="1400" dirty="0" err="1"/>
              <a:t>mL</a:t>
            </a:r>
            <a:r>
              <a:rPr lang="cs-CZ" sz="1400" dirty="0"/>
              <a:t>/min</a:t>
            </a:r>
            <a:endParaRPr lang="en-GB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895578" y="3896891"/>
            <a:ext cx="122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29-12 </a:t>
            </a:r>
            <a:r>
              <a:rPr lang="cs-CZ" sz="1400" dirty="0" err="1"/>
              <a:t>mL</a:t>
            </a:r>
            <a:r>
              <a:rPr lang="cs-CZ" sz="1400" dirty="0"/>
              <a:t>/min</a:t>
            </a:r>
            <a:endParaRPr lang="en-GB" sz="1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414643" y="3957935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&lt;12 </a:t>
            </a:r>
            <a:r>
              <a:rPr lang="cs-CZ" sz="1400" dirty="0" err="1"/>
              <a:t>mL</a:t>
            </a:r>
            <a:r>
              <a:rPr lang="cs-CZ" sz="1400" dirty="0"/>
              <a:t>/min</a:t>
            </a:r>
            <a:endParaRPr lang="en-GB" sz="1400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4308475" y="5429547"/>
            <a:ext cx="415026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4308475" y="5429547"/>
            <a:ext cx="0" cy="2123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1037009" y="1093219"/>
            <a:ext cx="759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serves the optimal plan of diagnostic examinations and therapeutic procedures</a:t>
            </a:r>
          </a:p>
        </p:txBody>
      </p:sp>
    </p:spTree>
    <p:extLst>
      <p:ext uri="{BB962C8B-B14F-4D97-AF65-F5344CB8AC3E}">
        <p14:creationId xmlns="" xmlns:p14="http://schemas.microsoft.com/office/powerpoint/2010/main" val="3322891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91882" y="1484784"/>
            <a:ext cx="88201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 dirty="0">
                <a:solidFill>
                  <a:srgbClr val="FFFF00"/>
                </a:solidFill>
              </a:rPr>
              <a:t>7. PREVENTION  AND TREATMENT OF  ESRF IN DM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3600" b="1" u="sng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5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396875"/>
            <a:ext cx="9901238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-11113" y="5546725"/>
            <a:ext cx="9899651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699" name="TextovéPole 2"/>
          <p:cNvSpPr txBox="1">
            <a:spLocks noChangeArrowheads="1"/>
          </p:cNvSpPr>
          <p:nvPr/>
        </p:nvSpPr>
        <p:spPr bwMode="auto">
          <a:xfrm>
            <a:off x="254000" y="5848350"/>
            <a:ext cx="8064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Calibri" pitchFamily="34" charset="0"/>
              </a:rPr>
              <a:t>United States Renal Data systém (USRDS). USRDS Annual Report 1, Chapter 1, Accessed March 15,2019</a:t>
            </a:r>
            <a:endParaRPr lang="en-GB" b="1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279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římá spojnice se šipkou 5"/>
          <p:cNvCxnSpPr/>
          <p:nvPr/>
        </p:nvCxnSpPr>
        <p:spPr>
          <a:xfrm flipV="1">
            <a:off x="4734769" y="1433745"/>
            <a:ext cx="0" cy="343928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198438" y="274638"/>
            <a:ext cx="8748712" cy="576262"/>
          </a:xfrm>
        </p:spPr>
        <p:txBody>
          <a:bodyPr/>
          <a:lstStyle/>
          <a:p>
            <a:r>
              <a:rPr lang="en-US">
                <a:latin typeface="Gotham Medium"/>
                <a:ea typeface="Gotham Medium"/>
                <a:cs typeface="Gotham Medium"/>
              </a:rPr>
              <a:t>Diabetes Amplifies the CKD and CVD Paradigm</a:t>
            </a:r>
            <a:endParaRPr lang="en-GB">
              <a:latin typeface="Gotham Medium"/>
              <a:ea typeface="Gotham Medium"/>
              <a:cs typeface="Gotham Medium"/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28089" y="824948"/>
            <a:ext cx="4130675" cy="3995737"/>
          </a:xfrm>
        </p:spPr>
        <p:txBody>
          <a:bodyPr/>
          <a:lstStyle/>
          <a:p>
            <a:pPr marL="358775" indent="-358775">
              <a:buSzTx/>
            </a:pPr>
            <a:r>
              <a:rPr lang="en-US" dirty="0">
                <a:latin typeface="Gotham Book"/>
                <a:ea typeface="Gotham Book"/>
                <a:cs typeface="Gotham Book"/>
              </a:rPr>
              <a:t>People with diabetes and CKD are at</a:t>
            </a:r>
            <a:r>
              <a:rPr lang="cs-CZ" dirty="0">
                <a:latin typeface="Gotham Book"/>
                <a:ea typeface="Gotham Book"/>
                <a:cs typeface="Gotham Book"/>
              </a:rPr>
              <a:t> </a:t>
            </a:r>
            <a:r>
              <a:rPr lang="en-US" dirty="0">
                <a:latin typeface="Gotham Book"/>
                <a:ea typeface="Gotham Book"/>
                <a:cs typeface="Gotham Book"/>
              </a:rPr>
              <a:t>high risk for:</a:t>
            </a:r>
            <a:endParaRPr lang="en-US" baseline="30000" dirty="0">
              <a:latin typeface="Gotham Book"/>
              <a:ea typeface="Gotham Book"/>
              <a:cs typeface="Gotham Book"/>
            </a:endParaRPr>
          </a:p>
          <a:p>
            <a:pPr marL="719138" lvl="1"/>
            <a:r>
              <a:rPr lang="en-US" dirty="0">
                <a:latin typeface="Gotham Book"/>
                <a:ea typeface="Gotham Book"/>
                <a:cs typeface="Gotham Book"/>
              </a:rPr>
              <a:t>losing kidney function, and</a:t>
            </a:r>
          </a:p>
          <a:p>
            <a:pPr marL="719138" lvl="1"/>
            <a:r>
              <a:rPr lang="en-US" dirty="0">
                <a:latin typeface="Gotham Book"/>
                <a:ea typeface="Gotham Book"/>
                <a:cs typeface="Gotham Book"/>
              </a:rPr>
              <a:t>experiencing major adverse CV events</a:t>
            </a:r>
            <a:endParaRPr lang="en-GB" baseline="30000" dirty="0">
              <a:latin typeface="Gotham Book"/>
              <a:ea typeface="Gotham Book"/>
              <a:cs typeface="Gotham Book"/>
            </a:endParaRPr>
          </a:p>
        </p:txBody>
      </p:sp>
      <p:sp>
        <p:nvSpPr>
          <p:cNvPr id="3789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6137275"/>
            <a:ext cx="8234363" cy="720725"/>
          </a:xfrm>
        </p:spPr>
        <p:txBody>
          <a:bodyPr numCol="1"/>
          <a:lstStyle/>
          <a:p>
            <a:pPr marL="0" indent="0">
              <a:spcBef>
                <a:spcPct val="0"/>
              </a:spcBef>
              <a:buFont typeface="+mj-lt"/>
              <a:buNone/>
            </a:pPr>
            <a:r>
              <a:rPr lang="en-US"/>
              <a:t>The National Kidney Foundation – Kidney Disease Outcomes Quality Initiative (KDOQI) Clinical practice guidelines and clinical practice recommendations for diabetes and chronic kidney disease. 2007.</a:t>
            </a:r>
            <a:br>
              <a:rPr lang="en-US"/>
            </a:br>
            <a:r>
              <a:rPr lang="en-US"/>
              <a:t>[Accessed August 2018]. </a:t>
            </a:r>
            <a:r>
              <a:rPr lang="en-GB"/>
              <a:t>http://kidneyfoundation.cachefly.net/professionals/KDOQI/guideline_diabetes/background.htm#fig4.</a:t>
            </a: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03200" y="5772150"/>
            <a:ext cx="8713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000" dirty="0">
                <a:solidFill>
                  <a:srgbClr val="000000"/>
                </a:solidFill>
                <a:latin typeface="Gotham Book"/>
                <a:ea typeface="Gotham Book"/>
                <a:cs typeface="Gotham Book"/>
              </a:rPr>
              <a:t>CKD: chronic kidney disease; CVD: cardiovascular disease; GFR: glomerular filtration rate; CAD, coronary artery disease; LVH, left ventricular hypertrophy.</a:t>
            </a:r>
            <a:endParaRPr lang="en-GB" sz="1000" dirty="0">
              <a:latin typeface="Gotham Book"/>
              <a:ea typeface="Gotham Book"/>
              <a:cs typeface="Gotham Book"/>
            </a:endParaRPr>
          </a:p>
        </p:txBody>
      </p:sp>
      <p:sp>
        <p:nvSpPr>
          <p:cNvPr id="37893" name="Rectangle 11"/>
          <p:cNvSpPr>
            <a:spLocks noChangeArrowheads="1"/>
          </p:cNvSpPr>
          <p:nvPr/>
        </p:nvSpPr>
        <p:spPr bwMode="auto">
          <a:xfrm>
            <a:off x="679450" y="5559425"/>
            <a:ext cx="82629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ts val="600"/>
              </a:spcBef>
              <a:tabLst>
                <a:tab pos="10745788" algn="r"/>
              </a:tabLst>
            </a:pPr>
            <a:r>
              <a:rPr lang="en-GB" sz="1000">
                <a:latin typeface="Gotham Book"/>
                <a:ea typeface="Gotham Book"/>
                <a:cs typeface="Gotham Book"/>
              </a:rPr>
              <a:t>	Adapted from NKF KDOQI Guidelines, 2007.</a:t>
            </a:r>
            <a:endParaRPr lang="en-GB" sz="1000" baseline="30000">
              <a:latin typeface="Gotham Book"/>
              <a:ea typeface="Gotham Book"/>
              <a:cs typeface="Gotham Book"/>
            </a:endParaRPr>
          </a:p>
        </p:txBody>
      </p:sp>
      <p:grpSp>
        <p:nvGrpSpPr>
          <p:cNvPr id="37894" name="Group 28"/>
          <p:cNvGrpSpPr>
            <a:grpSpLocks/>
          </p:cNvGrpSpPr>
          <p:nvPr/>
        </p:nvGrpSpPr>
        <p:grpSpPr bwMode="auto">
          <a:xfrm>
            <a:off x="4696934" y="1415510"/>
            <a:ext cx="4170856" cy="4240213"/>
            <a:chOff x="5913892" y="1394296"/>
            <a:chExt cx="5560396" cy="4239049"/>
          </a:xfrm>
        </p:grpSpPr>
        <p:graphicFrame>
          <p:nvGraphicFramePr>
            <p:cNvPr id="11" name="Diagram 10"/>
            <p:cNvGraphicFramePr/>
            <p:nvPr>
              <p:extLst>
                <p:ext uri="{D42A27DB-BD31-4B8C-83A1-F6EECF244321}">
                  <p14:modId xmlns="" xmlns:p14="http://schemas.microsoft.com/office/powerpoint/2010/main" val="4093626255"/>
                </p:ext>
              </p:extLst>
            </p:nvPr>
          </p:nvGraphicFramePr>
          <p:xfrm>
            <a:off x="6471695" y="1394296"/>
            <a:ext cx="4194445" cy="340929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37896" name="Group 26"/>
            <p:cNvGrpSpPr>
              <a:grpSpLocks/>
            </p:cNvGrpSpPr>
            <p:nvPr/>
          </p:nvGrpSpPr>
          <p:grpSpPr bwMode="auto">
            <a:xfrm>
              <a:off x="6093419" y="1400171"/>
              <a:ext cx="4950996" cy="369332"/>
              <a:chOff x="6629364" y="1557338"/>
              <a:chExt cx="4950996" cy="369332"/>
            </a:xfrm>
          </p:grpSpPr>
          <p:sp>
            <p:nvSpPr>
              <p:cNvPr id="37908" name="TextBox 12"/>
              <p:cNvSpPr txBox="1">
                <a:spLocks noChangeArrowheads="1"/>
              </p:cNvSpPr>
              <p:nvPr/>
            </p:nvSpPr>
            <p:spPr bwMode="auto">
              <a:xfrm>
                <a:off x="6629364" y="1557338"/>
                <a:ext cx="9429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>
                    <a:solidFill>
                      <a:schemeClr val="accent1"/>
                    </a:solidFill>
                    <a:latin typeface="Gotham Medium"/>
                    <a:ea typeface="Gotham Medium"/>
                    <a:cs typeface="Gotham Medium"/>
                  </a:rPr>
                  <a:t>CKD</a:t>
                </a:r>
              </a:p>
            </p:txBody>
          </p:sp>
          <p:sp>
            <p:nvSpPr>
              <p:cNvPr id="37909" name="TextBox 13"/>
              <p:cNvSpPr txBox="1">
                <a:spLocks noChangeArrowheads="1"/>
              </p:cNvSpPr>
              <p:nvPr/>
            </p:nvSpPr>
            <p:spPr bwMode="auto">
              <a:xfrm>
                <a:off x="10637384" y="1557338"/>
                <a:ext cx="9429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>
                    <a:solidFill>
                      <a:schemeClr val="accent1"/>
                    </a:solidFill>
                    <a:latin typeface="Gotham Medium"/>
                    <a:ea typeface="Gotham Medium"/>
                    <a:cs typeface="Gotham Medium"/>
                  </a:rPr>
                  <a:t>CVD</a:t>
                </a:r>
              </a:p>
            </p:txBody>
          </p:sp>
        </p:grpSp>
        <p:grpSp>
          <p:nvGrpSpPr>
            <p:cNvPr id="37897" name="Group 25"/>
            <p:cNvGrpSpPr>
              <a:grpSpLocks/>
            </p:cNvGrpSpPr>
            <p:nvPr/>
          </p:nvGrpSpPr>
          <p:grpSpPr bwMode="auto">
            <a:xfrm>
              <a:off x="6272593" y="1769502"/>
              <a:ext cx="4463093" cy="276999"/>
              <a:chOff x="6863420" y="1926669"/>
              <a:chExt cx="4463093" cy="276999"/>
            </a:xfrm>
          </p:grpSpPr>
          <p:sp>
            <p:nvSpPr>
              <p:cNvPr id="37906" name="TextBox 14"/>
              <p:cNvSpPr txBox="1">
                <a:spLocks noChangeArrowheads="1"/>
              </p:cNvSpPr>
              <p:nvPr/>
            </p:nvSpPr>
            <p:spPr bwMode="auto">
              <a:xfrm>
                <a:off x="6863420" y="1926669"/>
                <a:ext cx="1906719" cy="276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1200" b="1" dirty="0">
                    <a:latin typeface="Gotham Medium"/>
                    <a:ea typeface="Gotham Medium"/>
                    <a:cs typeface="Gotham Medium"/>
                  </a:rPr>
                  <a:t>Kidney failure</a:t>
                </a:r>
              </a:p>
            </p:txBody>
          </p:sp>
          <p:sp>
            <p:nvSpPr>
              <p:cNvPr id="37907" name="TextBox 15"/>
              <p:cNvSpPr txBox="1">
                <a:spLocks noChangeArrowheads="1"/>
              </p:cNvSpPr>
              <p:nvPr/>
            </p:nvSpPr>
            <p:spPr bwMode="auto">
              <a:xfrm>
                <a:off x="9788226" y="1926669"/>
                <a:ext cx="153828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200" b="1" dirty="0">
                    <a:latin typeface="Gotham Medium"/>
                    <a:ea typeface="Gotham Medium"/>
                    <a:cs typeface="Gotham Medium"/>
                  </a:rPr>
                  <a:t>Heart failure</a:t>
                </a:r>
              </a:p>
            </p:txBody>
          </p:sp>
        </p:grpSp>
        <p:grpSp>
          <p:nvGrpSpPr>
            <p:cNvPr id="37898" name="Group 23"/>
            <p:cNvGrpSpPr>
              <a:grpSpLocks/>
            </p:cNvGrpSpPr>
            <p:nvPr/>
          </p:nvGrpSpPr>
          <p:grpSpPr bwMode="auto">
            <a:xfrm>
              <a:off x="6176683" y="2521986"/>
              <a:ext cx="4784468" cy="461665"/>
              <a:chOff x="6798465" y="2679153"/>
              <a:chExt cx="4784468" cy="461665"/>
            </a:xfrm>
          </p:grpSpPr>
          <p:sp>
            <p:nvSpPr>
              <p:cNvPr id="37904" name="TextBox 16"/>
              <p:cNvSpPr txBox="1">
                <a:spLocks noChangeArrowheads="1"/>
              </p:cNvSpPr>
              <p:nvPr/>
            </p:nvSpPr>
            <p:spPr bwMode="auto">
              <a:xfrm>
                <a:off x="6798465" y="2679153"/>
                <a:ext cx="153828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en-GB" sz="1200" b="1" dirty="0">
                    <a:latin typeface="Gotham Medium"/>
                    <a:ea typeface="Gotham Medium"/>
                    <a:cs typeface="Gotham Medium"/>
                  </a:rPr>
                  <a:t>Decreased GFR</a:t>
                </a:r>
              </a:p>
            </p:txBody>
          </p:sp>
          <p:sp>
            <p:nvSpPr>
              <p:cNvPr id="37905" name="TextBox 17"/>
              <p:cNvSpPr txBox="1">
                <a:spLocks noChangeArrowheads="1"/>
              </p:cNvSpPr>
              <p:nvPr/>
            </p:nvSpPr>
            <p:spPr bwMode="auto">
              <a:xfrm>
                <a:off x="10044646" y="2679153"/>
                <a:ext cx="153828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200" b="1" dirty="0">
                    <a:latin typeface="Gotham Medium"/>
                    <a:ea typeface="Gotham Medium"/>
                    <a:cs typeface="Gotham Medium"/>
                  </a:rPr>
                  <a:t>CVD events</a:t>
                </a:r>
              </a:p>
            </p:txBody>
          </p:sp>
        </p:grpSp>
        <p:grpSp>
          <p:nvGrpSpPr>
            <p:cNvPr id="37899" name="Group 24"/>
            <p:cNvGrpSpPr>
              <a:grpSpLocks/>
            </p:cNvGrpSpPr>
            <p:nvPr/>
          </p:nvGrpSpPr>
          <p:grpSpPr bwMode="auto">
            <a:xfrm>
              <a:off x="5913892" y="3178513"/>
              <a:ext cx="5560396" cy="461538"/>
              <a:chOff x="6485401" y="3335680"/>
              <a:chExt cx="5560396" cy="461538"/>
            </a:xfrm>
          </p:grpSpPr>
          <p:sp>
            <p:nvSpPr>
              <p:cNvPr id="37902" name="TextBox 18"/>
              <p:cNvSpPr txBox="1">
                <a:spLocks noChangeArrowheads="1"/>
              </p:cNvSpPr>
              <p:nvPr/>
            </p:nvSpPr>
            <p:spPr bwMode="auto">
              <a:xfrm>
                <a:off x="6485401" y="3335680"/>
                <a:ext cx="1538287" cy="461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1200" b="1" dirty="0" err="1">
                    <a:latin typeface="Gotham Medium"/>
                    <a:ea typeface="Gotham Medium"/>
                    <a:cs typeface="Gotham Medium"/>
                  </a:rPr>
                  <a:t>Albuminuri</a:t>
                </a:r>
                <a:r>
                  <a:rPr lang="cs-CZ" sz="1200" b="1">
                    <a:latin typeface="Gotham Medium"/>
                    <a:ea typeface="Gotham Medium"/>
                    <a:cs typeface="Gotham Medium"/>
                  </a:rPr>
                  <a:t>a</a:t>
                </a:r>
                <a:endParaRPr lang="cs-CZ" sz="1200" b="1" dirty="0">
                  <a:latin typeface="Gotham Medium"/>
                  <a:ea typeface="Gotham Medium"/>
                  <a:cs typeface="Gotham Medium"/>
                </a:endParaRPr>
              </a:p>
              <a:p>
                <a:pPr algn="ctr"/>
                <a:r>
                  <a:rPr lang="cs-CZ" sz="1200" b="1" dirty="0">
                    <a:latin typeface="Gotham Medium"/>
                    <a:ea typeface="Gotham Medium"/>
                    <a:cs typeface="Gotham Medium"/>
                  </a:rPr>
                  <a:t>DKD</a:t>
                </a:r>
                <a:endParaRPr lang="en-GB" sz="1200" b="1" dirty="0">
                  <a:latin typeface="Gotham Medium"/>
                  <a:ea typeface="Gotham Medium"/>
                  <a:cs typeface="Gotham Medium"/>
                </a:endParaRPr>
              </a:p>
            </p:txBody>
          </p:sp>
          <p:sp>
            <p:nvSpPr>
              <p:cNvPr id="37903" name="TextBox 19"/>
              <p:cNvSpPr txBox="1">
                <a:spLocks noChangeArrowheads="1"/>
              </p:cNvSpPr>
              <p:nvPr/>
            </p:nvSpPr>
            <p:spPr bwMode="auto">
              <a:xfrm>
                <a:off x="10507510" y="3415668"/>
                <a:ext cx="153828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1200" b="1" dirty="0">
                    <a:latin typeface="Gotham Medium"/>
                    <a:ea typeface="Gotham Medium"/>
                    <a:cs typeface="Gotham Medium"/>
                  </a:rPr>
                  <a:t>CAD, LVH</a:t>
                </a:r>
              </a:p>
            </p:txBody>
          </p:sp>
        </p:grpSp>
        <p:sp>
          <p:nvSpPr>
            <p:cNvPr id="37900" name="TextBox 20"/>
            <p:cNvSpPr txBox="1">
              <a:spLocks noChangeArrowheads="1"/>
            </p:cNvSpPr>
            <p:nvPr/>
          </p:nvSpPr>
          <p:spPr bwMode="auto">
            <a:xfrm>
              <a:off x="7589520" y="4838516"/>
              <a:ext cx="160788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>
                  <a:solidFill>
                    <a:schemeClr val="accent1"/>
                  </a:solidFill>
                  <a:latin typeface="Gotham Medium"/>
                  <a:ea typeface="Gotham Medium"/>
                  <a:cs typeface="Gotham Medium"/>
                </a:rPr>
                <a:t>Diabetes</a:t>
              </a:r>
            </a:p>
          </p:txBody>
        </p:sp>
        <p:sp>
          <p:nvSpPr>
            <p:cNvPr id="37901" name="TextBox 21"/>
            <p:cNvSpPr txBox="1">
              <a:spLocks noChangeArrowheads="1"/>
            </p:cNvSpPr>
            <p:nvPr/>
          </p:nvSpPr>
          <p:spPr bwMode="auto">
            <a:xfrm>
              <a:off x="7208372" y="5171680"/>
              <a:ext cx="273028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1200" b="1" dirty="0">
                  <a:latin typeface="Gotham Medium"/>
                  <a:ea typeface="Gotham Medium"/>
                  <a:cs typeface="Gotham Medium"/>
                </a:rPr>
                <a:t>hypertension, age, family history</a:t>
              </a:r>
            </a:p>
          </p:txBody>
        </p:sp>
      </p:grpSp>
      <p:sp>
        <p:nvSpPr>
          <p:cNvPr id="2" name="Blesk 1"/>
          <p:cNvSpPr/>
          <p:nvPr/>
        </p:nvSpPr>
        <p:spPr>
          <a:xfrm rot="18816963">
            <a:off x="3281834" y="3342579"/>
            <a:ext cx="914400" cy="914400"/>
          </a:xfrm>
          <a:prstGeom prst="lightningBol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Blesk 23"/>
          <p:cNvSpPr/>
          <p:nvPr/>
        </p:nvSpPr>
        <p:spPr>
          <a:xfrm rot="18816963">
            <a:off x="3177015" y="2238938"/>
            <a:ext cx="914400" cy="914400"/>
          </a:xfrm>
          <a:prstGeom prst="lightningBol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1773052" y="3602692"/>
            <a:ext cx="1228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Prevention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790232" y="2470266"/>
            <a:ext cx="959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Therapy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18" y="761603"/>
            <a:ext cx="672142" cy="67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Čtyřcípá hvězda 7"/>
          <p:cNvSpPr/>
          <p:nvPr/>
        </p:nvSpPr>
        <p:spPr>
          <a:xfrm rot="2606622">
            <a:off x="4294319" y="2238989"/>
            <a:ext cx="914400" cy="914400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Čtyřcípá hvězda 31"/>
          <p:cNvSpPr/>
          <p:nvPr/>
        </p:nvSpPr>
        <p:spPr>
          <a:xfrm rot="2606622">
            <a:off x="4294660" y="3330107"/>
            <a:ext cx="914400" cy="914400"/>
          </a:xfrm>
          <a:prstGeom prst="star4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élník 4"/>
          <p:cNvSpPr/>
          <p:nvPr/>
        </p:nvSpPr>
        <p:spPr>
          <a:xfrm>
            <a:off x="1698075" y="5009265"/>
            <a:ext cx="3872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a relentless trajectory leading to death</a:t>
            </a:r>
          </a:p>
        </p:txBody>
      </p:sp>
    </p:spTree>
    <p:extLst>
      <p:ext uri="{BB962C8B-B14F-4D97-AF65-F5344CB8AC3E}">
        <p14:creationId xmlns="" xmlns:p14="http://schemas.microsoft.com/office/powerpoint/2010/main" val="2754491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3" grpId="0"/>
      <p:bldP spid="4" grpId="0"/>
      <p:bldP spid="8" grpId="0" animBg="1"/>
      <p:bldP spid="32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Angle,Yellow,Triangle PNG Clipart - Royalty Free SVG /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75" y="211623"/>
            <a:ext cx="7200799" cy="6578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12968" cy="706090"/>
          </a:xfrm>
        </p:spPr>
        <p:txBody>
          <a:bodyPr/>
          <a:lstStyle/>
          <a:p>
            <a:r>
              <a:rPr lang="cs-CZ" sz="2800" b="1" dirty="0"/>
              <a:t>B</a:t>
            </a:r>
            <a:r>
              <a:rPr lang="en-GB" sz="2800" b="1" dirty="0" err="1"/>
              <a:t>asic</a:t>
            </a:r>
            <a:r>
              <a:rPr lang="en-GB" sz="2800" b="1" dirty="0"/>
              <a:t> principles of therapy of patients with DM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92079" y="5147900"/>
            <a:ext cx="126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All</a:t>
            </a:r>
            <a:r>
              <a:rPr lang="cs-CZ" b="1" dirty="0"/>
              <a:t> </a:t>
            </a:r>
            <a:r>
              <a:rPr lang="cs-CZ" b="1" dirty="0" err="1"/>
              <a:t>patients</a:t>
            </a:r>
            <a:endParaRPr lang="en-GB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726315" y="3341936"/>
            <a:ext cx="1511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Most </a:t>
            </a:r>
            <a:r>
              <a:rPr lang="cs-CZ" b="1" dirty="0" err="1"/>
              <a:t>patients</a:t>
            </a:r>
            <a:endParaRPr lang="en-GB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510275" y="1378516"/>
            <a:ext cx="964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Some</a:t>
            </a:r>
            <a:endParaRPr lang="cs-CZ" b="1" dirty="0"/>
          </a:p>
          <a:p>
            <a:r>
              <a:rPr lang="cs-CZ" b="1" dirty="0" err="1"/>
              <a:t>patients</a:t>
            </a:r>
            <a:endParaRPr lang="en-GB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396832" y="458238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chemeClr val="bg1"/>
                </a:solidFill>
              </a:rPr>
              <a:t>Glycemid</a:t>
            </a:r>
            <a:r>
              <a:rPr lang="cs-CZ" sz="1400" b="1" dirty="0">
                <a:solidFill>
                  <a:schemeClr val="bg1"/>
                </a:solidFill>
              </a:rPr>
              <a:t> </a:t>
            </a:r>
            <a:r>
              <a:rPr lang="cs-CZ" sz="1400" b="1" dirty="0" err="1">
                <a:solidFill>
                  <a:schemeClr val="bg1"/>
                </a:solidFill>
              </a:rPr>
              <a:t>control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2058471" y="4894648"/>
            <a:ext cx="1870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solidFill>
                  <a:schemeClr val="bg1"/>
                </a:solidFill>
              </a:rPr>
              <a:t>Blood</a:t>
            </a:r>
            <a:r>
              <a:rPr lang="cs-CZ" sz="1400" b="1" dirty="0">
                <a:solidFill>
                  <a:schemeClr val="bg1"/>
                </a:solidFill>
              </a:rPr>
              <a:t> </a:t>
            </a:r>
            <a:r>
              <a:rPr lang="cs-CZ" sz="1400" b="1" dirty="0" err="1">
                <a:solidFill>
                  <a:schemeClr val="bg1"/>
                </a:solidFill>
              </a:rPr>
              <a:t>pressure</a:t>
            </a:r>
            <a:r>
              <a:rPr lang="cs-CZ" sz="1400" b="1" dirty="0">
                <a:solidFill>
                  <a:schemeClr val="bg1"/>
                </a:solidFill>
              </a:rPr>
              <a:t> </a:t>
            </a:r>
            <a:r>
              <a:rPr lang="cs-CZ" sz="1400" b="1" dirty="0" err="1">
                <a:solidFill>
                  <a:schemeClr val="bg1"/>
                </a:solidFill>
              </a:rPr>
              <a:t>control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944205" y="5202425"/>
            <a:ext cx="1566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Lipid management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359039" y="5117122"/>
            <a:ext cx="104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Excercise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2249026" y="5381684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solidFill>
                  <a:schemeClr val="bg1"/>
                </a:solidFill>
              </a:rPr>
              <a:t>Nutrition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154143" y="5517232"/>
            <a:ext cx="893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Smoking</a:t>
            </a:r>
          </a:p>
          <a:p>
            <a:r>
              <a:rPr lang="cs-CZ" sz="1400" b="1" dirty="0" err="1">
                <a:solidFill>
                  <a:schemeClr val="bg1"/>
                </a:solidFill>
              </a:rPr>
              <a:t>seccasion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510219" y="315841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SGLT2i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3519494" y="355855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RAASi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 rot="18251669">
            <a:off x="3550823" y="1291734"/>
            <a:ext cx="1144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solidFill>
                  <a:schemeClr val="bg1"/>
                </a:solidFill>
              </a:rPr>
              <a:t>Antiplateled</a:t>
            </a:r>
            <a:r>
              <a:rPr lang="cs-CZ" sz="1400" b="1" dirty="0">
                <a:solidFill>
                  <a:schemeClr val="bg1"/>
                </a:solidFill>
              </a:rPr>
              <a:t> </a:t>
            </a:r>
          </a:p>
          <a:p>
            <a:r>
              <a:rPr lang="cs-CZ" sz="1400" b="1" dirty="0" err="1">
                <a:solidFill>
                  <a:schemeClr val="bg1"/>
                </a:solidFill>
              </a:rPr>
              <a:t>therapies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344660" y="3157270"/>
            <a:ext cx="1208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metformin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916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 9 from KDIGO Guide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598" y="3124933"/>
            <a:ext cx="11217649" cy="31539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4671" y="1700808"/>
            <a:ext cx="90193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sz="3200" b="1" dirty="0"/>
          </a:p>
          <a:p>
            <a:r>
              <a:rPr lang="cs-CZ" sz="3200" b="1" dirty="0" err="1"/>
              <a:t>Factors</a:t>
            </a:r>
            <a:r>
              <a:rPr lang="cs-CZ" sz="3200" b="1" dirty="0"/>
              <a:t> </a:t>
            </a:r>
            <a:r>
              <a:rPr lang="cs-CZ" sz="3200" b="1" dirty="0" err="1"/>
              <a:t>guiding</a:t>
            </a:r>
            <a:r>
              <a:rPr lang="cs-CZ" sz="3200" b="1" dirty="0"/>
              <a:t> </a:t>
            </a:r>
            <a:r>
              <a:rPr lang="cs-CZ" sz="3200" b="1" dirty="0" err="1"/>
              <a:t>decision</a:t>
            </a:r>
            <a:r>
              <a:rPr lang="cs-CZ" sz="3200" b="1" dirty="0"/>
              <a:t> on </a:t>
            </a:r>
            <a:r>
              <a:rPr lang="cs-CZ" sz="3200" b="1" dirty="0" err="1"/>
              <a:t>individual</a:t>
            </a:r>
            <a:r>
              <a:rPr lang="cs-CZ" sz="3200" b="1" dirty="0"/>
              <a:t> HbA1c </a:t>
            </a:r>
            <a:r>
              <a:rPr lang="cs-CZ" sz="3200" b="1" dirty="0" err="1"/>
              <a:t>targets</a:t>
            </a:r>
            <a:endParaRPr lang="en-GB" sz="3200" b="1" dirty="0"/>
          </a:p>
        </p:txBody>
      </p:sp>
      <p:sp>
        <p:nvSpPr>
          <p:cNvPr id="5" name="Obdélník 4"/>
          <p:cNvSpPr/>
          <p:nvPr/>
        </p:nvSpPr>
        <p:spPr>
          <a:xfrm>
            <a:off x="-470358" y="5733256"/>
            <a:ext cx="1051316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55576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3" name="Obdélník 2"/>
          <p:cNvSpPr/>
          <p:nvPr/>
        </p:nvSpPr>
        <p:spPr>
          <a:xfrm>
            <a:off x="124671" y="254258"/>
            <a:ext cx="8923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err="1"/>
              <a:t>Euglycemia</a:t>
            </a:r>
            <a:r>
              <a:rPr lang="en-GB" sz="4400" b="1" dirty="0"/>
              <a:t> is the target of DM therapy</a:t>
            </a:r>
            <a:r>
              <a:rPr lang="cs-CZ" sz="4400" b="1" dirty="0"/>
              <a:t> </a:t>
            </a:r>
            <a:r>
              <a:rPr lang="cs-CZ" sz="3600" b="1" dirty="0"/>
              <a:t>(</a:t>
            </a:r>
            <a:r>
              <a:rPr lang="cs-CZ" sz="3200" b="1" dirty="0"/>
              <a:t>HbA1c </a:t>
            </a:r>
            <a:r>
              <a:rPr lang="cs-CZ" sz="3200" b="1" dirty="0" err="1"/>
              <a:t>is</a:t>
            </a:r>
            <a:r>
              <a:rPr lang="cs-CZ" sz="3200" b="1" dirty="0"/>
              <a:t> </a:t>
            </a:r>
            <a:r>
              <a:rPr lang="cs-CZ" sz="3200" b="1" dirty="0" err="1"/>
              <a:t>indicated</a:t>
            </a:r>
            <a:r>
              <a:rPr lang="cs-CZ" sz="3200" b="1" dirty="0"/>
              <a:t> </a:t>
            </a:r>
            <a:r>
              <a:rPr lang="cs-CZ" sz="3200" b="1" dirty="0" err="1"/>
              <a:t>for</a:t>
            </a:r>
            <a:r>
              <a:rPr lang="cs-CZ" sz="3200" b="1" dirty="0"/>
              <a:t> monitoring)</a:t>
            </a:r>
            <a:endParaRPr lang="en-GB" sz="3200" b="1" dirty="0"/>
          </a:p>
        </p:txBody>
      </p:sp>
      <p:sp>
        <p:nvSpPr>
          <p:cNvPr id="8" name="Obdélník 7"/>
          <p:cNvSpPr/>
          <p:nvPr/>
        </p:nvSpPr>
        <p:spPr>
          <a:xfrm>
            <a:off x="755576" y="2940267"/>
            <a:ext cx="1275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we strive</a:t>
            </a:r>
            <a:r>
              <a:rPr lang="cs-CZ" dirty="0"/>
              <a:t> </a:t>
            </a:r>
            <a:r>
              <a:rPr lang="cs-CZ" dirty="0" err="1"/>
              <a:t>of</a:t>
            </a:r>
            <a:endParaRPr lang="en-GB" dirty="0"/>
          </a:p>
        </p:txBody>
      </p:sp>
      <p:sp>
        <p:nvSpPr>
          <p:cNvPr id="9" name="TextovéPole 8"/>
          <p:cNvSpPr txBox="1"/>
          <p:nvPr/>
        </p:nvSpPr>
        <p:spPr>
          <a:xfrm>
            <a:off x="7452320" y="2940267"/>
            <a:ext cx="125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tolerate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08769229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478" y="18864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b="1" dirty="0"/>
              <a:t>Algorithm for selection of antidiabetics for DMT2 patients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383580" y="1494742"/>
            <a:ext cx="1753429" cy="9233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</a:t>
            </a:r>
            <a:r>
              <a:rPr lang="en-GB" b="1" dirty="0" err="1">
                <a:solidFill>
                  <a:schemeClr val="bg1"/>
                </a:solidFill>
              </a:rPr>
              <a:t>hysical</a:t>
            </a:r>
            <a:r>
              <a:rPr lang="en-GB" b="1" dirty="0">
                <a:solidFill>
                  <a:schemeClr val="bg1"/>
                </a:solidFill>
              </a:rPr>
              <a:t> activity 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Diet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W</a:t>
            </a:r>
            <a:r>
              <a:rPr lang="en-GB" b="1" dirty="0">
                <a:solidFill>
                  <a:schemeClr val="bg1"/>
                </a:solidFill>
              </a:rPr>
              <a:t>eight loss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7504" y="1482150"/>
            <a:ext cx="207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lifestyle adjustment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19299" y="2748280"/>
            <a:ext cx="3475823" cy="1200329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METFORMIN</a:t>
            </a:r>
          </a:p>
          <a:p>
            <a:r>
              <a:rPr lang="cs-CZ" dirty="0" err="1">
                <a:solidFill>
                  <a:schemeClr val="bg1"/>
                </a:solidFill>
              </a:rPr>
              <a:t>eGFR</a:t>
            </a:r>
            <a:r>
              <a:rPr lang="cs-CZ" dirty="0">
                <a:solidFill>
                  <a:schemeClr val="bg1"/>
                </a:solidFill>
              </a:rPr>
              <a:t>&lt;45		</a:t>
            </a:r>
            <a:r>
              <a:rPr lang="cs-CZ" dirty="0" err="1">
                <a:solidFill>
                  <a:schemeClr val="bg1"/>
                </a:solidFill>
              </a:rPr>
              <a:t>eGFR</a:t>
            </a:r>
            <a:r>
              <a:rPr lang="cs-CZ" dirty="0">
                <a:solidFill>
                  <a:schemeClr val="bg1"/>
                </a:solidFill>
              </a:rPr>
              <a:t> &lt;30 /HD</a:t>
            </a:r>
          </a:p>
          <a:p>
            <a:r>
              <a:rPr lang="en-GB" dirty="0">
                <a:solidFill>
                  <a:schemeClr val="bg1"/>
                </a:solidFill>
              </a:rPr>
              <a:t>dose reduction</a:t>
            </a: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err="1">
                <a:solidFill>
                  <a:schemeClr val="bg1"/>
                </a:solidFill>
              </a:rPr>
              <a:t>termination</a:t>
            </a:r>
            <a:r>
              <a:rPr lang="cs-CZ" dirty="0">
                <a:solidFill>
                  <a:schemeClr val="bg1"/>
                </a:solidFill>
              </a:rPr>
              <a:t> 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r>
              <a:rPr lang="cs-CZ" dirty="0">
                <a:solidFill>
                  <a:schemeClr val="bg1"/>
                </a:solidFill>
              </a:rPr>
              <a:t>		</a:t>
            </a:r>
            <a:r>
              <a:rPr lang="cs-CZ" dirty="0" err="1">
                <a:solidFill>
                  <a:schemeClr val="bg1"/>
                </a:solidFill>
              </a:rPr>
              <a:t>treatment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11052" y="2769870"/>
            <a:ext cx="3281026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b="1" dirty="0">
                <a:solidFill>
                  <a:schemeClr val="bg1"/>
                </a:solidFill>
              </a:rPr>
              <a:t>SGLT2i	</a:t>
            </a:r>
            <a:r>
              <a:rPr lang="cs-CZ" dirty="0">
                <a:solidFill>
                  <a:schemeClr val="bg1"/>
                </a:solidFill>
              </a:rPr>
              <a:t>	</a:t>
            </a:r>
          </a:p>
          <a:p>
            <a:r>
              <a:rPr lang="cs-CZ" dirty="0" err="1">
                <a:solidFill>
                  <a:schemeClr val="bg1"/>
                </a:solidFill>
              </a:rPr>
              <a:t>eGFR</a:t>
            </a:r>
            <a:r>
              <a:rPr lang="cs-CZ" dirty="0">
                <a:solidFill>
                  <a:schemeClr val="bg1"/>
                </a:solidFill>
              </a:rPr>
              <a:t>&lt;30		HD	</a:t>
            </a:r>
          </a:p>
          <a:p>
            <a:r>
              <a:rPr lang="cs-CZ" dirty="0">
                <a:solidFill>
                  <a:schemeClr val="bg1"/>
                </a:solidFill>
              </a:rPr>
              <a:t>do not start	</a:t>
            </a:r>
            <a:r>
              <a:rPr lang="cs-CZ" dirty="0" err="1">
                <a:solidFill>
                  <a:schemeClr val="bg1"/>
                </a:solidFill>
              </a:rPr>
              <a:t>termination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treatment</a:t>
            </a:r>
            <a:r>
              <a:rPr lang="cs-CZ" dirty="0">
                <a:solidFill>
                  <a:schemeClr val="bg1"/>
                </a:solidFill>
              </a:rPr>
              <a:t>	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treatment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6134" y="2856002"/>
            <a:ext cx="1459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oral first-line 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therapy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952489" y="3179168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+</a:t>
            </a:r>
            <a:endParaRPr lang="en-GB" sz="44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6134" y="4581128"/>
            <a:ext cx="2297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additive </a:t>
            </a:r>
            <a:r>
              <a:rPr lang="cs-CZ" b="1" dirty="0" err="1">
                <a:solidFill>
                  <a:srgbClr val="FF0000"/>
                </a:solidFill>
              </a:rPr>
              <a:t>drug</a:t>
            </a:r>
            <a:r>
              <a:rPr lang="en-GB" b="1" dirty="0">
                <a:solidFill>
                  <a:srgbClr val="FF0000"/>
                </a:solidFill>
              </a:rPr>
              <a:t> therapy 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aimed at optimal 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en-GB" b="1" dirty="0" err="1">
                <a:solidFill>
                  <a:srgbClr val="FF0000"/>
                </a:solidFill>
              </a:rPr>
              <a:t>glycemic</a:t>
            </a:r>
            <a:r>
              <a:rPr lang="en-GB" b="1" dirty="0">
                <a:solidFill>
                  <a:srgbClr val="FF0000"/>
                </a:solidFill>
              </a:rPr>
              <a:t> control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929204" y="4451687"/>
            <a:ext cx="2165401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GLP-1-R </a:t>
            </a:r>
            <a:r>
              <a:rPr lang="cs-CZ" b="1" dirty="0" err="1"/>
              <a:t>agonist</a:t>
            </a:r>
            <a:endParaRPr lang="cs-CZ" b="1" dirty="0"/>
          </a:p>
          <a:p>
            <a:r>
              <a:rPr lang="en-GB" sz="1200" b="1" dirty="0"/>
              <a:t>give preference to these drugs</a:t>
            </a:r>
            <a:r>
              <a:rPr lang="cs-CZ" sz="1200" b="1" dirty="0"/>
              <a:t>!</a:t>
            </a:r>
            <a:endParaRPr lang="en-GB" sz="12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443965" y="5088890"/>
            <a:ext cx="1728102" cy="3693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DPP-4 </a:t>
            </a:r>
            <a:r>
              <a:rPr lang="cs-CZ" b="1" dirty="0" err="1">
                <a:solidFill>
                  <a:schemeClr val="bg1"/>
                </a:solidFill>
              </a:rPr>
              <a:t>inhibitors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260295" y="5089267"/>
            <a:ext cx="81945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/>
              <a:t>Insulin</a:t>
            </a:r>
            <a:endParaRPr lang="en-GB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245780" y="5579666"/>
            <a:ext cx="1547666" cy="64633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Sulfonylurea</a:t>
            </a:r>
            <a:endParaRPr lang="cs-CZ" b="1" dirty="0"/>
          </a:p>
          <a:p>
            <a:r>
              <a:rPr lang="en-GB" b="1" dirty="0"/>
              <a:t> derivatives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937663" y="5579666"/>
            <a:ext cx="1966436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b="1" dirty="0" err="1"/>
              <a:t>Thiazolidinediones</a:t>
            </a:r>
            <a:endParaRPr lang="cs-CZ" b="1" dirty="0"/>
          </a:p>
          <a:p>
            <a:endParaRPr lang="en-GB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632136" y="6310490"/>
            <a:ext cx="275953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alphaglycosidase</a:t>
            </a:r>
            <a:r>
              <a:rPr lang="en-GB" b="1" dirty="0">
                <a:solidFill>
                  <a:schemeClr val="bg1"/>
                </a:solidFill>
              </a:rPr>
              <a:t> inhibitors</a:t>
            </a:r>
          </a:p>
        </p:txBody>
      </p:sp>
      <p:cxnSp>
        <p:nvCxnSpPr>
          <p:cNvPr id="23" name="Přímá spojnice 22"/>
          <p:cNvCxnSpPr/>
          <p:nvPr/>
        </p:nvCxnSpPr>
        <p:spPr>
          <a:xfrm>
            <a:off x="3246120" y="4217670"/>
            <a:ext cx="3805445" cy="34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7073680" y="3957694"/>
            <a:ext cx="0" cy="2508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>
            <a:stCxn id="8" idx="2"/>
          </p:cNvCxnSpPr>
          <p:nvPr/>
        </p:nvCxnSpPr>
        <p:spPr>
          <a:xfrm>
            <a:off x="3257211" y="3948609"/>
            <a:ext cx="339" cy="2690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>
            <a:off x="5048148" y="4217670"/>
            <a:ext cx="0" cy="2097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6672423" y="4528631"/>
            <a:ext cx="16364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patient preferences</a:t>
            </a:r>
          </a:p>
          <a:p>
            <a:r>
              <a:rPr lang="en-GB" sz="1400" b="1" dirty="0"/>
              <a:t>comorbidity</a:t>
            </a:r>
          </a:p>
          <a:p>
            <a:r>
              <a:rPr lang="en-GB" sz="1400" b="1" dirty="0" err="1"/>
              <a:t>eGFR</a:t>
            </a:r>
            <a:endParaRPr lang="en-GB" sz="1400" b="1" dirty="0"/>
          </a:p>
          <a:p>
            <a:r>
              <a:rPr lang="en-GB" sz="1400" b="1" dirty="0"/>
              <a:t>price </a:t>
            </a:r>
          </a:p>
        </p:txBody>
      </p:sp>
      <p:cxnSp>
        <p:nvCxnSpPr>
          <p:cNvPr id="39" name="Přímá spojnice se šipkou 38"/>
          <p:cNvCxnSpPr>
            <a:stCxn id="37" idx="1"/>
          </p:cNvCxnSpPr>
          <p:nvPr/>
        </p:nvCxnSpPr>
        <p:spPr>
          <a:xfrm flipH="1" flipV="1">
            <a:off x="6230489" y="5005684"/>
            <a:ext cx="441934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/>
          <p:cNvSpPr txBox="1"/>
          <p:nvPr/>
        </p:nvSpPr>
        <p:spPr>
          <a:xfrm>
            <a:off x="7123378" y="5592921"/>
            <a:ext cx="1888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including patients </a:t>
            </a:r>
            <a:endParaRPr lang="cs-CZ" sz="1400" b="1" dirty="0"/>
          </a:p>
          <a:p>
            <a:r>
              <a:rPr lang="en-GB" sz="1400" b="1" dirty="0"/>
              <a:t>with </a:t>
            </a:r>
            <a:r>
              <a:rPr lang="en-GB" sz="1400" b="1" dirty="0" err="1"/>
              <a:t>eGFR</a:t>
            </a:r>
            <a:r>
              <a:rPr lang="en-GB" sz="1400" b="1" dirty="0"/>
              <a:t> </a:t>
            </a:r>
            <a:endParaRPr lang="cs-CZ" sz="1400" b="1" dirty="0"/>
          </a:p>
          <a:p>
            <a:r>
              <a:rPr lang="en-GB" sz="1400" b="1" dirty="0"/>
              <a:t>&lt;30 ml / min / 1.73 m2</a:t>
            </a:r>
            <a:endParaRPr lang="cs-CZ" sz="1400" b="1" dirty="0"/>
          </a:p>
          <a:p>
            <a:r>
              <a:rPr lang="en-GB" sz="1400" b="1" dirty="0"/>
              <a:t> or on HD</a:t>
            </a:r>
          </a:p>
        </p:txBody>
      </p:sp>
      <p:cxnSp>
        <p:nvCxnSpPr>
          <p:cNvPr id="43" name="Přímá spojnice se šipkou 42"/>
          <p:cNvCxnSpPr/>
          <p:nvPr/>
        </p:nvCxnSpPr>
        <p:spPr>
          <a:xfrm flipH="1">
            <a:off x="6904099" y="6225997"/>
            <a:ext cx="16958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6326590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3" y="1123950"/>
            <a:ext cx="934720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ál 3"/>
          <p:cNvSpPr/>
          <p:nvPr/>
        </p:nvSpPr>
        <p:spPr>
          <a:xfrm>
            <a:off x="2195513" y="4292600"/>
            <a:ext cx="180022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4243388"/>
            <a:ext cx="182880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0" y="5661025"/>
            <a:ext cx="914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1989" name="TextovéPole 2"/>
          <p:cNvSpPr txBox="1">
            <a:spLocks noChangeArrowheads="1"/>
          </p:cNvSpPr>
          <p:nvPr/>
        </p:nvSpPr>
        <p:spPr bwMode="auto">
          <a:xfrm>
            <a:off x="-4763" y="5868988"/>
            <a:ext cx="4198938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>
                <a:solidFill>
                  <a:schemeClr val="bg1"/>
                </a:solidFill>
                <a:latin typeface="Calibri" pitchFamily="34" charset="0"/>
              </a:rPr>
              <a:t>Brenner B et al. N Engl J Med 2001; 344:861-860. </a:t>
            </a:r>
            <a:endParaRPr lang="en-GB" sz="1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990" name="TextovéPole 4"/>
          <p:cNvSpPr txBox="1">
            <a:spLocks noChangeArrowheads="1"/>
          </p:cNvSpPr>
          <p:nvPr/>
        </p:nvSpPr>
        <p:spPr bwMode="auto">
          <a:xfrm>
            <a:off x="5003800" y="5840413"/>
            <a:ext cx="3670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1">
                <a:solidFill>
                  <a:schemeClr val="bg1"/>
                </a:solidFill>
                <a:latin typeface="Calibri" pitchFamily="34" charset="0"/>
              </a:rPr>
              <a:t>Lewis EJ et al. N Engl J Med 2001;344, 851-860</a:t>
            </a:r>
            <a:r>
              <a:rPr lang="cs-CZ">
                <a:latin typeface="Calibri" pitchFamily="34" charset="0"/>
              </a:rPr>
              <a:t>.</a:t>
            </a:r>
            <a:endParaRPr lang="en-GB">
              <a:latin typeface="Calibri" pitchFamily="34" charset="0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2123728" y="5805264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70432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Fig. 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84288"/>
            <a:ext cx="835342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447675" y="6257925"/>
            <a:ext cx="521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>
                <a:solidFill>
                  <a:srgbClr val="FF3300"/>
                </a:solidFill>
              </a:rPr>
              <a:t>Ahmed: </a:t>
            </a:r>
            <a:r>
              <a:rPr lang="cs-CZ" altLang="en-US" sz="2400" b="1" dirty="0" err="1">
                <a:solidFill>
                  <a:srgbClr val="FF3300"/>
                </a:solidFill>
              </a:rPr>
              <a:t>Nephrol</a:t>
            </a:r>
            <a:r>
              <a:rPr lang="cs-CZ" altLang="en-US" sz="2400" b="1" dirty="0">
                <a:solidFill>
                  <a:srgbClr val="FF3300"/>
                </a:solidFill>
              </a:rPr>
              <a:t> </a:t>
            </a:r>
            <a:r>
              <a:rPr lang="cs-CZ" altLang="en-US" sz="2400" b="1" dirty="0" err="1">
                <a:solidFill>
                  <a:srgbClr val="FF3300"/>
                </a:solidFill>
              </a:rPr>
              <a:t>Dial</a:t>
            </a:r>
            <a:r>
              <a:rPr lang="cs-CZ" altLang="en-US" sz="2400" b="1" dirty="0">
                <a:solidFill>
                  <a:srgbClr val="FF3300"/>
                </a:solidFill>
              </a:rPr>
              <a:t> </a:t>
            </a:r>
            <a:r>
              <a:rPr lang="cs-CZ" altLang="en-US" sz="2400" b="1" dirty="0" err="1">
                <a:solidFill>
                  <a:srgbClr val="FF3300"/>
                </a:solidFill>
              </a:rPr>
              <a:t>Transplant</a:t>
            </a:r>
            <a:r>
              <a:rPr lang="cs-CZ" altLang="en-US" sz="2400" b="1" dirty="0">
                <a:solidFill>
                  <a:srgbClr val="FF3300"/>
                </a:solidFill>
              </a:rPr>
              <a:t> 2009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447675" y="620688"/>
            <a:ext cx="8496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/>
              <a:t>eGFR</a:t>
            </a:r>
            <a:r>
              <a:rPr lang="cs-CZ" altLang="en-US" sz="2000" b="1" dirty="0"/>
              <a:t> </a:t>
            </a:r>
            <a:r>
              <a:rPr lang="cs-CZ" altLang="en-US" sz="2000" b="1" dirty="0" err="1"/>
              <a:t>Changes</a:t>
            </a:r>
            <a:r>
              <a:rPr lang="cs-CZ" altLang="en-US" sz="2000" b="1" dirty="0"/>
              <a:t> </a:t>
            </a:r>
            <a:r>
              <a:rPr lang="cs-CZ" altLang="en-US" sz="2000" b="1" dirty="0" err="1"/>
              <a:t>after</a:t>
            </a:r>
            <a:r>
              <a:rPr lang="cs-CZ" altLang="en-US" sz="2000" b="1" dirty="0"/>
              <a:t> </a:t>
            </a:r>
            <a:r>
              <a:rPr lang="cs-CZ" altLang="en-US" sz="2000" b="1" dirty="0" err="1"/>
              <a:t>discontinuation</a:t>
            </a:r>
            <a:r>
              <a:rPr lang="cs-CZ" altLang="en-US" sz="2000" b="1" dirty="0"/>
              <a:t> </a:t>
            </a:r>
            <a:r>
              <a:rPr lang="cs-CZ" altLang="en-US" sz="2000" b="1" dirty="0" err="1"/>
              <a:t>ofACEi</a:t>
            </a:r>
            <a:r>
              <a:rPr lang="cs-CZ" altLang="en-US" sz="2000" b="1" dirty="0"/>
              <a:t>/</a:t>
            </a:r>
            <a:r>
              <a:rPr lang="cs-CZ" altLang="en-US" sz="2000" b="1" dirty="0" err="1"/>
              <a:t>ARBs</a:t>
            </a:r>
            <a:r>
              <a:rPr lang="cs-CZ" altLang="en-US" sz="2000" b="1" dirty="0"/>
              <a:t> in CKD 4 </a:t>
            </a:r>
            <a:r>
              <a:rPr lang="cs-CZ" altLang="en-US" sz="2000" b="1" dirty="0" err="1"/>
              <a:t>Stage</a:t>
            </a:r>
            <a:endParaRPr lang="cs-CZ" altLang="en-US" sz="2000" b="1" dirty="0"/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539552" y="5708650"/>
            <a:ext cx="5928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dirty="0"/>
              <a:t>N=52, Age: 73 </a:t>
            </a:r>
            <a:r>
              <a:rPr lang="cs-CZ" altLang="en-US" sz="2400" dirty="0">
                <a:sym typeface="Symbol" pitchFamily="18" charset="2"/>
              </a:rPr>
              <a:t> 1,8 </a:t>
            </a:r>
            <a:r>
              <a:rPr lang="cs-CZ" altLang="en-US" sz="2400" dirty="0" err="1">
                <a:sym typeface="Symbol" pitchFamily="18" charset="2"/>
              </a:rPr>
              <a:t>years</a:t>
            </a:r>
            <a:r>
              <a:rPr lang="cs-CZ" altLang="en-US" sz="2400" dirty="0">
                <a:sym typeface="Symbol" pitchFamily="18" charset="2"/>
              </a:rPr>
              <a:t>, </a:t>
            </a:r>
            <a:r>
              <a:rPr lang="cs-CZ" altLang="en-US" sz="2400" dirty="0" err="1">
                <a:sym typeface="Symbol" pitchFamily="18" charset="2"/>
              </a:rPr>
              <a:t>eGFR</a:t>
            </a:r>
            <a:r>
              <a:rPr lang="cs-CZ" altLang="en-US" sz="2400" dirty="0">
                <a:sym typeface="Symbol" pitchFamily="18" charset="2"/>
              </a:rPr>
              <a:t>=16 ml/min, </a:t>
            </a:r>
            <a:endParaRPr lang="cs-CZ" alt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284160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SGLT 2 inhibitory </a:t>
            </a:r>
            <a:r>
              <a:rPr lang="cs-CZ" dirty="0" err="1"/>
              <a:t>inhibitors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rcRect l="19256" t="22222" r="8126" b="10327"/>
          <a:stretch>
            <a:fillRect/>
          </a:stretch>
        </p:blipFill>
        <p:spPr bwMode="auto">
          <a:xfrm>
            <a:off x="1000100" y="1500174"/>
            <a:ext cx="7215237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7214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2771775" y="5589588"/>
            <a:ext cx="1481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4000" b="1">
                <a:solidFill>
                  <a:srgbClr val="FFFF00"/>
                </a:solidFill>
              </a:rPr>
              <a:t>ESRF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468313" y="3284538"/>
            <a:ext cx="13112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>
                <a:solidFill>
                  <a:srgbClr val="FFFF00"/>
                </a:solidFill>
              </a:rPr>
              <a:t>FSGS/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>
                <a:solidFill>
                  <a:srgbClr val="FFFF00"/>
                </a:solidFill>
              </a:rPr>
              <a:t>GGS</a:t>
            </a:r>
          </a:p>
        </p:txBody>
      </p:sp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2438400" y="3276600"/>
            <a:ext cx="38681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 err="1">
                <a:solidFill>
                  <a:srgbClr val="FFFF00"/>
                </a:solidFill>
              </a:rPr>
              <a:t>Interstitial</a:t>
            </a:r>
            <a:endParaRPr lang="cs-CZ" altLang="en-US" sz="2800" b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800" b="1" dirty="0" err="1" smtClean="0">
                <a:solidFill>
                  <a:srgbClr val="FFFF00"/>
                </a:solidFill>
              </a:rPr>
              <a:t>fibrosis</a:t>
            </a:r>
            <a:r>
              <a:rPr lang="cs-CZ" altLang="en-US" sz="2800" b="1" dirty="0" smtClean="0">
                <a:solidFill>
                  <a:srgbClr val="FFFF00"/>
                </a:solidFill>
              </a:rPr>
              <a:t>/</a:t>
            </a:r>
            <a:r>
              <a:rPr lang="cs-CZ" altLang="en-US" sz="2800" b="1" dirty="0" err="1">
                <a:solidFill>
                  <a:srgbClr val="FFFF00"/>
                </a:solidFill>
              </a:rPr>
              <a:t>t</a:t>
            </a:r>
            <a:r>
              <a:rPr lang="cs-CZ" altLang="en-US" sz="2800" b="1" dirty="0" err="1" smtClean="0">
                <a:solidFill>
                  <a:srgbClr val="FFFF00"/>
                </a:solidFill>
              </a:rPr>
              <a:t>ubular</a:t>
            </a:r>
            <a:r>
              <a:rPr lang="cs-CZ" altLang="en-US" sz="2800" b="1" dirty="0" smtClean="0">
                <a:solidFill>
                  <a:srgbClr val="FFFF00"/>
                </a:solidFill>
              </a:rPr>
              <a:t> </a:t>
            </a:r>
            <a:r>
              <a:rPr lang="cs-CZ" altLang="en-US" sz="2800" b="1" dirty="0" err="1">
                <a:solidFill>
                  <a:srgbClr val="FFFF00"/>
                </a:solidFill>
              </a:rPr>
              <a:t>atrophy</a:t>
            </a:r>
            <a:endParaRPr lang="cs-CZ" altLang="en-US" sz="2800" b="1" dirty="0">
              <a:solidFill>
                <a:srgbClr val="FFFF00"/>
              </a:solidFill>
            </a:endParaRPr>
          </a:p>
        </p:txBody>
      </p:sp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6588125" y="3279775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3600" b="1">
                <a:solidFill>
                  <a:srgbClr val="FFFF00"/>
                </a:solidFill>
              </a:rPr>
              <a:t>ARF</a:t>
            </a:r>
          </a:p>
        </p:txBody>
      </p:sp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2590800" y="1600200"/>
            <a:ext cx="600075" cy="466725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PU</a:t>
            </a:r>
          </a:p>
        </p:txBody>
      </p:sp>
      <p:sp>
        <p:nvSpPr>
          <p:cNvPr id="50183" name="Text Box 9"/>
          <p:cNvSpPr txBox="1">
            <a:spLocks noChangeArrowheads="1"/>
          </p:cNvSpPr>
          <p:nvPr/>
        </p:nvSpPr>
        <p:spPr bwMode="auto">
          <a:xfrm>
            <a:off x="152400" y="1600200"/>
            <a:ext cx="1954213" cy="466725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Hypertension</a:t>
            </a:r>
          </a:p>
        </p:txBody>
      </p:sp>
      <p:sp>
        <p:nvSpPr>
          <p:cNvPr id="50184" name="Text Box 11"/>
          <p:cNvSpPr txBox="1">
            <a:spLocks noChangeArrowheads="1"/>
          </p:cNvSpPr>
          <p:nvPr/>
        </p:nvSpPr>
        <p:spPr bwMode="auto">
          <a:xfrm>
            <a:off x="3522663" y="1524000"/>
            <a:ext cx="2097087" cy="83185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Ischemic renal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disease </a:t>
            </a:r>
          </a:p>
        </p:txBody>
      </p:sp>
      <p:sp>
        <p:nvSpPr>
          <p:cNvPr id="50185" name="Text Box 12"/>
          <p:cNvSpPr txBox="1">
            <a:spLocks noChangeArrowheads="1"/>
          </p:cNvSpPr>
          <p:nvPr/>
        </p:nvSpPr>
        <p:spPr bwMode="auto">
          <a:xfrm>
            <a:off x="6019800" y="1524000"/>
            <a:ext cx="1962150" cy="83185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Cardio-renal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chemeClr val="bg1"/>
                </a:solidFill>
              </a:rPr>
              <a:t>syndrome</a:t>
            </a:r>
          </a:p>
        </p:txBody>
      </p:sp>
      <p:sp>
        <p:nvSpPr>
          <p:cNvPr id="50186" name="Text Box 13"/>
          <p:cNvSpPr txBox="1">
            <a:spLocks noChangeArrowheads="1"/>
          </p:cNvSpPr>
          <p:nvPr/>
        </p:nvSpPr>
        <p:spPr bwMode="auto">
          <a:xfrm>
            <a:off x="7308304" y="2543950"/>
            <a:ext cx="1656184" cy="52322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 err="1">
                <a:solidFill>
                  <a:schemeClr val="bg1"/>
                </a:solidFill>
              </a:rPr>
              <a:t>Iodin</a:t>
            </a:r>
            <a:r>
              <a:rPr lang="cs-CZ" altLang="en-US" sz="1400" b="1" dirty="0">
                <a:solidFill>
                  <a:schemeClr val="bg1"/>
                </a:solidFill>
              </a:rPr>
              <a:t> </a:t>
            </a:r>
            <a:r>
              <a:rPr lang="cs-CZ" altLang="en-US" sz="1400" b="1" dirty="0" err="1">
                <a:solidFill>
                  <a:schemeClr val="bg1"/>
                </a:solidFill>
              </a:rPr>
              <a:t>contrast</a:t>
            </a:r>
            <a:r>
              <a:rPr lang="cs-CZ" altLang="en-US" sz="1400" b="1" dirty="0">
                <a:solidFill>
                  <a:schemeClr val="bg1"/>
                </a:solidFill>
              </a:rPr>
              <a:t> </a:t>
            </a:r>
            <a:r>
              <a:rPr lang="cs-CZ" altLang="en-US" sz="1400" b="1" dirty="0" err="1">
                <a:solidFill>
                  <a:schemeClr val="bg1"/>
                </a:solidFill>
              </a:rPr>
              <a:t>compound</a:t>
            </a:r>
            <a:endParaRPr lang="cs-CZ" altLang="en-US" sz="1400" b="1" dirty="0">
              <a:solidFill>
                <a:schemeClr val="bg1"/>
              </a:solidFill>
            </a:endParaRPr>
          </a:p>
        </p:txBody>
      </p:sp>
      <p:sp>
        <p:nvSpPr>
          <p:cNvPr id="50188" name="Text Box 16"/>
          <p:cNvSpPr txBox="1">
            <a:spLocks noChangeArrowheads="1"/>
          </p:cNvSpPr>
          <p:nvPr/>
        </p:nvSpPr>
        <p:spPr bwMode="auto">
          <a:xfrm>
            <a:off x="7885113" y="3456186"/>
            <a:ext cx="981359" cy="307777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400" b="1" dirty="0" err="1">
                <a:solidFill>
                  <a:schemeClr val="bg1"/>
                </a:solidFill>
              </a:rPr>
              <a:t>antibiotics</a:t>
            </a:r>
            <a:endParaRPr lang="cs-CZ" altLang="en-US" sz="1400" b="1" dirty="0">
              <a:solidFill>
                <a:schemeClr val="bg1"/>
              </a:solidFill>
            </a:endParaRPr>
          </a:p>
        </p:txBody>
      </p:sp>
      <p:sp>
        <p:nvSpPr>
          <p:cNvPr id="50189" name="Text Box 17"/>
          <p:cNvSpPr txBox="1">
            <a:spLocks noChangeArrowheads="1"/>
          </p:cNvSpPr>
          <p:nvPr/>
        </p:nvSpPr>
        <p:spPr bwMode="auto">
          <a:xfrm>
            <a:off x="5105400" y="5715000"/>
            <a:ext cx="3657600" cy="708025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Medicaments/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000" b="1">
                <a:solidFill>
                  <a:schemeClr val="bg1"/>
                </a:solidFill>
              </a:rPr>
              <a:t>Medicaments interaction</a:t>
            </a:r>
          </a:p>
        </p:txBody>
      </p:sp>
      <p:sp>
        <p:nvSpPr>
          <p:cNvPr id="50190" name="Line 18"/>
          <p:cNvSpPr>
            <a:spLocks noChangeShapeType="1"/>
          </p:cNvSpPr>
          <p:nvPr/>
        </p:nvSpPr>
        <p:spPr bwMode="auto">
          <a:xfrm>
            <a:off x="914400" y="2133600"/>
            <a:ext cx="57150" cy="11509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1" name="Line 21"/>
          <p:cNvSpPr>
            <a:spLocks noChangeShapeType="1"/>
          </p:cNvSpPr>
          <p:nvPr/>
        </p:nvSpPr>
        <p:spPr bwMode="auto">
          <a:xfrm>
            <a:off x="4643438" y="2420938"/>
            <a:ext cx="0" cy="7921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2" name="Line 22"/>
          <p:cNvSpPr>
            <a:spLocks noChangeShapeType="1"/>
          </p:cNvSpPr>
          <p:nvPr/>
        </p:nvSpPr>
        <p:spPr bwMode="auto">
          <a:xfrm>
            <a:off x="6948488" y="2636838"/>
            <a:ext cx="0" cy="5762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3" name="Line 23"/>
          <p:cNvSpPr>
            <a:spLocks noChangeShapeType="1"/>
          </p:cNvSpPr>
          <p:nvPr/>
        </p:nvSpPr>
        <p:spPr bwMode="auto">
          <a:xfrm flipH="1">
            <a:off x="7451725" y="3068638"/>
            <a:ext cx="433388" cy="215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5" name="Line 25"/>
          <p:cNvSpPr>
            <a:spLocks noChangeShapeType="1"/>
          </p:cNvSpPr>
          <p:nvPr/>
        </p:nvSpPr>
        <p:spPr bwMode="auto">
          <a:xfrm flipH="1">
            <a:off x="7596188" y="3644900"/>
            <a:ext cx="2159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6" name="Line 27"/>
          <p:cNvSpPr>
            <a:spLocks noChangeShapeType="1"/>
          </p:cNvSpPr>
          <p:nvPr/>
        </p:nvSpPr>
        <p:spPr bwMode="auto">
          <a:xfrm>
            <a:off x="1447800" y="4191000"/>
            <a:ext cx="1468438" cy="13255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7" name="Line 28"/>
          <p:cNvSpPr>
            <a:spLocks noChangeShapeType="1"/>
          </p:cNvSpPr>
          <p:nvPr/>
        </p:nvSpPr>
        <p:spPr bwMode="auto">
          <a:xfrm>
            <a:off x="3635375" y="4437063"/>
            <a:ext cx="0" cy="10795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8" name="Line 29"/>
          <p:cNvSpPr>
            <a:spLocks noChangeShapeType="1"/>
          </p:cNvSpPr>
          <p:nvPr/>
        </p:nvSpPr>
        <p:spPr bwMode="auto">
          <a:xfrm flipH="1">
            <a:off x="4267200" y="4038600"/>
            <a:ext cx="2447925" cy="15113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99" name="Line 30"/>
          <p:cNvSpPr>
            <a:spLocks noChangeShapeType="1"/>
          </p:cNvSpPr>
          <p:nvPr/>
        </p:nvSpPr>
        <p:spPr bwMode="auto">
          <a:xfrm flipH="1">
            <a:off x="1331913" y="2276475"/>
            <a:ext cx="1223962" cy="9366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00" name="Line 31"/>
          <p:cNvSpPr>
            <a:spLocks noChangeShapeType="1"/>
          </p:cNvSpPr>
          <p:nvPr/>
        </p:nvSpPr>
        <p:spPr bwMode="auto">
          <a:xfrm>
            <a:off x="2971800" y="2286000"/>
            <a:ext cx="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01" name="Line 35"/>
          <p:cNvSpPr>
            <a:spLocks noChangeShapeType="1"/>
          </p:cNvSpPr>
          <p:nvPr/>
        </p:nvSpPr>
        <p:spPr bwMode="auto">
          <a:xfrm flipH="1">
            <a:off x="1676400" y="2514600"/>
            <a:ext cx="2590800" cy="1066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02" name="Text Box 37"/>
          <p:cNvSpPr txBox="1">
            <a:spLocks noChangeArrowheads="1"/>
          </p:cNvSpPr>
          <p:nvPr/>
        </p:nvSpPr>
        <p:spPr bwMode="auto">
          <a:xfrm>
            <a:off x="6172200" y="4821238"/>
            <a:ext cx="152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1400" b="1">
                <a:solidFill>
                  <a:schemeClr val="bg1"/>
                </a:solidFill>
              </a:rPr>
              <a:t>Negativ vasomotor influence</a:t>
            </a:r>
          </a:p>
        </p:txBody>
      </p:sp>
      <p:sp>
        <p:nvSpPr>
          <p:cNvPr id="50204" name="Line 40"/>
          <p:cNvSpPr>
            <a:spLocks noChangeShapeType="1"/>
          </p:cNvSpPr>
          <p:nvPr/>
        </p:nvSpPr>
        <p:spPr bwMode="auto">
          <a:xfrm flipV="1">
            <a:off x="6934200" y="5562600"/>
            <a:ext cx="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05" name="Line 41"/>
          <p:cNvSpPr>
            <a:spLocks noChangeShapeType="1"/>
          </p:cNvSpPr>
          <p:nvPr/>
        </p:nvSpPr>
        <p:spPr bwMode="auto">
          <a:xfrm flipV="1">
            <a:off x="6934200" y="3810000"/>
            <a:ext cx="0" cy="1066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206" name="Text Box 42"/>
          <p:cNvSpPr txBox="1">
            <a:spLocks noChangeArrowheads="1"/>
          </p:cNvSpPr>
          <p:nvPr/>
        </p:nvSpPr>
        <p:spPr bwMode="auto">
          <a:xfrm>
            <a:off x="0" y="533400"/>
            <a:ext cx="2438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</a:rPr>
              <a:t>Hypertension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</a:rPr>
              <a:t> Th</a:t>
            </a:r>
          </a:p>
        </p:txBody>
      </p:sp>
      <p:sp>
        <p:nvSpPr>
          <p:cNvPr id="50207" name="Text Box 43"/>
          <p:cNvSpPr txBox="1">
            <a:spLocks noChangeArrowheads="1"/>
          </p:cNvSpPr>
          <p:nvPr/>
        </p:nvSpPr>
        <p:spPr bwMode="auto">
          <a:xfrm>
            <a:off x="1981200" y="914400"/>
            <a:ext cx="171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FF00"/>
                </a:solidFill>
              </a:rPr>
              <a:t>Anti-PU Th</a:t>
            </a:r>
          </a:p>
        </p:txBody>
      </p:sp>
      <p:sp>
        <p:nvSpPr>
          <p:cNvPr id="50208" name="Text Box 45"/>
          <p:cNvSpPr txBox="1">
            <a:spLocks noChangeArrowheads="1"/>
          </p:cNvSpPr>
          <p:nvPr/>
        </p:nvSpPr>
        <p:spPr bwMode="auto">
          <a:xfrm>
            <a:off x="3643306" y="357166"/>
            <a:ext cx="27146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>
                <a:solidFill>
                  <a:srgbClr val="FFFF00"/>
                </a:solidFill>
              </a:rPr>
              <a:t>Early</a:t>
            </a:r>
            <a:r>
              <a:rPr lang="cs-CZ" altLang="en-US" sz="2000" b="1" dirty="0">
                <a:solidFill>
                  <a:srgbClr val="FFFF00"/>
                </a:solidFill>
              </a:rPr>
              <a:t> </a:t>
            </a:r>
            <a:r>
              <a:rPr lang="cs-CZ" altLang="en-US" sz="2000" b="1" dirty="0" err="1" smtClean="0">
                <a:solidFill>
                  <a:srgbClr val="FFFF00"/>
                </a:solidFill>
              </a:rPr>
              <a:t>diagnosis</a:t>
            </a:r>
            <a:endParaRPr lang="cs-CZ" altLang="en-US" sz="2000" b="1" dirty="0" smtClean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 smtClean="0">
                <a:solidFill>
                  <a:srgbClr val="FFFF00"/>
                </a:solidFill>
              </a:rPr>
              <a:t>of</a:t>
            </a:r>
            <a:r>
              <a:rPr lang="cs-CZ" altLang="en-US" sz="2000" b="1" dirty="0" smtClean="0">
                <a:solidFill>
                  <a:srgbClr val="FFFF00"/>
                </a:solidFill>
              </a:rPr>
              <a:t> </a:t>
            </a:r>
            <a:r>
              <a:rPr lang="cs-CZ" altLang="en-US" sz="2000" b="1" dirty="0" err="1" smtClean="0">
                <a:solidFill>
                  <a:srgbClr val="FFFF00"/>
                </a:solidFill>
              </a:rPr>
              <a:t>vascular</a:t>
            </a:r>
            <a:r>
              <a:rPr lang="cs-CZ" altLang="en-US" sz="2000" b="1" dirty="0" smtClean="0">
                <a:solidFill>
                  <a:srgbClr val="FFFF00"/>
                </a:solidFill>
              </a:rPr>
              <a:t> </a:t>
            </a:r>
            <a:r>
              <a:rPr lang="cs-CZ" altLang="en-US" sz="2000" b="1" dirty="0" err="1" smtClean="0">
                <a:solidFill>
                  <a:srgbClr val="FFFF00"/>
                </a:solidFill>
              </a:rPr>
              <a:t>diseases</a:t>
            </a:r>
            <a:endParaRPr lang="cs-CZ" altLang="en-US" sz="20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000" b="1" dirty="0" err="1">
                <a:solidFill>
                  <a:srgbClr val="FFFF00"/>
                </a:solidFill>
              </a:rPr>
              <a:t>Reperfusion</a:t>
            </a:r>
            <a:endParaRPr lang="cs-CZ" altLang="en-US" sz="2000" b="1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 dirty="0"/>
          </a:p>
        </p:txBody>
      </p:sp>
      <p:sp>
        <p:nvSpPr>
          <p:cNvPr id="50209" name="Text Box 46"/>
          <p:cNvSpPr txBox="1">
            <a:spLocks noChangeArrowheads="1"/>
          </p:cNvSpPr>
          <p:nvPr/>
        </p:nvSpPr>
        <p:spPr bwMode="auto">
          <a:xfrm>
            <a:off x="5853809" y="609600"/>
            <a:ext cx="35133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FF00"/>
                </a:solidFill>
              </a:rPr>
              <a:t>Individualised</a:t>
            </a:r>
            <a:r>
              <a:rPr lang="cs-CZ" altLang="en-US" sz="2400" b="1" dirty="0">
                <a:solidFill>
                  <a:srgbClr val="FFFF00"/>
                </a:solidFill>
              </a:rPr>
              <a:t> </a:t>
            </a:r>
            <a:r>
              <a:rPr lang="cs-CZ" altLang="en-US" sz="2400" b="1" dirty="0" err="1">
                <a:solidFill>
                  <a:srgbClr val="FFFF00"/>
                </a:solidFill>
              </a:rPr>
              <a:t>treatment</a:t>
            </a:r>
            <a:r>
              <a:rPr lang="cs-CZ" altLang="en-US" sz="2400" b="1" dirty="0">
                <a:solidFill>
                  <a:srgbClr val="FFFF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en-US" sz="2400" b="1" dirty="0" err="1">
                <a:solidFill>
                  <a:srgbClr val="FFFF00"/>
                </a:solidFill>
              </a:rPr>
              <a:t>of</a:t>
            </a:r>
            <a:r>
              <a:rPr lang="cs-CZ" altLang="en-US" sz="2400" b="1" dirty="0">
                <a:solidFill>
                  <a:srgbClr val="FFFF00"/>
                </a:solidFill>
              </a:rPr>
              <a:t> </a:t>
            </a:r>
            <a:r>
              <a:rPr lang="cs-CZ" altLang="en-US" sz="2400" b="1" dirty="0" err="1">
                <a:solidFill>
                  <a:srgbClr val="FFFF00"/>
                </a:solidFill>
              </a:rPr>
              <a:t>heart</a:t>
            </a:r>
            <a:r>
              <a:rPr lang="cs-CZ" altLang="en-US" sz="2400" b="1" dirty="0">
                <a:solidFill>
                  <a:srgbClr val="FFFF00"/>
                </a:solidFill>
              </a:rPr>
              <a:t> </a:t>
            </a:r>
            <a:r>
              <a:rPr lang="cs-CZ" altLang="en-US" sz="2400" b="1" dirty="0" err="1">
                <a:solidFill>
                  <a:srgbClr val="FFFF00"/>
                </a:solidFill>
              </a:rPr>
              <a:t>failure</a:t>
            </a:r>
            <a:endParaRPr lang="cs-CZ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425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en-US" b="1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7993062" cy="4968875"/>
          </a:xfrm>
        </p:spPr>
        <p:txBody>
          <a:bodyPr/>
          <a:lstStyle/>
          <a:p>
            <a:pPr eaLnBrk="1" hangingPunct="1"/>
            <a:r>
              <a:rPr lang="cs-CZ" altLang="en-US" sz="2800" b="1">
                <a:solidFill>
                  <a:srgbClr val="FFFF00"/>
                </a:solidFill>
              </a:rPr>
              <a:t>Diabetic kidney disease is combination of pathological vascular and changes of GBM  which lead to glomerular sclerosis, interstitial fibrosis and tubular atrophy</a:t>
            </a:r>
          </a:p>
          <a:p>
            <a:pPr eaLnBrk="1" hangingPunct="1"/>
            <a:r>
              <a:rPr lang="cs-CZ" altLang="en-US" sz="2800" b="1">
                <a:solidFill>
                  <a:srgbClr val="FFFF00"/>
                </a:solidFill>
              </a:rPr>
              <a:t>Vascular changes can be dominant in Typ 2 DM patients. Heavy proteinuria  may not be present  in ESRF  </a:t>
            </a:r>
          </a:p>
          <a:p>
            <a:pPr eaLnBrk="1" hangingPunct="1"/>
            <a:r>
              <a:rPr lang="cs-CZ" altLang="en-US" sz="2800" b="1">
                <a:solidFill>
                  <a:srgbClr val="FFFF00"/>
                </a:solidFill>
              </a:rPr>
              <a:t>Acute renal failure events increase risk to progression  of  diabetic kidney disease to  ESRF therefore prevention of main risk factors is advisable</a:t>
            </a:r>
          </a:p>
          <a:p>
            <a:pPr eaLnBrk="1" hangingPunct="1"/>
            <a:endParaRPr lang="cs-CZ" altLang="en-US" sz="28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84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en-US" b="1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7993062" cy="4968875"/>
          </a:xfrm>
        </p:spPr>
        <p:txBody>
          <a:bodyPr/>
          <a:lstStyle/>
          <a:p>
            <a:pPr eaLnBrk="1" hangingPunct="1"/>
            <a:r>
              <a:rPr lang="cs-CZ" altLang="en-US" b="1">
                <a:solidFill>
                  <a:srgbClr val="FFFF00"/>
                </a:solidFill>
              </a:rPr>
              <a:t>Pharmacologic influence of RAAS  is suitable for treatment of hypertension and as antiproteinuric  (renoprotective) management</a:t>
            </a:r>
          </a:p>
          <a:p>
            <a:pPr eaLnBrk="1" hangingPunct="1"/>
            <a:r>
              <a:rPr lang="cs-CZ" altLang="en-US" b="1">
                <a:solidFill>
                  <a:srgbClr val="FFFF00"/>
                </a:solidFill>
              </a:rPr>
              <a:t>Pharmacologic influence of RAAS may be  associated with serious side effects (acute vasomotor acute renal failure, hyperkalemia)</a:t>
            </a:r>
          </a:p>
          <a:p>
            <a:pPr eaLnBrk="1" hangingPunct="1">
              <a:buFontTx/>
              <a:buNone/>
            </a:pPr>
            <a:endParaRPr lang="cs-CZ" altLang="en-US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18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763000" cy="1752600"/>
          </a:xfrm>
          <a:noFill/>
        </p:spPr>
        <p:txBody>
          <a:bodyPr/>
          <a:lstStyle/>
          <a:p>
            <a:pPr algn="l"/>
            <a:r>
              <a:rPr lang="cs-CZ" sz="3600" b="1" dirty="0">
                <a:solidFill>
                  <a:srgbClr val="FFFF00"/>
                </a:solidFill>
              </a:rPr>
              <a:t>I</a:t>
            </a:r>
            <a:r>
              <a:rPr lang="en-GB" sz="3600" b="1" dirty="0" err="1">
                <a:solidFill>
                  <a:srgbClr val="FFFF00"/>
                </a:solidFill>
              </a:rPr>
              <a:t>ncidence</a:t>
            </a:r>
            <a:r>
              <a:rPr lang="en-GB" sz="3600" b="1" dirty="0">
                <a:solidFill>
                  <a:srgbClr val="FFFF00"/>
                </a:solidFill>
              </a:rPr>
              <a:t> of patients with DM </a:t>
            </a:r>
            <a:r>
              <a:rPr lang="cs-CZ" sz="3600" b="1" dirty="0">
                <a:solidFill>
                  <a:srgbClr val="FFFF00"/>
                </a:solidFill>
              </a:rPr>
              <a:t>and </a:t>
            </a:r>
            <a:r>
              <a:rPr lang="en-GB" sz="3600" b="1" dirty="0">
                <a:solidFill>
                  <a:srgbClr val="FFFF00"/>
                </a:solidFill>
              </a:rPr>
              <a:t>with renal replacement</a:t>
            </a:r>
            <a:r>
              <a:rPr lang="cs-CZ" sz="3600" b="1" dirty="0">
                <a:solidFill>
                  <a:srgbClr val="FFFF00"/>
                </a:solidFill>
              </a:rPr>
              <a:t>  </a:t>
            </a:r>
            <a:r>
              <a:rPr lang="cs-CZ" sz="3600" b="1" dirty="0" err="1">
                <a:solidFill>
                  <a:srgbClr val="FFFF00"/>
                </a:solidFill>
              </a:rPr>
              <a:t>therapy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r>
              <a:rPr lang="en-GB" sz="3600" b="1" dirty="0">
                <a:solidFill>
                  <a:srgbClr val="FFFF00"/>
                </a:solidFill>
              </a:rPr>
              <a:t>program in relative%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r>
              <a:rPr lang="en-GB" sz="1600" dirty="0">
                <a:solidFill>
                  <a:srgbClr val="FFFF00"/>
                </a:solidFill>
              </a:rPr>
              <a:t>(source: statistical yearbooks of the Czech </a:t>
            </a:r>
            <a:r>
              <a:rPr lang="cs-CZ" sz="1600" dirty="0">
                <a:solidFill>
                  <a:srgbClr val="FFFF00"/>
                </a:solidFill>
              </a:rPr>
              <a:t>Society </a:t>
            </a:r>
            <a:r>
              <a:rPr lang="cs-CZ" sz="1600" dirty="0" err="1">
                <a:solidFill>
                  <a:srgbClr val="FFFF00"/>
                </a:solidFill>
              </a:rPr>
              <a:t>of</a:t>
            </a:r>
            <a:r>
              <a:rPr lang="cs-CZ" sz="1600" dirty="0">
                <a:solidFill>
                  <a:srgbClr val="FFFF00"/>
                </a:solidFill>
              </a:rPr>
              <a:t> </a:t>
            </a:r>
            <a:r>
              <a:rPr lang="en-GB" sz="1600" dirty="0" err="1">
                <a:solidFill>
                  <a:srgbClr val="FFFF00"/>
                </a:solidFill>
              </a:rPr>
              <a:t>Nephrolog</a:t>
            </a:r>
            <a:r>
              <a:rPr lang="cs-CZ" sz="1600" dirty="0">
                <a:solidFill>
                  <a:srgbClr val="FFFF00"/>
                </a:solidFill>
              </a:rPr>
              <a:t>y</a:t>
            </a:r>
            <a:r>
              <a:rPr lang="en-GB" sz="1600" dirty="0">
                <a:solidFill>
                  <a:srgbClr val="FFFF00"/>
                </a:solidFill>
              </a:rPr>
              <a:t> and official website of the Czech </a:t>
            </a:r>
            <a:r>
              <a:rPr lang="cs-CZ" sz="1600" dirty="0">
                <a:solidFill>
                  <a:srgbClr val="FFFF00"/>
                </a:solidFill>
              </a:rPr>
              <a:t>Society </a:t>
            </a:r>
            <a:r>
              <a:rPr lang="cs-CZ" sz="1600" dirty="0" err="1">
                <a:solidFill>
                  <a:srgbClr val="FFFF00"/>
                </a:solidFill>
              </a:rPr>
              <a:t>of</a:t>
            </a:r>
            <a:r>
              <a:rPr lang="cs-CZ" sz="1600" dirty="0">
                <a:solidFill>
                  <a:srgbClr val="FFFF00"/>
                </a:solidFill>
              </a:rPr>
              <a:t> </a:t>
            </a:r>
            <a:r>
              <a:rPr lang="en-GB" sz="1600" dirty="0">
                <a:solidFill>
                  <a:srgbClr val="FFFF00"/>
                </a:solidFill>
              </a:rPr>
              <a:t>Nephrology: www.nefrol.cz</a:t>
            </a:r>
            <a:r>
              <a:rPr lang="cs-CZ" sz="1600" dirty="0">
                <a:solidFill>
                  <a:srgbClr val="FFFF00"/>
                </a:solidFill>
              </a:rPr>
              <a:t>)</a:t>
            </a:r>
            <a:endParaRPr lang="cs-CZ" altLang="en-US" sz="1600" b="1" dirty="0">
              <a:solidFill>
                <a:srgbClr val="FFFF00"/>
              </a:solidFill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53683958"/>
              </p:ext>
            </p:extLst>
          </p:nvPr>
        </p:nvGraphicFramePr>
        <p:xfrm>
          <a:off x="161764" y="2060848"/>
          <a:ext cx="8820472" cy="4418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9651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en-US" b="1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7993062" cy="4968875"/>
          </a:xfrm>
        </p:spPr>
        <p:txBody>
          <a:bodyPr/>
          <a:lstStyle/>
          <a:p>
            <a:r>
              <a:rPr lang="cs-CZ" altLang="en-US" b="1" dirty="0">
                <a:solidFill>
                  <a:srgbClr val="FFFF00"/>
                </a:solidFill>
              </a:rPr>
              <a:t>SGLT2 </a:t>
            </a:r>
            <a:r>
              <a:rPr lang="cs-CZ" altLang="en-US" b="1" dirty="0" err="1">
                <a:solidFill>
                  <a:srgbClr val="FFFF00"/>
                </a:solidFill>
              </a:rPr>
              <a:t>inhibitors</a:t>
            </a:r>
            <a:r>
              <a:rPr lang="cs-CZ" altLang="en-US" b="1" dirty="0">
                <a:solidFill>
                  <a:srgbClr val="FFFF00"/>
                </a:solidFill>
              </a:rPr>
              <a:t> are </a:t>
            </a:r>
            <a:r>
              <a:rPr lang="cs-CZ" altLang="en-US" b="1" dirty="0" err="1">
                <a:solidFill>
                  <a:srgbClr val="FFFF00"/>
                </a:solidFill>
              </a:rPr>
              <a:t>promising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drugs</a:t>
            </a:r>
            <a:r>
              <a:rPr lang="cs-CZ" altLang="en-US" b="1" dirty="0">
                <a:solidFill>
                  <a:srgbClr val="FFFF00"/>
                </a:solidFill>
              </a:rPr>
              <a:t> in DM </a:t>
            </a:r>
            <a:r>
              <a:rPr lang="cs-CZ" altLang="en-US" b="1" dirty="0" err="1">
                <a:solidFill>
                  <a:srgbClr val="FFFF00"/>
                </a:solidFill>
              </a:rPr>
              <a:t>patients</a:t>
            </a:r>
            <a:r>
              <a:rPr lang="cs-CZ" altLang="en-US" b="1" dirty="0">
                <a:solidFill>
                  <a:srgbClr val="FFFF00"/>
                </a:solidFill>
              </a:rPr>
              <a:t> as </a:t>
            </a:r>
            <a:r>
              <a:rPr lang="cs-CZ" altLang="en-US" b="1" dirty="0" err="1">
                <a:solidFill>
                  <a:srgbClr val="FFFF00"/>
                </a:solidFill>
              </a:rPr>
              <a:t>prevention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therapy</a:t>
            </a:r>
            <a:r>
              <a:rPr lang="cs-CZ" altLang="en-US" b="1" dirty="0">
                <a:solidFill>
                  <a:srgbClr val="FFFF00"/>
                </a:solidFill>
              </a:rPr>
              <a:t> in </a:t>
            </a:r>
            <a:r>
              <a:rPr lang="cs-CZ" altLang="en-US" b="1" dirty="0" err="1">
                <a:solidFill>
                  <a:srgbClr val="FFFF00"/>
                </a:solidFill>
              </a:rPr>
              <a:t>patients</a:t>
            </a:r>
            <a:r>
              <a:rPr lang="cs-CZ" altLang="en-US" b="1" dirty="0">
                <a:solidFill>
                  <a:srgbClr val="FFFF00"/>
                </a:solidFill>
              </a:rPr>
              <a:t> on </a:t>
            </a:r>
            <a:r>
              <a:rPr lang="cs-CZ" altLang="en-US" b="1" dirty="0" err="1">
                <a:solidFill>
                  <a:srgbClr val="FFFF00"/>
                </a:solidFill>
              </a:rPr>
              <a:t>high</a:t>
            </a:r>
            <a:r>
              <a:rPr lang="cs-CZ" altLang="en-US" b="1" dirty="0">
                <a:solidFill>
                  <a:srgbClr val="FFFF00"/>
                </a:solidFill>
              </a:rPr>
              <a:t> risk </a:t>
            </a:r>
            <a:r>
              <a:rPr lang="cs-CZ" altLang="en-US" b="1" dirty="0" err="1">
                <a:solidFill>
                  <a:srgbClr val="FFFF00"/>
                </a:solidFill>
              </a:rPr>
              <a:t>of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development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of</a:t>
            </a:r>
            <a:r>
              <a:rPr lang="cs-CZ" altLang="en-US" b="1" dirty="0">
                <a:solidFill>
                  <a:srgbClr val="FFFF00"/>
                </a:solidFill>
              </a:rPr>
              <a:t> RI a HF and as </a:t>
            </a:r>
            <a:r>
              <a:rPr lang="cs-CZ" altLang="en-US" b="1" dirty="0" err="1">
                <a:solidFill>
                  <a:srgbClr val="FFFF00"/>
                </a:solidFill>
              </a:rPr>
              <a:t>the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treatment</a:t>
            </a:r>
            <a:r>
              <a:rPr lang="cs-CZ" altLang="en-US" b="1" dirty="0">
                <a:solidFill>
                  <a:srgbClr val="FFFF00"/>
                </a:solidFill>
              </a:rPr>
              <a:t> in </a:t>
            </a:r>
            <a:r>
              <a:rPr lang="cs-CZ" altLang="en-US" b="1" dirty="0" err="1">
                <a:solidFill>
                  <a:srgbClr val="FFFF00"/>
                </a:solidFill>
              </a:rPr>
              <a:t>patients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with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cardiorenal</a:t>
            </a:r>
            <a:r>
              <a:rPr lang="cs-CZ" altLang="en-US" b="1" dirty="0">
                <a:solidFill>
                  <a:srgbClr val="FFFF00"/>
                </a:solidFill>
              </a:rPr>
              <a:t> syndrome </a:t>
            </a:r>
          </a:p>
        </p:txBody>
      </p:sp>
    </p:spTree>
    <p:extLst>
      <p:ext uri="{BB962C8B-B14F-4D97-AF65-F5344CB8AC3E}">
        <p14:creationId xmlns="" xmlns:p14="http://schemas.microsoft.com/office/powerpoint/2010/main" val="322000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79388" y="1628775"/>
            <a:ext cx="742950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en-US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>
                <a:solidFill>
                  <a:srgbClr val="FFFF00"/>
                </a:solidFill>
              </a:rPr>
              <a:t>2. </a:t>
            </a:r>
            <a:r>
              <a:rPr lang="cs-CZ" altLang="en-US" b="1" dirty="0" err="1">
                <a:solidFill>
                  <a:srgbClr val="FFFF00"/>
                </a:solidFill>
              </a:rPr>
              <a:t>Outcome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of</a:t>
            </a:r>
            <a:r>
              <a:rPr lang="cs-CZ" altLang="en-US" b="1" dirty="0">
                <a:solidFill>
                  <a:srgbClr val="FFFF00"/>
                </a:solidFill>
              </a:rPr>
              <a:t>  </a:t>
            </a:r>
            <a:r>
              <a:rPr lang="cs-CZ" altLang="en-US" b="1" dirty="0" err="1">
                <a:solidFill>
                  <a:srgbClr val="FFFF00"/>
                </a:solidFill>
              </a:rPr>
              <a:t>patients</a:t>
            </a:r>
            <a:r>
              <a:rPr lang="cs-CZ" altLang="en-US" b="1" dirty="0">
                <a:solidFill>
                  <a:srgbClr val="FFFF00"/>
                </a:solidFill>
              </a:rPr>
              <a:t>  </a:t>
            </a:r>
            <a:r>
              <a:rPr lang="cs-CZ" altLang="en-US" b="1" dirty="0" err="1">
                <a:solidFill>
                  <a:srgbClr val="FFFF00"/>
                </a:solidFill>
              </a:rPr>
              <a:t>with</a:t>
            </a:r>
            <a:r>
              <a:rPr lang="cs-CZ" altLang="en-US" b="1" dirty="0">
                <a:solidFill>
                  <a:srgbClr val="FFFF00"/>
                </a:solidFill>
              </a:rPr>
              <a:t> DM</a:t>
            </a:r>
            <a:r>
              <a:rPr lang="cs-CZ" altLang="en-US" b="1" dirty="0"/>
              <a:t> </a:t>
            </a:r>
            <a:r>
              <a:rPr lang="cs-CZ" altLang="en-US" b="1" dirty="0">
                <a:solidFill>
                  <a:srgbClr val="FFFF00"/>
                </a:solidFill>
              </a:rPr>
              <a:t>on RRT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 err="1">
                <a:solidFill>
                  <a:srgbClr val="FFFF00"/>
                </a:solidFill>
              </a:rPr>
              <a:t>The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best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information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about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outcome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is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>
                <a:solidFill>
                  <a:srgbClr val="FFFF00"/>
                </a:solidFill>
              </a:rPr>
              <a:t>mortality </a:t>
            </a:r>
            <a:r>
              <a:rPr lang="cs-CZ" altLang="en-US" b="1" dirty="0" err="1">
                <a:solidFill>
                  <a:srgbClr val="FFFF00"/>
                </a:solidFill>
              </a:rPr>
              <a:t>rate</a:t>
            </a:r>
            <a:r>
              <a:rPr lang="cs-CZ" altLang="en-US" b="1" dirty="0">
                <a:solidFill>
                  <a:srgbClr val="FFFF00"/>
                </a:solidFill>
              </a:rPr>
              <a:t>  and </a:t>
            </a:r>
            <a:r>
              <a:rPr lang="cs-CZ" altLang="en-US" b="1" dirty="0" err="1">
                <a:solidFill>
                  <a:srgbClr val="FFFF00"/>
                </a:solidFill>
              </a:rPr>
              <a:t>its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comparison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with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b="1" dirty="0">
                <a:solidFill>
                  <a:srgbClr val="FFFF00"/>
                </a:solidFill>
              </a:rPr>
              <a:t>non-</a:t>
            </a:r>
            <a:r>
              <a:rPr lang="cs-CZ" altLang="en-US" b="1" dirty="0" err="1">
                <a:solidFill>
                  <a:srgbClr val="FFFF00"/>
                </a:solidFill>
              </a:rPr>
              <a:t>diabetic</a:t>
            </a:r>
            <a:r>
              <a:rPr lang="cs-CZ" altLang="en-US" b="1" dirty="0">
                <a:solidFill>
                  <a:srgbClr val="FFFF00"/>
                </a:solidFill>
              </a:rPr>
              <a:t> </a:t>
            </a:r>
            <a:r>
              <a:rPr lang="cs-CZ" altLang="en-US" b="1" dirty="0" err="1">
                <a:solidFill>
                  <a:srgbClr val="FFFF00"/>
                </a:solidFill>
              </a:rPr>
              <a:t>patient</a:t>
            </a:r>
            <a:r>
              <a:rPr lang="cs-CZ" altLang="en-US" b="1" dirty="0">
                <a:solidFill>
                  <a:srgbClr val="FFFF00"/>
                </a:solidFill>
              </a:rPr>
              <a:t> on RRT  </a:t>
            </a:r>
          </a:p>
        </p:txBody>
      </p:sp>
    </p:spTree>
    <p:extLst>
      <p:ext uri="{BB962C8B-B14F-4D97-AF65-F5344CB8AC3E}">
        <p14:creationId xmlns="" xmlns:p14="http://schemas.microsoft.com/office/powerpoint/2010/main" val="42901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48631" y="116632"/>
            <a:ext cx="6435529" cy="864245"/>
          </a:xfrm>
        </p:spPr>
        <p:txBody>
          <a:bodyPr>
            <a:noAutofit/>
          </a:bodyPr>
          <a:lstStyle/>
          <a:p>
            <a:r>
              <a:rPr lang="cs-CZ" altLang="en-US" sz="2400" b="1" dirty="0"/>
              <a:t>Mortality </a:t>
            </a:r>
            <a:r>
              <a:rPr lang="cs-CZ" altLang="en-US" sz="2400" b="1" dirty="0" err="1"/>
              <a:t>rate</a:t>
            </a:r>
            <a:r>
              <a:rPr lang="cs-CZ" altLang="en-US" sz="2400" b="1" dirty="0"/>
              <a:t>  and </a:t>
            </a:r>
            <a:r>
              <a:rPr lang="cs-CZ" altLang="en-US" sz="2400" b="1" dirty="0" err="1"/>
              <a:t>its</a:t>
            </a:r>
            <a:r>
              <a:rPr lang="cs-CZ" altLang="en-US" sz="2400" b="1" dirty="0"/>
              <a:t> </a:t>
            </a:r>
            <a:r>
              <a:rPr lang="cs-CZ" altLang="en-US" sz="2400" b="1" dirty="0" err="1"/>
              <a:t>comparison</a:t>
            </a:r>
            <a:r>
              <a:rPr lang="cs-CZ" altLang="en-US" sz="2400" b="1" dirty="0"/>
              <a:t> </a:t>
            </a:r>
            <a:r>
              <a:rPr lang="cs-CZ" altLang="en-US" sz="2400" b="1" dirty="0" err="1"/>
              <a:t>with</a:t>
            </a:r>
            <a:r>
              <a:rPr lang="cs-CZ" altLang="en-US" sz="2400" b="1" dirty="0"/>
              <a:t> </a:t>
            </a:r>
            <a:br>
              <a:rPr lang="cs-CZ" altLang="en-US" sz="2400" b="1" dirty="0"/>
            </a:br>
            <a:r>
              <a:rPr lang="cs-CZ" altLang="en-US" sz="2400" b="1" dirty="0"/>
              <a:t>non-</a:t>
            </a:r>
            <a:r>
              <a:rPr lang="cs-CZ" altLang="en-US" sz="2400" b="1" dirty="0" err="1"/>
              <a:t>diabetic</a:t>
            </a:r>
            <a:r>
              <a:rPr lang="cs-CZ" altLang="en-US" sz="2400" b="1" dirty="0"/>
              <a:t> </a:t>
            </a:r>
            <a:r>
              <a:rPr lang="cs-CZ" altLang="en-US" sz="2400" b="1" dirty="0" err="1"/>
              <a:t>patient</a:t>
            </a:r>
            <a:r>
              <a:rPr lang="cs-CZ" altLang="en-US" sz="2400" b="1" dirty="0"/>
              <a:t> on RRT  </a:t>
            </a:r>
            <a:r>
              <a:rPr lang="cs-CZ" altLang="en-US" sz="2400" b="1" dirty="0">
                <a:solidFill>
                  <a:srgbClr val="FFFF00"/>
                </a:solidFill>
              </a:rPr>
              <a:t/>
            </a:r>
            <a:br>
              <a:rPr lang="cs-CZ" altLang="en-US" sz="2400" b="1" dirty="0">
                <a:solidFill>
                  <a:srgbClr val="FFFF00"/>
                </a:solidFill>
              </a:rPr>
            </a:br>
            <a:endParaRPr lang="cs-CZ" altLang="en-US" sz="2400" b="1" dirty="0"/>
          </a:p>
        </p:txBody>
      </p:sp>
      <p:graphicFrame>
        <p:nvGraphicFramePr>
          <p:cNvPr id="13399" name="Group 8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268530653"/>
              </p:ext>
            </p:extLst>
          </p:nvPr>
        </p:nvGraphicFramePr>
        <p:xfrm>
          <a:off x="395537" y="692692"/>
          <a:ext cx="8496943" cy="6071690"/>
        </p:xfrm>
        <a:graphic>
          <a:graphicData uri="http://schemas.openxmlformats.org/drawingml/2006/table">
            <a:tbl>
              <a:tblPr/>
              <a:tblGrid>
                <a:gridCol w="16998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75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21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975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9984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425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rok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HD (%)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PD (%)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252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DM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Non-DM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DM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Non-DM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6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2012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86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2013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28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86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2014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86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2015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86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2016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20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38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186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2017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22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42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86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2018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24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186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2019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186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2020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34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186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2021</a:t>
                      </a:r>
                    </a:p>
                  </a:txBody>
                  <a:tcPr marT="45696" marB="4569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</a:rPr>
                        <a:t>32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marT="45696" marB="456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5724128" y="3750557"/>
            <a:ext cx="206684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600" b="1" dirty="0"/>
              <a:t>33 </a:t>
            </a:r>
            <a:r>
              <a:rPr lang="cs-CZ" sz="3600" b="1" dirty="0" err="1"/>
              <a:t>vs</a:t>
            </a:r>
            <a:r>
              <a:rPr lang="cs-CZ" sz="3600" b="1" dirty="0"/>
              <a:t> 10%</a:t>
            </a:r>
            <a:endParaRPr lang="en-GB" sz="36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547664" y="3736845"/>
            <a:ext cx="2066848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sz="3600" b="1" dirty="0"/>
              <a:t>22 </a:t>
            </a:r>
            <a:r>
              <a:rPr lang="cs-CZ" sz="3600" b="1" dirty="0" err="1"/>
              <a:t>vs</a:t>
            </a:r>
            <a:r>
              <a:rPr lang="cs-CZ" sz="3600" b="1" dirty="0"/>
              <a:t> 15%</a:t>
            </a:r>
            <a:endParaRPr lang="en-GB" sz="36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1763688" y="2522478"/>
            <a:ext cx="5603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PD is not an inferior method</a:t>
            </a:r>
          </a:p>
        </p:txBody>
      </p:sp>
    </p:spTree>
    <p:extLst>
      <p:ext uri="{BB962C8B-B14F-4D97-AF65-F5344CB8AC3E}">
        <p14:creationId xmlns="" xmlns:p14="http://schemas.microsoft.com/office/powerpoint/2010/main" val="400928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8813"/>
            <a:ext cx="939958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ál 1"/>
          <p:cNvSpPr/>
          <p:nvPr/>
        </p:nvSpPr>
        <p:spPr>
          <a:xfrm>
            <a:off x="6588125" y="2636838"/>
            <a:ext cx="2663825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Ovál 4"/>
          <p:cNvSpPr/>
          <p:nvPr/>
        </p:nvSpPr>
        <p:spPr>
          <a:xfrm>
            <a:off x="900113" y="4149725"/>
            <a:ext cx="1295400" cy="995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960813"/>
            <a:ext cx="1317625" cy="101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-14288" y="5705475"/>
            <a:ext cx="9253538" cy="682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bg1"/>
              </a:solidFill>
            </a:endParaRPr>
          </a:p>
        </p:txBody>
      </p:sp>
      <p:sp>
        <p:nvSpPr>
          <p:cNvPr id="25606" name="Rectangle 1"/>
          <p:cNvSpPr>
            <a:spLocks noChangeArrowheads="1"/>
          </p:cNvSpPr>
          <p:nvPr/>
        </p:nvSpPr>
        <p:spPr bwMode="auto">
          <a:xfrm>
            <a:off x="914400" y="5838825"/>
            <a:ext cx="5851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Wen CP, et al. </a:t>
            </a:r>
            <a:r>
              <a:rPr lang="en-US" sz="2400" b="1" i="1">
                <a:solidFill>
                  <a:schemeClr val="bg1"/>
                </a:solidFill>
                <a:latin typeface="Calibri" pitchFamily="34" charset="0"/>
              </a:rPr>
              <a:t>Kidney Int.</a:t>
            </a:r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2017;92(2):388-396.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-14289" y="223936"/>
            <a:ext cx="9050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Life</a:t>
            </a:r>
            <a:r>
              <a:rPr lang="cs-CZ" b="1" dirty="0"/>
              <a:t> </a:t>
            </a:r>
            <a:r>
              <a:rPr lang="cs-CZ" b="1" dirty="0" err="1"/>
              <a:t>expentacy</a:t>
            </a:r>
            <a:r>
              <a:rPr lang="cs-CZ" b="1" dirty="0"/>
              <a:t> i </a:t>
            </a:r>
            <a:r>
              <a:rPr lang="cs-CZ" b="1" dirty="0" err="1"/>
              <a:t>patients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early  DKD in </a:t>
            </a:r>
            <a:r>
              <a:rPr lang="cs-CZ" b="1" dirty="0" err="1"/>
              <a:t>comparision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DM </a:t>
            </a:r>
            <a:r>
              <a:rPr lang="cs-CZ" b="1" dirty="0" err="1"/>
              <a:t>patients</a:t>
            </a:r>
            <a:r>
              <a:rPr lang="cs-CZ" b="1" dirty="0"/>
              <a:t>  </a:t>
            </a:r>
            <a:r>
              <a:rPr lang="cs-CZ" b="1" dirty="0" err="1"/>
              <a:t>without</a:t>
            </a:r>
            <a:r>
              <a:rPr lang="cs-CZ" b="1" dirty="0"/>
              <a:t> DKD and  </a:t>
            </a:r>
            <a:r>
              <a:rPr lang="cs-CZ" b="1" dirty="0" err="1"/>
              <a:t>pts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early CKD </a:t>
            </a:r>
            <a:r>
              <a:rPr lang="cs-CZ" b="1" dirty="0" err="1"/>
              <a:t>without</a:t>
            </a:r>
            <a:r>
              <a:rPr lang="cs-CZ" b="1" dirty="0"/>
              <a:t> DM </a:t>
            </a:r>
            <a:endParaRPr lang="en-GB" b="1" dirty="0"/>
          </a:p>
        </p:txBody>
      </p:sp>
    </p:spTree>
    <p:extLst>
      <p:ext uri="{BB962C8B-B14F-4D97-AF65-F5344CB8AC3E}">
        <p14:creationId xmlns="" xmlns:p14="http://schemas.microsoft.com/office/powerpoint/2010/main" val="16924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44824"/>
            <a:ext cx="9022829" cy="1431925"/>
          </a:xfrm>
        </p:spPr>
        <p:txBody>
          <a:bodyPr>
            <a:normAutofit fontScale="90000"/>
          </a:bodyPr>
          <a:lstStyle/>
          <a:p>
            <a:pPr algn="l"/>
            <a:r>
              <a:rPr lang="cs-CZ" altLang="en-US" sz="3200" b="1" dirty="0">
                <a:solidFill>
                  <a:srgbClr val="FFFF00"/>
                </a:solidFill>
              </a:rPr>
              <a:t/>
            </a:r>
            <a:br>
              <a:rPr lang="cs-CZ" altLang="en-US" sz="3200" b="1" dirty="0">
                <a:solidFill>
                  <a:srgbClr val="FFFF00"/>
                </a:solidFill>
              </a:rPr>
            </a:br>
            <a:r>
              <a:rPr lang="cs-CZ" altLang="en-US" sz="3200" b="1" dirty="0">
                <a:solidFill>
                  <a:srgbClr val="FFFF00"/>
                </a:solidFill>
              </a:rPr>
              <a:t/>
            </a:r>
            <a:br>
              <a:rPr lang="cs-CZ" altLang="en-US" sz="3200" b="1" dirty="0">
                <a:solidFill>
                  <a:srgbClr val="FFFF00"/>
                </a:solidFill>
              </a:rPr>
            </a:br>
            <a:r>
              <a:rPr lang="cs-CZ" altLang="en-US" sz="3200" b="1" dirty="0">
                <a:solidFill>
                  <a:srgbClr val="FFFF00"/>
                </a:solidFill>
              </a:rPr>
              <a:t>3. </a:t>
            </a:r>
            <a:r>
              <a:rPr lang="cs-CZ" altLang="en-US" sz="4000" b="1" dirty="0" err="1">
                <a:solidFill>
                  <a:srgbClr val="FFFF00"/>
                </a:solidFill>
              </a:rPr>
              <a:t>Diabetic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kidney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disease</a:t>
            </a:r>
            <a:r>
              <a:rPr lang="cs-CZ" altLang="en-US" sz="4000" b="1" dirty="0">
                <a:solidFill>
                  <a:srgbClr val="FFFF00"/>
                </a:solidFill>
              </a:rPr>
              <a:t>  -</a:t>
            </a:r>
            <a:r>
              <a:rPr lang="cs-CZ" altLang="en-US" sz="4000" b="1" dirty="0" err="1">
                <a:solidFill>
                  <a:srgbClr val="FFFF00"/>
                </a:solidFill>
              </a:rPr>
              <a:t>etiopathogenesis</a:t>
            </a:r>
            <a:r>
              <a:rPr lang="cs-CZ" altLang="en-US" sz="4000" b="1" dirty="0">
                <a:solidFill>
                  <a:srgbClr val="FFFF00"/>
                </a:solidFill>
              </a:rPr>
              <a:t/>
            </a:r>
            <a:br>
              <a:rPr lang="cs-CZ" altLang="en-US" sz="4000" b="1" dirty="0">
                <a:solidFill>
                  <a:srgbClr val="FFFF00"/>
                </a:solidFill>
              </a:rPr>
            </a:br>
            <a:r>
              <a:rPr lang="cs-CZ" altLang="en-US" sz="4000" b="1" dirty="0">
                <a:solidFill>
                  <a:srgbClr val="FFFF00"/>
                </a:solidFill>
              </a:rPr>
              <a:t/>
            </a:r>
            <a:br>
              <a:rPr lang="cs-CZ" altLang="en-US" sz="4000" b="1" dirty="0">
                <a:solidFill>
                  <a:srgbClr val="FFFF00"/>
                </a:solidFill>
              </a:rPr>
            </a:br>
            <a:r>
              <a:rPr lang="cs-CZ" altLang="en-US" sz="4000" b="1" dirty="0" err="1">
                <a:solidFill>
                  <a:srgbClr val="FFFF00"/>
                </a:solidFill>
              </a:rPr>
              <a:t>diabetic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kidney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disease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is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nephropathy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arising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from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microangioapathic</a:t>
            </a:r>
            <a:r>
              <a:rPr lang="cs-CZ" altLang="en-US" sz="4000" b="1" dirty="0">
                <a:solidFill>
                  <a:srgbClr val="FFFF00"/>
                </a:solidFill>
              </a:rPr>
              <a:t> and </a:t>
            </a:r>
            <a:r>
              <a:rPr lang="cs-CZ" altLang="en-US" sz="4000" b="1" dirty="0" err="1">
                <a:solidFill>
                  <a:srgbClr val="FFFF00"/>
                </a:solidFill>
              </a:rPr>
              <a:t>macroangiopathic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complications</a:t>
            </a:r>
            <a:r>
              <a:rPr lang="cs-CZ" altLang="en-US" sz="4000" b="1" dirty="0">
                <a:solidFill>
                  <a:srgbClr val="FFFF00"/>
                </a:solidFill>
              </a:rPr>
              <a:t> </a:t>
            </a:r>
            <a:r>
              <a:rPr lang="cs-CZ" altLang="en-US" sz="4000" b="1" dirty="0" err="1">
                <a:solidFill>
                  <a:srgbClr val="FFFF00"/>
                </a:solidFill>
              </a:rPr>
              <a:t>of</a:t>
            </a:r>
            <a:r>
              <a:rPr lang="cs-CZ" altLang="en-US" sz="4000" b="1" dirty="0">
                <a:solidFill>
                  <a:srgbClr val="FFFF00"/>
                </a:solidFill>
              </a:rPr>
              <a:t> diabetes </a:t>
            </a:r>
            <a:r>
              <a:rPr lang="cs-CZ" altLang="en-US" sz="4000" b="1" dirty="0" err="1">
                <a:solidFill>
                  <a:srgbClr val="FFFF00"/>
                </a:solidFill>
              </a:rPr>
              <a:t>mellitus</a:t>
            </a:r>
            <a:r>
              <a:rPr lang="cs-CZ" altLang="en-US" sz="4000" b="1" dirty="0">
                <a:solidFill>
                  <a:srgbClr val="FFFF00"/>
                </a:solidFill>
              </a:rPr>
              <a:t/>
            </a:r>
            <a:br>
              <a:rPr lang="cs-CZ" altLang="en-US" sz="4000" b="1" dirty="0">
                <a:solidFill>
                  <a:srgbClr val="FFFF00"/>
                </a:solidFill>
              </a:rPr>
            </a:br>
            <a:r>
              <a:rPr lang="cs-CZ" altLang="en-US" sz="4000" b="1" dirty="0">
                <a:solidFill>
                  <a:srgbClr val="FFFF00"/>
                </a:solidFill>
              </a:rPr>
              <a:t/>
            </a:r>
            <a:br>
              <a:rPr lang="cs-CZ" altLang="en-US" sz="4000" b="1" dirty="0">
                <a:solidFill>
                  <a:srgbClr val="FFFF00"/>
                </a:solidFill>
              </a:rPr>
            </a:br>
            <a:r>
              <a:rPr lang="cs-CZ" altLang="en-US" sz="4000" b="1" u="sng" dirty="0">
                <a:solidFill>
                  <a:srgbClr val="FFFF00"/>
                </a:solidFill>
              </a:rPr>
              <a:t>3.1. </a:t>
            </a:r>
            <a:r>
              <a:rPr lang="cs-CZ" altLang="en-US" sz="4000" b="1" u="sng" dirty="0" err="1">
                <a:solidFill>
                  <a:srgbClr val="FFFF00"/>
                </a:solidFill>
              </a:rPr>
              <a:t>Diabetic</a:t>
            </a:r>
            <a:r>
              <a:rPr lang="cs-CZ" altLang="en-US" sz="4000" b="1" u="sng" dirty="0">
                <a:solidFill>
                  <a:srgbClr val="FFFF00"/>
                </a:solidFill>
              </a:rPr>
              <a:t> </a:t>
            </a:r>
            <a:r>
              <a:rPr lang="cs-CZ" altLang="en-US" sz="4000" b="1" u="sng" dirty="0" err="1">
                <a:solidFill>
                  <a:srgbClr val="FFFF00"/>
                </a:solidFill>
              </a:rPr>
              <a:t>glomerulopathy</a:t>
            </a:r>
            <a:r>
              <a:rPr lang="cs-CZ" altLang="en-US" sz="4000" b="1" u="sng" dirty="0">
                <a:solidFill>
                  <a:srgbClr val="FFFF00"/>
                </a:solidFill>
              </a:rPr>
              <a:t/>
            </a:r>
            <a:br>
              <a:rPr lang="cs-CZ" altLang="en-US" sz="4000" b="1" u="sng" dirty="0">
                <a:solidFill>
                  <a:srgbClr val="FFFF00"/>
                </a:solidFill>
              </a:rPr>
            </a:br>
            <a:r>
              <a:rPr lang="en-GB" altLang="en-US" sz="4000" b="1" dirty="0">
                <a:solidFill>
                  <a:srgbClr val="FFFF00"/>
                </a:solidFill>
              </a:rPr>
              <a:t>Diabetic </a:t>
            </a:r>
            <a:r>
              <a:rPr lang="en-GB" altLang="en-US" sz="4000" b="1" dirty="0" err="1">
                <a:solidFill>
                  <a:srgbClr val="FFFF00"/>
                </a:solidFill>
              </a:rPr>
              <a:t>glomerulopathy</a:t>
            </a:r>
            <a:r>
              <a:rPr lang="en-GB" altLang="en-US" sz="4000" b="1" dirty="0">
                <a:solidFill>
                  <a:srgbClr val="FFFF00"/>
                </a:solidFill>
              </a:rPr>
              <a:t> is a </a:t>
            </a:r>
            <a:r>
              <a:rPr lang="en-GB" altLang="en-US" sz="4000" b="1" dirty="0" err="1">
                <a:solidFill>
                  <a:srgbClr val="FFFF00"/>
                </a:solidFill>
              </a:rPr>
              <a:t>microangiopathic</a:t>
            </a:r>
            <a:r>
              <a:rPr lang="en-GB" altLang="en-US" sz="4000" b="1" dirty="0">
                <a:solidFill>
                  <a:srgbClr val="FFFF00"/>
                </a:solidFill>
              </a:rPr>
              <a:t> complication of DM</a:t>
            </a:r>
            <a:endParaRPr lang="cs-CZ" altLang="en-US" sz="40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44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1952</Words>
  <Application>Microsoft Office PowerPoint</Application>
  <PresentationFormat>Předvádění na obrazovce (4:3)</PresentationFormat>
  <Paragraphs>505</Paragraphs>
  <Slides>50</Slides>
  <Notes>8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2" baseType="lpstr">
      <vt:lpstr>Motiv sady Office</vt:lpstr>
      <vt:lpstr>Fotografie</vt:lpstr>
      <vt:lpstr>Diabetic kidney disease Kidney disorders in  diabetes mellitus </vt:lpstr>
      <vt:lpstr>DEFINITION</vt:lpstr>
      <vt:lpstr>Snímek 3</vt:lpstr>
      <vt:lpstr>Snímek 4</vt:lpstr>
      <vt:lpstr>Incidence of patients with DM and with renal replacement  therapy program in relative% (source: statistical yearbooks of the Czech Society of Nephrology and official website of the Czech Society of Nephrology: www.nefrol.cz)</vt:lpstr>
      <vt:lpstr>Snímek 6</vt:lpstr>
      <vt:lpstr>Mortality rate  and its comparison with  non-diabetic patient on RRT   </vt:lpstr>
      <vt:lpstr>Snímek 8</vt:lpstr>
      <vt:lpstr>  3. Diabetic kidney disease  -etiopathogenesis  diabetic kidney disease is nephropathy arising from microangioapathic and macroangiopathic complications of diabetes mellitus  3.1. Diabetic glomerulopathy Diabetic glomerulopathy is a microangiopathic complication of DM</vt:lpstr>
      <vt:lpstr>Snímek 10</vt:lpstr>
      <vt:lpstr>3. Diabetic kidney disease -etiopathogenesis  3.2 Vascular nephropathy  vascular changes in intraparenchymal arteries, main renal arteries and abdominal aorta are the basis of vascular nephropathy </vt:lpstr>
      <vt:lpstr>Snímek 12</vt:lpstr>
      <vt:lpstr>Snímek 13</vt:lpstr>
      <vt:lpstr>Snímek 14</vt:lpstr>
      <vt:lpstr>Snímek 15</vt:lpstr>
      <vt:lpstr>5. Acute Renal Failure  Events causing acute deterioration of GFR on  the background of  chronic DKD: Kardiorenal syndrom Contrast nephropathy  Sepsis &gt;&gt; ATN Acute vasomotor ARF</vt:lpstr>
      <vt:lpstr>5.1 Cardio-renal syndrome  </vt:lpstr>
      <vt:lpstr>Snímek 18</vt:lpstr>
      <vt:lpstr>Snímek 19</vt:lpstr>
      <vt:lpstr>Snímek 20</vt:lpstr>
      <vt:lpstr>Snímek 21</vt:lpstr>
      <vt:lpstr>5.2 Contrast Nephropathy   why it is so common in DM patients ?</vt:lpstr>
      <vt:lpstr>Snímek 23</vt:lpstr>
      <vt:lpstr>5.3 Sepsis  why it is so common in DM patients ?</vt:lpstr>
      <vt:lpstr>Snímek 25</vt:lpstr>
      <vt:lpstr>5.4 Vasomotor Acute Renal  Failure and serious  Hyperkalemia </vt:lpstr>
      <vt:lpstr>Snímek 27</vt:lpstr>
      <vt:lpstr>Snímek 28</vt:lpstr>
      <vt:lpstr>Snímek 29</vt:lpstr>
      <vt:lpstr>The calculated GFR is the best for long-term monitoring od diabetics</vt:lpstr>
      <vt:lpstr>Definition and classification of albuminuria/proteinuria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Diabetes Amplifies the CKD and CVD Paradigm</vt:lpstr>
      <vt:lpstr>Basic principles of therapy of patients with DM</vt:lpstr>
      <vt:lpstr>Snímek 42</vt:lpstr>
      <vt:lpstr>Algorithm for selection of antidiabetics for DMT2 patients</vt:lpstr>
      <vt:lpstr>Snímek 44</vt:lpstr>
      <vt:lpstr>Snímek 45</vt:lpstr>
      <vt:lpstr>SGLT 2 inhibitory inhibitors</vt:lpstr>
      <vt:lpstr>Snímek 47</vt:lpstr>
      <vt:lpstr>Conclusions</vt:lpstr>
      <vt:lpstr>Conclusions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DIABETIC KIDNEY DISEASE</dc:title>
  <dc:creator>Spravce</dc:creator>
  <cp:lastModifiedBy>horackova603</cp:lastModifiedBy>
  <cp:revision>85</cp:revision>
  <dcterms:created xsi:type="dcterms:W3CDTF">2016-10-13T20:11:18Z</dcterms:created>
  <dcterms:modified xsi:type="dcterms:W3CDTF">2023-07-07T09:38:49Z</dcterms:modified>
</cp:coreProperties>
</file>