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320" r:id="rId4"/>
    <p:sldId id="259" r:id="rId5"/>
    <p:sldId id="260" r:id="rId6"/>
    <p:sldId id="311" r:id="rId7"/>
    <p:sldId id="261" r:id="rId8"/>
    <p:sldId id="333" r:id="rId9"/>
    <p:sldId id="321" r:id="rId10"/>
    <p:sldId id="334" r:id="rId11"/>
    <p:sldId id="312" r:id="rId12"/>
    <p:sldId id="322" r:id="rId13"/>
    <p:sldId id="268" r:id="rId14"/>
    <p:sldId id="266" r:id="rId15"/>
    <p:sldId id="267" r:id="rId16"/>
    <p:sldId id="270" r:id="rId17"/>
    <p:sldId id="314" r:id="rId18"/>
    <p:sldId id="271" r:id="rId19"/>
    <p:sldId id="272" r:id="rId20"/>
    <p:sldId id="323" r:id="rId21"/>
    <p:sldId id="273" r:id="rId22"/>
    <p:sldId id="313" r:id="rId23"/>
    <p:sldId id="274" r:id="rId24"/>
    <p:sldId id="275" r:id="rId25"/>
    <p:sldId id="315" r:id="rId26"/>
    <p:sldId id="276" r:id="rId27"/>
    <p:sldId id="277" r:id="rId28"/>
    <p:sldId id="278" r:id="rId29"/>
    <p:sldId id="279" r:id="rId30"/>
    <p:sldId id="280" r:id="rId31"/>
    <p:sldId id="281" r:id="rId32"/>
    <p:sldId id="282" r:id="rId33"/>
    <p:sldId id="283" r:id="rId34"/>
    <p:sldId id="316" r:id="rId35"/>
    <p:sldId id="285" r:id="rId36"/>
    <p:sldId id="284" r:id="rId37"/>
    <p:sldId id="317" r:id="rId38"/>
    <p:sldId id="286" r:id="rId39"/>
    <p:sldId id="287" r:id="rId40"/>
    <p:sldId id="288" r:id="rId41"/>
    <p:sldId id="289" r:id="rId42"/>
    <p:sldId id="290" r:id="rId43"/>
    <p:sldId id="291" r:id="rId44"/>
    <p:sldId id="292" r:id="rId45"/>
    <p:sldId id="318"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563" autoAdjust="0"/>
  </p:normalViewPr>
  <p:slideViewPr>
    <p:cSldViewPr>
      <p:cViewPr>
        <p:scale>
          <a:sx n="80" d="100"/>
          <a:sy n="80" d="100"/>
        </p:scale>
        <p:origin x="-864" y="-2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List_aplikac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cs-CZ"/>
  <c:chart>
    <c:autoTitleDeleted val="1"/>
    <c:plotArea>
      <c:layout>
        <c:manualLayout>
          <c:layoutTarget val="inner"/>
          <c:xMode val="edge"/>
          <c:yMode val="edge"/>
          <c:x val="0.10927264823865314"/>
          <c:y val="5.1232583792189937E-2"/>
          <c:w val="0.89072736220472459"/>
          <c:h val="0.82534645669291351"/>
        </c:manualLayout>
      </c:layout>
      <c:lineChart>
        <c:grouping val="standard"/>
        <c:ser>
          <c:idx val="0"/>
          <c:order val="0"/>
          <c:tx>
            <c:strRef>
              <c:f>List1!$B$1</c:f>
              <c:strCache>
                <c:ptCount val="1"/>
                <c:pt idx="0">
                  <c:v>KV mortalita</c:v>
                </c:pt>
              </c:strCache>
            </c:strRef>
          </c:tx>
          <c:spPr>
            <a:ln w="50800">
              <a:solidFill>
                <a:srgbClr val="FF0000"/>
              </a:solidFill>
            </a:ln>
          </c:spPr>
          <c:marker>
            <c:spPr>
              <a:solidFill>
                <a:srgbClr val="FF0000"/>
              </a:solidFill>
            </c:spPr>
          </c:marker>
          <c:cat>
            <c:numRef>
              <c:f>List1!$A$2:$A$11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List1!$B$2:$B$11</c:f>
              <c:numCache>
                <c:formatCode>General</c:formatCode>
                <c:ptCount val="10"/>
                <c:pt idx="0">
                  <c:v>43</c:v>
                </c:pt>
                <c:pt idx="1">
                  <c:v>45</c:v>
                </c:pt>
                <c:pt idx="2">
                  <c:v>44</c:v>
                </c:pt>
                <c:pt idx="3">
                  <c:v>42</c:v>
                </c:pt>
                <c:pt idx="4">
                  <c:v>43</c:v>
                </c:pt>
                <c:pt idx="5">
                  <c:v>44</c:v>
                </c:pt>
                <c:pt idx="6">
                  <c:v>45</c:v>
                </c:pt>
                <c:pt idx="7">
                  <c:v>42</c:v>
                </c:pt>
                <c:pt idx="8">
                  <c:v>35</c:v>
                </c:pt>
                <c:pt idx="9">
                  <c:v>31</c:v>
                </c:pt>
              </c:numCache>
            </c:numRef>
          </c:val>
          <c:extLst xmlns:c16r2="http://schemas.microsoft.com/office/drawing/2015/06/chart">
            <c:ext xmlns:c16="http://schemas.microsoft.com/office/drawing/2014/chart" uri="{C3380CC4-5D6E-409C-BE32-E72D297353CC}">
              <c16:uniqueId val="{00000000-59BB-4540-80A1-8B1ECB00A99C}"/>
            </c:ext>
          </c:extLst>
        </c:ser>
        <c:ser>
          <c:idx val="1"/>
          <c:order val="1"/>
          <c:tx>
            <c:strRef>
              <c:f>List1!$C$1</c:f>
              <c:strCache>
                <c:ptCount val="1"/>
                <c:pt idx="0">
                  <c:v>HP</c:v>
                </c:pt>
              </c:strCache>
            </c:strRef>
          </c:tx>
          <c:spPr>
            <a:ln w="50800"/>
          </c:spPr>
          <c:cat>
            <c:numRef>
              <c:f>List1!$A$2:$A$11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List1!$C$2:$C$11</c:f>
              <c:numCache>
                <c:formatCode>General</c:formatCode>
                <c:ptCount val="10"/>
                <c:pt idx="0">
                  <c:v>65</c:v>
                </c:pt>
                <c:pt idx="1">
                  <c:v>62</c:v>
                </c:pt>
                <c:pt idx="2">
                  <c:v>69</c:v>
                </c:pt>
                <c:pt idx="3">
                  <c:v>65</c:v>
                </c:pt>
                <c:pt idx="4">
                  <c:v>66</c:v>
                </c:pt>
                <c:pt idx="5">
                  <c:v>66</c:v>
                </c:pt>
                <c:pt idx="6">
                  <c:v>59</c:v>
                </c:pt>
                <c:pt idx="7">
                  <c:v>65</c:v>
                </c:pt>
                <c:pt idx="8">
                  <c:v>69</c:v>
                </c:pt>
                <c:pt idx="9">
                  <c:v>57</c:v>
                </c:pt>
              </c:numCache>
            </c:numRef>
          </c:val>
          <c:extLst xmlns:c16r2="http://schemas.microsoft.com/office/drawing/2015/06/chart">
            <c:ext xmlns:c16="http://schemas.microsoft.com/office/drawing/2014/chart" uri="{C3380CC4-5D6E-409C-BE32-E72D297353CC}">
              <c16:uniqueId val="{00000001-59BB-4540-80A1-8B1ECB00A99C}"/>
            </c:ext>
          </c:extLst>
        </c:ser>
        <c:ser>
          <c:idx val="2"/>
          <c:order val="2"/>
          <c:tx>
            <c:strRef>
              <c:f>List1!$D$1</c:f>
              <c:strCache>
                <c:ptCount val="1"/>
                <c:pt idx="0">
                  <c:v>&lt;65 let</c:v>
                </c:pt>
              </c:strCache>
            </c:strRef>
          </c:tx>
          <c:spPr>
            <a:ln w="44450"/>
          </c:spPr>
          <c:cat>
            <c:numRef>
              <c:f>List1!$A$2:$A$11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List1!$D$2:$D$11</c:f>
              <c:numCache>
                <c:formatCode>General</c:formatCode>
                <c:ptCount val="10"/>
                <c:pt idx="0">
                  <c:v>71</c:v>
                </c:pt>
                <c:pt idx="1">
                  <c:v>71</c:v>
                </c:pt>
                <c:pt idx="2">
                  <c:v>72</c:v>
                </c:pt>
                <c:pt idx="3">
                  <c:v>72</c:v>
                </c:pt>
                <c:pt idx="4">
                  <c:v>72</c:v>
                </c:pt>
                <c:pt idx="5">
                  <c:v>71</c:v>
                </c:pt>
                <c:pt idx="6">
                  <c:v>73</c:v>
                </c:pt>
                <c:pt idx="7">
                  <c:v>74</c:v>
                </c:pt>
                <c:pt idx="8">
                  <c:v>73</c:v>
                </c:pt>
                <c:pt idx="9">
                  <c:v>73</c:v>
                </c:pt>
              </c:numCache>
            </c:numRef>
          </c:val>
          <c:extLst xmlns:c16r2="http://schemas.microsoft.com/office/drawing/2015/06/chart">
            <c:ext xmlns:c16="http://schemas.microsoft.com/office/drawing/2014/chart" uri="{C3380CC4-5D6E-409C-BE32-E72D297353CC}">
              <c16:uniqueId val="{00000002-59BB-4540-80A1-8B1ECB00A99C}"/>
            </c:ext>
          </c:extLst>
        </c:ser>
        <c:ser>
          <c:idx val="3"/>
          <c:order val="3"/>
          <c:tx>
            <c:strRef>
              <c:f>List1!$E$1</c:f>
              <c:strCache>
                <c:ptCount val="1"/>
                <c:pt idx="0">
                  <c:v>DM</c:v>
                </c:pt>
              </c:strCache>
            </c:strRef>
          </c:tx>
          <c:spPr>
            <a:ln w="50800"/>
          </c:spPr>
          <c:cat>
            <c:numRef>
              <c:f>List1!$A$2:$A$11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List1!$E$2:$E$11</c:f>
              <c:numCache>
                <c:formatCode>General</c:formatCode>
                <c:ptCount val="10"/>
                <c:pt idx="0">
                  <c:v>41</c:v>
                </c:pt>
                <c:pt idx="1">
                  <c:v>42</c:v>
                </c:pt>
                <c:pt idx="2">
                  <c:v>43</c:v>
                </c:pt>
                <c:pt idx="3">
                  <c:v>43</c:v>
                </c:pt>
                <c:pt idx="4">
                  <c:v>46</c:v>
                </c:pt>
                <c:pt idx="5">
                  <c:v>47</c:v>
                </c:pt>
                <c:pt idx="6">
                  <c:v>46</c:v>
                </c:pt>
                <c:pt idx="7">
                  <c:v>46</c:v>
                </c:pt>
                <c:pt idx="8">
                  <c:v>45</c:v>
                </c:pt>
                <c:pt idx="9">
                  <c:v>42</c:v>
                </c:pt>
              </c:numCache>
            </c:numRef>
          </c:val>
          <c:extLst xmlns:c16r2="http://schemas.microsoft.com/office/drawing/2015/06/chart">
            <c:ext xmlns:c16="http://schemas.microsoft.com/office/drawing/2014/chart" uri="{C3380CC4-5D6E-409C-BE32-E72D297353CC}">
              <c16:uniqueId val="{00000003-59BB-4540-80A1-8B1ECB00A99C}"/>
            </c:ext>
          </c:extLst>
        </c:ser>
        <c:dLbls/>
        <c:marker val="1"/>
        <c:axId val="148554496"/>
        <c:axId val="148599168"/>
      </c:lineChart>
      <c:catAx>
        <c:axId val="148554496"/>
        <c:scaling>
          <c:orientation val="minMax"/>
        </c:scaling>
        <c:axPos val="b"/>
        <c:numFmt formatCode="General" sourceLinked="1"/>
        <c:tickLblPos val="nextTo"/>
        <c:crossAx val="148599168"/>
        <c:crosses val="autoZero"/>
        <c:auto val="1"/>
        <c:lblAlgn val="ctr"/>
        <c:lblOffset val="100"/>
      </c:catAx>
      <c:valAx>
        <c:axId val="148599168"/>
        <c:scaling>
          <c:orientation val="minMax"/>
        </c:scaling>
        <c:axPos val="l"/>
        <c:majorGridlines/>
        <c:numFmt formatCode="General" sourceLinked="1"/>
        <c:tickLblPos val="nextTo"/>
        <c:spPr>
          <a:ln w="50800"/>
        </c:spPr>
        <c:crossAx val="148554496"/>
        <c:crosses val="autoZero"/>
        <c:crossBetween val="between"/>
      </c:valAx>
      <c:spPr>
        <a:noFill/>
        <a:ln w="25400">
          <a:noFill/>
        </a:ln>
      </c:spPr>
    </c:plotArea>
    <c:plotVisOnly val="1"/>
    <c:dispBlanksAs val="gap"/>
  </c:chart>
  <c:txPr>
    <a:bodyPr/>
    <a:lstStyle/>
    <a:p>
      <a:pPr>
        <a:defRPr sz="1800"/>
      </a:pPr>
      <a:endParaRPr lang="cs-CZ"/>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86152-A393-4250-BC19-BF75E6AD18FA}" type="doc">
      <dgm:prSet loTypeId="urn:microsoft.com/office/officeart/2005/8/layout/orgChart1" loCatId="hierarchy" qsTypeId="urn:microsoft.com/office/officeart/2005/8/quickstyle/simple1" qsCatId="simple" csTypeId="urn:microsoft.com/office/officeart/2005/8/colors/accent1_2" csCatId="accent1" phldr="1"/>
      <dgm:spPr/>
    </dgm:pt>
    <dgm:pt modelId="{8F945652-4637-44FE-A3F0-856C9AFC6485}">
      <dgm:prSet/>
      <dgm:spPr>
        <a:solidFill>
          <a:srgbClr val="00B05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b="1" i="0" u="none" strike="noStrike" cap="none" normalizeH="0" baseline="0" dirty="0" err="1">
              <a:ln>
                <a:noFill/>
              </a:ln>
              <a:solidFill>
                <a:schemeClr val="bg1"/>
              </a:solidFill>
              <a:effectLst/>
              <a:latin typeface="Arial" charset="0"/>
            </a:rPr>
            <a:t>Nephropathies</a:t>
          </a:r>
          <a:endParaRPr kumimoji="0" lang="cs-CZ" altLang="en-US" b="1" i="0" u="none" strike="noStrike" cap="none" normalizeH="0" baseline="0" dirty="0">
            <a:ln>
              <a:noFill/>
            </a:ln>
            <a:solidFill>
              <a:schemeClr val="bg1"/>
            </a:solidFill>
            <a:effectLst/>
            <a:latin typeface="Arial" charset="0"/>
          </a:endParaRPr>
        </a:p>
      </dgm:t>
    </dgm:pt>
    <dgm:pt modelId="{3D4062E0-7E02-4BC1-B77F-2F6F3F3519B6}" type="parTrans" cxnId="{6F5A8ECB-0E36-4CAC-A657-D937754E81A7}">
      <dgm:prSet/>
      <dgm:spPr/>
      <dgm:t>
        <a:bodyPr/>
        <a:lstStyle/>
        <a:p>
          <a:endParaRPr lang="en-GB"/>
        </a:p>
      </dgm:t>
    </dgm:pt>
    <dgm:pt modelId="{3A3CED72-AC5A-4118-8847-9439D26BA596}" type="sibTrans" cxnId="{6F5A8ECB-0E36-4CAC-A657-D937754E81A7}">
      <dgm:prSet/>
      <dgm:spPr/>
      <dgm:t>
        <a:bodyPr/>
        <a:lstStyle/>
        <a:p>
          <a:endParaRPr lang="en-GB"/>
        </a:p>
      </dgm:t>
    </dgm:pt>
    <dgm:pt modelId="{05FDC73B-ED31-4CC4-8DEC-7D98D509DDDD}">
      <dgm:prSet/>
      <dgm:spPr>
        <a:solidFill>
          <a:srgbClr val="00B05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b="1" i="0" u="none" strike="noStrike" cap="none" normalizeH="0" baseline="0" dirty="0" err="1">
              <a:ln>
                <a:noFill/>
              </a:ln>
              <a:solidFill>
                <a:schemeClr val="bg1"/>
              </a:solidFill>
              <a:effectLst/>
              <a:latin typeface="Arial" charset="0"/>
            </a:rPr>
            <a:t>Acute</a:t>
          </a:r>
          <a:endParaRPr kumimoji="0" lang="cs-CZ" altLang="en-US" b="1" i="0" u="none" strike="noStrike" cap="none" normalizeH="0" baseline="0" dirty="0">
            <a:ln>
              <a:noFill/>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b="1" i="0" u="none" strike="noStrike" cap="none" normalizeH="0" baseline="0" dirty="0">
              <a:ln>
                <a:noFill/>
              </a:ln>
              <a:solidFill>
                <a:schemeClr val="bg1"/>
              </a:solidFill>
              <a:effectLst/>
              <a:latin typeface="Arial" charset="0"/>
            </a:rPr>
            <a:t>(</a:t>
          </a:r>
          <a:r>
            <a:rPr kumimoji="0" lang="cs-CZ" altLang="en-US" b="1" i="0" u="none" strike="noStrike" cap="none" normalizeH="0" baseline="0" dirty="0" err="1">
              <a:ln>
                <a:noFill/>
              </a:ln>
              <a:solidFill>
                <a:schemeClr val="bg1"/>
              </a:solidFill>
              <a:effectLst/>
              <a:latin typeface="Arial" charset="0"/>
            </a:rPr>
            <a:t>hours</a:t>
          </a:r>
          <a:r>
            <a:rPr kumimoji="0" lang="cs-CZ" altLang="en-US" b="1" i="0" u="none" strike="noStrike" cap="none" normalizeH="0" baseline="0" dirty="0">
              <a:ln>
                <a:noFill/>
              </a:ln>
              <a:solidFill>
                <a:schemeClr val="bg1"/>
              </a:solidFill>
              <a:effectLst/>
              <a:latin typeface="Arial" charset="0"/>
            </a:rPr>
            <a:t> -</a:t>
          </a:r>
          <a:r>
            <a:rPr kumimoji="0" lang="cs-CZ" altLang="en-US" b="1" i="0" u="none" strike="noStrike" cap="none" normalizeH="0" baseline="0" dirty="0" err="1">
              <a:ln>
                <a:noFill/>
              </a:ln>
              <a:solidFill>
                <a:schemeClr val="bg1"/>
              </a:solidFill>
              <a:effectLst/>
              <a:latin typeface="Arial" charset="0"/>
            </a:rPr>
            <a:t>days</a:t>
          </a:r>
          <a:r>
            <a:rPr kumimoji="0" lang="cs-CZ" altLang="en-US" b="1" i="0" u="none" strike="noStrike" cap="none" normalizeH="0" baseline="0" dirty="0">
              <a:ln>
                <a:noFill/>
              </a:ln>
              <a:solidFill>
                <a:schemeClr val="bg1"/>
              </a:solidFill>
              <a:effectLst/>
              <a:latin typeface="Arial" charset="0"/>
            </a:rPr>
            <a:t>)</a:t>
          </a:r>
        </a:p>
      </dgm:t>
    </dgm:pt>
    <dgm:pt modelId="{7B874E0A-A159-4201-A2E7-B27EB6674737}" type="parTrans" cxnId="{39733080-9556-47A7-A2BC-8C41B1349D4A}">
      <dgm:prSet/>
      <dgm:spPr>
        <a:ln>
          <a:solidFill>
            <a:srgbClr val="00B050"/>
          </a:solidFill>
        </a:ln>
      </dgm:spPr>
      <dgm:t>
        <a:bodyPr/>
        <a:lstStyle/>
        <a:p>
          <a:endParaRPr lang="en-GB"/>
        </a:p>
      </dgm:t>
    </dgm:pt>
    <dgm:pt modelId="{4AA47DEF-3D17-4D39-9B01-F04F898C8E2C}" type="sibTrans" cxnId="{39733080-9556-47A7-A2BC-8C41B1349D4A}">
      <dgm:prSet/>
      <dgm:spPr/>
      <dgm:t>
        <a:bodyPr/>
        <a:lstStyle/>
        <a:p>
          <a:endParaRPr lang="en-GB"/>
        </a:p>
      </dgm:t>
    </dgm:pt>
    <dgm:pt modelId="{CC8D8357-F3B7-4E6A-9C24-ADE9A2579D92}">
      <dgm:prSet/>
      <dgm:spPr>
        <a:solidFill>
          <a:srgbClr val="00B05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b="1" i="0" u="none" strike="noStrike" cap="none" normalizeH="0" baseline="0" dirty="0" err="1">
              <a:ln>
                <a:noFill/>
              </a:ln>
              <a:solidFill>
                <a:schemeClr val="bg1"/>
              </a:solidFill>
              <a:effectLst/>
              <a:latin typeface="Arial" charset="0"/>
            </a:rPr>
            <a:t>Chronic</a:t>
          </a:r>
          <a:endParaRPr kumimoji="0" lang="cs-CZ" altLang="en-US" b="1" i="0" u="none" strike="noStrike" cap="none" normalizeH="0" baseline="0" dirty="0">
            <a:ln>
              <a:noFill/>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b="1" i="0" u="none" strike="noStrike" cap="none" normalizeH="0" baseline="0" dirty="0">
              <a:ln>
                <a:noFill/>
              </a:ln>
              <a:solidFill>
                <a:schemeClr val="bg1"/>
              </a:solidFill>
              <a:effectLst/>
              <a:latin typeface="Arial" charset="0"/>
            </a:rPr>
            <a:t>(</a:t>
          </a:r>
          <a:r>
            <a:rPr kumimoji="0" lang="cs-CZ" altLang="en-US" b="1" i="0" u="none" strike="noStrike" cap="none" normalizeH="0" baseline="0" dirty="0" err="1">
              <a:ln>
                <a:noFill/>
              </a:ln>
              <a:solidFill>
                <a:schemeClr val="bg1"/>
              </a:solidFill>
              <a:effectLst/>
              <a:latin typeface="Arial" charset="0"/>
            </a:rPr>
            <a:t>years</a:t>
          </a:r>
          <a:r>
            <a:rPr kumimoji="0" lang="cs-CZ" altLang="en-US" b="1" i="0" u="none" strike="noStrike" cap="none" normalizeH="0" baseline="0" dirty="0">
              <a:ln>
                <a:noFill/>
              </a:ln>
              <a:solidFill>
                <a:schemeClr val="bg1"/>
              </a:solidFill>
              <a:effectLst/>
              <a:latin typeface="Arial" charset="0"/>
            </a:rPr>
            <a:t>)</a:t>
          </a:r>
        </a:p>
      </dgm:t>
    </dgm:pt>
    <dgm:pt modelId="{B6EB8AD2-9F99-4A2A-AAC8-0D0FC6F24314}" type="parTrans" cxnId="{17E0C57A-EEE9-411B-BF42-45F1E8BE8187}">
      <dgm:prSet/>
      <dgm:spPr>
        <a:ln>
          <a:solidFill>
            <a:srgbClr val="00B050"/>
          </a:solidFill>
        </a:ln>
      </dgm:spPr>
      <dgm:t>
        <a:bodyPr/>
        <a:lstStyle/>
        <a:p>
          <a:endParaRPr lang="en-GB"/>
        </a:p>
      </dgm:t>
    </dgm:pt>
    <dgm:pt modelId="{AD6558A7-79D6-43DD-80F2-517A17E2A3C1}" type="sibTrans" cxnId="{17E0C57A-EEE9-411B-BF42-45F1E8BE8187}">
      <dgm:prSet/>
      <dgm:spPr/>
      <dgm:t>
        <a:bodyPr/>
        <a:lstStyle/>
        <a:p>
          <a:endParaRPr lang="en-GB"/>
        </a:p>
      </dgm:t>
    </dgm:pt>
    <dgm:pt modelId="{7A26C5F5-20F3-4402-A25C-E4891A7A9376}" type="pres">
      <dgm:prSet presAssocID="{6D386152-A393-4250-BC19-BF75E6AD18FA}" presName="hierChild1" presStyleCnt="0">
        <dgm:presLayoutVars>
          <dgm:orgChart val="1"/>
          <dgm:chPref val="1"/>
          <dgm:dir/>
          <dgm:animOne val="branch"/>
          <dgm:animLvl val="lvl"/>
          <dgm:resizeHandles/>
        </dgm:presLayoutVars>
      </dgm:prSet>
      <dgm:spPr/>
    </dgm:pt>
    <dgm:pt modelId="{9C76F9FD-A8E4-4F3E-A3CF-E31C5897B448}" type="pres">
      <dgm:prSet presAssocID="{8F945652-4637-44FE-A3F0-856C9AFC6485}" presName="hierRoot1" presStyleCnt="0">
        <dgm:presLayoutVars>
          <dgm:hierBranch/>
        </dgm:presLayoutVars>
      </dgm:prSet>
      <dgm:spPr/>
    </dgm:pt>
    <dgm:pt modelId="{0F25D81C-D7AB-4410-88C5-98D66E6F16E1}" type="pres">
      <dgm:prSet presAssocID="{8F945652-4637-44FE-A3F0-856C9AFC6485}" presName="rootComposite1" presStyleCnt="0"/>
      <dgm:spPr/>
    </dgm:pt>
    <dgm:pt modelId="{D1154145-9BA7-4502-B11D-B2E00A32AC70}" type="pres">
      <dgm:prSet presAssocID="{8F945652-4637-44FE-A3F0-856C9AFC6485}" presName="rootText1" presStyleLbl="node0" presStyleIdx="0" presStyleCnt="1">
        <dgm:presLayoutVars>
          <dgm:chPref val="3"/>
        </dgm:presLayoutVars>
      </dgm:prSet>
      <dgm:spPr/>
      <dgm:t>
        <a:bodyPr/>
        <a:lstStyle/>
        <a:p>
          <a:endParaRPr lang="cs-CZ"/>
        </a:p>
      </dgm:t>
    </dgm:pt>
    <dgm:pt modelId="{0883A726-80C5-44D9-A2B7-CB51261BCED1}" type="pres">
      <dgm:prSet presAssocID="{8F945652-4637-44FE-A3F0-856C9AFC6485}" presName="rootConnector1" presStyleLbl="node1" presStyleIdx="0" presStyleCnt="0"/>
      <dgm:spPr/>
      <dgm:t>
        <a:bodyPr/>
        <a:lstStyle/>
        <a:p>
          <a:endParaRPr lang="cs-CZ"/>
        </a:p>
      </dgm:t>
    </dgm:pt>
    <dgm:pt modelId="{8D4EC917-BE4F-4A83-8497-39142C48D762}" type="pres">
      <dgm:prSet presAssocID="{8F945652-4637-44FE-A3F0-856C9AFC6485}" presName="hierChild2" presStyleCnt="0"/>
      <dgm:spPr/>
    </dgm:pt>
    <dgm:pt modelId="{16F1A8F0-E533-42FD-8694-10B2687BDE08}" type="pres">
      <dgm:prSet presAssocID="{7B874E0A-A159-4201-A2E7-B27EB6674737}" presName="Name35" presStyleLbl="parChTrans1D2" presStyleIdx="0" presStyleCnt="2"/>
      <dgm:spPr/>
      <dgm:t>
        <a:bodyPr/>
        <a:lstStyle/>
        <a:p>
          <a:endParaRPr lang="cs-CZ"/>
        </a:p>
      </dgm:t>
    </dgm:pt>
    <dgm:pt modelId="{20C01DDB-172E-4A73-9CEB-FAD49E9D33CF}" type="pres">
      <dgm:prSet presAssocID="{05FDC73B-ED31-4CC4-8DEC-7D98D509DDDD}" presName="hierRoot2" presStyleCnt="0">
        <dgm:presLayoutVars>
          <dgm:hierBranch/>
        </dgm:presLayoutVars>
      </dgm:prSet>
      <dgm:spPr/>
    </dgm:pt>
    <dgm:pt modelId="{B663A926-059F-4815-8284-D39B9FF3D9BE}" type="pres">
      <dgm:prSet presAssocID="{05FDC73B-ED31-4CC4-8DEC-7D98D509DDDD}" presName="rootComposite" presStyleCnt="0"/>
      <dgm:spPr/>
    </dgm:pt>
    <dgm:pt modelId="{46873FF4-E96C-4081-AD64-CB79D2502A81}" type="pres">
      <dgm:prSet presAssocID="{05FDC73B-ED31-4CC4-8DEC-7D98D509DDDD}" presName="rootText" presStyleLbl="node2" presStyleIdx="0" presStyleCnt="2">
        <dgm:presLayoutVars>
          <dgm:chPref val="3"/>
        </dgm:presLayoutVars>
      </dgm:prSet>
      <dgm:spPr/>
      <dgm:t>
        <a:bodyPr/>
        <a:lstStyle/>
        <a:p>
          <a:endParaRPr lang="cs-CZ"/>
        </a:p>
      </dgm:t>
    </dgm:pt>
    <dgm:pt modelId="{1114CD3A-B1DC-43AC-B97E-1A6DE2D7D518}" type="pres">
      <dgm:prSet presAssocID="{05FDC73B-ED31-4CC4-8DEC-7D98D509DDDD}" presName="rootConnector" presStyleLbl="node2" presStyleIdx="0" presStyleCnt="2"/>
      <dgm:spPr/>
      <dgm:t>
        <a:bodyPr/>
        <a:lstStyle/>
        <a:p>
          <a:endParaRPr lang="cs-CZ"/>
        </a:p>
      </dgm:t>
    </dgm:pt>
    <dgm:pt modelId="{FA22C848-E9C3-4D61-BD3A-AE5EF0DF77FF}" type="pres">
      <dgm:prSet presAssocID="{05FDC73B-ED31-4CC4-8DEC-7D98D509DDDD}" presName="hierChild4" presStyleCnt="0"/>
      <dgm:spPr/>
    </dgm:pt>
    <dgm:pt modelId="{1387CE00-C882-4E7E-85B7-9AF0137B1958}" type="pres">
      <dgm:prSet presAssocID="{05FDC73B-ED31-4CC4-8DEC-7D98D509DDDD}" presName="hierChild5" presStyleCnt="0"/>
      <dgm:spPr/>
    </dgm:pt>
    <dgm:pt modelId="{865613B8-4874-4AD5-86D7-EC25E6DBF2B6}" type="pres">
      <dgm:prSet presAssocID="{B6EB8AD2-9F99-4A2A-AAC8-0D0FC6F24314}" presName="Name35" presStyleLbl="parChTrans1D2" presStyleIdx="1" presStyleCnt="2"/>
      <dgm:spPr/>
      <dgm:t>
        <a:bodyPr/>
        <a:lstStyle/>
        <a:p>
          <a:endParaRPr lang="cs-CZ"/>
        </a:p>
      </dgm:t>
    </dgm:pt>
    <dgm:pt modelId="{2779DC66-E937-4650-8EB6-396045460A87}" type="pres">
      <dgm:prSet presAssocID="{CC8D8357-F3B7-4E6A-9C24-ADE9A2579D92}" presName="hierRoot2" presStyleCnt="0">
        <dgm:presLayoutVars>
          <dgm:hierBranch/>
        </dgm:presLayoutVars>
      </dgm:prSet>
      <dgm:spPr/>
    </dgm:pt>
    <dgm:pt modelId="{A97EEC0B-5209-42BC-A078-0FCE97234F77}" type="pres">
      <dgm:prSet presAssocID="{CC8D8357-F3B7-4E6A-9C24-ADE9A2579D92}" presName="rootComposite" presStyleCnt="0"/>
      <dgm:spPr/>
    </dgm:pt>
    <dgm:pt modelId="{5357E8FF-1125-44DE-9EC3-BB606A1FC5F4}" type="pres">
      <dgm:prSet presAssocID="{CC8D8357-F3B7-4E6A-9C24-ADE9A2579D92}" presName="rootText" presStyleLbl="node2" presStyleIdx="1" presStyleCnt="2" custLinFactNeighborX="53305" custLinFactNeighborY="474">
        <dgm:presLayoutVars>
          <dgm:chPref val="3"/>
        </dgm:presLayoutVars>
      </dgm:prSet>
      <dgm:spPr/>
      <dgm:t>
        <a:bodyPr/>
        <a:lstStyle/>
        <a:p>
          <a:endParaRPr lang="cs-CZ"/>
        </a:p>
      </dgm:t>
    </dgm:pt>
    <dgm:pt modelId="{4F98F23F-BB74-48DF-81F2-CB9B97FCACCE}" type="pres">
      <dgm:prSet presAssocID="{CC8D8357-F3B7-4E6A-9C24-ADE9A2579D92}" presName="rootConnector" presStyleLbl="node2" presStyleIdx="1" presStyleCnt="2"/>
      <dgm:spPr/>
      <dgm:t>
        <a:bodyPr/>
        <a:lstStyle/>
        <a:p>
          <a:endParaRPr lang="cs-CZ"/>
        </a:p>
      </dgm:t>
    </dgm:pt>
    <dgm:pt modelId="{B4C2A438-82CD-4D6D-BE4D-EC9D707B910F}" type="pres">
      <dgm:prSet presAssocID="{CC8D8357-F3B7-4E6A-9C24-ADE9A2579D92}" presName="hierChild4" presStyleCnt="0"/>
      <dgm:spPr/>
    </dgm:pt>
    <dgm:pt modelId="{765A2513-8A9C-44A9-B961-96AF1B7C1077}" type="pres">
      <dgm:prSet presAssocID="{CC8D8357-F3B7-4E6A-9C24-ADE9A2579D92}" presName="hierChild5" presStyleCnt="0"/>
      <dgm:spPr/>
    </dgm:pt>
    <dgm:pt modelId="{64982372-B10A-4CCF-9C5F-8BBAF2F8DE56}" type="pres">
      <dgm:prSet presAssocID="{8F945652-4637-44FE-A3F0-856C9AFC6485}" presName="hierChild3" presStyleCnt="0"/>
      <dgm:spPr/>
    </dgm:pt>
  </dgm:ptLst>
  <dgm:cxnLst>
    <dgm:cxn modelId="{30220ACF-D440-47D0-87E7-3B3D0BA4B635}" type="presOf" srcId="{05FDC73B-ED31-4CC4-8DEC-7D98D509DDDD}" destId="{46873FF4-E96C-4081-AD64-CB79D2502A81}" srcOrd="0" destOrd="0" presId="urn:microsoft.com/office/officeart/2005/8/layout/orgChart1"/>
    <dgm:cxn modelId="{1744682B-D755-4367-856E-26B5CB73A75F}" type="presOf" srcId="{7B874E0A-A159-4201-A2E7-B27EB6674737}" destId="{16F1A8F0-E533-42FD-8694-10B2687BDE08}" srcOrd="0" destOrd="0" presId="urn:microsoft.com/office/officeart/2005/8/layout/orgChart1"/>
    <dgm:cxn modelId="{F33CDACA-63CE-4C5A-8795-6C7A6DE0EC8F}" type="presOf" srcId="{8F945652-4637-44FE-A3F0-856C9AFC6485}" destId="{0883A726-80C5-44D9-A2B7-CB51261BCED1}" srcOrd="1" destOrd="0" presId="urn:microsoft.com/office/officeart/2005/8/layout/orgChart1"/>
    <dgm:cxn modelId="{17E0C57A-EEE9-411B-BF42-45F1E8BE8187}" srcId="{8F945652-4637-44FE-A3F0-856C9AFC6485}" destId="{CC8D8357-F3B7-4E6A-9C24-ADE9A2579D92}" srcOrd="1" destOrd="0" parTransId="{B6EB8AD2-9F99-4A2A-AAC8-0D0FC6F24314}" sibTransId="{AD6558A7-79D6-43DD-80F2-517A17E2A3C1}"/>
    <dgm:cxn modelId="{FC5102F5-97D3-4D00-9A8B-788F7583BB25}" type="presOf" srcId="{CC8D8357-F3B7-4E6A-9C24-ADE9A2579D92}" destId="{4F98F23F-BB74-48DF-81F2-CB9B97FCACCE}" srcOrd="1" destOrd="0" presId="urn:microsoft.com/office/officeart/2005/8/layout/orgChart1"/>
    <dgm:cxn modelId="{6F5A8ECB-0E36-4CAC-A657-D937754E81A7}" srcId="{6D386152-A393-4250-BC19-BF75E6AD18FA}" destId="{8F945652-4637-44FE-A3F0-856C9AFC6485}" srcOrd="0" destOrd="0" parTransId="{3D4062E0-7E02-4BC1-B77F-2F6F3F3519B6}" sibTransId="{3A3CED72-AC5A-4118-8847-9439D26BA596}"/>
    <dgm:cxn modelId="{19A05FAF-3C98-4B95-BBE9-59327B76DA25}" type="presOf" srcId="{8F945652-4637-44FE-A3F0-856C9AFC6485}" destId="{D1154145-9BA7-4502-B11D-B2E00A32AC70}" srcOrd="0" destOrd="0" presId="urn:microsoft.com/office/officeart/2005/8/layout/orgChart1"/>
    <dgm:cxn modelId="{C922C69F-2F80-4DBA-A47A-160BEC4413E3}" type="presOf" srcId="{B6EB8AD2-9F99-4A2A-AAC8-0D0FC6F24314}" destId="{865613B8-4874-4AD5-86D7-EC25E6DBF2B6}" srcOrd="0" destOrd="0" presId="urn:microsoft.com/office/officeart/2005/8/layout/orgChart1"/>
    <dgm:cxn modelId="{72E1215B-3327-4D14-B5A9-593C88E7BB8A}" type="presOf" srcId="{CC8D8357-F3B7-4E6A-9C24-ADE9A2579D92}" destId="{5357E8FF-1125-44DE-9EC3-BB606A1FC5F4}" srcOrd="0" destOrd="0" presId="urn:microsoft.com/office/officeart/2005/8/layout/orgChart1"/>
    <dgm:cxn modelId="{39733080-9556-47A7-A2BC-8C41B1349D4A}" srcId="{8F945652-4637-44FE-A3F0-856C9AFC6485}" destId="{05FDC73B-ED31-4CC4-8DEC-7D98D509DDDD}" srcOrd="0" destOrd="0" parTransId="{7B874E0A-A159-4201-A2E7-B27EB6674737}" sibTransId="{4AA47DEF-3D17-4D39-9B01-F04F898C8E2C}"/>
    <dgm:cxn modelId="{25A0DF95-0342-4CBA-920A-5400AA76786F}" type="presOf" srcId="{05FDC73B-ED31-4CC4-8DEC-7D98D509DDDD}" destId="{1114CD3A-B1DC-43AC-B97E-1A6DE2D7D518}" srcOrd="1" destOrd="0" presId="urn:microsoft.com/office/officeart/2005/8/layout/orgChart1"/>
    <dgm:cxn modelId="{7F60479E-9E09-460B-812C-B0F6D347623A}" type="presOf" srcId="{6D386152-A393-4250-BC19-BF75E6AD18FA}" destId="{7A26C5F5-20F3-4402-A25C-E4891A7A9376}" srcOrd="0" destOrd="0" presId="urn:microsoft.com/office/officeart/2005/8/layout/orgChart1"/>
    <dgm:cxn modelId="{EA338778-171C-4EC5-883E-7BC7AE680C26}" type="presParOf" srcId="{7A26C5F5-20F3-4402-A25C-E4891A7A9376}" destId="{9C76F9FD-A8E4-4F3E-A3CF-E31C5897B448}" srcOrd="0" destOrd="0" presId="urn:microsoft.com/office/officeart/2005/8/layout/orgChart1"/>
    <dgm:cxn modelId="{B02CB743-D775-43F9-9BCC-75114C653D3C}" type="presParOf" srcId="{9C76F9FD-A8E4-4F3E-A3CF-E31C5897B448}" destId="{0F25D81C-D7AB-4410-88C5-98D66E6F16E1}" srcOrd="0" destOrd="0" presId="urn:microsoft.com/office/officeart/2005/8/layout/orgChart1"/>
    <dgm:cxn modelId="{47EBA6A2-386E-46F4-AE04-954D7EE59FB0}" type="presParOf" srcId="{0F25D81C-D7AB-4410-88C5-98D66E6F16E1}" destId="{D1154145-9BA7-4502-B11D-B2E00A32AC70}" srcOrd="0" destOrd="0" presId="urn:microsoft.com/office/officeart/2005/8/layout/orgChart1"/>
    <dgm:cxn modelId="{09CE2039-1B97-4FF6-B1A2-A1A125BC0DBD}" type="presParOf" srcId="{0F25D81C-D7AB-4410-88C5-98D66E6F16E1}" destId="{0883A726-80C5-44D9-A2B7-CB51261BCED1}" srcOrd="1" destOrd="0" presId="urn:microsoft.com/office/officeart/2005/8/layout/orgChart1"/>
    <dgm:cxn modelId="{E44B71D2-D0BC-4FA2-9953-761459553C30}" type="presParOf" srcId="{9C76F9FD-A8E4-4F3E-A3CF-E31C5897B448}" destId="{8D4EC917-BE4F-4A83-8497-39142C48D762}" srcOrd="1" destOrd="0" presId="urn:microsoft.com/office/officeart/2005/8/layout/orgChart1"/>
    <dgm:cxn modelId="{1F77D54D-4CD6-4EF7-AFCE-C5B0D0CFEEDB}" type="presParOf" srcId="{8D4EC917-BE4F-4A83-8497-39142C48D762}" destId="{16F1A8F0-E533-42FD-8694-10B2687BDE08}" srcOrd="0" destOrd="0" presId="urn:microsoft.com/office/officeart/2005/8/layout/orgChart1"/>
    <dgm:cxn modelId="{B02799C0-D458-4ED2-AC22-9C739B2880CE}" type="presParOf" srcId="{8D4EC917-BE4F-4A83-8497-39142C48D762}" destId="{20C01DDB-172E-4A73-9CEB-FAD49E9D33CF}" srcOrd="1" destOrd="0" presId="urn:microsoft.com/office/officeart/2005/8/layout/orgChart1"/>
    <dgm:cxn modelId="{8C8AC963-A1AC-4A58-8EE0-22AE92CD6CE7}" type="presParOf" srcId="{20C01DDB-172E-4A73-9CEB-FAD49E9D33CF}" destId="{B663A926-059F-4815-8284-D39B9FF3D9BE}" srcOrd="0" destOrd="0" presId="urn:microsoft.com/office/officeart/2005/8/layout/orgChart1"/>
    <dgm:cxn modelId="{1398F018-06CE-4E5C-8A57-B58CD65DF674}" type="presParOf" srcId="{B663A926-059F-4815-8284-D39B9FF3D9BE}" destId="{46873FF4-E96C-4081-AD64-CB79D2502A81}" srcOrd="0" destOrd="0" presId="urn:microsoft.com/office/officeart/2005/8/layout/orgChart1"/>
    <dgm:cxn modelId="{4D086FE2-783E-4517-8E84-0ACBDDEC2722}" type="presParOf" srcId="{B663A926-059F-4815-8284-D39B9FF3D9BE}" destId="{1114CD3A-B1DC-43AC-B97E-1A6DE2D7D518}" srcOrd="1" destOrd="0" presId="urn:microsoft.com/office/officeart/2005/8/layout/orgChart1"/>
    <dgm:cxn modelId="{1A97EF63-7F0B-4D5C-9937-2AE52392337A}" type="presParOf" srcId="{20C01DDB-172E-4A73-9CEB-FAD49E9D33CF}" destId="{FA22C848-E9C3-4D61-BD3A-AE5EF0DF77FF}" srcOrd="1" destOrd="0" presId="urn:microsoft.com/office/officeart/2005/8/layout/orgChart1"/>
    <dgm:cxn modelId="{D89985CC-6781-4EC5-B74D-47CA5D3C5D68}" type="presParOf" srcId="{20C01DDB-172E-4A73-9CEB-FAD49E9D33CF}" destId="{1387CE00-C882-4E7E-85B7-9AF0137B1958}" srcOrd="2" destOrd="0" presId="urn:microsoft.com/office/officeart/2005/8/layout/orgChart1"/>
    <dgm:cxn modelId="{14971DB4-2648-4F65-B9AE-68296648740C}" type="presParOf" srcId="{8D4EC917-BE4F-4A83-8497-39142C48D762}" destId="{865613B8-4874-4AD5-86D7-EC25E6DBF2B6}" srcOrd="2" destOrd="0" presId="urn:microsoft.com/office/officeart/2005/8/layout/orgChart1"/>
    <dgm:cxn modelId="{25D790E0-4CA3-4F5A-8FEE-21208833FF77}" type="presParOf" srcId="{8D4EC917-BE4F-4A83-8497-39142C48D762}" destId="{2779DC66-E937-4650-8EB6-396045460A87}" srcOrd="3" destOrd="0" presId="urn:microsoft.com/office/officeart/2005/8/layout/orgChart1"/>
    <dgm:cxn modelId="{92137CCE-D05D-4215-929B-283A28EA963D}" type="presParOf" srcId="{2779DC66-E937-4650-8EB6-396045460A87}" destId="{A97EEC0B-5209-42BC-A078-0FCE97234F77}" srcOrd="0" destOrd="0" presId="urn:microsoft.com/office/officeart/2005/8/layout/orgChart1"/>
    <dgm:cxn modelId="{073A3326-E169-4E13-8836-21717A9C5B82}" type="presParOf" srcId="{A97EEC0B-5209-42BC-A078-0FCE97234F77}" destId="{5357E8FF-1125-44DE-9EC3-BB606A1FC5F4}" srcOrd="0" destOrd="0" presId="urn:microsoft.com/office/officeart/2005/8/layout/orgChart1"/>
    <dgm:cxn modelId="{E1306388-978C-4B8A-8DE4-B465957D8A55}" type="presParOf" srcId="{A97EEC0B-5209-42BC-A078-0FCE97234F77}" destId="{4F98F23F-BB74-48DF-81F2-CB9B97FCACCE}" srcOrd="1" destOrd="0" presId="urn:microsoft.com/office/officeart/2005/8/layout/orgChart1"/>
    <dgm:cxn modelId="{30BC22F5-EA37-4207-82C4-5D79379F252B}" type="presParOf" srcId="{2779DC66-E937-4650-8EB6-396045460A87}" destId="{B4C2A438-82CD-4D6D-BE4D-EC9D707B910F}" srcOrd="1" destOrd="0" presId="urn:microsoft.com/office/officeart/2005/8/layout/orgChart1"/>
    <dgm:cxn modelId="{95C34277-4D25-4FA1-89A7-8202F47B69CC}" type="presParOf" srcId="{2779DC66-E937-4650-8EB6-396045460A87}" destId="{765A2513-8A9C-44A9-B961-96AF1B7C1077}" srcOrd="2" destOrd="0" presId="urn:microsoft.com/office/officeart/2005/8/layout/orgChart1"/>
    <dgm:cxn modelId="{69857553-71C4-482C-B9D6-2496A34CFD4C}" type="presParOf" srcId="{9C76F9FD-A8E4-4F3E-A3CF-E31C5897B448}" destId="{64982372-B10A-4CCF-9C5F-8BBAF2F8DE5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8B98E6-268A-40E4-9A77-AF9C2AF30838}" type="doc">
      <dgm:prSet loTypeId="urn:microsoft.com/office/officeart/2005/8/layout/orgChart1" loCatId="hierarchy" qsTypeId="urn:microsoft.com/office/officeart/2005/8/quickstyle/simple1" qsCatId="simple" csTypeId="urn:microsoft.com/office/officeart/2005/8/colors/accent1_2" csCatId="accent1" phldr="1"/>
      <dgm:spPr/>
    </dgm:pt>
    <dgm:pt modelId="{C689DCA7-C712-4789-A0C0-2C9C19D03819}">
      <dgm:prSet custT="1"/>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dirty="0" err="1">
              <a:ln>
                <a:noFill/>
              </a:ln>
              <a:solidFill>
                <a:schemeClr val="bg1"/>
              </a:solidFill>
              <a:effectLst/>
              <a:latin typeface="Arial" charset="0"/>
            </a:rPr>
            <a:t>Nephropathies</a:t>
          </a:r>
          <a:endParaRPr kumimoji="0" lang="cs-CZ" altLang="en-US" sz="1600" b="1" i="0" u="none" strike="noStrike" cap="none" normalizeH="0" baseline="0" dirty="0">
            <a:ln>
              <a:noFill/>
            </a:ln>
            <a:solidFill>
              <a:schemeClr val="bg1"/>
            </a:solidFill>
            <a:effectLst/>
            <a:latin typeface="Arial" charset="0"/>
          </a:endParaRPr>
        </a:p>
      </dgm:t>
    </dgm:pt>
    <dgm:pt modelId="{C9DBDB0A-940E-4E4C-B82A-5B980BE00C7D}" type="parTrans" cxnId="{CED87450-78A4-421C-8FA4-6C3834E879B4}">
      <dgm:prSet/>
      <dgm:spPr/>
      <dgm:t>
        <a:bodyPr/>
        <a:lstStyle/>
        <a:p>
          <a:endParaRPr lang="en-GB"/>
        </a:p>
      </dgm:t>
    </dgm:pt>
    <dgm:pt modelId="{E728679A-09AC-4CC5-A1C7-D9DE214FF00D}" type="sibTrans" cxnId="{CED87450-78A4-421C-8FA4-6C3834E879B4}">
      <dgm:prSet/>
      <dgm:spPr/>
      <dgm:t>
        <a:bodyPr/>
        <a:lstStyle/>
        <a:p>
          <a:endParaRPr lang="en-GB"/>
        </a:p>
      </dgm:t>
    </dgm:pt>
    <dgm:pt modelId="{B45E3CE0-A473-47C2-B4AD-1995E62341A2}">
      <dgm:prSet custT="1"/>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dirty="0" err="1">
              <a:ln>
                <a:noFill/>
              </a:ln>
              <a:solidFill>
                <a:schemeClr val="bg1"/>
              </a:solidFill>
              <a:effectLst/>
              <a:latin typeface="Arial" charset="0"/>
            </a:rPr>
            <a:t>Glomerulopathies</a:t>
          </a:r>
          <a:endParaRPr kumimoji="0" lang="cs-CZ" altLang="en-US" sz="1600" b="1" i="0" u="none" strike="noStrike" cap="none" normalizeH="0" baseline="0" dirty="0">
            <a:ln>
              <a:noFill/>
            </a:ln>
            <a:solidFill>
              <a:schemeClr val="bg1"/>
            </a:solidFill>
            <a:effectLst/>
            <a:latin typeface="Arial" charset="0"/>
          </a:endParaRPr>
        </a:p>
      </dgm:t>
    </dgm:pt>
    <dgm:pt modelId="{2EDEA33C-1A60-49D6-A4B8-8504756354B4}" type="parTrans" cxnId="{AFD48C27-46D2-4F79-AA62-4BE54E218C5E}">
      <dgm:prSet/>
      <dgm:spPr>
        <a:ln>
          <a:solidFill>
            <a:srgbClr val="FF0000"/>
          </a:solidFill>
        </a:ln>
      </dgm:spPr>
      <dgm:t>
        <a:bodyPr/>
        <a:lstStyle/>
        <a:p>
          <a:endParaRPr lang="en-GB"/>
        </a:p>
      </dgm:t>
    </dgm:pt>
    <dgm:pt modelId="{18B9B7B4-5D3D-4E00-8FAF-E4161BE103D2}" type="sibTrans" cxnId="{AFD48C27-46D2-4F79-AA62-4BE54E218C5E}">
      <dgm:prSet/>
      <dgm:spPr/>
      <dgm:t>
        <a:bodyPr/>
        <a:lstStyle/>
        <a:p>
          <a:endParaRPr lang="en-GB"/>
        </a:p>
      </dgm:t>
    </dgm:pt>
    <dgm:pt modelId="{2C38E7FF-D2CA-49FE-BEB9-36EE1B393264}">
      <dgm:prSet custT="1"/>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dirty="0" err="1">
              <a:ln>
                <a:noFill/>
              </a:ln>
              <a:solidFill>
                <a:schemeClr val="bg1"/>
              </a:solidFill>
              <a:effectLst/>
              <a:latin typeface="Arial" charset="0"/>
            </a:rPr>
            <a:t>Tubulointerstitial</a:t>
          </a:r>
          <a:r>
            <a:rPr kumimoji="0" lang="cs-CZ" altLang="en-US" sz="1600" b="1" i="0" u="none" strike="noStrike" cap="none" normalizeH="0" baseline="0" dirty="0">
              <a:ln>
                <a:noFill/>
              </a:ln>
              <a:solidFill>
                <a:schemeClr val="bg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cap="none" normalizeH="0" baseline="0" dirty="0" err="1">
              <a:ln>
                <a:noFill/>
              </a:ln>
              <a:solidFill>
                <a:schemeClr val="bg1"/>
              </a:solidFill>
              <a:effectLst/>
              <a:latin typeface="Arial" charset="0"/>
            </a:rPr>
            <a:t>nephropathies</a:t>
          </a:r>
          <a:endParaRPr kumimoji="0" lang="cs-CZ" altLang="en-US" sz="1600" b="1" i="0" u="none" strike="noStrike" cap="none" normalizeH="0" baseline="0" dirty="0">
            <a:ln>
              <a:noFill/>
            </a:ln>
            <a:solidFill>
              <a:schemeClr val="bg1"/>
            </a:solidFill>
            <a:effectLst/>
            <a:latin typeface="Arial" charset="0"/>
          </a:endParaRPr>
        </a:p>
      </dgm:t>
    </dgm:pt>
    <dgm:pt modelId="{CEA97479-06B2-4D3B-A2B3-2405FD1B0BC5}" type="parTrans" cxnId="{C9F1A821-E05D-48B8-80F1-B290CE3B27D2}">
      <dgm:prSet/>
      <dgm:spPr>
        <a:ln>
          <a:solidFill>
            <a:srgbClr val="FF0000"/>
          </a:solidFill>
        </a:ln>
      </dgm:spPr>
      <dgm:t>
        <a:bodyPr/>
        <a:lstStyle/>
        <a:p>
          <a:endParaRPr lang="en-GB"/>
        </a:p>
      </dgm:t>
    </dgm:pt>
    <dgm:pt modelId="{A9557922-D0B3-4E1D-B3FA-EF343619A4E7}" type="sibTrans" cxnId="{C9F1A821-E05D-48B8-80F1-B290CE3B27D2}">
      <dgm:prSet/>
      <dgm:spPr/>
      <dgm:t>
        <a:bodyPr/>
        <a:lstStyle/>
        <a:p>
          <a:endParaRPr lang="en-GB"/>
        </a:p>
      </dgm:t>
    </dgm:pt>
    <dgm:pt modelId="{C3731319-C1F9-4909-A533-E573CB368441}">
      <dgm:prSet/>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b="1" i="0" u="none" strike="noStrike" cap="none" normalizeH="0" baseline="0" dirty="0" err="1">
              <a:ln>
                <a:noFill/>
              </a:ln>
              <a:solidFill>
                <a:schemeClr val="bg1"/>
              </a:solidFill>
              <a:effectLst/>
              <a:latin typeface="Arial" charset="0"/>
            </a:rPr>
            <a:t>Vascular</a:t>
          </a:r>
          <a:r>
            <a:rPr kumimoji="0" lang="cs-CZ" altLang="en-US" b="1" i="0" u="none" strike="noStrike" cap="none" normalizeH="0" baseline="0" dirty="0">
              <a:ln>
                <a:noFill/>
              </a:ln>
              <a:solidFill>
                <a:schemeClr val="bg1"/>
              </a:solidFill>
              <a:effectLst/>
              <a:latin typeface="Arial" charset="0"/>
            </a:rPr>
            <a:t> </a:t>
          </a:r>
          <a:r>
            <a:rPr kumimoji="0" lang="cs-CZ" altLang="en-US" b="1" i="0" u="none" strike="noStrike" cap="none" normalizeH="0" baseline="0" dirty="0" err="1">
              <a:ln>
                <a:noFill/>
              </a:ln>
              <a:solidFill>
                <a:schemeClr val="bg1"/>
              </a:solidFill>
              <a:effectLst/>
              <a:latin typeface="Arial" charset="0"/>
            </a:rPr>
            <a:t>nephropathies</a:t>
          </a:r>
          <a:endParaRPr kumimoji="0" lang="cs-CZ" altLang="en-US" b="1" i="0" u="none" strike="noStrike" cap="none" normalizeH="0" baseline="0" dirty="0">
            <a:ln>
              <a:noFill/>
            </a:ln>
            <a:solidFill>
              <a:schemeClr val="bg1"/>
            </a:solidFill>
            <a:effectLst/>
            <a:latin typeface="Arial" charset="0"/>
          </a:endParaRPr>
        </a:p>
      </dgm:t>
    </dgm:pt>
    <dgm:pt modelId="{73877EDB-110E-4459-A9C8-0B5A59E739DE}" type="parTrans" cxnId="{28632774-F064-438B-A9F6-8CCD9F09CE36}">
      <dgm:prSet/>
      <dgm:spPr>
        <a:ln>
          <a:solidFill>
            <a:srgbClr val="FF0000"/>
          </a:solidFill>
        </a:ln>
      </dgm:spPr>
      <dgm:t>
        <a:bodyPr/>
        <a:lstStyle/>
        <a:p>
          <a:endParaRPr lang="en-GB"/>
        </a:p>
      </dgm:t>
    </dgm:pt>
    <dgm:pt modelId="{12F604BC-643D-4F4E-A3F5-F70E438A9B86}" type="sibTrans" cxnId="{28632774-F064-438B-A9F6-8CCD9F09CE36}">
      <dgm:prSet/>
      <dgm:spPr/>
      <dgm:t>
        <a:bodyPr/>
        <a:lstStyle/>
        <a:p>
          <a:endParaRPr lang="en-GB"/>
        </a:p>
      </dgm:t>
    </dgm:pt>
    <dgm:pt modelId="{014B6136-6A52-4B1D-BCA4-10259B96F930}" type="pres">
      <dgm:prSet presAssocID="{5E8B98E6-268A-40E4-9A77-AF9C2AF30838}" presName="hierChild1" presStyleCnt="0">
        <dgm:presLayoutVars>
          <dgm:orgChart val="1"/>
          <dgm:chPref val="1"/>
          <dgm:dir/>
          <dgm:animOne val="branch"/>
          <dgm:animLvl val="lvl"/>
          <dgm:resizeHandles/>
        </dgm:presLayoutVars>
      </dgm:prSet>
      <dgm:spPr/>
    </dgm:pt>
    <dgm:pt modelId="{A985B5D0-7219-406A-9A78-2F934EBCDB56}" type="pres">
      <dgm:prSet presAssocID="{C689DCA7-C712-4789-A0C0-2C9C19D03819}" presName="hierRoot1" presStyleCnt="0">
        <dgm:presLayoutVars>
          <dgm:hierBranch/>
        </dgm:presLayoutVars>
      </dgm:prSet>
      <dgm:spPr/>
    </dgm:pt>
    <dgm:pt modelId="{8842277B-C627-4424-9574-2AAF7A5C3E5B}" type="pres">
      <dgm:prSet presAssocID="{C689DCA7-C712-4789-A0C0-2C9C19D03819}" presName="rootComposite1" presStyleCnt="0"/>
      <dgm:spPr/>
    </dgm:pt>
    <dgm:pt modelId="{652EFC6D-F6C2-4FC6-B64D-A443855DCA6E}" type="pres">
      <dgm:prSet presAssocID="{C689DCA7-C712-4789-A0C0-2C9C19D03819}" presName="rootText1" presStyleLbl="node0" presStyleIdx="0" presStyleCnt="1" custScaleX="159086" custLinFactNeighborX="18212" custLinFactNeighborY="-9824">
        <dgm:presLayoutVars>
          <dgm:chPref val="3"/>
        </dgm:presLayoutVars>
      </dgm:prSet>
      <dgm:spPr/>
      <dgm:t>
        <a:bodyPr/>
        <a:lstStyle/>
        <a:p>
          <a:endParaRPr lang="cs-CZ"/>
        </a:p>
      </dgm:t>
    </dgm:pt>
    <dgm:pt modelId="{ACDB9CB3-EE3D-494A-9B8E-51214B727CFE}" type="pres">
      <dgm:prSet presAssocID="{C689DCA7-C712-4789-A0C0-2C9C19D03819}" presName="rootConnector1" presStyleLbl="node1" presStyleIdx="0" presStyleCnt="0"/>
      <dgm:spPr/>
      <dgm:t>
        <a:bodyPr/>
        <a:lstStyle/>
        <a:p>
          <a:endParaRPr lang="cs-CZ"/>
        </a:p>
      </dgm:t>
    </dgm:pt>
    <dgm:pt modelId="{6DFE66F2-60E1-4CF9-B83F-384C943C2B2A}" type="pres">
      <dgm:prSet presAssocID="{C689DCA7-C712-4789-A0C0-2C9C19D03819}" presName="hierChild2" presStyleCnt="0"/>
      <dgm:spPr/>
    </dgm:pt>
    <dgm:pt modelId="{7B671E26-5DF9-4DF7-B057-076EAFC670BD}" type="pres">
      <dgm:prSet presAssocID="{2EDEA33C-1A60-49D6-A4B8-8504756354B4}" presName="Name35" presStyleLbl="parChTrans1D2" presStyleIdx="0" presStyleCnt="3"/>
      <dgm:spPr/>
      <dgm:t>
        <a:bodyPr/>
        <a:lstStyle/>
        <a:p>
          <a:endParaRPr lang="cs-CZ"/>
        </a:p>
      </dgm:t>
    </dgm:pt>
    <dgm:pt modelId="{1CB50B60-C7D0-42F0-B66F-276392B4A7CC}" type="pres">
      <dgm:prSet presAssocID="{B45E3CE0-A473-47C2-B4AD-1995E62341A2}" presName="hierRoot2" presStyleCnt="0">
        <dgm:presLayoutVars>
          <dgm:hierBranch/>
        </dgm:presLayoutVars>
      </dgm:prSet>
      <dgm:spPr/>
    </dgm:pt>
    <dgm:pt modelId="{E954952F-508B-4AC4-8511-FEDBD4E812AA}" type="pres">
      <dgm:prSet presAssocID="{B45E3CE0-A473-47C2-B4AD-1995E62341A2}" presName="rootComposite" presStyleCnt="0"/>
      <dgm:spPr/>
    </dgm:pt>
    <dgm:pt modelId="{9DFA046D-ECF2-4836-8DD8-87F9A7DF403F}" type="pres">
      <dgm:prSet presAssocID="{B45E3CE0-A473-47C2-B4AD-1995E62341A2}" presName="rootText" presStyleLbl="node2" presStyleIdx="0" presStyleCnt="3" custScaleX="167021" custScaleY="119725">
        <dgm:presLayoutVars>
          <dgm:chPref val="3"/>
        </dgm:presLayoutVars>
      </dgm:prSet>
      <dgm:spPr/>
      <dgm:t>
        <a:bodyPr/>
        <a:lstStyle/>
        <a:p>
          <a:endParaRPr lang="cs-CZ"/>
        </a:p>
      </dgm:t>
    </dgm:pt>
    <dgm:pt modelId="{AEAA6DF4-62C9-4805-8396-DD308127C519}" type="pres">
      <dgm:prSet presAssocID="{B45E3CE0-A473-47C2-B4AD-1995E62341A2}" presName="rootConnector" presStyleLbl="node2" presStyleIdx="0" presStyleCnt="3"/>
      <dgm:spPr/>
      <dgm:t>
        <a:bodyPr/>
        <a:lstStyle/>
        <a:p>
          <a:endParaRPr lang="cs-CZ"/>
        </a:p>
      </dgm:t>
    </dgm:pt>
    <dgm:pt modelId="{F1F504ED-2100-4303-B755-7D40A1635A3F}" type="pres">
      <dgm:prSet presAssocID="{B45E3CE0-A473-47C2-B4AD-1995E62341A2}" presName="hierChild4" presStyleCnt="0"/>
      <dgm:spPr/>
    </dgm:pt>
    <dgm:pt modelId="{6A7503B3-C7F5-43DF-97A3-4D39B40147E2}" type="pres">
      <dgm:prSet presAssocID="{B45E3CE0-A473-47C2-B4AD-1995E62341A2}" presName="hierChild5" presStyleCnt="0"/>
      <dgm:spPr/>
    </dgm:pt>
    <dgm:pt modelId="{94E2ED8F-9F74-45DF-9892-0F14D9800832}" type="pres">
      <dgm:prSet presAssocID="{CEA97479-06B2-4D3B-A2B3-2405FD1B0BC5}" presName="Name35" presStyleLbl="parChTrans1D2" presStyleIdx="1" presStyleCnt="3"/>
      <dgm:spPr/>
      <dgm:t>
        <a:bodyPr/>
        <a:lstStyle/>
        <a:p>
          <a:endParaRPr lang="cs-CZ"/>
        </a:p>
      </dgm:t>
    </dgm:pt>
    <dgm:pt modelId="{8A2787A6-8ABE-4277-9035-E50A6727F8CC}" type="pres">
      <dgm:prSet presAssocID="{2C38E7FF-D2CA-49FE-BEB9-36EE1B393264}" presName="hierRoot2" presStyleCnt="0">
        <dgm:presLayoutVars>
          <dgm:hierBranch/>
        </dgm:presLayoutVars>
      </dgm:prSet>
      <dgm:spPr/>
    </dgm:pt>
    <dgm:pt modelId="{64121E23-7552-4022-A557-E7467AFB5864}" type="pres">
      <dgm:prSet presAssocID="{2C38E7FF-D2CA-49FE-BEB9-36EE1B393264}" presName="rootComposite" presStyleCnt="0"/>
      <dgm:spPr/>
    </dgm:pt>
    <dgm:pt modelId="{8B97666C-B0EC-47DA-897B-E8CAC1E3FC06}" type="pres">
      <dgm:prSet presAssocID="{2C38E7FF-D2CA-49FE-BEB9-36EE1B393264}" presName="rootText" presStyleLbl="node2" presStyleIdx="1" presStyleCnt="3" custScaleX="172017">
        <dgm:presLayoutVars>
          <dgm:chPref val="3"/>
        </dgm:presLayoutVars>
      </dgm:prSet>
      <dgm:spPr/>
      <dgm:t>
        <a:bodyPr/>
        <a:lstStyle/>
        <a:p>
          <a:endParaRPr lang="cs-CZ"/>
        </a:p>
      </dgm:t>
    </dgm:pt>
    <dgm:pt modelId="{46713B04-CF0E-4C43-AC46-382E2BF88DDD}" type="pres">
      <dgm:prSet presAssocID="{2C38E7FF-D2CA-49FE-BEB9-36EE1B393264}" presName="rootConnector" presStyleLbl="node2" presStyleIdx="1" presStyleCnt="3"/>
      <dgm:spPr/>
      <dgm:t>
        <a:bodyPr/>
        <a:lstStyle/>
        <a:p>
          <a:endParaRPr lang="cs-CZ"/>
        </a:p>
      </dgm:t>
    </dgm:pt>
    <dgm:pt modelId="{10FA948A-EBF2-4CBF-B603-C5A8C5E1DACD}" type="pres">
      <dgm:prSet presAssocID="{2C38E7FF-D2CA-49FE-BEB9-36EE1B393264}" presName="hierChild4" presStyleCnt="0"/>
      <dgm:spPr/>
    </dgm:pt>
    <dgm:pt modelId="{3EB858A1-6B25-40E0-9AED-748991A39A88}" type="pres">
      <dgm:prSet presAssocID="{2C38E7FF-D2CA-49FE-BEB9-36EE1B393264}" presName="hierChild5" presStyleCnt="0"/>
      <dgm:spPr/>
    </dgm:pt>
    <dgm:pt modelId="{24728C90-B351-42C5-85C7-6D9689E5968B}" type="pres">
      <dgm:prSet presAssocID="{73877EDB-110E-4459-A9C8-0B5A59E739DE}" presName="Name35" presStyleLbl="parChTrans1D2" presStyleIdx="2" presStyleCnt="3"/>
      <dgm:spPr/>
      <dgm:t>
        <a:bodyPr/>
        <a:lstStyle/>
        <a:p>
          <a:endParaRPr lang="cs-CZ"/>
        </a:p>
      </dgm:t>
    </dgm:pt>
    <dgm:pt modelId="{1016B396-B499-40CE-9721-29106048A67E}" type="pres">
      <dgm:prSet presAssocID="{C3731319-C1F9-4909-A533-E573CB368441}" presName="hierRoot2" presStyleCnt="0">
        <dgm:presLayoutVars>
          <dgm:hierBranch/>
        </dgm:presLayoutVars>
      </dgm:prSet>
      <dgm:spPr/>
    </dgm:pt>
    <dgm:pt modelId="{3DA9F0A6-78B4-4675-8FB4-0321D06C3D8A}" type="pres">
      <dgm:prSet presAssocID="{C3731319-C1F9-4909-A533-E573CB368441}" presName="rootComposite" presStyleCnt="0"/>
      <dgm:spPr/>
    </dgm:pt>
    <dgm:pt modelId="{EAA6DA7D-6269-491B-9278-222601429CAF}" type="pres">
      <dgm:prSet presAssocID="{C3731319-C1F9-4909-A533-E573CB368441}" presName="rootText" presStyleLbl="node2" presStyleIdx="2" presStyleCnt="3" custScaleX="131335">
        <dgm:presLayoutVars>
          <dgm:chPref val="3"/>
        </dgm:presLayoutVars>
      </dgm:prSet>
      <dgm:spPr/>
      <dgm:t>
        <a:bodyPr/>
        <a:lstStyle/>
        <a:p>
          <a:endParaRPr lang="cs-CZ"/>
        </a:p>
      </dgm:t>
    </dgm:pt>
    <dgm:pt modelId="{35290509-6589-4E54-A7A2-826FE8B1B418}" type="pres">
      <dgm:prSet presAssocID="{C3731319-C1F9-4909-A533-E573CB368441}" presName="rootConnector" presStyleLbl="node2" presStyleIdx="2" presStyleCnt="3"/>
      <dgm:spPr/>
      <dgm:t>
        <a:bodyPr/>
        <a:lstStyle/>
        <a:p>
          <a:endParaRPr lang="cs-CZ"/>
        </a:p>
      </dgm:t>
    </dgm:pt>
    <dgm:pt modelId="{9F1DBC0B-9F05-43B5-8EFB-7C31A1ED9AE9}" type="pres">
      <dgm:prSet presAssocID="{C3731319-C1F9-4909-A533-E573CB368441}" presName="hierChild4" presStyleCnt="0"/>
      <dgm:spPr/>
    </dgm:pt>
    <dgm:pt modelId="{61925C03-8BBD-4E35-B1B3-FA4CA7C858F8}" type="pres">
      <dgm:prSet presAssocID="{C3731319-C1F9-4909-A533-E573CB368441}" presName="hierChild5" presStyleCnt="0"/>
      <dgm:spPr/>
    </dgm:pt>
    <dgm:pt modelId="{DC0600BE-2EA4-4678-BA93-60A9B239E458}" type="pres">
      <dgm:prSet presAssocID="{C689DCA7-C712-4789-A0C0-2C9C19D03819}" presName="hierChild3" presStyleCnt="0"/>
      <dgm:spPr/>
    </dgm:pt>
  </dgm:ptLst>
  <dgm:cxnLst>
    <dgm:cxn modelId="{84FE0839-3010-44EE-8AC8-34798100C788}" type="presOf" srcId="{2EDEA33C-1A60-49D6-A4B8-8504756354B4}" destId="{7B671E26-5DF9-4DF7-B057-076EAFC670BD}" srcOrd="0" destOrd="0" presId="urn:microsoft.com/office/officeart/2005/8/layout/orgChart1"/>
    <dgm:cxn modelId="{28632774-F064-438B-A9F6-8CCD9F09CE36}" srcId="{C689DCA7-C712-4789-A0C0-2C9C19D03819}" destId="{C3731319-C1F9-4909-A533-E573CB368441}" srcOrd="2" destOrd="0" parTransId="{73877EDB-110E-4459-A9C8-0B5A59E739DE}" sibTransId="{12F604BC-643D-4F4E-A3F5-F70E438A9B86}"/>
    <dgm:cxn modelId="{46802F70-DC8C-4C01-9F4C-2C2E0817459A}" type="presOf" srcId="{2C38E7FF-D2CA-49FE-BEB9-36EE1B393264}" destId="{46713B04-CF0E-4C43-AC46-382E2BF88DDD}" srcOrd="1" destOrd="0" presId="urn:microsoft.com/office/officeart/2005/8/layout/orgChart1"/>
    <dgm:cxn modelId="{913F8661-F5C4-4972-9D15-88ECF105705B}" type="presOf" srcId="{2C38E7FF-D2CA-49FE-BEB9-36EE1B393264}" destId="{8B97666C-B0EC-47DA-897B-E8CAC1E3FC06}" srcOrd="0" destOrd="0" presId="urn:microsoft.com/office/officeart/2005/8/layout/orgChart1"/>
    <dgm:cxn modelId="{AFD48C27-46D2-4F79-AA62-4BE54E218C5E}" srcId="{C689DCA7-C712-4789-A0C0-2C9C19D03819}" destId="{B45E3CE0-A473-47C2-B4AD-1995E62341A2}" srcOrd="0" destOrd="0" parTransId="{2EDEA33C-1A60-49D6-A4B8-8504756354B4}" sibTransId="{18B9B7B4-5D3D-4E00-8FAF-E4161BE103D2}"/>
    <dgm:cxn modelId="{AF450060-6E11-49DC-B8A2-46993D3CE8EA}" type="presOf" srcId="{B45E3CE0-A473-47C2-B4AD-1995E62341A2}" destId="{9DFA046D-ECF2-4836-8DD8-87F9A7DF403F}" srcOrd="0" destOrd="0" presId="urn:microsoft.com/office/officeart/2005/8/layout/orgChart1"/>
    <dgm:cxn modelId="{2F29A4A8-52C6-4AB2-A456-FCC632EFA8E9}" type="presOf" srcId="{C3731319-C1F9-4909-A533-E573CB368441}" destId="{35290509-6589-4E54-A7A2-826FE8B1B418}" srcOrd="1" destOrd="0" presId="urn:microsoft.com/office/officeart/2005/8/layout/orgChart1"/>
    <dgm:cxn modelId="{CED87450-78A4-421C-8FA4-6C3834E879B4}" srcId="{5E8B98E6-268A-40E4-9A77-AF9C2AF30838}" destId="{C689DCA7-C712-4789-A0C0-2C9C19D03819}" srcOrd="0" destOrd="0" parTransId="{C9DBDB0A-940E-4E4C-B82A-5B980BE00C7D}" sibTransId="{E728679A-09AC-4CC5-A1C7-D9DE214FF00D}"/>
    <dgm:cxn modelId="{1336093A-916B-4A57-8C55-299E8CF99D13}" type="presOf" srcId="{CEA97479-06B2-4D3B-A2B3-2405FD1B0BC5}" destId="{94E2ED8F-9F74-45DF-9892-0F14D9800832}" srcOrd="0" destOrd="0" presId="urn:microsoft.com/office/officeart/2005/8/layout/orgChart1"/>
    <dgm:cxn modelId="{C0D26405-02BC-4C8A-AAF6-B855EC52A5A0}" type="presOf" srcId="{B45E3CE0-A473-47C2-B4AD-1995E62341A2}" destId="{AEAA6DF4-62C9-4805-8396-DD308127C519}" srcOrd="1" destOrd="0" presId="urn:microsoft.com/office/officeart/2005/8/layout/orgChart1"/>
    <dgm:cxn modelId="{C9F1A821-E05D-48B8-80F1-B290CE3B27D2}" srcId="{C689DCA7-C712-4789-A0C0-2C9C19D03819}" destId="{2C38E7FF-D2CA-49FE-BEB9-36EE1B393264}" srcOrd="1" destOrd="0" parTransId="{CEA97479-06B2-4D3B-A2B3-2405FD1B0BC5}" sibTransId="{A9557922-D0B3-4E1D-B3FA-EF343619A4E7}"/>
    <dgm:cxn modelId="{5102195C-3D5D-40FE-937F-ADC502C8BE63}" type="presOf" srcId="{5E8B98E6-268A-40E4-9A77-AF9C2AF30838}" destId="{014B6136-6A52-4B1D-BCA4-10259B96F930}" srcOrd="0" destOrd="0" presId="urn:microsoft.com/office/officeart/2005/8/layout/orgChart1"/>
    <dgm:cxn modelId="{3E39B5F2-9F90-4545-B9A7-98DECC58E126}" type="presOf" srcId="{C689DCA7-C712-4789-A0C0-2C9C19D03819}" destId="{ACDB9CB3-EE3D-494A-9B8E-51214B727CFE}" srcOrd="1" destOrd="0" presId="urn:microsoft.com/office/officeart/2005/8/layout/orgChart1"/>
    <dgm:cxn modelId="{66A511A7-C8FC-4B7D-A6C3-4241A6B8CEBD}" type="presOf" srcId="{C3731319-C1F9-4909-A533-E573CB368441}" destId="{EAA6DA7D-6269-491B-9278-222601429CAF}" srcOrd="0" destOrd="0" presId="urn:microsoft.com/office/officeart/2005/8/layout/orgChart1"/>
    <dgm:cxn modelId="{F219801B-DA34-4150-A423-7FAAB7451906}" type="presOf" srcId="{73877EDB-110E-4459-A9C8-0B5A59E739DE}" destId="{24728C90-B351-42C5-85C7-6D9689E5968B}" srcOrd="0" destOrd="0" presId="urn:microsoft.com/office/officeart/2005/8/layout/orgChart1"/>
    <dgm:cxn modelId="{5B6C13C5-43F5-49D6-821A-3D2B23E18A50}" type="presOf" srcId="{C689DCA7-C712-4789-A0C0-2C9C19D03819}" destId="{652EFC6D-F6C2-4FC6-B64D-A443855DCA6E}" srcOrd="0" destOrd="0" presId="urn:microsoft.com/office/officeart/2005/8/layout/orgChart1"/>
    <dgm:cxn modelId="{C2A9EECC-9846-499A-AC1B-E1749CD9DF5E}" type="presParOf" srcId="{014B6136-6A52-4B1D-BCA4-10259B96F930}" destId="{A985B5D0-7219-406A-9A78-2F934EBCDB56}" srcOrd="0" destOrd="0" presId="urn:microsoft.com/office/officeart/2005/8/layout/orgChart1"/>
    <dgm:cxn modelId="{3C237483-61E0-4E07-9FE7-4143A828C37A}" type="presParOf" srcId="{A985B5D0-7219-406A-9A78-2F934EBCDB56}" destId="{8842277B-C627-4424-9574-2AAF7A5C3E5B}" srcOrd="0" destOrd="0" presId="urn:microsoft.com/office/officeart/2005/8/layout/orgChart1"/>
    <dgm:cxn modelId="{B3DD394F-8FC5-4B84-A9C9-8B2C4BC1234F}" type="presParOf" srcId="{8842277B-C627-4424-9574-2AAF7A5C3E5B}" destId="{652EFC6D-F6C2-4FC6-B64D-A443855DCA6E}" srcOrd="0" destOrd="0" presId="urn:microsoft.com/office/officeart/2005/8/layout/orgChart1"/>
    <dgm:cxn modelId="{E9B929E4-B586-449C-AA15-4CA41E3B2BBF}" type="presParOf" srcId="{8842277B-C627-4424-9574-2AAF7A5C3E5B}" destId="{ACDB9CB3-EE3D-494A-9B8E-51214B727CFE}" srcOrd="1" destOrd="0" presId="urn:microsoft.com/office/officeart/2005/8/layout/orgChart1"/>
    <dgm:cxn modelId="{CF2E6A1F-A16E-4B19-98F4-D23D351A4D09}" type="presParOf" srcId="{A985B5D0-7219-406A-9A78-2F934EBCDB56}" destId="{6DFE66F2-60E1-4CF9-B83F-384C943C2B2A}" srcOrd="1" destOrd="0" presId="urn:microsoft.com/office/officeart/2005/8/layout/orgChart1"/>
    <dgm:cxn modelId="{D20F8A83-DDF3-40F4-BF46-F6193D41BC00}" type="presParOf" srcId="{6DFE66F2-60E1-4CF9-B83F-384C943C2B2A}" destId="{7B671E26-5DF9-4DF7-B057-076EAFC670BD}" srcOrd="0" destOrd="0" presId="urn:microsoft.com/office/officeart/2005/8/layout/orgChart1"/>
    <dgm:cxn modelId="{200ADDF0-F1BF-47B1-ADA5-CD522AE54A64}" type="presParOf" srcId="{6DFE66F2-60E1-4CF9-B83F-384C943C2B2A}" destId="{1CB50B60-C7D0-42F0-B66F-276392B4A7CC}" srcOrd="1" destOrd="0" presId="urn:microsoft.com/office/officeart/2005/8/layout/orgChart1"/>
    <dgm:cxn modelId="{DBE9714E-536E-4B9B-A1C0-35AC433B3CF2}" type="presParOf" srcId="{1CB50B60-C7D0-42F0-B66F-276392B4A7CC}" destId="{E954952F-508B-4AC4-8511-FEDBD4E812AA}" srcOrd="0" destOrd="0" presId="urn:microsoft.com/office/officeart/2005/8/layout/orgChart1"/>
    <dgm:cxn modelId="{A27672A4-740E-4314-AF1C-56E5096487EB}" type="presParOf" srcId="{E954952F-508B-4AC4-8511-FEDBD4E812AA}" destId="{9DFA046D-ECF2-4836-8DD8-87F9A7DF403F}" srcOrd="0" destOrd="0" presId="urn:microsoft.com/office/officeart/2005/8/layout/orgChart1"/>
    <dgm:cxn modelId="{239CDB6C-EFFC-4223-A5F4-5D196CC44339}" type="presParOf" srcId="{E954952F-508B-4AC4-8511-FEDBD4E812AA}" destId="{AEAA6DF4-62C9-4805-8396-DD308127C519}" srcOrd="1" destOrd="0" presId="urn:microsoft.com/office/officeart/2005/8/layout/orgChart1"/>
    <dgm:cxn modelId="{677B8BEC-763E-4194-A0A2-EBB7E82A6E95}" type="presParOf" srcId="{1CB50B60-C7D0-42F0-B66F-276392B4A7CC}" destId="{F1F504ED-2100-4303-B755-7D40A1635A3F}" srcOrd="1" destOrd="0" presId="urn:microsoft.com/office/officeart/2005/8/layout/orgChart1"/>
    <dgm:cxn modelId="{896C38BC-1631-4157-B8C5-689C5E64E7C3}" type="presParOf" srcId="{1CB50B60-C7D0-42F0-B66F-276392B4A7CC}" destId="{6A7503B3-C7F5-43DF-97A3-4D39B40147E2}" srcOrd="2" destOrd="0" presId="urn:microsoft.com/office/officeart/2005/8/layout/orgChart1"/>
    <dgm:cxn modelId="{B22C1EE5-3413-48E5-9268-E42CD0F84AA4}" type="presParOf" srcId="{6DFE66F2-60E1-4CF9-B83F-384C943C2B2A}" destId="{94E2ED8F-9F74-45DF-9892-0F14D9800832}" srcOrd="2" destOrd="0" presId="urn:microsoft.com/office/officeart/2005/8/layout/orgChart1"/>
    <dgm:cxn modelId="{A97636F5-023C-41AF-9CFF-9AA43139A5BF}" type="presParOf" srcId="{6DFE66F2-60E1-4CF9-B83F-384C943C2B2A}" destId="{8A2787A6-8ABE-4277-9035-E50A6727F8CC}" srcOrd="3" destOrd="0" presId="urn:microsoft.com/office/officeart/2005/8/layout/orgChart1"/>
    <dgm:cxn modelId="{A9DCCA8A-BC02-46C0-BFAB-D9F7956CF801}" type="presParOf" srcId="{8A2787A6-8ABE-4277-9035-E50A6727F8CC}" destId="{64121E23-7552-4022-A557-E7467AFB5864}" srcOrd="0" destOrd="0" presId="urn:microsoft.com/office/officeart/2005/8/layout/orgChart1"/>
    <dgm:cxn modelId="{D590F4AF-1B4E-4269-A988-61CB88E7FDD5}" type="presParOf" srcId="{64121E23-7552-4022-A557-E7467AFB5864}" destId="{8B97666C-B0EC-47DA-897B-E8CAC1E3FC06}" srcOrd="0" destOrd="0" presId="urn:microsoft.com/office/officeart/2005/8/layout/orgChart1"/>
    <dgm:cxn modelId="{A3A3F13A-6836-4120-92E4-8D829A045E0E}" type="presParOf" srcId="{64121E23-7552-4022-A557-E7467AFB5864}" destId="{46713B04-CF0E-4C43-AC46-382E2BF88DDD}" srcOrd="1" destOrd="0" presId="urn:microsoft.com/office/officeart/2005/8/layout/orgChart1"/>
    <dgm:cxn modelId="{8CCCF551-5A84-421D-8B87-8D7D06A5A2C0}" type="presParOf" srcId="{8A2787A6-8ABE-4277-9035-E50A6727F8CC}" destId="{10FA948A-EBF2-4CBF-B603-C5A8C5E1DACD}" srcOrd="1" destOrd="0" presId="urn:microsoft.com/office/officeart/2005/8/layout/orgChart1"/>
    <dgm:cxn modelId="{61E6A762-54E1-490F-9629-643BAAA55EF1}" type="presParOf" srcId="{8A2787A6-8ABE-4277-9035-E50A6727F8CC}" destId="{3EB858A1-6B25-40E0-9AED-748991A39A88}" srcOrd="2" destOrd="0" presId="urn:microsoft.com/office/officeart/2005/8/layout/orgChart1"/>
    <dgm:cxn modelId="{34F6CBFB-CDF5-4C52-A8F9-E3098670F50C}" type="presParOf" srcId="{6DFE66F2-60E1-4CF9-B83F-384C943C2B2A}" destId="{24728C90-B351-42C5-85C7-6D9689E5968B}" srcOrd="4" destOrd="0" presId="urn:microsoft.com/office/officeart/2005/8/layout/orgChart1"/>
    <dgm:cxn modelId="{D93EFFB3-69E9-4308-9001-D4CD67EDBB2D}" type="presParOf" srcId="{6DFE66F2-60E1-4CF9-B83F-384C943C2B2A}" destId="{1016B396-B499-40CE-9721-29106048A67E}" srcOrd="5" destOrd="0" presId="urn:microsoft.com/office/officeart/2005/8/layout/orgChart1"/>
    <dgm:cxn modelId="{F5F4AFB7-D290-4B7A-B3D1-E9B4AAA5ADC6}" type="presParOf" srcId="{1016B396-B499-40CE-9721-29106048A67E}" destId="{3DA9F0A6-78B4-4675-8FB4-0321D06C3D8A}" srcOrd="0" destOrd="0" presId="urn:microsoft.com/office/officeart/2005/8/layout/orgChart1"/>
    <dgm:cxn modelId="{D8948BAA-1786-4E81-81F4-A93F2EA86A55}" type="presParOf" srcId="{3DA9F0A6-78B4-4675-8FB4-0321D06C3D8A}" destId="{EAA6DA7D-6269-491B-9278-222601429CAF}" srcOrd="0" destOrd="0" presId="urn:microsoft.com/office/officeart/2005/8/layout/orgChart1"/>
    <dgm:cxn modelId="{D07B192D-2044-4DCD-A348-7E8A0A15EE56}" type="presParOf" srcId="{3DA9F0A6-78B4-4675-8FB4-0321D06C3D8A}" destId="{35290509-6589-4E54-A7A2-826FE8B1B418}" srcOrd="1" destOrd="0" presId="urn:microsoft.com/office/officeart/2005/8/layout/orgChart1"/>
    <dgm:cxn modelId="{8877C6A0-79F6-4293-845F-CA10BB7F92B5}" type="presParOf" srcId="{1016B396-B499-40CE-9721-29106048A67E}" destId="{9F1DBC0B-9F05-43B5-8EFB-7C31A1ED9AE9}" srcOrd="1" destOrd="0" presId="urn:microsoft.com/office/officeart/2005/8/layout/orgChart1"/>
    <dgm:cxn modelId="{8657C6BC-15E2-47C7-B911-1F32289C913C}" type="presParOf" srcId="{1016B396-B499-40CE-9721-29106048A67E}" destId="{61925C03-8BBD-4E35-B1B3-FA4CA7C858F8}" srcOrd="2" destOrd="0" presId="urn:microsoft.com/office/officeart/2005/8/layout/orgChart1"/>
    <dgm:cxn modelId="{A70C103F-9977-4235-80DF-50AFC39251CD}" type="presParOf" srcId="{A985B5D0-7219-406A-9A78-2F934EBCDB56}" destId="{DC0600BE-2EA4-4678-BA93-60A9B239E458}" srcOrd="2" destOrd="0" presId="urn:microsoft.com/office/officeart/2005/8/layout/orgChar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417F28-A8C1-47F0-9A2C-8B7EF67EE26E}" type="doc">
      <dgm:prSet loTypeId="urn:microsoft.com/office/officeart/2005/8/layout/orgChart1" loCatId="hierarchy" qsTypeId="urn:microsoft.com/office/officeart/2005/8/quickstyle/simple1" qsCatId="simple" csTypeId="urn:microsoft.com/office/officeart/2005/8/colors/accent1_2" csCatId="accent1" phldr="1"/>
      <dgm:spPr/>
    </dgm:pt>
    <dgm:pt modelId="{6B85ADEC-E8C6-48C8-8EB5-864F0F515366}">
      <dgm:prSet/>
      <dgm:spPr>
        <a:solidFill>
          <a:schemeClr val="tx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b="1" i="0" u="none" strike="noStrike" cap="none" normalizeH="0" baseline="0" dirty="0" err="1">
              <a:ln>
                <a:noFill/>
              </a:ln>
              <a:solidFill>
                <a:schemeClr val="bg1"/>
              </a:solidFill>
              <a:effectLst/>
              <a:latin typeface="Arial" charset="0"/>
            </a:rPr>
            <a:t>Nephropathies</a:t>
          </a:r>
          <a:r>
            <a:rPr kumimoji="0" lang="cs-CZ" altLang="en-US" b="0" i="0" u="none" strike="noStrike" cap="none" normalizeH="0" baseline="0" dirty="0">
              <a:ln>
                <a:noFill/>
              </a:ln>
              <a:solidFill>
                <a:schemeClr val="tx1"/>
              </a:solidFill>
              <a:effectLst/>
              <a:latin typeface="Arial" charset="0"/>
            </a:rPr>
            <a:t> </a:t>
          </a:r>
        </a:p>
      </dgm:t>
    </dgm:pt>
    <dgm:pt modelId="{C71327CC-C0FC-4D6F-8197-60DF3C90796F}" type="parTrans" cxnId="{C3FDA62C-CFEA-41DA-9525-4690F1EB854A}">
      <dgm:prSet/>
      <dgm:spPr/>
      <dgm:t>
        <a:bodyPr/>
        <a:lstStyle/>
        <a:p>
          <a:endParaRPr lang="en-GB"/>
        </a:p>
      </dgm:t>
    </dgm:pt>
    <dgm:pt modelId="{CF2FA086-EBDA-445D-9200-1C83E6B76F3D}" type="sibTrans" cxnId="{C3FDA62C-CFEA-41DA-9525-4690F1EB854A}">
      <dgm:prSet/>
      <dgm:spPr/>
      <dgm:t>
        <a:bodyPr/>
        <a:lstStyle/>
        <a:p>
          <a:endParaRPr lang="en-GB"/>
        </a:p>
      </dgm:t>
    </dgm:pt>
    <dgm:pt modelId="{EE667C4A-13BE-4127-B092-A8B572434D4D}">
      <dgm:prSet/>
      <dgm:spPr>
        <a:solidFill>
          <a:schemeClr val="tx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b="1" i="0" u="none" strike="noStrike" cap="none" normalizeH="0" baseline="0" dirty="0" err="1">
              <a:ln>
                <a:noFill/>
              </a:ln>
              <a:solidFill>
                <a:schemeClr val="bg1"/>
              </a:solidFill>
              <a:effectLst/>
              <a:latin typeface="Arial" charset="0"/>
            </a:rPr>
            <a:t>Primary</a:t>
          </a:r>
          <a:endParaRPr kumimoji="0" lang="cs-CZ" altLang="en-US" b="1" i="0" u="none" strike="noStrike" cap="none" normalizeH="0" baseline="0" dirty="0">
            <a:ln>
              <a:noFill/>
            </a:ln>
            <a:solidFill>
              <a:schemeClr val="bg1"/>
            </a:solidFill>
            <a:effectLst/>
            <a:latin typeface="Arial" charset="0"/>
          </a:endParaRPr>
        </a:p>
      </dgm:t>
    </dgm:pt>
    <dgm:pt modelId="{17672834-5118-44B3-BAD7-F67A8CC69B6B}" type="parTrans" cxnId="{C7F926ED-B072-4CCB-96D3-2322554DC6E0}">
      <dgm:prSet/>
      <dgm:spPr/>
      <dgm:t>
        <a:bodyPr/>
        <a:lstStyle/>
        <a:p>
          <a:endParaRPr lang="en-GB"/>
        </a:p>
      </dgm:t>
    </dgm:pt>
    <dgm:pt modelId="{3D82CFE5-683F-437A-B3F5-7ABF188309B6}" type="sibTrans" cxnId="{C7F926ED-B072-4CCB-96D3-2322554DC6E0}">
      <dgm:prSet/>
      <dgm:spPr/>
      <dgm:t>
        <a:bodyPr/>
        <a:lstStyle/>
        <a:p>
          <a:endParaRPr lang="en-GB"/>
        </a:p>
      </dgm:t>
    </dgm:pt>
    <dgm:pt modelId="{E43F9D7B-DF39-4B6B-A1B3-DE3EAD56A989}">
      <dgm:prSet/>
      <dgm:spPr>
        <a:solidFill>
          <a:schemeClr val="tx2"/>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b="1" i="0" u="none" strike="noStrike" cap="none" normalizeH="0" baseline="0" dirty="0" err="1">
              <a:ln>
                <a:noFill/>
              </a:ln>
              <a:solidFill>
                <a:schemeClr val="bg1"/>
              </a:solidFill>
              <a:effectLst/>
              <a:latin typeface="Arial" charset="0"/>
            </a:rPr>
            <a:t>Secondary</a:t>
          </a:r>
          <a:r>
            <a:rPr kumimoji="0" lang="cs-CZ" altLang="en-US" b="1" i="0" u="none" strike="noStrike" cap="none" normalizeH="0" baseline="0" dirty="0">
              <a:ln>
                <a:noFill/>
              </a:ln>
              <a:solidFill>
                <a:schemeClr val="bg1"/>
              </a:solidFill>
              <a:effectLst/>
              <a:latin typeface="Arial" charset="0"/>
            </a:rPr>
            <a:t> </a:t>
          </a:r>
        </a:p>
      </dgm:t>
    </dgm:pt>
    <dgm:pt modelId="{CDA3E179-E6D9-4A7F-8C47-BC0833D1C945}" type="parTrans" cxnId="{29C48760-EE54-4E11-947C-8E293FF0DCED}">
      <dgm:prSet/>
      <dgm:spPr/>
      <dgm:t>
        <a:bodyPr/>
        <a:lstStyle/>
        <a:p>
          <a:endParaRPr lang="en-GB"/>
        </a:p>
      </dgm:t>
    </dgm:pt>
    <dgm:pt modelId="{55B0B6B3-B8B2-483C-A8B8-EF5D37B69098}" type="sibTrans" cxnId="{29C48760-EE54-4E11-947C-8E293FF0DCED}">
      <dgm:prSet/>
      <dgm:spPr/>
      <dgm:t>
        <a:bodyPr/>
        <a:lstStyle/>
        <a:p>
          <a:endParaRPr lang="en-GB"/>
        </a:p>
      </dgm:t>
    </dgm:pt>
    <dgm:pt modelId="{FD0BBFDA-AA19-4A89-8E42-97C8A7AACEA3}" type="pres">
      <dgm:prSet presAssocID="{62417F28-A8C1-47F0-9A2C-8B7EF67EE26E}" presName="hierChild1" presStyleCnt="0">
        <dgm:presLayoutVars>
          <dgm:orgChart val="1"/>
          <dgm:chPref val="1"/>
          <dgm:dir/>
          <dgm:animOne val="branch"/>
          <dgm:animLvl val="lvl"/>
          <dgm:resizeHandles/>
        </dgm:presLayoutVars>
      </dgm:prSet>
      <dgm:spPr/>
    </dgm:pt>
    <dgm:pt modelId="{8BCE09E0-F1F6-4949-8E7B-911FEF615A67}" type="pres">
      <dgm:prSet presAssocID="{6B85ADEC-E8C6-48C8-8EB5-864F0F515366}" presName="hierRoot1" presStyleCnt="0">
        <dgm:presLayoutVars>
          <dgm:hierBranch/>
        </dgm:presLayoutVars>
      </dgm:prSet>
      <dgm:spPr/>
    </dgm:pt>
    <dgm:pt modelId="{24550083-EB9A-4705-8363-D6A1121FABC4}" type="pres">
      <dgm:prSet presAssocID="{6B85ADEC-E8C6-48C8-8EB5-864F0F515366}" presName="rootComposite1" presStyleCnt="0"/>
      <dgm:spPr/>
    </dgm:pt>
    <dgm:pt modelId="{90D178EF-CF05-43A6-8D1B-DF6CC618F7FA}" type="pres">
      <dgm:prSet presAssocID="{6B85ADEC-E8C6-48C8-8EB5-864F0F515366}" presName="rootText1" presStyleLbl="node0" presStyleIdx="0" presStyleCnt="1">
        <dgm:presLayoutVars>
          <dgm:chPref val="3"/>
        </dgm:presLayoutVars>
      </dgm:prSet>
      <dgm:spPr/>
      <dgm:t>
        <a:bodyPr/>
        <a:lstStyle/>
        <a:p>
          <a:endParaRPr lang="cs-CZ"/>
        </a:p>
      </dgm:t>
    </dgm:pt>
    <dgm:pt modelId="{FD185A01-C403-40EE-87AA-774731B4B2FB}" type="pres">
      <dgm:prSet presAssocID="{6B85ADEC-E8C6-48C8-8EB5-864F0F515366}" presName="rootConnector1" presStyleLbl="node1" presStyleIdx="0" presStyleCnt="0"/>
      <dgm:spPr/>
      <dgm:t>
        <a:bodyPr/>
        <a:lstStyle/>
        <a:p>
          <a:endParaRPr lang="cs-CZ"/>
        </a:p>
      </dgm:t>
    </dgm:pt>
    <dgm:pt modelId="{A490C073-07DB-49D5-9148-812EF30FEE1D}" type="pres">
      <dgm:prSet presAssocID="{6B85ADEC-E8C6-48C8-8EB5-864F0F515366}" presName="hierChild2" presStyleCnt="0"/>
      <dgm:spPr/>
    </dgm:pt>
    <dgm:pt modelId="{09D5287B-AC25-4BF2-BF8F-2B31E2D650D5}" type="pres">
      <dgm:prSet presAssocID="{17672834-5118-44B3-BAD7-F67A8CC69B6B}" presName="Name35" presStyleLbl="parChTrans1D2" presStyleIdx="0" presStyleCnt="2"/>
      <dgm:spPr/>
      <dgm:t>
        <a:bodyPr/>
        <a:lstStyle/>
        <a:p>
          <a:endParaRPr lang="cs-CZ"/>
        </a:p>
      </dgm:t>
    </dgm:pt>
    <dgm:pt modelId="{27FDDF67-71BC-4422-8A45-E4276523A511}" type="pres">
      <dgm:prSet presAssocID="{EE667C4A-13BE-4127-B092-A8B572434D4D}" presName="hierRoot2" presStyleCnt="0">
        <dgm:presLayoutVars>
          <dgm:hierBranch/>
        </dgm:presLayoutVars>
      </dgm:prSet>
      <dgm:spPr/>
    </dgm:pt>
    <dgm:pt modelId="{AF646B66-CA44-4F66-A95E-34F895E7A847}" type="pres">
      <dgm:prSet presAssocID="{EE667C4A-13BE-4127-B092-A8B572434D4D}" presName="rootComposite" presStyleCnt="0"/>
      <dgm:spPr/>
    </dgm:pt>
    <dgm:pt modelId="{7A9FD2D8-273E-4D64-B596-07057082E6AA}" type="pres">
      <dgm:prSet presAssocID="{EE667C4A-13BE-4127-B092-A8B572434D4D}" presName="rootText" presStyleLbl="node2" presStyleIdx="0" presStyleCnt="2">
        <dgm:presLayoutVars>
          <dgm:chPref val="3"/>
        </dgm:presLayoutVars>
      </dgm:prSet>
      <dgm:spPr/>
      <dgm:t>
        <a:bodyPr/>
        <a:lstStyle/>
        <a:p>
          <a:endParaRPr lang="cs-CZ"/>
        </a:p>
      </dgm:t>
    </dgm:pt>
    <dgm:pt modelId="{AFF33EB9-D6DD-45C5-9868-780BDAA3D3C2}" type="pres">
      <dgm:prSet presAssocID="{EE667C4A-13BE-4127-B092-A8B572434D4D}" presName="rootConnector" presStyleLbl="node2" presStyleIdx="0" presStyleCnt="2"/>
      <dgm:spPr/>
      <dgm:t>
        <a:bodyPr/>
        <a:lstStyle/>
        <a:p>
          <a:endParaRPr lang="cs-CZ"/>
        </a:p>
      </dgm:t>
    </dgm:pt>
    <dgm:pt modelId="{25698B6E-7E1B-4155-A068-1BDB9F1863FC}" type="pres">
      <dgm:prSet presAssocID="{EE667C4A-13BE-4127-B092-A8B572434D4D}" presName="hierChild4" presStyleCnt="0"/>
      <dgm:spPr/>
    </dgm:pt>
    <dgm:pt modelId="{1D616F9F-0A72-4591-BF85-CD25C9074E96}" type="pres">
      <dgm:prSet presAssocID="{EE667C4A-13BE-4127-B092-A8B572434D4D}" presName="hierChild5" presStyleCnt="0"/>
      <dgm:spPr/>
    </dgm:pt>
    <dgm:pt modelId="{4EE27853-088E-4585-B103-E893F450B41C}" type="pres">
      <dgm:prSet presAssocID="{CDA3E179-E6D9-4A7F-8C47-BC0833D1C945}" presName="Name35" presStyleLbl="parChTrans1D2" presStyleIdx="1" presStyleCnt="2"/>
      <dgm:spPr/>
      <dgm:t>
        <a:bodyPr/>
        <a:lstStyle/>
        <a:p>
          <a:endParaRPr lang="cs-CZ"/>
        </a:p>
      </dgm:t>
    </dgm:pt>
    <dgm:pt modelId="{F22C6D22-39E8-4A64-BE29-C915E190804A}" type="pres">
      <dgm:prSet presAssocID="{E43F9D7B-DF39-4B6B-A1B3-DE3EAD56A989}" presName="hierRoot2" presStyleCnt="0">
        <dgm:presLayoutVars>
          <dgm:hierBranch/>
        </dgm:presLayoutVars>
      </dgm:prSet>
      <dgm:spPr/>
    </dgm:pt>
    <dgm:pt modelId="{9B6EE1EB-698E-4786-9BBE-17F43C9BEF33}" type="pres">
      <dgm:prSet presAssocID="{E43F9D7B-DF39-4B6B-A1B3-DE3EAD56A989}" presName="rootComposite" presStyleCnt="0"/>
      <dgm:spPr/>
    </dgm:pt>
    <dgm:pt modelId="{67E94FF7-AB3B-4B05-B87A-7E1C81C65057}" type="pres">
      <dgm:prSet presAssocID="{E43F9D7B-DF39-4B6B-A1B3-DE3EAD56A989}" presName="rootText" presStyleLbl="node2" presStyleIdx="1" presStyleCnt="2">
        <dgm:presLayoutVars>
          <dgm:chPref val="3"/>
        </dgm:presLayoutVars>
      </dgm:prSet>
      <dgm:spPr/>
      <dgm:t>
        <a:bodyPr/>
        <a:lstStyle/>
        <a:p>
          <a:endParaRPr lang="cs-CZ"/>
        </a:p>
      </dgm:t>
    </dgm:pt>
    <dgm:pt modelId="{29A6C1C7-72BA-4E0D-B8CE-936D861AA30A}" type="pres">
      <dgm:prSet presAssocID="{E43F9D7B-DF39-4B6B-A1B3-DE3EAD56A989}" presName="rootConnector" presStyleLbl="node2" presStyleIdx="1" presStyleCnt="2"/>
      <dgm:spPr/>
      <dgm:t>
        <a:bodyPr/>
        <a:lstStyle/>
        <a:p>
          <a:endParaRPr lang="cs-CZ"/>
        </a:p>
      </dgm:t>
    </dgm:pt>
    <dgm:pt modelId="{F4607CD2-C903-4524-B739-DC539B93532B}" type="pres">
      <dgm:prSet presAssocID="{E43F9D7B-DF39-4B6B-A1B3-DE3EAD56A989}" presName="hierChild4" presStyleCnt="0"/>
      <dgm:spPr/>
    </dgm:pt>
    <dgm:pt modelId="{6F4465FE-45C8-4669-9079-FC8B9883C439}" type="pres">
      <dgm:prSet presAssocID="{E43F9D7B-DF39-4B6B-A1B3-DE3EAD56A989}" presName="hierChild5" presStyleCnt="0"/>
      <dgm:spPr/>
    </dgm:pt>
    <dgm:pt modelId="{244907F7-5EC2-45C6-9471-F1F4D7FAF65E}" type="pres">
      <dgm:prSet presAssocID="{6B85ADEC-E8C6-48C8-8EB5-864F0F515366}" presName="hierChild3" presStyleCnt="0"/>
      <dgm:spPr/>
    </dgm:pt>
  </dgm:ptLst>
  <dgm:cxnLst>
    <dgm:cxn modelId="{C7F926ED-B072-4CCB-96D3-2322554DC6E0}" srcId="{6B85ADEC-E8C6-48C8-8EB5-864F0F515366}" destId="{EE667C4A-13BE-4127-B092-A8B572434D4D}" srcOrd="0" destOrd="0" parTransId="{17672834-5118-44B3-BAD7-F67A8CC69B6B}" sibTransId="{3D82CFE5-683F-437A-B3F5-7ABF188309B6}"/>
    <dgm:cxn modelId="{909A0F18-36CD-4445-B1B6-99919CD98D6E}" type="presOf" srcId="{EE667C4A-13BE-4127-B092-A8B572434D4D}" destId="{AFF33EB9-D6DD-45C5-9868-780BDAA3D3C2}" srcOrd="1" destOrd="0" presId="urn:microsoft.com/office/officeart/2005/8/layout/orgChart1"/>
    <dgm:cxn modelId="{02D16405-E32B-47F9-9A17-381B618B9FEA}" type="presOf" srcId="{EE667C4A-13BE-4127-B092-A8B572434D4D}" destId="{7A9FD2D8-273E-4D64-B596-07057082E6AA}" srcOrd="0" destOrd="0" presId="urn:microsoft.com/office/officeart/2005/8/layout/orgChart1"/>
    <dgm:cxn modelId="{29C48760-EE54-4E11-947C-8E293FF0DCED}" srcId="{6B85ADEC-E8C6-48C8-8EB5-864F0F515366}" destId="{E43F9D7B-DF39-4B6B-A1B3-DE3EAD56A989}" srcOrd="1" destOrd="0" parTransId="{CDA3E179-E6D9-4A7F-8C47-BC0833D1C945}" sibTransId="{55B0B6B3-B8B2-483C-A8B8-EF5D37B69098}"/>
    <dgm:cxn modelId="{F7925B1E-9380-4D9C-B0A4-5D01DBC2431A}" type="presOf" srcId="{6B85ADEC-E8C6-48C8-8EB5-864F0F515366}" destId="{FD185A01-C403-40EE-87AA-774731B4B2FB}" srcOrd="1" destOrd="0" presId="urn:microsoft.com/office/officeart/2005/8/layout/orgChart1"/>
    <dgm:cxn modelId="{C5C05825-D02A-4B10-AFF2-FAD51C808D92}" type="presOf" srcId="{E43F9D7B-DF39-4B6B-A1B3-DE3EAD56A989}" destId="{29A6C1C7-72BA-4E0D-B8CE-936D861AA30A}" srcOrd="1" destOrd="0" presId="urn:microsoft.com/office/officeart/2005/8/layout/orgChart1"/>
    <dgm:cxn modelId="{15F3B8C5-BB38-4482-95EF-8E574C45736A}" type="presOf" srcId="{CDA3E179-E6D9-4A7F-8C47-BC0833D1C945}" destId="{4EE27853-088E-4585-B103-E893F450B41C}" srcOrd="0" destOrd="0" presId="urn:microsoft.com/office/officeart/2005/8/layout/orgChart1"/>
    <dgm:cxn modelId="{AC56F5A3-70FD-4309-B929-90A85DBBE3C9}" type="presOf" srcId="{17672834-5118-44B3-BAD7-F67A8CC69B6B}" destId="{09D5287B-AC25-4BF2-BF8F-2B31E2D650D5}" srcOrd="0" destOrd="0" presId="urn:microsoft.com/office/officeart/2005/8/layout/orgChart1"/>
    <dgm:cxn modelId="{B18F0780-7E6C-4885-B670-C70B747F8CE0}" type="presOf" srcId="{6B85ADEC-E8C6-48C8-8EB5-864F0F515366}" destId="{90D178EF-CF05-43A6-8D1B-DF6CC618F7FA}" srcOrd="0" destOrd="0" presId="urn:microsoft.com/office/officeart/2005/8/layout/orgChart1"/>
    <dgm:cxn modelId="{C3FDA62C-CFEA-41DA-9525-4690F1EB854A}" srcId="{62417F28-A8C1-47F0-9A2C-8B7EF67EE26E}" destId="{6B85ADEC-E8C6-48C8-8EB5-864F0F515366}" srcOrd="0" destOrd="0" parTransId="{C71327CC-C0FC-4D6F-8197-60DF3C90796F}" sibTransId="{CF2FA086-EBDA-445D-9200-1C83E6B76F3D}"/>
    <dgm:cxn modelId="{4F786548-E751-43A1-A54F-85EF5110BDE1}" type="presOf" srcId="{62417F28-A8C1-47F0-9A2C-8B7EF67EE26E}" destId="{FD0BBFDA-AA19-4A89-8E42-97C8A7AACEA3}" srcOrd="0" destOrd="0" presId="urn:microsoft.com/office/officeart/2005/8/layout/orgChart1"/>
    <dgm:cxn modelId="{55AB3291-2106-46FA-955F-822950D9D661}" type="presOf" srcId="{E43F9D7B-DF39-4B6B-A1B3-DE3EAD56A989}" destId="{67E94FF7-AB3B-4B05-B87A-7E1C81C65057}" srcOrd="0" destOrd="0" presId="urn:microsoft.com/office/officeart/2005/8/layout/orgChart1"/>
    <dgm:cxn modelId="{E8DA65C6-545D-4D7B-8BA0-AAED511215D6}" type="presParOf" srcId="{FD0BBFDA-AA19-4A89-8E42-97C8A7AACEA3}" destId="{8BCE09E0-F1F6-4949-8E7B-911FEF615A67}" srcOrd="0" destOrd="0" presId="urn:microsoft.com/office/officeart/2005/8/layout/orgChart1"/>
    <dgm:cxn modelId="{DF095E1C-3B9A-4FA2-9B83-CBE5C6BDA83B}" type="presParOf" srcId="{8BCE09E0-F1F6-4949-8E7B-911FEF615A67}" destId="{24550083-EB9A-4705-8363-D6A1121FABC4}" srcOrd="0" destOrd="0" presId="urn:microsoft.com/office/officeart/2005/8/layout/orgChart1"/>
    <dgm:cxn modelId="{45B0EF84-B9BC-4665-9A83-AC33DF70BD59}" type="presParOf" srcId="{24550083-EB9A-4705-8363-D6A1121FABC4}" destId="{90D178EF-CF05-43A6-8D1B-DF6CC618F7FA}" srcOrd="0" destOrd="0" presId="urn:microsoft.com/office/officeart/2005/8/layout/orgChart1"/>
    <dgm:cxn modelId="{2CB58468-8A30-4F90-B435-071D2BA1AC00}" type="presParOf" srcId="{24550083-EB9A-4705-8363-D6A1121FABC4}" destId="{FD185A01-C403-40EE-87AA-774731B4B2FB}" srcOrd="1" destOrd="0" presId="urn:microsoft.com/office/officeart/2005/8/layout/orgChart1"/>
    <dgm:cxn modelId="{1E51C092-F298-4395-BCAF-A2FDD4D6B3D8}" type="presParOf" srcId="{8BCE09E0-F1F6-4949-8E7B-911FEF615A67}" destId="{A490C073-07DB-49D5-9148-812EF30FEE1D}" srcOrd="1" destOrd="0" presId="urn:microsoft.com/office/officeart/2005/8/layout/orgChart1"/>
    <dgm:cxn modelId="{1EC9553B-F4CE-425C-9729-26D0560F0C4A}" type="presParOf" srcId="{A490C073-07DB-49D5-9148-812EF30FEE1D}" destId="{09D5287B-AC25-4BF2-BF8F-2B31E2D650D5}" srcOrd="0" destOrd="0" presId="urn:microsoft.com/office/officeart/2005/8/layout/orgChart1"/>
    <dgm:cxn modelId="{81D3211B-B81B-4AF2-ADE9-B9EE7994F04E}" type="presParOf" srcId="{A490C073-07DB-49D5-9148-812EF30FEE1D}" destId="{27FDDF67-71BC-4422-8A45-E4276523A511}" srcOrd="1" destOrd="0" presId="urn:microsoft.com/office/officeart/2005/8/layout/orgChart1"/>
    <dgm:cxn modelId="{46DA2DB7-F88A-4E57-A29F-E66ACA5A5EFC}" type="presParOf" srcId="{27FDDF67-71BC-4422-8A45-E4276523A511}" destId="{AF646B66-CA44-4F66-A95E-34F895E7A847}" srcOrd="0" destOrd="0" presId="urn:microsoft.com/office/officeart/2005/8/layout/orgChart1"/>
    <dgm:cxn modelId="{74BF0A12-CD71-4907-93E0-61BECE46BA7A}" type="presParOf" srcId="{AF646B66-CA44-4F66-A95E-34F895E7A847}" destId="{7A9FD2D8-273E-4D64-B596-07057082E6AA}" srcOrd="0" destOrd="0" presId="urn:microsoft.com/office/officeart/2005/8/layout/orgChart1"/>
    <dgm:cxn modelId="{78D4BE41-5009-4C74-ACC7-7F005688E665}" type="presParOf" srcId="{AF646B66-CA44-4F66-A95E-34F895E7A847}" destId="{AFF33EB9-D6DD-45C5-9868-780BDAA3D3C2}" srcOrd="1" destOrd="0" presId="urn:microsoft.com/office/officeart/2005/8/layout/orgChart1"/>
    <dgm:cxn modelId="{2BDBA4AC-0547-424B-BF41-ECBCE33F17BE}" type="presParOf" srcId="{27FDDF67-71BC-4422-8A45-E4276523A511}" destId="{25698B6E-7E1B-4155-A068-1BDB9F1863FC}" srcOrd="1" destOrd="0" presId="urn:microsoft.com/office/officeart/2005/8/layout/orgChart1"/>
    <dgm:cxn modelId="{6C7BCCCC-D30F-4884-AF2F-E14073E50351}" type="presParOf" srcId="{27FDDF67-71BC-4422-8A45-E4276523A511}" destId="{1D616F9F-0A72-4591-BF85-CD25C9074E96}" srcOrd="2" destOrd="0" presId="urn:microsoft.com/office/officeart/2005/8/layout/orgChart1"/>
    <dgm:cxn modelId="{CCABBADA-1E9E-4B01-A5E0-7C3016A6D261}" type="presParOf" srcId="{A490C073-07DB-49D5-9148-812EF30FEE1D}" destId="{4EE27853-088E-4585-B103-E893F450B41C}" srcOrd="2" destOrd="0" presId="urn:microsoft.com/office/officeart/2005/8/layout/orgChart1"/>
    <dgm:cxn modelId="{620C8D46-F6D1-4F2F-9F03-B69BACF9B4C8}" type="presParOf" srcId="{A490C073-07DB-49D5-9148-812EF30FEE1D}" destId="{F22C6D22-39E8-4A64-BE29-C915E190804A}" srcOrd="3" destOrd="0" presId="urn:microsoft.com/office/officeart/2005/8/layout/orgChart1"/>
    <dgm:cxn modelId="{C1E9F9A2-B1F6-4A05-ABDB-84FB17D8C963}" type="presParOf" srcId="{F22C6D22-39E8-4A64-BE29-C915E190804A}" destId="{9B6EE1EB-698E-4786-9BBE-17F43C9BEF33}" srcOrd="0" destOrd="0" presId="urn:microsoft.com/office/officeart/2005/8/layout/orgChart1"/>
    <dgm:cxn modelId="{3100C281-CE40-461A-860D-5163DB505EBB}" type="presParOf" srcId="{9B6EE1EB-698E-4786-9BBE-17F43C9BEF33}" destId="{67E94FF7-AB3B-4B05-B87A-7E1C81C65057}" srcOrd="0" destOrd="0" presId="urn:microsoft.com/office/officeart/2005/8/layout/orgChart1"/>
    <dgm:cxn modelId="{F0FE4C7F-DD40-4F30-B6F8-7110E09E22AB}" type="presParOf" srcId="{9B6EE1EB-698E-4786-9BBE-17F43C9BEF33}" destId="{29A6C1C7-72BA-4E0D-B8CE-936D861AA30A}" srcOrd="1" destOrd="0" presId="urn:microsoft.com/office/officeart/2005/8/layout/orgChart1"/>
    <dgm:cxn modelId="{D720CE5A-4975-4622-B97B-DE91ECFC239C}" type="presParOf" srcId="{F22C6D22-39E8-4A64-BE29-C915E190804A}" destId="{F4607CD2-C903-4524-B739-DC539B93532B}" srcOrd="1" destOrd="0" presId="urn:microsoft.com/office/officeart/2005/8/layout/orgChart1"/>
    <dgm:cxn modelId="{FAE0E178-37AE-49E3-98E6-81133A5E9DFC}" type="presParOf" srcId="{F22C6D22-39E8-4A64-BE29-C915E190804A}" destId="{6F4465FE-45C8-4669-9079-FC8B9883C439}" srcOrd="2" destOrd="0" presId="urn:microsoft.com/office/officeart/2005/8/layout/orgChart1"/>
    <dgm:cxn modelId="{AC346FA8-47B3-49FD-9BD9-5DAD27789320}" type="presParOf" srcId="{8BCE09E0-F1F6-4949-8E7B-911FEF615A67}" destId="{244907F7-5EC2-45C6-9471-F1F4D7FAF65E}" srcOrd="2" destOrd="0" presId="urn:microsoft.com/office/officeart/2005/8/layout/orgChar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613B8-4874-4AD5-86D7-EC25E6DBF2B6}">
      <dsp:nvSpPr>
        <dsp:cNvPr id="0" name=""/>
        <dsp:cNvSpPr/>
      </dsp:nvSpPr>
      <dsp:spPr>
        <a:xfrm>
          <a:off x="1951037" y="2001478"/>
          <a:ext cx="1068640" cy="374789"/>
        </a:xfrm>
        <a:custGeom>
          <a:avLst/>
          <a:gdLst/>
          <a:ahLst/>
          <a:cxnLst/>
          <a:rect l="0" t="0" r="0" b="0"/>
          <a:pathLst>
            <a:path>
              <a:moveTo>
                <a:pt x="0" y="0"/>
              </a:moveTo>
              <a:lnTo>
                <a:pt x="0" y="189485"/>
              </a:lnTo>
              <a:lnTo>
                <a:pt x="1068640" y="189485"/>
              </a:lnTo>
              <a:lnTo>
                <a:pt x="1068640" y="374789"/>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16F1A8F0-E533-42FD-8694-10B2687BDE08}">
      <dsp:nvSpPr>
        <dsp:cNvPr id="0" name=""/>
        <dsp:cNvSpPr/>
      </dsp:nvSpPr>
      <dsp:spPr>
        <a:xfrm>
          <a:off x="883337" y="2001478"/>
          <a:ext cx="1067700" cy="370606"/>
        </a:xfrm>
        <a:custGeom>
          <a:avLst/>
          <a:gdLst/>
          <a:ahLst/>
          <a:cxnLst/>
          <a:rect l="0" t="0" r="0" b="0"/>
          <a:pathLst>
            <a:path>
              <a:moveTo>
                <a:pt x="1067700" y="0"/>
              </a:moveTo>
              <a:lnTo>
                <a:pt x="1067700" y="185303"/>
              </a:lnTo>
              <a:lnTo>
                <a:pt x="0" y="185303"/>
              </a:lnTo>
              <a:lnTo>
                <a:pt x="0" y="370606"/>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D1154145-9BA7-4502-B11D-B2E00A32AC70}">
      <dsp:nvSpPr>
        <dsp:cNvPr id="0" name=""/>
        <dsp:cNvSpPr/>
      </dsp:nvSpPr>
      <dsp:spPr>
        <a:xfrm>
          <a:off x="1068640" y="1119081"/>
          <a:ext cx="1764793" cy="882396"/>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900" b="1" i="0" u="none" strike="noStrike" kern="1200" cap="none" normalizeH="0" baseline="0" dirty="0" err="1">
              <a:ln>
                <a:noFill/>
              </a:ln>
              <a:solidFill>
                <a:schemeClr val="bg1"/>
              </a:solidFill>
              <a:effectLst/>
              <a:latin typeface="Arial" charset="0"/>
            </a:rPr>
            <a:t>Nephropathies</a:t>
          </a:r>
          <a:endParaRPr kumimoji="0" lang="cs-CZ" altLang="en-US" sz="1900" b="1" i="0" u="none" strike="noStrike" kern="1200" cap="none" normalizeH="0" baseline="0" dirty="0">
            <a:ln>
              <a:noFill/>
            </a:ln>
            <a:solidFill>
              <a:schemeClr val="bg1"/>
            </a:solidFill>
            <a:effectLst/>
            <a:latin typeface="Arial" charset="0"/>
          </a:endParaRPr>
        </a:p>
      </dsp:txBody>
      <dsp:txXfrm>
        <a:off x="1068640" y="1119081"/>
        <a:ext cx="1764793" cy="882396"/>
      </dsp:txXfrm>
    </dsp:sp>
    <dsp:sp modelId="{46873FF4-E96C-4081-AD64-CB79D2502A81}">
      <dsp:nvSpPr>
        <dsp:cNvPr id="0" name=""/>
        <dsp:cNvSpPr/>
      </dsp:nvSpPr>
      <dsp:spPr>
        <a:xfrm>
          <a:off x="940" y="2372084"/>
          <a:ext cx="1764793" cy="882396"/>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900" b="1" i="0" u="none" strike="noStrike" kern="1200" cap="none" normalizeH="0" baseline="0" dirty="0" err="1">
              <a:ln>
                <a:noFill/>
              </a:ln>
              <a:solidFill>
                <a:schemeClr val="bg1"/>
              </a:solidFill>
              <a:effectLst/>
              <a:latin typeface="Arial" charset="0"/>
            </a:rPr>
            <a:t>Acute</a:t>
          </a:r>
          <a:endParaRPr kumimoji="0" lang="cs-CZ" altLang="en-US" sz="1900" b="1" i="0" u="none" strike="noStrike" kern="1200" cap="none" normalizeH="0" baseline="0" dirty="0">
            <a:ln>
              <a:noFill/>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900" b="1" i="0" u="none" strike="noStrike" kern="1200" cap="none" normalizeH="0" baseline="0" dirty="0">
              <a:ln>
                <a:noFill/>
              </a:ln>
              <a:solidFill>
                <a:schemeClr val="bg1"/>
              </a:solidFill>
              <a:effectLst/>
              <a:latin typeface="Arial" charset="0"/>
            </a:rPr>
            <a:t>(</a:t>
          </a:r>
          <a:r>
            <a:rPr kumimoji="0" lang="cs-CZ" altLang="en-US" sz="1900" b="1" i="0" u="none" strike="noStrike" kern="1200" cap="none" normalizeH="0" baseline="0" dirty="0" err="1">
              <a:ln>
                <a:noFill/>
              </a:ln>
              <a:solidFill>
                <a:schemeClr val="bg1"/>
              </a:solidFill>
              <a:effectLst/>
              <a:latin typeface="Arial" charset="0"/>
            </a:rPr>
            <a:t>hours</a:t>
          </a:r>
          <a:r>
            <a:rPr kumimoji="0" lang="cs-CZ" altLang="en-US" sz="1900" b="1" i="0" u="none" strike="noStrike" kern="1200" cap="none" normalizeH="0" baseline="0" dirty="0">
              <a:ln>
                <a:noFill/>
              </a:ln>
              <a:solidFill>
                <a:schemeClr val="bg1"/>
              </a:solidFill>
              <a:effectLst/>
              <a:latin typeface="Arial" charset="0"/>
            </a:rPr>
            <a:t> -</a:t>
          </a:r>
          <a:r>
            <a:rPr kumimoji="0" lang="cs-CZ" altLang="en-US" sz="1900" b="1" i="0" u="none" strike="noStrike" kern="1200" cap="none" normalizeH="0" baseline="0" dirty="0" err="1">
              <a:ln>
                <a:noFill/>
              </a:ln>
              <a:solidFill>
                <a:schemeClr val="bg1"/>
              </a:solidFill>
              <a:effectLst/>
              <a:latin typeface="Arial" charset="0"/>
            </a:rPr>
            <a:t>days</a:t>
          </a:r>
          <a:r>
            <a:rPr kumimoji="0" lang="cs-CZ" altLang="en-US" sz="1900" b="1" i="0" u="none" strike="noStrike" kern="1200" cap="none" normalizeH="0" baseline="0" dirty="0">
              <a:ln>
                <a:noFill/>
              </a:ln>
              <a:solidFill>
                <a:schemeClr val="bg1"/>
              </a:solidFill>
              <a:effectLst/>
              <a:latin typeface="Arial" charset="0"/>
            </a:rPr>
            <a:t>)</a:t>
          </a:r>
        </a:p>
      </dsp:txBody>
      <dsp:txXfrm>
        <a:off x="940" y="2372084"/>
        <a:ext cx="1764793" cy="882396"/>
      </dsp:txXfrm>
    </dsp:sp>
    <dsp:sp modelId="{5357E8FF-1125-44DE-9EC3-BB606A1FC5F4}">
      <dsp:nvSpPr>
        <dsp:cNvPr id="0" name=""/>
        <dsp:cNvSpPr/>
      </dsp:nvSpPr>
      <dsp:spPr>
        <a:xfrm>
          <a:off x="2137281" y="2376267"/>
          <a:ext cx="1764793" cy="882396"/>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900" b="1" i="0" u="none" strike="noStrike" kern="1200" cap="none" normalizeH="0" baseline="0" dirty="0" err="1">
              <a:ln>
                <a:noFill/>
              </a:ln>
              <a:solidFill>
                <a:schemeClr val="bg1"/>
              </a:solidFill>
              <a:effectLst/>
              <a:latin typeface="Arial" charset="0"/>
            </a:rPr>
            <a:t>Chronic</a:t>
          </a:r>
          <a:endParaRPr kumimoji="0" lang="cs-CZ" altLang="en-US" sz="1900" b="1" i="0" u="none" strike="noStrike" kern="1200" cap="none" normalizeH="0" baseline="0" dirty="0">
            <a:ln>
              <a:noFill/>
            </a:ln>
            <a:solidFill>
              <a:schemeClr val="bg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900" b="1" i="0" u="none" strike="noStrike" kern="1200" cap="none" normalizeH="0" baseline="0" dirty="0">
              <a:ln>
                <a:noFill/>
              </a:ln>
              <a:solidFill>
                <a:schemeClr val="bg1"/>
              </a:solidFill>
              <a:effectLst/>
              <a:latin typeface="Arial" charset="0"/>
            </a:rPr>
            <a:t>(</a:t>
          </a:r>
          <a:r>
            <a:rPr kumimoji="0" lang="cs-CZ" altLang="en-US" sz="1900" b="1" i="0" u="none" strike="noStrike" kern="1200" cap="none" normalizeH="0" baseline="0" dirty="0" err="1">
              <a:ln>
                <a:noFill/>
              </a:ln>
              <a:solidFill>
                <a:schemeClr val="bg1"/>
              </a:solidFill>
              <a:effectLst/>
              <a:latin typeface="Arial" charset="0"/>
            </a:rPr>
            <a:t>years</a:t>
          </a:r>
          <a:r>
            <a:rPr kumimoji="0" lang="cs-CZ" altLang="en-US" sz="1900" b="1" i="0" u="none" strike="noStrike" kern="1200" cap="none" normalizeH="0" baseline="0" dirty="0">
              <a:ln>
                <a:noFill/>
              </a:ln>
              <a:solidFill>
                <a:schemeClr val="bg1"/>
              </a:solidFill>
              <a:effectLst/>
              <a:latin typeface="Arial" charset="0"/>
            </a:rPr>
            <a:t>)</a:t>
          </a:r>
        </a:p>
      </dsp:txBody>
      <dsp:txXfrm>
        <a:off x="2137281" y="2376267"/>
        <a:ext cx="1764793" cy="882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28C90-B351-42C5-85C7-6D9689E5968B}">
      <dsp:nvSpPr>
        <dsp:cNvPr id="0" name=""/>
        <dsp:cNvSpPr/>
      </dsp:nvSpPr>
      <dsp:spPr>
        <a:xfrm>
          <a:off x="3142477" y="860199"/>
          <a:ext cx="1971762" cy="296519"/>
        </a:xfrm>
        <a:custGeom>
          <a:avLst/>
          <a:gdLst/>
          <a:ahLst/>
          <a:cxnLst/>
          <a:rect l="0" t="0" r="0" b="0"/>
          <a:pathLst>
            <a:path>
              <a:moveTo>
                <a:pt x="0" y="0"/>
              </a:moveTo>
              <a:lnTo>
                <a:pt x="0" y="176364"/>
              </a:lnTo>
              <a:lnTo>
                <a:pt x="1971762" y="176364"/>
              </a:lnTo>
              <a:lnTo>
                <a:pt x="1971762" y="296519"/>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94E2ED8F-9F74-45DF-9892-0F14D9800832}">
      <dsp:nvSpPr>
        <dsp:cNvPr id="0" name=""/>
        <dsp:cNvSpPr/>
      </dsp:nvSpPr>
      <dsp:spPr>
        <a:xfrm>
          <a:off x="3092534" y="860199"/>
          <a:ext cx="91440" cy="296519"/>
        </a:xfrm>
        <a:custGeom>
          <a:avLst/>
          <a:gdLst/>
          <a:ahLst/>
          <a:cxnLst/>
          <a:rect l="0" t="0" r="0" b="0"/>
          <a:pathLst>
            <a:path>
              <a:moveTo>
                <a:pt x="49942" y="0"/>
              </a:moveTo>
              <a:lnTo>
                <a:pt x="49942" y="176364"/>
              </a:lnTo>
              <a:lnTo>
                <a:pt x="45720" y="176364"/>
              </a:lnTo>
              <a:lnTo>
                <a:pt x="45720" y="296519"/>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7B671E26-5DF9-4DF7-B057-076EAFC670BD}">
      <dsp:nvSpPr>
        <dsp:cNvPr id="0" name=""/>
        <dsp:cNvSpPr/>
      </dsp:nvSpPr>
      <dsp:spPr>
        <a:xfrm>
          <a:off x="958086" y="860199"/>
          <a:ext cx="2184390" cy="296519"/>
        </a:xfrm>
        <a:custGeom>
          <a:avLst/>
          <a:gdLst/>
          <a:ahLst/>
          <a:cxnLst/>
          <a:rect l="0" t="0" r="0" b="0"/>
          <a:pathLst>
            <a:path>
              <a:moveTo>
                <a:pt x="2184390" y="0"/>
              </a:moveTo>
              <a:lnTo>
                <a:pt x="2184390" y="176364"/>
              </a:lnTo>
              <a:lnTo>
                <a:pt x="0" y="176364"/>
              </a:lnTo>
              <a:lnTo>
                <a:pt x="0" y="296519"/>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652EFC6D-F6C2-4FC6-B64D-A443855DCA6E}">
      <dsp:nvSpPr>
        <dsp:cNvPr id="0" name=""/>
        <dsp:cNvSpPr/>
      </dsp:nvSpPr>
      <dsp:spPr>
        <a:xfrm>
          <a:off x="2232242" y="288034"/>
          <a:ext cx="1820470" cy="572165"/>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kern="1200" cap="none" normalizeH="0" baseline="0" dirty="0" err="1">
              <a:ln>
                <a:noFill/>
              </a:ln>
              <a:solidFill>
                <a:schemeClr val="bg1"/>
              </a:solidFill>
              <a:effectLst/>
              <a:latin typeface="Arial" charset="0"/>
            </a:rPr>
            <a:t>Nephropathies</a:t>
          </a:r>
          <a:endParaRPr kumimoji="0" lang="cs-CZ" altLang="en-US" sz="1600" b="1" i="0" u="none" strike="noStrike" kern="1200" cap="none" normalizeH="0" baseline="0" dirty="0">
            <a:ln>
              <a:noFill/>
            </a:ln>
            <a:solidFill>
              <a:schemeClr val="bg1"/>
            </a:solidFill>
            <a:effectLst/>
            <a:latin typeface="Arial" charset="0"/>
          </a:endParaRPr>
        </a:p>
      </dsp:txBody>
      <dsp:txXfrm>
        <a:off x="2232242" y="288034"/>
        <a:ext cx="1820470" cy="572165"/>
      </dsp:txXfrm>
    </dsp:sp>
    <dsp:sp modelId="{9DFA046D-ECF2-4836-8DD8-87F9A7DF403F}">
      <dsp:nvSpPr>
        <dsp:cNvPr id="0" name=""/>
        <dsp:cNvSpPr/>
      </dsp:nvSpPr>
      <dsp:spPr>
        <a:xfrm>
          <a:off x="2450" y="1156718"/>
          <a:ext cx="1911273" cy="685025"/>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kern="1200" cap="none" normalizeH="0" baseline="0" dirty="0" err="1">
              <a:ln>
                <a:noFill/>
              </a:ln>
              <a:solidFill>
                <a:schemeClr val="bg1"/>
              </a:solidFill>
              <a:effectLst/>
              <a:latin typeface="Arial" charset="0"/>
            </a:rPr>
            <a:t>Glomerulopathies</a:t>
          </a:r>
          <a:endParaRPr kumimoji="0" lang="cs-CZ" altLang="en-US" sz="1600" b="1" i="0" u="none" strike="noStrike" kern="1200" cap="none" normalizeH="0" baseline="0" dirty="0">
            <a:ln>
              <a:noFill/>
            </a:ln>
            <a:solidFill>
              <a:schemeClr val="bg1"/>
            </a:solidFill>
            <a:effectLst/>
            <a:latin typeface="Arial" charset="0"/>
          </a:endParaRPr>
        </a:p>
      </dsp:txBody>
      <dsp:txXfrm>
        <a:off x="2450" y="1156718"/>
        <a:ext cx="1911273" cy="685025"/>
      </dsp:txXfrm>
    </dsp:sp>
    <dsp:sp modelId="{8B97666C-B0EC-47DA-897B-E8CAC1E3FC06}">
      <dsp:nvSpPr>
        <dsp:cNvPr id="0" name=""/>
        <dsp:cNvSpPr/>
      </dsp:nvSpPr>
      <dsp:spPr>
        <a:xfrm>
          <a:off x="2154033" y="1156718"/>
          <a:ext cx="1968443" cy="572165"/>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kern="1200" cap="none" normalizeH="0" baseline="0" dirty="0" err="1">
              <a:ln>
                <a:noFill/>
              </a:ln>
              <a:solidFill>
                <a:schemeClr val="bg1"/>
              </a:solidFill>
              <a:effectLst/>
              <a:latin typeface="Arial" charset="0"/>
            </a:rPr>
            <a:t>Tubulointerstitial</a:t>
          </a:r>
          <a:r>
            <a:rPr kumimoji="0" lang="cs-CZ" altLang="en-US" sz="1600" b="1" i="0" u="none" strike="noStrike" kern="1200" cap="none" normalizeH="0" baseline="0" dirty="0">
              <a:ln>
                <a:noFill/>
              </a:ln>
              <a:solidFill>
                <a:schemeClr val="bg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kern="1200" cap="none" normalizeH="0" baseline="0" dirty="0" err="1">
              <a:ln>
                <a:noFill/>
              </a:ln>
              <a:solidFill>
                <a:schemeClr val="bg1"/>
              </a:solidFill>
              <a:effectLst/>
              <a:latin typeface="Arial" charset="0"/>
            </a:rPr>
            <a:t>nephropathies</a:t>
          </a:r>
          <a:endParaRPr kumimoji="0" lang="cs-CZ" altLang="en-US" sz="1600" b="1" i="0" u="none" strike="noStrike" kern="1200" cap="none" normalizeH="0" baseline="0" dirty="0">
            <a:ln>
              <a:noFill/>
            </a:ln>
            <a:solidFill>
              <a:schemeClr val="bg1"/>
            </a:solidFill>
            <a:effectLst/>
            <a:latin typeface="Arial" charset="0"/>
          </a:endParaRPr>
        </a:p>
      </dsp:txBody>
      <dsp:txXfrm>
        <a:off x="2154033" y="1156718"/>
        <a:ext cx="1968443" cy="572165"/>
      </dsp:txXfrm>
    </dsp:sp>
    <dsp:sp modelId="{EAA6DA7D-6269-491B-9278-222601429CAF}">
      <dsp:nvSpPr>
        <dsp:cNvPr id="0" name=""/>
        <dsp:cNvSpPr/>
      </dsp:nvSpPr>
      <dsp:spPr>
        <a:xfrm>
          <a:off x="4362786" y="1156718"/>
          <a:ext cx="1502907" cy="572165"/>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1600" b="1" i="0" u="none" strike="noStrike" kern="1200" cap="none" normalizeH="0" baseline="0" dirty="0" err="1">
              <a:ln>
                <a:noFill/>
              </a:ln>
              <a:solidFill>
                <a:schemeClr val="bg1"/>
              </a:solidFill>
              <a:effectLst/>
              <a:latin typeface="Arial" charset="0"/>
            </a:rPr>
            <a:t>Vascular</a:t>
          </a:r>
          <a:r>
            <a:rPr kumimoji="0" lang="cs-CZ" altLang="en-US" sz="1600" b="1" i="0" u="none" strike="noStrike" kern="1200" cap="none" normalizeH="0" baseline="0" dirty="0">
              <a:ln>
                <a:noFill/>
              </a:ln>
              <a:solidFill>
                <a:schemeClr val="bg1"/>
              </a:solidFill>
              <a:effectLst/>
              <a:latin typeface="Arial" charset="0"/>
            </a:rPr>
            <a:t> </a:t>
          </a:r>
          <a:r>
            <a:rPr kumimoji="0" lang="cs-CZ" altLang="en-US" sz="1600" b="1" i="0" u="none" strike="noStrike" kern="1200" cap="none" normalizeH="0" baseline="0" dirty="0" err="1">
              <a:ln>
                <a:noFill/>
              </a:ln>
              <a:solidFill>
                <a:schemeClr val="bg1"/>
              </a:solidFill>
              <a:effectLst/>
              <a:latin typeface="Arial" charset="0"/>
            </a:rPr>
            <a:t>nephropathies</a:t>
          </a:r>
          <a:endParaRPr kumimoji="0" lang="cs-CZ" altLang="en-US" sz="1600" b="1" i="0" u="none" strike="noStrike" kern="1200" cap="none" normalizeH="0" baseline="0" dirty="0">
            <a:ln>
              <a:noFill/>
            </a:ln>
            <a:solidFill>
              <a:schemeClr val="bg1"/>
            </a:solidFill>
            <a:effectLst/>
            <a:latin typeface="Arial" charset="0"/>
          </a:endParaRPr>
        </a:p>
      </dsp:txBody>
      <dsp:txXfrm>
        <a:off x="4362786" y="1156718"/>
        <a:ext cx="1502907" cy="572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27853-088E-4585-B103-E893F450B41C}">
      <dsp:nvSpPr>
        <dsp:cNvPr id="0" name=""/>
        <dsp:cNvSpPr/>
      </dsp:nvSpPr>
      <dsp:spPr>
        <a:xfrm>
          <a:off x="2019300" y="904071"/>
          <a:ext cx="1093126" cy="379432"/>
        </a:xfrm>
        <a:custGeom>
          <a:avLst/>
          <a:gdLst/>
          <a:ahLst/>
          <a:cxnLst/>
          <a:rect l="0" t="0" r="0" b="0"/>
          <a:pathLst>
            <a:path>
              <a:moveTo>
                <a:pt x="0" y="0"/>
              </a:moveTo>
              <a:lnTo>
                <a:pt x="0" y="189716"/>
              </a:lnTo>
              <a:lnTo>
                <a:pt x="1093126" y="189716"/>
              </a:lnTo>
              <a:lnTo>
                <a:pt x="1093126" y="379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D5287B-AC25-4BF2-BF8F-2B31E2D650D5}">
      <dsp:nvSpPr>
        <dsp:cNvPr id="0" name=""/>
        <dsp:cNvSpPr/>
      </dsp:nvSpPr>
      <dsp:spPr>
        <a:xfrm>
          <a:off x="926173" y="904071"/>
          <a:ext cx="1093126" cy="379432"/>
        </a:xfrm>
        <a:custGeom>
          <a:avLst/>
          <a:gdLst/>
          <a:ahLst/>
          <a:cxnLst/>
          <a:rect l="0" t="0" r="0" b="0"/>
          <a:pathLst>
            <a:path>
              <a:moveTo>
                <a:pt x="1093126" y="0"/>
              </a:moveTo>
              <a:lnTo>
                <a:pt x="1093126" y="189716"/>
              </a:lnTo>
              <a:lnTo>
                <a:pt x="0" y="189716"/>
              </a:lnTo>
              <a:lnTo>
                <a:pt x="0" y="379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178EF-CF05-43A6-8D1B-DF6CC618F7FA}">
      <dsp:nvSpPr>
        <dsp:cNvPr id="0" name=""/>
        <dsp:cNvSpPr/>
      </dsp:nvSpPr>
      <dsp:spPr>
        <a:xfrm>
          <a:off x="1115890" y="661"/>
          <a:ext cx="1806819" cy="903409"/>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2000" b="1" i="0" u="none" strike="noStrike" kern="1200" cap="none" normalizeH="0" baseline="0" dirty="0" err="1">
              <a:ln>
                <a:noFill/>
              </a:ln>
              <a:solidFill>
                <a:schemeClr val="bg1"/>
              </a:solidFill>
              <a:effectLst/>
              <a:latin typeface="Arial" charset="0"/>
            </a:rPr>
            <a:t>Nephropathies</a:t>
          </a:r>
          <a:r>
            <a:rPr kumimoji="0" lang="cs-CZ" altLang="en-US" sz="2000" b="0" i="0" u="none" strike="noStrike" kern="1200" cap="none" normalizeH="0" baseline="0" dirty="0">
              <a:ln>
                <a:noFill/>
              </a:ln>
              <a:solidFill>
                <a:schemeClr val="tx1"/>
              </a:solidFill>
              <a:effectLst/>
              <a:latin typeface="Arial" charset="0"/>
            </a:rPr>
            <a:t> </a:t>
          </a:r>
        </a:p>
      </dsp:txBody>
      <dsp:txXfrm>
        <a:off x="1115890" y="661"/>
        <a:ext cx="1806819" cy="903409"/>
      </dsp:txXfrm>
    </dsp:sp>
    <dsp:sp modelId="{7A9FD2D8-273E-4D64-B596-07057082E6AA}">
      <dsp:nvSpPr>
        <dsp:cNvPr id="0" name=""/>
        <dsp:cNvSpPr/>
      </dsp:nvSpPr>
      <dsp:spPr>
        <a:xfrm>
          <a:off x="22763" y="1283503"/>
          <a:ext cx="1806819" cy="903409"/>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2000" b="1" i="0" u="none" strike="noStrike" kern="1200" cap="none" normalizeH="0" baseline="0" dirty="0" err="1">
              <a:ln>
                <a:noFill/>
              </a:ln>
              <a:solidFill>
                <a:schemeClr val="bg1"/>
              </a:solidFill>
              <a:effectLst/>
              <a:latin typeface="Arial" charset="0"/>
            </a:rPr>
            <a:t>Primary</a:t>
          </a:r>
          <a:endParaRPr kumimoji="0" lang="cs-CZ" altLang="en-US" sz="2000" b="1" i="0" u="none" strike="noStrike" kern="1200" cap="none" normalizeH="0" baseline="0" dirty="0">
            <a:ln>
              <a:noFill/>
            </a:ln>
            <a:solidFill>
              <a:schemeClr val="bg1"/>
            </a:solidFill>
            <a:effectLst/>
            <a:latin typeface="Arial" charset="0"/>
          </a:endParaRPr>
        </a:p>
      </dsp:txBody>
      <dsp:txXfrm>
        <a:off x="22763" y="1283503"/>
        <a:ext cx="1806819" cy="903409"/>
      </dsp:txXfrm>
    </dsp:sp>
    <dsp:sp modelId="{67E94FF7-AB3B-4B05-B87A-7E1C81C65057}">
      <dsp:nvSpPr>
        <dsp:cNvPr id="0" name=""/>
        <dsp:cNvSpPr/>
      </dsp:nvSpPr>
      <dsp:spPr>
        <a:xfrm>
          <a:off x="2209016" y="1283503"/>
          <a:ext cx="1806819" cy="903409"/>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en-US" sz="2000" b="1" i="0" u="none" strike="noStrike" kern="1200" cap="none" normalizeH="0" baseline="0" dirty="0" err="1">
              <a:ln>
                <a:noFill/>
              </a:ln>
              <a:solidFill>
                <a:schemeClr val="bg1"/>
              </a:solidFill>
              <a:effectLst/>
              <a:latin typeface="Arial" charset="0"/>
            </a:rPr>
            <a:t>Secondary</a:t>
          </a:r>
          <a:r>
            <a:rPr kumimoji="0" lang="cs-CZ" altLang="en-US" sz="2000" b="1" i="0" u="none" strike="noStrike" kern="1200" cap="none" normalizeH="0" baseline="0" dirty="0">
              <a:ln>
                <a:noFill/>
              </a:ln>
              <a:solidFill>
                <a:schemeClr val="bg1"/>
              </a:solidFill>
              <a:effectLst/>
              <a:latin typeface="Arial" charset="0"/>
            </a:rPr>
            <a:t> </a:t>
          </a:r>
        </a:p>
      </dsp:txBody>
      <dsp:txXfrm>
        <a:off x="2209016" y="1283503"/>
        <a:ext cx="1806819" cy="9034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0.87671</cdr:x>
      <cdr:y>0.44954</cdr:y>
    </cdr:from>
    <cdr:to>
      <cdr:x>1</cdr:x>
      <cdr:y>0.51465</cdr:y>
    </cdr:to>
    <cdr:sp macro="" textlink="">
      <cdr:nvSpPr>
        <cdr:cNvPr id="2" name="TextovéPole 1"/>
        <cdr:cNvSpPr txBox="1"/>
      </cdr:nvSpPr>
      <cdr:spPr>
        <a:xfrm xmlns:a="http://schemas.openxmlformats.org/drawingml/2006/main">
          <a:off x="6929486" y="2071702"/>
          <a:ext cx="949727" cy="3000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200" b="1" dirty="0">
              <a:solidFill>
                <a:srgbClr val="7030A0"/>
              </a:solidFill>
            </a:rPr>
            <a:t>DMT2</a:t>
          </a:r>
          <a:endParaRPr lang="en-GB" sz="1200" b="1" dirty="0">
            <a:solidFill>
              <a:srgbClr val="7030A0"/>
            </a:solidFill>
          </a:endParaRPr>
        </a:p>
      </cdr:txBody>
    </cdr:sp>
  </cdr:relSizeAnchor>
  <cdr:relSizeAnchor xmlns:cdr="http://schemas.openxmlformats.org/drawingml/2006/chartDrawing">
    <cdr:from>
      <cdr:x>0.66771</cdr:x>
      <cdr:y>0.57355</cdr:y>
    </cdr:from>
    <cdr:to>
      <cdr:x>0.9423</cdr:x>
      <cdr:y>0.63366</cdr:y>
    </cdr:to>
    <cdr:sp macro="" textlink="">
      <cdr:nvSpPr>
        <cdr:cNvPr id="3" name="TextovéPole 2"/>
        <cdr:cNvSpPr txBox="1"/>
      </cdr:nvSpPr>
      <cdr:spPr>
        <a:xfrm xmlns:a="http://schemas.openxmlformats.org/drawingml/2006/main">
          <a:off x="5143536" y="2643206"/>
          <a:ext cx="2115219" cy="2770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rgbClr val="FF0000"/>
              </a:solidFill>
            </a:rPr>
            <a:t>of the total number of </a:t>
          </a:r>
          <a:r>
            <a:rPr lang="en-US" sz="1200" b="1" dirty="0" smtClean="0">
              <a:solidFill>
                <a:srgbClr val="FF0000"/>
              </a:solidFill>
            </a:rPr>
            <a:t>deaths</a:t>
          </a:r>
          <a:r>
            <a:rPr lang="cs-CZ" sz="1200" b="1" dirty="0" smtClean="0">
              <a:solidFill>
                <a:srgbClr val="FF0000"/>
              </a:solidFill>
            </a:rPr>
            <a:t> (N=1594)</a:t>
          </a:r>
          <a:endParaRPr lang="en-GB" sz="12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48F14-5ED9-4308-BE3E-B696E44AB22C}" type="datetimeFigureOut">
              <a:rPr lang="en-GB" smtClean="0"/>
              <a:pPr/>
              <a:t>03/07/2023</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60808-8287-4121-8282-AC776E897780}" type="slidenum">
              <a:rPr lang="en-GB" smtClean="0"/>
              <a:pPr/>
              <a:t>‹#›</a:t>
            </a:fld>
            <a:endParaRPr lang="en-GB"/>
          </a:p>
        </p:txBody>
      </p:sp>
    </p:spTree>
    <p:extLst>
      <p:ext uri="{BB962C8B-B14F-4D97-AF65-F5344CB8AC3E}">
        <p14:creationId xmlns:p14="http://schemas.microsoft.com/office/powerpoint/2010/main" xmlns="" val="7893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C8360808-8287-4121-8282-AC776E897780}" type="slidenum">
              <a:rPr lang="en-GB" smtClean="0"/>
              <a:pPr/>
              <a:t>2</a:t>
            </a:fld>
            <a:endParaRPr lang="en-GB"/>
          </a:p>
        </p:txBody>
      </p:sp>
    </p:spTree>
    <p:extLst>
      <p:ext uri="{BB962C8B-B14F-4D97-AF65-F5344CB8AC3E}">
        <p14:creationId xmlns:p14="http://schemas.microsoft.com/office/powerpoint/2010/main" xmlns="" val="2622895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C8360808-8287-4121-8282-AC776E897780}" type="slidenum">
              <a:rPr lang="en-GB" smtClean="0"/>
              <a:pPr/>
              <a:t>22</a:t>
            </a:fld>
            <a:endParaRPr lang="en-GB"/>
          </a:p>
        </p:txBody>
      </p:sp>
    </p:spTree>
    <p:extLst>
      <p:ext uri="{BB962C8B-B14F-4D97-AF65-F5344CB8AC3E}">
        <p14:creationId xmlns:p14="http://schemas.microsoft.com/office/powerpoint/2010/main" xmlns="" val="262289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C8360808-8287-4121-8282-AC776E897780}" type="slidenum">
              <a:rPr lang="en-GB" smtClean="0"/>
              <a:pPr/>
              <a:t>25</a:t>
            </a:fld>
            <a:endParaRPr lang="en-GB"/>
          </a:p>
        </p:txBody>
      </p:sp>
    </p:spTree>
    <p:extLst>
      <p:ext uri="{BB962C8B-B14F-4D97-AF65-F5344CB8AC3E}">
        <p14:creationId xmlns:p14="http://schemas.microsoft.com/office/powerpoint/2010/main" xmlns="" val="262289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8360808-8287-4121-8282-AC776E897780}" type="slidenum">
              <a:rPr lang="en-GB" smtClean="0"/>
              <a:pPr/>
              <a:t>26</a:t>
            </a:fld>
            <a:endParaRPr lang="en-GB"/>
          </a:p>
        </p:txBody>
      </p:sp>
    </p:spTree>
    <p:extLst>
      <p:ext uri="{BB962C8B-B14F-4D97-AF65-F5344CB8AC3E}">
        <p14:creationId xmlns:p14="http://schemas.microsoft.com/office/powerpoint/2010/main" xmlns="" val="2910354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C8360808-8287-4121-8282-AC776E897780}" type="slidenum">
              <a:rPr lang="en-GB" smtClean="0"/>
              <a:pPr/>
              <a:t>34</a:t>
            </a:fld>
            <a:endParaRPr lang="en-GB"/>
          </a:p>
        </p:txBody>
      </p:sp>
    </p:spTree>
    <p:extLst>
      <p:ext uri="{BB962C8B-B14F-4D97-AF65-F5344CB8AC3E}">
        <p14:creationId xmlns:p14="http://schemas.microsoft.com/office/powerpoint/2010/main" xmlns="" val="2622895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C8360808-8287-4121-8282-AC776E897780}" type="slidenum">
              <a:rPr lang="en-GB" smtClean="0"/>
              <a:pPr/>
              <a:t>37</a:t>
            </a:fld>
            <a:endParaRPr lang="en-GB"/>
          </a:p>
        </p:txBody>
      </p:sp>
    </p:spTree>
    <p:extLst>
      <p:ext uri="{BB962C8B-B14F-4D97-AF65-F5344CB8AC3E}">
        <p14:creationId xmlns:p14="http://schemas.microsoft.com/office/powerpoint/2010/main" xmlns="" val="2622895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C8360808-8287-4121-8282-AC776E897780}" type="slidenum">
              <a:rPr lang="en-GB" smtClean="0"/>
              <a:pPr/>
              <a:t>40</a:t>
            </a:fld>
            <a:endParaRPr lang="en-GB"/>
          </a:p>
        </p:txBody>
      </p:sp>
    </p:spTree>
    <p:extLst>
      <p:ext uri="{BB962C8B-B14F-4D97-AF65-F5344CB8AC3E}">
        <p14:creationId xmlns:p14="http://schemas.microsoft.com/office/powerpoint/2010/main" xmlns="" val="157787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C8360808-8287-4121-8282-AC776E897780}" type="slidenum">
              <a:rPr lang="en-GB" smtClean="0"/>
              <a:pPr/>
              <a:t>45</a:t>
            </a:fld>
            <a:endParaRPr lang="en-GB"/>
          </a:p>
        </p:txBody>
      </p:sp>
    </p:spTree>
    <p:extLst>
      <p:ext uri="{BB962C8B-B14F-4D97-AF65-F5344CB8AC3E}">
        <p14:creationId xmlns:p14="http://schemas.microsoft.com/office/powerpoint/2010/main" xmlns="" val="262289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C8360808-8287-4121-8282-AC776E897780}" type="slidenum">
              <a:rPr lang="en-GB" smtClean="0"/>
              <a:pPr/>
              <a:t>4</a:t>
            </a:fld>
            <a:endParaRPr lang="en-GB"/>
          </a:p>
        </p:txBody>
      </p:sp>
    </p:spTree>
    <p:extLst>
      <p:ext uri="{BB962C8B-B14F-4D97-AF65-F5344CB8AC3E}">
        <p14:creationId xmlns:p14="http://schemas.microsoft.com/office/powerpoint/2010/main" xmlns="" val="267380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C8360808-8287-4121-8282-AC776E897780}" type="slidenum">
              <a:rPr lang="en-GB" smtClean="0"/>
              <a:pPr/>
              <a:t>6</a:t>
            </a:fld>
            <a:endParaRPr lang="en-GB"/>
          </a:p>
        </p:txBody>
      </p:sp>
    </p:spTree>
    <p:extLst>
      <p:ext uri="{BB962C8B-B14F-4D97-AF65-F5344CB8AC3E}">
        <p14:creationId xmlns:p14="http://schemas.microsoft.com/office/powerpoint/2010/main" xmlns="" val="262289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8360808-8287-4121-8282-AC776E897780}" type="slidenum">
              <a:rPr lang="en-GB" smtClean="0"/>
              <a:pPr/>
              <a:t>8</a:t>
            </a:fld>
            <a:endParaRPr lang="en-GB"/>
          </a:p>
        </p:txBody>
      </p:sp>
    </p:spTree>
    <p:extLst>
      <p:ext uri="{BB962C8B-B14F-4D97-AF65-F5344CB8AC3E}">
        <p14:creationId xmlns:p14="http://schemas.microsoft.com/office/powerpoint/2010/main" xmlns="" val="153490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HD sice může nahradit funkci ledvin, ale</a:t>
            </a:r>
            <a:r>
              <a:rPr lang="cs-CZ" baseline="0" dirty="0"/>
              <a:t> přítomnost rizikových faktorů K-V chorob a vyšší věk je příčinou jejich vysoké mortality z kardiovaskulárních příčin. </a:t>
            </a:r>
            <a:endParaRPr lang="en-GB" dirty="0"/>
          </a:p>
        </p:txBody>
      </p:sp>
      <p:sp>
        <p:nvSpPr>
          <p:cNvPr id="4" name="Zástupný symbol pro číslo snímku 3"/>
          <p:cNvSpPr>
            <a:spLocks noGrp="1"/>
          </p:cNvSpPr>
          <p:nvPr>
            <p:ph type="sldNum" sz="quarter" idx="10"/>
          </p:nvPr>
        </p:nvSpPr>
        <p:spPr/>
        <p:txBody>
          <a:bodyPr/>
          <a:lstStyle/>
          <a:p>
            <a:pPr>
              <a:defRPr/>
            </a:pPr>
            <a:fld id="{B9849980-D370-4497-B954-B4CEF400B26C}" type="slidenum">
              <a:rPr lang="en-GB" smtClean="0"/>
              <a:pPr>
                <a:defRPr/>
              </a:pPr>
              <a:t>9</a:t>
            </a:fld>
            <a:endParaRPr lang="en-GB"/>
          </a:p>
        </p:txBody>
      </p:sp>
    </p:spTree>
    <p:extLst>
      <p:ext uri="{BB962C8B-B14F-4D97-AF65-F5344CB8AC3E}">
        <p14:creationId xmlns:p14="http://schemas.microsoft.com/office/powerpoint/2010/main" xmlns="" val="150133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C8360808-8287-4121-8282-AC776E897780}" type="slidenum">
              <a:rPr lang="en-GB" smtClean="0"/>
              <a:pPr/>
              <a:t>11</a:t>
            </a:fld>
            <a:endParaRPr lang="en-GB"/>
          </a:p>
        </p:txBody>
      </p:sp>
    </p:spTree>
    <p:extLst>
      <p:ext uri="{BB962C8B-B14F-4D97-AF65-F5344CB8AC3E}">
        <p14:creationId xmlns:p14="http://schemas.microsoft.com/office/powerpoint/2010/main" xmlns="" val="262289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C8360808-8287-4121-8282-AC776E89778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xmlns="" val="50451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494DDC18-9C68-43E3-8891-5FDAF6950EDE}" type="slidenum">
              <a:rPr lang="en-GB" smtClean="0"/>
              <a:pPr/>
              <a:t>14</a:t>
            </a:fld>
            <a:endParaRPr lang="en-GB"/>
          </a:p>
        </p:txBody>
      </p:sp>
    </p:spTree>
    <p:extLst>
      <p:ext uri="{BB962C8B-B14F-4D97-AF65-F5344CB8AC3E}">
        <p14:creationId xmlns:p14="http://schemas.microsoft.com/office/powerpoint/2010/main" xmlns="" val="980892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8360808-8287-4121-8282-AC776E897780}" type="slidenum">
              <a:rPr lang="en-GB" smtClean="0"/>
              <a:pPr/>
              <a:t>15</a:t>
            </a:fld>
            <a:endParaRPr lang="en-GB"/>
          </a:p>
        </p:txBody>
      </p:sp>
    </p:spTree>
    <p:extLst>
      <p:ext uri="{BB962C8B-B14F-4D97-AF65-F5344CB8AC3E}">
        <p14:creationId xmlns:p14="http://schemas.microsoft.com/office/powerpoint/2010/main" xmlns="" val="291965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quarter" idx="2"/>
          </p:nvPr>
        </p:nvSpPr>
        <p:spPr>
          <a:xfrm>
            <a:off x="4648200" y="1600200"/>
            <a:ext cx="40386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obsah 4"/>
          <p:cNvSpPr>
            <a:spLocks noGrp="1"/>
          </p:cNvSpPr>
          <p:nvPr>
            <p:ph sz="quarter" idx="3"/>
          </p:nvPr>
        </p:nvSpPr>
        <p:spPr>
          <a:xfrm>
            <a:off x="4648200" y="3938588"/>
            <a:ext cx="40386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en-US"/>
          </a:p>
        </p:txBody>
      </p:sp>
      <p:sp>
        <p:nvSpPr>
          <p:cNvPr id="8" name="Rectangle 6"/>
          <p:cNvSpPr>
            <a:spLocks noGrp="1" noChangeArrowheads="1"/>
          </p:cNvSpPr>
          <p:nvPr>
            <p:ph type="sldNum" sz="quarter" idx="12"/>
          </p:nvPr>
        </p:nvSpPr>
        <p:spPr>
          <a:ln/>
        </p:spPr>
        <p:txBody>
          <a:bodyPr/>
          <a:lstStyle>
            <a:lvl1pPr>
              <a:defRPr/>
            </a:lvl1pPr>
          </a:lstStyle>
          <a:p>
            <a:pPr>
              <a:defRPr/>
            </a:pPr>
            <a:fld id="{56AB788F-104A-49A4-9037-2363721F75CC}" type="slidenum">
              <a:rPr lang="cs-CZ" altLang="en-US"/>
              <a:pPr>
                <a:defRPr/>
              </a:pPr>
              <a:t>‹#›</a:t>
            </a:fld>
            <a:endParaRPr lang="cs-CZ" altLang="en-US"/>
          </a:p>
        </p:txBody>
      </p:sp>
    </p:spTree>
    <p:extLst>
      <p:ext uri="{BB962C8B-B14F-4D97-AF65-F5344CB8AC3E}">
        <p14:creationId xmlns:p14="http://schemas.microsoft.com/office/powerpoint/2010/main" xmlns="" val="1568992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endParaRPr lang="en-US"/>
          </a:p>
        </p:txBody>
      </p:sp>
      <p:sp>
        <p:nvSpPr>
          <p:cNvPr id="3" name="Zástupný symbol pro tabulku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Zástupný symbol pro datum 3"/>
          <p:cNvSpPr>
            <a:spLocks noGrp="1"/>
          </p:cNvSpPr>
          <p:nvPr>
            <p:ph type="dt" sz="half" idx="10"/>
          </p:nvPr>
        </p:nvSpPr>
        <p:spPr/>
        <p:txBody>
          <a:bodyPr/>
          <a:lstStyle>
            <a:lvl1pPr>
              <a:defRPr/>
            </a:lvl1pPr>
          </a:lstStyle>
          <a:p>
            <a:pPr>
              <a:defRPr/>
            </a:pPr>
            <a:fld id="{2755CF0C-D893-4199-96FA-810273250351}" type="datetimeFigureOut">
              <a:rPr lang="cs-CZ"/>
              <a:pPr>
                <a:defRPr/>
              </a:pPr>
              <a:t>03.07.2023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DBC26BC-F7CE-4703-A489-9E7B30F0195E}" type="slidenum">
              <a:rPr lang="cs-CZ"/>
              <a:pPr>
                <a:defRPr/>
              </a:pPr>
              <a:t>‹#›</a:t>
            </a:fld>
            <a:endParaRPr lang="cs-CZ"/>
          </a:p>
        </p:txBody>
      </p:sp>
    </p:spTree>
    <p:extLst>
      <p:ext uri="{BB962C8B-B14F-4D97-AF65-F5344CB8AC3E}">
        <p14:creationId xmlns:p14="http://schemas.microsoft.com/office/powerpoint/2010/main" xmlns="" val="329993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03.07.2023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03.07.2023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18"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microsoft.com/office/2007/relationships/diagramDrawing" Target="../diagrams/drawing1.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2.xml"/><Relationship Id="rId6" Type="http://schemas.openxmlformats.org/officeDocument/2006/relationships/diagramData" Target="../diagrams/data2.xml"/><Relationship Id="rId11" Type="http://schemas.openxmlformats.org/officeDocument/2006/relationships/diagramLayout" Target="../diagrams/layout3.xml"/><Relationship Id="rId5" Type="http://schemas.openxmlformats.org/officeDocument/2006/relationships/diagramColors" Target="../diagrams/colors1.xml"/><Relationship Id="rId10" Type="http://schemas.openxmlformats.org/officeDocument/2006/relationships/diagramData" Target="../diagrams/data3.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INTRODUCTION TO NEPHROLOGY</a:t>
            </a:r>
            <a:endParaRPr lang="en-GB" b="1" dirty="0"/>
          </a:p>
        </p:txBody>
      </p:sp>
      <p:sp>
        <p:nvSpPr>
          <p:cNvPr id="3" name="Podnadpis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xmlns="" val="2954989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5058" y="165015"/>
            <a:ext cx="4247341" cy="6692985"/>
          </a:xfrm>
          <a:prstGeom prst="rect">
            <a:avLst/>
          </a:prstGeom>
        </p:spPr>
      </p:pic>
      <p:sp>
        <p:nvSpPr>
          <p:cNvPr id="5" name="TextovéPole 4"/>
          <p:cNvSpPr txBox="1"/>
          <p:nvPr/>
        </p:nvSpPr>
        <p:spPr>
          <a:xfrm>
            <a:off x="4643438" y="142852"/>
            <a:ext cx="1955664" cy="1384995"/>
          </a:xfrm>
          <a:prstGeom prst="rect">
            <a:avLst/>
          </a:prstGeom>
          <a:noFill/>
        </p:spPr>
        <p:txBody>
          <a:bodyPr wrap="none" rtlCol="0">
            <a:spAutoFit/>
          </a:bodyPr>
          <a:lstStyle/>
          <a:p>
            <a:r>
              <a:rPr lang="cs-CZ" sz="1200" b="1" dirty="0" smtClean="0">
                <a:solidFill>
                  <a:srgbClr val="FF0000"/>
                </a:solidFill>
              </a:rPr>
              <a:t>Portugal </a:t>
            </a:r>
            <a:r>
              <a:rPr lang="cs-CZ" sz="1200" b="1" dirty="0">
                <a:solidFill>
                  <a:srgbClr val="FF0000"/>
                </a:solidFill>
              </a:rPr>
              <a:t>(2,008 PMP)</a:t>
            </a:r>
          </a:p>
          <a:p>
            <a:r>
              <a:rPr lang="cs-CZ" sz="1200" dirty="0" err="1" smtClean="0"/>
              <a:t>Greece</a:t>
            </a:r>
            <a:endParaRPr lang="cs-CZ" sz="1200" dirty="0" smtClean="0"/>
          </a:p>
          <a:p>
            <a:r>
              <a:rPr lang="cs-CZ" sz="1200" dirty="0" smtClean="0"/>
              <a:t>France</a:t>
            </a:r>
          </a:p>
          <a:p>
            <a:r>
              <a:rPr lang="cs-CZ" sz="1200" dirty="0" err="1" smtClean="0"/>
              <a:t>Spain</a:t>
            </a:r>
            <a:endParaRPr lang="cs-CZ" sz="1200" dirty="0" smtClean="0"/>
          </a:p>
          <a:p>
            <a:r>
              <a:rPr lang="cs-CZ" sz="1200" dirty="0" smtClean="0"/>
              <a:t>Italy</a:t>
            </a:r>
          </a:p>
          <a:p>
            <a:r>
              <a:rPr lang="cs-CZ" sz="1200" dirty="0" err="1" smtClean="0"/>
              <a:t>Romania</a:t>
            </a:r>
            <a:endParaRPr lang="cs-CZ" sz="1200" dirty="0" smtClean="0"/>
          </a:p>
          <a:p>
            <a:r>
              <a:rPr lang="cs-CZ" sz="1200" b="1" dirty="0" err="1" smtClean="0">
                <a:solidFill>
                  <a:srgbClr val="FF0000"/>
                </a:solidFill>
              </a:rPr>
              <a:t>Czech</a:t>
            </a:r>
            <a:r>
              <a:rPr lang="cs-CZ" sz="1200" b="1" dirty="0" smtClean="0">
                <a:solidFill>
                  <a:srgbClr val="FF0000"/>
                </a:solidFill>
              </a:rPr>
              <a:t> </a:t>
            </a:r>
            <a:r>
              <a:rPr lang="cs-CZ" sz="1200" b="1" dirty="0" err="1" smtClean="0">
                <a:solidFill>
                  <a:srgbClr val="FF0000"/>
                </a:solidFill>
              </a:rPr>
              <a:t>Republic</a:t>
            </a:r>
            <a:r>
              <a:rPr lang="cs-CZ" sz="1200" b="1" dirty="0" smtClean="0">
                <a:solidFill>
                  <a:srgbClr val="FF0000"/>
                </a:solidFill>
              </a:rPr>
              <a:t> (</a:t>
            </a:r>
            <a:r>
              <a:rPr lang="cs-CZ" sz="1200" b="1" dirty="0" smtClean="0">
                <a:solidFill>
                  <a:srgbClr val="FF0000"/>
                </a:solidFill>
              </a:rPr>
              <a:t>1,101 </a:t>
            </a:r>
            <a:r>
              <a:rPr lang="cs-CZ" sz="1200" b="1" dirty="0">
                <a:solidFill>
                  <a:srgbClr val="FF0000"/>
                </a:solidFill>
              </a:rPr>
              <a:t>PMP)</a:t>
            </a:r>
          </a:p>
        </p:txBody>
      </p:sp>
      <p:cxnSp>
        <p:nvCxnSpPr>
          <p:cNvPr id="7" name="Přímá spojnice se šipkou 6"/>
          <p:cNvCxnSpPr/>
          <p:nvPr/>
        </p:nvCxnSpPr>
        <p:spPr>
          <a:xfrm flipH="1">
            <a:off x="2348728" y="1412776"/>
            <a:ext cx="164720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2553996" y="2348880"/>
            <a:ext cx="5615136" cy="1938992"/>
          </a:xfrm>
          <a:prstGeom prst="rect">
            <a:avLst/>
          </a:prstGeom>
          <a:noFill/>
        </p:spPr>
        <p:txBody>
          <a:bodyPr wrap="square" rtlCol="0">
            <a:spAutoFit/>
          </a:bodyPr>
          <a:lstStyle/>
          <a:p>
            <a:r>
              <a:rPr lang="en-US" sz="4000" dirty="0" smtClean="0"/>
              <a:t>Prevalence of patients (PMP) treated with any form of RRT in 2019</a:t>
            </a:r>
            <a:endParaRPr lang="cs-CZ" sz="4000" dirty="0"/>
          </a:p>
        </p:txBody>
      </p:sp>
      <p:sp>
        <p:nvSpPr>
          <p:cNvPr id="9" name="TextovéPole 8"/>
          <p:cNvSpPr txBox="1"/>
          <p:nvPr/>
        </p:nvSpPr>
        <p:spPr>
          <a:xfrm>
            <a:off x="4483696" y="4930792"/>
            <a:ext cx="1675074" cy="1384995"/>
          </a:xfrm>
          <a:prstGeom prst="rect">
            <a:avLst/>
          </a:prstGeom>
          <a:noFill/>
        </p:spPr>
        <p:txBody>
          <a:bodyPr wrap="none" rtlCol="0">
            <a:spAutoFit/>
          </a:bodyPr>
          <a:lstStyle/>
          <a:p>
            <a:r>
              <a:rPr lang="cs-CZ" sz="1200" dirty="0" err="1" smtClean="0"/>
              <a:t>Bosnia</a:t>
            </a:r>
            <a:r>
              <a:rPr lang="cs-CZ" sz="1200" dirty="0" smtClean="0"/>
              <a:t> </a:t>
            </a:r>
            <a:r>
              <a:rPr lang="cs-CZ" sz="1200" dirty="0" err="1" smtClean="0"/>
              <a:t>and</a:t>
            </a:r>
            <a:r>
              <a:rPr lang="cs-CZ" sz="1200" dirty="0" smtClean="0"/>
              <a:t> </a:t>
            </a:r>
            <a:r>
              <a:rPr lang="cs-CZ" sz="1200" dirty="0" err="1" smtClean="0"/>
              <a:t>Herzegovina</a:t>
            </a:r>
            <a:endParaRPr lang="cs-CZ" sz="1200" dirty="0" smtClean="0"/>
          </a:p>
          <a:p>
            <a:r>
              <a:rPr lang="cs-CZ" sz="1200" dirty="0" err="1" smtClean="0"/>
              <a:t>Slovakia</a:t>
            </a:r>
            <a:endParaRPr lang="cs-CZ" sz="1200" dirty="0" smtClean="0"/>
          </a:p>
          <a:p>
            <a:r>
              <a:rPr lang="cs-CZ" sz="1200" dirty="0" err="1" smtClean="0"/>
              <a:t>Albania</a:t>
            </a:r>
            <a:endParaRPr lang="cs-CZ" sz="1200" dirty="0" smtClean="0"/>
          </a:p>
          <a:p>
            <a:r>
              <a:rPr lang="cs-CZ" sz="1200" dirty="0" err="1" smtClean="0"/>
              <a:t>Poland</a:t>
            </a:r>
            <a:endParaRPr lang="cs-CZ" sz="1200" dirty="0" smtClean="0"/>
          </a:p>
          <a:p>
            <a:r>
              <a:rPr lang="cs-CZ" sz="1200" dirty="0" err="1" smtClean="0"/>
              <a:t>Belarus</a:t>
            </a:r>
            <a:endParaRPr lang="cs-CZ" sz="1200" dirty="0" smtClean="0"/>
          </a:p>
          <a:p>
            <a:r>
              <a:rPr lang="cs-CZ" sz="1200" dirty="0" err="1" smtClean="0"/>
              <a:t>Russia</a:t>
            </a:r>
            <a:endParaRPr lang="cs-CZ" sz="1200" dirty="0" smtClean="0"/>
          </a:p>
          <a:p>
            <a:r>
              <a:rPr lang="cs-CZ" sz="1200" b="1" dirty="0" err="1" smtClean="0">
                <a:solidFill>
                  <a:srgbClr val="FF0000"/>
                </a:solidFill>
              </a:rPr>
              <a:t>Ukraine</a:t>
            </a:r>
            <a:r>
              <a:rPr lang="cs-CZ" sz="1200" b="1" dirty="0" smtClean="0">
                <a:solidFill>
                  <a:srgbClr val="FF0000"/>
                </a:solidFill>
              </a:rPr>
              <a:t> </a:t>
            </a:r>
            <a:r>
              <a:rPr lang="cs-CZ" sz="1200" b="1" dirty="0">
                <a:solidFill>
                  <a:srgbClr val="FF0000"/>
                </a:solidFill>
              </a:rPr>
              <a:t>(244 PMP)</a:t>
            </a:r>
          </a:p>
        </p:txBody>
      </p:sp>
    </p:spTree>
    <p:extLst>
      <p:ext uri="{BB962C8B-B14F-4D97-AF65-F5344CB8AC3E}">
        <p14:creationId xmlns:p14="http://schemas.microsoft.com/office/powerpoint/2010/main" xmlns="" val="3521250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88640"/>
            <a:ext cx="8229600" cy="1143000"/>
          </a:xfrm>
        </p:spPr>
        <p:txBody>
          <a:bodyPr/>
          <a:lstStyle/>
          <a:p>
            <a:pPr eaLnBrk="1" hangingPunct="1"/>
            <a:r>
              <a:rPr lang="cs-CZ" altLang="en-US" b="1" dirty="0"/>
              <a:t>Agenda</a:t>
            </a:r>
          </a:p>
        </p:txBody>
      </p:sp>
      <p:sp>
        <p:nvSpPr>
          <p:cNvPr id="4099" name="Rectangle 3"/>
          <p:cNvSpPr>
            <a:spLocks noGrp="1" noChangeArrowheads="1"/>
          </p:cNvSpPr>
          <p:nvPr>
            <p:ph type="body" idx="1"/>
          </p:nvPr>
        </p:nvSpPr>
        <p:spPr>
          <a:xfrm>
            <a:off x="539552" y="1340768"/>
            <a:ext cx="8229600" cy="4953000"/>
          </a:xfrm>
        </p:spPr>
        <p:txBody>
          <a:bodyPr>
            <a:normAutofit fontScale="92500" lnSpcReduction="20000"/>
          </a:bodyPr>
          <a:lstStyle/>
          <a:p>
            <a:pPr marL="609600" indent="-609600" eaLnBrk="1" hangingPunct="1">
              <a:buFontTx/>
              <a:buAutoNum type="arabicPeriod"/>
            </a:pPr>
            <a:r>
              <a:rPr lang="cs-CZ" altLang="en-US" dirty="0" err="1"/>
              <a:t>Classification</a:t>
            </a:r>
            <a:r>
              <a:rPr lang="cs-CZ" altLang="en-US" dirty="0"/>
              <a:t> od </a:t>
            </a:r>
            <a:r>
              <a:rPr lang="cs-CZ" altLang="en-US" dirty="0" err="1"/>
              <a:t>kidney</a:t>
            </a:r>
            <a:r>
              <a:rPr lang="cs-CZ" altLang="en-US" dirty="0"/>
              <a:t> </a:t>
            </a:r>
            <a:r>
              <a:rPr lang="cs-CZ" altLang="en-US" dirty="0" err="1"/>
              <a:t>diseases</a:t>
            </a:r>
            <a:endParaRPr lang="cs-CZ" altLang="en-US" dirty="0"/>
          </a:p>
          <a:p>
            <a:pPr marL="609600" indent="-609600">
              <a:buFontTx/>
              <a:buAutoNum type="arabicPeriod"/>
            </a:pPr>
            <a:r>
              <a:rPr lang="en-GB" altLang="en-US" dirty="0"/>
              <a:t>Epidemiological significance of chronic nephropathy (CKD)</a:t>
            </a:r>
            <a:endParaRPr lang="cs-CZ" altLang="en-US" dirty="0"/>
          </a:p>
          <a:p>
            <a:pPr marL="609600" indent="-609600">
              <a:buFontTx/>
              <a:buAutoNum type="arabicPeriod"/>
            </a:pPr>
            <a:r>
              <a:rPr lang="cs-CZ" altLang="en-US" b="1" dirty="0" err="1">
                <a:solidFill>
                  <a:srgbClr val="FF0000"/>
                </a:solidFill>
              </a:rPr>
              <a:t>Renal</a:t>
            </a:r>
            <a:r>
              <a:rPr lang="cs-CZ" altLang="en-US" b="1" dirty="0">
                <a:solidFill>
                  <a:srgbClr val="FF0000"/>
                </a:solidFill>
              </a:rPr>
              <a:t> </a:t>
            </a:r>
            <a:r>
              <a:rPr lang="cs-CZ" altLang="en-US" b="1" dirty="0" err="1">
                <a:solidFill>
                  <a:srgbClr val="FF0000"/>
                </a:solidFill>
              </a:rPr>
              <a:t>structure</a:t>
            </a:r>
            <a:r>
              <a:rPr lang="cs-CZ" altLang="en-US" b="1" dirty="0">
                <a:solidFill>
                  <a:srgbClr val="FF0000"/>
                </a:solidFill>
              </a:rPr>
              <a:t>, </a:t>
            </a:r>
            <a:r>
              <a:rPr lang="cs-CZ" altLang="en-US" b="1" dirty="0" err="1">
                <a:solidFill>
                  <a:srgbClr val="FF0000"/>
                </a:solidFill>
              </a:rPr>
              <a:t>renal</a:t>
            </a:r>
            <a:r>
              <a:rPr lang="cs-CZ" altLang="en-US" b="1" dirty="0">
                <a:solidFill>
                  <a:srgbClr val="FF0000"/>
                </a:solidFill>
              </a:rPr>
              <a:t> basic unit, </a:t>
            </a:r>
            <a:r>
              <a:rPr lang="cs-CZ" altLang="en-US" b="1" dirty="0" err="1">
                <a:solidFill>
                  <a:srgbClr val="FF0000"/>
                </a:solidFill>
              </a:rPr>
              <a:t>renal</a:t>
            </a:r>
            <a:r>
              <a:rPr lang="cs-CZ" altLang="en-US" b="1" dirty="0">
                <a:solidFill>
                  <a:srgbClr val="FF0000"/>
                </a:solidFill>
              </a:rPr>
              <a:t> </a:t>
            </a:r>
            <a:r>
              <a:rPr lang="cs-CZ" altLang="en-US" b="1" dirty="0" err="1">
                <a:solidFill>
                  <a:srgbClr val="FF0000"/>
                </a:solidFill>
              </a:rPr>
              <a:t>blood</a:t>
            </a:r>
            <a:r>
              <a:rPr lang="cs-CZ" altLang="en-US" b="1" dirty="0">
                <a:solidFill>
                  <a:srgbClr val="FF0000"/>
                </a:solidFill>
              </a:rPr>
              <a:t> </a:t>
            </a:r>
            <a:r>
              <a:rPr lang="cs-CZ" altLang="en-US" b="1" dirty="0" err="1">
                <a:solidFill>
                  <a:srgbClr val="FF0000"/>
                </a:solidFill>
              </a:rPr>
              <a:t>supplay</a:t>
            </a:r>
            <a:r>
              <a:rPr lang="cs-CZ" altLang="en-US" b="1" dirty="0">
                <a:solidFill>
                  <a:srgbClr val="FF0000"/>
                </a:solidFill>
              </a:rPr>
              <a:t> </a:t>
            </a:r>
          </a:p>
          <a:p>
            <a:pPr marL="609600" indent="-609600">
              <a:buFontTx/>
              <a:buAutoNum type="arabicPeriod"/>
            </a:pPr>
            <a:r>
              <a:rPr lang="en-GB" altLang="en-US" dirty="0"/>
              <a:t>Renal function</a:t>
            </a:r>
            <a:endParaRPr lang="cs-CZ" altLang="en-US" dirty="0"/>
          </a:p>
          <a:p>
            <a:pPr marL="609600" indent="-609600">
              <a:buFontTx/>
              <a:buAutoNum type="arabicPeriod"/>
            </a:pPr>
            <a:r>
              <a:rPr lang="cs-CZ" altLang="en-US" dirty="0" err="1"/>
              <a:t>Evaluation</a:t>
            </a:r>
            <a:r>
              <a:rPr lang="cs-CZ" altLang="en-US" dirty="0"/>
              <a:t> </a:t>
            </a:r>
            <a:r>
              <a:rPr lang="cs-CZ" altLang="en-US" dirty="0" err="1"/>
              <a:t>of</a:t>
            </a:r>
            <a:r>
              <a:rPr lang="cs-CZ" altLang="en-US" dirty="0"/>
              <a:t> GFR</a:t>
            </a:r>
            <a:r>
              <a:rPr lang="en-GB" altLang="en-US" dirty="0"/>
              <a:t> </a:t>
            </a:r>
            <a:endParaRPr lang="cs-CZ" altLang="en-US" dirty="0"/>
          </a:p>
          <a:p>
            <a:pPr marL="609600" indent="-609600">
              <a:buFontTx/>
              <a:buAutoNum type="arabicPeriod"/>
            </a:pPr>
            <a:r>
              <a:rPr lang="en-GB" altLang="en-US" dirty="0"/>
              <a:t>Importance of GFR assessment for staging and prognosis of chronic nephropathy (CKD)</a:t>
            </a:r>
            <a:endParaRPr lang="cs-CZ" altLang="en-US" dirty="0"/>
          </a:p>
          <a:p>
            <a:pPr marL="609600" indent="-609600">
              <a:buFontTx/>
              <a:buAutoNum type="arabicPeriod"/>
            </a:pPr>
            <a:r>
              <a:rPr lang="cs-CZ" altLang="en-US" dirty="0" err="1"/>
              <a:t>Evaluation</a:t>
            </a:r>
            <a:r>
              <a:rPr lang="cs-CZ" altLang="en-US" dirty="0"/>
              <a:t> </a:t>
            </a:r>
            <a:r>
              <a:rPr lang="cs-CZ" altLang="en-US" dirty="0" err="1"/>
              <a:t>of</a:t>
            </a:r>
            <a:r>
              <a:rPr lang="cs-CZ" altLang="en-US" dirty="0"/>
              <a:t> </a:t>
            </a:r>
            <a:r>
              <a:rPr lang="cs-CZ" altLang="en-US" dirty="0" err="1"/>
              <a:t>tubular</a:t>
            </a:r>
            <a:r>
              <a:rPr lang="cs-CZ" altLang="en-US" dirty="0"/>
              <a:t> transport</a:t>
            </a:r>
          </a:p>
          <a:p>
            <a:pPr marL="609600" indent="-609600">
              <a:buFontTx/>
              <a:buAutoNum type="arabicPeriod"/>
            </a:pPr>
            <a:r>
              <a:rPr lang="cs-CZ" altLang="en-US" dirty="0"/>
              <a:t>E</a:t>
            </a:r>
            <a:r>
              <a:rPr lang="en-GB" altLang="en-US" dirty="0" err="1"/>
              <a:t>maging</a:t>
            </a:r>
            <a:r>
              <a:rPr lang="en-GB" altLang="en-US" dirty="0"/>
              <a:t> methods in nephrology</a:t>
            </a:r>
            <a:endParaRPr lang="cs-CZ" altLang="en-US" dirty="0"/>
          </a:p>
        </p:txBody>
      </p:sp>
    </p:spTree>
    <p:extLst>
      <p:ext uri="{BB962C8B-B14F-4D97-AF65-F5344CB8AC3E}">
        <p14:creationId xmlns:p14="http://schemas.microsoft.com/office/powerpoint/2010/main" xmlns="" val="789254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a:t>Renal</a:t>
            </a:r>
            <a:r>
              <a:rPr lang="cs-CZ" b="1" dirty="0"/>
              <a:t> </a:t>
            </a:r>
            <a:r>
              <a:rPr lang="cs-CZ" b="1" dirty="0" err="1"/>
              <a:t>anathomy</a:t>
            </a:r>
            <a:r>
              <a:rPr lang="cs-CZ" b="1" dirty="0"/>
              <a:t> - </a:t>
            </a:r>
            <a:r>
              <a:rPr lang="cs-CZ" b="1" dirty="0" err="1"/>
              <a:t>clinically</a:t>
            </a:r>
            <a:r>
              <a:rPr lang="cs-CZ" b="1" dirty="0"/>
              <a:t> </a:t>
            </a:r>
            <a:r>
              <a:rPr lang="cs-CZ" b="1" dirty="0" err="1"/>
              <a:t>important</a:t>
            </a:r>
            <a:r>
              <a:rPr lang="cs-CZ" b="1" dirty="0"/>
              <a:t> </a:t>
            </a:r>
            <a:r>
              <a:rPr lang="cs-CZ" b="1" dirty="0" err="1"/>
              <a:t>information</a:t>
            </a:r>
            <a:r>
              <a:rPr lang="cs-CZ" b="1" dirty="0"/>
              <a:t/>
            </a:r>
            <a:br>
              <a:rPr lang="cs-CZ" b="1" dirty="0"/>
            </a:br>
            <a:endParaRPr lang="en-GB"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17023" y="1628800"/>
            <a:ext cx="5048250" cy="5010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Přímá spojnice se šipkou 5"/>
          <p:cNvCxnSpPr/>
          <p:nvPr/>
        </p:nvCxnSpPr>
        <p:spPr>
          <a:xfrm>
            <a:off x="3995936" y="2117651"/>
            <a:ext cx="1440160" cy="4032448"/>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4932040" y="5229200"/>
            <a:ext cx="216024" cy="1080120"/>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5033948" y="1944573"/>
            <a:ext cx="2068195" cy="369332"/>
          </a:xfrm>
          <a:prstGeom prst="rect">
            <a:avLst/>
          </a:prstGeom>
        </p:spPr>
        <p:txBody>
          <a:bodyPr wrap="none">
            <a:spAutoFit/>
          </a:bodyPr>
          <a:lstStyle/>
          <a:p>
            <a:r>
              <a:rPr lang="en-GB" b="1" dirty="0"/>
              <a:t>longitudinal section</a:t>
            </a:r>
          </a:p>
        </p:txBody>
      </p:sp>
      <p:sp>
        <p:nvSpPr>
          <p:cNvPr id="3" name="TextovéPole 2"/>
          <p:cNvSpPr txBox="1"/>
          <p:nvPr/>
        </p:nvSpPr>
        <p:spPr>
          <a:xfrm>
            <a:off x="3995715" y="6379297"/>
            <a:ext cx="2885085" cy="369332"/>
          </a:xfrm>
          <a:prstGeom prst="rect">
            <a:avLst/>
          </a:prstGeom>
          <a:noFill/>
        </p:spPr>
        <p:txBody>
          <a:bodyPr wrap="none" rtlCol="0">
            <a:spAutoFit/>
          </a:bodyPr>
          <a:lstStyle/>
          <a:p>
            <a:r>
              <a:rPr lang="en-GB" b="1" dirty="0"/>
              <a:t>parenchymal layer thickness</a:t>
            </a:r>
          </a:p>
        </p:txBody>
      </p:sp>
      <p:cxnSp>
        <p:nvCxnSpPr>
          <p:cNvPr id="8" name="Přímá spojnice se šipkou 7"/>
          <p:cNvCxnSpPr/>
          <p:nvPr/>
        </p:nvCxnSpPr>
        <p:spPr>
          <a:xfrm>
            <a:off x="4211960" y="3645024"/>
            <a:ext cx="432048" cy="1296144"/>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2012455" y="4108430"/>
            <a:ext cx="2301784" cy="369332"/>
          </a:xfrm>
          <a:prstGeom prst="rect">
            <a:avLst/>
          </a:prstGeom>
          <a:noFill/>
        </p:spPr>
        <p:txBody>
          <a:bodyPr wrap="none" rtlCol="0">
            <a:spAutoFit/>
          </a:bodyPr>
          <a:lstStyle/>
          <a:p>
            <a:r>
              <a:rPr lang="en-GB" b="1" dirty="0"/>
              <a:t>size of the renal pelvis</a:t>
            </a:r>
          </a:p>
        </p:txBody>
      </p:sp>
      <p:cxnSp>
        <p:nvCxnSpPr>
          <p:cNvPr id="13" name="Přímá spojnice se šipkou 12"/>
          <p:cNvCxnSpPr/>
          <p:nvPr/>
        </p:nvCxnSpPr>
        <p:spPr>
          <a:xfrm>
            <a:off x="4932040" y="3523538"/>
            <a:ext cx="216024" cy="425671"/>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5183976" y="3523538"/>
            <a:ext cx="2467150" cy="369332"/>
          </a:xfrm>
          <a:prstGeom prst="rect">
            <a:avLst/>
          </a:prstGeom>
          <a:noFill/>
        </p:spPr>
        <p:txBody>
          <a:bodyPr wrap="none" rtlCol="0">
            <a:spAutoFit/>
          </a:bodyPr>
          <a:lstStyle/>
          <a:p>
            <a:r>
              <a:rPr lang="en-GB" b="1" dirty="0"/>
              <a:t>size of renal pelvic calyx</a:t>
            </a:r>
          </a:p>
        </p:txBody>
      </p:sp>
      <p:sp>
        <p:nvSpPr>
          <p:cNvPr id="11" name="TextovéPole 10"/>
          <p:cNvSpPr txBox="1"/>
          <p:nvPr/>
        </p:nvSpPr>
        <p:spPr>
          <a:xfrm>
            <a:off x="6676051" y="6047710"/>
            <a:ext cx="1985993" cy="523220"/>
          </a:xfrm>
          <a:prstGeom prst="rect">
            <a:avLst/>
          </a:prstGeom>
          <a:noFill/>
        </p:spPr>
        <p:txBody>
          <a:bodyPr wrap="none" rtlCol="0">
            <a:spAutoFit/>
          </a:bodyPr>
          <a:lstStyle/>
          <a:p>
            <a:r>
              <a:rPr lang="en-GB" sz="1400" b="1" dirty="0"/>
              <a:t>glomeruli are located in </a:t>
            </a:r>
            <a:endParaRPr lang="cs-CZ" sz="1400" b="1" dirty="0"/>
          </a:p>
          <a:p>
            <a:r>
              <a:rPr lang="en-GB" sz="1400" b="1" dirty="0"/>
              <a:t>the renal cortex</a:t>
            </a:r>
          </a:p>
        </p:txBody>
      </p:sp>
      <p:sp>
        <p:nvSpPr>
          <p:cNvPr id="14" name="TextovéPole 13"/>
          <p:cNvSpPr txBox="1"/>
          <p:nvPr/>
        </p:nvSpPr>
        <p:spPr>
          <a:xfrm>
            <a:off x="5531217" y="4534830"/>
            <a:ext cx="3442224" cy="954107"/>
          </a:xfrm>
          <a:prstGeom prst="rect">
            <a:avLst/>
          </a:prstGeom>
          <a:noFill/>
        </p:spPr>
        <p:txBody>
          <a:bodyPr wrap="square" rtlCol="0">
            <a:spAutoFit/>
          </a:bodyPr>
          <a:lstStyle/>
          <a:p>
            <a:r>
              <a:rPr lang="en-GB" sz="1400" b="1" dirty="0"/>
              <a:t>the renal medulla is a bundle of collecting ducts that open into the renal calyx</a:t>
            </a:r>
            <a:endParaRPr lang="cs-CZ" sz="1400" b="1" dirty="0"/>
          </a:p>
          <a:p>
            <a:r>
              <a:rPr lang="en-GB" sz="1400" b="1" dirty="0"/>
              <a:t>collecting ducts drain urine into the calyces and renal pelvis</a:t>
            </a:r>
          </a:p>
        </p:txBody>
      </p:sp>
      <p:pic>
        <p:nvPicPr>
          <p:cNvPr id="4" name="Obrázek 3">
            <a:extLst>
              <a:ext uri="{FF2B5EF4-FFF2-40B4-BE49-F238E27FC236}">
                <a16:creationId xmlns:a16="http://schemas.microsoft.com/office/drawing/2014/main" xmlns="" id="{BA98588F-A035-0480-C343-81C751295BAF}"/>
              </a:ext>
            </a:extLst>
          </p:cNvPr>
          <p:cNvPicPr>
            <a:picLocks noChangeAspect="1"/>
          </p:cNvPicPr>
          <p:nvPr/>
        </p:nvPicPr>
        <p:blipFill>
          <a:blip r:embed="rId3"/>
          <a:stretch>
            <a:fillRect/>
          </a:stretch>
        </p:blipFill>
        <p:spPr>
          <a:xfrm rot="5400000">
            <a:off x="-347783" y="1122646"/>
            <a:ext cx="2883867" cy="2188300"/>
          </a:xfrm>
          <a:prstGeom prst="rect">
            <a:avLst/>
          </a:prstGeom>
          <a:solidFill>
            <a:schemeClr val="bg1"/>
          </a:solidFill>
          <a:ln>
            <a:solidFill>
              <a:schemeClr val="bg1"/>
            </a:solidFill>
          </a:ln>
        </p:spPr>
      </p:pic>
      <p:cxnSp>
        <p:nvCxnSpPr>
          <p:cNvPr id="7" name="Přímá spojnice se šipkou 6">
            <a:extLst>
              <a:ext uri="{FF2B5EF4-FFF2-40B4-BE49-F238E27FC236}">
                <a16:creationId xmlns:a16="http://schemas.microsoft.com/office/drawing/2014/main" xmlns="" id="{7737AD03-BE70-CBE5-5AD3-3E5CDC073E77}"/>
              </a:ext>
            </a:extLst>
          </p:cNvPr>
          <p:cNvCxnSpPr>
            <a:cxnSpLocks/>
          </p:cNvCxnSpPr>
          <p:nvPr/>
        </p:nvCxnSpPr>
        <p:spPr>
          <a:xfrm flipV="1">
            <a:off x="1259632" y="1628800"/>
            <a:ext cx="288032" cy="94324"/>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xmlns="" id="{B1EA5EBA-82D1-FD7D-E997-A6D86E5850CE}"/>
              </a:ext>
            </a:extLst>
          </p:cNvPr>
          <p:cNvCxnSpPr/>
          <p:nvPr/>
        </p:nvCxnSpPr>
        <p:spPr>
          <a:xfrm>
            <a:off x="827584" y="1141370"/>
            <a:ext cx="576064" cy="1839429"/>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 name="Obrázek 20">
            <a:extLst>
              <a:ext uri="{FF2B5EF4-FFF2-40B4-BE49-F238E27FC236}">
                <a16:creationId xmlns:a16="http://schemas.microsoft.com/office/drawing/2014/main" xmlns="" id="{08645B29-B07E-B722-C919-4DFCB3C9A2D5}"/>
              </a:ext>
            </a:extLst>
          </p:cNvPr>
          <p:cNvPicPr>
            <a:picLocks noChangeAspect="1"/>
          </p:cNvPicPr>
          <p:nvPr/>
        </p:nvPicPr>
        <p:blipFill>
          <a:blip r:embed="rId4"/>
          <a:stretch>
            <a:fillRect/>
          </a:stretch>
        </p:blipFill>
        <p:spPr>
          <a:xfrm rot="5400000">
            <a:off x="-18108" y="4093168"/>
            <a:ext cx="2239009" cy="1817548"/>
          </a:xfrm>
          <a:prstGeom prst="rect">
            <a:avLst/>
          </a:prstGeom>
        </p:spPr>
      </p:pic>
      <p:cxnSp>
        <p:nvCxnSpPr>
          <p:cNvPr id="23" name="Přímá spojnice se šipkou 22">
            <a:extLst>
              <a:ext uri="{FF2B5EF4-FFF2-40B4-BE49-F238E27FC236}">
                <a16:creationId xmlns:a16="http://schemas.microsoft.com/office/drawing/2014/main" xmlns="" id="{A646670D-A582-9A58-682C-986673515291}"/>
              </a:ext>
            </a:extLst>
          </p:cNvPr>
          <p:cNvCxnSpPr/>
          <p:nvPr/>
        </p:nvCxnSpPr>
        <p:spPr>
          <a:xfrm flipH="1">
            <a:off x="1115616" y="5229200"/>
            <a:ext cx="104751" cy="259737"/>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xmlns="" id="{5E131ACC-82B6-88C8-E290-8EE149E693E4}"/>
              </a:ext>
            </a:extLst>
          </p:cNvPr>
          <p:cNvCxnSpPr>
            <a:cxnSpLocks/>
          </p:cNvCxnSpPr>
          <p:nvPr/>
        </p:nvCxnSpPr>
        <p:spPr>
          <a:xfrm>
            <a:off x="860904" y="4785918"/>
            <a:ext cx="178498" cy="5731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2238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9"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0363" y="14464"/>
            <a:ext cx="8363272" cy="864096"/>
          </a:xfrm>
        </p:spPr>
        <p:txBody>
          <a:bodyPr>
            <a:normAutofit/>
          </a:bodyPr>
          <a:lstStyle/>
          <a:p>
            <a:r>
              <a:rPr lang="en-GB" b="1" dirty="0"/>
              <a:t>Renal structure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3608" y="946410"/>
            <a:ext cx="6688470" cy="589712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4" name="TextovéPole 3"/>
          <p:cNvSpPr txBox="1"/>
          <p:nvPr/>
        </p:nvSpPr>
        <p:spPr>
          <a:xfrm>
            <a:off x="179512" y="2276872"/>
            <a:ext cx="3944190" cy="369332"/>
          </a:xfrm>
          <a:prstGeom prst="rect">
            <a:avLst/>
          </a:prstGeom>
          <a:noFill/>
        </p:spPr>
        <p:txBody>
          <a:bodyPr wrap="square" rtlCol="0">
            <a:spAutoFit/>
          </a:bodyPr>
          <a:lstStyle/>
          <a:p>
            <a:r>
              <a:rPr lang="cs-CZ" b="1" dirty="0">
                <a:solidFill>
                  <a:prstClr val="black"/>
                </a:solidFill>
              </a:rPr>
              <a:t>Basic </a:t>
            </a:r>
            <a:r>
              <a:rPr lang="cs-CZ" b="1" dirty="0" err="1">
                <a:solidFill>
                  <a:prstClr val="black"/>
                </a:solidFill>
              </a:rPr>
              <a:t>functional</a:t>
            </a:r>
            <a:r>
              <a:rPr lang="cs-CZ" b="1" dirty="0">
                <a:solidFill>
                  <a:prstClr val="black"/>
                </a:solidFill>
              </a:rPr>
              <a:t> unit= </a:t>
            </a:r>
            <a:r>
              <a:rPr lang="cs-CZ" b="1" dirty="0" err="1">
                <a:solidFill>
                  <a:prstClr val="black"/>
                </a:solidFill>
              </a:rPr>
              <a:t>nephron</a:t>
            </a:r>
            <a:endParaRPr lang="en-GB" b="1" dirty="0">
              <a:solidFill>
                <a:prstClr val="black"/>
              </a:solidFill>
            </a:endParaRPr>
          </a:p>
        </p:txBody>
      </p:sp>
      <p:sp>
        <p:nvSpPr>
          <p:cNvPr id="5" name="TextovéPole 4"/>
          <p:cNvSpPr txBox="1"/>
          <p:nvPr/>
        </p:nvSpPr>
        <p:spPr>
          <a:xfrm>
            <a:off x="179512" y="3380237"/>
            <a:ext cx="2983574" cy="646331"/>
          </a:xfrm>
          <a:prstGeom prst="rect">
            <a:avLst/>
          </a:prstGeom>
          <a:noFill/>
        </p:spPr>
        <p:txBody>
          <a:bodyPr wrap="square" rtlCol="0">
            <a:spAutoFit/>
          </a:bodyPr>
          <a:lstStyle/>
          <a:p>
            <a:r>
              <a:rPr lang="en-GB" b="1" dirty="0">
                <a:solidFill>
                  <a:prstClr val="black"/>
                </a:solidFill>
              </a:rPr>
              <a:t>There are 1 million nephrons </a:t>
            </a:r>
            <a:endParaRPr lang="cs-CZ" b="1" dirty="0">
              <a:solidFill>
                <a:prstClr val="black"/>
              </a:solidFill>
            </a:endParaRPr>
          </a:p>
          <a:p>
            <a:r>
              <a:rPr lang="en-GB" b="1" dirty="0">
                <a:solidFill>
                  <a:prstClr val="black"/>
                </a:solidFill>
              </a:rPr>
              <a:t>in each kidney</a:t>
            </a:r>
          </a:p>
        </p:txBody>
      </p:sp>
      <p:sp>
        <p:nvSpPr>
          <p:cNvPr id="9" name="TextovéPole 8">
            <a:extLst>
              <a:ext uri="{FF2B5EF4-FFF2-40B4-BE49-F238E27FC236}">
                <a16:creationId xmlns:a16="http://schemas.microsoft.com/office/drawing/2014/main" xmlns="" id="{4DEDD39A-E08A-2308-7366-2A4A14C774F3}"/>
              </a:ext>
            </a:extLst>
          </p:cNvPr>
          <p:cNvSpPr txBox="1"/>
          <p:nvPr/>
        </p:nvSpPr>
        <p:spPr>
          <a:xfrm>
            <a:off x="6156176" y="2226146"/>
            <a:ext cx="1335945" cy="584775"/>
          </a:xfrm>
          <a:prstGeom prst="rect">
            <a:avLst/>
          </a:prstGeom>
          <a:solidFill>
            <a:schemeClr val="bg1"/>
          </a:solidFill>
        </p:spPr>
        <p:txBody>
          <a:bodyPr wrap="square" rtlCol="0">
            <a:spAutoFit/>
          </a:bodyPr>
          <a:lstStyle/>
          <a:p>
            <a:r>
              <a:rPr lang="cs-CZ" sz="1600" dirty="0" err="1"/>
              <a:t>Bowman´s</a:t>
            </a:r>
            <a:r>
              <a:rPr lang="cs-CZ" sz="1600" dirty="0"/>
              <a:t> </a:t>
            </a:r>
            <a:r>
              <a:rPr lang="cs-CZ" sz="1600" dirty="0" err="1"/>
              <a:t>capsule</a:t>
            </a:r>
            <a:r>
              <a:rPr lang="cs-CZ" sz="1600" dirty="0"/>
              <a:t> </a:t>
            </a:r>
          </a:p>
        </p:txBody>
      </p:sp>
      <p:cxnSp>
        <p:nvCxnSpPr>
          <p:cNvPr id="12" name="Přímá spojnice 11">
            <a:extLst>
              <a:ext uri="{FF2B5EF4-FFF2-40B4-BE49-F238E27FC236}">
                <a16:creationId xmlns:a16="http://schemas.microsoft.com/office/drawing/2014/main" xmlns="" id="{F9C5E933-A000-25B9-5EDB-30B6D9190B94}"/>
              </a:ext>
            </a:extLst>
          </p:cNvPr>
          <p:cNvCxnSpPr/>
          <p:nvPr/>
        </p:nvCxnSpPr>
        <p:spPr>
          <a:xfrm flipH="1">
            <a:off x="5364088" y="1453426"/>
            <a:ext cx="792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xmlns="" id="{20361F45-82DF-D8C9-77E3-7222DC266CD7}"/>
              </a:ext>
            </a:extLst>
          </p:cNvPr>
          <p:cNvSpPr txBox="1"/>
          <p:nvPr/>
        </p:nvSpPr>
        <p:spPr>
          <a:xfrm>
            <a:off x="4595155" y="5420721"/>
            <a:ext cx="1393330" cy="338554"/>
          </a:xfrm>
          <a:prstGeom prst="rect">
            <a:avLst/>
          </a:prstGeom>
          <a:noFill/>
        </p:spPr>
        <p:txBody>
          <a:bodyPr wrap="none" rtlCol="0">
            <a:spAutoFit/>
          </a:bodyPr>
          <a:lstStyle/>
          <a:p>
            <a:r>
              <a:rPr lang="cs-CZ" sz="1600" dirty="0" err="1"/>
              <a:t>Loop</a:t>
            </a:r>
            <a:r>
              <a:rPr lang="cs-CZ" sz="1600" dirty="0"/>
              <a:t> od </a:t>
            </a:r>
            <a:r>
              <a:rPr lang="cs-CZ" sz="1600" dirty="0" err="1"/>
              <a:t>Henle</a:t>
            </a:r>
            <a:endParaRPr lang="cs-CZ" sz="1600" dirty="0"/>
          </a:p>
        </p:txBody>
      </p:sp>
      <p:cxnSp>
        <p:nvCxnSpPr>
          <p:cNvPr id="15" name="Přímá spojnice 14">
            <a:extLst>
              <a:ext uri="{FF2B5EF4-FFF2-40B4-BE49-F238E27FC236}">
                <a16:creationId xmlns:a16="http://schemas.microsoft.com/office/drawing/2014/main" xmlns="" id="{02B933BC-957D-2289-7134-48F9A0543C1B}"/>
              </a:ext>
            </a:extLst>
          </p:cNvPr>
          <p:cNvCxnSpPr>
            <a:cxnSpLocks/>
          </p:cNvCxnSpPr>
          <p:nvPr/>
        </p:nvCxnSpPr>
        <p:spPr>
          <a:xfrm>
            <a:off x="4209176" y="4698738"/>
            <a:ext cx="504056" cy="646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ovéPole 16">
            <a:extLst>
              <a:ext uri="{FF2B5EF4-FFF2-40B4-BE49-F238E27FC236}">
                <a16:creationId xmlns:a16="http://schemas.microsoft.com/office/drawing/2014/main" xmlns="" id="{382B2175-147E-C5DC-ABDE-A623C43A3D27}"/>
              </a:ext>
            </a:extLst>
          </p:cNvPr>
          <p:cNvSpPr txBox="1"/>
          <p:nvPr/>
        </p:nvSpPr>
        <p:spPr>
          <a:xfrm>
            <a:off x="1406605" y="5001319"/>
            <a:ext cx="1050288" cy="584775"/>
          </a:xfrm>
          <a:prstGeom prst="rect">
            <a:avLst/>
          </a:prstGeom>
          <a:solidFill>
            <a:schemeClr val="bg1"/>
          </a:solidFill>
        </p:spPr>
        <p:txBody>
          <a:bodyPr wrap="none" rtlCol="0">
            <a:spAutoFit/>
          </a:bodyPr>
          <a:lstStyle/>
          <a:p>
            <a:r>
              <a:rPr lang="cs-CZ" sz="1600" dirty="0" err="1"/>
              <a:t>Collecting</a:t>
            </a:r>
            <a:r>
              <a:rPr lang="cs-CZ" sz="1600" dirty="0"/>
              <a:t> </a:t>
            </a:r>
          </a:p>
          <a:p>
            <a:r>
              <a:rPr lang="cs-CZ" sz="1600" dirty="0" err="1"/>
              <a:t>duct</a:t>
            </a:r>
            <a:r>
              <a:rPr lang="cs-CZ" sz="1600" dirty="0"/>
              <a:t> </a:t>
            </a:r>
          </a:p>
        </p:txBody>
      </p:sp>
      <p:sp>
        <p:nvSpPr>
          <p:cNvPr id="19" name="TextovéPole 18">
            <a:extLst>
              <a:ext uri="{FF2B5EF4-FFF2-40B4-BE49-F238E27FC236}">
                <a16:creationId xmlns:a16="http://schemas.microsoft.com/office/drawing/2014/main" xmlns="" id="{5C1CF697-9085-8C94-DD18-A9444AB2EF8F}"/>
              </a:ext>
            </a:extLst>
          </p:cNvPr>
          <p:cNvSpPr txBox="1"/>
          <p:nvPr/>
        </p:nvSpPr>
        <p:spPr>
          <a:xfrm>
            <a:off x="179512" y="946665"/>
            <a:ext cx="8496944" cy="5016758"/>
          </a:xfrm>
          <a:prstGeom prst="rect">
            <a:avLst/>
          </a:prstGeom>
          <a:solidFill>
            <a:schemeClr val="bg1"/>
          </a:solidFill>
        </p:spPr>
        <p:txBody>
          <a:bodyPr wrap="square">
            <a:spAutoFit/>
          </a:bodyPr>
          <a:lstStyle/>
          <a:p>
            <a:r>
              <a:rPr lang="en-US" sz="3200" b="1" u="sng" dirty="0"/>
              <a:t>A nephron </a:t>
            </a:r>
            <a:r>
              <a:rPr lang="en-US" sz="3200" dirty="0"/>
              <a:t>is the basic structural and functional unit of the kidneys that regulates water and soluble substances in the blood by filtering the blood, reabsorbing what is needed, and excreting the rest as urine. Its function is vital for homeostasis of blood volume, blood pressure, and plasma osmolarity. It is regulated by the neuroendocrine system by hormones such as antidiuretic hormone, aldosterone, and parathyroid hormone.</a:t>
            </a:r>
            <a:endParaRPr lang="cs-CZ" sz="3200" dirty="0"/>
          </a:p>
        </p:txBody>
      </p:sp>
    </p:spTree>
    <p:extLst>
      <p:ext uri="{BB962C8B-B14F-4D97-AF65-F5344CB8AC3E}">
        <p14:creationId xmlns:p14="http://schemas.microsoft.com/office/powerpoint/2010/main" xmlns="" val="212819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0"/>
            <a:ext cx="8157592" cy="764704"/>
          </a:xfrm>
        </p:spPr>
        <p:txBody>
          <a:bodyPr/>
          <a:lstStyle/>
          <a:p>
            <a:r>
              <a:rPr lang="cs-CZ" b="1" dirty="0" err="1"/>
              <a:t>Renal</a:t>
            </a:r>
            <a:r>
              <a:rPr lang="cs-CZ" b="1" dirty="0"/>
              <a:t> </a:t>
            </a:r>
            <a:r>
              <a:rPr lang="cs-CZ" b="1" dirty="0" err="1"/>
              <a:t>structure</a:t>
            </a:r>
            <a:endParaRPr lang="en-GB" b="1"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35696" y="923925"/>
            <a:ext cx="5181600" cy="5934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84641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b="1" dirty="0" err="1"/>
              <a:t>Kidney</a:t>
            </a:r>
            <a:r>
              <a:rPr lang="cs-CZ" b="1" dirty="0"/>
              <a:t> </a:t>
            </a:r>
            <a:r>
              <a:rPr lang="cs-CZ" b="1" dirty="0" err="1"/>
              <a:t>blood</a:t>
            </a:r>
            <a:r>
              <a:rPr lang="cs-CZ" b="1" dirty="0"/>
              <a:t> </a:t>
            </a:r>
            <a:r>
              <a:rPr lang="cs-CZ" b="1" dirty="0" err="1"/>
              <a:t>flow</a:t>
            </a:r>
            <a:endParaRPr lang="en-GB"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1268760"/>
            <a:ext cx="4422182" cy="3312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70667" y="1274076"/>
            <a:ext cx="4098963" cy="35230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3528" y="882583"/>
            <a:ext cx="8546102" cy="59754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bdélník 4"/>
          <p:cNvSpPr/>
          <p:nvPr/>
        </p:nvSpPr>
        <p:spPr>
          <a:xfrm>
            <a:off x="179512" y="882583"/>
            <a:ext cx="8784976" cy="597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20</a:t>
            </a:r>
            <a:endParaRPr lang="en-GB" dirty="0"/>
          </a:p>
        </p:txBody>
      </p:sp>
      <p:pic>
        <p:nvPicPr>
          <p:cNvPr id="6" name="Obrázek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5630" y="1197929"/>
            <a:ext cx="3549549" cy="5344723"/>
          </a:xfrm>
          <a:prstGeom prst="rect">
            <a:avLst/>
          </a:prstGeom>
        </p:spPr>
      </p:pic>
      <p:sp>
        <p:nvSpPr>
          <p:cNvPr id="7" name="TextovéPole 6"/>
          <p:cNvSpPr txBox="1"/>
          <p:nvPr/>
        </p:nvSpPr>
        <p:spPr>
          <a:xfrm>
            <a:off x="4770667" y="1501420"/>
            <a:ext cx="4079877" cy="2246769"/>
          </a:xfrm>
          <a:prstGeom prst="rect">
            <a:avLst/>
          </a:prstGeom>
          <a:noFill/>
        </p:spPr>
        <p:txBody>
          <a:bodyPr wrap="square" rtlCol="0">
            <a:spAutoFit/>
          </a:bodyPr>
          <a:lstStyle/>
          <a:p>
            <a:r>
              <a:rPr lang="cs-CZ" sz="2800" b="1" dirty="0" err="1"/>
              <a:t>represents</a:t>
            </a:r>
            <a:r>
              <a:rPr lang="cs-CZ" sz="2800" b="1" dirty="0"/>
              <a:t> </a:t>
            </a:r>
            <a:r>
              <a:rPr lang="en-GB" sz="2800" b="1" dirty="0"/>
              <a:t>20% of the volume of blood that the heart will pump into a large circulation (minute volume</a:t>
            </a:r>
            <a:r>
              <a:rPr lang="cs-CZ" sz="2800" b="1" dirty="0"/>
              <a:t>!</a:t>
            </a:r>
            <a:r>
              <a:rPr lang="en-GB" sz="2800" b="1" dirty="0"/>
              <a:t>)</a:t>
            </a:r>
          </a:p>
        </p:txBody>
      </p:sp>
      <p:sp>
        <p:nvSpPr>
          <p:cNvPr id="3" name="TextovéPole 2"/>
          <p:cNvSpPr txBox="1"/>
          <p:nvPr/>
        </p:nvSpPr>
        <p:spPr>
          <a:xfrm>
            <a:off x="4415180" y="3870291"/>
            <a:ext cx="4824670" cy="1938992"/>
          </a:xfrm>
          <a:prstGeom prst="rect">
            <a:avLst/>
          </a:prstGeom>
          <a:noFill/>
        </p:spPr>
        <p:txBody>
          <a:bodyPr wrap="square" rtlCol="0">
            <a:spAutoFit/>
          </a:bodyPr>
          <a:lstStyle/>
          <a:p>
            <a:r>
              <a:rPr lang="en-GB" sz="4000" b="1" dirty="0">
                <a:solidFill>
                  <a:srgbClr val="FF0000"/>
                </a:solidFill>
              </a:rPr>
              <a:t>Every minute</a:t>
            </a:r>
            <a:r>
              <a:rPr lang="cs-CZ" sz="4000" b="1" dirty="0">
                <a:solidFill>
                  <a:srgbClr val="FF0000"/>
                </a:solidFill>
              </a:rPr>
              <a:t> </a:t>
            </a:r>
            <a:r>
              <a:rPr lang="en-GB" sz="4000" b="1" dirty="0">
                <a:solidFill>
                  <a:srgbClr val="FF0000"/>
                </a:solidFill>
              </a:rPr>
              <a:t>it flows into the kidneys</a:t>
            </a:r>
          </a:p>
          <a:p>
            <a:r>
              <a:rPr lang="en-GB" sz="4000" b="1" dirty="0">
                <a:solidFill>
                  <a:srgbClr val="FF0000"/>
                </a:solidFill>
              </a:rPr>
              <a:t>   1 L blood!</a:t>
            </a:r>
            <a:r>
              <a:rPr lang="cs-CZ" sz="4000" b="1" dirty="0">
                <a:solidFill>
                  <a:srgbClr val="FF0000"/>
                </a:solidFill>
              </a:rPr>
              <a:t> </a:t>
            </a:r>
            <a:endParaRPr lang="en-GB" sz="4000" b="1" dirty="0">
              <a:solidFill>
                <a:srgbClr val="FF0000"/>
              </a:solidFill>
            </a:endParaRPr>
          </a:p>
        </p:txBody>
      </p:sp>
    </p:spTree>
    <p:extLst>
      <p:ext uri="{BB962C8B-B14F-4D97-AF65-F5344CB8AC3E}">
        <p14:creationId xmlns:p14="http://schemas.microsoft.com/office/powerpoint/2010/main" xmlns="" val="260818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circle(in)">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8706"/>
            <a:ext cx="8491389" cy="1509658"/>
          </a:xfrm>
        </p:spPr>
        <p:txBody>
          <a:bodyPr>
            <a:normAutofit fontScale="90000"/>
          </a:bodyPr>
          <a:lstStyle/>
          <a:p>
            <a:pPr algn="l"/>
            <a:r>
              <a:rPr lang="en-GB" sz="3200" b="1" dirty="0"/>
              <a:t>Regulation of blood flow through the glomerulus </a:t>
            </a:r>
            <a:r>
              <a:rPr lang="cs-CZ" sz="3200" b="1" dirty="0" err="1"/>
              <a:t>is</a:t>
            </a:r>
            <a:r>
              <a:rPr lang="cs-CZ" sz="3200" b="1" dirty="0"/>
              <a:t> </a:t>
            </a:r>
            <a:r>
              <a:rPr lang="cs-CZ" sz="3200" b="1" dirty="0" err="1"/>
              <a:t>responsible</a:t>
            </a:r>
            <a:r>
              <a:rPr lang="cs-CZ" sz="3200" b="1" dirty="0"/>
              <a:t> </a:t>
            </a:r>
            <a:r>
              <a:rPr lang="cs-CZ" sz="3200" b="1" dirty="0" err="1"/>
              <a:t>for</a:t>
            </a:r>
            <a:r>
              <a:rPr lang="cs-CZ" sz="3200" b="1" dirty="0"/>
              <a:t> </a:t>
            </a:r>
            <a:r>
              <a:rPr lang="en-GB" sz="3200" b="1" dirty="0"/>
              <a:t>maintenance of </a:t>
            </a:r>
            <a:r>
              <a:rPr lang="en-GB" sz="3200" b="1" dirty="0" err="1"/>
              <a:t>intraglomerular</a:t>
            </a:r>
            <a:r>
              <a:rPr lang="en-GB" sz="3200" b="1" dirty="0"/>
              <a:t> pressure</a:t>
            </a:r>
          </a:p>
        </p:txBody>
      </p:sp>
      <p:sp>
        <p:nvSpPr>
          <p:cNvPr id="4" name="Obdélník 3"/>
          <p:cNvSpPr/>
          <p:nvPr/>
        </p:nvSpPr>
        <p:spPr>
          <a:xfrm>
            <a:off x="2699792" y="1484784"/>
            <a:ext cx="396044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ovéPole 2"/>
          <p:cNvSpPr txBox="1"/>
          <p:nvPr/>
        </p:nvSpPr>
        <p:spPr>
          <a:xfrm>
            <a:off x="1979712" y="2990618"/>
            <a:ext cx="1080120" cy="646331"/>
          </a:xfrm>
          <a:prstGeom prst="rect">
            <a:avLst/>
          </a:prstGeom>
          <a:solidFill>
            <a:schemeClr val="bg1"/>
          </a:solidFill>
        </p:spPr>
        <p:txBody>
          <a:bodyPr wrap="square" rtlCol="0">
            <a:spAutoFit/>
          </a:bodyPr>
          <a:lstStyle/>
          <a:p>
            <a:r>
              <a:rPr lang="cs-CZ" b="1" dirty="0" err="1"/>
              <a:t>Vas</a:t>
            </a:r>
            <a:r>
              <a:rPr lang="cs-CZ" b="1" dirty="0"/>
              <a:t> </a:t>
            </a:r>
          </a:p>
          <a:p>
            <a:r>
              <a:rPr lang="cs-CZ" b="1" dirty="0" err="1"/>
              <a:t>afferens</a:t>
            </a:r>
            <a:endParaRPr lang="en-GB"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01822" y="1690251"/>
            <a:ext cx="4762500" cy="476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ovéPole 7"/>
          <p:cNvSpPr txBox="1"/>
          <p:nvPr/>
        </p:nvSpPr>
        <p:spPr>
          <a:xfrm>
            <a:off x="6012160" y="2888239"/>
            <a:ext cx="966675" cy="646331"/>
          </a:xfrm>
          <a:prstGeom prst="rect">
            <a:avLst/>
          </a:prstGeom>
          <a:solidFill>
            <a:schemeClr val="bg1"/>
          </a:solidFill>
        </p:spPr>
        <p:txBody>
          <a:bodyPr wrap="none" rtlCol="0">
            <a:spAutoFit/>
          </a:bodyPr>
          <a:lstStyle/>
          <a:p>
            <a:r>
              <a:rPr lang="cs-CZ" b="1" dirty="0" err="1"/>
              <a:t>Vas</a:t>
            </a:r>
            <a:r>
              <a:rPr lang="cs-CZ" b="1" dirty="0"/>
              <a:t> </a:t>
            </a:r>
          </a:p>
          <a:p>
            <a:r>
              <a:rPr lang="cs-CZ" b="1" dirty="0" err="1"/>
              <a:t>efferens</a:t>
            </a:r>
            <a:endParaRPr lang="en-GB" b="1" dirty="0"/>
          </a:p>
        </p:txBody>
      </p:sp>
      <p:sp>
        <p:nvSpPr>
          <p:cNvPr id="13" name="Rovnoramenný trojúhelník 12"/>
          <p:cNvSpPr/>
          <p:nvPr/>
        </p:nvSpPr>
        <p:spPr>
          <a:xfrm rot="10800000">
            <a:off x="2360812" y="1777623"/>
            <a:ext cx="4299420" cy="14088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ovéPole 13"/>
          <p:cNvSpPr txBox="1"/>
          <p:nvPr/>
        </p:nvSpPr>
        <p:spPr>
          <a:xfrm>
            <a:off x="2037011" y="2963094"/>
            <a:ext cx="965521" cy="646331"/>
          </a:xfrm>
          <a:prstGeom prst="rect">
            <a:avLst/>
          </a:prstGeom>
          <a:solidFill>
            <a:schemeClr val="bg1"/>
          </a:solidFill>
        </p:spPr>
        <p:txBody>
          <a:bodyPr wrap="none" rtlCol="0">
            <a:spAutoFit/>
          </a:bodyPr>
          <a:lstStyle/>
          <a:p>
            <a:r>
              <a:rPr lang="cs-CZ" b="1" dirty="0" err="1"/>
              <a:t>Vas</a:t>
            </a:r>
            <a:endParaRPr lang="cs-CZ" b="1" dirty="0"/>
          </a:p>
          <a:p>
            <a:r>
              <a:rPr lang="cs-CZ" b="1" dirty="0" err="1"/>
              <a:t>afferens</a:t>
            </a:r>
            <a:endParaRPr lang="en-GB" b="1" dirty="0"/>
          </a:p>
        </p:txBody>
      </p:sp>
      <p:sp>
        <p:nvSpPr>
          <p:cNvPr id="3088" name="TextovéPole 3087"/>
          <p:cNvSpPr txBox="1"/>
          <p:nvPr/>
        </p:nvSpPr>
        <p:spPr>
          <a:xfrm>
            <a:off x="111096" y="1531821"/>
            <a:ext cx="4229363" cy="369332"/>
          </a:xfrm>
          <a:prstGeom prst="rect">
            <a:avLst/>
          </a:prstGeom>
          <a:noFill/>
          <a:ln>
            <a:solidFill>
              <a:schemeClr val="accent1">
                <a:lumMod val="75000"/>
              </a:schemeClr>
            </a:solidFill>
          </a:ln>
        </p:spPr>
        <p:txBody>
          <a:bodyPr wrap="none" rtlCol="0">
            <a:spAutoFit/>
          </a:bodyPr>
          <a:lstStyle/>
          <a:p>
            <a:r>
              <a:rPr lang="en-GB" b="1" dirty="0">
                <a:solidFill>
                  <a:schemeClr val="accent1">
                    <a:lumMod val="75000"/>
                  </a:schemeClr>
                </a:solidFill>
              </a:rPr>
              <a:t>Reduction of blood flow to the glomerulus</a:t>
            </a:r>
          </a:p>
        </p:txBody>
      </p:sp>
      <p:sp>
        <p:nvSpPr>
          <p:cNvPr id="3089" name="TextovéPole 3088"/>
          <p:cNvSpPr txBox="1"/>
          <p:nvPr/>
        </p:nvSpPr>
        <p:spPr>
          <a:xfrm>
            <a:off x="5013617" y="1582048"/>
            <a:ext cx="3930435" cy="369332"/>
          </a:xfrm>
          <a:prstGeom prst="rect">
            <a:avLst/>
          </a:prstGeom>
          <a:noFill/>
          <a:ln>
            <a:solidFill>
              <a:srgbClr val="FF0000"/>
            </a:solidFill>
          </a:ln>
        </p:spPr>
        <p:txBody>
          <a:bodyPr wrap="none" rtlCol="0">
            <a:spAutoFit/>
          </a:bodyPr>
          <a:lstStyle/>
          <a:p>
            <a:r>
              <a:rPr lang="en-GB" b="1" dirty="0">
                <a:solidFill>
                  <a:srgbClr val="FF0000"/>
                </a:solidFill>
              </a:rPr>
              <a:t>Increased blood flow to the glomerulus</a:t>
            </a:r>
          </a:p>
        </p:txBody>
      </p:sp>
      <p:cxnSp>
        <p:nvCxnSpPr>
          <p:cNvPr id="10" name="Přímá spojnice se šipkou 9"/>
          <p:cNvCxnSpPr/>
          <p:nvPr/>
        </p:nvCxnSpPr>
        <p:spPr>
          <a:xfrm flipV="1">
            <a:off x="3097337" y="2974808"/>
            <a:ext cx="216024" cy="36004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3437220" y="3179414"/>
            <a:ext cx="127448" cy="3551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a:off x="5292080" y="2232084"/>
            <a:ext cx="144016" cy="457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flipH="1" flipV="1">
            <a:off x="5580112" y="2996952"/>
            <a:ext cx="216024" cy="3600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flipH="1">
            <a:off x="3546528" y="2132856"/>
            <a:ext cx="233384" cy="44104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V="1">
            <a:off x="3889122" y="2232084"/>
            <a:ext cx="247996" cy="457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35676" y="148488"/>
            <a:ext cx="8949690" cy="6709529"/>
          </a:xfrm>
          <a:prstGeom prst="rect">
            <a:avLst/>
          </a:prstGeom>
          <a:solidFill>
            <a:schemeClr val="bg1"/>
          </a:solidFill>
        </p:spPr>
        <p:txBody>
          <a:bodyPr wrap="square" rtlCol="0">
            <a:spAutoFit/>
          </a:bodyPr>
          <a:lstStyle/>
          <a:p>
            <a:endParaRPr lang="cs-CZ" sz="3600" dirty="0"/>
          </a:p>
          <a:p>
            <a:endParaRPr lang="cs-CZ" sz="3600" dirty="0"/>
          </a:p>
          <a:p>
            <a:endParaRPr lang="cs-CZ" sz="3600" b="1" dirty="0"/>
          </a:p>
          <a:p>
            <a:endParaRPr lang="cs-CZ" sz="3600" dirty="0"/>
          </a:p>
          <a:p>
            <a:pPr algn="ctr"/>
            <a:r>
              <a:rPr lang="en-GB" sz="4000" b="1" dirty="0"/>
              <a:t>This regulation is controlled by the </a:t>
            </a:r>
            <a:r>
              <a:rPr lang="en-GB" sz="4000" b="1" dirty="0" err="1"/>
              <a:t>tubuloglomerular</a:t>
            </a:r>
            <a:r>
              <a:rPr lang="en-GB" sz="4000" b="1" dirty="0"/>
              <a:t> feedback</a:t>
            </a:r>
            <a:r>
              <a:rPr lang="cs-CZ" sz="4000" b="1" dirty="0"/>
              <a:t>, </a:t>
            </a:r>
            <a:r>
              <a:rPr lang="cs-CZ" sz="4000" b="1" dirty="0" err="1"/>
              <a:t>prostaglandins</a:t>
            </a:r>
            <a:r>
              <a:rPr lang="en-GB" sz="4000" b="1" dirty="0"/>
              <a:t> and the renin-angiotensin-aldosterone </a:t>
            </a:r>
            <a:r>
              <a:rPr lang="en-GB" sz="4000" b="1" dirty="0" err="1"/>
              <a:t>syst</a:t>
            </a:r>
            <a:r>
              <a:rPr lang="cs-CZ" sz="4000" b="1" dirty="0"/>
              <a:t>e</a:t>
            </a:r>
            <a:r>
              <a:rPr lang="en-GB" sz="4000" b="1" dirty="0"/>
              <a:t>m</a:t>
            </a:r>
            <a:r>
              <a:rPr lang="cs-CZ" sz="4000" b="1" dirty="0"/>
              <a:t>!</a:t>
            </a:r>
          </a:p>
          <a:p>
            <a:endParaRPr lang="cs-CZ" dirty="0"/>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xmlns="" val="376058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circle(in)">
                                      <p:cBhvr>
                                        <p:cTn id="7" dur="2000"/>
                                        <p:tgtEl>
                                          <p:spTgt spid="308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089"/>
                                        </p:tgtEl>
                                        <p:attrNameLst>
                                          <p:attrName>style.visibility</p:attrName>
                                        </p:attrNameLst>
                                      </p:cBhvr>
                                      <p:to>
                                        <p:strVal val="visible"/>
                                      </p:to>
                                    </p:set>
                                    <p:animEffect transition="in" filter="circle(in)">
                                      <p:cBhvr>
                                        <p:cTn id="32" dur="2000"/>
                                        <p:tgtEl>
                                          <p:spTgt spid="308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ircle(in)">
                                      <p:cBhvr>
                                        <p:cTn id="4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animBg="1"/>
      <p:bldP spid="3089"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586" y="1351244"/>
            <a:ext cx="9125640" cy="52642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Přímá spojnice se šipkou 5"/>
          <p:cNvCxnSpPr/>
          <p:nvPr/>
        </p:nvCxnSpPr>
        <p:spPr>
          <a:xfrm>
            <a:off x="4585406" y="1351244"/>
            <a:ext cx="1" cy="7996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ovéPole 3"/>
          <p:cNvSpPr txBox="1"/>
          <p:nvPr/>
        </p:nvSpPr>
        <p:spPr>
          <a:xfrm>
            <a:off x="500645" y="150915"/>
            <a:ext cx="8169523" cy="1200329"/>
          </a:xfrm>
          <a:prstGeom prst="rect">
            <a:avLst/>
          </a:prstGeom>
          <a:noFill/>
        </p:spPr>
        <p:txBody>
          <a:bodyPr wrap="square" rtlCol="0">
            <a:spAutoFit/>
          </a:bodyPr>
          <a:lstStyle/>
          <a:p>
            <a:pPr algn="ctr"/>
            <a:r>
              <a:rPr lang="en-GB" sz="2400" b="1" dirty="0">
                <a:solidFill>
                  <a:srgbClr val="FF0000"/>
                </a:solidFill>
              </a:rPr>
              <a:t>G</a:t>
            </a:r>
            <a:r>
              <a:rPr lang="cs-CZ" sz="2400" b="1" dirty="0">
                <a:solidFill>
                  <a:srgbClr val="FF0000"/>
                </a:solidFill>
              </a:rPr>
              <a:t>l</a:t>
            </a:r>
            <a:r>
              <a:rPr lang="en-GB" sz="2400" b="1" dirty="0" err="1">
                <a:solidFill>
                  <a:srgbClr val="FF0000"/>
                </a:solidFill>
              </a:rPr>
              <a:t>omeruli</a:t>
            </a:r>
            <a:r>
              <a:rPr lang="en-GB" sz="2400" b="1" dirty="0">
                <a:solidFill>
                  <a:srgbClr val="FF0000"/>
                </a:solidFill>
              </a:rPr>
              <a:t> and tubules constantly cooperate and adapt blood flow to the glomerulus in order to maintain sufficient filtration pressure</a:t>
            </a:r>
            <a:r>
              <a:rPr lang="cs-CZ" sz="2400" b="1" dirty="0">
                <a:solidFill>
                  <a:srgbClr val="FF0000"/>
                </a:solidFill>
              </a:rPr>
              <a:t> - </a:t>
            </a:r>
            <a:r>
              <a:rPr lang="en-GB" sz="2400" b="1" dirty="0">
                <a:solidFill>
                  <a:srgbClr val="FF0000"/>
                </a:solidFill>
              </a:rPr>
              <a:t>importance of the juxtaglomerular apparatus</a:t>
            </a:r>
          </a:p>
        </p:txBody>
      </p:sp>
      <p:sp>
        <p:nvSpPr>
          <p:cNvPr id="3" name="Ovál 2"/>
          <p:cNvSpPr/>
          <p:nvPr/>
        </p:nvSpPr>
        <p:spPr>
          <a:xfrm>
            <a:off x="5581006" y="5639434"/>
            <a:ext cx="2029666" cy="743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ál 6"/>
          <p:cNvSpPr/>
          <p:nvPr/>
        </p:nvSpPr>
        <p:spPr>
          <a:xfrm>
            <a:off x="7884484" y="3861047"/>
            <a:ext cx="914400" cy="776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ál 9"/>
          <p:cNvSpPr/>
          <p:nvPr/>
        </p:nvSpPr>
        <p:spPr>
          <a:xfrm>
            <a:off x="7791335" y="4797152"/>
            <a:ext cx="1261618" cy="468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ál 13"/>
          <p:cNvSpPr/>
          <p:nvPr/>
        </p:nvSpPr>
        <p:spPr>
          <a:xfrm>
            <a:off x="7791336" y="3068960"/>
            <a:ext cx="117315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Nadpis 1"/>
          <p:cNvSpPr>
            <a:spLocks noGrp="1"/>
          </p:cNvSpPr>
          <p:nvPr>
            <p:ph type="title"/>
          </p:nvPr>
        </p:nvSpPr>
        <p:spPr>
          <a:xfrm>
            <a:off x="405671" y="2586940"/>
            <a:ext cx="8393213" cy="2792839"/>
          </a:xfrm>
          <a:solidFill>
            <a:schemeClr val="bg1"/>
          </a:solidFill>
        </p:spPr>
        <p:txBody>
          <a:bodyPr>
            <a:normAutofit/>
          </a:bodyPr>
          <a:lstStyle/>
          <a:p>
            <a:r>
              <a:rPr lang="cs-CZ" b="1" dirty="0" err="1">
                <a:solidFill>
                  <a:srgbClr val="FF0000"/>
                </a:solidFill>
              </a:rPr>
              <a:t>The</a:t>
            </a:r>
            <a:r>
              <a:rPr lang="cs-CZ" b="1" dirty="0">
                <a:solidFill>
                  <a:srgbClr val="FF0000"/>
                </a:solidFill>
              </a:rPr>
              <a:t> </a:t>
            </a:r>
            <a:r>
              <a:rPr lang="cs-CZ" b="1" dirty="0" err="1">
                <a:solidFill>
                  <a:srgbClr val="FF0000"/>
                </a:solidFill>
              </a:rPr>
              <a:t>juxtaglomerular</a:t>
            </a:r>
            <a:r>
              <a:rPr lang="cs-CZ" b="1" dirty="0">
                <a:solidFill>
                  <a:srgbClr val="FF0000"/>
                </a:solidFill>
              </a:rPr>
              <a:t> </a:t>
            </a:r>
            <a:r>
              <a:rPr lang="cs-CZ" b="1" dirty="0" err="1">
                <a:solidFill>
                  <a:srgbClr val="FF0000"/>
                </a:solidFill>
              </a:rPr>
              <a:t>apparatus</a:t>
            </a:r>
            <a:r>
              <a:rPr lang="cs-CZ" b="1" dirty="0">
                <a:solidFill>
                  <a:srgbClr val="FF0000"/>
                </a:solidFill>
              </a:rPr>
              <a:t> </a:t>
            </a:r>
            <a:r>
              <a:rPr lang="cs-CZ" b="1" dirty="0" err="1">
                <a:solidFill>
                  <a:srgbClr val="FF0000"/>
                </a:solidFill>
              </a:rPr>
              <a:t>is</a:t>
            </a:r>
            <a:r>
              <a:rPr lang="cs-CZ" b="1" dirty="0">
                <a:solidFill>
                  <a:srgbClr val="FF0000"/>
                </a:solidFill>
              </a:rPr>
              <a:t> </a:t>
            </a:r>
            <a:r>
              <a:rPr lang="cs-CZ" b="1" dirty="0" err="1">
                <a:solidFill>
                  <a:srgbClr val="FF0000"/>
                </a:solidFill>
              </a:rPr>
              <a:t>responsible</a:t>
            </a:r>
            <a:r>
              <a:rPr lang="cs-CZ" b="1" dirty="0">
                <a:solidFill>
                  <a:srgbClr val="FF0000"/>
                </a:solidFill>
              </a:rPr>
              <a:t> </a:t>
            </a:r>
            <a:r>
              <a:rPr lang="cs-CZ" b="1" dirty="0" err="1">
                <a:solidFill>
                  <a:srgbClr val="FF0000"/>
                </a:solidFill>
              </a:rPr>
              <a:t>for</a:t>
            </a:r>
            <a:r>
              <a:rPr lang="cs-CZ" b="1" dirty="0">
                <a:solidFill>
                  <a:srgbClr val="FF0000"/>
                </a:solidFill>
              </a:rPr>
              <a:t> controlling </a:t>
            </a:r>
            <a:r>
              <a:rPr lang="cs-CZ" b="1" dirty="0" err="1">
                <a:solidFill>
                  <a:srgbClr val="FF0000"/>
                </a:solidFill>
              </a:rPr>
              <a:t>glomerular</a:t>
            </a:r>
            <a:r>
              <a:rPr lang="cs-CZ" b="1" dirty="0">
                <a:solidFill>
                  <a:srgbClr val="FF0000"/>
                </a:solidFill>
              </a:rPr>
              <a:t> </a:t>
            </a:r>
            <a:r>
              <a:rPr lang="cs-CZ" b="1" dirty="0" err="1">
                <a:solidFill>
                  <a:srgbClr val="FF0000"/>
                </a:solidFill>
              </a:rPr>
              <a:t>hemodynamics</a:t>
            </a:r>
            <a:r>
              <a:rPr lang="cs-CZ" b="1" dirty="0">
                <a:solidFill>
                  <a:srgbClr val="FF0000"/>
                </a:solidFill>
              </a:rPr>
              <a:t>. MD </a:t>
            </a:r>
            <a:r>
              <a:rPr lang="cs-CZ" b="1" dirty="0" err="1">
                <a:solidFill>
                  <a:srgbClr val="FF0000"/>
                </a:solidFill>
              </a:rPr>
              <a:t>is</a:t>
            </a:r>
            <a:r>
              <a:rPr lang="cs-CZ" b="1" dirty="0">
                <a:solidFill>
                  <a:srgbClr val="FF0000"/>
                </a:solidFill>
              </a:rPr>
              <a:t> a Cl- → Na</a:t>
            </a:r>
            <a:r>
              <a:rPr lang="cs-CZ" b="1" baseline="30000" dirty="0">
                <a:solidFill>
                  <a:srgbClr val="FF0000"/>
                </a:solidFill>
              </a:rPr>
              <a:t>+</a:t>
            </a:r>
            <a:r>
              <a:rPr lang="cs-CZ" b="1" dirty="0">
                <a:solidFill>
                  <a:srgbClr val="FF0000"/>
                </a:solidFill>
              </a:rPr>
              <a:t> </a:t>
            </a:r>
            <a:r>
              <a:rPr lang="cs-CZ" b="1" dirty="0" err="1">
                <a:solidFill>
                  <a:srgbClr val="FF0000"/>
                </a:solidFill>
              </a:rPr>
              <a:t>concentration</a:t>
            </a:r>
            <a:r>
              <a:rPr lang="cs-CZ" b="1" dirty="0">
                <a:solidFill>
                  <a:srgbClr val="FF0000"/>
                </a:solidFill>
              </a:rPr>
              <a:t> sensor</a:t>
            </a:r>
            <a:endParaRPr lang="en-GB" b="1" dirty="0">
              <a:solidFill>
                <a:srgbClr val="FF0000"/>
              </a:solidFill>
            </a:endParaRPr>
          </a:p>
        </p:txBody>
      </p:sp>
    </p:spTree>
    <p:extLst>
      <p:ext uri="{BB962C8B-B14F-4D97-AF65-F5344CB8AC3E}">
        <p14:creationId xmlns:p14="http://schemas.microsoft.com/office/powerpoint/2010/main" xmlns="" val="290499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546"/>
            <a:ext cx="8568952" cy="1143000"/>
          </a:xfrm>
        </p:spPr>
        <p:txBody>
          <a:bodyPr>
            <a:normAutofit/>
          </a:bodyPr>
          <a:lstStyle/>
          <a:p>
            <a:r>
              <a:rPr lang="cs-CZ" sz="3600" b="1" dirty="0" err="1"/>
              <a:t>Tbuloglomerular</a:t>
            </a:r>
            <a:r>
              <a:rPr lang="cs-CZ" sz="3600" b="1" dirty="0"/>
              <a:t> feedback</a:t>
            </a:r>
            <a:endParaRPr lang="en-GB" sz="3600" b="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855889"/>
            <a:ext cx="7272808" cy="591165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4" name="Ovál 3"/>
          <p:cNvSpPr/>
          <p:nvPr/>
        </p:nvSpPr>
        <p:spPr>
          <a:xfrm>
            <a:off x="6372200" y="855889"/>
            <a:ext cx="1152128" cy="6288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ál 4"/>
          <p:cNvSpPr/>
          <p:nvPr/>
        </p:nvSpPr>
        <p:spPr>
          <a:xfrm>
            <a:off x="6372200" y="5012549"/>
            <a:ext cx="144016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ál 5"/>
          <p:cNvSpPr/>
          <p:nvPr/>
        </p:nvSpPr>
        <p:spPr>
          <a:xfrm>
            <a:off x="6516216" y="6165304"/>
            <a:ext cx="936104"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ál 6"/>
          <p:cNvSpPr/>
          <p:nvPr/>
        </p:nvSpPr>
        <p:spPr>
          <a:xfrm>
            <a:off x="4979849" y="2996952"/>
            <a:ext cx="1152128" cy="5083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ál 2"/>
          <p:cNvSpPr/>
          <p:nvPr/>
        </p:nvSpPr>
        <p:spPr>
          <a:xfrm>
            <a:off x="6372200" y="1463091"/>
            <a:ext cx="1440160" cy="6697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ál 7"/>
          <p:cNvSpPr/>
          <p:nvPr/>
        </p:nvSpPr>
        <p:spPr>
          <a:xfrm>
            <a:off x="6372200" y="2276872"/>
            <a:ext cx="158417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ál 8"/>
          <p:cNvSpPr/>
          <p:nvPr/>
        </p:nvSpPr>
        <p:spPr>
          <a:xfrm>
            <a:off x="6253276" y="2996952"/>
            <a:ext cx="1919124" cy="9806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ál 9"/>
          <p:cNvSpPr/>
          <p:nvPr/>
        </p:nvSpPr>
        <p:spPr>
          <a:xfrm>
            <a:off x="4907830" y="4134711"/>
            <a:ext cx="1504399" cy="806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ál 10"/>
          <p:cNvSpPr/>
          <p:nvPr/>
        </p:nvSpPr>
        <p:spPr>
          <a:xfrm>
            <a:off x="6527068" y="4134711"/>
            <a:ext cx="1439642" cy="806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ovéPole 11"/>
          <p:cNvSpPr txBox="1"/>
          <p:nvPr/>
        </p:nvSpPr>
        <p:spPr>
          <a:xfrm>
            <a:off x="7524328" y="4055927"/>
            <a:ext cx="1564531" cy="369332"/>
          </a:xfrm>
          <a:prstGeom prst="rect">
            <a:avLst/>
          </a:prstGeom>
          <a:noFill/>
        </p:spPr>
        <p:txBody>
          <a:bodyPr wrap="none" rtlCol="0">
            <a:spAutoFit/>
          </a:bodyPr>
          <a:lstStyle/>
          <a:p>
            <a:r>
              <a:rPr lang="en-GB" b="1" dirty="0">
                <a:solidFill>
                  <a:srgbClr val="FF0000"/>
                </a:solidFill>
              </a:rPr>
              <a:t>nitrogen oxide</a:t>
            </a:r>
          </a:p>
        </p:txBody>
      </p:sp>
      <p:cxnSp>
        <p:nvCxnSpPr>
          <p:cNvPr id="14" name="Přímá spojnice se šipkou 13"/>
          <p:cNvCxnSpPr/>
          <p:nvPr/>
        </p:nvCxnSpPr>
        <p:spPr>
          <a:xfrm flipH="1">
            <a:off x="7634983" y="4385966"/>
            <a:ext cx="298366" cy="23615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3584326" y="4053378"/>
            <a:ext cx="1348831" cy="369332"/>
          </a:xfrm>
          <a:prstGeom prst="rect">
            <a:avLst/>
          </a:prstGeom>
          <a:noFill/>
        </p:spPr>
        <p:txBody>
          <a:bodyPr wrap="none" rtlCol="0">
            <a:spAutoFit/>
          </a:bodyPr>
          <a:lstStyle/>
          <a:p>
            <a:r>
              <a:rPr lang="cs-CZ" b="1" dirty="0" err="1">
                <a:solidFill>
                  <a:srgbClr val="FF0000"/>
                </a:solidFill>
              </a:rPr>
              <a:t>angiotesin</a:t>
            </a:r>
            <a:r>
              <a:rPr lang="cs-CZ" b="1" dirty="0">
                <a:solidFill>
                  <a:srgbClr val="FF0000"/>
                </a:solidFill>
              </a:rPr>
              <a:t> II</a:t>
            </a:r>
            <a:endParaRPr lang="en-GB" b="1" dirty="0">
              <a:solidFill>
                <a:srgbClr val="FF0000"/>
              </a:solidFill>
            </a:endParaRPr>
          </a:p>
        </p:txBody>
      </p:sp>
      <p:cxnSp>
        <p:nvCxnSpPr>
          <p:cNvPr id="18" name="Přímá spojnice se šipkou 17"/>
          <p:cNvCxnSpPr/>
          <p:nvPr/>
        </p:nvCxnSpPr>
        <p:spPr>
          <a:xfrm>
            <a:off x="4933157" y="4238044"/>
            <a:ext cx="358923" cy="14792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5171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ircle(in)">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heel(1)">
                                      <p:cBhvr>
                                        <p:cTn id="62" dur="20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heel(1)">
                                      <p:cBhvr>
                                        <p:cTn id="6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 grpId="0" animBg="1"/>
      <p:bldP spid="8" grpId="0" animBg="1"/>
      <p:bldP spid="9" grpId="0" animBg="1"/>
      <p:bldP spid="10" grpId="0" animBg="1"/>
      <p:bldP spid="11" grpId="0" animBg="1"/>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2244" y="605800"/>
            <a:ext cx="7620000" cy="571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ál 3"/>
          <p:cNvSpPr/>
          <p:nvPr/>
        </p:nvSpPr>
        <p:spPr>
          <a:xfrm>
            <a:off x="5909132" y="620688"/>
            <a:ext cx="1368152"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ál 4"/>
          <p:cNvSpPr/>
          <p:nvPr/>
        </p:nvSpPr>
        <p:spPr>
          <a:xfrm>
            <a:off x="6156176" y="4572000"/>
            <a:ext cx="1872208" cy="5131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ál 5"/>
          <p:cNvSpPr/>
          <p:nvPr/>
        </p:nvSpPr>
        <p:spPr>
          <a:xfrm>
            <a:off x="6084168" y="5229201"/>
            <a:ext cx="914400" cy="4320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ál 1"/>
          <p:cNvSpPr/>
          <p:nvPr/>
        </p:nvSpPr>
        <p:spPr>
          <a:xfrm>
            <a:off x="6084168" y="1268760"/>
            <a:ext cx="2016224"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ál 2"/>
          <p:cNvSpPr/>
          <p:nvPr/>
        </p:nvSpPr>
        <p:spPr>
          <a:xfrm>
            <a:off x="6065118" y="1916832"/>
            <a:ext cx="231688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ál 6"/>
          <p:cNvSpPr/>
          <p:nvPr/>
        </p:nvSpPr>
        <p:spPr>
          <a:xfrm>
            <a:off x="6053598" y="2523748"/>
            <a:ext cx="2196490" cy="6297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ál 7"/>
          <p:cNvSpPr/>
          <p:nvPr/>
        </p:nvSpPr>
        <p:spPr>
          <a:xfrm>
            <a:off x="6084168" y="3268980"/>
            <a:ext cx="2016224" cy="5920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ál 8"/>
          <p:cNvSpPr/>
          <p:nvPr/>
        </p:nvSpPr>
        <p:spPr>
          <a:xfrm>
            <a:off x="6148134" y="3975338"/>
            <a:ext cx="194421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ovéPole 9"/>
          <p:cNvSpPr txBox="1"/>
          <p:nvPr/>
        </p:nvSpPr>
        <p:spPr>
          <a:xfrm>
            <a:off x="4971189" y="2978554"/>
            <a:ext cx="1055097" cy="369332"/>
          </a:xfrm>
          <a:prstGeom prst="rect">
            <a:avLst/>
          </a:prstGeom>
          <a:noFill/>
        </p:spPr>
        <p:txBody>
          <a:bodyPr wrap="none" rtlCol="0">
            <a:spAutoFit/>
          </a:bodyPr>
          <a:lstStyle/>
          <a:p>
            <a:r>
              <a:rPr lang="cs-CZ" b="1" dirty="0"/>
              <a:t>adenosin</a:t>
            </a:r>
            <a:endParaRPr lang="en-GB" b="1" dirty="0"/>
          </a:p>
        </p:txBody>
      </p:sp>
      <p:cxnSp>
        <p:nvCxnSpPr>
          <p:cNvPr id="12" name="Přímá spojnice se šipkou 11"/>
          <p:cNvCxnSpPr/>
          <p:nvPr/>
        </p:nvCxnSpPr>
        <p:spPr>
          <a:xfrm>
            <a:off x="6053598" y="3268980"/>
            <a:ext cx="487770" cy="2062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575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heel(1)">
                                      <p:cBhvr>
                                        <p:cTn id="5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3" grpId="0" animBg="1"/>
      <p:bldP spid="7" grpId="0" animBg="1"/>
      <p:bldP spid="8" grpId="0" animBg="1"/>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88640"/>
            <a:ext cx="8229600" cy="1143000"/>
          </a:xfrm>
        </p:spPr>
        <p:txBody>
          <a:bodyPr/>
          <a:lstStyle/>
          <a:p>
            <a:pPr eaLnBrk="1" hangingPunct="1"/>
            <a:r>
              <a:rPr lang="cs-CZ" altLang="en-US" b="1" dirty="0"/>
              <a:t>Agenda</a:t>
            </a:r>
          </a:p>
        </p:txBody>
      </p:sp>
      <p:sp>
        <p:nvSpPr>
          <p:cNvPr id="4099" name="Rectangle 3"/>
          <p:cNvSpPr>
            <a:spLocks noGrp="1" noChangeArrowheads="1"/>
          </p:cNvSpPr>
          <p:nvPr>
            <p:ph type="body" idx="1"/>
          </p:nvPr>
        </p:nvSpPr>
        <p:spPr>
          <a:xfrm>
            <a:off x="539552" y="1340768"/>
            <a:ext cx="8229600" cy="4953000"/>
          </a:xfrm>
        </p:spPr>
        <p:txBody>
          <a:bodyPr>
            <a:normAutofit fontScale="92500" lnSpcReduction="20000"/>
          </a:bodyPr>
          <a:lstStyle/>
          <a:p>
            <a:pPr marL="609600" indent="-609600" eaLnBrk="1" hangingPunct="1">
              <a:buFontTx/>
              <a:buAutoNum type="arabicPeriod"/>
            </a:pPr>
            <a:r>
              <a:rPr lang="cs-CZ" altLang="en-US" b="1" dirty="0" err="1">
                <a:solidFill>
                  <a:srgbClr val="FF3300"/>
                </a:solidFill>
              </a:rPr>
              <a:t>Classification</a:t>
            </a:r>
            <a:r>
              <a:rPr lang="cs-CZ" altLang="en-US" b="1" dirty="0">
                <a:solidFill>
                  <a:srgbClr val="FF3300"/>
                </a:solidFill>
              </a:rPr>
              <a:t> od </a:t>
            </a:r>
            <a:r>
              <a:rPr lang="cs-CZ" altLang="en-US" b="1" dirty="0" err="1">
                <a:solidFill>
                  <a:srgbClr val="FF3300"/>
                </a:solidFill>
              </a:rPr>
              <a:t>kidney</a:t>
            </a:r>
            <a:r>
              <a:rPr lang="cs-CZ" altLang="en-US" b="1" dirty="0">
                <a:solidFill>
                  <a:srgbClr val="FF3300"/>
                </a:solidFill>
              </a:rPr>
              <a:t> </a:t>
            </a:r>
            <a:r>
              <a:rPr lang="cs-CZ" altLang="en-US" b="1" dirty="0" err="1">
                <a:solidFill>
                  <a:srgbClr val="FF3300"/>
                </a:solidFill>
              </a:rPr>
              <a:t>diseases</a:t>
            </a:r>
            <a:endParaRPr lang="cs-CZ" altLang="en-US" b="1" dirty="0">
              <a:solidFill>
                <a:srgbClr val="FF3300"/>
              </a:solidFill>
            </a:endParaRPr>
          </a:p>
          <a:p>
            <a:pPr marL="609600" indent="-609600">
              <a:buFontTx/>
              <a:buAutoNum type="arabicPeriod"/>
            </a:pPr>
            <a:r>
              <a:rPr lang="en-GB" altLang="en-US" dirty="0"/>
              <a:t>Epidemiological significance of chronic </a:t>
            </a:r>
            <a:r>
              <a:rPr lang="en-GB" altLang="en-US" dirty="0" err="1"/>
              <a:t>nephropath</a:t>
            </a:r>
            <a:r>
              <a:rPr lang="cs-CZ" altLang="en-US" dirty="0" err="1"/>
              <a:t>ies</a:t>
            </a:r>
            <a:r>
              <a:rPr lang="en-GB" altLang="en-US" dirty="0"/>
              <a:t> (CKD)</a:t>
            </a:r>
            <a:endParaRPr lang="cs-CZ" altLang="en-US" dirty="0"/>
          </a:p>
          <a:p>
            <a:pPr marL="609600" indent="-609600">
              <a:buFontTx/>
              <a:buAutoNum type="arabicPeriod"/>
            </a:pPr>
            <a:r>
              <a:rPr lang="cs-CZ" altLang="en-US" dirty="0" err="1"/>
              <a:t>Renal</a:t>
            </a:r>
            <a:r>
              <a:rPr lang="cs-CZ" altLang="en-US" dirty="0"/>
              <a:t> </a:t>
            </a:r>
            <a:r>
              <a:rPr lang="cs-CZ" altLang="en-US" dirty="0" err="1"/>
              <a:t>structure</a:t>
            </a:r>
            <a:r>
              <a:rPr lang="cs-CZ" altLang="en-US" dirty="0"/>
              <a:t>, </a:t>
            </a:r>
            <a:r>
              <a:rPr lang="cs-CZ" altLang="en-US" dirty="0" err="1"/>
              <a:t>renal</a:t>
            </a:r>
            <a:r>
              <a:rPr lang="cs-CZ" altLang="en-US" dirty="0"/>
              <a:t> basic unit, </a:t>
            </a:r>
            <a:r>
              <a:rPr lang="cs-CZ" altLang="en-US" dirty="0" err="1"/>
              <a:t>renal</a:t>
            </a:r>
            <a:r>
              <a:rPr lang="cs-CZ" altLang="en-US" dirty="0"/>
              <a:t> </a:t>
            </a:r>
            <a:r>
              <a:rPr lang="cs-CZ" altLang="en-US" dirty="0" err="1"/>
              <a:t>blood</a:t>
            </a:r>
            <a:r>
              <a:rPr lang="cs-CZ" altLang="en-US" dirty="0"/>
              <a:t> </a:t>
            </a:r>
            <a:r>
              <a:rPr lang="cs-CZ" altLang="en-US" dirty="0" err="1"/>
              <a:t>supplay</a:t>
            </a:r>
            <a:endParaRPr lang="cs-CZ" altLang="en-US" dirty="0"/>
          </a:p>
          <a:p>
            <a:pPr marL="609600" indent="-609600">
              <a:buFontTx/>
              <a:buAutoNum type="arabicPeriod"/>
            </a:pPr>
            <a:r>
              <a:rPr lang="en-GB" altLang="en-US" dirty="0"/>
              <a:t>Renal function</a:t>
            </a:r>
            <a:endParaRPr lang="cs-CZ" altLang="en-US" dirty="0"/>
          </a:p>
          <a:p>
            <a:pPr marL="609600" indent="-609600">
              <a:buFontTx/>
              <a:buAutoNum type="arabicPeriod"/>
            </a:pPr>
            <a:r>
              <a:rPr lang="cs-CZ" altLang="en-US" dirty="0" err="1"/>
              <a:t>Evaluation</a:t>
            </a:r>
            <a:r>
              <a:rPr lang="cs-CZ" altLang="en-US" dirty="0"/>
              <a:t> </a:t>
            </a:r>
            <a:r>
              <a:rPr lang="cs-CZ" altLang="en-US" dirty="0" err="1"/>
              <a:t>of</a:t>
            </a:r>
            <a:r>
              <a:rPr lang="cs-CZ" altLang="en-US" dirty="0"/>
              <a:t> GFR</a:t>
            </a:r>
            <a:r>
              <a:rPr lang="en-GB" altLang="en-US" dirty="0"/>
              <a:t> </a:t>
            </a:r>
            <a:endParaRPr lang="cs-CZ" altLang="en-US" dirty="0"/>
          </a:p>
          <a:p>
            <a:pPr marL="609600" indent="-609600">
              <a:buFontTx/>
              <a:buAutoNum type="arabicPeriod"/>
            </a:pPr>
            <a:r>
              <a:rPr lang="en-GB" altLang="en-US" dirty="0"/>
              <a:t>Importance of GFR assessment for staging and prognosis of chronic nephropathy (CKD)</a:t>
            </a:r>
            <a:endParaRPr lang="cs-CZ" altLang="en-US" dirty="0"/>
          </a:p>
          <a:p>
            <a:pPr marL="609600" indent="-609600">
              <a:buFontTx/>
              <a:buAutoNum type="arabicPeriod"/>
            </a:pPr>
            <a:r>
              <a:rPr lang="cs-CZ" altLang="en-US" dirty="0" err="1"/>
              <a:t>Evaluation</a:t>
            </a:r>
            <a:r>
              <a:rPr lang="cs-CZ" altLang="en-US" dirty="0"/>
              <a:t> </a:t>
            </a:r>
            <a:r>
              <a:rPr lang="cs-CZ" altLang="en-US" dirty="0" err="1"/>
              <a:t>of</a:t>
            </a:r>
            <a:r>
              <a:rPr lang="cs-CZ" altLang="en-US" dirty="0"/>
              <a:t> </a:t>
            </a:r>
            <a:r>
              <a:rPr lang="cs-CZ" altLang="en-US" dirty="0" err="1"/>
              <a:t>tubular</a:t>
            </a:r>
            <a:r>
              <a:rPr lang="cs-CZ" altLang="en-US" dirty="0"/>
              <a:t> transport</a:t>
            </a:r>
          </a:p>
          <a:p>
            <a:pPr marL="609600" indent="-609600">
              <a:buFontTx/>
              <a:buAutoNum type="arabicPeriod"/>
            </a:pPr>
            <a:r>
              <a:rPr lang="cs-CZ" altLang="en-US" dirty="0"/>
              <a:t>E</a:t>
            </a:r>
            <a:r>
              <a:rPr lang="en-GB" altLang="en-US" dirty="0" err="1"/>
              <a:t>maging</a:t>
            </a:r>
            <a:r>
              <a:rPr lang="en-GB" altLang="en-US" dirty="0"/>
              <a:t> methods in nephrology</a:t>
            </a:r>
            <a:endParaRPr lang="cs-CZ" altLang="en-US" dirty="0"/>
          </a:p>
        </p:txBody>
      </p:sp>
    </p:spTree>
    <p:extLst>
      <p:ext uri="{BB962C8B-B14F-4D97-AF65-F5344CB8AC3E}">
        <p14:creationId xmlns:p14="http://schemas.microsoft.com/office/powerpoint/2010/main" xmlns="" val="2925392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59053"/>
            <a:ext cx="8085584" cy="710952"/>
          </a:xfrm>
        </p:spPr>
        <p:txBody>
          <a:bodyPr>
            <a:normAutofit/>
          </a:bodyPr>
          <a:lstStyle/>
          <a:p>
            <a:r>
              <a:rPr lang="cs-CZ" sz="1600" b="1" dirty="0"/>
              <a:t>Renin-angiotensin- aldosteron </a:t>
            </a:r>
            <a:endParaRPr lang="en-GB" sz="1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6796" y="373108"/>
            <a:ext cx="6696744" cy="63061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ovéPole 3"/>
          <p:cNvSpPr txBox="1"/>
          <p:nvPr/>
        </p:nvSpPr>
        <p:spPr>
          <a:xfrm>
            <a:off x="674385" y="4705077"/>
            <a:ext cx="1037656" cy="276999"/>
          </a:xfrm>
          <a:prstGeom prst="rect">
            <a:avLst/>
          </a:prstGeom>
          <a:solidFill>
            <a:schemeClr val="bg1"/>
          </a:solidFill>
        </p:spPr>
        <p:txBody>
          <a:bodyPr wrap="none" rtlCol="0">
            <a:spAutoFit/>
          </a:bodyPr>
          <a:lstStyle/>
          <a:p>
            <a:r>
              <a:rPr lang="en-GB" sz="1200" b="1" dirty="0"/>
              <a:t>blood vessels</a:t>
            </a:r>
          </a:p>
        </p:txBody>
      </p:sp>
      <p:sp>
        <p:nvSpPr>
          <p:cNvPr id="5" name="TextovéPole 4"/>
          <p:cNvSpPr txBox="1"/>
          <p:nvPr/>
        </p:nvSpPr>
        <p:spPr>
          <a:xfrm>
            <a:off x="2036876" y="4716542"/>
            <a:ext cx="1455004" cy="276999"/>
          </a:xfrm>
          <a:prstGeom prst="rect">
            <a:avLst/>
          </a:prstGeom>
          <a:solidFill>
            <a:schemeClr val="bg1"/>
          </a:solidFill>
        </p:spPr>
        <p:txBody>
          <a:bodyPr wrap="square" rtlCol="0">
            <a:spAutoFit/>
          </a:bodyPr>
          <a:lstStyle/>
          <a:p>
            <a:r>
              <a:rPr lang="en-GB" sz="1200" b="1" dirty="0"/>
              <a:t>posterior pituitary</a:t>
            </a:r>
          </a:p>
        </p:txBody>
      </p:sp>
      <p:sp>
        <p:nvSpPr>
          <p:cNvPr id="6" name="TextovéPole 5"/>
          <p:cNvSpPr txBox="1"/>
          <p:nvPr/>
        </p:nvSpPr>
        <p:spPr>
          <a:xfrm>
            <a:off x="3851691" y="4675452"/>
            <a:ext cx="1606206" cy="276999"/>
          </a:xfrm>
          <a:prstGeom prst="rect">
            <a:avLst/>
          </a:prstGeom>
          <a:solidFill>
            <a:schemeClr val="bg1"/>
          </a:solidFill>
        </p:spPr>
        <p:txBody>
          <a:bodyPr wrap="square" rtlCol="0">
            <a:spAutoFit/>
          </a:bodyPr>
          <a:lstStyle/>
          <a:p>
            <a:r>
              <a:rPr lang="en-GB" sz="1200" b="1" dirty="0"/>
              <a:t>adrenal cortex</a:t>
            </a:r>
          </a:p>
        </p:txBody>
      </p:sp>
      <p:sp>
        <p:nvSpPr>
          <p:cNvPr id="7" name="TextovéPole 6"/>
          <p:cNvSpPr txBox="1"/>
          <p:nvPr/>
        </p:nvSpPr>
        <p:spPr>
          <a:xfrm>
            <a:off x="5652122" y="4716541"/>
            <a:ext cx="671209" cy="276999"/>
          </a:xfrm>
          <a:prstGeom prst="rect">
            <a:avLst/>
          </a:prstGeom>
          <a:solidFill>
            <a:schemeClr val="bg1"/>
          </a:solidFill>
        </p:spPr>
        <p:txBody>
          <a:bodyPr wrap="none" rtlCol="0">
            <a:spAutoFit/>
          </a:bodyPr>
          <a:lstStyle/>
          <a:p>
            <a:r>
              <a:rPr lang="en-GB" sz="1200" b="1" dirty="0"/>
              <a:t>kidneys</a:t>
            </a:r>
          </a:p>
        </p:txBody>
      </p:sp>
      <p:sp>
        <p:nvSpPr>
          <p:cNvPr id="8" name="Obdélník 7"/>
          <p:cNvSpPr/>
          <p:nvPr/>
        </p:nvSpPr>
        <p:spPr>
          <a:xfrm>
            <a:off x="944476" y="1084060"/>
            <a:ext cx="1139799" cy="276999"/>
          </a:xfrm>
          <a:prstGeom prst="rect">
            <a:avLst/>
          </a:prstGeom>
          <a:solidFill>
            <a:schemeClr val="bg1"/>
          </a:solidFill>
        </p:spPr>
        <p:txBody>
          <a:bodyPr wrap="none">
            <a:spAutoFit/>
          </a:bodyPr>
          <a:lstStyle/>
          <a:p>
            <a:r>
              <a:rPr lang="en-GB" sz="1200" b="1" dirty="0"/>
              <a:t>blood pressure</a:t>
            </a:r>
          </a:p>
        </p:txBody>
      </p:sp>
      <p:sp>
        <p:nvSpPr>
          <p:cNvPr id="10" name="Obdélník 9"/>
          <p:cNvSpPr/>
          <p:nvPr/>
        </p:nvSpPr>
        <p:spPr>
          <a:xfrm>
            <a:off x="3281791" y="6207893"/>
            <a:ext cx="1139799" cy="276999"/>
          </a:xfrm>
          <a:prstGeom prst="rect">
            <a:avLst/>
          </a:prstGeom>
          <a:solidFill>
            <a:schemeClr val="bg1"/>
          </a:solidFill>
        </p:spPr>
        <p:txBody>
          <a:bodyPr wrap="none">
            <a:spAutoFit/>
          </a:bodyPr>
          <a:lstStyle/>
          <a:p>
            <a:r>
              <a:rPr lang="en-GB" sz="1200" b="1" dirty="0"/>
              <a:t>blood pressure</a:t>
            </a:r>
          </a:p>
        </p:txBody>
      </p:sp>
      <p:sp>
        <p:nvSpPr>
          <p:cNvPr id="11" name="TextovéPole 10"/>
          <p:cNvSpPr txBox="1"/>
          <p:nvPr/>
        </p:nvSpPr>
        <p:spPr>
          <a:xfrm>
            <a:off x="5551634" y="5294868"/>
            <a:ext cx="1341906" cy="461665"/>
          </a:xfrm>
          <a:prstGeom prst="rect">
            <a:avLst/>
          </a:prstGeom>
          <a:solidFill>
            <a:schemeClr val="bg1"/>
          </a:solidFill>
        </p:spPr>
        <p:txBody>
          <a:bodyPr wrap="none" rtlCol="0">
            <a:spAutoFit/>
          </a:bodyPr>
          <a:lstStyle/>
          <a:p>
            <a:r>
              <a:rPr lang="en-GB" sz="1200" b="1" dirty="0"/>
              <a:t>water and sodium</a:t>
            </a:r>
          </a:p>
          <a:p>
            <a:r>
              <a:rPr lang="en-GB" sz="1200" b="1" dirty="0"/>
              <a:t> retention</a:t>
            </a:r>
          </a:p>
        </p:txBody>
      </p:sp>
      <p:sp>
        <p:nvSpPr>
          <p:cNvPr id="12" name="Obdélník 11"/>
          <p:cNvSpPr/>
          <p:nvPr/>
        </p:nvSpPr>
        <p:spPr>
          <a:xfrm>
            <a:off x="700409" y="5321532"/>
            <a:ext cx="1231491" cy="276999"/>
          </a:xfrm>
          <a:prstGeom prst="rect">
            <a:avLst/>
          </a:prstGeom>
          <a:solidFill>
            <a:schemeClr val="bg1"/>
          </a:solidFill>
        </p:spPr>
        <p:txBody>
          <a:bodyPr wrap="none">
            <a:spAutoFit/>
          </a:bodyPr>
          <a:lstStyle/>
          <a:p>
            <a:r>
              <a:rPr lang="en-GB" sz="1200" b="1" dirty="0"/>
              <a:t>vasoconstriction</a:t>
            </a:r>
          </a:p>
        </p:txBody>
      </p:sp>
      <p:sp>
        <p:nvSpPr>
          <p:cNvPr id="9" name="TextovéPole 8">
            <a:extLst>
              <a:ext uri="{FF2B5EF4-FFF2-40B4-BE49-F238E27FC236}">
                <a16:creationId xmlns:a16="http://schemas.microsoft.com/office/drawing/2014/main" xmlns="" id="{77E77ECF-610F-D02A-1A82-9603B1EA84B4}"/>
              </a:ext>
            </a:extLst>
          </p:cNvPr>
          <p:cNvSpPr txBox="1"/>
          <p:nvPr/>
        </p:nvSpPr>
        <p:spPr>
          <a:xfrm>
            <a:off x="5111552" y="178791"/>
            <a:ext cx="4032448" cy="2308324"/>
          </a:xfrm>
          <a:prstGeom prst="rect">
            <a:avLst/>
          </a:prstGeom>
          <a:noFill/>
        </p:spPr>
        <p:txBody>
          <a:bodyPr wrap="square">
            <a:spAutoFit/>
          </a:bodyPr>
          <a:lstStyle/>
          <a:p>
            <a:r>
              <a:rPr lang="en-US" dirty="0"/>
              <a:t>The liver creates and releases a protein called </a:t>
            </a:r>
            <a:r>
              <a:rPr lang="en-US" b="1" dirty="0">
                <a:solidFill>
                  <a:srgbClr val="FF0000"/>
                </a:solidFill>
              </a:rPr>
              <a:t>angiotensinogen</a:t>
            </a:r>
            <a:r>
              <a:rPr lang="en-US" dirty="0"/>
              <a:t>. This is then broken up by </a:t>
            </a:r>
            <a:r>
              <a:rPr lang="en-US" b="1" dirty="0">
                <a:solidFill>
                  <a:srgbClr val="FF0000"/>
                </a:solidFill>
              </a:rPr>
              <a:t>renin</a:t>
            </a:r>
            <a:r>
              <a:rPr lang="en-US" dirty="0"/>
              <a:t>, an enzyme produced in the kidney, to form </a:t>
            </a:r>
            <a:r>
              <a:rPr lang="en-US" b="1" dirty="0">
                <a:solidFill>
                  <a:srgbClr val="FF0000"/>
                </a:solidFill>
              </a:rPr>
              <a:t>angiotensin I</a:t>
            </a:r>
            <a:r>
              <a:rPr lang="en-US" dirty="0"/>
              <a:t>. This form of the hormone is not known to have any particular biological function in itself but, is an important precursor for angiotensin II.</a:t>
            </a:r>
            <a:endParaRPr lang="cs-CZ" dirty="0"/>
          </a:p>
        </p:txBody>
      </p:sp>
      <p:sp>
        <p:nvSpPr>
          <p:cNvPr id="14" name="TextovéPole 13">
            <a:extLst>
              <a:ext uri="{FF2B5EF4-FFF2-40B4-BE49-F238E27FC236}">
                <a16:creationId xmlns:a16="http://schemas.microsoft.com/office/drawing/2014/main" xmlns="" id="{DB589F87-E2FC-8B0C-D52F-6FD09E90BF04}"/>
              </a:ext>
            </a:extLst>
          </p:cNvPr>
          <p:cNvSpPr txBox="1"/>
          <p:nvPr/>
        </p:nvSpPr>
        <p:spPr>
          <a:xfrm>
            <a:off x="5044965" y="2582905"/>
            <a:ext cx="4032448" cy="1200329"/>
          </a:xfrm>
          <a:prstGeom prst="rect">
            <a:avLst/>
          </a:prstGeom>
          <a:noFill/>
        </p:spPr>
        <p:txBody>
          <a:bodyPr wrap="square">
            <a:spAutoFit/>
          </a:bodyPr>
          <a:lstStyle/>
          <a:p>
            <a:r>
              <a:rPr lang="cs-CZ" b="1" dirty="0">
                <a:solidFill>
                  <a:srgbClr val="FF0000"/>
                </a:solidFill>
              </a:rPr>
              <a:t>ACE </a:t>
            </a:r>
            <a:r>
              <a:rPr lang="cs-CZ" dirty="0" err="1"/>
              <a:t>is</a:t>
            </a:r>
            <a:r>
              <a:rPr lang="cs-CZ" dirty="0"/>
              <a:t> a enzyme </a:t>
            </a:r>
            <a:r>
              <a:rPr lang="cs-CZ" dirty="0" err="1"/>
              <a:t>that</a:t>
            </a:r>
            <a:r>
              <a:rPr lang="cs-CZ" dirty="0"/>
              <a:t> </a:t>
            </a:r>
            <a:r>
              <a:rPr lang="cs-CZ" dirty="0" err="1"/>
              <a:t>cleaves</a:t>
            </a:r>
            <a:r>
              <a:rPr lang="cs-CZ" dirty="0"/>
              <a:t> </a:t>
            </a:r>
            <a:r>
              <a:rPr lang="cs-CZ" dirty="0" err="1"/>
              <a:t>the</a:t>
            </a:r>
            <a:r>
              <a:rPr lang="cs-CZ" dirty="0"/>
              <a:t> </a:t>
            </a:r>
            <a:r>
              <a:rPr lang="cs-CZ" dirty="0" err="1"/>
              <a:t>terminal</a:t>
            </a:r>
            <a:r>
              <a:rPr lang="cs-CZ" dirty="0"/>
              <a:t> </a:t>
            </a:r>
            <a:r>
              <a:rPr lang="cs-CZ" dirty="0" err="1"/>
              <a:t>histidyl</a:t>
            </a:r>
            <a:r>
              <a:rPr lang="cs-CZ" dirty="0"/>
              <a:t>-leucine </a:t>
            </a:r>
            <a:r>
              <a:rPr lang="cs-CZ" dirty="0" err="1"/>
              <a:t>from</a:t>
            </a:r>
            <a:r>
              <a:rPr lang="cs-CZ" dirty="0"/>
              <a:t> angiotensin I to </a:t>
            </a:r>
            <a:r>
              <a:rPr lang="cs-CZ" dirty="0" err="1"/>
              <a:t>form</a:t>
            </a:r>
            <a:r>
              <a:rPr lang="cs-CZ" dirty="0"/>
              <a:t> </a:t>
            </a:r>
            <a:r>
              <a:rPr lang="cs-CZ" dirty="0" err="1"/>
              <a:t>the</a:t>
            </a:r>
            <a:r>
              <a:rPr lang="cs-CZ" dirty="0"/>
              <a:t> </a:t>
            </a:r>
            <a:r>
              <a:rPr lang="cs-CZ" dirty="0" err="1"/>
              <a:t>octapeptide</a:t>
            </a:r>
            <a:r>
              <a:rPr lang="cs-CZ" dirty="0"/>
              <a:t> </a:t>
            </a:r>
            <a:r>
              <a:rPr lang="cs-CZ" b="1" dirty="0">
                <a:solidFill>
                  <a:srgbClr val="FF0000"/>
                </a:solidFill>
              </a:rPr>
              <a:t>angiotensin II.</a:t>
            </a:r>
          </a:p>
        </p:txBody>
      </p:sp>
    </p:spTree>
    <p:extLst>
      <p:ext uri="{BB962C8B-B14F-4D97-AF65-F5344CB8AC3E}">
        <p14:creationId xmlns:p14="http://schemas.microsoft.com/office/powerpoint/2010/main" xmlns="" val="1686392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6632"/>
            <a:ext cx="8229600" cy="1143000"/>
          </a:xfrm>
        </p:spPr>
        <p:txBody>
          <a:bodyPr>
            <a:normAutofit fontScale="90000"/>
          </a:bodyPr>
          <a:lstStyle/>
          <a:p>
            <a:pPr marL="742950" indent="-742950">
              <a:buFont typeface="+mj-lt"/>
              <a:buAutoNum type="arabicPeriod"/>
            </a:pPr>
            <a:r>
              <a:rPr lang="cs-CZ" b="1" dirty="0"/>
              <a:t>Renin-angiotensin-aldosteron axis</a:t>
            </a:r>
            <a:endParaRPr lang="en-GB" b="1" dirty="0"/>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844" y="1772816"/>
            <a:ext cx="8960996" cy="504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ál 4"/>
          <p:cNvSpPr/>
          <p:nvPr/>
        </p:nvSpPr>
        <p:spPr>
          <a:xfrm>
            <a:off x="7452320" y="2132856"/>
            <a:ext cx="432048"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ál 5"/>
          <p:cNvSpPr/>
          <p:nvPr/>
        </p:nvSpPr>
        <p:spPr>
          <a:xfrm>
            <a:off x="3563888" y="1861048"/>
            <a:ext cx="914400" cy="4158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ál 6"/>
          <p:cNvSpPr/>
          <p:nvPr/>
        </p:nvSpPr>
        <p:spPr>
          <a:xfrm>
            <a:off x="7637459" y="3284984"/>
            <a:ext cx="113042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ál 7"/>
          <p:cNvSpPr/>
          <p:nvPr/>
        </p:nvSpPr>
        <p:spPr>
          <a:xfrm>
            <a:off x="7596336" y="4941168"/>
            <a:ext cx="9144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ovéPole 2"/>
          <p:cNvSpPr txBox="1"/>
          <p:nvPr/>
        </p:nvSpPr>
        <p:spPr>
          <a:xfrm>
            <a:off x="6426044" y="1244705"/>
            <a:ext cx="1302664" cy="338554"/>
          </a:xfrm>
          <a:prstGeom prst="rect">
            <a:avLst/>
          </a:prstGeom>
          <a:noFill/>
        </p:spPr>
        <p:txBody>
          <a:bodyPr wrap="none" rtlCol="0">
            <a:spAutoFit/>
          </a:bodyPr>
          <a:lstStyle/>
          <a:p>
            <a:r>
              <a:rPr lang="cs-CZ" sz="1600" b="1" dirty="0"/>
              <a:t>Angiotensin I</a:t>
            </a:r>
            <a:endParaRPr lang="en-GB" sz="1600" b="1" dirty="0"/>
          </a:p>
        </p:txBody>
      </p:sp>
      <p:cxnSp>
        <p:nvCxnSpPr>
          <p:cNvPr id="9" name="Přímá spojnice se šipkou 8"/>
          <p:cNvCxnSpPr/>
          <p:nvPr/>
        </p:nvCxnSpPr>
        <p:spPr>
          <a:xfrm flipH="1">
            <a:off x="4478288" y="1463883"/>
            <a:ext cx="1947756" cy="6050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181828" y="1213927"/>
            <a:ext cx="551689" cy="369332"/>
          </a:xfrm>
          <a:prstGeom prst="rect">
            <a:avLst/>
          </a:prstGeom>
          <a:noFill/>
        </p:spPr>
        <p:txBody>
          <a:bodyPr wrap="none" rtlCol="0">
            <a:spAutoFit/>
          </a:bodyPr>
          <a:lstStyle/>
          <a:p>
            <a:r>
              <a:rPr lang="cs-CZ" b="1" dirty="0"/>
              <a:t>ACE</a:t>
            </a:r>
            <a:endParaRPr lang="en-GB" b="1" dirty="0"/>
          </a:p>
        </p:txBody>
      </p:sp>
      <p:cxnSp>
        <p:nvCxnSpPr>
          <p:cNvPr id="14" name="Přímá spojnice se šipkou 13"/>
          <p:cNvCxnSpPr>
            <a:stCxn id="12" idx="2"/>
          </p:cNvCxnSpPr>
          <p:nvPr/>
        </p:nvCxnSpPr>
        <p:spPr>
          <a:xfrm>
            <a:off x="5457673" y="1583259"/>
            <a:ext cx="0" cy="1831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flipV="1">
            <a:off x="7369805" y="1552481"/>
            <a:ext cx="216024" cy="5495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1979712" y="1213927"/>
            <a:ext cx="1123128" cy="338554"/>
          </a:xfrm>
          <a:prstGeom prst="rect">
            <a:avLst/>
          </a:prstGeom>
          <a:noFill/>
        </p:spPr>
        <p:txBody>
          <a:bodyPr wrap="none" rtlCol="0">
            <a:spAutoFit/>
          </a:bodyPr>
          <a:lstStyle/>
          <a:p>
            <a:r>
              <a:rPr lang="cs-CZ" sz="1600" b="1" dirty="0"/>
              <a:t>Aldosteron</a:t>
            </a:r>
            <a:endParaRPr lang="en-GB" sz="1600" b="1" dirty="0"/>
          </a:p>
        </p:txBody>
      </p:sp>
      <p:cxnSp>
        <p:nvCxnSpPr>
          <p:cNvPr id="21" name="Přímá spojnice se šipkou 20"/>
          <p:cNvCxnSpPr>
            <a:stCxn id="6" idx="1"/>
          </p:cNvCxnSpPr>
          <p:nvPr/>
        </p:nvCxnSpPr>
        <p:spPr>
          <a:xfrm flipH="1" flipV="1">
            <a:off x="2987824" y="1552481"/>
            <a:ext cx="709975" cy="3694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Ovál 21"/>
          <p:cNvSpPr/>
          <p:nvPr/>
        </p:nvSpPr>
        <p:spPr>
          <a:xfrm>
            <a:off x="6471130" y="1129498"/>
            <a:ext cx="1212492" cy="5074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ál 22"/>
          <p:cNvSpPr/>
          <p:nvPr/>
        </p:nvSpPr>
        <p:spPr>
          <a:xfrm>
            <a:off x="5181828" y="1179710"/>
            <a:ext cx="551689" cy="372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Přímá spojnice se šipkou 24"/>
          <p:cNvCxnSpPr/>
          <p:nvPr/>
        </p:nvCxnSpPr>
        <p:spPr>
          <a:xfrm>
            <a:off x="6405135" y="2583110"/>
            <a:ext cx="0"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flipH="1" flipV="1">
            <a:off x="6402386" y="2971933"/>
            <a:ext cx="23658"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386" name="Přímá spojnice se šipkou 16385"/>
          <p:cNvCxnSpPr>
            <a:stCxn id="6" idx="5"/>
          </p:cNvCxnSpPr>
          <p:nvPr/>
        </p:nvCxnSpPr>
        <p:spPr>
          <a:xfrm>
            <a:off x="4344377" y="2215976"/>
            <a:ext cx="1955815" cy="5831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7452320" y="3835896"/>
            <a:ext cx="1512168" cy="7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7024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386"/>
                                        </p:tgtEl>
                                        <p:attrNameLst>
                                          <p:attrName>style.visibility</p:attrName>
                                        </p:attrNameLst>
                                      </p:cBhvr>
                                      <p:to>
                                        <p:strVal val="visible"/>
                                      </p:to>
                                    </p:set>
                                    <p:animEffect transition="in" filter="barn(inVertical)">
                                      <p:cBhvr>
                                        <p:cTn id="42" dur="500"/>
                                        <p:tgtEl>
                                          <p:spTgt spid="1638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heel(1)">
                                      <p:cBhvr>
                                        <p:cTn id="62" dur="20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heel(1)">
                                      <p:cBhvr>
                                        <p:cTn id="67" dur="20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heel(1)">
                                      <p:cBhvr>
                                        <p:cTn id="7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2" grpId="0" animBg="1"/>
      <p:bldP spid="2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88640"/>
            <a:ext cx="8229600" cy="1143000"/>
          </a:xfrm>
        </p:spPr>
        <p:txBody>
          <a:bodyPr/>
          <a:lstStyle/>
          <a:p>
            <a:pPr eaLnBrk="1" hangingPunct="1"/>
            <a:r>
              <a:rPr lang="cs-CZ" altLang="en-US" b="1" dirty="0"/>
              <a:t>Agenda</a:t>
            </a:r>
          </a:p>
        </p:txBody>
      </p:sp>
      <p:sp>
        <p:nvSpPr>
          <p:cNvPr id="4099" name="Rectangle 3"/>
          <p:cNvSpPr>
            <a:spLocks noGrp="1" noChangeArrowheads="1"/>
          </p:cNvSpPr>
          <p:nvPr>
            <p:ph type="body" idx="1"/>
          </p:nvPr>
        </p:nvSpPr>
        <p:spPr>
          <a:xfrm>
            <a:off x="539552" y="1340768"/>
            <a:ext cx="8229600" cy="4953000"/>
          </a:xfrm>
        </p:spPr>
        <p:txBody>
          <a:bodyPr>
            <a:normAutofit fontScale="92500" lnSpcReduction="20000"/>
          </a:bodyPr>
          <a:lstStyle/>
          <a:p>
            <a:pPr marL="609600" indent="-609600" eaLnBrk="1" hangingPunct="1">
              <a:buFontTx/>
              <a:buAutoNum type="arabicPeriod"/>
            </a:pPr>
            <a:r>
              <a:rPr lang="cs-CZ" altLang="en-US" dirty="0" err="1"/>
              <a:t>Classification</a:t>
            </a:r>
            <a:r>
              <a:rPr lang="cs-CZ" altLang="en-US" dirty="0"/>
              <a:t> od </a:t>
            </a:r>
            <a:r>
              <a:rPr lang="cs-CZ" altLang="en-US" dirty="0" err="1"/>
              <a:t>kidney</a:t>
            </a:r>
            <a:r>
              <a:rPr lang="cs-CZ" altLang="en-US" dirty="0"/>
              <a:t> </a:t>
            </a:r>
            <a:r>
              <a:rPr lang="cs-CZ" altLang="en-US" dirty="0" err="1"/>
              <a:t>diseases</a:t>
            </a:r>
            <a:endParaRPr lang="cs-CZ" altLang="en-US" dirty="0"/>
          </a:p>
          <a:p>
            <a:pPr marL="609600" indent="-609600">
              <a:buFontTx/>
              <a:buAutoNum type="arabicPeriod"/>
            </a:pPr>
            <a:r>
              <a:rPr lang="en-GB" altLang="en-US" dirty="0"/>
              <a:t>Epidemiological significance of chronic nephropathy (CKD)</a:t>
            </a:r>
            <a:endParaRPr lang="cs-CZ" altLang="en-US" dirty="0"/>
          </a:p>
          <a:p>
            <a:pPr marL="609600" indent="-609600">
              <a:buFontTx/>
              <a:buAutoNum type="arabicPeriod"/>
            </a:pPr>
            <a:r>
              <a:rPr lang="cs-CZ" altLang="en-US" dirty="0" err="1"/>
              <a:t>Renal</a:t>
            </a:r>
            <a:r>
              <a:rPr lang="cs-CZ" altLang="en-US" dirty="0"/>
              <a:t> </a:t>
            </a:r>
            <a:r>
              <a:rPr lang="cs-CZ" altLang="en-US" dirty="0" err="1"/>
              <a:t>structure</a:t>
            </a:r>
            <a:r>
              <a:rPr lang="cs-CZ" altLang="en-US" dirty="0"/>
              <a:t>, </a:t>
            </a:r>
            <a:r>
              <a:rPr lang="cs-CZ" altLang="en-US" dirty="0" err="1"/>
              <a:t>renal</a:t>
            </a:r>
            <a:r>
              <a:rPr lang="cs-CZ" altLang="en-US" dirty="0"/>
              <a:t> basic unit, </a:t>
            </a:r>
            <a:r>
              <a:rPr lang="cs-CZ" altLang="en-US" dirty="0" err="1"/>
              <a:t>renal</a:t>
            </a:r>
            <a:r>
              <a:rPr lang="cs-CZ" altLang="en-US" dirty="0"/>
              <a:t> </a:t>
            </a:r>
            <a:r>
              <a:rPr lang="cs-CZ" altLang="en-US" dirty="0" err="1"/>
              <a:t>blood</a:t>
            </a:r>
            <a:r>
              <a:rPr lang="cs-CZ" altLang="en-US" dirty="0"/>
              <a:t> </a:t>
            </a:r>
            <a:r>
              <a:rPr lang="cs-CZ" altLang="en-US" dirty="0" err="1"/>
              <a:t>supplay</a:t>
            </a:r>
            <a:r>
              <a:rPr lang="cs-CZ" altLang="en-US" dirty="0"/>
              <a:t> </a:t>
            </a:r>
          </a:p>
          <a:p>
            <a:pPr marL="609600" indent="-609600">
              <a:buFontTx/>
              <a:buAutoNum type="arabicPeriod"/>
            </a:pPr>
            <a:r>
              <a:rPr lang="en-GB" altLang="en-US" b="1" dirty="0">
                <a:solidFill>
                  <a:srgbClr val="FF0000"/>
                </a:solidFill>
              </a:rPr>
              <a:t>Renal function</a:t>
            </a:r>
            <a:endParaRPr lang="cs-CZ" altLang="en-US" b="1" dirty="0">
              <a:solidFill>
                <a:srgbClr val="FF0000"/>
              </a:solidFill>
            </a:endParaRPr>
          </a:p>
          <a:p>
            <a:pPr marL="609600" indent="-609600">
              <a:buFontTx/>
              <a:buAutoNum type="arabicPeriod"/>
            </a:pPr>
            <a:r>
              <a:rPr lang="cs-CZ" altLang="en-US" dirty="0" err="1"/>
              <a:t>Evaluation</a:t>
            </a:r>
            <a:r>
              <a:rPr lang="cs-CZ" altLang="en-US" dirty="0"/>
              <a:t> </a:t>
            </a:r>
            <a:r>
              <a:rPr lang="cs-CZ" altLang="en-US" dirty="0" err="1"/>
              <a:t>of</a:t>
            </a:r>
            <a:r>
              <a:rPr lang="cs-CZ" altLang="en-US" dirty="0"/>
              <a:t> GFR</a:t>
            </a:r>
            <a:r>
              <a:rPr lang="en-GB" altLang="en-US" dirty="0"/>
              <a:t> </a:t>
            </a:r>
            <a:endParaRPr lang="cs-CZ" altLang="en-US" dirty="0"/>
          </a:p>
          <a:p>
            <a:pPr marL="609600" indent="-609600">
              <a:buFontTx/>
              <a:buAutoNum type="arabicPeriod"/>
            </a:pPr>
            <a:r>
              <a:rPr lang="en-GB" altLang="en-US" dirty="0"/>
              <a:t>Importance of GFR assessment for staging and prognosis of chronic nephropathy (CKD)</a:t>
            </a:r>
            <a:endParaRPr lang="cs-CZ" altLang="en-US" dirty="0"/>
          </a:p>
          <a:p>
            <a:pPr marL="609600" indent="-609600">
              <a:buFontTx/>
              <a:buAutoNum type="arabicPeriod"/>
            </a:pPr>
            <a:r>
              <a:rPr lang="cs-CZ" altLang="en-US" dirty="0" err="1"/>
              <a:t>Evaluation</a:t>
            </a:r>
            <a:r>
              <a:rPr lang="cs-CZ" altLang="en-US" dirty="0"/>
              <a:t> </a:t>
            </a:r>
            <a:r>
              <a:rPr lang="cs-CZ" altLang="en-US" dirty="0" err="1"/>
              <a:t>of</a:t>
            </a:r>
            <a:r>
              <a:rPr lang="cs-CZ" altLang="en-US" dirty="0"/>
              <a:t> </a:t>
            </a:r>
            <a:r>
              <a:rPr lang="cs-CZ" altLang="en-US" dirty="0" err="1"/>
              <a:t>tubular</a:t>
            </a:r>
            <a:r>
              <a:rPr lang="cs-CZ" altLang="en-US" dirty="0"/>
              <a:t> transport</a:t>
            </a:r>
          </a:p>
          <a:p>
            <a:pPr marL="609600" indent="-609600">
              <a:buFontTx/>
              <a:buAutoNum type="arabicPeriod"/>
            </a:pPr>
            <a:r>
              <a:rPr lang="cs-CZ" altLang="en-US" dirty="0"/>
              <a:t>E</a:t>
            </a:r>
            <a:r>
              <a:rPr lang="en-GB" altLang="en-US" dirty="0" err="1"/>
              <a:t>maging</a:t>
            </a:r>
            <a:r>
              <a:rPr lang="en-GB" altLang="en-US" dirty="0"/>
              <a:t> methods in nephrology</a:t>
            </a:r>
            <a:endParaRPr lang="cs-CZ" altLang="en-US" dirty="0"/>
          </a:p>
        </p:txBody>
      </p:sp>
    </p:spTree>
    <p:extLst>
      <p:ext uri="{BB962C8B-B14F-4D97-AF65-F5344CB8AC3E}">
        <p14:creationId xmlns:p14="http://schemas.microsoft.com/office/powerpoint/2010/main" xmlns="" val="1555984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lstStyle/>
          <a:p>
            <a:r>
              <a:rPr lang="cs-CZ" b="1" dirty="0"/>
              <a:t>Basic </a:t>
            </a:r>
            <a:r>
              <a:rPr lang="cs-CZ" b="1" dirty="0" err="1"/>
              <a:t>kidney</a:t>
            </a:r>
            <a:r>
              <a:rPr lang="cs-CZ" b="1" dirty="0"/>
              <a:t> </a:t>
            </a:r>
            <a:r>
              <a:rPr lang="cs-CZ" b="1" dirty="0" err="1"/>
              <a:t>function</a:t>
            </a:r>
            <a:endParaRPr lang="en-GB"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1278920"/>
            <a:ext cx="4752528" cy="55470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ovéPole 3"/>
          <p:cNvSpPr txBox="1"/>
          <p:nvPr/>
        </p:nvSpPr>
        <p:spPr>
          <a:xfrm>
            <a:off x="5861732" y="1691516"/>
            <a:ext cx="3146695" cy="461665"/>
          </a:xfrm>
          <a:prstGeom prst="rect">
            <a:avLst/>
          </a:prstGeom>
          <a:noFill/>
        </p:spPr>
        <p:txBody>
          <a:bodyPr wrap="none" rtlCol="0">
            <a:spAutoFit/>
          </a:bodyPr>
          <a:lstStyle/>
          <a:p>
            <a:r>
              <a:rPr lang="cs-CZ" sz="2400" b="1" dirty="0"/>
              <a:t>1. </a:t>
            </a:r>
            <a:r>
              <a:rPr lang="cs-CZ" sz="2400" b="1" dirty="0" err="1"/>
              <a:t>Glomerular</a:t>
            </a:r>
            <a:r>
              <a:rPr lang="cs-CZ" sz="2400" b="1" dirty="0"/>
              <a:t> </a:t>
            </a:r>
            <a:r>
              <a:rPr lang="cs-CZ" sz="2400" b="1" dirty="0" err="1"/>
              <a:t>filtration</a:t>
            </a:r>
            <a:endParaRPr lang="en-GB" sz="2400" b="1" dirty="0"/>
          </a:p>
        </p:txBody>
      </p:sp>
      <p:sp>
        <p:nvSpPr>
          <p:cNvPr id="5" name="TextovéPole 4"/>
          <p:cNvSpPr txBox="1"/>
          <p:nvPr/>
        </p:nvSpPr>
        <p:spPr>
          <a:xfrm>
            <a:off x="5861732" y="2420888"/>
            <a:ext cx="2876108" cy="461665"/>
          </a:xfrm>
          <a:prstGeom prst="rect">
            <a:avLst/>
          </a:prstGeom>
          <a:noFill/>
        </p:spPr>
        <p:txBody>
          <a:bodyPr wrap="none" rtlCol="0">
            <a:spAutoFit/>
          </a:bodyPr>
          <a:lstStyle/>
          <a:p>
            <a:r>
              <a:rPr lang="cs-CZ" sz="2400" b="1" dirty="0"/>
              <a:t>2. </a:t>
            </a:r>
            <a:r>
              <a:rPr lang="cs-CZ" sz="2400" b="1" dirty="0" err="1"/>
              <a:t>Tubular</a:t>
            </a:r>
            <a:r>
              <a:rPr lang="cs-CZ" sz="2400" b="1" dirty="0"/>
              <a:t> </a:t>
            </a:r>
            <a:r>
              <a:rPr lang="cs-CZ" sz="2400" b="1" dirty="0" err="1"/>
              <a:t>resorption</a:t>
            </a:r>
            <a:endParaRPr lang="en-GB" sz="2400" b="1" dirty="0"/>
          </a:p>
        </p:txBody>
      </p:sp>
      <p:sp>
        <p:nvSpPr>
          <p:cNvPr id="6" name="TextovéPole 5"/>
          <p:cNvSpPr txBox="1"/>
          <p:nvPr/>
        </p:nvSpPr>
        <p:spPr>
          <a:xfrm>
            <a:off x="5825872" y="3170585"/>
            <a:ext cx="2863669" cy="461665"/>
          </a:xfrm>
          <a:prstGeom prst="rect">
            <a:avLst/>
          </a:prstGeom>
          <a:noFill/>
        </p:spPr>
        <p:txBody>
          <a:bodyPr wrap="none" rtlCol="0">
            <a:spAutoFit/>
          </a:bodyPr>
          <a:lstStyle/>
          <a:p>
            <a:r>
              <a:rPr lang="cs-CZ" sz="2400" b="1" dirty="0"/>
              <a:t>3. </a:t>
            </a:r>
            <a:r>
              <a:rPr lang="cs-CZ" sz="2400" b="1" dirty="0" err="1"/>
              <a:t>Tubular</a:t>
            </a:r>
            <a:r>
              <a:rPr lang="cs-CZ" sz="2400" b="1" dirty="0"/>
              <a:t> </a:t>
            </a:r>
            <a:r>
              <a:rPr lang="cs-CZ" sz="2400" b="1" dirty="0" err="1"/>
              <a:t>resorption</a:t>
            </a:r>
            <a:endParaRPr lang="en-GB" sz="2400" b="1" dirty="0"/>
          </a:p>
        </p:txBody>
      </p:sp>
      <p:sp>
        <p:nvSpPr>
          <p:cNvPr id="7" name="TextovéPole 6"/>
          <p:cNvSpPr txBox="1"/>
          <p:nvPr/>
        </p:nvSpPr>
        <p:spPr>
          <a:xfrm>
            <a:off x="5861732" y="4066252"/>
            <a:ext cx="2501069" cy="461665"/>
          </a:xfrm>
          <a:prstGeom prst="rect">
            <a:avLst/>
          </a:prstGeom>
          <a:noFill/>
        </p:spPr>
        <p:txBody>
          <a:bodyPr wrap="none" rtlCol="0">
            <a:spAutoFit/>
          </a:bodyPr>
          <a:lstStyle/>
          <a:p>
            <a:r>
              <a:rPr lang="cs-CZ" sz="2400" b="1" dirty="0"/>
              <a:t>4. </a:t>
            </a:r>
            <a:r>
              <a:rPr lang="cs-CZ" sz="2400" b="1" dirty="0" err="1"/>
              <a:t>Renal</a:t>
            </a:r>
            <a:r>
              <a:rPr lang="cs-CZ" sz="2400" b="1" dirty="0"/>
              <a:t> </a:t>
            </a:r>
            <a:r>
              <a:rPr lang="cs-CZ" sz="2400" b="1" dirty="0" err="1"/>
              <a:t>excretion</a:t>
            </a:r>
            <a:endParaRPr lang="en-GB" sz="2400" b="1" dirty="0"/>
          </a:p>
        </p:txBody>
      </p:sp>
      <p:sp>
        <p:nvSpPr>
          <p:cNvPr id="3" name="Ovál 2"/>
          <p:cNvSpPr/>
          <p:nvPr/>
        </p:nvSpPr>
        <p:spPr>
          <a:xfrm>
            <a:off x="2496264" y="3132460"/>
            <a:ext cx="914400" cy="7852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ál 7"/>
          <p:cNvSpPr/>
          <p:nvPr/>
        </p:nvSpPr>
        <p:spPr>
          <a:xfrm>
            <a:off x="2953464" y="3917662"/>
            <a:ext cx="601266" cy="5400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ál 8"/>
          <p:cNvSpPr/>
          <p:nvPr/>
        </p:nvSpPr>
        <p:spPr>
          <a:xfrm>
            <a:off x="2953464" y="4457690"/>
            <a:ext cx="601266" cy="5554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ál 9"/>
          <p:cNvSpPr/>
          <p:nvPr/>
        </p:nvSpPr>
        <p:spPr>
          <a:xfrm>
            <a:off x="2496264" y="5445224"/>
            <a:ext cx="914400"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7351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766762" y="1295400"/>
            <a:ext cx="7129463" cy="3630613"/>
          </a:xfrm>
          <a:prstGeom prst="rect">
            <a:avLst/>
          </a:prstGeom>
          <a:noFill/>
          <a:ln w="9525">
            <a:noFill/>
            <a:miter lim="800000"/>
            <a:headEnd/>
            <a:tailEnd/>
          </a:ln>
        </p:spPr>
      </p:pic>
      <p:sp>
        <p:nvSpPr>
          <p:cNvPr id="4" name="Ovál 3"/>
          <p:cNvSpPr/>
          <p:nvPr/>
        </p:nvSpPr>
        <p:spPr>
          <a:xfrm>
            <a:off x="539750" y="2035175"/>
            <a:ext cx="2447925" cy="3003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6" name="Přímá spojnice se šipkou 5"/>
          <p:cNvCxnSpPr/>
          <p:nvPr/>
        </p:nvCxnSpPr>
        <p:spPr>
          <a:xfrm>
            <a:off x="1930400" y="1355725"/>
            <a:ext cx="6350" cy="8223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ovéPole 6"/>
          <p:cNvSpPr txBox="1">
            <a:spLocks noChangeArrowheads="1"/>
          </p:cNvSpPr>
          <p:nvPr/>
        </p:nvSpPr>
        <p:spPr bwMode="auto">
          <a:xfrm>
            <a:off x="866775" y="985838"/>
            <a:ext cx="2162002" cy="369332"/>
          </a:xfrm>
          <a:prstGeom prst="rect">
            <a:avLst/>
          </a:prstGeom>
          <a:noFill/>
          <a:ln w="9525">
            <a:noFill/>
            <a:miter lim="800000"/>
            <a:headEnd/>
            <a:tailEnd/>
          </a:ln>
        </p:spPr>
        <p:txBody>
          <a:bodyPr wrap="none">
            <a:spAutoFit/>
          </a:bodyPr>
          <a:lstStyle/>
          <a:p>
            <a:r>
              <a:rPr lang="cs-CZ" b="1" dirty="0" err="1">
                <a:solidFill>
                  <a:srgbClr val="FF0000"/>
                </a:solidFill>
                <a:latin typeface="Calibri" pitchFamily="34" charset="0"/>
              </a:rPr>
              <a:t>Glomerular</a:t>
            </a:r>
            <a:r>
              <a:rPr lang="cs-CZ" b="1" dirty="0">
                <a:solidFill>
                  <a:srgbClr val="FF0000"/>
                </a:solidFill>
                <a:latin typeface="Calibri" pitchFamily="34" charset="0"/>
              </a:rPr>
              <a:t> </a:t>
            </a:r>
            <a:r>
              <a:rPr lang="cs-CZ" b="1" dirty="0" err="1">
                <a:solidFill>
                  <a:srgbClr val="FF0000"/>
                </a:solidFill>
                <a:latin typeface="Calibri" pitchFamily="34" charset="0"/>
              </a:rPr>
              <a:t>filtration</a:t>
            </a:r>
            <a:endParaRPr lang="en-GB" b="1" dirty="0">
              <a:solidFill>
                <a:srgbClr val="FF0000"/>
              </a:solidFill>
              <a:latin typeface="Calibri" pitchFamily="34" charset="0"/>
            </a:endParaRPr>
          </a:p>
        </p:txBody>
      </p:sp>
      <p:sp>
        <p:nvSpPr>
          <p:cNvPr id="8" name="Ovál 7"/>
          <p:cNvSpPr/>
          <p:nvPr/>
        </p:nvSpPr>
        <p:spPr>
          <a:xfrm>
            <a:off x="2987675" y="1720850"/>
            <a:ext cx="5329238" cy="3317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 name="TextovéPole 8"/>
          <p:cNvSpPr txBox="1">
            <a:spLocks noChangeArrowheads="1"/>
          </p:cNvSpPr>
          <p:nvPr/>
        </p:nvSpPr>
        <p:spPr bwMode="auto">
          <a:xfrm>
            <a:off x="4279108" y="925513"/>
            <a:ext cx="3858813" cy="369332"/>
          </a:xfrm>
          <a:prstGeom prst="rect">
            <a:avLst/>
          </a:prstGeom>
          <a:noFill/>
          <a:ln w="9525">
            <a:noFill/>
            <a:miter lim="800000"/>
            <a:headEnd/>
            <a:tailEnd/>
          </a:ln>
        </p:spPr>
        <p:txBody>
          <a:bodyPr wrap="none">
            <a:spAutoFit/>
          </a:bodyPr>
          <a:lstStyle/>
          <a:p>
            <a:r>
              <a:rPr lang="en-GB" b="1" dirty="0">
                <a:solidFill>
                  <a:srgbClr val="FF0000"/>
                </a:solidFill>
                <a:latin typeface="Calibri" pitchFamily="34" charset="0"/>
              </a:rPr>
              <a:t>Tubular transport of water and solutes</a:t>
            </a:r>
          </a:p>
        </p:txBody>
      </p:sp>
      <p:cxnSp>
        <p:nvCxnSpPr>
          <p:cNvPr id="11" name="Přímá spojnice se šipkou 10"/>
          <p:cNvCxnSpPr/>
          <p:nvPr/>
        </p:nvCxnSpPr>
        <p:spPr>
          <a:xfrm>
            <a:off x="5948363" y="1325563"/>
            <a:ext cx="0" cy="596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ovéPole 2"/>
          <p:cNvSpPr txBox="1">
            <a:spLocks noChangeArrowheads="1"/>
          </p:cNvSpPr>
          <p:nvPr/>
        </p:nvSpPr>
        <p:spPr bwMode="auto">
          <a:xfrm>
            <a:off x="93854" y="5481693"/>
            <a:ext cx="2893821" cy="338554"/>
          </a:xfrm>
          <a:prstGeom prst="rect">
            <a:avLst/>
          </a:prstGeom>
          <a:noFill/>
          <a:ln w="9525">
            <a:solidFill>
              <a:schemeClr val="tx1"/>
            </a:solidFill>
            <a:miter lim="800000"/>
            <a:headEnd/>
            <a:tailEnd/>
          </a:ln>
        </p:spPr>
        <p:txBody>
          <a:bodyPr wrap="square">
            <a:spAutoFit/>
          </a:bodyPr>
          <a:lstStyle/>
          <a:p>
            <a:r>
              <a:rPr lang="cs-CZ" sz="1600" b="1" dirty="0" err="1">
                <a:latin typeface="Calibri" pitchFamily="34" charset="0"/>
              </a:rPr>
              <a:t>Intraglomerular</a:t>
            </a:r>
            <a:r>
              <a:rPr lang="cs-CZ" sz="1600" b="1" dirty="0">
                <a:latin typeface="Calibri" pitchFamily="34" charset="0"/>
              </a:rPr>
              <a:t> </a:t>
            </a:r>
            <a:r>
              <a:rPr lang="cs-CZ" sz="1600" b="1" dirty="0" err="1">
                <a:latin typeface="Calibri" pitchFamily="34" charset="0"/>
              </a:rPr>
              <a:t>pressure</a:t>
            </a:r>
            <a:endParaRPr lang="cs-CZ" sz="1600" b="1" dirty="0">
              <a:latin typeface="Calibri" pitchFamily="34" charset="0"/>
            </a:endParaRPr>
          </a:p>
        </p:txBody>
      </p:sp>
      <p:sp>
        <p:nvSpPr>
          <p:cNvPr id="5" name="TextovéPole 4"/>
          <p:cNvSpPr txBox="1">
            <a:spLocks noChangeArrowheads="1"/>
          </p:cNvSpPr>
          <p:nvPr/>
        </p:nvSpPr>
        <p:spPr bwMode="auto">
          <a:xfrm>
            <a:off x="93854" y="6283117"/>
            <a:ext cx="2660857" cy="369332"/>
          </a:xfrm>
          <a:prstGeom prst="rect">
            <a:avLst/>
          </a:prstGeom>
          <a:noFill/>
          <a:ln w="9525">
            <a:solidFill>
              <a:schemeClr val="tx1"/>
            </a:solidFill>
            <a:miter lim="800000"/>
            <a:headEnd/>
            <a:tailEnd/>
          </a:ln>
        </p:spPr>
        <p:txBody>
          <a:bodyPr wrap="none">
            <a:spAutoFit/>
          </a:bodyPr>
          <a:lstStyle/>
          <a:p>
            <a:r>
              <a:rPr lang="cs-CZ" b="1" dirty="0" err="1">
                <a:latin typeface="Calibri" pitchFamily="34" charset="0"/>
              </a:rPr>
              <a:t>Muscle</a:t>
            </a:r>
            <a:r>
              <a:rPr lang="cs-CZ" b="1" dirty="0">
                <a:latin typeface="Calibri" pitchFamily="34" charset="0"/>
              </a:rPr>
              <a:t> </a:t>
            </a:r>
            <a:r>
              <a:rPr lang="cs-CZ" b="1" dirty="0" err="1">
                <a:latin typeface="Calibri" pitchFamily="34" charset="0"/>
              </a:rPr>
              <a:t>mass</a:t>
            </a:r>
            <a:r>
              <a:rPr lang="cs-CZ" b="1" dirty="0">
                <a:latin typeface="Calibri" pitchFamily="34" charset="0"/>
              </a:rPr>
              <a:t> </a:t>
            </a:r>
            <a:r>
              <a:rPr lang="cs-CZ" b="1" dirty="0" err="1">
                <a:latin typeface="Calibri" pitchFamily="34" charset="0"/>
              </a:rPr>
              <a:t>affecting</a:t>
            </a:r>
            <a:r>
              <a:rPr lang="cs-CZ" b="1" dirty="0">
                <a:latin typeface="Calibri" pitchFamily="34" charset="0"/>
              </a:rPr>
              <a:t> </a:t>
            </a:r>
            <a:r>
              <a:rPr lang="cs-CZ" b="1" dirty="0" err="1">
                <a:latin typeface="Calibri" pitchFamily="34" charset="0"/>
              </a:rPr>
              <a:t>SCr</a:t>
            </a:r>
            <a:endParaRPr lang="cs-CZ" b="1" dirty="0">
              <a:latin typeface="Calibri" pitchFamily="34" charset="0"/>
            </a:endParaRPr>
          </a:p>
        </p:txBody>
      </p:sp>
      <p:sp>
        <p:nvSpPr>
          <p:cNvPr id="19" name="TextovéPole 18"/>
          <p:cNvSpPr txBox="1">
            <a:spLocks noChangeArrowheads="1"/>
          </p:cNvSpPr>
          <p:nvPr/>
        </p:nvSpPr>
        <p:spPr bwMode="auto">
          <a:xfrm>
            <a:off x="93854" y="7720"/>
            <a:ext cx="9050146" cy="338554"/>
          </a:xfrm>
          <a:prstGeom prst="rect">
            <a:avLst/>
          </a:prstGeom>
          <a:solidFill>
            <a:srgbClr val="FF0000"/>
          </a:solidFill>
          <a:ln w="9525">
            <a:solidFill>
              <a:srgbClr val="FF0000"/>
            </a:solidFill>
            <a:miter lim="800000"/>
            <a:headEnd/>
            <a:tailEnd/>
          </a:ln>
        </p:spPr>
        <p:txBody>
          <a:bodyPr wrap="square">
            <a:spAutoFit/>
          </a:bodyPr>
          <a:lstStyle/>
          <a:p>
            <a:r>
              <a:rPr lang="en-GB" sz="1600" b="1" dirty="0">
                <a:solidFill>
                  <a:schemeClr val="bg1"/>
                </a:solidFill>
                <a:latin typeface="Calibri" pitchFamily="34" charset="0"/>
              </a:rPr>
              <a:t>Ensuring physiological conditions of the electrolyte composition of the internal environment and AB</a:t>
            </a:r>
            <a:r>
              <a:rPr lang="cs-CZ" sz="1600" b="1" dirty="0">
                <a:solidFill>
                  <a:schemeClr val="bg1"/>
                </a:solidFill>
                <a:latin typeface="Calibri" pitchFamily="34" charset="0"/>
              </a:rPr>
              <a:t>B</a:t>
            </a:r>
            <a:endParaRPr lang="en-GB" sz="1600" b="1" dirty="0">
              <a:solidFill>
                <a:schemeClr val="bg1"/>
              </a:solidFill>
              <a:latin typeface="Calibri" pitchFamily="34" charset="0"/>
            </a:endParaRPr>
          </a:p>
        </p:txBody>
      </p:sp>
      <p:cxnSp>
        <p:nvCxnSpPr>
          <p:cNvPr id="21" name="Přímá spojnice 20"/>
          <p:cNvCxnSpPr/>
          <p:nvPr/>
        </p:nvCxnSpPr>
        <p:spPr>
          <a:xfrm>
            <a:off x="1952625" y="692150"/>
            <a:ext cx="39957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a:stCxn id="7" idx="0"/>
          </p:cNvCxnSpPr>
          <p:nvPr/>
        </p:nvCxnSpPr>
        <p:spPr>
          <a:xfrm flipV="1">
            <a:off x="1947776" y="692150"/>
            <a:ext cx="4849" cy="2936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V="1">
            <a:off x="5948365" y="692151"/>
            <a:ext cx="0" cy="2333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V="1">
            <a:off x="4331493" y="346274"/>
            <a:ext cx="0" cy="345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ovéPole 1"/>
          <p:cNvSpPr txBox="1">
            <a:spLocks noChangeArrowheads="1"/>
          </p:cNvSpPr>
          <p:nvPr/>
        </p:nvSpPr>
        <p:spPr bwMode="auto">
          <a:xfrm>
            <a:off x="93854" y="4815892"/>
            <a:ext cx="2873607" cy="338554"/>
          </a:xfrm>
          <a:prstGeom prst="rect">
            <a:avLst/>
          </a:prstGeom>
          <a:solidFill>
            <a:schemeClr val="bg1"/>
          </a:solidFill>
          <a:ln w="9525">
            <a:solidFill>
              <a:schemeClr val="tx1"/>
            </a:solidFill>
            <a:miter lim="800000"/>
            <a:headEnd/>
            <a:tailEnd/>
          </a:ln>
        </p:spPr>
        <p:txBody>
          <a:bodyPr wrap="none">
            <a:spAutoFit/>
          </a:bodyPr>
          <a:lstStyle/>
          <a:p>
            <a:r>
              <a:rPr lang="cs-CZ" sz="1600" b="1" dirty="0" err="1">
                <a:latin typeface="Calibri" pitchFamily="34" charset="0"/>
              </a:rPr>
              <a:t>Number</a:t>
            </a:r>
            <a:r>
              <a:rPr lang="cs-CZ" sz="1600" b="1" dirty="0">
                <a:latin typeface="Calibri" pitchFamily="34" charset="0"/>
              </a:rPr>
              <a:t> </a:t>
            </a:r>
            <a:r>
              <a:rPr lang="cs-CZ" sz="1600" b="1" dirty="0" err="1">
                <a:latin typeface="Calibri" pitchFamily="34" charset="0"/>
              </a:rPr>
              <a:t>of</a:t>
            </a:r>
            <a:r>
              <a:rPr lang="cs-CZ" sz="1600" b="1" dirty="0">
                <a:latin typeface="Calibri" pitchFamily="34" charset="0"/>
              </a:rPr>
              <a:t> </a:t>
            </a:r>
            <a:r>
              <a:rPr lang="cs-CZ" sz="1600" b="1" dirty="0" err="1">
                <a:latin typeface="Calibri" pitchFamily="34" charset="0"/>
              </a:rPr>
              <a:t>functional</a:t>
            </a:r>
            <a:r>
              <a:rPr lang="cs-CZ" sz="1600" b="1" dirty="0">
                <a:latin typeface="Calibri" pitchFamily="34" charset="0"/>
              </a:rPr>
              <a:t> </a:t>
            </a:r>
            <a:r>
              <a:rPr lang="cs-CZ" sz="1600" b="1" dirty="0" err="1">
                <a:latin typeface="Calibri" pitchFamily="34" charset="0"/>
              </a:rPr>
              <a:t>nephrons</a:t>
            </a:r>
            <a:endParaRPr lang="en-GB" sz="1600" b="1" dirty="0">
              <a:latin typeface="Calibri" pitchFamily="34" charset="0"/>
            </a:endParaRPr>
          </a:p>
        </p:txBody>
      </p:sp>
      <p:sp>
        <p:nvSpPr>
          <p:cNvPr id="17" name="TextovéPole 16"/>
          <p:cNvSpPr txBox="1"/>
          <p:nvPr/>
        </p:nvSpPr>
        <p:spPr>
          <a:xfrm>
            <a:off x="3125613" y="4804486"/>
            <a:ext cx="2232214" cy="307777"/>
          </a:xfrm>
          <a:prstGeom prst="rect">
            <a:avLst/>
          </a:prstGeom>
          <a:noFill/>
          <a:ln>
            <a:solidFill>
              <a:schemeClr val="tx1"/>
            </a:solidFill>
          </a:ln>
        </p:spPr>
        <p:txBody>
          <a:bodyPr wrap="none" rtlCol="0">
            <a:spAutoFit/>
          </a:bodyPr>
          <a:lstStyle/>
          <a:p>
            <a:r>
              <a:rPr lang="cs-CZ" sz="1400" b="1" dirty="0" err="1"/>
              <a:t>Effective</a:t>
            </a:r>
            <a:r>
              <a:rPr lang="cs-CZ" sz="1400" b="1" dirty="0"/>
              <a:t> </a:t>
            </a:r>
            <a:r>
              <a:rPr lang="cs-CZ" sz="1400" b="1" dirty="0" err="1"/>
              <a:t>circulating</a:t>
            </a:r>
            <a:r>
              <a:rPr lang="cs-CZ" sz="1400" b="1" dirty="0"/>
              <a:t> </a:t>
            </a:r>
            <a:r>
              <a:rPr lang="cs-CZ" sz="1400" b="1" dirty="0" err="1"/>
              <a:t>volume</a:t>
            </a:r>
            <a:endParaRPr lang="en-GB" sz="1400" b="1" dirty="0"/>
          </a:p>
        </p:txBody>
      </p:sp>
      <p:sp>
        <p:nvSpPr>
          <p:cNvPr id="18" name="TextovéPole 17"/>
          <p:cNvSpPr txBox="1"/>
          <p:nvPr/>
        </p:nvSpPr>
        <p:spPr>
          <a:xfrm>
            <a:off x="3115995" y="5185779"/>
            <a:ext cx="2200218" cy="307777"/>
          </a:xfrm>
          <a:prstGeom prst="rect">
            <a:avLst/>
          </a:prstGeom>
          <a:noFill/>
          <a:ln>
            <a:solidFill>
              <a:schemeClr val="tx1"/>
            </a:solidFill>
          </a:ln>
        </p:spPr>
        <p:txBody>
          <a:bodyPr wrap="none" rtlCol="0">
            <a:spAutoFit/>
          </a:bodyPr>
          <a:lstStyle/>
          <a:p>
            <a:r>
              <a:rPr lang="cs-CZ" sz="1400" b="1" dirty="0" err="1"/>
              <a:t>Neuroendocrine</a:t>
            </a:r>
            <a:r>
              <a:rPr lang="cs-CZ" sz="1400" b="1" dirty="0"/>
              <a:t> </a:t>
            </a:r>
            <a:r>
              <a:rPr lang="cs-CZ" sz="1400" b="1" dirty="0" err="1"/>
              <a:t>regulation</a:t>
            </a:r>
            <a:endParaRPr lang="en-GB" sz="1400" b="1" dirty="0"/>
          </a:p>
        </p:txBody>
      </p:sp>
      <p:sp>
        <p:nvSpPr>
          <p:cNvPr id="20" name="TextovéPole 19"/>
          <p:cNvSpPr txBox="1"/>
          <p:nvPr/>
        </p:nvSpPr>
        <p:spPr>
          <a:xfrm>
            <a:off x="3166253" y="5915124"/>
            <a:ext cx="1199880" cy="307777"/>
          </a:xfrm>
          <a:prstGeom prst="rect">
            <a:avLst/>
          </a:prstGeom>
          <a:noFill/>
          <a:ln>
            <a:solidFill>
              <a:schemeClr val="tx1"/>
            </a:solidFill>
          </a:ln>
        </p:spPr>
        <p:txBody>
          <a:bodyPr wrap="none" rtlCol="0">
            <a:spAutoFit/>
          </a:bodyPr>
          <a:lstStyle/>
          <a:p>
            <a:r>
              <a:rPr lang="cs-CZ" sz="1400" b="1" dirty="0" err="1"/>
              <a:t>Medicaments</a:t>
            </a:r>
            <a:endParaRPr lang="en-GB" sz="1400" b="1" dirty="0"/>
          </a:p>
        </p:txBody>
      </p:sp>
      <p:sp>
        <p:nvSpPr>
          <p:cNvPr id="22" name="TextovéPole 21"/>
          <p:cNvSpPr txBox="1"/>
          <p:nvPr/>
        </p:nvSpPr>
        <p:spPr>
          <a:xfrm>
            <a:off x="3101786" y="5555111"/>
            <a:ext cx="2227341" cy="307777"/>
          </a:xfrm>
          <a:prstGeom prst="rect">
            <a:avLst/>
          </a:prstGeom>
          <a:noFill/>
          <a:ln>
            <a:solidFill>
              <a:schemeClr val="tx1"/>
            </a:solidFill>
          </a:ln>
        </p:spPr>
        <p:txBody>
          <a:bodyPr wrap="none" rtlCol="0">
            <a:spAutoFit/>
          </a:bodyPr>
          <a:lstStyle/>
          <a:p>
            <a:r>
              <a:rPr lang="cs-CZ" sz="1400" b="1" dirty="0" err="1"/>
              <a:t>Tubuloglomerular</a:t>
            </a:r>
            <a:r>
              <a:rPr lang="cs-CZ" sz="1400" b="1" dirty="0"/>
              <a:t> feedback</a:t>
            </a:r>
            <a:endParaRPr lang="en-GB" sz="1400" b="1" dirty="0"/>
          </a:p>
        </p:txBody>
      </p:sp>
      <p:cxnSp>
        <p:nvCxnSpPr>
          <p:cNvPr id="25" name="Přímá spojnice se šipkou 24"/>
          <p:cNvCxnSpPr>
            <a:stCxn id="17" idx="1"/>
            <a:endCxn id="3" idx="3"/>
          </p:cNvCxnSpPr>
          <p:nvPr/>
        </p:nvCxnSpPr>
        <p:spPr>
          <a:xfrm flipH="1">
            <a:off x="2987675" y="4958375"/>
            <a:ext cx="137938" cy="692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a:stCxn id="18" idx="1"/>
            <a:endCxn id="3" idx="3"/>
          </p:cNvCxnSpPr>
          <p:nvPr/>
        </p:nvCxnSpPr>
        <p:spPr>
          <a:xfrm flipH="1">
            <a:off x="2987675" y="5339668"/>
            <a:ext cx="128320" cy="311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a:stCxn id="22" idx="1"/>
            <a:endCxn id="3" idx="3"/>
          </p:cNvCxnSpPr>
          <p:nvPr/>
        </p:nvCxnSpPr>
        <p:spPr>
          <a:xfrm flipH="1" flipV="1">
            <a:off x="2987675" y="5650970"/>
            <a:ext cx="114111" cy="58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386" name="Přímá spojnice se šipkou 16385"/>
          <p:cNvCxnSpPr>
            <a:stCxn id="20" idx="1"/>
            <a:endCxn id="3" idx="3"/>
          </p:cNvCxnSpPr>
          <p:nvPr/>
        </p:nvCxnSpPr>
        <p:spPr>
          <a:xfrm flipH="1" flipV="1">
            <a:off x="2987675" y="5650970"/>
            <a:ext cx="178578" cy="4180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1412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000"/>
                                        <p:tgtEl>
                                          <p:spTgt spid="18"/>
                                        </p:tgtEl>
                                      </p:cBhvr>
                                    </p:animEffect>
                                    <p:anim calcmode="lin" valueType="num">
                                      <p:cBhvr>
                                        <p:cTn id="89" dur="1000" fill="hold"/>
                                        <p:tgtEl>
                                          <p:spTgt spid="18"/>
                                        </p:tgtEl>
                                        <p:attrNameLst>
                                          <p:attrName>ppt_x</p:attrName>
                                        </p:attrNameLst>
                                      </p:cBhvr>
                                      <p:tavLst>
                                        <p:tav tm="0">
                                          <p:val>
                                            <p:strVal val="#ppt_x"/>
                                          </p:val>
                                        </p:tav>
                                        <p:tav tm="100000">
                                          <p:val>
                                            <p:strVal val="#ppt_x"/>
                                          </p:val>
                                        </p:tav>
                                      </p:tavLst>
                                    </p:anim>
                                    <p:anim calcmode="lin" valueType="num">
                                      <p:cBhvr>
                                        <p:cTn id="9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16386"/>
                                        </p:tgtEl>
                                        <p:attrNameLst>
                                          <p:attrName>style.visibility</p:attrName>
                                        </p:attrNameLst>
                                      </p:cBhvr>
                                      <p:to>
                                        <p:strVal val="visible"/>
                                      </p:to>
                                    </p:set>
                                    <p:animEffect transition="in" filter="wipe(down)">
                                      <p:cBhvr>
                                        <p:cTn id="107" dur="500"/>
                                        <p:tgtEl>
                                          <p:spTgt spid="16386"/>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1000"/>
                                        <p:tgtEl>
                                          <p:spTgt spid="20"/>
                                        </p:tgtEl>
                                      </p:cBhvr>
                                    </p:animEffect>
                                    <p:anim calcmode="lin" valueType="num">
                                      <p:cBhvr>
                                        <p:cTn id="113" dur="1000" fill="hold"/>
                                        <p:tgtEl>
                                          <p:spTgt spid="20"/>
                                        </p:tgtEl>
                                        <p:attrNameLst>
                                          <p:attrName>ppt_x</p:attrName>
                                        </p:attrNameLst>
                                      </p:cBhvr>
                                      <p:tavLst>
                                        <p:tav tm="0">
                                          <p:val>
                                            <p:strVal val="#ppt_x"/>
                                          </p:val>
                                        </p:tav>
                                        <p:tav tm="100000">
                                          <p:val>
                                            <p:strVal val="#ppt_x"/>
                                          </p:val>
                                        </p:tav>
                                      </p:tavLst>
                                    </p:anim>
                                    <p:anim calcmode="lin" valueType="num">
                                      <p:cBhvr>
                                        <p:cTn id="1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1000"/>
                                        <p:tgtEl>
                                          <p:spTgt spid="5"/>
                                        </p:tgtEl>
                                      </p:cBhvr>
                                    </p:animEffect>
                                    <p:anim calcmode="lin" valueType="num">
                                      <p:cBhvr>
                                        <p:cTn id="120" dur="1000" fill="hold"/>
                                        <p:tgtEl>
                                          <p:spTgt spid="5"/>
                                        </p:tgtEl>
                                        <p:attrNameLst>
                                          <p:attrName>ppt_x</p:attrName>
                                        </p:attrNameLst>
                                      </p:cBhvr>
                                      <p:tavLst>
                                        <p:tav tm="0">
                                          <p:val>
                                            <p:strVal val="#ppt_x"/>
                                          </p:val>
                                        </p:tav>
                                        <p:tav tm="100000">
                                          <p:val>
                                            <p:strVal val="#ppt_x"/>
                                          </p:val>
                                        </p:tav>
                                      </p:tavLst>
                                    </p:anim>
                                    <p:anim calcmode="lin" valueType="num">
                                      <p:cBhvr>
                                        <p:cTn id="1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animBg="1"/>
      <p:bldP spid="5" grpId="0" animBg="1"/>
      <p:bldP spid="19" grpId="0" animBg="1"/>
      <p:bldP spid="2" grpId="0" animBg="1"/>
      <p:bldP spid="17" grpId="0" animBg="1"/>
      <p:bldP spid="18" grpId="0" animBg="1"/>
      <p:bldP spid="20"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88640"/>
            <a:ext cx="8229600" cy="1143000"/>
          </a:xfrm>
        </p:spPr>
        <p:txBody>
          <a:bodyPr/>
          <a:lstStyle/>
          <a:p>
            <a:pPr eaLnBrk="1" hangingPunct="1"/>
            <a:r>
              <a:rPr lang="cs-CZ" altLang="en-US" b="1" dirty="0"/>
              <a:t>Agenda</a:t>
            </a:r>
          </a:p>
        </p:txBody>
      </p:sp>
      <p:sp>
        <p:nvSpPr>
          <p:cNvPr id="4099" name="Rectangle 3"/>
          <p:cNvSpPr>
            <a:spLocks noGrp="1" noChangeArrowheads="1"/>
          </p:cNvSpPr>
          <p:nvPr>
            <p:ph type="body" idx="1"/>
          </p:nvPr>
        </p:nvSpPr>
        <p:spPr>
          <a:xfrm>
            <a:off x="539552" y="1340768"/>
            <a:ext cx="8229600" cy="4953000"/>
          </a:xfrm>
        </p:spPr>
        <p:txBody>
          <a:bodyPr>
            <a:normAutofit fontScale="92500" lnSpcReduction="20000"/>
          </a:bodyPr>
          <a:lstStyle/>
          <a:p>
            <a:pPr marL="609600" indent="-609600" eaLnBrk="1" hangingPunct="1">
              <a:buFontTx/>
              <a:buAutoNum type="arabicPeriod"/>
            </a:pPr>
            <a:r>
              <a:rPr lang="cs-CZ" altLang="en-US" dirty="0" err="1"/>
              <a:t>Classification</a:t>
            </a:r>
            <a:r>
              <a:rPr lang="cs-CZ" altLang="en-US" dirty="0"/>
              <a:t> od </a:t>
            </a:r>
            <a:r>
              <a:rPr lang="cs-CZ" altLang="en-US" dirty="0" err="1"/>
              <a:t>kidney</a:t>
            </a:r>
            <a:r>
              <a:rPr lang="cs-CZ" altLang="en-US" dirty="0"/>
              <a:t> </a:t>
            </a:r>
            <a:r>
              <a:rPr lang="cs-CZ" altLang="en-US" dirty="0" err="1"/>
              <a:t>diseases</a:t>
            </a:r>
            <a:endParaRPr lang="cs-CZ" altLang="en-US" dirty="0"/>
          </a:p>
          <a:p>
            <a:pPr marL="609600" indent="-609600">
              <a:buFontTx/>
              <a:buAutoNum type="arabicPeriod"/>
            </a:pPr>
            <a:r>
              <a:rPr lang="en-GB" altLang="en-US" dirty="0"/>
              <a:t>Epidemiological significance of chronic nephropathy (CKD)</a:t>
            </a:r>
            <a:endParaRPr lang="cs-CZ" altLang="en-US" dirty="0"/>
          </a:p>
          <a:p>
            <a:pPr marL="609600" indent="-609600">
              <a:buFontTx/>
              <a:buAutoNum type="arabicPeriod"/>
            </a:pPr>
            <a:r>
              <a:rPr lang="cs-CZ" altLang="en-US" dirty="0" err="1"/>
              <a:t>Renal</a:t>
            </a:r>
            <a:r>
              <a:rPr lang="cs-CZ" altLang="en-US" dirty="0"/>
              <a:t> </a:t>
            </a:r>
            <a:r>
              <a:rPr lang="cs-CZ" altLang="en-US" dirty="0" err="1"/>
              <a:t>structure</a:t>
            </a:r>
            <a:r>
              <a:rPr lang="cs-CZ" altLang="en-US" dirty="0"/>
              <a:t>, </a:t>
            </a:r>
            <a:r>
              <a:rPr lang="cs-CZ" altLang="en-US" dirty="0" err="1"/>
              <a:t>renal</a:t>
            </a:r>
            <a:r>
              <a:rPr lang="cs-CZ" altLang="en-US" dirty="0"/>
              <a:t> basic unit, </a:t>
            </a:r>
            <a:r>
              <a:rPr lang="cs-CZ" altLang="en-US" dirty="0" err="1"/>
              <a:t>renal</a:t>
            </a:r>
            <a:r>
              <a:rPr lang="cs-CZ" altLang="en-US" dirty="0"/>
              <a:t> </a:t>
            </a:r>
            <a:r>
              <a:rPr lang="cs-CZ" altLang="en-US" dirty="0" err="1"/>
              <a:t>blood</a:t>
            </a:r>
            <a:r>
              <a:rPr lang="cs-CZ" altLang="en-US" dirty="0"/>
              <a:t> </a:t>
            </a:r>
            <a:r>
              <a:rPr lang="cs-CZ" altLang="en-US" dirty="0" err="1"/>
              <a:t>supplay</a:t>
            </a:r>
            <a:r>
              <a:rPr lang="cs-CZ" altLang="en-US" dirty="0"/>
              <a:t> </a:t>
            </a:r>
          </a:p>
          <a:p>
            <a:pPr marL="609600" indent="-609600">
              <a:buFontTx/>
              <a:buAutoNum type="arabicPeriod"/>
            </a:pPr>
            <a:r>
              <a:rPr lang="en-GB" altLang="en-US" dirty="0"/>
              <a:t>Renal function</a:t>
            </a:r>
            <a:endParaRPr lang="cs-CZ" altLang="en-US" dirty="0"/>
          </a:p>
          <a:p>
            <a:pPr marL="609600" indent="-609600">
              <a:buFontTx/>
              <a:buAutoNum type="arabicPeriod"/>
            </a:pPr>
            <a:r>
              <a:rPr lang="cs-CZ" altLang="en-US" b="1" dirty="0" err="1">
                <a:solidFill>
                  <a:srgbClr val="FF0000"/>
                </a:solidFill>
              </a:rPr>
              <a:t>Evaluation</a:t>
            </a:r>
            <a:r>
              <a:rPr lang="cs-CZ" altLang="en-US" b="1" dirty="0">
                <a:solidFill>
                  <a:srgbClr val="FF0000"/>
                </a:solidFill>
              </a:rPr>
              <a:t> </a:t>
            </a:r>
            <a:r>
              <a:rPr lang="cs-CZ" altLang="en-US" b="1" dirty="0" err="1">
                <a:solidFill>
                  <a:srgbClr val="FF0000"/>
                </a:solidFill>
              </a:rPr>
              <a:t>of</a:t>
            </a:r>
            <a:r>
              <a:rPr lang="cs-CZ" altLang="en-US" b="1" dirty="0">
                <a:solidFill>
                  <a:srgbClr val="FF0000"/>
                </a:solidFill>
              </a:rPr>
              <a:t> GFR</a:t>
            </a:r>
            <a:r>
              <a:rPr lang="en-GB" altLang="en-US" b="1" dirty="0">
                <a:solidFill>
                  <a:srgbClr val="FF0000"/>
                </a:solidFill>
              </a:rPr>
              <a:t> </a:t>
            </a:r>
            <a:endParaRPr lang="cs-CZ" altLang="en-US" b="1" dirty="0">
              <a:solidFill>
                <a:srgbClr val="FF0000"/>
              </a:solidFill>
            </a:endParaRPr>
          </a:p>
          <a:p>
            <a:pPr marL="609600" indent="-609600">
              <a:buFontTx/>
              <a:buAutoNum type="arabicPeriod"/>
            </a:pPr>
            <a:r>
              <a:rPr lang="en-GB" altLang="en-US" dirty="0"/>
              <a:t>Importance of GFR assessment for staging and prognosis of chronic nephropathy (CKD)</a:t>
            </a:r>
            <a:endParaRPr lang="cs-CZ" altLang="en-US" dirty="0"/>
          </a:p>
          <a:p>
            <a:pPr marL="609600" indent="-609600">
              <a:buFontTx/>
              <a:buAutoNum type="arabicPeriod"/>
            </a:pPr>
            <a:r>
              <a:rPr lang="cs-CZ" altLang="en-US" dirty="0" err="1"/>
              <a:t>Evaluation</a:t>
            </a:r>
            <a:r>
              <a:rPr lang="cs-CZ" altLang="en-US" dirty="0"/>
              <a:t> </a:t>
            </a:r>
            <a:r>
              <a:rPr lang="cs-CZ" altLang="en-US" dirty="0" err="1"/>
              <a:t>of</a:t>
            </a:r>
            <a:r>
              <a:rPr lang="cs-CZ" altLang="en-US" dirty="0"/>
              <a:t> </a:t>
            </a:r>
            <a:r>
              <a:rPr lang="cs-CZ" altLang="en-US" dirty="0" err="1"/>
              <a:t>tubular</a:t>
            </a:r>
            <a:r>
              <a:rPr lang="cs-CZ" altLang="en-US" dirty="0"/>
              <a:t> transport</a:t>
            </a:r>
          </a:p>
          <a:p>
            <a:pPr marL="609600" indent="-609600">
              <a:buFontTx/>
              <a:buAutoNum type="arabicPeriod"/>
            </a:pPr>
            <a:r>
              <a:rPr lang="cs-CZ" altLang="en-US" dirty="0"/>
              <a:t>E</a:t>
            </a:r>
            <a:r>
              <a:rPr lang="en-GB" altLang="en-US" dirty="0" err="1"/>
              <a:t>maging</a:t>
            </a:r>
            <a:r>
              <a:rPr lang="en-GB" altLang="en-US" dirty="0"/>
              <a:t> methods in nephrology</a:t>
            </a:r>
            <a:endParaRPr lang="cs-CZ" altLang="en-US" dirty="0"/>
          </a:p>
        </p:txBody>
      </p:sp>
    </p:spTree>
    <p:extLst>
      <p:ext uri="{BB962C8B-B14F-4D97-AF65-F5344CB8AC3E}">
        <p14:creationId xmlns:p14="http://schemas.microsoft.com/office/powerpoint/2010/main" xmlns="" val="3541945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64276" y="476672"/>
            <a:ext cx="7852139" cy="1815882"/>
          </a:xfrm>
          <a:prstGeom prst="rect">
            <a:avLst/>
          </a:prstGeom>
        </p:spPr>
        <p:txBody>
          <a:bodyPr wrap="square">
            <a:spAutoFit/>
          </a:bodyPr>
          <a:lstStyle/>
          <a:p>
            <a:r>
              <a:rPr lang="en-GB" sz="2800" b="1" dirty="0">
                <a:solidFill>
                  <a:srgbClr val="FF0000"/>
                </a:solidFill>
              </a:rPr>
              <a:t>Glomerular filtration (GFR) </a:t>
            </a:r>
            <a:r>
              <a:rPr lang="en-GB" sz="2800" b="1" dirty="0"/>
              <a:t>= </a:t>
            </a:r>
            <a:r>
              <a:rPr lang="cs-CZ" sz="2800" b="1" dirty="0"/>
              <a:t>g</a:t>
            </a:r>
            <a:r>
              <a:rPr lang="en-GB" sz="2800" b="1" dirty="0" err="1"/>
              <a:t>lomerular</a:t>
            </a:r>
            <a:r>
              <a:rPr lang="en-GB" sz="2800" b="1" dirty="0"/>
              <a:t> filtration (GFR) = physiological process of blood </a:t>
            </a:r>
            <a:r>
              <a:rPr lang="en-GB" sz="2800" b="1" dirty="0" err="1"/>
              <a:t>ultrafiltrate</a:t>
            </a:r>
            <a:r>
              <a:rPr lang="en-GB" sz="2800" b="1" dirty="0"/>
              <a:t> formation, which is further processed in the renal tubules</a:t>
            </a:r>
          </a:p>
        </p:txBody>
      </p:sp>
      <p:sp>
        <p:nvSpPr>
          <p:cNvPr id="5" name="TextovéPole 4"/>
          <p:cNvSpPr txBox="1"/>
          <p:nvPr/>
        </p:nvSpPr>
        <p:spPr>
          <a:xfrm>
            <a:off x="464277" y="2996952"/>
            <a:ext cx="8284188" cy="2677656"/>
          </a:xfrm>
          <a:prstGeom prst="rect">
            <a:avLst/>
          </a:prstGeom>
          <a:noFill/>
        </p:spPr>
        <p:txBody>
          <a:bodyPr wrap="square" rtlCol="0">
            <a:spAutoFit/>
          </a:bodyPr>
          <a:lstStyle/>
          <a:p>
            <a:r>
              <a:rPr lang="en-GB" sz="2800" b="1" dirty="0">
                <a:solidFill>
                  <a:srgbClr val="FF0000"/>
                </a:solidFill>
              </a:rPr>
              <a:t>GFR cannot be measured directly in humans. GFR is assessed indirectly </a:t>
            </a:r>
            <a:r>
              <a:rPr lang="en-GB" sz="2800" b="1" dirty="0"/>
              <a:t>by the </a:t>
            </a:r>
            <a:r>
              <a:rPr lang="en-GB" sz="2800" b="1" dirty="0">
                <a:solidFill>
                  <a:srgbClr val="FF0000"/>
                </a:solidFill>
              </a:rPr>
              <a:t>serum concentration </a:t>
            </a:r>
            <a:r>
              <a:rPr lang="en-GB" sz="2800" b="1" dirty="0"/>
              <a:t>of </a:t>
            </a:r>
            <a:r>
              <a:rPr lang="en-GB" sz="2800" b="1" dirty="0" err="1">
                <a:solidFill>
                  <a:srgbClr val="FF0000"/>
                </a:solidFill>
              </a:rPr>
              <a:t>glomerularly</a:t>
            </a:r>
            <a:r>
              <a:rPr lang="en-GB" sz="2800" b="1" dirty="0">
                <a:solidFill>
                  <a:srgbClr val="FF0000"/>
                </a:solidFill>
              </a:rPr>
              <a:t> filterable endogenous markers</a:t>
            </a:r>
            <a:r>
              <a:rPr lang="en-GB" sz="2800" b="1" dirty="0"/>
              <a:t>, which are mostly eliminated by glomerular filtration or by the </a:t>
            </a:r>
            <a:r>
              <a:rPr lang="en-GB" sz="2800" b="1" dirty="0">
                <a:solidFill>
                  <a:srgbClr val="FF0000"/>
                </a:solidFill>
              </a:rPr>
              <a:t>urinary / plasma clearance of exogenous</a:t>
            </a:r>
          </a:p>
          <a:p>
            <a:r>
              <a:rPr lang="en-GB" sz="2800" b="1" dirty="0">
                <a:solidFill>
                  <a:srgbClr val="FF0000"/>
                </a:solidFill>
              </a:rPr>
              <a:t>or endogenous molecules.</a:t>
            </a:r>
            <a:endParaRPr lang="cs-CZ" sz="2800" b="1" dirty="0">
              <a:solidFill>
                <a:srgbClr val="FF0000"/>
              </a:solidFill>
            </a:endParaRPr>
          </a:p>
        </p:txBody>
      </p:sp>
    </p:spTree>
    <p:extLst>
      <p:ext uri="{BB962C8B-B14F-4D97-AF65-F5344CB8AC3E}">
        <p14:creationId xmlns:p14="http://schemas.microsoft.com/office/powerpoint/2010/main" xmlns="" val="761717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b="1" dirty="0"/>
              <a:t>Serum creatinine concentration (S</a:t>
            </a:r>
            <a:r>
              <a:rPr lang="cs-CZ" b="1" dirty="0"/>
              <a:t>C</a:t>
            </a:r>
            <a:r>
              <a:rPr lang="en-GB" b="1" dirty="0"/>
              <a:t>r) and GFR</a:t>
            </a:r>
          </a:p>
        </p:txBody>
      </p:sp>
      <p:sp>
        <p:nvSpPr>
          <p:cNvPr id="4" name="AutoShape 4" descr="Výsledek obrázku pro glomerulární filtrace a sérová koncentrace kreatininu"/>
          <p:cNvSpPr>
            <a:spLocks noChangeAspect="1" noChangeArrowheads="1"/>
          </p:cNvSpPr>
          <p:nvPr/>
        </p:nvSpPr>
        <p:spPr bwMode="auto">
          <a:xfrm>
            <a:off x="155575" y="-884238"/>
            <a:ext cx="2476500" cy="1847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45550" y="1630530"/>
            <a:ext cx="5328592" cy="4832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Přímá spojnice 5"/>
          <p:cNvCxnSpPr/>
          <p:nvPr/>
        </p:nvCxnSpPr>
        <p:spPr>
          <a:xfrm>
            <a:off x="2267744" y="5068979"/>
            <a:ext cx="2016224" cy="232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4309846" y="5080602"/>
            <a:ext cx="0"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2267744" y="3429000"/>
            <a:ext cx="57606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2843808" y="3429000"/>
            <a:ext cx="36004" cy="22996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2308920" y="4578837"/>
            <a:ext cx="111095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3419872" y="4578837"/>
            <a:ext cx="0" cy="11498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2267744" y="5301208"/>
            <a:ext cx="39604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4" name="Přímá spojnice 1023"/>
          <p:cNvCxnSpPr/>
          <p:nvPr/>
        </p:nvCxnSpPr>
        <p:spPr>
          <a:xfrm>
            <a:off x="6228184" y="5301208"/>
            <a:ext cx="0" cy="4274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0" name="Přímá spojnice se šipkou 1029"/>
          <p:cNvCxnSpPr/>
          <p:nvPr/>
        </p:nvCxnSpPr>
        <p:spPr>
          <a:xfrm>
            <a:off x="4309846" y="5728674"/>
            <a:ext cx="1918338"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5" name="Přímá spojnice se šipkou 1034"/>
          <p:cNvCxnSpPr/>
          <p:nvPr/>
        </p:nvCxnSpPr>
        <p:spPr>
          <a:xfrm>
            <a:off x="2843808" y="5728674"/>
            <a:ext cx="576064" cy="0"/>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42" name="Obdélník 1041"/>
          <p:cNvSpPr/>
          <p:nvPr/>
        </p:nvSpPr>
        <p:spPr>
          <a:xfrm>
            <a:off x="5076056" y="1515556"/>
            <a:ext cx="3744416" cy="3293209"/>
          </a:xfrm>
          <a:prstGeom prst="rect">
            <a:avLst/>
          </a:prstGeom>
        </p:spPr>
        <p:txBody>
          <a:bodyPr wrap="square">
            <a:spAutoFit/>
          </a:bodyPr>
          <a:lstStyle/>
          <a:p>
            <a:r>
              <a:rPr lang="en-GB" sz="1600" b="1" dirty="0">
                <a:solidFill>
                  <a:srgbClr val="FF0000"/>
                </a:solidFill>
              </a:rPr>
              <a:t>Creatinine is a metabolite of the muscle protein </a:t>
            </a:r>
            <a:r>
              <a:rPr lang="en-GB" sz="1600" b="1" dirty="0" err="1">
                <a:solidFill>
                  <a:srgbClr val="FF0000"/>
                </a:solidFill>
              </a:rPr>
              <a:t>creatine</a:t>
            </a:r>
            <a:r>
              <a:rPr lang="en-GB" sz="1600" b="1" dirty="0">
                <a:solidFill>
                  <a:srgbClr val="FF0000"/>
                </a:solidFill>
              </a:rPr>
              <a:t>, which is about half eaten in food (especially in meat), the remaining 50% is synthesized in the liver. Its creatinine metabolite is released into the bloodstream in a stable amount. It is excreted practically only by the kidneys and, in their physiological function, its serum concentration is relatively constant over 24 hours. However, its value is influenced by the presence of liver disease and / or muscle mass in addition to renal function.</a:t>
            </a:r>
          </a:p>
        </p:txBody>
      </p:sp>
      <p:cxnSp>
        <p:nvCxnSpPr>
          <p:cNvPr id="5" name="Přímá spojnice se šipkou 4"/>
          <p:cNvCxnSpPr/>
          <p:nvPr/>
        </p:nvCxnSpPr>
        <p:spPr>
          <a:xfrm>
            <a:off x="2555776" y="5068979"/>
            <a:ext cx="0" cy="232229"/>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2555776" y="3429000"/>
            <a:ext cx="0" cy="1149837"/>
          </a:xfrm>
          <a:prstGeom prst="straightConnector1">
            <a:avLst/>
          </a:prstGeom>
          <a:ln w="1905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TextovéPole 2"/>
          <p:cNvSpPr txBox="1"/>
          <p:nvPr/>
        </p:nvSpPr>
        <p:spPr>
          <a:xfrm>
            <a:off x="1" y="6463066"/>
            <a:ext cx="9144000" cy="338554"/>
          </a:xfrm>
          <a:prstGeom prst="rect">
            <a:avLst/>
          </a:prstGeom>
          <a:noFill/>
        </p:spPr>
        <p:txBody>
          <a:bodyPr wrap="square" rtlCol="0">
            <a:spAutoFit/>
          </a:bodyPr>
          <a:lstStyle/>
          <a:p>
            <a:r>
              <a:rPr lang="en-GB" sz="1600" dirty="0"/>
              <a:t>The relationship between serum creatinine concentration and GFR is expressed by a hyperbolic curve</a:t>
            </a:r>
          </a:p>
        </p:txBody>
      </p:sp>
      <p:sp>
        <p:nvSpPr>
          <p:cNvPr id="7" name="Obdélník 6"/>
          <p:cNvSpPr/>
          <p:nvPr/>
        </p:nvSpPr>
        <p:spPr>
          <a:xfrm>
            <a:off x="7092280" y="4808765"/>
            <a:ext cx="1621738" cy="1384995"/>
          </a:xfrm>
          <a:prstGeom prst="rect">
            <a:avLst/>
          </a:prstGeom>
          <a:solidFill>
            <a:schemeClr val="bg1"/>
          </a:solidFill>
        </p:spPr>
        <p:txBody>
          <a:bodyPr wrap="square">
            <a:spAutoFit/>
          </a:bodyPr>
          <a:lstStyle/>
          <a:p>
            <a:r>
              <a:rPr lang="en-GB" sz="1400" dirty="0"/>
              <a:t>a </a:t>
            </a:r>
            <a:r>
              <a:rPr lang="cs-CZ" sz="1400" dirty="0" err="1"/>
              <a:t>large</a:t>
            </a:r>
            <a:r>
              <a:rPr lang="en-GB" sz="1400" dirty="0"/>
              <a:t> decrease in GFR from normal to slightly decreased GFR represents a small increase in serum creatinine</a:t>
            </a:r>
          </a:p>
        </p:txBody>
      </p:sp>
      <p:sp>
        <p:nvSpPr>
          <p:cNvPr id="9" name="Obdélník 8"/>
          <p:cNvSpPr/>
          <p:nvPr/>
        </p:nvSpPr>
        <p:spPr>
          <a:xfrm>
            <a:off x="22920" y="2348880"/>
            <a:ext cx="2286000" cy="1169551"/>
          </a:xfrm>
          <a:prstGeom prst="rect">
            <a:avLst/>
          </a:prstGeom>
          <a:solidFill>
            <a:schemeClr val="bg1"/>
          </a:solidFill>
        </p:spPr>
        <p:txBody>
          <a:bodyPr wrap="square">
            <a:spAutoFit/>
          </a:bodyPr>
          <a:lstStyle/>
          <a:p>
            <a:r>
              <a:rPr lang="en-GB" sz="1400" dirty="0"/>
              <a:t>a </a:t>
            </a:r>
            <a:r>
              <a:rPr lang="cs-CZ" sz="1400" dirty="0" err="1"/>
              <a:t>small</a:t>
            </a:r>
            <a:r>
              <a:rPr lang="en-GB" sz="1400" dirty="0"/>
              <a:t> decrease in GFR from moderately reduced to significantly reduced GFR represents a large increase in serum creatinine</a:t>
            </a:r>
          </a:p>
        </p:txBody>
      </p:sp>
    </p:spTree>
    <p:extLst>
      <p:ext uri="{BB962C8B-B14F-4D97-AF65-F5344CB8AC3E}">
        <p14:creationId xmlns:p14="http://schemas.microsoft.com/office/powerpoint/2010/main" xmlns="" val="137625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6388" y="188640"/>
            <a:ext cx="8075240" cy="490066"/>
          </a:xfrm>
        </p:spPr>
        <p:txBody>
          <a:bodyPr>
            <a:normAutofit fontScale="90000"/>
          </a:bodyPr>
          <a:lstStyle/>
          <a:p>
            <a:r>
              <a:rPr lang="cs-CZ" b="1" dirty="0" err="1"/>
              <a:t>S</a:t>
            </a:r>
            <a:r>
              <a:rPr lang="cs-CZ" b="1" baseline="-25000" dirty="0" err="1"/>
              <a:t>Cr</a:t>
            </a:r>
            <a:endParaRPr lang="en-GB" b="1" baseline="-250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764704"/>
            <a:ext cx="8352928" cy="59133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 name="Přímá spojnice 3"/>
          <p:cNvCxnSpPr/>
          <p:nvPr/>
        </p:nvCxnSpPr>
        <p:spPr>
          <a:xfrm>
            <a:off x="2555776" y="4221088"/>
            <a:ext cx="53285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71244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Cystatin</a:t>
            </a:r>
            <a:r>
              <a:rPr lang="cs-CZ" b="1" dirty="0"/>
              <a:t> C</a:t>
            </a:r>
            <a:endParaRPr lang="en-GB" b="1" dirty="0"/>
          </a:p>
        </p:txBody>
      </p:sp>
      <p:sp>
        <p:nvSpPr>
          <p:cNvPr id="4" name="Obdélník 3"/>
          <p:cNvSpPr/>
          <p:nvPr/>
        </p:nvSpPr>
        <p:spPr>
          <a:xfrm>
            <a:off x="1187624" y="1268760"/>
            <a:ext cx="6552728" cy="4832092"/>
          </a:xfrm>
          <a:prstGeom prst="rect">
            <a:avLst/>
          </a:prstGeom>
        </p:spPr>
        <p:txBody>
          <a:bodyPr wrap="square">
            <a:spAutoFit/>
          </a:bodyPr>
          <a:lstStyle/>
          <a:p>
            <a:r>
              <a:rPr lang="en-GB" sz="2800" b="1" dirty="0">
                <a:solidFill>
                  <a:srgbClr val="FF0000"/>
                </a:solidFill>
              </a:rPr>
              <a:t>cystatin C </a:t>
            </a:r>
            <a:r>
              <a:rPr lang="en-GB" sz="2800" b="1" dirty="0"/>
              <a:t>is an endogenous </a:t>
            </a:r>
            <a:r>
              <a:rPr lang="en-GB" sz="2800" b="1" dirty="0" err="1"/>
              <a:t>cathepsin</a:t>
            </a:r>
            <a:r>
              <a:rPr lang="en-GB" sz="2800" b="1" dirty="0"/>
              <a:t> protease inhibitor. </a:t>
            </a:r>
            <a:r>
              <a:rPr lang="en-GB" sz="2800" b="1" dirty="0">
                <a:solidFill>
                  <a:srgbClr val="FF0000"/>
                </a:solidFill>
              </a:rPr>
              <a:t>Its serum concentration does not depend on muscle mass or diet </a:t>
            </a:r>
            <a:r>
              <a:rPr lang="en-GB" sz="2800" b="1" dirty="0"/>
              <a:t>type and is therefore considered to be a more accurate indicator of GFR than serum creatinine. </a:t>
            </a:r>
            <a:r>
              <a:rPr lang="en-GB" sz="2800" b="1" dirty="0">
                <a:solidFill>
                  <a:srgbClr val="FF0000"/>
                </a:solidFill>
              </a:rPr>
              <a:t>Cystatin C can detect earlier GFR disorders!</a:t>
            </a:r>
          </a:p>
          <a:p>
            <a:r>
              <a:rPr lang="en-GB" sz="2800" b="1" dirty="0"/>
              <a:t>Serum levels of cystatin C fluctuate and may be increased in chronic </a:t>
            </a:r>
            <a:r>
              <a:rPr lang="en-GB" sz="2800" b="1" dirty="0" err="1"/>
              <a:t>nicotinism</a:t>
            </a:r>
            <a:r>
              <a:rPr lang="en-GB" sz="2800" b="1" dirty="0"/>
              <a:t>, inflammation, obesity or impaired thyroid function and corticosteroid use!</a:t>
            </a:r>
          </a:p>
        </p:txBody>
      </p:sp>
    </p:spTree>
    <p:extLst>
      <p:ext uri="{BB962C8B-B14F-4D97-AF65-F5344CB8AC3E}">
        <p14:creationId xmlns:p14="http://schemas.microsoft.com/office/powerpoint/2010/main" xmlns="" val="1554832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Rectangle 2"/>
          <p:cNvSpPr>
            <a:spLocks noGrp="1" noChangeArrowheads="1"/>
          </p:cNvSpPr>
          <p:nvPr>
            <p:ph type="title"/>
          </p:nvPr>
        </p:nvSpPr>
        <p:spPr>
          <a:xfrm>
            <a:off x="31380" y="131765"/>
            <a:ext cx="8933108" cy="1143000"/>
          </a:xfrm>
        </p:spPr>
        <p:txBody>
          <a:bodyPr>
            <a:normAutofit fontScale="90000"/>
          </a:bodyPr>
          <a:lstStyle/>
          <a:p>
            <a:r>
              <a:rPr lang="cs-CZ" altLang="en-US" b="1" dirty="0" err="1"/>
              <a:t>Nephropathy</a:t>
            </a:r>
            <a:r>
              <a:rPr lang="cs-CZ" altLang="en-US" b="1" dirty="0"/>
              <a:t> </a:t>
            </a:r>
            <a:r>
              <a:rPr lang="cs-CZ" altLang="en-US" b="1" dirty="0" err="1"/>
              <a:t>classification</a:t>
            </a:r>
            <a:r>
              <a:rPr lang="cs-CZ" altLang="en-US" b="1" dirty="0"/>
              <a:t/>
            </a:r>
            <a:br>
              <a:rPr lang="cs-CZ" altLang="en-US" b="1" dirty="0"/>
            </a:br>
            <a:r>
              <a:rPr lang="cs-CZ" altLang="en-US" sz="2700" b="1" dirty="0" err="1"/>
              <a:t>classification</a:t>
            </a:r>
            <a:r>
              <a:rPr lang="cs-CZ" altLang="en-US" sz="2700" b="1" dirty="0"/>
              <a:t> </a:t>
            </a:r>
            <a:r>
              <a:rPr lang="cs-CZ" altLang="en-US" sz="2700" b="1" dirty="0" err="1"/>
              <a:t>aspects</a:t>
            </a:r>
            <a:r>
              <a:rPr lang="cs-CZ" altLang="en-US" sz="3100" b="1" dirty="0"/>
              <a:t> </a:t>
            </a:r>
          </a:p>
        </p:txBody>
      </p:sp>
      <p:graphicFrame>
        <p:nvGraphicFramePr>
          <p:cNvPr id="2" name="Diagram 1"/>
          <p:cNvGraphicFramePr/>
          <p:nvPr>
            <p:extLst>
              <p:ext uri="{D42A27DB-BD31-4B8C-83A1-F6EECF244321}">
                <p14:modId xmlns:p14="http://schemas.microsoft.com/office/powerpoint/2010/main" xmlns="" val="4122581794"/>
              </p:ext>
            </p:extLst>
          </p:nvPr>
        </p:nvGraphicFramePr>
        <p:xfrm>
          <a:off x="-9098" y="1484784"/>
          <a:ext cx="3902075"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xmlns="" val="2802098771"/>
              </p:ext>
            </p:extLst>
          </p:nvPr>
        </p:nvGraphicFramePr>
        <p:xfrm>
          <a:off x="3275856" y="1412776"/>
          <a:ext cx="5868144" cy="21859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Diagram 3"/>
          <p:cNvGraphicFramePr/>
          <p:nvPr>
            <p:extLst>
              <p:ext uri="{D42A27DB-BD31-4B8C-83A1-F6EECF244321}">
                <p14:modId xmlns:p14="http://schemas.microsoft.com/office/powerpoint/2010/main" xmlns="" val="2446359819"/>
              </p:ext>
            </p:extLst>
          </p:nvPr>
        </p:nvGraphicFramePr>
        <p:xfrm>
          <a:off x="4559807" y="4221088"/>
          <a:ext cx="4038600" cy="21875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TextovéPole 4"/>
          <p:cNvSpPr txBox="1"/>
          <p:nvPr/>
        </p:nvSpPr>
        <p:spPr>
          <a:xfrm>
            <a:off x="1046522" y="5037550"/>
            <a:ext cx="1906227" cy="707886"/>
          </a:xfrm>
          <a:prstGeom prst="rect">
            <a:avLst/>
          </a:prstGeom>
          <a:solidFill>
            <a:srgbClr val="00B050"/>
          </a:solidFill>
        </p:spPr>
        <p:txBody>
          <a:bodyPr wrap="none" rtlCol="0">
            <a:spAutoFit/>
          </a:bodyPr>
          <a:lstStyle/>
          <a:p>
            <a:r>
              <a:rPr lang="cs-CZ" sz="2000" b="1" dirty="0" err="1">
                <a:solidFill>
                  <a:schemeClr val="bg1"/>
                </a:solidFill>
              </a:rPr>
              <a:t>Subacute</a:t>
            </a:r>
            <a:endParaRPr lang="cs-CZ" sz="2000" b="1" dirty="0">
              <a:solidFill>
                <a:schemeClr val="bg1"/>
              </a:solidFill>
            </a:endParaRPr>
          </a:p>
          <a:p>
            <a:r>
              <a:rPr lang="cs-CZ" sz="2000" b="1" dirty="0">
                <a:solidFill>
                  <a:schemeClr val="bg1"/>
                </a:solidFill>
              </a:rPr>
              <a:t>(</a:t>
            </a:r>
            <a:r>
              <a:rPr lang="cs-CZ" sz="2000" b="1" dirty="0" err="1">
                <a:solidFill>
                  <a:schemeClr val="bg1"/>
                </a:solidFill>
              </a:rPr>
              <a:t>weeks-months</a:t>
            </a:r>
            <a:r>
              <a:rPr lang="cs-CZ" sz="2000" b="1" dirty="0">
                <a:solidFill>
                  <a:schemeClr val="bg1"/>
                </a:solidFill>
              </a:rPr>
              <a:t>)</a:t>
            </a:r>
            <a:endParaRPr lang="en-GB" sz="2000" b="1" dirty="0">
              <a:solidFill>
                <a:schemeClr val="bg1"/>
              </a:solidFill>
            </a:endParaRPr>
          </a:p>
        </p:txBody>
      </p:sp>
      <p:cxnSp>
        <p:nvCxnSpPr>
          <p:cNvPr id="7" name="Přímá spojnice 6"/>
          <p:cNvCxnSpPr/>
          <p:nvPr/>
        </p:nvCxnSpPr>
        <p:spPr>
          <a:xfrm>
            <a:off x="1941204" y="3669171"/>
            <a:ext cx="9844" cy="13683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685582" y="1730574"/>
            <a:ext cx="2811988" cy="646331"/>
          </a:xfrm>
          <a:prstGeom prst="rect">
            <a:avLst/>
          </a:prstGeom>
          <a:noFill/>
        </p:spPr>
        <p:txBody>
          <a:bodyPr wrap="none" rtlCol="0">
            <a:spAutoFit/>
          </a:bodyPr>
          <a:lstStyle/>
          <a:p>
            <a:r>
              <a:rPr lang="cs-CZ" b="1" dirty="0"/>
              <a:t>1. </a:t>
            </a:r>
            <a:r>
              <a:rPr lang="en-GB" b="1" dirty="0"/>
              <a:t>the time period in which </a:t>
            </a:r>
            <a:endParaRPr lang="cs-CZ" b="1" dirty="0"/>
          </a:p>
          <a:p>
            <a:r>
              <a:rPr lang="en-GB" b="1" dirty="0"/>
              <a:t>nephropathy develops</a:t>
            </a:r>
          </a:p>
        </p:txBody>
      </p:sp>
      <p:sp>
        <p:nvSpPr>
          <p:cNvPr id="8" name="TextovéPole 7"/>
          <p:cNvSpPr txBox="1"/>
          <p:nvPr/>
        </p:nvSpPr>
        <p:spPr>
          <a:xfrm>
            <a:off x="4559807" y="1268760"/>
            <a:ext cx="4563493" cy="369332"/>
          </a:xfrm>
          <a:prstGeom prst="rect">
            <a:avLst/>
          </a:prstGeom>
          <a:noFill/>
        </p:spPr>
        <p:txBody>
          <a:bodyPr wrap="none" rtlCol="0">
            <a:spAutoFit/>
          </a:bodyPr>
          <a:lstStyle/>
          <a:p>
            <a:r>
              <a:rPr lang="cs-CZ" b="1" dirty="0"/>
              <a:t>2. </a:t>
            </a:r>
            <a:r>
              <a:rPr lang="en-GB" b="1" dirty="0"/>
              <a:t>renal structure, which is primarily damaged</a:t>
            </a:r>
          </a:p>
        </p:txBody>
      </p:sp>
      <p:sp>
        <p:nvSpPr>
          <p:cNvPr id="9" name="TextovéPole 8"/>
          <p:cNvSpPr txBox="1"/>
          <p:nvPr/>
        </p:nvSpPr>
        <p:spPr>
          <a:xfrm>
            <a:off x="4330239" y="3346928"/>
            <a:ext cx="4794396" cy="646331"/>
          </a:xfrm>
          <a:prstGeom prst="rect">
            <a:avLst/>
          </a:prstGeom>
          <a:noFill/>
        </p:spPr>
        <p:txBody>
          <a:bodyPr wrap="square" rtlCol="0">
            <a:spAutoFit/>
          </a:bodyPr>
          <a:lstStyle/>
          <a:p>
            <a:r>
              <a:rPr lang="cs-CZ" b="1" dirty="0"/>
              <a:t>3. </a:t>
            </a:r>
            <a:r>
              <a:rPr lang="en-GB" b="1" dirty="0"/>
              <a:t>Is nephropathy the result of primary kidney disease or is it part of another disease</a:t>
            </a:r>
            <a:r>
              <a:rPr lang="cs-CZ" b="1" dirty="0"/>
              <a:t> ?</a:t>
            </a:r>
            <a:endParaRPr lang="en-GB" b="1" dirty="0"/>
          </a:p>
        </p:txBody>
      </p:sp>
      <p:sp>
        <p:nvSpPr>
          <p:cNvPr id="10" name="Ovál 9"/>
          <p:cNvSpPr/>
          <p:nvPr/>
        </p:nvSpPr>
        <p:spPr>
          <a:xfrm>
            <a:off x="395536" y="1638092"/>
            <a:ext cx="3140144" cy="79014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ál 10"/>
          <p:cNvSpPr/>
          <p:nvPr/>
        </p:nvSpPr>
        <p:spPr>
          <a:xfrm>
            <a:off x="4479062" y="1179689"/>
            <a:ext cx="4552847" cy="5474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ál 11"/>
          <p:cNvSpPr/>
          <p:nvPr/>
        </p:nvSpPr>
        <p:spPr>
          <a:xfrm>
            <a:off x="4139952" y="3211971"/>
            <a:ext cx="4892288" cy="914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91531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p:cNvSpPr txBox="1"/>
          <p:nvPr/>
        </p:nvSpPr>
        <p:spPr>
          <a:xfrm>
            <a:off x="3203151" y="3159901"/>
            <a:ext cx="5919145" cy="1815882"/>
          </a:xfrm>
          <a:prstGeom prst="rect">
            <a:avLst/>
          </a:prstGeom>
          <a:noFill/>
        </p:spPr>
        <p:txBody>
          <a:bodyPr wrap="square" rtlCol="0">
            <a:spAutoFit/>
          </a:bodyPr>
          <a:lstStyle/>
          <a:p>
            <a:r>
              <a:rPr lang="en-GB" sz="2800" b="1" dirty="0">
                <a:solidFill>
                  <a:srgbClr val="FF0000"/>
                </a:solidFill>
              </a:rPr>
              <a:t>Renal clearance = volume of blood (plasma) that is purified from a given substance by glomerular filtration per time unit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761500"/>
            <a:ext cx="2698100" cy="33996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ovéPole 9"/>
          <p:cNvSpPr txBox="1"/>
          <p:nvPr/>
        </p:nvSpPr>
        <p:spPr>
          <a:xfrm>
            <a:off x="3076385" y="1910592"/>
            <a:ext cx="6172676" cy="369332"/>
          </a:xfrm>
          <a:prstGeom prst="rect">
            <a:avLst/>
          </a:prstGeom>
          <a:noFill/>
        </p:spPr>
        <p:txBody>
          <a:bodyPr wrap="square" rtlCol="0">
            <a:spAutoFit/>
          </a:bodyPr>
          <a:lstStyle/>
          <a:p>
            <a:r>
              <a:rPr lang="en-GB" b="1" dirty="0"/>
              <a:t>postulated </a:t>
            </a:r>
            <a:r>
              <a:rPr lang="en-GB" b="1" dirty="0" err="1"/>
              <a:t>clearanc</a:t>
            </a:r>
            <a:r>
              <a:rPr lang="cs-CZ" b="1" dirty="0"/>
              <a:t>e</a:t>
            </a:r>
            <a:r>
              <a:rPr lang="en-GB" b="1" dirty="0"/>
              <a:t> methods as suitable for measuring GFR</a:t>
            </a:r>
          </a:p>
        </p:txBody>
      </p:sp>
      <p:sp>
        <p:nvSpPr>
          <p:cNvPr id="11" name="TextovéPole 10"/>
          <p:cNvSpPr txBox="1"/>
          <p:nvPr/>
        </p:nvSpPr>
        <p:spPr>
          <a:xfrm>
            <a:off x="3527699" y="1392168"/>
            <a:ext cx="3160224" cy="369332"/>
          </a:xfrm>
          <a:prstGeom prst="rect">
            <a:avLst/>
          </a:prstGeom>
          <a:noFill/>
        </p:spPr>
        <p:txBody>
          <a:bodyPr wrap="none" rtlCol="0">
            <a:spAutoFit/>
          </a:bodyPr>
          <a:lstStyle/>
          <a:p>
            <a:r>
              <a:rPr lang="cs-CZ" b="1" dirty="0" err="1"/>
              <a:t>Homer</a:t>
            </a:r>
            <a:r>
              <a:rPr lang="cs-CZ" b="1" dirty="0"/>
              <a:t> Smith (1895-1962), USA</a:t>
            </a:r>
            <a:endParaRPr lang="en-GB" b="1" dirty="0"/>
          </a:p>
        </p:txBody>
      </p:sp>
      <p:sp>
        <p:nvSpPr>
          <p:cNvPr id="4" name="TextovéPole 3"/>
          <p:cNvSpPr txBox="1"/>
          <p:nvPr/>
        </p:nvSpPr>
        <p:spPr>
          <a:xfrm>
            <a:off x="2210490" y="260648"/>
            <a:ext cx="4041043" cy="646331"/>
          </a:xfrm>
          <a:prstGeom prst="rect">
            <a:avLst/>
          </a:prstGeom>
          <a:noFill/>
        </p:spPr>
        <p:txBody>
          <a:bodyPr wrap="none" rtlCol="0">
            <a:spAutoFit/>
          </a:bodyPr>
          <a:lstStyle/>
          <a:p>
            <a:r>
              <a:rPr lang="cs-CZ" sz="3600" b="1" dirty="0" err="1"/>
              <a:t>Clearances</a:t>
            </a:r>
            <a:r>
              <a:rPr lang="cs-CZ" sz="3600" b="1" dirty="0"/>
              <a:t> </a:t>
            </a:r>
            <a:r>
              <a:rPr lang="cs-CZ" sz="3600" b="1" dirty="0" err="1"/>
              <a:t>methods</a:t>
            </a:r>
            <a:endParaRPr lang="en-GB" sz="3600" b="1" dirty="0"/>
          </a:p>
        </p:txBody>
      </p:sp>
    </p:spTree>
    <p:extLst>
      <p:ext uri="{BB962C8B-B14F-4D97-AF65-F5344CB8AC3E}">
        <p14:creationId xmlns:p14="http://schemas.microsoft.com/office/powerpoint/2010/main" xmlns="" val="4030714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07544" y="116632"/>
            <a:ext cx="8604448" cy="1200329"/>
          </a:xfrm>
          <a:prstGeom prst="rect">
            <a:avLst/>
          </a:prstGeom>
          <a:noFill/>
        </p:spPr>
        <p:txBody>
          <a:bodyPr wrap="square" rtlCol="0">
            <a:spAutoFit/>
          </a:bodyPr>
          <a:lstStyle/>
          <a:p>
            <a:pPr algn="ctr"/>
            <a:r>
              <a:rPr lang="en-GB" sz="3600" b="1" dirty="0"/>
              <a:t>Clearances methods for measurement of GFR (</a:t>
            </a:r>
            <a:r>
              <a:rPr lang="en-GB" sz="3600" b="1" dirty="0" err="1"/>
              <a:t>mGFR</a:t>
            </a:r>
            <a:r>
              <a:rPr lang="en-GB" sz="3600" b="1" dirty="0"/>
              <a:t>) of </a:t>
            </a:r>
            <a:r>
              <a:rPr lang="en-GB" sz="3600" b="1" dirty="0">
                <a:solidFill>
                  <a:srgbClr val="FF0000"/>
                </a:solidFill>
              </a:rPr>
              <a:t>exogenous substances</a:t>
            </a:r>
          </a:p>
        </p:txBody>
      </p:sp>
      <p:graphicFrame>
        <p:nvGraphicFramePr>
          <p:cNvPr id="5" name="Tabulka 4"/>
          <p:cNvGraphicFramePr>
            <a:graphicFrameLocks noGrp="1"/>
          </p:cNvGraphicFramePr>
          <p:nvPr>
            <p:extLst>
              <p:ext uri="{D42A27DB-BD31-4B8C-83A1-F6EECF244321}">
                <p14:modId xmlns:p14="http://schemas.microsoft.com/office/powerpoint/2010/main" xmlns="" val="4073284214"/>
              </p:ext>
            </p:extLst>
          </p:nvPr>
        </p:nvGraphicFramePr>
        <p:xfrm>
          <a:off x="126432" y="1412776"/>
          <a:ext cx="8910064" cy="5044688"/>
        </p:xfrm>
        <a:graphic>
          <a:graphicData uri="http://schemas.openxmlformats.org/drawingml/2006/table">
            <a:tbl>
              <a:tblPr firstRow="1" bandRow="1">
                <a:tableStyleId>{5C22544A-7EE6-4342-B048-85BDC9FD1C3A}</a:tableStyleId>
              </a:tblPr>
              <a:tblGrid>
                <a:gridCol w="2610002">
                  <a:extLst>
                    <a:ext uri="{9D8B030D-6E8A-4147-A177-3AD203B41FA5}">
                      <a16:colId xmlns:a16="http://schemas.microsoft.com/office/drawing/2014/main" xmlns="" val="20000"/>
                    </a:ext>
                  </a:extLst>
                </a:gridCol>
                <a:gridCol w="2949420">
                  <a:extLst>
                    <a:ext uri="{9D8B030D-6E8A-4147-A177-3AD203B41FA5}">
                      <a16:colId xmlns:a16="http://schemas.microsoft.com/office/drawing/2014/main" xmlns="" val="20001"/>
                    </a:ext>
                  </a:extLst>
                </a:gridCol>
                <a:gridCol w="3350642">
                  <a:extLst>
                    <a:ext uri="{9D8B030D-6E8A-4147-A177-3AD203B41FA5}">
                      <a16:colId xmlns:a16="http://schemas.microsoft.com/office/drawing/2014/main" xmlns="" val="20002"/>
                    </a:ext>
                  </a:extLst>
                </a:gridCol>
              </a:tblGrid>
              <a:tr h="477871">
                <a:tc>
                  <a:txBody>
                    <a:bodyPr/>
                    <a:lstStyle/>
                    <a:p>
                      <a:r>
                        <a:rPr lang="cs-CZ" sz="1400" b="1" dirty="0" err="1"/>
                        <a:t>method</a:t>
                      </a:r>
                      <a:endParaRPr lang="en-GB" sz="1400" b="1" dirty="0"/>
                    </a:p>
                  </a:txBody>
                  <a:tcPr/>
                </a:tc>
                <a:tc>
                  <a:txBody>
                    <a:bodyPr/>
                    <a:lstStyle/>
                    <a:p>
                      <a:r>
                        <a:rPr lang="cs-CZ" sz="1400" b="1" dirty="0" err="1"/>
                        <a:t>Strenghts</a:t>
                      </a:r>
                      <a:endParaRPr lang="en-GB" sz="1400" b="1" dirty="0"/>
                    </a:p>
                  </a:txBody>
                  <a:tcPr/>
                </a:tc>
                <a:tc>
                  <a:txBody>
                    <a:bodyPr/>
                    <a:lstStyle/>
                    <a:p>
                      <a:r>
                        <a:rPr lang="cs-CZ" sz="1400" b="1" dirty="0" err="1"/>
                        <a:t>Limitations</a:t>
                      </a:r>
                      <a:endParaRPr lang="en-GB" sz="1400" b="1" dirty="0"/>
                    </a:p>
                  </a:txBody>
                  <a:tcPr/>
                </a:tc>
                <a:extLst>
                  <a:ext uri="{0D108BD9-81ED-4DB2-BD59-A6C34878D82A}">
                    <a16:rowId xmlns:a16="http://schemas.microsoft.com/office/drawing/2014/main" xmlns="" val="10000"/>
                  </a:ext>
                </a:extLst>
              </a:tr>
              <a:tr h="573937">
                <a:tc>
                  <a:txBody>
                    <a:bodyPr/>
                    <a:lstStyle/>
                    <a:p>
                      <a:r>
                        <a:rPr lang="cs-CZ" sz="1400" b="1" dirty="0"/>
                        <a:t>INULIN</a:t>
                      </a:r>
                      <a:endParaRPr lang="en-GB" sz="1400" b="1" dirty="0"/>
                    </a:p>
                  </a:txBody>
                  <a:tcPr/>
                </a:tc>
                <a:tc>
                  <a:txBody>
                    <a:bodyPr/>
                    <a:lstStyle/>
                    <a:p>
                      <a:r>
                        <a:rPr lang="en-GB" sz="1400" b="1" dirty="0">
                          <a:solidFill>
                            <a:srgbClr val="FF0000"/>
                          </a:solidFill>
                        </a:rPr>
                        <a:t>Gold standard</a:t>
                      </a:r>
                    </a:p>
                    <a:p>
                      <a:r>
                        <a:rPr lang="cs-CZ" sz="1400" b="1" dirty="0">
                          <a:solidFill>
                            <a:srgbClr val="FF0000"/>
                          </a:solidFill>
                        </a:rPr>
                        <a:t>N</a:t>
                      </a:r>
                      <a:r>
                        <a:rPr lang="en-GB" sz="1400" b="1" dirty="0">
                          <a:solidFill>
                            <a:srgbClr val="FF0000"/>
                          </a:solidFill>
                        </a:rPr>
                        <a:t>o side effects</a:t>
                      </a:r>
                      <a:endParaRPr lang="en-GB" sz="1400" b="1" dirty="0"/>
                    </a:p>
                  </a:txBody>
                  <a:tcPr/>
                </a:tc>
                <a:tc>
                  <a:txBody>
                    <a:bodyPr/>
                    <a:lstStyle/>
                    <a:p>
                      <a:r>
                        <a:rPr lang="cs-CZ" sz="1400" b="1" dirty="0" err="1">
                          <a:solidFill>
                            <a:srgbClr val="FF0000"/>
                          </a:solidFill>
                        </a:rPr>
                        <a:t>Expensive</a:t>
                      </a:r>
                      <a:r>
                        <a:rPr lang="cs-CZ" sz="1400" b="1" dirty="0">
                          <a:solidFill>
                            <a:srgbClr val="FF0000"/>
                          </a:solidFill>
                        </a:rPr>
                        <a:t> </a:t>
                      </a:r>
                      <a:r>
                        <a:rPr lang="cs-CZ" sz="1400" b="1" dirty="0" err="1">
                          <a:solidFill>
                            <a:srgbClr val="FF0000"/>
                          </a:solidFill>
                        </a:rPr>
                        <a:t>method</a:t>
                      </a:r>
                      <a:endParaRPr lang="cs-CZ" sz="1400" b="1" dirty="0">
                        <a:solidFill>
                          <a:srgbClr val="FF0000"/>
                        </a:solidFill>
                      </a:endParaRPr>
                    </a:p>
                    <a:p>
                      <a:r>
                        <a:rPr lang="en-GB" sz="1400" b="1" dirty="0">
                          <a:solidFill>
                            <a:srgbClr val="FF0000"/>
                          </a:solidFill>
                        </a:rPr>
                        <a:t>Difficult logistics </a:t>
                      </a:r>
                      <a:r>
                        <a:rPr lang="cs-CZ" sz="1400" b="1" dirty="0" err="1">
                          <a:solidFill>
                            <a:srgbClr val="FF0000"/>
                          </a:solidFill>
                        </a:rPr>
                        <a:t>examination</a:t>
                      </a:r>
                      <a:endParaRPr lang="en-GB" sz="1400" b="1" dirty="0">
                        <a:solidFill>
                          <a:srgbClr val="FF0000"/>
                        </a:solidFill>
                      </a:endParaRPr>
                    </a:p>
                  </a:txBody>
                  <a:tcPr/>
                </a:tc>
                <a:extLst>
                  <a:ext uri="{0D108BD9-81ED-4DB2-BD59-A6C34878D82A}">
                    <a16:rowId xmlns:a16="http://schemas.microsoft.com/office/drawing/2014/main" xmlns="" val="10001"/>
                  </a:ext>
                </a:extLst>
              </a:tr>
              <a:tr h="936104">
                <a:tc>
                  <a:txBody>
                    <a:bodyPr/>
                    <a:lstStyle/>
                    <a:p>
                      <a:r>
                        <a:rPr lang="cs-CZ" sz="1400" b="1" dirty="0" err="1"/>
                        <a:t>Iothalamat</a:t>
                      </a:r>
                      <a:endParaRPr lang="en-GB" sz="1400" b="1" dirty="0"/>
                    </a:p>
                  </a:txBody>
                  <a:tcPr/>
                </a:tc>
                <a:tc>
                  <a:txBody>
                    <a:bodyPr/>
                    <a:lstStyle/>
                    <a:p>
                      <a:r>
                        <a:rPr lang="en-GB" sz="1400" b="1" dirty="0"/>
                        <a:t>Inexpensive</a:t>
                      </a:r>
                    </a:p>
                    <a:p>
                      <a:r>
                        <a:rPr lang="en-GB" sz="1400" b="1" dirty="0"/>
                        <a:t>The long half-life of 125I as a carrier</a:t>
                      </a:r>
                    </a:p>
                    <a:p>
                      <a:r>
                        <a:rPr lang="en-GB" sz="1400" b="1" dirty="0"/>
                        <a:t>Suitable for research</a:t>
                      </a:r>
                      <a:endParaRPr lang="cs-CZ" sz="1400" b="1" dirty="0"/>
                    </a:p>
                  </a:txBody>
                  <a:tcPr/>
                </a:tc>
                <a:tc>
                  <a:txBody>
                    <a:bodyPr/>
                    <a:lstStyle/>
                    <a:p>
                      <a:r>
                        <a:rPr lang="cs-CZ" sz="1400" b="1" dirty="0" err="1"/>
                        <a:t>Tubular</a:t>
                      </a:r>
                      <a:r>
                        <a:rPr lang="cs-CZ" sz="1400" b="1" dirty="0"/>
                        <a:t> </a:t>
                      </a:r>
                      <a:r>
                        <a:rPr lang="cs-CZ" sz="1400" b="1" dirty="0" err="1"/>
                        <a:t>secretion</a:t>
                      </a:r>
                      <a:r>
                        <a:rPr lang="cs-CZ" sz="1400" b="1" dirty="0"/>
                        <a:t> →</a:t>
                      </a:r>
                      <a:r>
                        <a:rPr lang="cs-CZ" sz="1400" b="1" dirty="0" err="1"/>
                        <a:t>overstates</a:t>
                      </a:r>
                      <a:r>
                        <a:rPr lang="cs-CZ" sz="1400" b="1" dirty="0"/>
                        <a:t> GFR</a:t>
                      </a:r>
                    </a:p>
                    <a:p>
                      <a:r>
                        <a:rPr lang="cs-CZ" sz="1400" b="1" dirty="0" err="1"/>
                        <a:t>Storage</a:t>
                      </a:r>
                      <a:r>
                        <a:rPr lang="cs-CZ" sz="1400" b="1" dirty="0"/>
                        <a:t>, </a:t>
                      </a:r>
                      <a:r>
                        <a:rPr lang="cs-CZ" sz="1400" b="1" dirty="0" err="1"/>
                        <a:t>application</a:t>
                      </a:r>
                      <a:r>
                        <a:rPr lang="cs-CZ" sz="1400" b="1" dirty="0"/>
                        <a:t> and </a:t>
                      </a:r>
                      <a:r>
                        <a:rPr lang="cs-CZ" sz="1400" b="1" dirty="0" err="1"/>
                        <a:t>availability</a:t>
                      </a:r>
                      <a:r>
                        <a:rPr lang="cs-CZ" sz="1400" b="1" dirty="0"/>
                        <a:t> 125I</a:t>
                      </a:r>
                    </a:p>
                    <a:p>
                      <a:r>
                        <a:rPr lang="cs-CZ" sz="1400" b="1" dirty="0" err="1"/>
                        <a:t>Allergy</a:t>
                      </a:r>
                      <a:r>
                        <a:rPr lang="cs-CZ" sz="1400" b="1" dirty="0"/>
                        <a:t> to </a:t>
                      </a:r>
                      <a:r>
                        <a:rPr lang="cs-CZ" sz="1400" b="1" dirty="0" err="1"/>
                        <a:t>iodine</a:t>
                      </a:r>
                      <a:r>
                        <a:rPr lang="cs-CZ" sz="1400" b="1" dirty="0"/>
                        <a:t>!</a:t>
                      </a:r>
                    </a:p>
                    <a:p>
                      <a:r>
                        <a:rPr lang="cs-CZ" sz="1400" b="1" dirty="0"/>
                        <a:t>Non-</a:t>
                      </a:r>
                      <a:r>
                        <a:rPr lang="cs-CZ" sz="1400" b="1" dirty="0" err="1"/>
                        <a:t>radioactive</a:t>
                      </a:r>
                      <a:r>
                        <a:rPr lang="cs-CZ" sz="1400" b="1" dirty="0"/>
                        <a:t> </a:t>
                      </a:r>
                      <a:r>
                        <a:rPr lang="cs-CZ" sz="1400" b="1" dirty="0" err="1"/>
                        <a:t>iothalamate</a:t>
                      </a:r>
                      <a:r>
                        <a:rPr lang="cs-CZ" sz="1400" b="1" dirty="0"/>
                        <a:t> </a:t>
                      </a:r>
                      <a:r>
                        <a:rPr lang="cs-CZ" sz="1400" b="1" dirty="0" err="1"/>
                        <a:t>requires</a:t>
                      </a:r>
                      <a:r>
                        <a:rPr lang="cs-CZ" sz="1400" b="1" dirty="0"/>
                        <a:t> </a:t>
                      </a:r>
                      <a:r>
                        <a:rPr lang="cs-CZ" sz="1400" b="1" dirty="0" err="1"/>
                        <a:t>an</a:t>
                      </a:r>
                      <a:r>
                        <a:rPr lang="cs-CZ" sz="1400" b="1" dirty="0"/>
                        <a:t> </a:t>
                      </a:r>
                      <a:r>
                        <a:rPr lang="cs-CZ" sz="1400" b="1" dirty="0" err="1"/>
                        <a:t>expensive</a:t>
                      </a:r>
                      <a:r>
                        <a:rPr lang="cs-CZ" sz="1400" b="1" dirty="0"/>
                        <a:t> </a:t>
                      </a:r>
                      <a:r>
                        <a:rPr lang="cs-CZ" sz="1400" b="1" dirty="0" err="1"/>
                        <a:t>assay</a:t>
                      </a:r>
                      <a:endParaRPr lang="cs-CZ" sz="1400" b="1" dirty="0"/>
                    </a:p>
                  </a:txBody>
                  <a:tcPr/>
                </a:tc>
                <a:extLst>
                  <a:ext uri="{0D108BD9-81ED-4DB2-BD59-A6C34878D82A}">
                    <a16:rowId xmlns:a16="http://schemas.microsoft.com/office/drawing/2014/main" xmlns="" val="10002"/>
                  </a:ext>
                </a:extLst>
              </a:tr>
              <a:tr h="824819">
                <a:tc>
                  <a:txBody>
                    <a:bodyPr/>
                    <a:lstStyle/>
                    <a:p>
                      <a:r>
                        <a:rPr lang="cs-CZ" sz="1400" b="1" dirty="0" err="1"/>
                        <a:t>Iohexol</a:t>
                      </a:r>
                      <a:endParaRPr lang="en-GB" sz="1400" b="1" dirty="0"/>
                    </a:p>
                  </a:txBody>
                  <a:tcPr/>
                </a:tc>
                <a:tc>
                  <a:txBody>
                    <a:bodyPr/>
                    <a:lstStyle/>
                    <a:p>
                      <a:r>
                        <a:rPr lang="en-GB" sz="1400" b="1" dirty="0"/>
                        <a:t>Cheap</a:t>
                      </a:r>
                      <a:endParaRPr lang="cs-CZ" sz="1400" b="1" dirty="0"/>
                    </a:p>
                    <a:p>
                      <a:r>
                        <a:rPr lang="cs-CZ" sz="1400" b="1" dirty="0"/>
                        <a:t>N</a:t>
                      </a:r>
                      <a:r>
                        <a:rPr lang="en-GB" sz="1400" b="1" dirty="0" err="1"/>
                        <a:t>ot</a:t>
                      </a:r>
                      <a:r>
                        <a:rPr lang="en-GB" sz="1400" b="1" dirty="0"/>
                        <a:t> radioactive</a:t>
                      </a:r>
                      <a:endParaRPr lang="cs-CZ" sz="1400" b="1" dirty="0"/>
                    </a:p>
                    <a:p>
                      <a:r>
                        <a:rPr lang="en-GB" sz="1400" b="1" dirty="0"/>
                        <a:t>The high sensitivity of the assay allows the application of small doses</a:t>
                      </a:r>
                    </a:p>
                  </a:txBody>
                  <a:tcPr/>
                </a:tc>
                <a:tc>
                  <a:txBody>
                    <a:bodyPr/>
                    <a:lstStyle/>
                    <a:p>
                      <a:r>
                        <a:rPr lang="cs-CZ" sz="1400" b="1" dirty="0"/>
                        <a:t>T</a:t>
                      </a:r>
                      <a:r>
                        <a:rPr lang="en-GB" sz="1400" b="1" dirty="0" err="1"/>
                        <a:t>ubular</a:t>
                      </a:r>
                      <a:r>
                        <a:rPr lang="en-GB" sz="1400" b="1" dirty="0"/>
                        <a:t> reabsorption and binding to plasma proteins ← underestimation of GFR</a:t>
                      </a:r>
                    </a:p>
                    <a:p>
                      <a:r>
                        <a:rPr lang="en-GB" sz="1400" b="1" dirty="0"/>
                        <a:t>Allergy to iodine!</a:t>
                      </a:r>
                    </a:p>
                  </a:txBody>
                  <a:tcPr/>
                </a:tc>
                <a:extLst>
                  <a:ext uri="{0D108BD9-81ED-4DB2-BD59-A6C34878D82A}">
                    <a16:rowId xmlns:a16="http://schemas.microsoft.com/office/drawing/2014/main" xmlns="" val="10003"/>
                  </a:ext>
                </a:extLst>
              </a:tr>
              <a:tr h="477871">
                <a:tc>
                  <a:txBody>
                    <a:bodyPr/>
                    <a:lstStyle/>
                    <a:p>
                      <a:r>
                        <a:rPr lang="cs-CZ" sz="1400" b="1" dirty="0"/>
                        <a:t>EDTA (</a:t>
                      </a:r>
                      <a:r>
                        <a:rPr lang="cs-CZ" sz="1400" b="1" dirty="0" err="1"/>
                        <a:t>ethylenediaminetetraacetic</a:t>
                      </a:r>
                      <a:r>
                        <a:rPr lang="cs-CZ" sz="1400" b="1" dirty="0"/>
                        <a:t> acid)</a:t>
                      </a:r>
                      <a:endParaRPr lang="en-GB" sz="1400" b="1" dirty="0"/>
                    </a:p>
                  </a:txBody>
                  <a:tcPr/>
                </a:tc>
                <a:tc>
                  <a:txBody>
                    <a:bodyPr/>
                    <a:lstStyle/>
                    <a:p>
                      <a:r>
                        <a:rPr lang="en-GB" sz="1400" b="1" dirty="0"/>
                        <a:t>Generally available in the EU</a:t>
                      </a:r>
                      <a:endParaRPr lang="cs-CZ" sz="1400" b="1" dirty="0"/>
                    </a:p>
                    <a:p>
                      <a:r>
                        <a:rPr lang="cs-CZ" sz="1400" b="1" dirty="0"/>
                        <a:t>C</a:t>
                      </a:r>
                      <a:r>
                        <a:rPr lang="en-GB" sz="1400" b="1" dirty="0" err="1"/>
                        <a:t>helated</a:t>
                      </a:r>
                      <a:r>
                        <a:rPr lang="en-GB" sz="1400" b="1" dirty="0"/>
                        <a:t> </a:t>
                      </a:r>
                      <a:r>
                        <a:rPr lang="en-GB" sz="1400" b="1" baseline="30000" dirty="0"/>
                        <a:t>59</a:t>
                      </a:r>
                      <a:r>
                        <a:rPr lang="en-GB" sz="1400" b="1" dirty="0"/>
                        <a:t>Cr</a:t>
                      </a:r>
                    </a:p>
                  </a:txBody>
                  <a:tcPr/>
                </a:tc>
                <a:tc>
                  <a:txBody>
                    <a:bodyPr/>
                    <a:lstStyle/>
                    <a:p>
                      <a:r>
                        <a:rPr lang="en-GB" sz="1400" b="1" dirty="0"/>
                        <a:t>Tubular reabsorption ←</a:t>
                      </a:r>
                      <a:r>
                        <a:rPr lang="cs-CZ" sz="1400" b="1" dirty="0"/>
                        <a:t>u</a:t>
                      </a:r>
                      <a:r>
                        <a:rPr lang="en-GB" sz="1400" b="1" dirty="0" err="1"/>
                        <a:t>nderestimates</a:t>
                      </a:r>
                      <a:r>
                        <a:rPr lang="en-GB" sz="1400" b="1" dirty="0"/>
                        <a:t> GFR</a:t>
                      </a:r>
                    </a:p>
                    <a:p>
                      <a:r>
                        <a:rPr lang="en-GB" sz="1400" b="1" dirty="0"/>
                        <a:t>Storage, application and availability </a:t>
                      </a:r>
                      <a:r>
                        <a:rPr lang="en-GB" sz="1400" b="1" baseline="30000" dirty="0"/>
                        <a:t>59</a:t>
                      </a:r>
                      <a:r>
                        <a:rPr lang="en-GB" sz="1400" b="1" dirty="0"/>
                        <a:t>Cr</a:t>
                      </a:r>
                    </a:p>
                  </a:txBody>
                  <a:tcPr/>
                </a:tc>
                <a:extLst>
                  <a:ext uri="{0D108BD9-81ED-4DB2-BD59-A6C34878D82A}">
                    <a16:rowId xmlns:a16="http://schemas.microsoft.com/office/drawing/2014/main" xmlns="" val="10004"/>
                  </a:ext>
                </a:extLst>
              </a:tr>
              <a:tr h="477871">
                <a:tc>
                  <a:txBody>
                    <a:bodyPr/>
                    <a:lstStyle/>
                    <a:p>
                      <a:r>
                        <a:rPr lang="cs-CZ" sz="1400" b="1" dirty="0"/>
                        <a:t>DTPA (</a:t>
                      </a:r>
                      <a:r>
                        <a:rPr lang="cs-CZ" sz="1400" b="1" dirty="0" err="1"/>
                        <a:t>diethylenetriaminepentaacetic</a:t>
                      </a:r>
                      <a:r>
                        <a:rPr lang="cs-CZ" sz="1400" b="1" dirty="0"/>
                        <a:t> acid)</a:t>
                      </a:r>
                      <a:endParaRPr lang="en-GB" sz="1400" b="1" dirty="0"/>
                    </a:p>
                  </a:txBody>
                  <a:tcPr/>
                </a:tc>
                <a:tc>
                  <a:txBody>
                    <a:bodyPr/>
                    <a:lstStyle/>
                    <a:p>
                      <a:r>
                        <a:rPr lang="en-GB" sz="1400" b="1" dirty="0"/>
                        <a:t>Generally available in the US</a:t>
                      </a:r>
                      <a:r>
                        <a:rPr lang="cs-CZ" sz="1400" b="1" dirty="0"/>
                        <a:t>A</a:t>
                      </a:r>
                    </a:p>
                    <a:p>
                      <a:r>
                        <a:rPr lang="cs-CZ" sz="1400" b="1" dirty="0" err="1"/>
                        <a:t>Chelated</a:t>
                      </a:r>
                      <a:r>
                        <a:rPr lang="cs-CZ" sz="1400" b="1" baseline="0" dirty="0"/>
                        <a:t> </a:t>
                      </a:r>
                      <a:r>
                        <a:rPr lang="en-GB" sz="1400" b="1" baseline="30000" dirty="0"/>
                        <a:t>99</a:t>
                      </a:r>
                      <a:r>
                        <a:rPr lang="en-GB" sz="1400" b="1" dirty="0"/>
                        <a:t>mTc</a:t>
                      </a:r>
                    </a:p>
                  </a:txBody>
                  <a:tcPr/>
                </a:tc>
                <a:tc>
                  <a:txBody>
                    <a:bodyPr/>
                    <a:lstStyle/>
                    <a:p>
                      <a:r>
                        <a:rPr lang="cs-CZ" sz="1400" b="1" dirty="0"/>
                        <a:t>S</a:t>
                      </a:r>
                      <a:r>
                        <a:rPr lang="en-GB" sz="1400" b="1" dirty="0" err="1"/>
                        <a:t>torage</a:t>
                      </a:r>
                      <a:r>
                        <a:rPr lang="en-GB" sz="1400" b="1" dirty="0"/>
                        <a:t>, application and availability</a:t>
                      </a:r>
                      <a:r>
                        <a:rPr lang="cs-CZ" sz="1400" b="1" baseline="0" dirty="0"/>
                        <a:t> </a:t>
                      </a:r>
                      <a:r>
                        <a:rPr lang="en-GB" sz="1400" b="1" baseline="30000" dirty="0"/>
                        <a:t>99</a:t>
                      </a:r>
                      <a:r>
                        <a:rPr lang="en-GB" sz="1400" b="1" dirty="0"/>
                        <a:t>mTc</a:t>
                      </a:r>
                    </a:p>
                    <a:p>
                      <a:r>
                        <a:rPr lang="en-GB" sz="1400" b="1" dirty="0"/>
                        <a:t>Short half-life </a:t>
                      </a:r>
                      <a:r>
                        <a:rPr lang="en-GB" sz="1400" b="1" baseline="30000" dirty="0"/>
                        <a:t>99</a:t>
                      </a:r>
                      <a:r>
                        <a:rPr lang="en-GB" sz="1400" b="1" dirty="0"/>
                        <a:t>mTc</a:t>
                      </a:r>
                    </a:p>
                    <a:p>
                      <a:r>
                        <a:rPr lang="en-GB" sz="1400" b="1" dirty="0"/>
                        <a:t>It requires standardization of </a:t>
                      </a:r>
                      <a:r>
                        <a:rPr lang="en-GB" sz="1400" b="1" baseline="30000" dirty="0"/>
                        <a:t>99</a:t>
                      </a:r>
                      <a:r>
                        <a:rPr lang="en-GB" sz="1400" b="1" dirty="0"/>
                        <a:t>mTc, dissociation and protein binding ← underestimation of GFR</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254045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04664"/>
            <a:ext cx="8435280" cy="1417638"/>
          </a:xfrm>
        </p:spPr>
        <p:txBody>
          <a:bodyPr>
            <a:normAutofit fontScale="90000"/>
          </a:bodyPr>
          <a:lstStyle/>
          <a:p>
            <a:r>
              <a:rPr lang="en-GB" b="1" dirty="0"/>
              <a:t>Clearances methods for measuring GFR (</a:t>
            </a:r>
            <a:r>
              <a:rPr lang="en-GB" b="1" dirty="0" err="1"/>
              <a:t>mGFR</a:t>
            </a:r>
            <a:r>
              <a:rPr lang="en-GB" b="1" dirty="0"/>
              <a:t>) of endogenous substances</a:t>
            </a:r>
          </a:p>
        </p:txBody>
      </p:sp>
      <p:sp>
        <p:nvSpPr>
          <p:cNvPr id="4" name="TextovéPole 3"/>
          <p:cNvSpPr txBox="1"/>
          <p:nvPr/>
        </p:nvSpPr>
        <p:spPr>
          <a:xfrm>
            <a:off x="2339752" y="2996952"/>
            <a:ext cx="4752528" cy="1754326"/>
          </a:xfrm>
          <a:prstGeom prst="rect">
            <a:avLst/>
          </a:prstGeom>
          <a:noFill/>
        </p:spPr>
        <p:txBody>
          <a:bodyPr wrap="square" rtlCol="0">
            <a:spAutoFit/>
          </a:bodyPr>
          <a:lstStyle/>
          <a:p>
            <a:r>
              <a:rPr lang="cs-CZ" sz="5400" b="1" u="sng" dirty="0" err="1">
                <a:solidFill>
                  <a:srgbClr val="FF0000"/>
                </a:solidFill>
              </a:rPr>
              <a:t>U</a:t>
            </a:r>
            <a:r>
              <a:rPr lang="cs-CZ" sz="5400" b="1" u="sng" baseline="-25000" dirty="0" err="1">
                <a:solidFill>
                  <a:srgbClr val="FF0000"/>
                </a:solidFill>
              </a:rPr>
              <a:t>Cr</a:t>
            </a:r>
            <a:r>
              <a:rPr lang="cs-CZ" sz="5400" b="1" u="sng" dirty="0">
                <a:solidFill>
                  <a:srgbClr val="FF0000"/>
                </a:solidFill>
              </a:rPr>
              <a:t> x V </a:t>
            </a:r>
            <a:r>
              <a:rPr lang="cs-CZ" sz="2400" b="1" u="sng" dirty="0">
                <a:solidFill>
                  <a:srgbClr val="FF0000"/>
                </a:solidFill>
              </a:rPr>
              <a:t>(ml/s)</a:t>
            </a:r>
          </a:p>
          <a:p>
            <a:r>
              <a:rPr lang="cs-CZ" b="1" dirty="0">
                <a:solidFill>
                  <a:srgbClr val="FF0000"/>
                </a:solidFill>
              </a:rPr>
              <a:t>                  </a:t>
            </a:r>
            <a:r>
              <a:rPr lang="cs-CZ" sz="5400" b="1" dirty="0" err="1">
                <a:solidFill>
                  <a:srgbClr val="FF0000"/>
                </a:solidFill>
              </a:rPr>
              <a:t>P</a:t>
            </a:r>
            <a:r>
              <a:rPr lang="cs-CZ" sz="5400" b="1" baseline="-25000" dirty="0" err="1">
                <a:solidFill>
                  <a:srgbClr val="FF0000"/>
                </a:solidFill>
              </a:rPr>
              <a:t>Cr</a:t>
            </a:r>
            <a:endParaRPr lang="en-GB" sz="5400" b="1" baseline="-25000" dirty="0">
              <a:solidFill>
                <a:srgbClr val="FF0000"/>
              </a:solidFill>
            </a:endParaRPr>
          </a:p>
        </p:txBody>
      </p:sp>
      <p:sp>
        <p:nvSpPr>
          <p:cNvPr id="5" name="TextovéPole 4"/>
          <p:cNvSpPr txBox="1"/>
          <p:nvPr/>
        </p:nvSpPr>
        <p:spPr>
          <a:xfrm>
            <a:off x="899592" y="2042065"/>
            <a:ext cx="5617563" cy="369332"/>
          </a:xfrm>
          <a:prstGeom prst="rect">
            <a:avLst/>
          </a:prstGeom>
          <a:noFill/>
        </p:spPr>
        <p:txBody>
          <a:bodyPr wrap="none" rtlCol="0">
            <a:spAutoFit/>
          </a:bodyPr>
          <a:lstStyle/>
          <a:p>
            <a:r>
              <a:rPr lang="en-GB" b="1" dirty="0">
                <a:solidFill>
                  <a:srgbClr val="FF0000"/>
                </a:solidFill>
              </a:rPr>
              <a:t>The only method commonly used is creatinine clearance!</a:t>
            </a:r>
          </a:p>
        </p:txBody>
      </p:sp>
      <p:sp>
        <p:nvSpPr>
          <p:cNvPr id="7" name="Ovál 6"/>
          <p:cNvSpPr/>
          <p:nvPr/>
        </p:nvSpPr>
        <p:spPr>
          <a:xfrm>
            <a:off x="3851920" y="2996952"/>
            <a:ext cx="148589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bdélník 2"/>
          <p:cNvSpPr/>
          <p:nvPr/>
        </p:nvSpPr>
        <p:spPr>
          <a:xfrm>
            <a:off x="4427984" y="4161854"/>
            <a:ext cx="4572000" cy="923330"/>
          </a:xfrm>
          <a:prstGeom prst="rect">
            <a:avLst/>
          </a:prstGeom>
        </p:spPr>
        <p:txBody>
          <a:bodyPr>
            <a:spAutoFit/>
          </a:bodyPr>
          <a:lstStyle/>
          <a:p>
            <a:r>
              <a:rPr lang="cs-CZ" b="1" dirty="0">
                <a:solidFill>
                  <a:srgbClr val="FF0000"/>
                </a:solidFill>
              </a:rPr>
              <a:t>T</a:t>
            </a:r>
            <a:r>
              <a:rPr lang="en-GB" b="1" dirty="0">
                <a:solidFill>
                  <a:srgbClr val="FF0000"/>
                </a:solidFill>
              </a:rPr>
              <a:t>he accuracy of this parameter depends on the patient, respectively, the precise 24-hour urine collection</a:t>
            </a:r>
          </a:p>
        </p:txBody>
      </p:sp>
      <p:sp>
        <p:nvSpPr>
          <p:cNvPr id="6" name="TextovéPole 5"/>
          <p:cNvSpPr txBox="1"/>
          <p:nvPr/>
        </p:nvSpPr>
        <p:spPr>
          <a:xfrm>
            <a:off x="251520" y="5904904"/>
            <a:ext cx="8496941" cy="461665"/>
          </a:xfrm>
          <a:prstGeom prst="rect">
            <a:avLst/>
          </a:prstGeom>
          <a:noFill/>
        </p:spPr>
        <p:txBody>
          <a:bodyPr wrap="none" rtlCol="0">
            <a:spAutoFit/>
          </a:bodyPr>
          <a:lstStyle/>
          <a:p>
            <a:r>
              <a:rPr lang="cs-CZ" sz="2400" b="1" dirty="0">
                <a:solidFill>
                  <a:srgbClr val="FF0000"/>
                </a:solidFill>
              </a:rPr>
              <a:t>P</a:t>
            </a:r>
            <a:r>
              <a:rPr lang="en-GB" sz="2400" b="1" dirty="0" err="1">
                <a:solidFill>
                  <a:srgbClr val="FF0000"/>
                </a:solidFill>
              </a:rPr>
              <a:t>atient</a:t>
            </a:r>
            <a:r>
              <a:rPr lang="en-GB" sz="2400" b="1" dirty="0">
                <a:solidFill>
                  <a:srgbClr val="FF0000"/>
                </a:solidFill>
              </a:rPr>
              <a:t>-independent methods for determining GFR were sought</a:t>
            </a:r>
            <a:r>
              <a:rPr lang="cs-CZ" sz="2400" b="1" dirty="0">
                <a:solidFill>
                  <a:srgbClr val="FF0000"/>
                </a:solidFill>
              </a:rPr>
              <a:t> !</a:t>
            </a:r>
            <a:endParaRPr lang="en-GB" sz="2400" b="1" dirty="0">
              <a:solidFill>
                <a:srgbClr val="FF0000"/>
              </a:solidFill>
            </a:endParaRPr>
          </a:p>
        </p:txBody>
      </p:sp>
    </p:spTree>
    <p:extLst>
      <p:ext uri="{BB962C8B-B14F-4D97-AF65-F5344CB8AC3E}">
        <p14:creationId xmlns:p14="http://schemas.microsoft.com/office/powerpoint/2010/main" xmlns="" val="377882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b="1" dirty="0"/>
              <a:t>Formulas to estimate GFR (</a:t>
            </a:r>
            <a:r>
              <a:rPr lang="en-GB" b="1" dirty="0" err="1"/>
              <a:t>eGFR</a:t>
            </a:r>
            <a:r>
              <a:rPr lang="en-GB" b="1" dirty="0"/>
              <a:t>) based on P</a:t>
            </a:r>
            <a:r>
              <a:rPr lang="cs-CZ" b="1" dirty="0"/>
              <a:t>C</a:t>
            </a:r>
            <a:r>
              <a:rPr lang="en-GB" b="1" dirty="0"/>
              <a:t>r</a:t>
            </a:r>
          </a:p>
        </p:txBody>
      </p:sp>
      <p:sp>
        <p:nvSpPr>
          <p:cNvPr id="3" name="TextovéPole 1"/>
          <p:cNvSpPr txBox="1">
            <a:spLocks noChangeArrowheads="1"/>
          </p:cNvSpPr>
          <p:nvPr/>
        </p:nvSpPr>
        <p:spPr bwMode="auto">
          <a:xfrm>
            <a:off x="270607" y="1808820"/>
            <a:ext cx="8578850" cy="1754326"/>
          </a:xfrm>
          <a:prstGeom prst="rect">
            <a:avLst/>
          </a:prstGeom>
          <a:noFill/>
          <a:ln w="9525">
            <a:noFill/>
            <a:miter lim="800000"/>
            <a:headEnd/>
            <a:tailEnd/>
          </a:ln>
        </p:spPr>
        <p:txBody>
          <a:bodyPr>
            <a:spAutoFit/>
          </a:bodyPr>
          <a:lstStyle/>
          <a:p>
            <a:r>
              <a:rPr lang="cs-CZ" sz="3600" b="1" dirty="0">
                <a:latin typeface="Calibri" pitchFamily="34" charset="0"/>
              </a:rPr>
              <a:t>CKD-EPI</a:t>
            </a:r>
            <a:r>
              <a:rPr lang="en-GB" sz="3600" dirty="0">
                <a:latin typeface="Calibri" pitchFamily="34" charset="0"/>
              </a:rPr>
              <a:t> =141 x min(</a:t>
            </a:r>
            <a:r>
              <a:rPr lang="en-GB" sz="3600" dirty="0" err="1">
                <a:latin typeface="Calibri" pitchFamily="34" charset="0"/>
              </a:rPr>
              <a:t>SCr</a:t>
            </a:r>
            <a:r>
              <a:rPr lang="en-GB" sz="3600" dirty="0">
                <a:latin typeface="Calibri" pitchFamily="34" charset="0"/>
              </a:rPr>
              <a:t>/κ, 1)α x</a:t>
            </a:r>
            <a:r>
              <a:rPr lang="cs-CZ" sz="3600" dirty="0">
                <a:latin typeface="Calibri" pitchFamily="34" charset="0"/>
              </a:rPr>
              <a:t> </a:t>
            </a:r>
            <a:r>
              <a:rPr lang="en-GB" sz="3600" dirty="0">
                <a:latin typeface="Calibri" pitchFamily="34" charset="0"/>
              </a:rPr>
              <a:t>max(</a:t>
            </a:r>
            <a:r>
              <a:rPr lang="en-GB" sz="3600" dirty="0" err="1">
                <a:latin typeface="Calibri" pitchFamily="34" charset="0"/>
              </a:rPr>
              <a:t>SCr</a:t>
            </a:r>
            <a:r>
              <a:rPr lang="en-GB" sz="3600" dirty="0">
                <a:latin typeface="Calibri" pitchFamily="34" charset="0"/>
              </a:rPr>
              <a:t> /κ, 1)-1.209 x</a:t>
            </a:r>
            <a:r>
              <a:rPr lang="cs-CZ" sz="3600" dirty="0">
                <a:latin typeface="Calibri" pitchFamily="34" charset="0"/>
              </a:rPr>
              <a:t> </a:t>
            </a:r>
            <a:r>
              <a:rPr lang="en-GB" sz="3600" dirty="0">
                <a:latin typeface="Calibri" pitchFamily="34" charset="0"/>
              </a:rPr>
              <a:t>0.993Age x</a:t>
            </a:r>
            <a:r>
              <a:rPr lang="cs-CZ" sz="3600" dirty="0">
                <a:latin typeface="Calibri" pitchFamily="34" charset="0"/>
              </a:rPr>
              <a:t> </a:t>
            </a:r>
            <a:r>
              <a:rPr lang="en-GB" sz="3600" dirty="0">
                <a:latin typeface="Calibri" pitchFamily="34" charset="0"/>
              </a:rPr>
              <a:t>1.018 [if female] x</a:t>
            </a:r>
          </a:p>
          <a:p>
            <a:r>
              <a:rPr lang="en-GB" sz="3600" dirty="0">
                <a:latin typeface="Calibri" pitchFamily="34" charset="0"/>
              </a:rPr>
              <a:t>1.159 [if Black]</a:t>
            </a:r>
          </a:p>
        </p:txBody>
      </p:sp>
      <p:sp>
        <p:nvSpPr>
          <p:cNvPr id="4" name="TextovéPole 3"/>
          <p:cNvSpPr txBox="1"/>
          <p:nvPr/>
        </p:nvSpPr>
        <p:spPr>
          <a:xfrm>
            <a:off x="395537" y="4293096"/>
            <a:ext cx="8381694" cy="1200329"/>
          </a:xfrm>
          <a:prstGeom prst="rect">
            <a:avLst/>
          </a:prstGeom>
          <a:noFill/>
        </p:spPr>
        <p:txBody>
          <a:bodyPr wrap="square" rtlCol="0">
            <a:spAutoFit/>
          </a:bodyPr>
          <a:lstStyle/>
          <a:p>
            <a:r>
              <a:rPr lang="cs-CZ" b="1" dirty="0" err="1"/>
              <a:t>The</a:t>
            </a:r>
            <a:r>
              <a:rPr lang="cs-CZ" b="1" dirty="0"/>
              <a:t> </a:t>
            </a:r>
            <a:r>
              <a:rPr lang="cs-CZ" b="1" dirty="0" err="1"/>
              <a:t>equation</a:t>
            </a:r>
            <a:r>
              <a:rPr lang="cs-CZ" b="1" dirty="0"/>
              <a:t> </a:t>
            </a:r>
            <a:r>
              <a:rPr lang="cs-CZ" b="1" dirty="0" err="1"/>
              <a:t>was</a:t>
            </a:r>
            <a:r>
              <a:rPr lang="cs-CZ" b="1" dirty="0"/>
              <a:t> </a:t>
            </a:r>
            <a:r>
              <a:rPr lang="cs-CZ" b="1" dirty="0" err="1"/>
              <a:t>constructed</a:t>
            </a:r>
            <a:r>
              <a:rPr lang="cs-CZ" b="1" dirty="0"/>
              <a:t> by </a:t>
            </a:r>
            <a:r>
              <a:rPr lang="cs-CZ" b="1" dirty="0" err="1"/>
              <a:t>examining</a:t>
            </a:r>
            <a:r>
              <a:rPr lang="cs-CZ" b="1" dirty="0"/>
              <a:t> 12,150 </a:t>
            </a:r>
            <a:r>
              <a:rPr lang="cs-CZ" b="1" dirty="0" err="1"/>
              <a:t>individuals</a:t>
            </a:r>
            <a:r>
              <a:rPr lang="cs-CZ" b="1" dirty="0"/>
              <a:t> in </a:t>
            </a:r>
            <a:r>
              <a:rPr lang="cs-CZ" b="1" dirty="0" err="1"/>
              <a:t>the</a:t>
            </a:r>
            <a:r>
              <a:rPr lang="cs-CZ" b="1" dirty="0"/>
              <a:t> EU and </a:t>
            </a:r>
            <a:r>
              <a:rPr lang="cs-CZ" b="1" dirty="0" err="1"/>
              <a:t>the</a:t>
            </a:r>
            <a:r>
              <a:rPr lang="cs-CZ" b="1" dirty="0"/>
              <a:t> US</a:t>
            </a:r>
          </a:p>
          <a:p>
            <a:r>
              <a:rPr lang="cs-CZ" b="1" dirty="0"/>
              <a:t>(</a:t>
            </a:r>
            <a:r>
              <a:rPr lang="cs-CZ" b="1" dirty="0" err="1"/>
              <a:t>without</a:t>
            </a:r>
            <a:r>
              <a:rPr lang="cs-CZ" b="1" dirty="0"/>
              <a:t> CKD, </a:t>
            </a:r>
            <a:r>
              <a:rPr lang="cs-CZ" b="1" dirty="0" err="1"/>
              <a:t>with</a:t>
            </a:r>
            <a:r>
              <a:rPr lang="cs-CZ" b="1" dirty="0"/>
              <a:t> CKD, DM, TX </a:t>
            </a:r>
            <a:r>
              <a:rPr lang="cs-CZ" b="1" dirty="0" err="1"/>
              <a:t>patients</a:t>
            </a:r>
            <a:r>
              <a:rPr lang="cs-CZ" b="1" dirty="0"/>
              <a:t>, TX </a:t>
            </a:r>
            <a:r>
              <a:rPr lang="cs-CZ" b="1" dirty="0" err="1"/>
              <a:t>potential</a:t>
            </a:r>
            <a:r>
              <a:rPr lang="cs-CZ" b="1" dirty="0"/>
              <a:t> </a:t>
            </a:r>
            <a:r>
              <a:rPr lang="cs-CZ" b="1" dirty="0" err="1"/>
              <a:t>donors</a:t>
            </a:r>
            <a:endParaRPr lang="cs-CZ" b="1" dirty="0"/>
          </a:p>
          <a:p>
            <a:r>
              <a:rPr lang="cs-CZ" b="1" dirty="0"/>
              <a:t>(Ø GFR 68mL / min / 1.73m2). Data </a:t>
            </a:r>
            <a:r>
              <a:rPr lang="cs-CZ" b="1" dirty="0" err="1"/>
              <a:t>were</a:t>
            </a:r>
            <a:r>
              <a:rPr lang="cs-CZ" b="1" dirty="0"/>
              <a:t> </a:t>
            </a:r>
            <a:r>
              <a:rPr lang="cs-CZ" b="1" dirty="0" err="1"/>
              <a:t>related</a:t>
            </a:r>
            <a:r>
              <a:rPr lang="cs-CZ" b="1" dirty="0"/>
              <a:t> to </a:t>
            </a:r>
            <a:r>
              <a:rPr lang="cs-CZ" b="1" dirty="0" err="1"/>
              <a:t>the</a:t>
            </a:r>
            <a:r>
              <a:rPr lang="cs-CZ" b="1" dirty="0"/>
              <a:t> </a:t>
            </a:r>
            <a:r>
              <a:rPr lang="cs-CZ" b="1" dirty="0" err="1"/>
              <a:t>urinary</a:t>
            </a:r>
            <a:r>
              <a:rPr lang="cs-CZ" b="1" dirty="0"/>
              <a:t> </a:t>
            </a:r>
            <a:r>
              <a:rPr lang="cs-CZ" b="1" dirty="0" err="1"/>
              <a:t>clearance</a:t>
            </a:r>
            <a:r>
              <a:rPr lang="cs-CZ" b="1" dirty="0"/>
              <a:t> </a:t>
            </a:r>
            <a:r>
              <a:rPr lang="cs-CZ" b="1" dirty="0" err="1"/>
              <a:t>of</a:t>
            </a:r>
            <a:r>
              <a:rPr lang="cs-CZ" b="1" dirty="0"/>
              <a:t> </a:t>
            </a:r>
            <a:r>
              <a:rPr lang="cs-CZ" b="1" dirty="0" err="1"/>
              <a:t>iothalamate</a:t>
            </a:r>
            <a:r>
              <a:rPr lang="cs-CZ" b="1" dirty="0"/>
              <a:t>.</a:t>
            </a:r>
          </a:p>
        </p:txBody>
      </p:sp>
      <p:sp>
        <p:nvSpPr>
          <p:cNvPr id="5" name="Ovál 4"/>
          <p:cNvSpPr/>
          <p:nvPr/>
        </p:nvSpPr>
        <p:spPr>
          <a:xfrm>
            <a:off x="4105654" y="1761511"/>
            <a:ext cx="69353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ál 5"/>
          <p:cNvSpPr/>
          <p:nvPr/>
        </p:nvSpPr>
        <p:spPr>
          <a:xfrm>
            <a:off x="3929058" y="2428868"/>
            <a:ext cx="91440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
        <p:nvSpPr>
          <p:cNvPr id="7" name="Ovál 6"/>
          <p:cNvSpPr/>
          <p:nvPr/>
        </p:nvSpPr>
        <p:spPr>
          <a:xfrm>
            <a:off x="6215074" y="2428868"/>
            <a:ext cx="1785950" cy="5760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ál 7"/>
          <p:cNvSpPr/>
          <p:nvPr/>
        </p:nvSpPr>
        <p:spPr>
          <a:xfrm>
            <a:off x="1907704" y="2824955"/>
            <a:ext cx="1150752" cy="7462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ovéPole 8"/>
          <p:cNvSpPr txBox="1"/>
          <p:nvPr/>
        </p:nvSpPr>
        <p:spPr>
          <a:xfrm>
            <a:off x="100200" y="1415662"/>
            <a:ext cx="6032677" cy="369332"/>
          </a:xfrm>
          <a:prstGeom prst="rect">
            <a:avLst/>
          </a:prstGeom>
          <a:noFill/>
        </p:spPr>
        <p:txBody>
          <a:bodyPr wrap="none" rtlCol="0">
            <a:spAutoFit/>
          </a:bodyPr>
          <a:lstStyle/>
          <a:p>
            <a:r>
              <a:rPr lang="en-GB" dirty="0"/>
              <a:t>Chronic Kidney Disease Epidemiology Collaboration equation</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4414" y="176591"/>
            <a:ext cx="6358441" cy="66814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ovéPole 9"/>
          <p:cNvSpPr txBox="1"/>
          <p:nvPr/>
        </p:nvSpPr>
        <p:spPr>
          <a:xfrm>
            <a:off x="2483080" y="2685983"/>
            <a:ext cx="1888274" cy="369332"/>
          </a:xfrm>
          <a:prstGeom prst="rect">
            <a:avLst/>
          </a:prstGeom>
          <a:noFill/>
        </p:spPr>
        <p:txBody>
          <a:bodyPr wrap="none" rtlCol="0">
            <a:spAutoFit/>
          </a:bodyPr>
          <a:lstStyle/>
          <a:p>
            <a:r>
              <a:rPr lang="cs-CZ" b="1" dirty="0">
                <a:solidFill>
                  <a:srgbClr val="FF0000"/>
                </a:solidFill>
              </a:rPr>
              <a:t>www.mdcalc.com</a:t>
            </a:r>
            <a:endParaRPr lang="en-GB" b="1" dirty="0">
              <a:solidFill>
                <a:srgbClr val="FF0000"/>
              </a:solidFill>
            </a:endParaRPr>
          </a:p>
        </p:txBody>
      </p:sp>
    </p:spTree>
    <p:extLst>
      <p:ext uri="{BB962C8B-B14F-4D97-AF65-F5344CB8AC3E}">
        <p14:creationId xmlns:p14="http://schemas.microsoft.com/office/powerpoint/2010/main" xmlns="" val="215942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circle(in)">
                                      <p:cBhvr>
                                        <p:cTn id="27" dur="20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88640"/>
            <a:ext cx="8229600" cy="1143000"/>
          </a:xfrm>
        </p:spPr>
        <p:txBody>
          <a:bodyPr/>
          <a:lstStyle/>
          <a:p>
            <a:pPr eaLnBrk="1" hangingPunct="1"/>
            <a:r>
              <a:rPr lang="cs-CZ" altLang="en-US" b="1" dirty="0"/>
              <a:t>Agenda</a:t>
            </a:r>
          </a:p>
        </p:txBody>
      </p:sp>
      <p:sp>
        <p:nvSpPr>
          <p:cNvPr id="4099" name="Rectangle 3"/>
          <p:cNvSpPr>
            <a:spLocks noGrp="1" noChangeArrowheads="1"/>
          </p:cNvSpPr>
          <p:nvPr>
            <p:ph type="body" idx="1"/>
          </p:nvPr>
        </p:nvSpPr>
        <p:spPr>
          <a:xfrm>
            <a:off x="539552" y="1340768"/>
            <a:ext cx="8229600" cy="4953000"/>
          </a:xfrm>
        </p:spPr>
        <p:txBody>
          <a:bodyPr>
            <a:normAutofit fontScale="92500" lnSpcReduction="20000"/>
          </a:bodyPr>
          <a:lstStyle/>
          <a:p>
            <a:pPr marL="609600" indent="-609600" eaLnBrk="1" hangingPunct="1">
              <a:buFontTx/>
              <a:buAutoNum type="arabicPeriod"/>
            </a:pPr>
            <a:r>
              <a:rPr lang="cs-CZ" altLang="en-US" dirty="0" err="1"/>
              <a:t>Classification</a:t>
            </a:r>
            <a:r>
              <a:rPr lang="cs-CZ" altLang="en-US" dirty="0"/>
              <a:t> od </a:t>
            </a:r>
            <a:r>
              <a:rPr lang="cs-CZ" altLang="en-US" dirty="0" err="1"/>
              <a:t>kidney</a:t>
            </a:r>
            <a:r>
              <a:rPr lang="cs-CZ" altLang="en-US" dirty="0"/>
              <a:t> </a:t>
            </a:r>
            <a:r>
              <a:rPr lang="cs-CZ" altLang="en-US" dirty="0" err="1"/>
              <a:t>diseases</a:t>
            </a:r>
            <a:endParaRPr lang="cs-CZ" altLang="en-US" dirty="0"/>
          </a:p>
          <a:p>
            <a:pPr marL="609600" indent="-609600">
              <a:buFontTx/>
              <a:buAutoNum type="arabicPeriod"/>
            </a:pPr>
            <a:r>
              <a:rPr lang="en-GB" altLang="en-US" dirty="0"/>
              <a:t>Epidemiological significance of chronic nephropathy (CKD)</a:t>
            </a:r>
            <a:endParaRPr lang="cs-CZ" altLang="en-US" dirty="0"/>
          </a:p>
          <a:p>
            <a:pPr marL="609600" indent="-609600">
              <a:buFontTx/>
              <a:buAutoNum type="arabicPeriod"/>
            </a:pPr>
            <a:r>
              <a:rPr lang="cs-CZ" altLang="en-US" dirty="0" err="1"/>
              <a:t>Renal</a:t>
            </a:r>
            <a:r>
              <a:rPr lang="cs-CZ" altLang="en-US" dirty="0"/>
              <a:t> </a:t>
            </a:r>
            <a:r>
              <a:rPr lang="cs-CZ" altLang="en-US" dirty="0" err="1"/>
              <a:t>structure</a:t>
            </a:r>
            <a:r>
              <a:rPr lang="cs-CZ" altLang="en-US" dirty="0"/>
              <a:t>, </a:t>
            </a:r>
            <a:r>
              <a:rPr lang="cs-CZ" altLang="en-US" dirty="0" err="1"/>
              <a:t>renal</a:t>
            </a:r>
            <a:r>
              <a:rPr lang="cs-CZ" altLang="en-US" dirty="0"/>
              <a:t> basic unit, </a:t>
            </a:r>
            <a:r>
              <a:rPr lang="cs-CZ" altLang="en-US" dirty="0" err="1"/>
              <a:t>renal</a:t>
            </a:r>
            <a:r>
              <a:rPr lang="cs-CZ" altLang="en-US" dirty="0"/>
              <a:t> </a:t>
            </a:r>
            <a:r>
              <a:rPr lang="cs-CZ" altLang="en-US" dirty="0" err="1"/>
              <a:t>blood</a:t>
            </a:r>
            <a:r>
              <a:rPr lang="cs-CZ" altLang="en-US" dirty="0"/>
              <a:t> </a:t>
            </a:r>
            <a:r>
              <a:rPr lang="cs-CZ" altLang="en-US" dirty="0" err="1"/>
              <a:t>supplay</a:t>
            </a:r>
            <a:r>
              <a:rPr lang="cs-CZ" altLang="en-US" dirty="0"/>
              <a:t> </a:t>
            </a:r>
          </a:p>
          <a:p>
            <a:pPr marL="609600" indent="-609600">
              <a:buFontTx/>
              <a:buAutoNum type="arabicPeriod"/>
            </a:pPr>
            <a:r>
              <a:rPr lang="en-GB" altLang="en-US" dirty="0"/>
              <a:t>Renal function</a:t>
            </a:r>
            <a:endParaRPr lang="cs-CZ" altLang="en-US" dirty="0"/>
          </a:p>
          <a:p>
            <a:pPr marL="609600" indent="-609600">
              <a:buFontTx/>
              <a:buAutoNum type="arabicPeriod"/>
            </a:pPr>
            <a:r>
              <a:rPr lang="cs-CZ" altLang="en-US" dirty="0" err="1"/>
              <a:t>Evaluation</a:t>
            </a:r>
            <a:r>
              <a:rPr lang="cs-CZ" altLang="en-US" dirty="0"/>
              <a:t> </a:t>
            </a:r>
            <a:r>
              <a:rPr lang="cs-CZ" altLang="en-US" dirty="0" err="1"/>
              <a:t>of</a:t>
            </a:r>
            <a:r>
              <a:rPr lang="cs-CZ" altLang="en-US" dirty="0"/>
              <a:t> GFR</a:t>
            </a:r>
            <a:r>
              <a:rPr lang="en-GB" altLang="en-US" dirty="0"/>
              <a:t> </a:t>
            </a:r>
            <a:endParaRPr lang="cs-CZ" altLang="en-US" dirty="0"/>
          </a:p>
          <a:p>
            <a:pPr marL="609600" indent="-609600">
              <a:buFontTx/>
              <a:buAutoNum type="arabicPeriod"/>
            </a:pPr>
            <a:r>
              <a:rPr lang="en-GB" altLang="en-US" b="1" dirty="0">
                <a:solidFill>
                  <a:srgbClr val="FF0000"/>
                </a:solidFill>
              </a:rPr>
              <a:t>Importance of GFR assessment for staging and prognosis of chronic nephropathy (CKD)</a:t>
            </a:r>
            <a:endParaRPr lang="cs-CZ" altLang="en-US" b="1" dirty="0">
              <a:solidFill>
                <a:srgbClr val="FF0000"/>
              </a:solidFill>
            </a:endParaRPr>
          </a:p>
          <a:p>
            <a:pPr marL="609600" indent="-609600">
              <a:buFontTx/>
              <a:buAutoNum type="arabicPeriod"/>
            </a:pPr>
            <a:r>
              <a:rPr lang="cs-CZ" altLang="en-US" dirty="0" err="1"/>
              <a:t>Evaluation</a:t>
            </a:r>
            <a:r>
              <a:rPr lang="cs-CZ" altLang="en-US" dirty="0"/>
              <a:t> </a:t>
            </a:r>
            <a:r>
              <a:rPr lang="cs-CZ" altLang="en-US" dirty="0" err="1"/>
              <a:t>of</a:t>
            </a:r>
            <a:r>
              <a:rPr lang="cs-CZ" altLang="en-US" dirty="0"/>
              <a:t> </a:t>
            </a:r>
            <a:r>
              <a:rPr lang="cs-CZ" altLang="en-US" dirty="0" err="1"/>
              <a:t>tubular</a:t>
            </a:r>
            <a:r>
              <a:rPr lang="cs-CZ" altLang="en-US" dirty="0"/>
              <a:t> transport</a:t>
            </a:r>
          </a:p>
          <a:p>
            <a:pPr marL="609600" indent="-609600">
              <a:buFontTx/>
              <a:buAutoNum type="arabicPeriod"/>
            </a:pPr>
            <a:r>
              <a:rPr lang="cs-CZ" altLang="en-US" dirty="0"/>
              <a:t>E</a:t>
            </a:r>
            <a:r>
              <a:rPr lang="en-GB" altLang="en-US" dirty="0" err="1"/>
              <a:t>maging</a:t>
            </a:r>
            <a:r>
              <a:rPr lang="en-GB" altLang="en-US" dirty="0"/>
              <a:t> methods in nephrology</a:t>
            </a:r>
            <a:endParaRPr lang="cs-CZ" altLang="en-US" dirty="0"/>
          </a:p>
        </p:txBody>
      </p:sp>
    </p:spTree>
    <p:extLst>
      <p:ext uri="{BB962C8B-B14F-4D97-AF65-F5344CB8AC3E}">
        <p14:creationId xmlns:p14="http://schemas.microsoft.com/office/powerpoint/2010/main" xmlns="" val="3336937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STAGES OF CHRONIC NEPHOPATHY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9667" y="1556792"/>
            <a:ext cx="8357820" cy="20944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 Box 7"/>
          <p:cNvSpPr txBox="1">
            <a:spLocks noChangeArrowheads="1"/>
          </p:cNvSpPr>
          <p:nvPr/>
        </p:nvSpPr>
        <p:spPr bwMode="auto">
          <a:xfrm>
            <a:off x="-49591" y="3567289"/>
            <a:ext cx="1250663" cy="892552"/>
          </a:xfrm>
          <a:prstGeom prst="rect">
            <a:avLst/>
          </a:prstGeom>
          <a:noFill/>
          <a:ln w="9525">
            <a:noFill/>
            <a:miter lim="800000"/>
            <a:headEnd/>
            <a:tailEnd/>
          </a:ln>
        </p:spPr>
        <p:txBody>
          <a:bodyPr wrap="none">
            <a:spAutoFit/>
          </a:bodyPr>
          <a:lstStyle/>
          <a:p>
            <a:r>
              <a:rPr lang="cs-CZ" altLang="en-US" sz="1200" b="1" dirty="0">
                <a:solidFill>
                  <a:srgbClr val="FF0000"/>
                </a:solidFill>
                <a:latin typeface="Times New Roman" pitchFamily="18" charset="0"/>
              </a:rPr>
              <a:t>GFR </a:t>
            </a:r>
          </a:p>
          <a:p>
            <a:r>
              <a:rPr lang="cs-CZ" altLang="en-US" sz="1200" b="1" dirty="0">
                <a:solidFill>
                  <a:srgbClr val="FF0000"/>
                </a:solidFill>
                <a:latin typeface="Times New Roman" pitchFamily="18" charset="0"/>
              </a:rPr>
              <a:t>(ml/s/1,73m</a:t>
            </a:r>
            <a:r>
              <a:rPr lang="cs-CZ" altLang="en-US" sz="1200" b="1" baseline="30000" dirty="0">
                <a:solidFill>
                  <a:srgbClr val="FF0000"/>
                </a:solidFill>
                <a:latin typeface="Times New Roman" pitchFamily="18" charset="0"/>
              </a:rPr>
              <a:t>2</a:t>
            </a:r>
            <a:r>
              <a:rPr lang="cs-CZ" altLang="en-US" sz="1200" b="1" dirty="0">
                <a:solidFill>
                  <a:srgbClr val="FF0000"/>
                </a:solidFill>
                <a:latin typeface="Times New Roman" pitchFamily="18" charset="0"/>
              </a:rPr>
              <a:t>)</a:t>
            </a:r>
          </a:p>
          <a:p>
            <a:r>
              <a:rPr lang="cs-CZ" altLang="en-US" sz="1200" b="1" dirty="0">
                <a:solidFill>
                  <a:srgbClr val="FF0000"/>
                </a:solidFill>
                <a:latin typeface="Times New Roman" pitchFamily="18" charset="0"/>
              </a:rPr>
              <a:t>(ml/min/1,73m</a:t>
            </a:r>
            <a:r>
              <a:rPr lang="cs-CZ" altLang="en-US" sz="1200" b="1" baseline="30000" dirty="0">
                <a:solidFill>
                  <a:srgbClr val="FF0000"/>
                </a:solidFill>
                <a:latin typeface="Times New Roman" pitchFamily="18" charset="0"/>
              </a:rPr>
              <a:t>2</a:t>
            </a:r>
            <a:r>
              <a:rPr lang="cs-CZ" altLang="en-US" sz="1200" b="1" dirty="0">
                <a:solidFill>
                  <a:srgbClr val="FF0000"/>
                </a:solidFill>
                <a:latin typeface="Times New Roman" pitchFamily="18" charset="0"/>
              </a:rPr>
              <a:t>)</a:t>
            </a:r>
          </a:p>
          <a:p>
            <a:endParaRPr lang="cs-CZ" altLang="en-US" sz="1600" b="1" dirty="0">
              <a:solidFill>
                <a:srgbClr val="FF0000"/>
              </a:solidFill>
              <a:latin typeface="Times New Roman" pitchFamily="18" charset="0"/>
            </a:endParaRPr>
          </a:p>
        </p:txBody>
      </p:sp>
      <p:sp>
        <p:nvSpPr>
          <p:cNvPr id="6" name="Text Box 8"/>
          <p:cNvSpPr txBox="1">
            <a:spLocks noChangeArrowheads="1"/>
          </p:cNvSpPr>
          <p:nvPr/>
        </p:nvSpPr>
        <p:spPr bwMode="auto">
          <a:xfrm>
            <a:off x="1115616" y="3659622"/>
            <a:ext cx="744114" cy="707886"/>
          </a:xfrm>
          <a:prstGeom prst="rect">
            <a:avLst/>
          </a:prstGeom>
          <a:noFill/>
          <a:ln w="9525">
            <a:noFill/>
            <a:miter lim="800000"/>
            <a:headEnd/>
            <a:tailEnd/>
          </a:ln>
        </p:spPr>
        <p:txBody>
          <a:bodyPr wrap="none">
            <a:spAutoFit/>
          </a:bodyPr>
          <a:lstStyle/>
          <a:p>
            <a:r>
              <a:rPr lang="cs-CZ" altLang="en-US" sz="2400" b="1" dirty="0">
                <a:solidFill>
                  <a:srgbClr val="FF0000"/>
                </a:solidFill>
                <a:latin typeface="Times New Roman" pitchFamily="18" charset="0"/>
              </a:rPr>
              <a:t>&gt;1,5</a:t>
            </a:r>
          </a:p>
          <a:p>
            <a:r>
              <a:rPr lang="cs-CZ" altLang="en-US" sz="1600" b="1" dirty="0">
                <a:solidFill>
                  <a:srgbClr val="FF0000"/>
                </a:solidFill>
                <a:latin typeface="Times New Roman" pitchFamily="18" charset="0"/>
              </a:rPr>
              <a:t>&gt;90</a:t>
            </a:r>
          </a:p>
        </p:txBody>
      </p:sp>
      <p:sp>
        <p:nvSpPr>
          <p:cNvPr id="7" name="Text Box 9"/>
          <p:cNvSpPr txBox="1">
            <a:spLocks noChangeArrowheads="1"/>
          </p:cNvSpPr>
          <p:nvPr/>
        </p:nvSpPr>
        <p:spPr bwMode="auto">
          <a:xfrm>
            <a:off x="1859730" y="3659622"/>
            <a:ext cx="979755" cy="707886"/>
          </a:xfrm>
          <a:prstGeom prst="rect">
            <a:avLst/>
          </a:prstGeom>
          <a:noFill/>
          <a:ln w="9525">
            <a:noFill/>
            <a:miter lim="800000"/>
            <a:headEnd/>
            <a:tailEnd/>
          </a:ln>
        </p:spPr>
        <p:txBody>
          <a:bodyPr wrap="none">
            <a:spAutoFit/>
          </a:bodyPr>
          <a:lstStyle/>
          <a:p>
            <a:r>
              <a:rPr lang="cs-CZ" altLang="en-US" sz="2400" b="1" dirty="0">
                <a:solidFill>
                  <a:srgbClr val="FF0000"/>
                </a:solidFill>
                <a:latin typeface="Times New Roman" pitchFamily="18" charset="0"/>
              </a:rPr>
              <a:t>1,49-1</a:t>
            </a:r>
          </a:p>
          <a:p>
            <a:r>
              <a:rPr lang="cs-CZ" altLang="en-US" sz="1600" b="1" dirty="0">
                <a:solidFill>
                  <a:srgbClr val="FF0000"/>
                </a:solidFill>
                <a:latin typeface="Times New Roman" pitchFamily="18" charset="0"/>
              </a:rPr>
              <a:t>89-60</a:t>
            </a:r>
          </a:p>
        </p:txBody>
      </p:sp>
      <p:sp>
        <p:nvSpPr>
          <p:cNvPr id="8" name="Text Box 10"/>
          <p:cNvSpPr txBox="1">
            <a:spLocks noChangeArrowheads="1"/>
          </p:cNvSpPr>
          <p:nvPr/>
        </p:nvSpPr>
        <p:spPr bwMode="auto">
          <a:xfrm>
            <a:off x="2824236" y="3659622"/>
            <a:ext cx="1210588" cy="707886"/>
          </a:xfrm>
          <a:prstGeom prst="rect">
            <a:avLst/>
          </a:prstGeom>
          <a:noFill/>
          <a:ln w="9525">
            <a:noFill/>
            <a:miter lim="800000"/>
            <a:headEnd/>
            <a:tailEnd/>
          </a:ln>
        </p:spPr>
        <p:txBody>
          <a:bodyPr wrap="none">
            <a:spAutoFit/>
          </a:bodyPr>
          <a:lstStyle/>
          <a:p>
            <a:r>
              <a:rPr lang="cs-CZ" altLang="en-US" sz="2400" b="1" dirty="0">
                <a:solidFill>
                  <a:srgbClr val="FF0000"/>
                </a:solidFill>
                <a:latin typeface="Times New Roman" pitchFamily="18" charset="0"/>
              </a:rPr>
              <a:t>0,99-0,5</a:t>
            </a:r>
          </a:p>
          <a:p>
            <a:r>
              <a:rPr lang="cs-CZ" altLang="en-US" sz="1600" b="1" dirty="0">
                <a:solidFill>
                  <a:srgbClr val="FF0000"/>
                </a:solidFill>
                <a:latin typeface="Times New Roman" pitchFamily="18" charset="0"/>
              </a:rPr>
              <a:t>59-30</a:t>
            </a:r>
          </a:p>
        </p:txBody>
      </p:sp>
      <p:sp>
        <p:nvSpPr>
          <p:cNvPr id="9" name="Text Box 11"/>
          <p:cNvSpPr txBox="1">
            <a:spLocks noChangeArrowheads="1"/>
          </p:cNvSpPr>
          <p:nvPr/>
        </p:nvSpPr>
        <p:spPr bwMode="auto">
          <a:xfrm>
            <a:off x="4034824" y="3651223"/>
            <a:ext cx="1364476" cy="707886"/>
          </a:xfrm>
          <a:prstGeom prst="rect">
            <a:avLst/>
          </a:prstGeom>
          <a:noFill/>
          <a:ln w="9525">
            <a:noFill/>
            <a:miter lim="800000"/>
            <a:headEnd/>
            <a:tailEnd/>
          </a:ln>
        </p:spPr>
        <p:txBody>
          <a:bodyPr wrap="none">
            <a:spAutoFit/>
          </a:bodyPr>
          <a:lstStyle/>
          <a:p>
            <a:r>
              <a:rPr lang="cs-CZ" altLang="en-US" sz="2400" b="1" dirty="0">
                <a:solidFill>
                  <a:srgbClr val="FF0000"/>
                </a:solidFill>
                <a:latin typeface="Times New Roman" pitchFamily="18" charset="0"/>
              </a:rPr>
              <a:t>0,49-0,20</a:t>
            </a:r>
          </a:p>
          <a:p>
            <a:r>
              <a:rPr lang="cs-CZ" altLang="en-US" sz="1600" b="1" dirty="0">
                <a:solidFill>
                  <a:srgbClr val="FF0000"/>
                </a:solidFill>
                <a:latin typeface="Times New Roman" pitchFamily="18" charset="0"/>
              </a:rPr>
              <a:t>29-12</a:t>
            </a:r>
          </a:p>
        </p:txBody>
      </p:sp>
      <p:sp>
        <p:nvSpPr>
          <p:cNvPr id="10" name="Text Box 12"/>
          <p:cNvSpPr txBox="1">
            <a:spLocks noChangeArrowheads="1"/>
          </p:cNvSpPr>
          <p:nvPr/>
        </p:nvSpPr>
        <p:spPr bwMode="auto">
          <a:xfrm>
            <a:off x="6380559" y="3682000"/>
            <a:ext cx="898003" cy="646331"/>
          </a:xfrm>
          <a:prstGeom prst="rect">
            <a:avLst/>
          </a:prstGeom>
          <a:noFill/>
          <a:ln w="9525">
            <a:noFill/>
            <a:miter lim="800000"/>
            <a:headEnd/>
            <a:tailEnd/>
          </a:ln>
        </p:spPr>
        <p:txBody>
          <a:bodyPr wrap="none">
            <a:spAutoFit/>
          </a:bodyPr>
          <a:lstStyle/>
          <a:p>
            <a:r>
              <a:rPr lang="cs-CZ" altLang="en-US" sz="2400" b="1" dirty="0">
                <a:solidFill>
                  <a:srgbClr val="FF0000"/>
                </a:solidFill>
                <a:latin typeface="Times New Roman" pitchFamily="18" charset="0"/>
              </a:rPr>
              <a:t>&lt;0,20</a:t>
            </a:r>
          </a:p>
          <a:p>
            <a:r>
              <a:rPr lang="cs-CZ" altLang="en-US" sz="1200" b="1" dirty="0">
                <a:solidFill>
                  <a:srgbClr val="FF0000"/>
                </a:solidFill>
                <a:latin typeface="Times New Roman" pitchFamily="18" charset="0"/>
              </a:rPr>
              <a:t>&lt;12</a:t>
            </a:r>
          </a:p>
        </p:txBody>
      </p:sp>
      <p:sp>
        <p:nvSpPr>
          <p:cNvPr id="11" name="Text Box 13"/>
          <p:cNvSpPr txBox="1">
            <a:spLocks noChangeArrowheads="1"/>
          </p:cNvSpPr>
          <p:nvPr/>
        </p:nvSpPr>
        <p:spPr bwMode="auto">
          <a:xfrm>
            <a:off x="24715" y="4576193"/>
            <a:ext cx="2651367" cy="923330"/>
          </a:xfrm>
          <a:prstGeom prst="rect">
            <a:avLst/>
          </a:prstGeom>
          <a:noFill/>
          <a:ln w="9525">
            <a:solidFill>
              <a:srgbClr val="009900"/>
            </a:solidFill>
            <a:miter lim="800000"/>
            <a:headEnd/>
            <a:tailEnd/>
          </a:ln>
        </p:spPr>
        <p:txBody>
          <a:bodyPr wrap="none">
            <a:spAutoFit/>
          </a:bodyPr>
          <a:lstStyle/>
          <a:p>
            <a:r>
              <a:rPr lang="cs-CZ" altLang="en-US" b="1" dirty="0" err="1">
                <a:solidFill>
                  <a:srgbClr val="009900"/>
                </a:solidFill>
                <a:latin typeface="Times New Roman" pitchFamily="18" charset="0"/>
                <a:sym typeface="Symbol" pitchFamily="18" charset="2"/>
              </a:rPr>
              <a:t>Screening</a:t>
            </a:r>
            <a:r>
              <a:rPr lang="cs-CZ" altLang="en-US" b="1" dirty="0">
                <a:solidFill>
                  <a:srgbClr val="009900"/>
                </a:solidFill>
                <a:latin typeface="Times New Roman" pitchFamily="18" charset="0"/>
                <a:sym typeface="Symbol" pitchFamily="18" charset="2"/>
              </a:rPr>
              <a:t> </a:t>
            </a:r>
            <a:r>
              <a:rPr lang="cs-CZ" altLang="en-US" b="1" dirty="0" err="1">
                <a:solidFill>
                  <a:srgbClr val="009900"/>
                </a:solidFill>
                <a:latin typeface="Times New Roman" pitchFamily="18" charset="0"/>
                <a:sym typeface="Symbol" pitchFamily="18" charset="2"/>
              </a:rPr>
              <a:t>nephropathy</a:t>
            </a:r>
            <a:endParaRPr lang="cs-CZ" altLang="en-US" b="1" dirty="0">
              <a:solidFill>
                <a:srgbClr val="009900"/>
              </a:solidFill>
              <a:latin typeface="Times New Roman" pitchFamily="18" charset="0"/>
              <a:sym typeface="Symbol" pitchFamily="18" charset="2"/>
            </a:endParaRPr>
          </a:p>
          <a:p>
            <a:r>
              <a:rPr lang="cs-CZ" altLang="en-US" b="1" dirty="0" err="1">
                <a:solidFill>
                  <a:srgbClr val="009900"/>
                </a:solidFill>
                <a:latin typeface="Times New Roman" pitchFamily="18" charset="0"/>
                <a:sym typeface="Symbol" pitchFamily="18" charset="2"/>
              </a:rPr>
              <a:t>Differential</a:t>
            </a:r>
            <a:r>
              <a:rPr lang="cs-CZ" altLang="en-US" b="1" dirty="0">
                <a:solidFill>
                  <a:srgbClr val="009900"/>
                </a:solidFill>
                <a:latin typeface="Times New Roman" pitchFamily="18" charset="0"/>
                <a:sym typeface="Symbol" pitchFamily="18" charset="2"/>
              </a:rPr>
              <a:t> dg </a:t>
            </a:r>
            <a:r>
              <a:rPr lang="cs-CZ" altLang="en-US" b="1" dirty="0" err="1">
                <a:solidFill>
                  <a:srgbClr val="009900"/>
                </a:solidFill>
                <a:latin typeface="Times New Roman" pitchFamily="18" charset="0"/>
                <a:sym typeface="Symbol" pitchFamily="18" charset="2"/>
              </a:rPr>
              <a:t>of</a:t>
            </a:r>
            <a:r>
              <a:rPr lang="cs-CZ" altLang="en-US" b="1" dirty="0">
                <a:solidFill>
                  <a:srgbClr val="009900"/>
                </a:solidFill>
                <a:latin typeface="Times New Roman" pitchFamily="18" charset="0"/>
                <a:sym typeface="Symbol" pitchFamily="18" charset="2"/>
              </a:rPr>
              <a:t> CKD</a:t>
            </a:r>
          </a:p>
          <a:p>
            <a:r>
              <a:rPr lang="cs-CZ" altLang="en-US" b="1" dirty="0">
                <a:solidFill>
                  <a:srgbClr val="009900"/>
                </a:solidFill>
                <a:latin typeface="Times New Roman" pitchFamily="18" charset="0"/>
                <a:sym typeface="Symbol" pitchFamily="18" charset="2"/>
              </a:rPr>
              <a:t>  </a:t>
            </a:r>
            <a:r>
              <a:rPr lang="cs-CZ" altLang="en-US" b="1" dirty="0" err="1">
                <a:solidFill>
                  <a:srgbClr val="009900"/>
                </a:solidFill>
                <a:latin typeface="Times New Roman" pitchFamily="18" charset="0"/>
                <a:sym typeface="Symbol" pitchFamily="18" charset="2"/>
              </a:rPr>
              <a:t>Risks</a:t>
            </a:r>
            <a:r>
              <a:rPr lang="cs-CZ" altLang="en-US" b="1" dirty="0">
                <a:solidFill>
                  <a:srgbClr val="009900"/>
                </a:solidFill>
                <a:latin typeface="Times New Roman" pitchFamily="18" charset="0"/>
                <a:sym typeface="Symbol" pitchFamily="18" charset="2"/>
              </a:rPr>
              <a:t> </a:t>
            </a:r>
            <a:r>
              <a:rPr lang="cs-CZ" altLang="en-US" b="1" dirty="0" err="1">
                <a:solidFill>
                  <a:srgbClr val="009900"/>
                </a:solidFill>
                <a:latin typeface="Times New Roman" pitchFamily="18" charset="0"/>
                <a:sym typeface="Symbol" pitchFamily="18" charset="2"/>
              </a:rPr>
              <a:t>of</a:t>
            </a:r>
            <a:r>
              <a:rPr lang="cs-CZ" altLang="en-US" b="1" dirty="0">
                <a:solidFill>
                  <a:srgbClr val="009900"/>
                </a:solidFill>
                <a:latin typeface="Times New Roman" pitchFamily="18" charset="0"/>
                <a:sym typeface="Symbol" pitchFamily="18" charset="2"/>
              </a:rPr>
              <a:t> </a:t>
            </a:r>
            <a:r>
              <a:rPr lang="cs-CZ" altLang="en-US" b="1" dirty="0" err="1">
                <a:solidFill>
                  <a:srgbClr val="009900"/>
                </a:solidFill>
                <a:latin typeface="Times New Roman" pitchFamily="18" charset="0"/>
                <a:sym typeface="Symbol" pitchFamily="18" charset="2"/>
              </a:rPr>
              <a:t>progression</a:t>
            </a:r>
            <a:endParaRPr lang="cs-CZ" altLang="en-US" b="1" dirty="0">
              <a:solidFill>
                <a:srgbClr val="009900"/>
              </a:solidFill>
              <a:latin typeface="Times New Roman" pitchFamily="18" charset="0"/>
            </a:endParaRPr>
          </a:p>
        </p:txBody>
      </p:sp>
      <p:sp>
        <p:nvSpPr>
          <p:cNvPr id="13" name="TextovéPole 12"/>
          <p:cNvSpPr txBox="1"/>
          <p:nvPr/>
        </p:nvSpPr>
        <p:spPr>
          <a:xfrm>
            <a:off x="847661" y="5492309"/>
            <a:ext cx="2793778" cy="923330"/>
          </a:xfrm>
          <a:prstGeom prst="rect">
            <a:avLst/>
          </a:prstGeom>
          <a:noFill/>
          <a:ln>
            <a:solidFill>
              <a:srgbClr val="00B050"/>
            </a:solidFill>
          </a:ln>
        </p:spPr>
        <p:txBody>
          <a:bodyPr wrap="none" rtlCol="0">
            <a:spAutoFit/>
          </a:bodyPr>
          <a:lstStyle/>
          <a:p>
            <a:r>
              <a:rPr lang="en-GB" b="1" dirty="0">
                <a:solidFill>
                  <a:srgbClr val="00B050"/>
                </a:solidFill>
              </a:rPr>
              <a:t>Dg chronic nephropathy</a:t>
            </a:r>
          </a:p>
          <a:p>
            <a:r>
              <a:rPr lang="en-GB" b="1" dirty="0">
                <a:solidFill>
                  <a:srgbClr val="00B050"/>
                </a:solidFill>
              </a:rPr>
              <a:t>Treatment of comorbidities</a:t>
            </a:r>
          </a:p>
          <a:p>
            <a:r>
              <a:rPr lang="en-GB" b="1" dirty="0">
                <a:solidFill>
                  <a:srgbClr val="00B050"/>
                </a:solidFill>
              </a:rPr>
              <a:t>Slowing progression</a:t>
            </a:r>
          </a:p>
        </p:txBody>
      </p:sp>
      <p:sp>
        <p:nvSpPr>
          <p:cNvPr id="15" name="Text Box 20"/>
          <p:cNvSpPr txBox="1">
            <a:spLocks noChangeArrowheads="1"/>
          </p:cNvSpPr>
          <p:nvPr/>
        </p:nvSpPr>
        <p:spPr bwMode="auto">
          <a:xfrm>
            <a:off x="2839485" y="4575466"/>
            <a:ext cx="2882071" cy="646331"/>
          </a:xfrm>
          <a:prstGeom prst="rect">
            <a:avLst/>
          </a:prstGeom>
          <a:noFill/>
          <a:ln w="9525">
            <a:solidFill>
              <a:srgbClr val="009900"/>
            </a:solidFill>
            <a:miter lim="800000"/>
            <a:headEnd/>
            <a:tailEnd/>
          </a:ln>
        </p:spPr>
        <p:txBody>
          <a:bodyPr wrap="none">
            <a:spAutoFit/>
          </a:bodyPr>
          <a:lstStyle/>
          <a:p>
            <a:r>
              <a:rPr lang="en-GB" altLang="en-US" b="1" dirty="0">
                <a:solidFill>
                  <a:srgbClr val="009900"/>
                </a:solidFill>
                <a:latin typeface="Times New Roman" pitchFamily="18" charset="0"/>
              </a:rPr>
              <a:t>Treatment of complications</a:t>
            </a:r>
          </a:p>
          <a:p>
            <a:r>
              <a:rPr lang="en-GB" altLang="en-US" b="1" dirty="0">
                <a:solidFill>
                  <a:srgbClr val="009900"/>
                </a:solidFill>
                <a:latin typeface="Times New Roman" pitchFamily="18" charset="0"/>
              </a:rPr>
              <a:t>Preparation of RRT</a:t>
            </a:r>
            <a:endParaRPr lang="cs-CZ" altLang="en-US" b="1" dirty="0">
              <a:solidFill>
                <a:srgbClr val="009900"/>
              </a:solidFill>
              <a:latin typeface="Times New Roman" pitchFamily="18" charset="0"/>
            </a:endParaRPr>
          </a:p>
        </p:txBody>
      </p:sp>
      <p:sp>
        <p:nvSpPr>
          <p:cNvPr id="16" name="Text Box 21"/>
          <p:cNvSpPr txBox="1">
            <a:spLocks noChangeArrowheads="1"/>
          </p:cNvSpPr>
          <p:nvPr/>
        </p:nvSpPr>
        <p:spPr bwMode="auto">
          <a:xfrm>
            <a:off x="6380559" y="4668526"/>
            <a:ext cx="663836" cy="369332"/>
          </a:xfrm>
          <a:prstGeom prst="rect">
            <a:avLst/>
          </a:prstGeom>
          <a:noFill/>
          <a:ln w="9525">
            <a:solidFill>
              <a:srgbClr val="009900"/>
            </a:solidFill>
            <a:miter lim="800000"/>
            <a:headEnd/>
            <a:tailEnd/>
          </a:ln>
        </p:spPr>
        <p:txBody>
          <a:bodyPr wrap="none">
            <a:spAutoFit/>
          </a:bodyPr>
          <a:lstStyle/>
          <a:p>
            <a:r>
              <a:rPr lang="cs-CZ" altLang="en-US" b="1" dirty="0">
                <a:solidFill>
                  <a:srgbClr val="009900"/>
                </a:solidFill>
                <a:latin typeface="Times New Roman" pitchFamily="18" charset="0"/>
              </a:rPr>
              <a:t>RRT</a:t>
            </a:r>
          </a:p>
        </p:txBody>
      </p:sp>
    </p:spTree>
    <p:extLst>
      <p:ext uri="{BB962C8B-B14F-4D97-AF65-F5344CB8AC3E}">
        <p14:creationId xmlns:p14="http://schemas.microsoft.com/office/powerpoint/2010/main" xmlns="" val="4252066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2910" y="48052"/>
            <a:ext cx="8285664" cy="1003508"/>
          </a:xfrm>
        </p:spPr>
        <p:txBody>
          <a:bodyPr>
            <a:normAutofit/>
          </a:bodyPr>
          <a:lstStyle/>
          <a:p>
            <a:r>
              <a:rPr lang="cs-CZ" sz="4000" b="1" dirty="0" err="1"/>
              <a:t>Staging</a:t>
            </a:r>
            <a:r>
              <a:rPr lang="cs-CZ" sz="4000" b="1" dirty="0"/>
              <a:t> </a:t>
            </a:r>
            <a:r>
              <a:rPr lang="cs-CZ" sz="4000" b="1" dirty="0" err="1"/>
              <a:t>of</a:t>
            </a:r>
            <a:r>
              <a:rPr lang="cs-CZ" sz="4000" b="1" dirty="0"/>
              <a:t> </a:t>
            </a:r>
            <a:r>
              <a:rPr lang="cs-CZ" sz="4000" b="1" dirty="0" err="1"/>
              <a:t>chronic</a:t>
            </a:r>
            <a:r>
              <a:rPr lang="cs-CZ" sz="4000" b="1" dirty="0"/>
              <a:t> </a:t>
            </a:r>
            <a:r>
              <a:rPr lang="cs-CZ" sz="4000" b="1" dirty="0" err="1"/>
              <a:t>kidney</a:t>
            </a:r>
            <a:r>
              <a:rPr lang="cs-CZ" sz="4000" b="1" dirty="0"/>
              <a:t> </a:t>
            </a:r>
            <a:r>
              <a:rPr lang="cs-CZ" sz="4000" b="1" dirty="0" err="1"/>
              <a:t>disease</a:t>
            </a:r>
            <a:endParaRPr lang="en-GB" sz="4000" b="1" dirty="0"/>
          </a:p>
        </p:txBody>
      </p:sp>
      <p:pic>
        <p:nvPicPr>
          <p:cNvPr id="4098" name="Picture 2" descr="Výsledek obrázku pro staging of CK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23010" y="769724"/>
            <a:ext cx="6229310" cy="59862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6277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88640"/>
            <a:ext cx="8229600" cy="1143000"/>
          </a:xfrm>
        </p:spPr>
        <p:txBody>
          <a:bodyPr/>
          <a:lstStyle/>
          <a:p>
            <a:pPr eaLnBrk="1" hangingPunct="1"/>
            <a:r>
              <a:rPr lang="cs-CZ" altLang="en-US" b="1" dirty="0"/>
              <a:t>Agenda</a:t>
            </a:r>
          </a:p>
        </p:txBody>
      </p:sp>
      <p:sp>
        <p:nvSpPr>
          <p:cNvPr id="4099" name="Rectangle 3"/>
          <p:cNvSpPr>
            <a:spLocks noGrp="1" noChangeArrowheads="1"/>
          </p:cNvSpPr>
          <p:nvPr>
            <p:ph type="body" idx="1"/>
          </p:nvPr>
        </p:nvSpPr>
        <p:spPr>
          <a:xfrm>
            <a:off x="539552" y="1340768"/>
            <a:ext cx="8229600" cy="4953000"/>
          </a:xfrm>
        </p:spPr>
        <p:txBody>
          <a:bodyPr>
            <a:normAutofit fontScale="92500" lnSpcReduction="20000"/>
          </a:bodyPr>
          <a:lstStyle/>
          <a:p>
            <a:pPr marL="609600" indent="-609600" eaLnBrk="1" hangingPunct="1">
              <a:buFontTx/>
              <a:buAutoNum type="arabicPeriod"/>
            </a:pPr>
            <a:r>
              <a:rPr lang="cs-CZ" altLang="en-US" dirty="0" err="1"/>
              <a:t>Classification</a:t>
            </a:r>
            <a:r>
              <a:rPr lang="cs-CZ" altLang="en-US" dirty="0"/>
              <a:t> od </a:t>
            </a:r>
            <a:r>
              <a:rPr lang="cs-CZ" altLang="en-US" dirty="0" err="1"/>
              <a:t>kidney</a:t>
            </a:r>
            <a:r>
              <a:rPr lang="cs-CZ" altLang="en-US" dirty="0"/>
              <a:t> </a:t>
            </a:r>
            <a:r>
              <a:rPr lang="cs-CZ" altLang="en-US" dirty="0" err="1"/>
              <a:t>diseases</a:t>
            </a:r>
            <a:endParaRPr lang="cs-CZ" altLang="en-US" dirty="0"/>
          </a:p>
          <a:p>
            <a:pPr marL="609600" indent="-609600">
              <a:buFontTx/>
              <a:buAutoNum type="arabicPeriod"/>
            </a:pPr>
            <a:r>
              <a:rPr lang="en-GB" altLang="en-US" dirty="0"/>
              <a:t>Epidemiological significance of chronic nephropathy (CKD)</a:t>
            </a:r>
            <a:endParaRPr lang="cs-CZ" altLang="en-US" dirty="0"/>
          </a:p>
          <a:p>
            <a:pPr marL="609600" indent="-609600">
              <a:buFontTx/>
              <a:buAutoNum type="arabicPeriod"/>
            </a:pPr>
            <a:r>
              <a:rPr lang="cs-CZ" altLang="en-US" dirty="0" err="1"/>
              <a:t>Renal</a:t>
            </a:r>
            <a:r>
              <a:rPr lang="cs-CZ" altLang="en-US" dirty="0"/>
              <a:t> </a:t>
            </a:r>
            <a:r>
              <a:rPr lang="cs-CZ" altLang="en-US" dirty="0" err="1"/>
              <a:t>structure</a:t>
            </a:r>
            <a:r>
              <a:rPr lang="cs-CZ" altLang="en-US" dirty="0"/>
              <a:t>, </a:t>
            </a:r>
            <a:r>
              <a:rPr lang="cs-CZ" altLang="en-US" dirty="0" err="1"/>
              <a:t>renal</a:t>
            </a:r>
            <a:r>
              <a:rPr lang="cs-CZ" altLang="en-US" dirty="0"/>
              <a:t> basic unit, </a:t>
            </a:r>
            <a:r>
              <a:rPr lang="cs-CZ" altLang="en-US" dirty="0" err="1"/>
              <a:t>renal</a:t>
            </a:r>
            <a:r>
              <a:rPr lang="cs-CZ" altLang="en-US" dirty="0"/>
              <a:t> </a:t>
            </a:r>
            <a:r>
              <a:rPr lang="cs-CZ" altLang="en-US" dirty="0" err="1"/>
              <a:t>blood</a:t>
            </a:r>
            <a:r>
              <a:rPr lang="cs-CZ" altLang="en-US" dirty="0"/>
              <a:t> </a:t>
            </a:r>
            <a:r>
              <a:rPr lang="cs-CZ" altLang="en-US" dirty="0" err="1"/>
              <a:t>supplay</a:t>
            </a:r>
            <a:r>
              <a:rPr lang="cs-CZ" altLang="en-US" dirty="0"/>
              <a:t> </a:t>
            </a:r>
          </a:p>
          <a:p>
            <a:pPr marL="609600" indent="-609600">
              <a:buFontTx/>
              <a:buAutoNum type="arabicPeriod"/>
            </a:pPr>
            <a:r>
              <a:rPr lang="en-GB" altLang="en-US" dirty="0"/>
              <a:t>Renal function</a:t>
            </a:r>
            <a:endParaRPr lang="cs-CZ" altLang="en-US" dirty="0"/>
          </a:p>
          <a:p>
            <a:pPr marL="609600" indent="-609600">
              <a:buFontTx/>
              <a:buAutoNum type="arabicPeriod"/>
            </a:pPr>
            <a:r>
              <a:rPr lang="cs-CZ" altLang="en-US" dirty="0" err="1"/>
              <a:t>Evaluation</a:t>
            </a:r>
            <a:r>
              <a:rPr lang="cs-CZ" altLang="en-US" dirty="0"/>
              <a:t> </a:t>
            </a:r>
            <a:r>
              <a:rPr lang="cs-CZ" altLang="en-US" dirty="0" err="1"/>
              <a:t>of</a:t>
            </a:r>
            <a:r>
              <a:rPr lang="cs-CZ" altLang="en-US" dirty="0"/>
              <a:t> GFR</a:t>
            </a:r>
            <a:r>
              <a:rPr lang="en-GB" altLang="en-US" dirty="0"/>
              <a:t> </a:t>
            </a:r>
            <a:endParaRPr lang="cs-CZ" altLang="en-US" dirty="0"/>
          </a:p>
          <a:p>
            <a:pPr marL="609600" indent="-609600">
              <a:buFontTx/>
              <a:buAutoNum type="arabicPeriod"/>
            </a:pPr>
            <a:r>
              <a:rPr lang="en-GB" altLang="en-US" dirty="0"/>
              <a:t>Importance of GFR assessment for staging and prognosis of chronic nephropathy (CKD)</a:t>
            </a:r>
            <a:endParaRPr lang="cs-CZ" altLang="en-US" dirty="0"/>
          </a:p>
          <a:p>
            <a:pPr marL="609600" indent="-609600">
              <a:buFontTx/>
              <a:buAutoNum type="arabicPeriod"/>
            </a:pPr>
            <a:r>
              <a:rPr lang="cs-CZ" altLang="en-US" b="1" dirty="0" err="1">
                <a:solidFill>
                  <a:srgbClr val="FF0000"/>
                </a:solidFill>
              </a:rPr>
              <a:t>Evaluation</a:t>
            </a:r>
            <a:r>
              <a:rPr lang="cs-CZ" altLang="en-US" b="1" dirty="0">
                <a:solidFill>
                  <a:srgbClr val="FF0000"/>
                </a:solidFill>
              </a:rPr>
              <a:t> </a:t>
            </a:r>
            <a:r>
              <a:rPr lang="cs-CZ" altLang="en-US" b="1" dirty="0" err="1">
                <a:solidFill>
                  <a:srgbClr val="FF0000"/>
                </a:solidFill>
              </a:rPr>
              <a:t>of</a:t>
            </a:r>
            <a:r>
              <a:rPr lang="cs-CZ" altLang="en-US" b="1" dirty="0">
                <a:solidFill>
                  <a:srgbClr val="FF0000"/>
                </a:solidFill>
              </a:rPr>
              <a:t> </a:t>
            </a:r>
            <a:r>
              <a:rPr lang="cs-CZ" altLang="en-US" b="1" dirty="0" err="1">
                <a:solidFill>
                  <a:srgbClr val="FF0000"/>
                </a:solidFill>
              </a:rPr>
              <a:t>tubular</a:t>
            </a:r>
            <a:r>
              <a:rPr lang="cs-CZ" altLang="en-US" b="1" dirty="0">
                <a:solidFill>
                  <a:srgbClr val="FF0000"/>
                </a:solidFill>
              </a:rPr>
              <a:t> transport</a:t>
            </a:r>
          </a:p>
          <a:p>
            <a:pPr marL="609600" indent="-609600">
              <a:buFontTx/>
              <a:buAutoNum type="arabicPeriod"/>
            </a:pPr>
            <a:r>
              <a:rPr lang="cs-CZ" altLang="en-US" dirty="0"/>
              <a:t>I</a:t>
            </a:r>
            <a:r>
              <a:rPr lang="en-GB" altLang="en-US" dirty="0" err="1"/>
              <a:t>maging</a:t>
            </a:r>
            <a:r>
              <a:rPr lang="en-GB" altLang="en-US" dirty="0"/>
              <a:t> methods in nephrology</a:t>
            </a:r>
            <a:endParaRPr lang="cs-CZ" altLang="en-US" dirty="0"/>
          </a:p>
        </p:txBody>
      </p:sp>
    </p:spTree>
    <p:extLst>
      <p:ext uri="{BB962C8B-B14F-4D97-AF65-F5344CB8AC3E}">
        <p14:creationId xmlns:p14="http://schemas.microsoft.com/office/powerpoint/2010/main" xmlns="" val="1606253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766762" y="1295400"/>
            <a:ext cx="7129463" cy="3630613"/>
          </a:xfrm>
          <a:prstGeom prst="rect">
            <a:avLst/>
          </a:prstGeom>
          <a:noFill/>
          <a:ln w="9525">
            <a:noFill/>
            <a:miter lim="800000"/>
            <a:headEnd/>
            <a:tailEnd/>
          </a:ln>
        </p:spPr>
      </p:pic>
      <p:sp>
        <p:nvSpPr>
          <p:cNvPr id="4" name="Ovál 3"/>
          <p:cNvSpPr/>
          <p:nvPr/>
        </p:nvSpPr>
        <p:spPr>
          <a:xfrm>
            <a:off x="539750" y="2035175"/>
            <a:ext cx="2447925" cy="3003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cxnSp>
        <p:nvCxnSpPr>
          <p:cNvPr id="6" name="Přímá spojnice se šipkou 5"/>
          <p:cNvCxnSpPr/>
          <p:nvPr/>
        </p:nvCxnSpPr>
        <p:spPr>
          <a:xfrm>
            <a:off x="1930400" y="1355725"/>
            <a:ext cx="6350" cy="8223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ovéPole 6"/>
          <p:cNvSpPr txBox="1">
            <a:spLocks noChangeArrowheads="1"/>
          </p:cNvSpPr>
          <p:nvPr/>
        </p:nvSpPr>
        <p:spPr bwMode="auto">
          <a:xfrm>
            <a:off x="1365791" y="988383"/>
            <a:ext cx="567784" cy="369332"/>
          </a:xfrm>
          <a:prstGeom prst="rect">
            <a:avLst/>
          </a:prstGeom>
          <a:noFill/>
          <a:ln w="9525">
            <a:noFill/>
            <a:miter lim="800000"/>
            <a:headEnd/>
            <a:tailEnd/>
          </a:ln>
        </p:spPr>
        <p:txBody>
          <a:bodyPr wrap="none">
            <a:spAutoFit/>
          </a:bodyPr>
          <a:lstStyle/>
          <a:p>
            <a:r>
              <a:rPr lang="cs-CZ" b="1" dirty="0">
                <a:solidFill>
                  <a:srgbClr val="FF0000"/>
                </a:solidFill>
                <a:latin typeface="Calibri" pitchFamily="34" charset="0"/>
              </a:rPr>
              <a:t>GFR</a:t>
            </a:r>
            <a:endParaRPr lang="en-GB" b="1" dirty="0">
              <a:solidFill>
                <a:srgbClr val="FF0000"/>
              </a:solidFill>
              <a:latin typeface="Calibri" pitchFamily="34" charset="0"/>
            </a:endParaRPr>
          </a:p>
        </p:txBody>
      </p:sp>
      <p:sp>
        <p:nvSpPr>
          <p:cNvPr id="8" name="Ovál 7"/>
          <p:cNvSpPr/>
          <p:nvPr/>
        </p:nvSpPr>
        <p:spPr>
          <a:xfrm>
            <a:off x="2987675" y="1720850"/>
            <a:ext cx="5329238" cy="3317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
        <p:nvSpPr>
          <p:cNvPr id="9" name="TextovéPole 8"/>
          <p:cNvSpPr txBox="1">
            <a:spLocks noChangeArrowheads="1"/>
          </p:cNvSpPr>
          <p:nvPr/>
        </p:nvSpPr>
        <p:spPr bwMode="auto">
          <a:xfrm>
            <a:off x="4238625" y="925513"/>
            <a:ext cx="1855701" cy="369332"/>
          </a:xfrm>
          <a:prstGeom prst="rect">
            <a:avLst/>
          </a:prstGeom>
          <a:noFill/>
          <a:ln w="9525">
            <a:noFill/>
            <a:miter lim="800000"/>
            <a:headEnd/>
            <a:tailEnd/>
          </a:ln>
        </p:spPr>
        <p:txBody>
          <a:bodyPr wrap="none">
            <a:spAutoFit/>
          </a:bodyPr>
          <a:lstStyle/>
          <a:p>
            <a:r>
              <a:rPr lang="cs-CZ" b="1" dirty="0" err="1">
                <a:solidFill>
                  <a:srgbClr val="FF0000"/>
                </a:solidFill>
                <a:latin typeface="Calibri" pitchFamily="34" charset="0"/>
              </a:rPr>
              <a:t>Tubular</a:t>
            </a:r>
            <a:r>
              <a:rPr lang="cs-CZ" b="1" dirty="0">
                <a:solidFill>
                  <a:srgbClr val="FF0000"/>
                </a:solidFill>
                <a:latin typeface="Calibri" pitchFamily="34" charset="0"/>
              </a:rPr>
              <a:t> transport</a:t>
            </a:r>
            <a:endParaRPr lang="en-GB" b="1" dirty="0">
              <a:solidFill>
                <a:srgbClr val="FF0000"/>
              </a:solidFill>
              <a:latin typeface="Calibri" pitchFamily="34" charset="0"/>
            </a:endParaRPr>
          </a:p>
        </p:txBody>
      </p:sp>
      <p:cxnSp>
        <p:nvCxnSpPr>
          <p:cNvPr id="11" name="Přímá spojnice se šipkou 10"/>
          <p:cNvCxnSpPr/>
          <p:nvPr/>
        </p:nvCxnSpPr>
        <p:spPr>
          <a:xfrm>
            <a:off x="5948363" y="1325563"/>
            <a:ext cx="0" cy="5969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a:spLocks noChangeArrowheads="1"/>
          </p:cNvSpPr>
          <p:nvPr/>
        </p:nvSpPr>
        <p:spPr bwMode="auto">
          <a:xfrm>
            <a:off x="5682532" y="6044993"/>
            <a:ext cx="2517549" cy="369332"/>
          </a:xfrm>
          <a:prstGeom prst="rect">
            <a:avLst/>
          </a:prstGeom>
          <a:noFill/>
          <a:ln w="9525">
            <a:solidFill>
              <a:schemeClr val="tx1"/>
            </a:solidFill>
            <a:miter lim="800000"/>
            <a:headEnd/>
            <a:tailEnd/>
          </a:ln>
        </p:spPr>
        <p:txBody>
          <a:bodyPr wrap="none">
            <a:spAutoFit/>
          </a:bodyPr>
          <a:lstStyle/>
          <a:p>
            <a:r>
              <a:rPr lang="cs-CZ" b="1" dirty="0" err="1">
                <a:solidFill>
                  <a:prstClr val="black"/>
                </a:solidFill>
                <a:latin typeface="Calibri" pitchFamily="34" charset="0"/>
              </a:rPr>
              <a:t>Underlying</a:t>
            </a:r>
            <a:r>
              <a:rPr lang="cs-CZ" b="1" dirty="0">
                <a:solidFill>
                  <a:prstClr val="black"/>
                </a:solidFill>
                <a:latin typeface="Calibri" pitchFamily="34" charset="0"/>
              </a:rPr>
              <a:t> </a:t>
            </a:r>
            <a:r>
              <a:rPr lang="cs-CZ" b="1" dirty="0" err="1">
                <a:solidFill>
                  <a:prstClr val="black"/>
                </a:solidFill>
                <a:latin typeface="Calibri" pitchFamily="34" charset="0"/>
              </a:rPr>
              <a:t>nephropathy</a:t>
            </a:r>
            <a:endParaRPr lang="cs-CZ" b="1" dirty="0">
              <a:solidFill>
                <a:prstClr val="black"/>
              </a:solidFill>
              <a:latin typeface="Calibri" pitchFamily="34" charset="0"/>
            </a:endParaRPr>
          </a:p>
        </p:txBody>
      </p:sp>
      <p:sp>
        <p:nvSpPr>
          <p:cNvPr id="16" name="TextovéPole 15"/>
          <p:cNvSpPr txBox="1">
            <a:spLocks noChangeArrowheads="1"/>
          </p:cNvSpPr>
          <p:nvPr/>
        </p:nvSpPr>
        <p:spPr bwMode="auto">
          <a:xfrm>
            <a:off x="5682532" y="5656545"/>
            <a:ext cx="3274230" cy="369332"/>
          </a:xfrm>
          <a:prstGeom prst="rect">
            <a:avLst/>
          </a:prstGeom>
          <a:noFill/>
          <a:ln w="9525">
            <a:solidFill>
              <a:schemeClr val="tx1"/>
            </a:solidFill>
            <a:miter lim="800000"/>
            <a:headEnd/>
            <a:tailEnd/>
          </a:ln>
        </p:spPr>
        <p:txBody>
          <a:bodyPr wrap="none">
            <a:spAutoFit/>
          </a:bodyPr>
          <a:lstStyle/>
          <a:p>
            <a:r>
              <a:rPr lang="cs-CZ" b="1" dirty="0" err="1">
                <a:solidFill>
                  <a:prstClr val="black"/>
                </a:solidFill>
                <a:latin typeface="Calibri" pitchFamily="34" charset="0"/>
              </a:rPr>
              <a:t>Adaptation</a:t>
            </a:r>
            <a:r>
              <a:rPr lang="cs-CZ" b="1" dirty="0">
                <a:solidFill>
                  <a:prstClr val="black"/>
                </a:solidFill>
                <a:latin typeface="Calibri" pitchFamily="34" charset="0"/>
              </a:rPr>
              <a:t> </a:t>
            </a:r>
            <a:r>
              <a:rPr lang="cs-CZ" b="1" dirty="0" err="1">
                <a:solidFill>
                  <a:prstClr val="black"/>
                </a:solidFill>
                <a:latin typeface="Calibri" pitchFamily="34" charset="0"/>
              </a:rPr>
              <a:t>of</a:t>
            </a:r>
            <a:r>
              <a:rPr lang="cs-CZ" b="1" dirty="0">
                <a:solidFill>
                  <a:prstClr val="black"/>
                </a:solidFill>
                <a:latin typeface="Calibri" pitchFamily="34" charset="0"/>
              </a:rPr>
              <a:t> </a:t>
            </a:r>
            <a:r>
              <a:rPr lang="cs-CZ" b="1" dirty="0" err="1">
                <a:solidFill>
                  <a:prstClr val="black"/>
                </a:solidFill>
                <a:latin typeface="Calibri" pitchFamily="34" charset="0"/>
              </a:rPr>
              <a:t>residual</a:t>
            </a:r>
            <a:r>
              <a:rPr lang="cs-CZ" b="1" dirty="0">
                <a:solidFill>
                  <a:prstClr val="black"/>
                </a:solidFill>
                <a:latin typeface="Calibri" pitchFamily="34" charset="0"/>
              </a:rPr>
              <a:t> </a:t>
            </a:r>
            <a:r>
              <a:rPr lang="cs-CZ" b="1" dirty="0" err="1">
                <a:solidFill>
                  <a:prstClr val="black"/>
                </a:solidFill>
                <a:latin typeface="Calibri" pitchFamily="34" charset="0"/>
              </a:rPr>
              <a:t>nephrons</a:t>
            </a:r>
            <a:endParaRPr lang="cs-CZ" b="1" dirty="0">
              <a:solidFill>
                <a:prstClr val="black"/>
              </a:solidFill>
              <a:latin typeface="Calibri" pitchFamily="34" charset="0"/>
            </a:endParaRPr>
          </a:p>
        </p:txBody>
      </p:sp>
      <p:sp>
        <p:nvSpPr>
          <p:cNvPr id="19" name="TextovéPole 18"/>
          <p:cNvSpPr txBox="1">
            <a:spLocks noChangeArrowheads="1"/>
          </p:cNvSpPr>
          <p:nvPr/>
        </p:nvSpPr>
        <p:spPr bwMode="auto">
          <a:xfrm>
            <a:off x="0" y="45819"/>
            <a:ext cx="8821738" cy="338554"/>
          </a:xfrm>
          <a:prstGeom prst="rect">
            <a:avLst/>
          </a:prstGeom>
          <a:solidFill>
            <a:srgbClr val="FF0000"/>
          </a:solidFill>
          <a:ln w="9525">
            <a:solidFill>
              <a:srgbClr val="FF0000"/>
            </a:solidFill>
            <a:miter lim="800000"/>
            <a:headEnd/>
            <a:tailEnd/>
          </a:ln>
        </p:spPr>
        <p:txBody>
          <a:bodyPr wrap="square">
            <a:spAutoFit/>
          </a:bodyPr>
          <a:lstStyle/>
          <a:p>
            <a:r>
              <a:rPr lang="en-GB" sz="1600" b="1" dirty="0">
                <a:solidFill>
                  <a:prstClr val="white"/>
                </a:solidFill>
                <a:latin typeface="Calibri" pitchFamily="34" charset="0"/>
              </a:rPr>
              <a:t>Ensuring physiological conditions of the electrolyte composition of the internal environment and ABR</a:t>
            </a:r>
          </a:p>
        </p:txBody>
      </p:sp>
      <p:cxnSp>
        <p:nvCxnSpPr>
          <p:cNvPr id="21" name="Přímá spojnice 20"/>
          <p:cNvCxnSpPr/>
          <p:nvPr/>
        </p:nvCxnSpPr>
        <p:spPr>
          <a:xfrm>
            <a:off x="1551646" y="678244"/>
            <a:ext cx="36148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flipV="1">
            <a:off x="1551646" y="653762"/>
            <a:ext cx="0" cy="31013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V="1">
            <a:off x="5174809" y="652365"/>
            <a:ext cx="4167" cy="2954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V="1">
            <a:off x="3552248" y="408782"/>
            <a:ext cx="0" cy="1889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a:spLocks noChangeArrowheads="1"/>
          </p:cNvSpPr>
          <p:nvPr/>
        </p:nvSpPr>
        <p:spPr bwMode="auto">
          <a:xfrm>
            <a:off x="5669993" y="4484449"/>
            <a:ext cx="1935979" cy="369332"/>
          </a:xfrm>
          <a:prstGeom prst="rect">
            <a:avLst/>
          </a:prstGeom>
          <a:solidFill>
            <a:schemeClr val="bg1"/>
          </a:solidFill>
          <a:ln w="9525">
            <a:solidFill>
              <a:schemeClr val="tx1"/>
            </a:solidFill>
            <a:miter lim="800000"/>
            <a:headEnd/>
            <a:tailEnd/>
          </a:ln>
        </p:spPr>
        <p:txBody>
          <a:bodyPr wrap="none">
            <a:spAutoFit/>
          </a:bodyPr>
          <a:lstStyle/>
          <a:p>
            <a:r>
              <a:rPr lang="cs-CZ" b="1" dirty="0" err="1">
                <a:solidFill>
                  <a:prstClr val="black"/>
                </a:solidFill>
                <a:latin typeface="Calibri" pitchFamily="34" charset="0"/>
              </a:rPr>
              <a:t>Nutritional</a:t>
            </a:r>
            <a:r>
              <a:rPr lang="cs-CZ" b="1" dirty="0">
                <a:solidFill>
                  <a:prstClr val="black"/>
                </a:solidFill>
                <a:latin typeface="Calibri" pitchFamily="34" charset="0"/>
              </a:rPr>
              <a:t> </a:t>
            </a:r>
            <a:r>
              <a:rPr lang="cs-CZ" b="1" dirty="0" err="1">
                <a:solidFill>
                  <a:prstClr val="black"/>
                </a:solidFill>
                <a:latin typeface="Calibri" pitchFamily="34" charset="0"/>
              </a:rPr>
              <a:t>factors</a:t>
            </a:r>
            <a:endParaRPr lang="en-GB" b="1" dirty="0">
              <a:solidFill>
                <a:prstClr val="black"/>
              </a:solidFill>
              <a:latin typeface="Calibri" pitchFamily="34" charset="0"/>
            </a:endParaRPr>
          </a:p>
        </p:txBody>
      </p:sp>
      <p:sp>
        <p:nvSpPr>
          <p:cNvPr id="12" name="TextovéPole 11"/>
          <p:cNvSpPr txBox="1">
            <a:spLocks noChangeArrowheads="1"/>
          </p:cNvSpPr>
          <p:nvPr/>
        </p:nvSpPr>
        <p:spPr bwMode="auto">
          <a:xfrm>
            <a:off x="5682532" y="4853781"/>
            <a:ext cx="1486048" cy="369332"/>
          </a:xfrm>
          <a:prstGeom prst="rect">
            <a:avLst/>
          </a:prstGeom>
          <a:solidFill>
            <a:schemeClr val="bg1"/>
          </a:solidFill>
          <a:ln w="9525">
            <a:solidFill>
              <a:schemeClr val="tx1"/>
            </a:solidFill>
            <a:miter lim="800000"/>
            <a:headEnd/>
            <a:tailEnd/>
          </a:ln>
        </p:spPr>
        <p:txBody>
          <a:bodyPr wrap="none">
            <a:spAutoFit/>
          </a:bodyPr>
          <a:lstStyle/>
          <a:p>
            <a:r>
              <a:rPr lang="cs-CZ" b="1" dirty="0" err="1">
                <a:solidFill>
                  <a:prstClr val="black"/>
                </a:solidFill>
                <a:latin typeface="Calibri" pitchFamily="34" charset="0"/>
              </a:rPr>
              <a:t>Medicaments</a:t>
            </a:r>
            <a:endParaRPr lang="en-GB" b="1" dirty="0">
              <a:solidFill>
                <a:prstClr val="black"/>
              </a:solidFill>
              <a:latin typeface="Calibri" pitchFamily="34" charset="0"/>
            </a:endParaRPr>
          </a:p>
        </p:txBody>
      </p:sp>
      <p:sp>
        <p:nvSpPr>
          <p:cNvPr id="13" name="TextovéPole 12"/>
          <p:cNvSpPr txBox="1">
            <a:spLocks noChangeArrowheads="1"/>
          </p:cNvSpPr>
          <p:nvPr/>
        </p:nvSpPr>
        <p:spPr bwMode="auto">
          <a:xfrm>
            <a:off x="5682532" y="5265090"/>
            <a:ext cx="2459006" cy="369332"/>
          </a:xfrm>
          <a:prstGeom prst="rect">
            <a:avLst/>
          </a:prstGeom>
          <a:solidFill>
            <a:schemeClr val="bg1"/>
          </a:solidFill>
          <a:ln w="9525">
            <a:solidFill>
              <a:schemeClr val="tx1"/>
            </a:solidFill>
            <a:miter lim="800000"/>
            <a:headEnd/>
            <a:tailEnd/>
          </a:ln>
        </p:spPr>
        <p:txBody>
          <a:bodyPr wrap="none">
            <a:spAutoFit/>
          </a:bodyPr>
          <a:lstStyle/>
          <a:p>
            <a:r>
              <a:rPr lang="cs-CZ" b="1" dirty="0" err="1">
                <a:solidFill>
                  <a:prstClr val="black"/>
                </a:solidFill>
                <a:latin typeface="Calibri" pitchFamily="34" charset="0"/>
              </a:rPr>
              <a:t>Regulatory</a:t>
            </a:r>
            <a:r>
              <a:rPr lang="cs-CZ" b="1" dirty="0">
                <a:solidFill>
                  <a:prstClr val="black"/>
                </a:solidFill>
                <a:latin typeface="Calibri" pitchFamily="34" charset="0"/>
              </a:rPr>
              <a:t> </a:t>
            </a:r>
            <a:r>
              <a:rPr lang="cs-CZ" b="1" dirty="0" err="1">
                <a:solidFill>
                  <a:prstClr val="black"/>
                </a:solidFill>
                <a:latin typeface="Calibri" pitchFamily="34" charset="0"/>
              </a:rPr>
              <a:t>mechanisms</a:t>
            </a:r>
            <a:endParaRPr lang="en-GB" b="1" dirty="0">
              <a:solidFill>
                <a:prstClr val="black"/>
              </a:solidFill>
              <a:latin typeface="Calibri" pitchFamily="34" charset="0"/>
            </a:endParaRPr>
          </a:p>
        </p:txBody>
      </p:sp>
      <p:sp>
        <p:nvSpPr>
          <p:cNvPr id="14" name="TextovéPole 13"/>
          <p:cNvSpPr txBox="1">
            <a:spLocks noChangeArrowheads="1"/>
          </p:cNvSpPr>
          <p:nvPr/>
        </p:nvSpPr>
        <p:spPr bwMode="auto">
          <a:xfrm>
            <a:off x="5693070" y="6440188"/>
            <a:ext cx="2098780" cy="369332"/>
          </a:xfrm>
          <a:prstGeom prst="rect">
            <a:avLst/>
          </a:prstGeom>
          <a:solidFill>
            <a:schemeClr val="bg1"/>
          </a:solidFill>
          <a:ln w="9525">
            <a:solidFill>
              <a:schemeClr val="tx1"/>
            </a:solidFill>
            <a:miter lim="800000"/>
            <a:headEnd/>
            <a:tailEnd/>
          </a:ln>
        </p:spPr>
        <p:txBody>
          <a:bodyPr wrap="none">
            <a:spAutoFit/>
          </a:bodyPr>
          <a:lstStyle/>
          <a:p>
            <a:r>
              <a:rPr lang="cs-CZ" b="1" dirty="0" err="1">
                <a:solidFill>
                  <a:prstClr val="black"/>
                </a:solidFill>
                <a:latin typeface="Calibri" pitchFamily="34" charset="0"/>
              </a:rPr>
              <a:t>Extrarenal</a:t>
            </a:r>
            <a:r>
              <a:rPr lang="cs-CZ" b="1" dirty="0">
                <a:solidFill>
                  <a:prstClr val="black"/>
                </a:solidFill>
                <a:latin typeface="Calibri" pitchFamily="34" charset="0"/>
              </a:rPr>
              <a:t> </a:t>
            </a:r>
            <a:r>
              <a:rPr lang="cs-CZ" b="1" dirty="0" err="1">
                <a:solidFill>
                  <a:prstClr val="black"/>
                </a:solidFill>
                <a:latin typeface="Calibri" pitchFamily="34" charset="0"/>
              </a:rPr>
              <a:t>excretion</a:t>
            </a:r>
            <a:endParaRPr lang="en-GB" b="1" dirty="0">
              <a:solidFill>
                <a:prstClr val="black"/>
              </a:solidFill>
              <a:latin typeface="Calibri" pitchFamily="34" charset="0"/>
            </a:endParaRPr>
          </a:p>
        </p:txBody>
      </p:sp>
    </p:spTree>
    <p:extLst>
      <p:ext uri="{BB962C8B-B14F-4D97-AF65-F5344CB8AC3E}">
        <p14:creationId xmlns:p14="http://schemas.microsoft.com/office/powerpoint/2010/main" xmlns="" val="26218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0"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323850" y="404813"/>
            <a:ext cx="8424863" cy="1844675"/>
          </a:xfrm>
        </p:spPr>
        <p:txBody>
          <a:bodyPr rtlCol="0">
            <a:normAutofit fontScale="90000"/>
          </a:bodyPr>
          <a:lstStyle/>
          <a:p>
            <a:pPr fontAlgn="auto">
              <a:spcAft>
                <a:spcPts val="0"/>
              </a:spcAft>
              <a:defRPr/>
            </a:pPr>
            <a:r>
              <a:rPr lang="en-GB" sz="4000" b="1" dirty="0"/>
              <a:t>Current possibilities of evaluating the intensity of tubular transport of water and individual electrolytes</a:t>
            </a:r>
            <a:endParaRPr lang="cs-CZ" sz="4000" b="1" dirty="0"/>
          </a:p>
        </p:txBody>
      </p:sp>
      <p:sp>
        <p:nvSpPr>
          <p:cNvPr id="24578" name="Text Box 4"/>
          <p:cNvSpPr txBox="1">
            <a:spLocks noChangeArrowheads="1"/>
          </p:cNvSpPr>
          <p:nvPr/>
        </p:nvSpPr>
        <p:spPr bwMode="auto">
          <a:xfrm>
            <a:off x="684213" y="2492375"/>
            <a:ext cx="1444242" cy="369332"/>
          </a:xfrm>
          <a:prstGeom prst="rect">
            <a:avLst/>
          </a:prstGeom>
          <a:noFill/>
          <a:ln w="9525">
            <a:noFill/>
            <a:miter lim="800000"/>
            <a:headEnd/>
            <a:tailEnd/>
          </a:ln>
        </p:spPr>
        <p:txBody>
          <a:bodyPr wrap="none">
            <a:spAutoFit/>
          </a:bodyPr>
          <a:lstStyle/>
          <a:p>
            <a:r>
              <a:rPr lang="cs-CZ" b="1" dirty="0" err="1">
                <a:latin typeface="Calibri" pitchFamily="34" charset="0"/>
              </a:rPr>
              <a:t>Example</a:t>
            </a:r>
            <a:r>
              <a:rPr lang="cs-CZ" b="1" dirty="0">
                <a:latin typeface="Calibri" pitchFamily="34" charset="0"/>
              </a:rPr>
              <a:t>  Na</a:t>
            </a:r>
            <a:r>
              <a:rPr lang="cs-CZ" b="1" baseline="30000" dirty="0">
                <a:latin typeface="Calibri" pitchFamily="34" charset="0"/>
              </a:rPr>
              <a:t>+</a:t>
            </a:r>
          </a:p>
        </p:txBody>
      </p:sp>
      <p:graphicFrame>
        <p:nvGraphicFramePr>
          <p:cNvPr id="24600" name="Group 24"/>
          <p:cNvGraphicFramePr>
            <a:graphicFrameLocks noGrp="1"/>
          </p:cNvGraphicFramePr>
          <p:nvPr>
            <p:ph idx="1"/>
            <p:extLst>
              <p:ext uri="{D42A27DB-BD31-4B8C-83A1-F6EECF244321}">
                <p14:modId xmlns:p14="http://schemas.microsoft.com/office/powerpoint/2010/main" xmlns="" val="1964338282"/>
              </p:ext>
            </p:extLst>
          </p:nvPr>
        </p:nvGraphicFramePr>
        <p:xfrm>
          <a:off x="684213" y="3141663"/>
          <a:ext cx="8136259" cy="2959100"/>
        </p:xfrm>
        <a:graphic>
          <a:graphicData uri="http://schemas.openxmlformats.org/drawingml/2006/table">
            <a:tbl>
              <a:tblPr/>
              <a:tblGrid>
                <a:gridCol w="1193077">
                  <a:extLst>
                    <a:ext uri="{9D8B030D-6E8A-4147-A177-3AD203B41FA5}">
                      <a16:colId xmlns:a16="http://schemas.microsoft.com/office/drawing/2014/main" xmlns="" val="20000"/>
                    </a:ext>
                  </a:extLst>
                </a:gridCol>
                <a:gridCol w="6943182">
                  <a:extLst>
                    <a:ext uri="{9D8B030D-6E8A-4147-A177-3AD203B41FA5}">
                      <a16:colId xmlns:a16="http://schemas.microsoft.com/office/drawing/2014/main" xmlns="" val="20001"/>
                    </a:ext>
                  </a:extLst>
                </a:gridCol>
              </a:tblGrid>
              <a:tr h="9461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dirty="0" err="1">
                          <a:ln>
                            <a:noFill/>
                          </a:ln>
                          <a:solidFill>
                            <a:srgbClr val="FF0000"/>
                          </a:solidFill>
                          <a:effectLst/>
                          <a:latin typeface="Calibri" pitchFamily="34" charset="0"/>
                        </a:rPr>
                        <a:t>U</a:t>
                      </a:r>
                      <a:r>
                        <a:rPr kumimoji="0" lang="cs-CZ" sz="2800" b="1" i="0" u="none" strike="noStrike" cap="none" normalizeH="0" baseline="-25000" dirty="0" err="1">
                          <a:ln>
                            <a:noFill/>
                          </a:ln>
                          <a:solidFill>
                            <a:srgbClr val="FF0000"/>
                          </a:solidFill>
                          <a:effectLst/>
                          <a:latin typeface="Calibri" pitchFamily="34" charset="0"/>
                        </a:rPr>
                        <a:t>Na</a:t>
                      </a:r>
                      <a:r>
                        <a:rPr kumimoji="0" lang="cs-CZ" sz="2800" b="1" i="0" u="none" strike="noStrike" cap="none" normalizeH="0" baseline="-25000" dirty="0">
                          <a:ln>
                            <a:noFill/>
                          </a:ln>
                          <a:solidFill>
                            <a:srgbClr val="FF0000"/>
                          </a:solidFill>
                          <a:effectLst/>
                          <a:latin typeface="Calibri"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000" b="1" i="0" u="none" strike="noStrike" cap="none" normalizeH="0" baseline="0" dirty="0">
                          <a:ln>
                            <a:noFill/>
                          </a:ln>
                          <a:solidFill>
                            <a:schemeClr val="tx1"/>
                          </a:solidFill>
                          <a:effectLst/>
                          <a:latin typeface="Calibri" pitchFamily="34" charset="0"/>
                        </a:rPr>
                        <a:t>Very </a:t>
                      </a:r>
                      <a:r>
                        <a:rPr kumimoji="0" lang="cs-CZ" sz="2000" b="1" i="0" u="none" strike="noStrike" cap="none" normalizeH="0" baseline="0" dirty="0" err="1">
                          <a:ln>
                            <a:noFill/>
                          </a:ln>
                          <a:solidFill>
                            <a:schemeClr val="tx1"/>
                          </a:solidFill>
                          <a:effectLst/>
                          <a:latin typeface="Calibri" pitchFamily="34" charset="0"/>
                        </a:rPr>
                        <a:t>low</a:t>
                      </a:r>
                      <a:r>
                        <a:rPr kumimoji="0" lang="cs-CZ" sz="2000" b="1" i="0" u="none" strike="noStrike" cap="none" normalizeH="0" baseline="0" dirty="0">
                          <a:ln>
                            <a:noFill/>
                          </a:ln>
                          <a:solidFill>
                            <a:schemeClr val="tx1"/>
                          </a:solidFill>
                          <a:effectLst/>
                          <a:latin typeface="Calibri" pitchFamily="34" charset="0"/>
                        </a:rPr>
                        <a:t> </a:t>
                      </a:r>
                      <a:r>
                        <a:rPr kumimoji="0" lang="cs-CZ" sz="2000" b="1" i="0" u="none" strike="noStrike" cap="none" normalizeH="0" baseline="0" dirty="0" err="1">
                          <a:ln>
                            <a:noFill/>
                          </a:ln>
                          <a:solidFill>
                            <a:schemeClr val="tx1"/>
                          </a:solidFill>
                          <a:effectLst/>
                          <a:latin typeface="Calibri" pitchFamily="34" charset="0"/>
                        </a:rPr>
                        <a:t>values</a:t>
                      </a:r>
                      <a:r>
                        <a:rPr kumimoji="0" lang="cs-CZ" sz="2000" b="1" i="0" u="none" strike="noStrike" cap="none" normalizeH="0" baseline="0" dirty="0">
                          <a:ln>
                            <a:noFill/>
                          </a:ln>
                          <a:solidFill>
                            <a:schemeClr val="tx1"/>
                          </a:solidFill>
                          <a:effectLst/>
                          <a:latin typeface="Calibri" pitchFamily="34" charset="0"/>
                        </a:rPr>
                        <a:t> (</a:t>
                      </a:r>
                      <a:r>
                        <a:rPr kumimoji="0" lang="cs-CZ" sz="2000" b="1" i="0" u="none" strike="noStrike" cap="none" normalizeH="0" baseline="0" dirty="0">
                          <a:ln>
                            <a:noFill/>
                          </a:ln>
                          <a:solidFill>
                            <a:srgbClr val="FF0000"/>
                          </a:solidFill>
                          <a:effectLst/>
                          <a:latin typeface="Calibri" pitchFamily="34" charset="0"/>
                        </a:rPr>
                        <a:t>&lt;20mmol/L</a:t>
                      </a:r>
                      <a:r>
                        <a:rPr kumimoji="0" lang="cs-CZ" sz="2000" b="1" i="0" u="none" strike="noStrike" cap="none" normalizeH="0" baseline="0" dirty="0">
                          <a:ln>
                            <a:noFill/>
                          </a:ln>
                          <a:solidFill>
                            <a:schemeClr val="tx1"/>
                          </a:solidFill>
                          <a:effectLst/>
                          <a:latin typeface="Calibri" pitchFamily="34" charset="0"/>
                        </a:rPr>
                        <a:t>) </a:t>
                      </a:r>
                      <a:r>
                        <a:rPr kumimoji="0" lang="cs-CZ" sz="2000" b="1" i="0" u="none" strike="noStrike" cap="none" normalizeH="0" baseline="0" dirty="0" err="1">
                          <a:ln>
                            <a:noFill/>
                          </a:ln>
                          <a:solidFill>
                            <a:schemeClr val="tx1"/>
                          </a:solidFill>
                          <a:effectLst/>
                          <a:latin typeface="Calibri" pitchFamily="34" charset="0"/>
                        </a:rPr>
                        <a:t>indicate</a:t>
                      </a:r>
                      <a:r>
                        <a:rPr kumimoji="0" lang="cs-CZ" sz="2000" b="1" i="0" u="none" strike="noStrike" cap="none" normalizeH="0" baseline="0" dirty="0">
                          <a:ln>
                            <a:noFill/>
                          </a:ln>
                          <a:solidFill>
                            <a:schemeClr val="tx1"/>
                          </a:solidFill>
                          <a:effectLst/>
                          <a:latin typeface="Calibri" pitchFamily="34" charset="0"/>
                        </a:rPr>
                        <a:t> very intense </a:t>
                      </a:r>
                      <a:r>
                        <a:rPr kumimoji="0" lang="cs-CZ" sz="2000" b="1" i="0" u="none" strike="noStrike" cap="none" normalizeH="0" baseline="0" dirty="0" err="1">
                          <a:ln>
                            <a:noFill/>
                          </a:ln>
                          <a:solidFill>
                            <a:schemeClr val="tx1"/>
                          </a:solidFill>
                          <a:effectLst/>
                          <a:latin typeface="Calibri" pitchFamily="34" charset="0"/>
                        </a:rPr>
                        <a:t>tubular</a:t>
                      </a:r>
                      <a:r>
                        <a:rPr kumimoji="0" lang="cs-CZ" sz="2000" b="1" i="0" u="none" strike="noStrike" cap="none" normalizeH="0" baseline="0" dirty="0">
                          <a:ln>
                            <a:noFill/>
                          </a:ln>
                          <a:solidFill>
                            <a:schemeClr val="tx1"/>
                          </a:solidFill>
                          <a:effectLst/>
                          <a:latin typeface="Calibri" pitchFamily="34" charset="0"/>
                        </a:rPr>
                        <a:t> Na</a:t>
                      </a:r>
                      <a:r>
                        <a:rPr kumimoji="0" lang="cs-CZ" sz="2000" b="1" i="0" u="none" strike="noStrike" cap="none" normalizeH="0" baseline="30000" dirty="0">
                          <a:ln>
                            <a:noFill/>
                          </a:ln>
                          <a:solidFill>
                            <a:schemeClr val="tx1"/>
                          </a:solidFill>
                          <a:effectLst/>
                          <a:latin typeface="Calibri" pitchFamily="34" charset="0"/>
                        </a:rPr>
                        <a:t>+</a:t>
                      </a:r>
                      <a:r>
                        <a:rPr kumimoji="0" lang="cs-CZ" sz="2000" b="1" i="0" u="none" strike="noStrike" cap="none" normalizeH="0" baseline="0" dirty="0">
                          <a:ln>
                            <a:noFill/>
                          </a:ln>
                          <a:solidFill>
                            <a:schemeClr val="tx1"/>
                          </a:solidFill>
                          <a:effectLst/>
                          <a:latin typeface="Calibri" pitchFamily="34" charset="0"/>
                        </a:rPr>
                        <a:t> </a:t>
                      </a:r>
                      <a:r>
                        <a:rPr kumimoji="0" lang="cs-CZ" sz="2000" b="1" i="0" u="none" strike="noStrike" cap="none" normalizeH="0" baseline="0" dirty="0" err="1">
                          <a:ln>
                            <a:noFill/>
                          </a:ln>
                          <a:solidFill>
                            <a:schemeClr val="tx1"/>
                          </a:solidFill>
                          <a:effectLst/>
                          <a:latin typeface="Calibri" pitchFamily="34" charset="0"/>
                        </a:rPr>
                        <a:t>resorption</a:t>
                      </a:r>
                      <a:r>
                        <a:rPr kumimoji="0" lang="cs-CZ" sz="2000" b="1" i="0" u="none" strike="noStrike" cap="none" normalizeH="0" baseline="0" dirty="0">
                          <a:ln>
                            <a:noFill/>
                          </a:ln>
                          <a:solidFill>
                            <a:schemeClr val="tx1"/>
                          </a:solidFill>
                          <a:effectLst/>
                          <a:latin typeface="Calibri" pitchFamily="34" charset="0"/>
                        </a:rPr>
                        <a:t> </a:t>
                      </a:r>
                      <a:r>
                        <a:rPr kumimoji="0" lang="cs-CZ" sz="2000" b="1" i="0" u="none" strike="noStrike" cap="none" normalizeH="0" baseline="0" dirty="0">
                          <a:ln>
                            <a:noFill/>
                          </a:ln>
                          <a:solidFill>
                            <a:srgbClr val="FF0000"/>
                          </a:solidFill>
                          <a:effectLst/>
                          <a:latin typeface="Calibri" pitchFamily="34" charset="0"/>
                        </a:rPr>
                        <a:t>(</a:t>
                      </a:r>
                      <a:r>
                        <a:rPr kumimoji="0" lang="cs-CZ" sz="2000" b="1" i="0" u="none" strike="noStrike" cap="none" normalizeH="0" baseline="0" dirty="0" err="1">
                          <a:ln>
                            <a:noFill/>
                          </a:ln>
                          <a:solidFill>
                            <a:srgbClr val="FF0000"/>
                          </a:solidFill>
                          <a:effectLst/>
                          <a:latin typeface="Calibri" pitchFamily="34" charset="0"/>
                        </a:rPr>
                        <a:t>retention</a:t>
                      </a:r>
                      <a:r>
                        <a:rPr kumimoji="0" lang="cs-CZ" sz="2000" b="1" i="0" u="none" strike="noStrike" cap="none" normalizeH="0" baseline="0" dirty="0">
                          <a:ln>
                            <a:noFill/>
                          </a:ln>
                          <a:solidFill>
                            <a:srgbClr val="FF0000"/>
                          </a:solidFill>
                          <a:effectLst/>
                          <a:latin typeface="Calibri" pitchFamily="34" charset="0"/>
                        </a:rPr>
                        <a:t> Na</a:t>
                      </a:r>
                      <a:r>
                        <a:rPr kumimoji="0" lang="cs-CZ" sz="2000" b="1" i="0" u="none" strike="noStrike" cap="none" normalizeH="0" baseline="30000" dirty="0">
                          <a:ln>
                            <a:noFill/>
                          </a:ln>
                          <a:solidFill>
                            <a:srgbClr val="FF0000"/>
                          </a:solidFill>
                          <a:effectLst/>
                          <a:latin typeface="Calibri" pitchFamily="34" charset="0"/>
                        </a:rPr>
                        <a:t>+</a:t>
                      </a:r>
                      <a:r>
                        <a:rPr kumimoji="0" lang="cs-CZ" sz="2000" b="1" i="0" u="none" strike="noStrike" cap="none" normalizeH="0" baseline="0" dirty="0">
                          <a:ln>
                            <a:noFill/>
                          </a:ln>
                          <a:solidFill>
                            <a:srgbClr val="FF0000"/>
                          </a:solidFill>
                          <a:effectLst/>
                          <a:latin typeface="Calibri" pitchFamily="34" charset="0"/>
                        </a:rPr>
                        <a:t>?; </a:t>
                      </a:r>
                      <a:r>
                        <a:rPr kumimoji="0" lang="cs-CZ" sz="2000" b="1" i="0" u="none" strike="noStrike" cap="none" normalizeH="0" baseline="0" dirty="0" err="1">
                          <a:ln>
                            <a:noFill/>
                          </a:ln>
                          <a:solidFill>
                            <a:srgbClr val="FF0000"/>
                          </a:solidFill>
                          <a:effectLst/>
                          <a:latin typeface="Calibri" pitchFamily="34" charset="0"/>
                        </a:rPr>
                        <a:t>dilution</a:t>
                      </a:r>
                      <a:r>
                        <a:rPr kumimoji="0" lang="cs-CZ" sz="2000" b="1" i="0" u="none" strike="noStrike" cap="none" normalizeH="0" baseline="0" dirty="0">
                          <a:ln>
                            <a:noFill/>
                          </a:ln>
                          <a:solidFill>
                            <a:srgbClr val="FF0000"/>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493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a:ln>
                            <a:noFill/>
                          </a:ln>
                          <a:solidFill>
                            <a:srgbClr val="FF0000"/>
                          </a:solidFill>
                          <a:effectLst/>
                          <a:latin typeface="Calibri" pitchFamily="34" charset="0"/>
                        </a:rPr>
                        <a:t>dU</a:t>
                      </a:r>
                      <a:r>
                        <a:rPr kumimoji="0" lang="cs-CZ" sz="2800" b="1" i="0" u="none" strike="noStrike" cap="none" normalizeH="0" baseline="-25000">
                          <a:ln>
                            <a:noFill/>
                          </a:ln>
                          <a:solidFill>
                            <a:srgbClr val="FF0000"/>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itchFamily="34" charset="0"/>
                        </a:rPr>
                        <a:t>High values</a:t>
                      </a:r>
                      <a:r>
                        <a:rPr kumimoji="0" lang="cs-CZ" sz="2000" b="1" i="0" u="none" strike="noStrike" cap="none" normalizeH="0" baseline="0" dirty="0">
                          <a:ln>
                            <a:noFill/>
                          </a:ln>
                          <a:solidFill>
                            <a:schemeClr val="tx1"/>
                          </a:solidFill>
                          <a:effectLst/>
                          <a:latin typeface="Calibri" pitchFamily="34" charset="0"/>
                        </a:rPr>
                        <a:t> </a:t>
                      </a:r>
                      <a:r>
                        <a:rPr kumimoji="0" lang="en-GB" sz="2000" b="1" i="0" u="none" strike="noStrike" cap="none" normalizeH="0" baseline="0" dirty="0">
                          <a:ln>
                            <a:noFill/>
                          </a:ln>
                          <a:solidFill>
                            <a:srgbClr val="FF0000"/>
                          </a:solidFill>
                          <a:effectLst/>
                          <a:latin typeface="Calibri" pitchFamily="34" charset="0"/>
                        </a:rPr>
                        <a:t>(&gt;250 </a:t>
                      </a:r>
                      <a:r>
                        <a:rPr kumimoji="0" lang="en-GB" sz="2000" b="1" i="0" u="none" strike="noStrike" cap="none" normalizeH="0" baseline="0" dirty="0" err="1">
                          <a:ln>
                            <a:noFill/>
                          </a:ln>
                          <a:solidFill>
                            <a:srgbClr val="FF0000"/>
                          </a:solidFill>
                          <a:effectLst/>
                          <a:latin typeface="Calibri" pitchFamily="34" charset="0"/>
                        </a:rPr>
                        <a:t>mmol</a:t>
                      </a:r>
                      <a:r>
                        <a:rPr kumimoji="0" lang="en-GB" sz="2000" b="1" i="0" u="none" strike="noStrike" cap="none" normalizeH="0" baseline="0" dirty="0">
                          <a:ln>
                            <a:noFill/>
                          </a:ln>
                          <a:solidFill>
                            <a:srgbClr val="FF0000"/>
                          </a:solidFill>
                          <a:effectLst/>
                          <a:latin typeface="Calibri" pitchFamily="34" charset="0"/>
                        </a:rPr>
                        <a:t>/24h</a:t>
                      </a:r>
                      <a:r>
                        <a:rPr kumimoji="0" lang="cs-CZ" sz="2000" b="1" i="0" u="none" strike="noStrike" cap="none" normalizeH="0" baseline="0" dirty="0">
                          <a:ln>
                            <a:noFill/>
                          </a:ln>
                          <a:solidFill>
                            <a:srgbClr val="FF0000"/>
                          </a:solidFill>
                          <a:effectLst/>
                          <a:latin typeface="Calibri" pitchFamily="34" charset="0"/>
                        </a:rPr>
                        <a:t>)</a:t>
                      </a:r>
                      <a:r>
                        <a:rPr kumimoji="0" lang="en-GB" sz="2000" b="1" i="0" u="none" strike="noStrike" cap="none" normalizeH="0" baseline="0" dirty="0">
                          <a:ln>
                            <a:noFill/>
                          </a:ln>
                          <a:solidFill>
                            <a:schemeClr val="tx1"/>
                          </a:solidFill>
                          <a:effectLst/>
                          <a:latin typeface="Calibri" pitchFamily="34" charset="0"/>
                        </a:rPr>
                        <a:t> are associated with decreased tubular transport</a:t>
                      </a:r>
                      <a:r>
                        <a:rPr kumimoji="0" lang="cs-CZ" sz="2000" b="1" i="0" u="none" strike="noStrike" cap="none" normalizeH="0" baseline="0" dirty="0">
                          <a:ln>
                            <a:noFill/>
                          </a:ln>
                          <a:solidFill>
                            <a:schemeClr val="tx1"/>
                          </a:solidFill>
                          <a:effectLst/>
                          <a:latin typeface="Calibri" pitchFamily="34" charset="0"/>
                        </a:rPr>
                        <a:t>  </a:t>
                      </a:r>
                      <a:r>
                        <a:rPr kumimoji="0" lang="cs-CZ" sz="2000" b="1" i="0" u="none" strike="noStrike" cap="none" normalizeH="0" baseline="0" dirty="0" err="1">
                          <a:ln>
                            <a:noFill/>
                          </a:ln>
                          <a:solidFill>
                            <a:schemeClr val="tx1"/>
                          </a:solidFill>
                          <a:effectLst/>
                          <a:latin typeface="Calibri" pitchFamily="34" charset="0"/>
                        </a:rPr>
                        <a:t>of</a:t>
                      </a:r>
                      <a:r>
                        <a:rPr kumimoji="0" lang="cs-CZ" sz="2000" b="1" i="0" u="none" strike="noStrike" cap="none" normalizeH="0" baseline="0" dirty="0">
                          <a:ln>
                            <a:noFill/>
                          </a:ln>
                          <a:solidFill>
                            <a:schemeClr val="tx1"/>
                          </a:solidFill>
                          <a:effectLst/>
                          <a:latin typeface="Calibri" pitchFamily="34" charset="0"/>
                        </a:rPr>
                        <a:t> Na</a:t>
                      </a:r>
                      <a:r>
                        <a:rPr kumimoji="0" lang="cs-CZ" sz="2000" b="1" i="0" u="none" strike="noStrike" cap="none" normalizeH="0" baseline="30000" dirty="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000" b="1" i="0" u="none" strike="noStrike" cap="none" normalizeH="0" baseline="0" dirty="0">
                          <a:ln>
                            <a:noFill/>
                          </a:ln>
                          <a:solidFill>
                            <a:srgbClr val="FF0000"/>
                          </a:solidFill>
                          <a:effectLst/>
                          <a:latin typeface="Calibri" pitchFamily="34" charset="0"/>
                        </a:rPr>
                        <a:t>(salt </a:t>
                      </a:r>
                      <a:r>
                        <a:rPr kumimoji="0" lang="cs-CZ" sz="2000" b="1" i="0" u="none" strike="noStrike" cap="none" normalizeH="0" baseline="0" dirty="0" err="1">
                          <a:ln>
                            <a:noFill/>
                          </a:ln>
                          <a:solidFill>
                            <a:srgbClr val="FF0000"/>
                          </a:solidFill>
                          <a:effectLst/>
                          <a:latin typeface="Calibri" pitchFamily="34" charset="0"/>
                        </a:rPr>
                        <a:t>wasting</a:t>
                      </a:r>
                      <a:r>
                        <a:rPr kumimoji="0" lang="cs-CZ" sz="2000" b="1" i="0" u="none" strike="noStrike" cap="none" normalizeH="0" baseline="0" dirty="0">
                          <a:ln>
                            <a:noFill/>
                          </a:ln>
                          <a:solidFill>
                            <a:srgbClr val="FF0000"/>
                          </a:solidFill>
                          <a:effectLst/>
                          <a:latin typeface="Calibri" pitchFamily="34" charset="0"/>
                        </a:rPr>
                        <a:t> ?; </a:t>
                      </a:r>
                      <a:r>
                        <a:rPr kumimoji="0" lang="cs-CZ" sz="2000" b="1" i="0" u="none" strike="noStrike" cap="none" normalizeH="0" baseline="0" dirty="0" err="1">
                          <a:ln>
                            <a:noFill/>
                          </a:ln>
                          <a:solidFill>
                            <a:srgbClr val="FF0000"/>
                          </a:solidFill>
                          <a:effectLst/>
                          <a:latin typeface="Calibri" pitchFamily="34" charset="0"/>
                        </a:rPr>
                        <a:t>high</a:t>
                      </a:r>
                      <a:r>
                        <a:rPr kumimoji="0" lang="cs-CZ" sz="2000" b="1" i="0" u="none" strike="noStrike" cap="none" normalizeH="0" baseline="0" dirty="0">
                          <a:ln>
                            <a:noFill/>
                          </a:ln>
                          <a:solidFill>
                            <a:srgbClr val="FF0000"/>
                          </a:solidFill>
                          <a:effectLst/>
                          <a:latin typeface="Calibri" pitchFamily="34" charset="0"/>
                        </a:rPr>
                        <a:t> salt </a:t>
                      </a:r>
                      <a:r>
                        <a:rPr kumimoji="0" lang="cs-CZ" sz="2000" b="1" i="0" u="none" strike="noStrike" cap="none" normalizeH="0" baseline="0" dirty="0" err="1">
                          <a:ln>
                            <a:noFill/>
                          </a:ln>
                          <a:solidFill>
                            <a:srgbClr val="FF0000"/>
                          </a:solidFill>
                          <a:effectLst/>
                          <a:latin typeface="Calibri" pitchFamily="34" charset="0"/>
                        </a:rPr>
                        <a:t>intake</a:t>
                      </a:r>
                      <a:r>
                        <a:rPr kumimoji="0" lang="cs-CZ" sz="2000" b="1" i="0" u="none" strike="noStrike" cap="none" normalizeH="0" baseline="0" dirty="0">
                          <a:ln>
                            <a:noFill/>
                          </a:ln>
                          <a:solidFill>
                            <a:srgbClr val="FF0000"/>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461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a:ln>
                            <a:noFill/>
                          </a:ln>
                          <a:solidFill>
                            <a:srgbClr val="FF0000"/>
                          </a:solidFill>
                          <a:effectLst/>
                          <a:latin typeface="Calibri" pitchFamily="34" charset="0"/>
                        </a:rPr>
                        <a:t>FE</a:t>
                      </a:r>
                      <a:r>
                        <a:rPr kumimoji="0" lang="cs-CZ" sz="2800" b="1" i="0" u="none" strike="noStrike" cap="none" normalizeH="0" baseline="-25000">
                          <a:ln>
                            <a:noFill/>
                          </a:ln>
                          <a:solidFill>
                            <a:srgbClr val="FF0000"/>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pitchFamily="34" charset="0"/>
                        </a:rPr>
                        <a:t>It allows to assess the intensity of tubular Na</a:t>
                      </a:r>
                      <a:r>
                        <a:rPr kumimoji="0" lang="en-GB" sz="2000" b="1" i="0" u="none" strike="noStrike" cap="none" normalizeH="0" baseline="30000" dirty="0">
                          <a:ln>
                            <a:noFill/>
                          </a:ln>
                          <a:solidFill>
                            <a:schemeClr val="tx1"/>
                          </a:solidFill>
                          <a:effectLst/>
                          <a:latin typeface="Calibri" pitchFamily="34" charset="0"/>
                        </a:rPr>
                        <a:t>+</a:t>
                      </a:r>
                      <a:r>
                        <a:rPr kumimoji="0" lang="en-GB" sz="2000" b="1" i="0" u="none" strike="noStrike" cap="none" normalizeH="0" baseline="0" dirty="0">
                          <a:ln>
                            <a:noFill/>
                          </a:ln>
                          <a:solidFill>
                            <a:schemeClr val="tx1"/>
                          </a:solidFill>
                          <a:effectLst/>
                          <a:latin typeface="Calibri" pitchFamily="34" charset="0"/>
                        </a:rPr>
                        <a:t> transport</a:t>
                      </a:r>
                      <a:r>
                        <a:rPr kumimoji="0" lang="cs-CZ" sz="2000" b="1" i="0" u="none" strike="noStrike" cap="none" normalizeH="0" baseline="0" dirty="0">
                          <a:ln>
                            <a:noFill/>
                          </a:ln>
                          <a:solidFill>
                            <a:schemeClr val="tx1"/>
                          </a:solidFill>
                          <a:effectLst/>
                          <a:latin typeface="Calibri" pitchFamily="34" charset="0"/>
                        </a:rPr>
                        <a:t> </a:t>
                      </a:r>
                      <a:r>
                        <a:rPr kumimoji="0" lang="cs-CZ" sz="2000" b="1" i="0" u="none" strike="noStrike" cap="none" normalizeH="0" baseline="0" dirty="0">
                          <a:ln>
                            <a:noFill/>
                          </a:ln>
                          <a:solidFill>
                            <a:srgbClr val="FF0000"/>
                          </a:solidFill>
                          <a:effectLst/>
                          <a:latin typeface="Calibri" pitchFamily="34" charset="0"/>
                        </a:rPr>
                        <a:t>(</a:t>
                      </a:r>
                      <a:r>
                        <a:rPr kumimoji="0" lang="cs-CZ" sz="2000" b="1" i="0" u="none" strike="noStrike" cap="none" normalizeH="0" baseline="0" dirty="0" err="1">
                          <a:ln>
                            <a:noFill/>
                          </a:ln>
                          <a:solidFill>
                            <a:srgbClr val="FF0000"/>
                          </a:solidFill>
                          <a:effectLst/>
                          <a:latin typeface="Calibri" pitchFamily="34" charset="0"/>
                        </a:rPr>
                        <a:t>classification</a:t>
                      </a:r>
                      <a:r>
                        <a:rPr kumimoji="0" lang="cs-CZ" sz="2000" b="1" i="0" u="none" strike="noStrike" cap="none" normalizeH="0" baseline="0" dirty="0">
                          <a:ln>
                            <a:noFill/>
                          </a:ln>
                          <a:solidFill>
                            <a:srgbClr val="FF0000"/>
                          </a:solidFill>
                          <a:effectLst/>
                          <a:latin typeface="Calibri" pitchFamily="34" charset="0"/>
                        </a:rPr>
                        <a:t> </a:t>
                      </a:r>
                      <a:r>
                        <a:rPr kumimoji="0" lang="cs-CZ" sz="2000" b="1" i="0" u="none" strike="noStrike" cap="none" normalizeH="0" baseline="0" dirty="0" err="1">
                          <a:ln>
                            <a:noFill/>
                          </a:ln>
                          <a:solidFill>
                            <a:srgbClr val="FF0000"/>
                          </a:solidFill>
                          <a:effectLst/>
                          <a:latin typeface="Calibri" pitchFamily="34" charset="0"/>
                        </a:rPr>
                        <a:t>of</a:t>
                      </a:r>
                      <a:r>
                        <a:rPr kumimoji="0" lang="cs-CZ" sz="2000" b="1" i="0" u="none" strike="noStrike" cap="none" normalizeH="0" baseline="0" dirty="0">
                          <a:ln>
                            <a:noFill/>
                          </a:ln>
                          <a:solidFill>
                            <a:srgbClr val="FF0000"/>
                          </a:solidFill>
                          <a:effectLst/>
                          <a:latin typeface="Calibri" pitchFamily="34" charset="0"/>
                        </a:rPr>
                        <a:t> </a:t>
                      </a:r>
                      <a:r>
                        <a:rPr kumimoji="0" lang="cs-CZ" sz="2000" b="1" i="0" u="none" strike="noStrike" cap="none" normalizeH="0" baseline="0" dirty="0" err="1">
                          <a:ln>
                            <a:noFill/>
                          </a:ln>
                          <a:solidFill>
                            <a:srgbClr val="FF0000"/>
                          </a:solidFill>
                          <a:effectLst/>
                          <a:latin typeface="Calibri" pitchFamily="34" charset="0"/>
                        </a:rPr>
                        <a:t>abnormal</a:t>
                      </a:r>
                      <a:r>
                        <a:rPr kumimoji="0" lang="cs-CZ" sz="2000" b="1" i="0" u="none" strike="noStrike" cap="none" normalizeH="0" baseline="0" dirty="0">
                          <a:ln>
                            <a:noFill/>
                          </a:ln>
                          <a:solidFill>
                            <a:srgbClr val="FF0000"/>
                          </a:solidFill>
                          <a:effectLst/>
                          <a:latin typeface="Calibri" pitchFamily="34" charset="0"/>
                        </a:rPr>
                        <a:t> </a:t>
                      </a:r>
                      <a:r>
                        <a:rPr kumimoji="0" lang="cs-CZ" sz="2000" b="1" i="0" u="none" strike="noStrike" cap="none" normalizeH="0" baseline="0" dirty="0" err="1">
                          <a:ln>
                            <a:noFill/>
                          </a:ln>
                          <a:solidFill>
                            <a:srgbClr val="FF0000"/>
                          </a:solidFill>
                          <a:effectLst/>
                          <a:latin typeface="Calibri" pitchFamily="34" charset="0"/>
                        </a:rPr>
                        <a:t>values</a:t>
                      </a:r>
                      <a:r>
                        <a:rPr kumimoji="0" lang="cs-CZ" sz="2000" b="1" i="0" u="none" strike="noStrike" cap="none" normalizeH="0" baseline="0" dirty="0">
                          <a:ln>
                            <a:noFill/>
                          </a:ln>
                          <a:solidFill>
                            <a:srgbClr val="FF0000"/>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807846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3378" y="188640"/>
            <a:ext cx="8229600" cy="1143000"/>
          </a:xfrm>
        </p:spPr>
        <p:txBody>
          <a:bodyPr>
            <a:normAutofit/>
          </a:bodyPr>
          <a:lstStyle/>
          <a:p>
            <a:r>
              <a:rPr lang="cs-CZ" altLang="en-US" sz="4000" b="1" dirty="0" err="1"/>
              <a:t>Primary</a:t>
            </a:r>
            <a:r>
              <a:rPr lang="cs-CZ" altLang="en-US" sz="4000" b="1" dirty="0"/>
              <a:t> and </a:t>
            </a:r>
            <a:r>
              <a:rPr lang="cs-CZ" altLang="en-US" sz="4000" b="1" dirty="0" err="1"/>
              <a:t>secondary</a:t>
            </a:r>
            <a:r>
              <a:rPr lang="cs-CZ" altLang="en-US" sz="4000" b="1" dirty="0"/>
              <a:t> </a:t>
            </a:r>
            <a:r>
              <a:rPr lang="cs-CZ" altLang="en-US" sz="4000" b="1" dirty="0" err="1"/>
              <a:t>nephropathies</a:t>
            </a:r>
            <a:endParaRPr lang="cs-CZ" altLang="en-US" sz="4000" b="1" dirty="0"/>
          </a:p>
        </p:txBody>
      </p:sp>
      <p:sp>
        <p:nvSpPr>
          <p:cNvPr id="5123" name="Rectangle 3"/>
          <p:cNvSpPr>
            <a:spLocks noGrp="1" noChangeArrowheads="1"/>
          </p:cNvSpPr>
          <p:nvPr>
            <p:ph type="body" idx="1"/>
          </p:nvPr>
        </p:nvSpPr>
        <p:spPr>
          <a:xfrm>
            <a:off x="501948" y="1268760"/>
            <a:ext cx="8229600" cy="4525963"/>
          </a:xfrm>
        </p:spPr>
        <p:txBody>
          <a:bodyPr/>
          <a:lstStyle/>
          <a:p>
            <a:r>
              <a:rPr lang="en-GB" altLang="en-US" sz="2800" b="1" u="sng" dirty="0"/>
              <a:t>Primary: </a:t>
            </a:r>
            <a:r>
              <a:rPr lang="en-GB" altLang="en-US" sz="2800" b="1" dirty="0"/>
              <a:t>The </a:t>
            </a:r>
            <a:r>
              <a:rPr lang="en-GB" altLang="en-US" sz="2800" b="1" dirty="0" err="1"/>
              <a:t>pathogenetic</a:t>
            </a:r>
            <a:r>
              <a:rPr lang="en-GB" altLang="en-US" sz="2800" b="1" dirty="0"/>
              <a:t> process takes place primarily in the individual structures of kidney tissue</a:t>
            </a:r>
            <a:endParaRPr lang="cs-CZ" altLang="en-US" sz="2800" b="1" dirty="0"/>
          </a:p>
          <a:p>
            <a:r>
              <a:rPr lang="cs-CZ" altLang="en-US" sz="2800" b="1" u="sng" dirty="0" err="1"/>
              <a:t>Secondary</a:t>
            </a:r>
            <a:r>
              <a:rPr lang="cs-CZ" altLang="en-US" sz="2800" b="1" u="sng" dirty="0"/>
              <a:t>: </a:t>
            </a:r>
            <a:r>
              <a:rPr lang="cs-CZ" altLang="en-US" sz="2800" b="1" dirty="0" err="1"/>
              <a:t>the</a:t>
            </a:r>
            <a:r>
              <a:rPr lang="cs-CZ" altLang="en-US" sz="2800" b="1" dirty="0"/>
              <a:t> </a:t>
            </a:r>
            <a:r>
              <a:rPr lang="cs-CZ" altLang="en-US" sz="2800" b="1" dirty="0" err="1"/>
              <a:t>pathogenetic</a:t>
            </a:r>
            <a:r>
              <a:rPr lang="cs-CZ" altLang="en-US" sz="2800" b="1" dirty="0"/>
              <a:t> </a:t>
            </a:r>
            <a:r>
              <a:rPr lang="cs-CZ" altLang="en-US" sz="2800" b="1" dirty="0" err="1"/>
              <a:t>process</a:t>
            </a:r>
            <a:r>
              <a:rPr lang="cs-CZ" altLang="en-US" sz="2800" b="1" dirty="0"/>
              <a:t> in </a:t>
            </a:r>
            <a:r>
              <a:rPr lang="cs-CZ" altLang="en-US" sz="2800" b="1" dirty="0" err="1"/>
              <a:t>individual</a:t>
            </a:r>
            <a:r>
              <a:rPr lang="cs-CZ" altLang="en-US" sz="2800" b="1" dirty="0"/>
              <a:t> </a:t>
            </a:r>
            <a:r>
              <a:rPr lang="cs-CZ" altLang="en-US" sz="2800" b="1" dirty="0" err="1"/>
              <a:t>kidney</a:t>
            </a:r>
            <a:r>
              <a:rPr lang="cs-CZ" altLang="en-US" sz="2800" b="1" dirty="0"/>
              <a:t> </a:t>
            </a:r>
            <a:r>
              <a:rPr lang="cs-CZ" altLang="en-US" sz="2800" b="1" dirty="0" err="1"/>
              <a:t>tissue</a:t>
            </a:r>
            <a:r>
              <a:rPr lang="cs-CZ" altLang="en-US" sz="2800" b="1" dirty="0"/>
              <a:t> </a:t>
            </a:r>
            <a:r>
              <a:rPr lang="cs-CZ" altLang="en-US" sz="2800" b="1" dirty="0" err="1"/>
              <a:t>structures</a:t>
            </a:r>
            <a:r>
              <a:rPr lang="cs-CZ" altLang="en-US" sz="2800" b="1" dirty="0"/>
              <a:t> </a:t>
            </a:r>
            <a:r>
              <a:rPr lang="cs-CZ" altLang="en-US" sz="2800" b="1" dirty="0" err="1"/>
              <a:t>is</a:t>
            </a:r>
            <a:r>
              <a:rPr lang="cs-CZ" altLang="en-US" sz="2800" b="1" dirty="0"/>
              <a:t> </a:t>
            </a:r>
            <a:r>
              <a:rPr lang="cs-CZ" altLang="en-US" sz="2800" b="1" dirty="0" err="1"/>
              <a:t>caused</a:t>
            </a:r>
            <a:r>
              <a:rPr lang="cs-CZ" altLang="en-US" sz="2800" b="1" dirty="0"/>
              <a:t> by </a:t>
            </a:r>
            <a:r>
              <a:rPr lang="cs-CZ" altLang="en-US" sz="2800" b="1" dirty="0" err="1"/>
              <a:t>another</a:t>
            </a:r>
            <a:r>
              <a:rPr lang="cs-CZ" altLang="en-US" sz="2800" b="1" dirty="0"/>
              <a:t> </a:t>
            </a:r>
            <a:r>
              <a:rPr lang="cs-CZ" altLang="en-US" sz="2800" b="1" dirty="0" err="1"/>
              <a:t>disease</a:t>
            </a:r>
            <a:r>
              <a:rPr lang="cs-CZ" altLang="en-US" sz="2800" b="1" dirty="0"/>
              <a:t>: </a:t>
            </a:r>
            <a:r>
              <a:rPr lang="cs-CZ" altLang="en-US" sz="2800" b="1" dirty="0" err="1"/>
              <a:t>hypertension</a:t>
            </a:r>
            <a:r>
              <a:rPr lang="cs-CZ" altLang="en-US" sz="2800" b="1" dirty="0"/>
              <a:t>, diabetes </a:t>
            </a:r>
            <a:r>
              <a:rPr lang="cs-CZ" altLang="en-US" sz="2800" b="1" dirty="0" err="1"/>
              <a:t>mellitus</a:t>
            </a:r>
            <a:r>
              <a:rPr lang="cs-CZ" altLang="en-US" sz="2800" b="1" dirty="0"/>
              <a:t>, </a:t>
            </a:r>
            <a:r>
              <a:rPr lang="cs-CZ" altLang="en-US" sz="2800" b="1" dirty="0" err="1"/>
              <a:t>neoplasia</a:t>
            </a:r>
            <a:r>
              <a:rPr lang="cs-CZ" altLang="en-US" sz="2800" b="1" dirty="0"/>
              <a:t>, </a:t>
            </a:r>
            <a:r>
              <a:rPr lang="cs-CZ" altLang="en-US" sz="2800" b="1" dirty="0" err="1"/>
              <a:t>sepsis</a:t>
            </a:r>
            <a:r>
              <a:rPr lang="cs-CZ" altLang="en-US" sz="2800" b="1" dirty="0"/>
              <a:t>, </a:t>
            </a:r>
            <a:r>
              <a:rPr lang="cs-CZ" altLang="en-US" sz="2800" b="1" dirty="0" err="1"/>
              <a:t>connective</a:t>
            </a:r>
            <a:r>
              <a:rPr lang="cs-CZ" altLang="en-US" sz="2800" b="1" dirty="0"/>
              <a:t> </a:t>
            </a:r>
            <a:r>
              <a:rPr lang="cs-CZ" altLang="en-US" sz="2800" b="1" dirty="0" err="1"/>
              <a:t>tissue</a:t>
            </a:r>
            <a:r>
              <a:rPr lang="cs-CZ" altLang="en-US" sz="2800" b="1" dirty="0"/>
              <a:t> </a:t>
            </a:r>
            <a:r>
              <a:rPr lang="cs-CZ" altLang="en-US" sz="2800" b="1" dirty="0" err="1"/>
              <a:t>diseases</a:t>
            </a:r>
            <a:r>
              <a:rPr lang="cs-CZ" altLang="en-US" sz="2800" b="1" dirty="0"/>
              <a:t>, </a:t>
            </a:r>
            <a:r>
              <a:rPr lang="cs-CZ" altLang="en-US" sz="2800" b="1" dirty="0" err="1"/>
              <a:t>urological</a:t>
            </a:r>
            <a:r>
              <a:rPr lang="cs-CZ" altLang="en-US" sz="2800" b="1" dirty="0"/>
              <a:t> </a:t>
            </a:r>
            <a:r>
              <a:rPr lang="cs-CZ" altLang="en-US" sz="2800" b="1" dirty="0" err="1"/>
              <a:t>disease</a:t>
            </a:r>
            <a:r>
              <a:rPr lang="cs-CZ" altLang="en-US" sz="2800" b="1" dirty="0"/>
              <a:t> (</a:t>
            </a:r>
            <a:r>
              <a:rPr lang="cs-CZ" altLang="en-US" sz="2800" b="1" dirty="0" err="1"/>
              <a:t>structural</a:t>
            </a:r>
            <a:r>
              <a:rPr lang="cs-CZ" altLang="en-US" sz="2800" b="1" dirty="0"/>
              <a:t> and </a:t>
            </a:r>
            <a:r>
              <a:rPr lang="cs-CZ" altLang="en-US" sz="2800" b="1" dirty="0" err="1"/>
              <a:t>functional</a:t>
            </a:r>
            <a:r>
              <a:rPr lang="cs-CZ" altLang="en-US" sz="2800" b="1" dirty="0"/>
              <a:t> </a:t>
            </a:r>
            <a:r>
              <a:rPr lang="cs-CZ" altLang="en-US" sz="2800" b="1" dirty="0" err="1"/>
              <a:t>disorders</a:t>
            </a:r>
            <a:r>
              <a:rPr lang="cs-CZ" altLang="en-US" sz="2800" b="1" dirty="0"/>
              <a:t> </a:t>
            </a:r>
            <a:r>
              <a:rPr lang="cs-CZ" altLang="en-US" sz="2800" b="1" dirty="0" err="1"/>
              <a:t>of</a:t>
            </a:r>
            <a:r>
              <a:rPr lang="cs-CZ" altLang="en-US" sz="2800" b="1" dirty="0"/>
              <a:t> </a:t>
            </a:r>
            <a:r>
              <a:rPr lang="cs-CZ" altLang="en-US" sz="2800" b="1" dirty="0" err="1"/>
              <a:t>the</a:t>
            </a:r>
            <a:r>
              <a:rPr lang="cs-CZ" altLang="en-US" sz="2800" b="1" dirty="0"/>
              <a:t> </a:t>
            </a:r>
            <a:r>
              <a:rPr lang="cs-CZ" altLang="en-US" sz="2800" b="1" dirty="0" err="1"/>
              <a:t>urinary</a:t>
            </a:r>
            <a:r>
              <a:rPr lang="cs-CZ" altLang="en-US" sz="2800" b="1" dirty="0"/>
              <a:t> </a:t>
            </a:r>
            <a:r>
              <a:rPr lang="cs-CZ" altLang="en-US" sz="2800" b="1" dirty="0" err="1"/>
              <a:t>tract</a:t>
            </a:r>
            <a:r>
              <a:rPr lang="cs-CZ" altLang="en-US" sz="2800" b="1" dirty="0"/>
              <a:t>)</a:t>
            </a:r>
            <a:endParaRPr lang="cs-CZ" altLang="en-US" sz="2800" dirty="0"/>
          </a:p>
        </p:txBody>
      </p:sp>
      <p:sp>
        <p:nvSpPr>
          <p:cNvPr id="5124" name="Text Box 4"/>
          <p:cNvSpPr txBox="1">
            <a:spLocks noChangeArrowheads="1"/>
          </p:cNvSpPr>
          <p:nvPr/>
        </p:nvSpPr>
        <p:spPr bwMode="auto">
          <a:xfrm>
            <a:off x="206038" y="5750396"/>
            <a:ext cx="884428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i="1" dirty="0">
                <a:solidFill>
                  <a:srgbClr val="FF0000"/>
                </a:solidFill>
              </a:rPr>
              <a:t>Hypertension-related nephropathy and diabetic kidney disease</a:t>
            </a:r>
            <a:r>
              <a:rPr lang="cs-CZ" altLang="en-US" b="1" i="1" dirty="0">
                <a:solidFill>
                  <a:srgbClr val="FF0000"/>
                </a:solidFill>
              </a:rPr>
              <a:t> are </a:t>
            </a:r>
            <a:r>
              <a:rPr lang="cs-CZ" altLang="en-US" b="1" i="1" dirty="0" err="1">
                <a:solidFill>
                  <a:srgbClr val="FF0000"/>
                </a:solidFill>
              </a:rPr>
              <a:t>the</a:t>
            </a:r>
            <a:r>
              <a:rPr lang="cs-CZ" altLang="en-US" b="1" i="1" dirty="0">
                <a:solidFill>
                  <a:srgbClr val="FF0000"/>
                </a:solidFill>
              </a:rPr>
              <a:t> most </a:t>
            </a:r>
            <a:r>
              <a:rPr lang="cs-CZ" altLang="en-US" b="1" i="1" dirty="0" err="1">
                <a:solidFill>
                  <a:srgbClr val="FF0000"/>
                </a:solidFill>
              </a:rPr>
              <a:t>common</a:t>
            </a:r>
            <a:r>
              <a:rPr lang="cs-CZ" altLang="en-US" b="1" i="1" dirty="0">
                <a:solidFill>
                  <a:srgbClr val="FF0000"/>
                </a:solidFill>
              </a:rPr>
              <a:t> s</a:t>
            </a:r>
            <a:r>
              <a:rPr lang="en-GB" altLang="en-US" b="1" i="1" dirty="0" err="1">
                <a:solidFill>
                  <a:srgbClr val="FF0000"/>
                </a:solidFill>
              </a:rPr>
              <a:t>econdary</a:t>
            </a:r>
            <a:r>
              <a:rPr lang="en-GB" altLang="en-US" b="1" i="1" dirty="0">
                <a:solidFill>
                  <a:srgbClr val="FF0000"/>
                </a:solidFill>
              </a:rPr>
              <a:t> </a:t>
            </a:r>
            <a:r>
              <a:rPr lang="en-GB" altLang="en-US" b="1" i="1" dirty="0" err="1">
                <a:solidFill>
                  <a:srgbClr val="FF0000"/>
                </a:solidFill>
              </a:rPr>
              <a:t>nephropath</a:t>
            </a:r>
            <a:r>
              <a:rPr lang="cs-CZ" altLang="en-US" b="1" i="1" dirty="0" err="1">
                <a:solidFill>
                  <a:srgbClr val="FF0000"/>
                </a:solidFill>
              </a:rPr>
              <a:t>ies</a:t>
            </a:r>
            <a:r>
              <a:rPr lang="en-GB" altLang="en-US" b="1" i="1" dirty="0">
                <a:solidFill>
                  <a:srgbClr val="FF0000"/>
                </a:solidFill>
              </a:rPr>
              <a:t> </a:t>
            </a:r>
            <a:r>
              <a:rPr lang="cs-CZ" altLang="en-US" b="1" i="1" dirty="0">
                <a:solidFill>
                  <a:srgbClr val="FF0000"/>
                </a:solidFill>
              </a:rPr>
              <a:t>and </a:t>
            </a:r>
            <a:r>
              <a:rPr lang="en-GB" altLang="en-US" b="1" i="1" dirty="0">
                <a:solidFill>
                  <a:srgbClr val="FF0000"/>
                </a:solidFill>
              </a:rPr>
              <a:t>the most common cause of irreversible renal failure</a:t>
            </a:r>
            <a:r>
              <a:rPr lang="cs-CZ" altLang="en-US" b="1" i="1" dirty="0">
                <a:solidFill>
                  <a:srgbClr val="FF0000"/>
                </a:solidFill>
              </a:rPr>
              <a:t>. </a:t>
            </a:r>
          </a:p>
        </p:txBody>
      </p:sp>
    </p:spTree>
    <p:extLst>
      <p:ext uri="{BB962C8B-B14F-4D97-AF65-F5344CB8AC3E}">
        <p14:creationId xmlns:p14="http://schemas.microsoft.com/office/powerpoint/2010/main" xmlns="" val="40110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circle(in)">
                                      <p:cBhvr>
                                        <p:cTn id="7" dur="2000"/>
                                        <p:tgtEl>
                                          <p:spTgt spid="5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normAutofit fontScale="90000"/>
          </a:bodyPr>
          <a:lstStyle/>
          <a:p>
            <a:r>
              <a:rPr lang="cs-CZ" b="1" dirty="0" err="1"/>
              <a:t>Calculation</a:t>
            </a:r>
            <a:r>
              <a:rPr lang="cs-CZ" b="1" dirty="0"/>
              <a:t> </a:t>
            </a:r>
            <a:r>
              <a:rPr lang="cs-CZ" b="1" dirty="0" err="1"/>
              <a:t>of</a:t>
            </a:r>
            <a:r>
              <a:rPr lang="cs-CZ" b="1" dirty="0"/>
              <a:t> </a:t>
            </a:r>
            <a:r>
              <a:rPr lang="cs-CZ" b="1" dirty="0" err="1"/>
              <a:t>fractional</a:t>
            </a:r>
            <a:r>
              <a:rPr lang="cs-CZ" b="1" dirty="0"/>
              <a:t> </a:t>
            </a:r>
            <a:r>
              <a:rPr lang="cs-CZ" b="1" dirty="0" err="1"/>
              <a:t>excretion</a:t>
            </a:r>
            <a:r>
              <a:rPr lang="cs-CZ" b="1" dirty="0"/>
              <a:t>(FE)</a:t>
            </a:r>
          </a:p>
        </p:txBody>
      </p:sp>
      <p:sp>
        <p:nvSpPr>
          <p:cNvPr id="31746" name="Text Box 4"/>
          <p:cNvSpPr txBox="1">
            <a:spLocks noChangeArrowheads="1"/>
          </p:cNvSpPr>
          <p:nvPr/>
        </p:nvSpPr>
        <p:spPr bwMode="auto">
          <a:xfrm>
            <a:off x="250825" y="1412875"/>
            <a:ext cx="8677275" cy="830263"/>
          </a:xfrm>
          <a:prstGeom prst="rect">
            <a:avLst/>
          </a:prstGeom>
          <a:solidFill>
            <a:srgbClr val="FF0000"/>
          </a:solidFill>
          <a:ln w="28575">
            <a:noFill/>
            <a:miter lim="800000"/>
            <a:headEnd/>
            <a:tailEnd/>
          </a:ln>
        </p:spPr>
        <p:txBody>
          <a:bodyPr>
            <a:spAutoFit/>
          </a:bodyPr>
          <a:lstStyle/>
          <a:p>
            <a:pPr fontAlgn="auto">
              <a:spcBef>
                <a:spcPts val="0"/>
              </a:spcBef>
              <a:spcAft>
                <a:spcPts val="0"/>
              </a:spcAft>
              <a:defRPr/>
            </a:pPr>
            <a:r>
              <a:rPr lang="cs-CZ" sz="2400" b="1" dirty="0">
                <a:solidFill>
                  <a:schemeClr val="bg1"/>
                </a:solidFill>
                <a:latin typeface="+mj-lt"/>
              </a:rPr>
              <a:t>FE   =        </a:t>
            </a:r>
            <a:r>
              <a:rPr lang="cs-CZ" sz="2400" b="1" u="sng" dirty="0" err="1">
                <a:solidFill>
                  <a:schemeClr val="bg1"/>
                </a:solidFill>
                <a:latin typeface="+mj-lt"/>
              </a:rPr>
              <a:t>Amount</a:t>
            </a:r>
            <a:r>
              <a:rPr lang="cs-CZ" sz="2400" b="1" u="sng" dirty="0">
                <a:solidFill>
                  <a:schemeClr val="bg1"/>
                </a:solidFill>
                <a:latin typeface="+mj-lt"/>
              </a:rPr>
              <a:t> </a:t>
            </a:r>
            <a:r>
              <a:rPr lang="cs-CZ" sz="2400" b="1" u="sng" dirty="0" err="1">
                <a:solidFill>
                  <a:schemeClr val="bg1"/>
                </a:solidFill>
                <a:latin typeface="+mj-lt"/>
              </a:rPr>
              <a:t>of</a:t>
            </a:r>
            <a:r>
              <a:rPr lang="cs-CZ" sz="2400" b="1" u="sng" dirty="0">
                <a:solidFill>
                  <a:schemeClr val="bg1"/>
                </a:solidFill>
                <a:latin typeface="+mj-lt"/>
              </a:rPr>
              <a:t> </a:t>
            </a:r>
            <a:r>
              <a:rPr lang="cs-CZ" sz="2400" b="1" u="sng" dirty="0" err="1">
                <a:solidFill>
                  <a:schemeClr val="bg1"/>
                </a:solidFill>
                <a:latin typeface="+mj-lt"/>
              </a:rPr>
              <a:t>solute</a:t>
            </a:r>
            <a:r>
              <a:rPr lang="cs-CZ" sz="2400" b="1" u="sng" dirty="0">
                <a:solidFill>
                  <a:schemeClr val="bg1"/>
                </a:solidFill>
                <a:latin typeface="+mj-lt"/>
              </a:rPr>
              <a:t> </a:t>
            </a:r>
            <a:r>
              <a:rPr lang="cs-CZ" sz="2400" b="1" u="sng" dirty="0" err="1">
                <a:solidFill>
                  <a:schemeClr val="bg1"/>
                </a:solidFill>
                <a:latin typeface="+mj-lt"/>
              </a:rPr>
              <a:t>excreted</a:t>
            </a:r>
            <a:r>
              <a:rPr lang="cs-CZ" sz="2400" b="1" u="sng" dirty="0">
                <a:solidFill>
                  <a:schemeClr val="bg1"/>
                </a:solidFill>
                <a:latin typeface="+mj-lt"/>
              </a:rPr>
              <a:t> in urin       </a:t>
            </a:r>
            <a:r>
              <a:rPr lang="cs-CZ" sz="2400" b="1" dirty="0">
                <a:solidFill>
                  <a:schemeClr val="bg1"/>
                </a:solidFill>
                <a:latin typeface="+mj-lt"/>
              </a:rPr>
              <a:t>        x 100</a:t>
            </a:r>
          </a:p>
          <a:p>
            <a:pPr fontAlgn="auto">
              <a:spcBef>
                <a:spcPts val="0"/>
              </a:spcBef>
              <a:spcAft>
                <a:spcPts val="0"/>
              </a:spcAft>
              <a:defRPr/>
            </a:pPr>
            <a:r>
              <a:rPr lang="cs-CZ" sz="2400" b="1" dirty="0">
                <a:solidFill>
                  <a:schemeClr val="bg1"/>
                </a:solidFill>
                <a:latin typeface="+mj-lt"/>
              </a:rPr>
              <a:t>                 </a:t>
            </a:r>
            <a:r>
              <a:rPr lang="cs-CZ" sz="2400" b="1" dirty="0" err="1">
                <a:solidFill>
                  <a:schemeClr val="bg1"/>
                </a:solidFill>
                <a:latin typeface="+mj-lt"/>
              </a:rPr>
              <a:t>Amount</a:t>
            </a:r>
            <a:r>
              <a:rPr lang="cs-CZ" sz="2400" b="1" dirty="0">
                <a:solidFill>
                  <a:schemeClr val="bg1"/>
                </a:solidFill>
                <a:latin typeface="+mj-lt"/>
              </a:rPr>
              <a:t> </a:t>
            </a:r>
            <a:r>
              <a:rPr lang="cs-CZ" sz="2400" b="1" dirty="0" err="1">
                <a:solidFill>
                  <a:schemeClr val="bg1"/>
                </a:solidFill>
                <a:latin typeface="+mj-lt"/>
              </a:rPr>
              <a:t>of</a:t>
            </a:r>
            <a:r>
              <a:rPr lang="cs-CZ" sz="2400" b="1" dirty="0">
                <a:solidFill>
                  <a:schemeClr val="bg1"/>
                </a:solidFill>
                <a:latin typeface="+mj-lt"/>
              </a:rPr>
              <a:t> </a:t>
            </a:r>
            <a:r>
              <a:rPr lang="cs-CZ" sz="2400" b="1" dirty="0" err="1">
                <a:solidFill>
                  <a:schemeClr val="bg1"/>
                </a:solidFill>
                <a:latin typeface="+mj-lt"/>
              </a:rPr>
              <a:t>solute</a:t>
            </a:r>
            <a:r>
              <a:rPr lang="cs-CZ" sz="2400" b="1" dirty="0">
                <a:solidFill>
                  <a:schemeClr val="bg1"/>
                </a:solidFill>
                <a:latin typeface="+mj-lt"/>
              </a:rPr>
              <a:t> </a:t>
            </a:r>
            <a:r>
              <a:rPr lang="cs-CZ" sz="2400" b="1" dirty="0" err="1">
                <a:solidFill>
                  <a:schemeClr val="bg1"/>
                </a:solidFill>
                <a:latin typeface="+mj-lt"/>
              </a:rPr>
              <a:t>filtered</a:t>
            </a:r>
            <a:r>
              <a:rPr lang="cs-CZ" sz="2400" b="1" dirty="0">
                <a:solidFill>
                  <a:schemeClr val="bg1"/>
                </a:solidFill>
                <a:latin typeface="+mj-lt"/>
              </a:rPr>
              <a:t> in </a:t>
            </a:r>
            <a:r>
              <a:rPr lang="cs-CZ" sz="2400" b="1" dirty="0" err="1">
                <a:solidFill>
                  <a:schemeClr val="bg1"/>
                </a:solidFill>
                <a:latin typeface="+mj-lt"/>
              </a:rPr>
              <a:t>glomeruli</a:t>
            </a:r>
            <a:r>
              <a:rPr lang="cs-CZ" sz="2400" b="1" dirty="0">
                <a:solidFill>
                  <a:schemeClr val="bg1"/>
                </a:solidFill>
                <a:latin typeface="+mj-lt"/>
              </a:rPr>
              <a:t>   </a:t>
            </a:r>
          </a:p>
        </p:txBody>
      </p:sp>
      <p:graphicFrame>
        <p:nvGraphicFramePr>
          <p:cNvPr id="26653" name="Group 29"/>
          <p:cNvGraphicFramePr>
            <a:graphicFrameLocks noGrp="1"/>
          </p:cNvGraphicFramePr>
          <p:nvPr>
            <p:ph idx="1"/>
            <p:extLst>
              <p:ext uri="{D42A27DB-BD31-4B8C-83A1-F6EECF244321}">
                <p14:modId xmlns:p14="http://schemas.microsoft.com/office/powerpoint/2010/main" xmlns="" val="1298073703"/>
              </p:ext>
            </p:extLst>
          </p:nvPr>
        </p:nvGraphicFramePr>
        <p:xfrm>
          <a:off x="457200" y="2852738"/>
          <a:ext cx="8229600" cy="2830513"/>
        </p:xfrm>
        <a:graphic>
          <a:graphicData uri="http://schemas.openxmlformats.org/drawingml/2006/table">
            <a:tbl>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dirty="0" err="1">
                          <a:ln>
                            <a:noFill/>
                          </a:ln>
                          <a:solidFill>
                            <a:srgbClr val="FF0000"/>
                          </a:solidFill>
                          <a:effectLst/>
                          <a:latin typeface="Calibri" pitchFamily="34" charset="0"/>
                        </a:rPr>
                        <a:t>FE</a:t>
                      </a:r>
                      <a:r>
                        <a:rPr kumimoji="0" lang="cs-CZ" sz="2800" b="1" i="0" u="none" strike="noStrike" cap="none" normalizeH="0" baseline="-25000" dirty="0" err="1">
                          <a:ln>
                            <a:noFill/>
                          </a:ln>
                          <a:solidFill>
                            <a:srgbClr val="FF0000"/>
                          </a:solidFill>
                          <a:effectLst/>
                          <a:latin typeface="Calibri" pitchFamily="34" charset="0"/>
                        </a:rPr>
                        <a:t>Na</a:t>
                      </a:r>
                      <a:r>
                        <a:rPr kumimoji="0" lang="cs-CZ" sz="2800" b="1" i="0" u="none" strike="noStrike" cap="none" normalizeH="0" baseline="-25000" dirty="0">
                          <a:ln>
                            <a:noFill/>
                          </a:ln>
                          <a:solidFill>
                            <a:srgbClr val="FF0000"/>
                          </a:solidFill>
                          <a:effectLst/>
                          <a:latin typeface="Calibri" pitchFamily="34" charset="0"/>
                        </a:rPr>
                        <a:t>+ </a:t>
                      </a:r>
                      <a:r>
                        <a:rPr kumimoji="0" lang="cs-CZ" sz="3200" b="0" i="0" u="none" strike="noStrike" cap="none" normalizeH="0" baseline="0" dirty="0">
                          <a:ln>
                            <a:noFill/>
                          </a:ln>
                          <a:solidFill>
                            <a:srgbClr val="FF0000"/>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cs-CZ" sz="3200" b="1" i="0" u="none" strike="noStrike" cap="none" normalizeH="0" baseline="0" dirty="0">
                          <a:ln>
                            <a:noFill/>
                          </a:ln>
                          <a:solidFill>
                            <a:srgbClr val="FF0000"/>
                          </a:solidFill>
                          <a:effectLst/>
                          <a:latin typeface="Calibri" pitchFamily="34" charset="0"/>
                        </a:rPr>
                        <a:t>FE</a:t>
                      </a:r>
                      <a:r>
                        <a:rPr kumimoji="0" lang="cs-CZ" sz="3200" b="1" i="0" u="none" strike="noStrike" cap="none" normalizeH="0" baseline="-25000" dirty="0">
                          <a:ln>
                            <a:noFill/>
                          </a:ln>
                          <a:solidFill>
                            <a:srgbClr val="FF0000"/>
                          </a:solidFill>
                          <a:effectLst/>
                          <a:latin typeface="Calibri" pitchFamily="34" charset="0"/>
                        </a:rPr>
                        <a:t>K+ </a:t>
                      </a:r>
                      <a:r>
                        <a:rPr kumimoji="0" lang="cs-CZ" sz="3200" b="0" i="0" u="none" strike="noStrike" cap="none" normalizeH="0" baseline="0" dirty="0">
                          <a:ln>
                            <a:noFill/>
                          </a:ln>
                          <a:solidFill>
                            <a:srgbClr val="FF0000"/>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cs-CZ" sz="3200" b="1" i="0" u="none" strike="noStrike" cap="none" normalizeH="0" baseline="0" dirty="0">
                          <a:ln>
                            <a:noFill/>
                          </a:ln>
                          <a:solidFill>
                            <a:srgbClr val="FF0000"/>
                          </a:solidFill>
                          <a:effectLst/>
                          <a:latin typeface="Calibri" pitchFamily="34" charset="0"/>
                        </a:rPr>
                        <a:t>FE</a:t>
                      </a:r>
                      <a:r>
                        <a:rPr kumimoji="0" lang="cs-CZ" sz="3200" b="1" i="0" u="none" strike="noStrike" cap="none" normalizeH="0" baseline="-25000" dirty="0">
                          <a:ln>
                            <a:noFill/>
                          </a:ln>
                          <a:solidFill>
                            <a:srgbClr val="FF0000"/>
                          </a:solidFill>
                          <a:effectLst/>
                          <a:latin typeface="Calibri" pitchFamily="34" charset="0"/>
                        </a:rPr>
                        <a:t>H2O</a:t>
                      </a:r>
                      <a:r>
                        <a:rPr kumimoji="0" lang="cs-CZ" sz="3200" b="0" i="0" u="none" strike="noStrike" cap="none" normalizeH="0" baseline="0" dirty="0">
                          <a:ln>
                            <a:noFill/>
                          </a:ln>
                          <a:solidFill>
                            <a:srgbClr val="FF0000"/>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922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dirty="0" err="1">
                          <a:ln>
                            <a:noFill/>
                          </a:ln>
                          <a:solidFill>
                            <a:schemeClr val="tx1"/>
                          </a:solidFill>
                          <a:effectLst/>
                          <a:latin typeface="Calibri" pitchFamily="34" charset="0"/>
                        </a:rPr>
                        <a:t>Normal</a:t>
                      </a:r>
                      <a:endParaRPr kumimoji="0" lang="cs-CZ" sz="2800" b="1"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dirty="0" err="1">
                          <a:ln>
                            <a:noFill/>
                          </a:ln>
                          <a:solidFill>
                            <a:schemeClr val="tx1"/>
                          </a:solidFill>
                          <a:effectLst/>
                          <a:latin typeface="Calibri" pitchFamily="34" charset="0"/>
                        </a:rPr>
                        <a:t>value</a:t>
                      </a:r>
                      <a:endParaRPr kumimoji="0" lang="cs-CZ" sz="2800" b="1"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dirty="0">
                          <a:ln>
                            <a:noFill/>
                          </a:ln>
                          <a:solidFill>
                            <a:schemeClr val="tx1"/>
                          </a:solidFill>
                          <a:effectLst/>
                          <a:latin typeface="Calibri" pitchFamily="34" charset="0"/>
                        </a:rPr>
                        <a:t>0.4-1.2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dirty="0">
                          <a:ln>
                            <a:noFill/>
                          </a:ln>
                          <a:solidFill>
                            <a:schemeClr val="tx1"/>
                          </a:solidFill>
                          <a:effectLst/>
                          <a:latin typeface="Calibri" pitchFamily="34" charset="0"/>
                        </a:rPr>
                        <a:t>4.0-19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a:ln>
                            <a:noFill/>
                          </a:ln>
                          <a:solidFill>
                            <a:schemeClr val="tx1"/>
                          </a:solidFill>
                          <a:effectLst/>
                          <a:latin typeface="Calibri" pitchFamily="34" charset="0"/>
                        </a:rPr>
                        <a:t>1.0-2.0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906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dirty="0" err="1">
                          <a:ln>
                            <a:noFill/>
                          </a:ln>
                          <a:solidFill>
                            <a:schemeClr val="tx1"/>
                          </a:solidFill>
                          <a:effectLst/>
                          <a:latin typeface="Calibri" pitchFamily="34" charset="0"/>
                        </a:rPr>
                        <a:t>Maximal</a:t>
                      </a:r>
                      <a:r>
                        <a:rPr kumimoji="0" lang="cs-CZ" sz="2800" b="1" i="0" u="none" strike="noStrike" cap="none" normalizeH="0" baseline="0" dirty="0">
                          <a:ln>
                            <a:noFill/>
                          </a:ln>
                          <a:solidFill>
                            <a:schemeClr val="tx1"/>
                          </a:solidFill>
                          <a:effectLst/>
                          <a:latin typeface="Calibri" pitchFamily="34" charset="0"/>
                        </a:rPr>
                        <a:t> </a:t>
                      </a:r>
                      <a:r>
                        <a:rPr kumimoji="0" lang="cs-CZ" sz="2800" b="1" i="0" u="none" strike="noStrike" cap="none" normalizeH="0" baseline="0" dirty="0" err="1">
                          <a:ln>
                            <a:noFill/>
                          </a:ln>
                          <a:solidFill>
                            <a:schemeClr val="tx1"/>
                          </a:solidFill>
                          <a:effectLst/>
                          <a:latin typeface="Calibri" pitchFamily="34" charset="0"/>
                        </a:rPr>
                        <a:t>value</a:t>
                      </a:r>
                      <a:endParaRPr kumimoji="0" lang="cs-CZ" sz="2800" b="1"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dirty="0">
                          <a:ln>
                            <a:noFill/>
                          </a:ln>
                          <a:solidFill>
                            <a:schemeClr val="tx1"/>
                          </a:solidFill>
                          <a:effectLst/>
                          <a:latin typeface="Calibri" pitchFamily="34"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dirty="0">
                          <a:ln>
                            <a:noFill/>
                          </a:ln>
                          <a:solidFill>
                            <a:schemeClr val="tx1"/>
                          </a:solidFill>
                          <a:effectLst/>
                          <a:latin typeface="Calibri" pitchFamily="34" charset="0"/>
                        </a:rPr>
                        <a:t>150-200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2800" b="1" i="0" u="none" strike="noStrike" cap="none" normalizeH="0" baseline="0" dirty="0">
                          <a:ln>
                            <a:noFill/>
                          </a:ln>
                          <a:solidFill>
                            <a:schemeClr val="tx1"/>
                          </a:solidFill>
                          <a:effectLst/>
                          <a:latin typeface="Calibri" pitchFamily="34" charset="0"/>
                        </a:rPr>
                        <a:t>20-30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334824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395288" y="620713"/>
            <a:ext cx="8229600" cy="1143000"/>
          </a:xfrm>
        </p:spPr>
        <p:txBody>
          <a:bodyPr/>
          <a:lstStyle/>
          <a:p>
            <a:r>
              <a:rPr lang="cs-CZ" b="1" dirty="0" err="1"/>
              <a:t>Example</a:t>
            </a:r>
            <a:r>
              <a:rPr lang="cs-CZ" b="1" dirty="0"/>
              <a:t> </a:t>
            </a:r>
            <a:r>
              <a:rPr lang="cs-CZ" b="1" dirty="0" err="1"/>
              <a:t>of</a:t>
            </a:r>
            <a:r>
              <a:rPr lang="cs-CZ" b="1" dirty="0"/>
              <a:t> FE </a:t>
            </a:r>
            <a:r>
              <a:rPr lang="cs-CZ" b="1" dirty="0" err="1"/>
              <a:t>calculation</a:t>
            </a:r>
            <a:endParaRPr lang="cs-CZ" b="1" baseline="-25000" dirty="0"/>
          </a:p>
        </p:txBody>
      </p:sp>
      <p:sp>
        <p:nvSpPr>
          <p:cNvPr id="26626" name="Text Box 4"/>
          <p:cNvSpPr txBox="1">
            <a:spLocks noChangeArrowheads="1"/>
          </p:cNvSpPr>
          <p:nvPr/>
        </p:nvSpPr>
        <p:spPr bwMode="auto">
          <a:xfrm>
            <a:off x="611188" y="2625725"/>
            <a:ext cx="6985000" cy="1169988"/>
          </a:xfrm>
          <a:prstGeom prst="rect">
            <a:avLst/>
          </a:prstGeom>
          <a:noFill/>
          <a:ln w="38100">
            <a:solidFill>
              <a:schemeClr val="tx1"/>
            </a:solidFill>
            <a:miter lim="800000"/>
            <a:headEnd/>
            <a:tailEnd/>
          </a:ln>
        </p:spPr>
        <p:txBody>
          <a:bodyPr>
            <a:spAutoFit/>
          </a:bodyPr>
          <a:lstStyle/>
          <a:p>
            <a:pPr>
              <a:spcBef>
                <a:spcPct val="50000"/>
              </a:spcBef>
            </a:pPr>
            <a:r>
              <a:rPr lang="cs-CZ" sz="2800" b="1" dirty="0">
                <a:latin typeface="Calibri" pitchFamily="34" charset="0"/>
              </a:rPr>
              <a:t>FE </a:t>
            </a:r>
            <a:r>
              <a:rPr lang="cs-CZ" sz="2800" b="1" baseline="-25000" dirty="0">
                <a:latin typeface="Calibri" pitchFamily="34" charset="0"/>
              </a:rPr>
              <a:t>Na+</a:t>
            </a:r>
            <a:r>
              <a:rPr lang="cs-CZ" sz="2800" b="1" dirty="0">
                <a:latin typeface="Calibri" pitchFamily="34" charset="0"/>
              </a:rPr>
              <a:t>  =   </a:t>
            </a:r>
            <a:r>
              <a:rPr lang="cs-CZ" sz="2800" b="1" u="sng" dirty="0" err="1">
                <a:latin typeface="Calibri" pitchFamily="34" charset="0"/>
              </a:rPr>
              <a:t>U</a:t>
            </a:r>
            <a:r>
              <a:rPr lang="cs-CZ" sz="2800" b="1" u="sng" baseline="-25000" dirty="0" err="1">
                <a:latin typeface="Calibri" pitchFamily="34" charset="0"/>
              </a:rPr>
              <a:t>Na</a:t>
            </a:r>
            <a:r>
              <a:rPr lang="cs-CZ" sz="2800" b="1" u="sng" baseline="-25000" dirty="0">
                <a:latin typeface="Calibri" pitchFamily="34" charset="0"/>
              </a:rPr>
              <a:t>+</a:t>
            </a:r>
            <a:r>
              <a:rPr lang="cs-CZ" sz="2800" b="1" u="sng" dirty="0">
                <a:latin typeface="Calibri" pitchFamily="34" charset="0"/>
              </a:rPr>
              <a:t> </a:t>
            </a:r>
            <a:r>
              <a:rPr lang="cs-CZ" sz="2800" b="1" dirty="0">
                <a:latin typeface="Calibri" pitchFamily="34" charset="0"/>
              </a:rPr>
              <a:t>      x          </a:t>
            </a:r>
            <a:r>
              <a:rPr lang="cs-CZ" sz="2800" b="1" u="sng" dirty="0" err="1">
                <a:latin typeface="Calibri" pitchFamily="34" charset="0"/>
              </a:rPr>
              <a:t>S</a:t>
            </a:r>
            <a:r>
              <a:rPr lang="cs-CZ" sz="2800" b="1" u="sng" baseline="-25000" dirty="0" err="1">
                <a:latin typeface="Calibri" pitchFamily="34" charset="0"/>
              </a:rPr>
              <a:t>Kr</a:t>
            </a:r>
            <a:r>
              <a:rPr lang="cs-CZ" sz="2800" b="1" u="sng" dirty="0">
                <a:latin typeface="Calibri" pitchFamily="34" charset="0"/>
              </a:rPr>
              <a:t> </a:t>
            </a:r>
            <a:r>
              <a:rPr lang="cs-CZ" sz="2800" b="1" dirty="0">
                <a:latin typeface="Calibri" pitchFamily="34" charset="0"/>
              </a:rPr>
              <a:t>      x  100</a:t>
            </a:r>
          </a:p>
          <a:p>
            <a:pPr>
              <a:spcBef>
                <a:spcPct val="50000"/>
              </a:spcBef>
            </a:pPr>
            <a:r>
              <a:rPr lang="cs-CZ" sz="2800" b="1" dirty="0">
                <a:latin typeface="Calibri" pitchFamily="34" charset="0"/>
              </a:rPr>
              <a:t>                 S </a:t>
            </a:r>
            <a:r>
              <a:rPr lang="cs-CZ" sz="2800" b="1" baseline="-25000" dirty="0">
                <a:latin typeface="Calibri" pitchFamily="34" charset="0"/>
              </a:rPr>
              <a:t>Na+	                 </a:t>
            </a:r>
            <a:r>
              <a:rPr lang="cs-CZ" sz="2800" b="1" dirty="0" err="1">
                <a:latin typeface="Calibri" pitchFamily="34" charset="0"/>
              </a:rPr>
              <a:t>U</a:t>
            </a:r>
            <a:r>
              <a:rPr lang="cs-CZ" sz="2800" b="1" baseline="-25000" dirty="0" err="1">
                <a:latin typeface="Calibri" pitchFamily="34" charset="0"/>
              </a:rPr>
              <a:t>Kr</a:t>
            </a:r>
            <a:endParaRPr lang="cs-CZ" sz="2800" b="1" baseline="-25000" dirty="0">
              <a:latin typeface="Calibri" pitchFamily="34" charset="0"/>
            </a:endParaRPr>
          </a:p>
        </p:txBody>
      </p:sp>
      <p:sp>
        <p:nvSpPr>
          <p:cNvPr id="26627" name="Text Box 5"/>
          <p:cNvSpPr txBox="1">
            <a:spLocks noChangeArrowheads="1"/>
          </p:cNvSpPr>
          <p:nvPr/>
        </p:nvSpPr>
        <p:spPr bwMode="auto">
          <a:xfrm>
            <a:off x="663575" y="4332288"/>
            <a:ext cx="3635375" cy="955675"/>
          </a:xfrm>
          <a:prstGeom prst="rect">
            <a:avLst/>
          </a:prstGeom>
          <a:noFill/>
          <a:ln w="38100">
            <a:solidFill>
              <a:schemeClr val="tx1"/>
            </a:solidFill>
            <a:miter lim="800000"/>
            <a:headEnd/>
            <a:tailEnd/>
          </a:ln>
        </p:spPr>
        <p:txBody>
          <a:bodyPr wrap="none">
            <a:spAutoFit/>
          </a:bodyPr>
          <a:lstStyle/>
          <a:p>
            <a:r>
              <a:rPr lang="cs-CZ" sz="2800" b="1">
                <a:latin typeface="Calibri" pitchFamily="34" charset="0"/>
              </a:rPr>
              <a:t>FE</a:t>
            </a:r>
            <a:r>
              <a:rPr lang="cs-CZ" sz="2800" b="1" baseline="-25000">
                <a:latin typeface="Calibri" pitchFamily="34" charset="0"/>
              </a:rPr>
              <a:t>H2O</a:t>
            </a:r>
            <a:r>
              <a:rPr lang="cs-CZ" sz="2800" b="1">
                <a:latin typeface="Calibri" pitchFamily="34" charset="0"/>
              </a:rPr>
              <a:t>   =  </a:t>
            </a:r>
            <a:r>
              <a:rPr lang="cs-CZ" sz="2800" b="1" u="sng">
                <a:latin typeface="Calibri" pitchFamily="34" charset="0"/>
              </a:rPr>
              <a:t>S</a:t>
            </a:r>
            <a:r>
              <a:rPr lang="cs-CZ" sz="2800" b="1" u="sng" baseline="-25000">
                <a:latin typeface="Calibri" pitchFamily="34" charset="0"/>
              </a:rPr>
              <a:t>Kr</a:t>
            </a:r>
            <a:r>
              <a:rPr lang="cs-CZ" sz="2800" b="1">
                <a:latin typeface="Calibri" pitchFamily="34" charset="0"/>
              </a:rPr>
              <a:t>    x 100</a:t>
            </a:r>
          </a:p>
          <a:p>
            <a:r>
              <a:rPr lang="cs-CZ" sz="2800" b="1">
                <a:latin typeface="Calibri" pitchFamily="34" charset="0"/>
              </a:rPr>
              <a:t>                 U</a:t>
            </a:r>
            <a:r>
              <a:rPr lang="cs-CZ" sz="2800" b="1" baseline="-25000">
                <a:latin typeface="Calibri" pitchFamily="34" charset="0"/>
              </a:rPr>
              <a:t>Kr</a:t>
            </a:r>
          </a:p>
        </p:txBody>
      </p:sp>
      <p:sp>
        <p:nvSpPr>
          <p:cNvPr id="2" name="TextovéPole 1"/>
          <p:cNvSpPr txBox="1"/>
          <p:nvPr/>
        </p:nvSpPr>
        <p:spPr>
          <a:xfrm>
            <a:off x="251520" y="5733256"/>
            <a:ext cx="8662628" cy="523220"/>
          </a:xfrm>
          <a:prstGeom prst="rect">
            <a:avLst/>
          </a:prstGeom>
          <a:noFill/>
        </p:spPr>
        <p:txBody>
          <a:bodyPr wrap="none" rtlCol="0">
            <a:spAutoFit/>
          </a:bodyPr>
          <a:lstStyle/>
          <a:p>
            <a:r>
              <a:rPr lang="en-GB" sz="2800" b="1" dirty="0">
                <a:solidFill>
                  <a:srgbClr val="FF0000"/>
                </a:solidFill>
              </a:rPr>
              <a:t>Calculation of EF x does not require collection of urine !!!</a:t>
            </a:r>
          </a:p>
        </p:txBody>
      </p:sp>
    </p:spTree>
    <p:extLst>
      <p:ext uri="{BB962C8B-B14F-4D97-AF65-F5344CB8AC3E}">
        <p14:creationId xmlns:p14="http://schemas.microsoft.com/office/powerpoint/2010/main" xmlns="" val="202978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cs-CZ" b="1" dirty="0" err="1"/>
              <a:t>FE</a:t>
            </a:r>
            <a:r>
              <a:rPr lang="cs-CZ" b="1" baseline="-25000" dirty="0" err="1"/>
              <a:t>Na</a:t>
            </a:r>
            <a:r>
              <a:rPr lang="cs-CZ" b="1" baseline="-25000" dirty="0"/>
              <a:t>+ </a:t>
            </a:r>
            <a:r>
              <a:rPr lang="cs-CZ" b="1" dirty="0" err="1"/>
              <a:t>evaluation</a:t>
            </a:r>
            <a:endParaRPr lang="cs-CZ" b="1" dirty="0"/>
          </a:p>
        </p:txBody>
      </p:sp>
      <p:sp>
        <p:nvSpPr>
          <p:cNvPr id="33794" name="Text Box 4"/>
          <p:cNvSpPr txBox="1">
            <a:spLocks noChangeArrowheads="1"/>
          </p:cNvSpPr>
          <p:nvPr/>
        </p:nvSpPr>
        <p:spPr bwMode="auto">
          <a:xfrm>
            <a:off x="1187450" y="1916113"/>
            <a:ext cx="6335713" cy="588962"/>
          </a:xfrm>
          <a:prstGeom prst="rect">
            <a:avLst/>
          </a:prstGeom>
          <a:solidFill>
            <a:srgbClr val="FF0000"/>
          </a:solidFill>
          <a:ln w="9525">
            <a:solidFill>
              <a:srgbClr val="FF0000"/>
            </a:solidFill>
            <a:miter lim="800000"/>
            <a:headEnd/>
            <a:tailEnd/>
          </a:ln>
        </p:spPr>
        <p:txBody>
          <a:bodyPr>
            <a:spAutoFit/>
          </a:bodyPr>
          <a:lstStyle/>
          <a:p>
            <a:pPr algn="ctr" fontAlgn="auto">
              <a:spcBef>
                <a:spcPts val="0"/>
              </a:spcBef>
              <a:spcAft>
                <a:spcPts val="0"/>
              </a:spcAft>
              <a:defRPr/>
            </a:pPr>
            <a:r>
              <a:rPr lang="cs-CZ" sz="3200" b="1" dirty="0" err="1">
                <a:solidFill>
                  <a:schemeClr val="bg1"/>
                </a:solidFill>
                <a:latin typeface="+mj-lt"/>
              </a:rPr>
              <a:t>FE</a:t>
            </a:r>
            <a:r>
              <a:rPr lang="cs-CZ" sz="3200" b="1" baseline="-25000" dirty="0" err="1">
                <a:solidFill>
                  <a:schemeClr val="bg1"/>
                </a:solidFill>
                <a:latin typeface="+mj-lt"/>
              </a:rPr>
              <a:t>Na</a:t>
            </a:r>
            <a:r>
              <a:rPr lang="cs-CZ" sz="3200" b="1" baseline="-25000" dirty="0">
                <a:solidFill>
                  <a:schemeClr val="bg1"/>
                </a:solidFill>
                <a:latin typeface="+mj-lt"/>
              </a:rPr>
              <a:t>+</a:t>
            </a:r>
            <a:r>
              <a:rPr lang="cs-CZ" sz="3200" b="1" dirty="0">
                <a:solidFill>
                  <a:schemeClr val="bg1"/>
                </a:solidFill>
                <a:latin typeface="+mj-lt"/>
              </a:rPr>
              <a:t> ABNORMAL VALUES</a:t>
            </a:r>
            <a:endParaRPr lang="cs-CZ" sz="3200" b="1" baseline="-25000" dirty="0">
              <a:solidFill>
                <a:schemeClr val="bg1"/>
              </a:solidFill>
              <a:latin typeface="+mj-lt"/>
            </a:endParaRPr>
          </a:p>
        </p:txBody>
      </p:sp>
      <p:sp>
        <p:nvSpPr>
          <p:cNvPr id="33795" name="Text Box 5"/>
          <p:cNvSpPr txBox="1">
            <a:spLocks noChangeArrowheads="1"/>
          </p:cNvSpPr>
          <p:nvPr/>
        </p:nvSpPr>
        <p:spPr bwMode="auto">
          <a:xfrm>
            <a:off x="179388" y="3429000"/>
            <a:ext cx="3960564" cy="1200329"/>
          </a:xfrm>
          <a:prstGeom prst="rect">
            <a:avLst/>
          </a:prstGeom>
          <a:noFill/>
          <a:ln w="9525">
            <a:solidFill>
              <a:schemeClr val="tx1"/>
            </a:solidFill>
            <a:miter lim="800000"/>
            <a:headEnd/>
            <a:tailEnd/>
          </a:ln>
        </p:spPr>
        <p:txBody>
          <a:bodyPr wrap="square">
            <a:spAutoFit/>
          </a:bodyPr>
          <a:lstStyle/>
          <a:p>
            <a:pPr fontAlgn="auto">
              <a:spcBef>
                <a:spcPts val="0"/>
              </a:spcBef>
              <a:spcAft>
                <a:spcPts val="0"/>
              </a:spcAft>
              <a:defRPr/>
            </a:pPr>
            <a:r>
              <a:rPr lang="en-GB" sz="2400" b="1" dirty="0">
                <a:latin typeface="+mj-lt"/>
              </a:rPr>
              <a:t>Changes supporting the </a:t>
            </a:r>
            <a:r>
              <a:rPr lang="en-GB" sz="2400" b="1" dirty="0">
                <a:solidFill>
                  <a:srgbClr val="FF0000"/>
                </a:solidFill>
                <a:latin typeface="+mj-lt"/>
              </a:rPr>
              <a:t>preservation</a:t>
            </a:r>
            <a:r>
              <a:rPr lang="en-GB" sz="2400" b="1" dirty="0">
                <a:latin typeface="+mj-lt"/>
              </a:rPr>
              <a:t> of homeostasis of the internal environment</a:t>
            </a:r>
            <a:endParaRPr lang="cs-CZ" sz="2400" b="1" dirty="0">
              <a:latin typeface="+mj-lt"/>
            </a:endParaRPr>
          </a:p>
        </p:txBody>
      </p:sp>
      <p:sp>
        <p:nvSpPr>
          <p:cNvPr id="33796" name="Text Box 6"/>
          <p:cNvSpPr txBox="1">
            <a:spLocks noChangeArrowheads="1"/>
          </p:cNvSpPr>
          <p:nvPr/>
        </p:nvSpPr>
        <p:spPr bwMode="auto">
          <a:xfrm>
            <a:off x="4788024" y="3403600"/>
            <a:ext cx="4104456" cy="1200329"/>
          </a:xfrm>
          <a:prstGeom prst="rect">
            <a:avLst/>
          </a:prstGeom>
          <a:noFill/>
          <a:ln w="9525">
            <a:solidFill>
              <a:schemeClr val="tx1"/>
            </a:solidFill>
            <a:miter lim="800000"/>
            <a:headEnd/>
            <a:tailEnd/>
          </a:ln>
        </p:spPr>
        <p:txBody>
          <a:bodyPr wrap="square">
            <a:spAutoFit/>
          </a:bodyPr>
          <a:lstStyle/>
          <a:p>
            <a:pPr fontAlgn="auto">
              <a:spcBef>
                <a:spcPts val="0"/>
              </a:spcBef>
              <a:spcAft>
                <a:spcPts val="0"/>
              </a:spcAft>
              <a:defRPr/>
            </a:pPr>
            <a:r>
              <a:rPr lang="en-GB" sz="2400" b="1" dirty="0">
                <a:latin typeface="+mj-lt"/>
              </a:rPr>
              <a:t>Changes supporting </a:t>
            </a:r>
            <a:r>
              <a:rPr lang="en-GB" sz="2400" b="1" dirty="0">
                <a:solidFill>
                  <a:srgbClr val="FF0000"/>
                </a:solidFill>
                <a:latin typeface="+mj-lt"/>
              </a:rPr>
              <a:t>deflection</a:t>
            </a:r>
          </a:p>
          <a:p>
            <a:pPr fontAlgn="auto">
              <a:spcBef>
                <a:spcPts val="0"/>
              </a:spcBef>
              <a:spcAft>
                <a:spcPts val="0"/>
              </a:spcAft>
              <a:defRPr/>
            </a:pPr>
            <a:r>
              <a:rPr lang="en-GB" sz="2400" b="1" dirty="0">
                <a:latin typeface="+mj-lt"/>
              </a:rPr>
              <a:t>homeostasis of the internal environment</a:t>
            </a:r>
            <a:endParaRPr lang="cs-CZ" sz="2400" b="1" dirty="0">
              <a:latin typeface="+mj-lt"/>
            </a:endParaRPr>
          </a:p>
        </p:txBody>
      </p:sp>
      <p:sp>
        <p:nvSpPr>
          <p:cNvPr id="28677" name="Line 7"/>
          <p:cNvSpPr>
            <a:spLocks noChangeShapeType="1"/>
          </p:cNvSpPr>
          <p:nvPr/>
        </p:nvSpPr>
        <p:spPr bwMode="auto">
          <a:xfrm>
            <a:off x="2195513" y="3141663"/>
            <a:ext cx="4464050" cy="0"/>
          </a:xfrm>
          <a:prstGeom prst="line">
            <a:avLst/>
          </a:prstGeom>
          <a:noFill/>
          <a:ln w="38100">
            <a:solidFill>
              <a:schemeClr val="tx1"/>
            </a:solidFill>
            <a:round/>
            <a:headEnd/>
            <a:tailEnd/>
          </a:ln>
        </p:spPr>
        <p:txBody>
          <a:bodyPr/>
          <a:lstStyle/>
          <a:p>
            <a:endParaRPr lang="en-US"/>
          </a:p>
        </p:txBody>
      </p:sp>
      <p:sp>
        <p:nvSpPr>
          <p:cNvPr id="28678" name="Line 8"/>
          <p:cNvSpPr>
            <a:spLocks noChangeShapeType="1"/>
          </p:cNvSpPr>
          <p:nvPr/>
        </p:nvSpPr>
        <p:spPr bwMode="auto">
          <a:xfrm>
            <a:off x="4356100" y="2492375"/>
            <a:ext cx="0" cy="649288"/>
          </a:xfrm>
          <a:prstGeom prst="line">
            <a:avLst/>
          </a:prstGeom>
          <a:noFill/>
          <a:ln w="38100">
            <a:solidFill>
              <a:schemeClr val="tx1"/>
            </a:solidFill>
            <a:round/>
            <a:headEnd/>
            <a:tailEnd/>
          </a:ln>
        </p:spPr>
        <p:txBody>
          <a:bodyPr/>
          <a:lstStyle/>
          <a:p>
            <a:endParaRPr lang="en-US"/>
          </a:p>
        </p:txBody>
      </p:sp>
      <p:sp>
        <p:nvSpPr>
          <p:cNvPr id="28679" name="Line 9"/>
          <p:cNvSpPr>
            <a:spLocks noChangeShapeType="1"/>
          </p:cNvSpPr>
          <p:nvPr/>
        </p:nvSpPr>
        <p:spPr bwMode="auto">
          <a:xfrm>
            <a:off x="2195513" y="3141663"/>
            <a:ext cx="0" cy="215900"/>
          </a:xfrm>
          <a:prstGeom prst="line">
            <a:avLst/>
          </a:prstGeom>
          <a:noFill/>
          <a:ln w="38100">
            <a:solidFill>
              <a:schemeClr val="tx1"/>
            </a:solidFill>
            <a:round/>
            <a:headEnd/>
            <a:tailEnd/>
          </a:ln>
        </p:spPr>
        <p:txBody>
          <a:bodyPr/>
          <a:lstStyle/>
          <a:p>
            <a:endParaRPr lang="en-US"/>
          </a:p>
        </p:txBody>
      </p:sp>
      <p:sp>
        <p:nvSpPr>
          <p:cNvPr id="28680" name="Line 10"/>
          <p:cNvSpPr>
            <a:spLocks noChangeShapeType="1"/>
          </p:cNvSpPr>
          <p:nvPr/>
        </p:nvSpPr>
        <p:spPr bwMode="auto">
          <a:xfrm>
            <a:off x="6659563" y="3141663"/>
            <a:ext cx="0" cy="215900"/>
          </a:xfrm>
          <a:prstGeom prst="line">
            <a:avLst/>
          </a:prstGeom>
          <a:noFill/>
          <a:ln w="38100">
            <a:solidFill>
              <a:schemeClr val="tx1"/>
            </a:solidFill>
            <a:round/>
            <a:headEnd/>
            <a:tailEnd/>
          </a:ln>
        </p:spPr>
        <p:txBody>
          <a:bodyPr/>
          <a:lstStyle/>
          <a:p>
            <a:endParaRPr lang="en-US"/>
          </a:p>
        </p:txBody>
      </p:sp>
      <p:sp>
        <p:nvSpPr>
          <p:cNvPr id="33801" name="Text Box 11"/>
          <p:cNvSpPr txBox="1">
            <a:spLocks noChangeArrowheads="1"/>
          </p:cNvSpPr>
          <p:nvPr/>
        </p:nvSpPr>
        <p:spPr bwMode="auto">
          <a:xfrm>
            <a:off x="149727" y="5418860"/>
            <a:ext cx="4630948" cy="646331"/>
          </a:xfrm>
          <a:prstGeom prst="rect">
            <a:avLst/>
          </a:prstGeom>
          <a:solidFill>
            <a:srgbClr val="FF0000"/>
          </a:solidFill>
          <a:ln w="9525">
            <a:noFill/>
            <a:miter lim="800000"/>
            <a:headEnd/>
            <a:tailEnd/>
          </a:ln>
        </p:spPr>
        <p:txBody>
          <a:bodyPr wrap="none">
            <a:spAutoFit/>
          </a:bodyPr>
          <a:lstStyle/>
          <a:p>
            <a:pPr fontAlgn="auto">
              <a:spcBef>
                <a:spcPts val="0"/>
              </a:spcBef>
              <a:spcAft>
                <a:spcPts val="0"/>
              </a:spcAft>
              <a:defRPr/>
            </a:pPr>
            <a:r>
              <a:rPr lang="cs-CZ" sz="3600" b="1" dirty="0" err="1">
                <a:solidFill>
                  <a:schemeClr val="bg1"/>
                </a:solidFill>
                <a:latin typeface="+mj-lt"/>
              </a:rPr>
              <a:t>Compensatory</a:t>
            </a:r>
            <a:r>
              <a:rPr lang="cs-CZ" sz="3600" b="1" dirty="0">
                <a:solidFill>
                  <a:schemeClr val="bg1"/>
                </a:solidFill>
                <a:latin typeface="+mj-lt"/>
              </a:rPr>
              <a:t> </a:t>
            </a:r>
            <a:r>
              <a:rPr lang="cs-CZ" sz="3600" b="1" dirty="0" err="1">
                <a:solidFill>
                  <a:schemeClr val="bg1"/>
                </a:solidFill>
                <a:latin typeface="+mj-lt"/>
              </a:rPr>
              <a:t>changes</a:t>
            </a:r>
            <a:endParaRPr lang="cs-CZ" sz="3600" b="1" dirty="0">
              <a:solidFill>
                <a:schemeClr val="bg1"/>
              </a:solidFill>
              <a:latin typeface="+mj-lt"/>
            </a:endParaRPr>
          </a:p>
        </p:txBody>
      </p:sp>
      <p:sp>
        <p:nvSpPr>
          <p:cNvPr id="33802" name="Text Box 12"/>
          <p:cNvSpPr txBox="1">
            <a:spLocks noChangeArrowheads="1"/>
          </p:cNvSpPr>
          <p:nvPr/>
        </p:nvSpPr>
        <p:spPr bwMode="auto">
          <a:xfrm>
            <a:off x="4905375" y="5409406"/>
            <a:ext cx="3958969" cy="646331"/>
          </a:xfrm>
          <a:prstGeom prst="rect">
            <a:avLst/>
          </a:prstGeom>
          <a:solidFill>
            <a:srgbClr val="FF0000"/>
          </a:solidFill>
          <a:ln w="9525">
            <a:noFill/>
            <a:miter lim="800000"/>
            <a:headEnd/>
            <a:tailEnd/>
          </a:ln>
        </p:spPr>
        <p:txBody>
          <a:bodyPr wrap="none">
            <a:spAutoFit/>
          </a:bodyPr>
          <a:lstStyle/>
          <a:p>
            <a:pPr fontAlgn="auto">
              <a:spcBef>
                <a:spcPts val="0"/>
              </a:spcBef>
              <a:spcAft>
                <a:spcPts val="0"/>
              </a:spcAft>
              <a:defRPr/>
            </a:pPr>
            <a:r>
              <a:rPr lang="cs-CZ" sz="3600" b="1" dirty="0" err="1">
                <a:solidFill>
                  <a:schemeClr val="bg1"/>
                </a:solidFill>
                <a:latin typeface="+mj-lt"/>
              </a:rPr>
              <a:t>Pathogenic</a:t>
            </a:r>
            <a:r>
              <a:rPr lang="cs-CZ" sz="3600" b="1" dirty="0">
                <a:solidFill>
                  <a:schemeClr val="bg1"/>
                </a:solidFill>
                <a:latin typeface="+mj-lt"/>
              </a:rPr>
              <a:t> </a:t>
            </a:r>
            <a:r>
              <a:rPr lang="cs-CZ" sz="3600" b="1" dirty="0" err="1">
                <a:solidFill>
                  <a:schemeClr val="bg1"/>
                </a:solidFill>
                <a:latin typeface="+mj-lt"/>
              </a:rPr>
              <a:t>changes</a:t>
            </a:r>
            <a:endParaRPr lang="cs-CZ" sz="3600" b="1" dirty="0">
              <a:solidFill>
                <a:schemeClr val="bg1"/>
              </a:solidFill>
              <a:latin typeface="+mj-lt"/>
            </a:endParaRPr>
          </a:p>
        </p:txBody>
      </p:sp>
      <p:sp>
        <p:nvSpPr>
          <p:cNvPr id="28683" name="Line 13"/>
          <p:cNvSpPr>
            <a:spLocks noChangeShapeType="1"/>
          </p:cNvSpPr>
          <p:nvPr/>
        </p:nvSpPr>
        <p:spPr bwMode="auto">
          <a:xfrm>
            <a:off x="2159670" y="4617244"/>
            <a:ext cx="0" cy="792162"/>
          </a:xfrm>
          <a:prstGeom prst="line">
            <a:avLst/>
          </a:prstGeom>
          <a:noFill/>
          <a:ln w="38100">
            <a:solidFill>
              <a:schemeClr val="tx1"/>
            </a:solidFill>
            <a:round/>
            <a:headEnd/>
            <a:tailEnd type="triangle" w="med" len="med"/>
          </a:ln>
        </p:spPr>
        <p:txBody>
          <a:bodyPr/>
          <a:lstStyle/>
          <a:p>
            <a:endParaRPr lang="en-US"/>
          </a:p>
        </p:txBody>
      </p:sp>
      <p:sp>
        <p:nvSpPr>
          <p:cNvPr id="28684" name="Line 14"/>
          <p:cNvSpPr>
            <a:spLocks noChangeShapeType="1"/>
          </p:cNvSpPr>
          <p:nvPr/>
        </p:nvSpPr>
        <p:spPr bwMode="auto">
          <a:xfrm>
            <a:off x="6659562" y="4629328"/>
            <a:ext cx="1" cy="780077"/>
          </a:xfrm>
          <a:prstGeom prst="line">
            <a:avLst/>
          </a:prstGeom>
          <a:noFill/>
          <a:ln w="3810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xmlns="" val="1284093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0" y="220663"/>
            <a:ext cx="9144000" cy="1143000"/>
          </a:xfrm>
        </p:spPr>
        <p:txBody>
          <a:bodyPr>
            <a:normAutofit/>
          </a:bodyPr>
          <a:lstStyle/>
          <a:p>
            <a:r>
              <a:rPr lang="cs-CZ" sz="3200" b="1" dirty="0" err="1">
                <a:solidFill>
                  <a:srgbClr val="FF0000"/>
                </a:solidFill>
              </a:rPr>
              <a:t>Compensatory</a:t>
            </a:r>
            <a:r>
              <a:rPr lang="cs-CZ" sz="3200" b="1" dirty="0">
                <a:solidFill>
                  <a:srgbClr val="FF0000"/>
                </a:solidFill>
              </a:rPr>
              <a:t> </a:t>
            </a:r>
            <a:r>
              <a:rPr lang="cs-CZ" sz="3200" b="1" dirty="0" err="1">
                <a:solidFill>
                  <a:srgbClr val="FF0000"/>
                </a:solidFill>
              </a:rPr>
              <a:t>changes</a:t>
            </a:r>
            <a:r>
              <a:rPr lang="cs-CZ" sz="3200" b="1" dirty="0"/>
              <a:t>: </a:t>
            </a:r>
            <a:r>
              <a:rPr lang="en-GB" sz="3200" b="1" dirty="0"/>
              <a:t>adaptive changes of tubular resorption of Na + in residual nephrons</a:t>
            </a:r>
            <a:endParaRPr lang="cs-CZ" sz="3200" b="1" dirty="0"/>
          </a:p>
        </p:txBody>
      </p:sp>
      <p:graphicFrame>
        <p:nvGraphicFramePr>
          <p:cNvPr id="35922" name="Group 82"/>
          <p:cNvGraphicFramePr>
            <a:graphicFrameLocks noGrp="1"/>
          </p:cNvGraphicFramePr>
          <p:nvPr>
            <p:ph sz="half" idx="1"/>
          </p:nvPr>
        </p:nvGraphicFramePr>
        <p:xfrm>
          <a:off x="5624513" y="4437063"/>
          <a:ext cx="2952750" cy="2211388"/>
        </p:xfrm>
        <a:graphic>
          <a:graphicData uri="http://schemas.openxmlformats.org/drawingml/2006/table">
            <a:tbl>
              <a:tblPr/>
              <a:tblGrid>
                <a:gridCol w="1254125">
                  <a:extLst>
                    <a:ext uri="{9D8B030D-6E8A-4147-A177-3AD203B41FA5}">
                      <a16:colId xmlns:a16="http://schemas.microsoft.com/office/drawing/2014/main" xmlns="" val="20000"/>
                    </a:ext>
                  </a:extLst>
                </a:gridCol>
                <a:gridCol w="1698625">
                  <a:extLst>
                    <a:ext uri="{9D8B030D-6E8A-4147-A177-3AD203B41FA5}">
                      <a16:colId xmlns:a16="http://schemas.microsoft.com/office/drawing/2014/main" xmlns="" val="20001"/>
                    </a:ext>
                  </a:extLst>
                </a:gridCol>
              </a:tblGrid>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dirty="0">
                          <a:ln>
                            <a:noFill/>
                          </a:ln>
                          <a:solidFill>
                            <a:schemeClr val="tx1"/>
                          </a:solidFill>
                          <a:effectLst/>
                          <a:latin typeface="Calibri" pitchFamily="34" charset="0"/>
                        </a:rPr>
                        <a:t>S </a:t>
                      </a:r>
                      <a:r>
                        <a:rPr kumimoji="0" lang="cs-CZ" sz="1800" b="1" i="0" u="none" strike="noStrike" cap="none" normalizeH="0" baseline="-25000" dirty="0">
                          <a:ln>
                            <a:noFill/>
                          </a:ln>
                          <a:solidFill>
                            <a:schemeClr val="tx1"/>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dirty="0">
                          <a:ln>
                            <a:noFill/>
                          </a:ln>
                          <a:solidFill>
                            <a:schemeClr val="tx1"/>
                          </a:solidFill>
                          <a:effectLst/>
                          <a:latin typeface="Calibri" pitchFamily="34" charset="0"/>
                        </a:rPr>
                        <a:t>140 </a:t>
                      </a:r>
                      <a:r>
                        <a:rPr kumimoji="0" lang="cs-CZ" sz="1800" b="1" i="0" u="none" strike="noStrike" cap="none" normalizeH="0" baseline="0" dirty="0" err="1">
                          <a:ln>
                            <a:noFill/>
                          </a:ln>
                          <a:solidFill>
                            <a:schemeClr val="tx1"/>
                          </a:solidFill>
                          <a:effectLst/>
                          <a:latin typeface="Calibri" pitchFamily="34" charset="0"/>
                        </a:rPr>
                        <a:t>mmol</a:t>
                      </a:r>
                      <a:r>
                        <a:rPr kumimoji="0" lang="cs-CZ" sz="1800" b="1" i="0" u="none" strike="noStrike" cap="none" normalizeH="0" baseline="0" dirty="0">
                          <a:ln>
                            <a:noFill/>
                          </a:ln>
                          <a:solidFill>
                            <a:schemeClr val="tx1"/>
                          </a:solidFill>
                          <a:effectLst/>
                          <a:latin typeface="Calibri" pitchFamily="34" charset="0"/>
                        </a:rPr>
                        <a:t>/L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GFR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0.3 mL/s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U </a:t>
                      </a:r>
                      <a:r>
                        <a:rPr kumimoji="0" lang="cs-CZ" sz="1800" b="1" i="0" u="none" strike="noStrike" cap="none" normalizeH="0" baseline="-25000">
                          <a:ln>
                            <a:noFill/>
                          </a:ln>
                          <a:solidFill>
                            <a:schemeClr val="tx1"/>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68 mmol/L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25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dU </a:t>
                      </a:r>
                      <a:r>
                        <a:rPr kumimoji="0" lang="cs-CZ" sz="1800" b="1" i="0" u="none" strike="noStrike" cap="none" normalizeH="0" baseline="-25000">
                          <a:ln>
                            <a:noFill/>
                          </a:ln>
                          <a:solidFill>
                            <a:schemeClr val="tx1"/>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150 mmol/24h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FE </a:t>
                      </a:r>
                      <a:r>
                        <a:rPr kumimoji="0" lang="cs-CZ" sz="1800" b="1" i="0" u="none" strike="noStrike" cap="none" normalizeH="0" baseline="-25000">
                          <a:ln>
                            <a:noFill/>
                          </a:ln>
                          <a:solidFill>
                            <a:srgbClr val="FF0000"/>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4.1 %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FE </a:t>
                      </a:r>
                      <a:r>
                        <a:rPr kumimoji="0" lang="cs-CZ" sz="1800" b="1" i="0" u="none" strike="noStrike" cap="none" normalizeH="0" baseline="-25000">
                          <a:ln>
                            <a:noFill/>
                          </a:ln>
                          <a:solidFill>
                            <a:srgbClr val="FF0000"/>
                          </a:solidFill>
                          <a:effectLst/>
                          <a:latin typeface="Calibri" pitchFamily="34" charset="0"/>
                        </a:rPr>
                        <a:t>H2O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dirty="0">
                          <a:ln>
                            <a:noFill/>
                          </a:ln>
                          <a:solidFill>
                            <a:srgbClr val="FF0000"/>
                          </a:solidFill>
                          <a:effectLst/>
                          <a:latin typeface="Calibri" pitchFamily="34"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30745" name="Picture 7" descr="Výsledek obrázku pro nephron pictogram"/>
          <p:cNvPicPr>
            <a:picLocks noChangeAspect="1" noChangeArrowheads="1"/>
          </p:cNvPicPr>
          <p:nvPr/>
        </p:nvPicPr>
        <p:blipFill>
          <a:blip r:embed="rId2" cstate="print"/>
          <a:srcRect/>
          <a:stretch>
            <a:fillRect/>
          </a:stretch>
        </p:blipFill>
        <p:spPr bwMode="auto">
          <a:xfrm>
            <a:off x="2563813" y="5468938"/>
            <a:ext cx="1054100" cy="1385887"/>
          </a:xfrm>
          <a:prstGeom prst="rect">
            <a:avLst/>
          </a:prstGeom>
          <a:noFill/>
          <a:ln w="9525">
            <a:noFill/>
            <a:miter lim="800000"/>
            <a:headEnd/>
            <a:tailEnd/>
          </a:ln>
        </p:spPr>
      </p:pic>
      <p:pic>
        <p:nvPicPr>
          <p:cNvPr id="30746" name="Picture 12" descr="Výsledek obrázku pro nephron pictogram"/>
          <p:cNvPicPr>
            <a:picLocks noChangeAspect="1" noChangeArrowheads="1"/>
          </p:cNvPicPr>
          <p:nvPr/>
        </p:nvPicPr>
        <p:blipFill>
          <a:blip r:embed="rId3" cstate="print"/>
          <a:srcRect/>
          <a:stretch>
            <a:fillRect/>
          </a:stretch>
        </p:blipFill>
        <p:spPr bwMode="auto">
          <a:xfrm>
            <a:off x="1395413" y="5491163"/>
            <a:ext cx="1055687" cy="1387475"/>
          </a:xfrm>
          <a:prstGeom prst="rect">
            <a:avLst/>
          </a:prstGeom>
          <a:noFill/>
          <a:ln w="9525">
            <a:noFill/>
            <a:miter lim="800000"/>
            <a:headEnd/>
            <a:tailEnd/>
          </a:ln>
        </p:spPr>
      </p:pic>
      <p:pic>
        <p:nvPicPr>
          <p:cNvPr id="30747" name="Picture 13" descr="Výsledek obrázku pro nephron pictogram"/>
          <p:cNvPicPr>
            <a:picLocks noChangeAspect="1" noChangeArrowheads="1"/>
          </p:cNvPicPr>
          <p:nvPr/>
        </p:nvPicPr>
        <p:blipFill>
          <a:blip r:embed="rId4" cstate="print"/>
          <a:srcRect/>
          <a:stretch>
            <a:fillRect/>
          </a:stretch>
        </p:blipFill>
        <p:spPr bwMode="auto">
          <a:xfrm>
            <a:off x="239713" y="5468938"/>
            <a:ext cx="1004887" cy="1319212"/>
          </a:xfrm>
          <a:prstGeom prst="rect">
            <a:avLst/>
          </a:prstGeom>
          <a:noFill/>
          <a:ln w="9525">
            <a:noFill/>
            <a:miter lim="800000"/>
            <a:headEnd/>
            <a:tailEnd/>
          </a:ln>
        </p:spPr>
      </p:pic>
      <p:pic>
        <p:nvPicPr>
          <p:cNvPr id="30748" name="Picture 14" descr="Výsledek obrázku pro nephron pictogram"/>
          <p:cNvPicPr>
            <a:picLocks noChangeAspect="1" noChangeArrowheads="1"/>
          </p:cNvPicPr>
          <p:nvPr/>
        </p:nvPicPr>
        <p:blipFill>
          <a:blip r:embed="rId5" cstate="print"/>
          <a:srcRect/>
          <a:stretch>
            <a:fillRect/>
          </a:stretch>
        </p:blipFill>
        <p:spPr bwMode="auto">
          <a:xfrm>
            <a:off x="788988" y="2060575"/>
            <a:ext cx="822325" cy="1081088"/>
          </a:xfrm>
          <a:prstGeom prst="rect">
            <a:avLst/>
          </a:prstGeom>
          <a:noFill/>
          <a:ln w="9525">
            <a:noFill/>
            <a:miter lim="800000"/>
            <a:headEnd/>
            <a:tailEnd/>
          </a:ln>
        </p:spPr>
      </p:pic>
      <p:pic>
        <p:nvPicPr>
          <p:cNvPr id="30749" name="Picture 15" descr="Výsledek obrázku pro nephron pictogram"/>
          <p:cNvPicPr>
            <a:picLocks noChangeAspect="1" noChangeArrowheads="1"/>
          </p:cNvPicPr>
          <p:nvPr/>
        </p:nvPicPr>
        <p:blipFill>
          <a:blip r:embed="rId5" cstate="print"/>
          <a:srcRect/>
          <a:stretch>
            <a:fillRect/>
          </a:stretch>
        </p:blipFill>
        <p:spPr bwMode="auto">
          <a:xfrm>
            <a:off x="1004888" y="2276475"/>
            <a:ext cx="822325" cy="1081088"/>
          </a:xfrm>
          <a:prstGeom prst="rect">
            <a:avLst/>
          </a:prstGeom>
          <a:noFill/>
          <a:ln w="9525">
            <a:noFill/>
            <a:miter lim="800000"/>
            <a:headEnd/>
            <a:tailEnd/>
          </a:ln>
        </p:spPr>
      </p:pic>
      <p:pic>
        <p:nvPicPr>
          <p:cNvPr id="30750" name="Picture 16" descr="Výsledek obrázku pro nephron pictogram"/>
          <p:cNvPicPr>
            <a:picLocks noChangeAspect="1" noChangeArrowheads="1"/>
          </p:cNvPicPr>
          <p:nvPr/>
        </p:nvPicPr>
        <p:blipFill>
          <a:blip r:embed="rId5" cstate="print"/>
          <a:srcRect/>
          <a:stretch>
            <a:fillRect/>
          </a:stretch>
        </p:blipFill>
        <p:spPr bwMode="auto">
          <a:xfrm>
            <a:off x="1220788" y="2492375"/>
            <a:ext cx="822325" cy="1081088"/>
          </a:xfrm>
          <a:prstGeom prst="rect">
            <a:avLst/>
          </a:prstGeom>
          <a:noFill/>
          <a:ln w="9525">
            <a:noFill/>
            <a:miter lim="800000"/>
            <a:headEnd/>
            <a:tailEnd/>
          </a:ln>
        </p:spPr>
      </p:pic>
      <p:pic>
        <p:nvPicPr>
          <p:cNvPr id="30751" name="Picture 17" descr="Výsledek obrázku pro nephron pictogram"/>
          <p:cNvPicPr>
            <a:picLocks noChangeAspect="1" noChangeArrowheads="1"/>
          </p:cNvPicPr>
          <p:nvPr/>
        </p:nvPicPr>
        <p:blipFill>
          <a:blip r:embed="rId5" cstate="print"/>
          <a:srcRect/>
          <a:stretch>
            <a:fillRect/>
          </a:stretch>
        </p:blipFill>
        <p:spPr bwMode="auto">
          <a:xfrm>
            <a:off x="1408113" y="2671763"/>
            <a:ext cx="822325" cy="1082675"/>
          </a:xfrm>
          <a:prstGeom prst="rect">
            <a:avLst/>
          </a:prstGeom>
          <a:noFill/>
          <a:ln w="9525">
            <a:noFill/>
            <a:miter lim="800000"/>
            <a:headEnd/>
            <a:tailEnd/>
          </a:ln>
        </p:spPr>
      </p:pic>
      <p:pic>
        <p:nvPicPr>
          <p:cNvPr id="30752" name="Picture 18" descr="Výsledek obrázku pro nephron pictogram"/>
          <p:cNvPicPr>
            <a:picLocks noChangeAspect="1" noChangeArrowheads="1"/>
          </p:cNvPicPr>
          <p:nvPr/>
        </p:nvPicPr>
        <p:blipFill>
          <a:blip r:embed="rId5" cstate="print"/>
          <a:srcRect/>
          <a:stretch>
            <a:fillRect/>
          </a:stretch>
        </p:blipFill>
        <p:spPr bwMode="auto">
          <a:xfrm>
            <a:off x="1652588" y="2924175"/>
            <a:ext cx="822325" cy="1081088"/>
          </a:xfrm>
          <a:prstGeom prst="rect">
            <a:avLst/>
          </a:prstGeom>
          <a:noFill/>
          <a:ln w="9525">
            <a:noFill/>
            <a:miter lim="800000"/>
            <a:headEnd/>
            <a:tailEnd/>
          </a:ln>
        </p:spPr>
      </p:pic>
      <p:pic>
        <p:nvPicPr>
          <p:cNvPr id="30753" name="Picture 19" descr="Výsledek obrázku pro nephron pictogram"/>
          <p:cNvPicPr>
            <a:picLocks noChangeAspect="1" noChangeArrowheads="1"/>
          </p:cNvPicPr>
          <p:nvPr/>
        </p:nvPicPr>
        <p:blipFill>
          <a:blip r:embed="rId5" cstate="print"/>
          <a:srcRect/>
          <a:stretch>
            <a:fillRect/>
          </a:stretch>
        </p:blipFill>
        <p:spPr bwMode="auto">
          <a:xfrm>
            <a:off x="1868488" y="3140075"/>
            <a:ext cx="822325" cy="1081088"/>
          </a:xfrm>
          <a:prstGeom prst="rect">
            <a:avLst/>
          </a:prstGeom>
          <a:noFill/>
          <a:ln w="9525">
            <a:noFill/>
            <a:miter lim="800000"/>
            <a:headEnd/>
            <a:tailEnd/>
          </a:ln>
        </p:spPr>
      </p:pic>
      <p:pic>
        <p:nvPicPr>
          <p:cNvPr id="30754" name="Picture 20" descr="Výsledek obrázku pro nephron pictogram"/>
          <p:cNvPicPr>
            <a:picLocks noChangeAspect="1" noChangeArrowheads="1"/>
          </p:cNvPicPr>
          <p:nvPr/>
        </p:nvPicPr>
        <p:blipFill>
          <a:blip r:embed="rId5" cstate="print"/>
          <a:srcRect/>
          <a:stretch>
            <a:fillRect/>
          </a:stretch>
        </p:blipFill>
        <p:spPr bwMode="auto">
          <a:xfrm>
            <a:off x="2084388" y="3355975"/>
            <a:ext cx="822325" cy="1081088"/>
          </a:xfrm>
          <a:prstGeom prst="rect">
            <a:avLst/>
          </a:prstGeom>
          <a:noFill/>
          <a:ln w="9525">
            <a:noFill/>
            <a:miter lim="800000"/>
            <a:headEnd/>
            <a:tailEnd/>
          </a:ln>
        </p:spPr>
      </p:pic>
      <p:pic>
        <p:nvPicPr>
          <p:cNvPr id="30755" name="Picture 21" descr="Výsledek obrázku pro nephron pictogram"/>
          <p:cNvPicPr>
            <a:picLocks noChangeAspect="1" noChangeArrowheads="1"/>
          </p:cNvPicPr>
          <p:nvPr/>
        </p:nvPicPr>
        <p:blipFill>
          <a:blip r:embed="rId5" cstate="print"/>
          <a:srcRect/>
          <a:stretch>
            <a:fillRect/>
          </a:stretch>
        </p:blipFill>
        <p:spPr bwMode="auto">
          <a:xfrm>
            <a:off x="2300288" y="3571875"/>
            <a:ext cx="822325" cy="1081088"/>
          </a:xfrm>
          <a:prstGeom prst="rect">
            <a:avLst/>
          </a:prstGeom>
          <a:noFill/>
          <a:ln w="9525">
            <a:noFill/>
            <a:miter lim="800000"/>
            <a:headEnd/>
            <a:tailEnd/>
          </a:ln>
        </p:spPr>
      </p:pic>
      <p:pic>
        <p:nvPicPr>
          <p:cNvPr id="30756" name="Picture 22" descr="Výsledek obrázku pro nephron pictogram"/>
          <p:cNvPicPr>
            <a:picLocks noChangeAspect="1" noChangeArrowheads="1"/>
          </p:cNvPicPr>
          <p:nvPr/>
        </p:nvPicPr>
        <p:blipFill>
          <a:blip r:embed="rId5" cstate="print"/>
          <a:srcRect/>
          <a:stretch>
            <a:fillRect/>
          </a:stretch>
        </p:blipFill>
        <p:spPr bwMode="auto">
          <a:xfrm>
            <a:off x="2268538" y="3933825"/>
            <a:ext cx="822325" cy="1081088"/>
          </a:xfrm>
          <a:prstGeom prst="rect">
            <a:avLst/>
          </a:prstGeom>
          <a:noFill/>
          <a:ln w="9525">
            <a:noFill/>
            <a:miter lim="800000"/>
            <a:headEnd/>
            <a:tailEnd/>
          </a:ln>
        </p:spPr>
      </p:pic>
      <p:pic>
        <p:nvPicPr>
          <p:cNvPr id="30757" name="Picture 45" descr="Výsledek obrázku pro nephron pictogram"/>
          <p:cNvPicPr>
            <a:picLocks noChangeAspect="1" noChangeArrowheads="1"/>
          </p:cNvPicPr>
          <p:nvPr/>
        </p:nvPicPr>
        <p:blipFill>
          <a:blip r:embed="rId6" cstate="print"/>
          <a:srcRect/>
          <a:stretch>
            <a:fillRect/>
          </a:stretch>
        </p:blipFill>
        <p:spPr bwMode="auto">
          <a:xfrm>
            <a:off x="250825" y="2781300"/>
            <a:ext cx="712788" cy="936625"/>
          </a:xfrm>
          <a:prstGeom prst="rect">
            <a:avLst/>
          </a:prstGeom>
          <a:noFill/>
          <a:ln w="9525">
            <a:noFill/>
            <a:miter lim="800000"/>
            <a:headEnd/>
            <a:tailEnd/>
          </a:ln>
        </p:spPr>
      </p:pic>
      <p:pic>
        <p:nvPicPr>
          <p:cNvPr id="30758" name="Picture 50" descr="Výsledek obrázku pro nephron pictogram"/>
          <p:cNvPicPr>
            <a:picLocks noChangeAspect="1" noChangeArrowheads="1"/>
          </p:cNvPicPr>
          <p:nvPr/>
        </p:nvPicPr>
        <p:blipFill>
          <a:blip r:embed="rId6" cstate="print"/>
          <a:srcRect/>
          <a:stretch>
            <a:fillRect/>
          </a:stretch>
        </p:blipFill>
        <p:spPr bwMode="auto">
          <a:xfrm>
            <a:off x="466725" y="2997200"/>
            <a:ext cx="712788" cy="936625"/>
          </a:xfrm>
          <a:prstGeom prst="rect">
            <a:avLst/>
          </a:prstGeom>
          <a:noFill/>
          <a:ln w="9525">
            <a:noFill/>
            <a:miter lim="800000"/>
            <a:headEnd/>
            <a:tailEnd/>
          </a:ln>
        </p:spPr>
      </p:pic>
      <p:pic>
        <p:nvPicPr>
          <p:cNvPr id="30759" name="Picture 51" descr="Výsledek obrázku pro nephron pictogram"/>
          <p:cNvPicPr>
            <a:picLocks noChangeAspect="1" noChangeArrowheads="1"/>
          </p:cNvPicPr>
          <p:nvPr/>
        </p:nvPicPr>
        <p:blipFill>
          <a:blip r:embed="rId6" cstate="print"/>
          <a:srcRect/>
          <a:stretch>
            <a:fillRect/>
          </a:stretch>
        </p:blipFill>
        <p:spPr bwMode="auto">
          <a:xfrm>
            <a:off x="682625" y="3213100"/>
            <a:ext cx="712788" cy="936625"/>
          </a:xfrm>
          <a:prstGeom prst="rect">
            <a:avLst/>
          </a:prstGeom>
          <a:noFill/>
          <a:ln w="9525">
            <a:noFill/>
            <a:miter lim="800000"/>
            <a:headEnd/>
            <a:tailEnd/>
          </a:ln>
        </p:spPr>
      </p:pic>
      <p:pic>
        <p:nvPicPr>
          <p:cNvPr id="30760" name="Picture 52" descr="Výsledek obrázku pro nephron pictogram"/>
          <p:cNvPicPr>
            <a:picLocks noChangeAspect="1" noChangeArrowheads="1"/>
          </p:cNvPicPr>
          <p:nvPr/>
        </p:nvPicPr>
        <p:blipFill>
          <a:blip r:embed="rId6" cstate="print"/>
          <a:srcRect/>
          <a:stretch>
            <a:fillRect/>
          </a:stretch>
        </p:blipFill>
        <p:spPr bwMode="auto">
          <a:xfrm>
            <a:off x="898525" y="3429000"/>
            <a:ext cx="712788" cy="936625"/>
          </a:xfrm>
          <a:prstGeom prst="rect">
            <a:avLst/>
          </a:prstGeom>
          <a:noFill/>
          <a:ln w="9525">
            <a:noFill/>
            <a:miter lim="800000"/>
            <a:headEnd/>
            <a:tailEnd/>
          </a:ln>
        </p:spPr>
      </p:pic>
      <p:pic>
        <p:nvPicPr>
          <p:cNvPr id="30761" name="Picture 53" descr="Výsledek obrázku pro nephron pictogram"/>
          <p:cNvPicPr>
            <a:picLocks noChangeAspect="1" noChangeArrowheads="1"/>
          </p:cNvPicPr>
          <p:nvPr/>
        </p:nvPicPr>
        <p:blipFill>
          <a:blip r:embed="rId6" cstate="print"/>
          <a:srcRect/>
          <a:stretch>
            <a:fillRect/>
          </a:stretch>
        </p:blipFill>
        <p:spPr bwMode="auto">
          <a:xfrm>
            <a:off x="1114425" y="3644900"/>
            <a:ext cx="712788" cy="936625"/>
          </a:xfrm>
          <a:prstGeom prst="rect">
            <a:avLst/>
          </a:prstGeom>
          <a:noFill/>
          <a:ln w="9525">
            <a:noFill/>
            <a:miter lim="800000"/>
            <a:headEnd/>
            <a:tailEnd/>
          </a:ln>
        </p:spPr>
      </p:pic>
      <p:pic>
        <p:nvPicPr>
          <p:cNvPr id="30762" name="Picture 54" descr="Výsledek obrázku pro nephron pictogram"/>
          <p:cNvPicPr>
            <a:picLocks noChangeAspect="1" noChangeArrowheads="1"/>
          </p:cNvPicPr>
          <p:nvPr/>
        </p:nvPicPr>
        <p:blipFill>
          <a:blip r:embed="rId6" cstate="print"/>
          <a:srcRect/>
          <a:stretch>
            <a:fillRect/>
          </a:stretch>
        </p:blipFill>
        <p:spPr bwMode="auto">
          <a:xfrm>
            <a:off x="1330325" y="3860800"/>
            <a:ext cx="712788" cy="936625"/>
          </a:xfrm>
          <a:prstGeom prst="rect">
            <a:avLst/>
          </a:prstGeom>
          <a:noFill/>
          <a:ln w="9525">
            <a:noFill/>
            <a:miter lim="800000"/>
            <a:headEnd/>
            <a:tailEnd/>
          </a:ln>
        </p:spPr>
      </p:pic>
      <p:pic>
        <p:nvPicPr>
          <p:cNvPr id="30763" name="Picture 55" descr="Výsledek obrázku pro nephron pictogram"/>
          <p:cNvPicPr>
            <a:picLocks noChangeAspect="1" noChangeArrowheads="1"/>
          </p:cNvPicPr>
          <p:nvPr/>
        </p:nvPicPr>
        <p:blipFill>
          <a:blip r:embed="rId6" cstate="print"/>
          <a:srcRect/>
          <a:stretch>
            <a:fillRect/>
          </a:stretch>
        </p:blipFill>
        <p:spPr bwMode="auto">
          <a:xfrm>
            <a:off x="1546225" y="4076700"/>
            <a:ext cx="712788" cy="936625"/>
          </a:xfrm>
          <a:prstGeom prst="rect">
            <a:avLst/>
          </a:prstGeom>
          <a:noFill/>
          <a:ln w="9525">
            <a:noFill/>
            <a:miter lim="800000"/>
            <a:headEnd/>
            <a:tailEnd/>
          </a:ln>
        </p:spPr>
      </p:pic>
      <p:pic>
        <p:nvPicPr>
          <p:cNvPr id="30764" name="Picture 57" descr="Výsledek obrázku pro nephron pictogram"/>
          <p:cNvPicPr>
            <a:picLocks noChangeAspect="1" noChangeArrowheads="1"/>
          </p:cNvPicPr>
          <p:nvPr/>
        </p:nvPicPr>
        <p:blipFill>
          <a:blip r:embed="rId7" cstate="print"/>
          <a:srcRect/>
          <a:stretch>
            <a:fillRect/>
          </a:stretch>
        </p:blipFill>
        <p:spPr bwMode="auto">
          <a:xfrm>
            <a:off x="1908175" y="1700213"/>
            <a:ext cx="823913" cy="1081087"/>
          </a:xfrm>
          <a:prstGeom prst="rect">
            <a:avLst/>
          </a:prstGeom>
          <a:noFill/>
          <a:ln w="9525">
            <a:noFill/>
            <a:miter lim="800000"/>
            <a:headEnd/>
            <a:tailEnd/>
          </a:ln>
        </p:spPr>
      </p:pic>
      <p:pic>
        <p:nvPicPr>
          <p:cNvPr id="30765" name="Picture 58" descr="Výsledek obrázku pro nephron pictogram"/>
          <p:cNvPicPr>
            <a:picLocks noChangeAspect="1" noChangeArrowheads="1"/>
          </p:cNvPicPr>
          <p:nvPr/>
        </p:nvPicPr>
        <p:blipFill>
          <a:blip r:embed="rId7" cstate="print"/>
          <a:srcRect/>
          <a:stretch>
            <a:fillRect/>
          </a:stretch>
        </p:blipFill>
        <p:spPr bwMode="auto">
          <a:xfrm>
            <a:off x="2124075" y="1916113"/>
            <a:ext cx="823913" cy="1081087"/>
          </a:xfrm>
          <a:prstGeom prst="rect">
            <a:avLst/>
          </a:prstGeom>
          <a:noFill/>
          <a:ln w="9525">
            <a:noFill/>
            <a:miter lim="800000"/>
            <a:headEnd/>
            <a:tailEnd/>
          </a:ln>
        </p:spPr>
      </p:pic>
      <p:pic>
        <p:nvPicPr>
          <p:cNvPr id="30766" name="Picture 59" descr="Výsledek obrázku pro nephron pictogram"/>
          <p:cNvPicPr>
            <a:picLocks noChangeAspect="1" noChangeArrowheads="1"/>
          </p:cNvPicPr>
          <p:nvPr/>
        </p:nvPicPr>
        <p:blipFill>
          <a:blip r:embed="rId7" cstate="print"/>
          <a:srcRect/>
          <a:stretch>
            <a:fillRect/>
          </a:stretch>
        </p:blipFill>
        <p:spPr bwMode="auto">
          <a:xfrm>
            <a:off x="2339975" y="2132013"/>
            <a:ext cx="823913" cy="1081087"/>
          </a:xfrm>
          <a:prstGeom prst="rect">
            <a:avLst/>
          </a:prstGeom>
          <a:noFill/>
          <a:ln w="9525">
            <a:noFill/>
            <a:miter lim="800000"/>
            <a:headEnd/>
            <a:tailEnd/>
          </a:ln>
        </p:spPr>
      </p:pic>
      <p:pic>
        <p:nvPicPr>
          <p:cNvPr id="30767" name="Picture 60" descr="Výsledek obrázku pro nephron pictogram"/>
          <p:cNvPicPr>
            <a:picLocks noChangeAspect="1" noChangeArrowheads="1"/>
          </p:cNvPicPr>
          <p:nvPr/>
        </p:nvPicPr>
        <p:blipFill>
          <a:blip r:embed="rId7" cstate="print"/>
          <a:srcRect/>
          <a:stretch>
            <a:fillRect/>
          </a:stretch>
        </p:blipFill>
        <p:spPr bwMode="auto">
          <a:xfrm>
            <a:off x="2555875" y="2347913"/>
            <a:ext cx="823913" cy="1081087"/>
          </a:xfrm>
          <a:prstGeom prst="rect">
            <a:avLst/>
          </a:prstGeom>
          <a:noFill/>
          <a:ln w="9525">
            <a:noFill/>
            <a:miter lim="800000"/>
            <a:headEnd/>
            <a:tailEnd/>
          </a:ln>
        </p:spPr>
      </p:pic>
      <p:pic>
        <p:nvPicPr>
          <p:cNvPr id="30768" name="Picture 61" descr="Výsledek obrázku pro nephron pictogram"/>
          <p:cNvPicPr>
            <a:picLocks noChangeAspect="1" noChangeArrowheads="1"/>
          </p:cNvPicPr>
          <p:nvPr/>
        </p:nvPicPr>
        <p:blipFill>
          <a:blip r:embed="rId7" cstate="print"/>
          <a:srcRect/>
          <a:stretch>
            <a:fillRect/>
          </a:stretch>
        </p:blipFill>
        <p:spPr bwMode="auto">
          <a:xfrm>
            <a:off x="2771775" y="2563813"/>
            <a:ext cx="823913" cy="1081087"/>
          </a:xfrm>
          <a:prstGeom prst="rect">
            <a:avLst/>
          </a:prstGeom>
          <a:noFill/>
          <a:ln w="9525">
            <a:noFill/>
            <a:miter lim="800000"/>
            <a:headEnd/>
            <a:tailEnd/>
          </a:ln>
        </p:spPr>
      </p:pic>
      <p:pic>
        <p:nvPicPr>
          <p:cNvPr id="30769" name="Picture 62" descr="Výsledek obrázku pro nephron pictogram"/>
          <p:cNvPicPr>
            <a:picLocks noChangeAspect="1" noChangeArrowheads="1"/>
          </p:cNvPicPr>
          <p:nvPr/>
        </p:nvPicPr>
        <p:blipFill>
          <a:blip r:embed="rId7" cstate="print"/>
          <a:srcRect/>
          <a:stretch>
            <a:fillRect/>
          </a:stretch>
        </p:blipFill>
        <p:spPr bwMode="auto">
          <a:xfrm>
            <a:off x="2987675" y="2779713"/>
            <a:ext cx="823913" cy="1081087"/>
          </a:xfrm>
          <a:prstGeom prst="rect">
            <a:avLst/>
          </a:prstGeom>
          <a:noFill/>
          <a:ln w="9525">
            <a:noFill/>
            <a:miter lim="800000"/>
            <a:headEnd/>
            <a:tailEnd/>
          </a:ln>
        </p:spPr>
      </p:pic>
      <p:sp>
        <p:nvSpPr>
          <p:cNvPr id="30770" name="Text Box 65"/>
          <p:cNvSpPr txBox="1">
            <a:spLocks noChangeArrowheads="1"/>
          </p:cNvSpPr>
          <p:nvPr/>
        </p:nvSpPr>
        <p:spPr bwMode="auto">
          <a:xfrm>
            <a:off x="5364163" y="1363663"/>
            <a:ext cx="3473450" cy="366712"/>
          </a:xfrm>
          <a:prstGeom prst="rect">
            <a:avLst/>
          </a:prstGeom>
          <a:noFill/>
          <a:ln w="9525">
            <a:noFill/>
            <a:miter lim="800000"/>
            <a:headEnd/>
            <a:tailEnd/>
          </a:ln>
        </p:spPr>
        <p:txBody>
          <a:bodyPr wrap="none">
            <a:spAutoFit/>
          </a:bodyPr>
          <a:lstStyle/>
          <a:p>
            <a:r>
              <a:rPr lang="cs-CZ">
                <a:latin typeface="Calibri" pitchFamily="34" charset="0"/>
              </a:rPr>
              <a:t>R.Platt(1952); N.S.Bricker(1960)</a:t>
            </a:r>
          </a:p>
        </p:txBody>
      </p:sp>
      <p:pic>
        <p:nvPicPr>
          <p:cNvPr id="30771" name="Picture 67" descr="Výsledek obrázku pro nephron pictogram"/>
          <p:cNvPicPr>
            <a:picLocks noChangeAspect="1" noChangeArrowheads="1"/>
          </p:cNvPicPr>
          <p:nvPr/>
        </p:nvPicPr>
        <p:blipFill>
          <a:blip r:embed="rId8" cstate="print"/>
          <a:srcRect/>
          <a:stretch>
            <a:fillRect/>
          </a:stretch>
        </p:blipFill>
        <p:spPr bwMode="auto">
          <a:xfrm>
            <a:off x="107950" y="3644900"/>
            <a:ext cx="768350" cy="1008063"/>
          </a:xfrm>
          <a:prstGeom prst="rect">
            <a:avLst/>
          </a:prstGeom>
          <a:noFill/>
          <a:ln w="9525">
            <a:noFill/>
            <a:miter lim="800000"/>
            <a:headEnd/>
            <a:tailEnd/>
          </a:ln>
        </p:spPr>
      </p:pic>
      <p:pic>
        <p:nvPicPr>
          <p:cNvPr id="30772" name="Picture 68" descr="Výsledek obrázku pro nephron pictogram"/>
          <p:cNvPicPr>
            <a:picLocks noChangeAspect="1" noChangeArrowheads="1"/>
          </p:cNvPicPr>
          <p:nvPr/>
        </p:nvPicPr>
        <p:blipFill>
          <a:blip r:embed="rId8" cstate="print"/>
          <a:srcRect/>
          <a:stretch>
            <a:fillRect/>
          </a:stretch>
        </p:blipFill>
        <p:spPr bwMode="auto">
          <a:xfrm>
            <a:off x="323850" y="3860800"/>
            <a:ext cx="768350" cy="1008063"/>
          </a:xfrm>
          <a:prstGeom prst="rect">
            <a:avLst/>
          </a:prstGeom>
          <a:noFill/>
          <a:ln w="9525">
            <a:noFill/>
            <a:miter lim="800000"/>
            <a:headEnd/>
            <a:tailEnd/>
          </a:ln>
        </p:spPr>
      </p:pic>
      <p:pic>
        <p:nvPicPr>
          <p:cNvPr id="30773" name="Picture 69" descr="Výsledek obrázku pro nephron pictogram"/>
          <p:cNvPicPr>
            <a:picLocks noChangeAspect="1" noChangeArrowheads="1"/>
          </p:cNvPicPr>
          <p:nvPr/>
        </p:nvPicPr>
        <p:blipFill>
          <a:blip r:embed="rId8" cstate="print"/>
          <a:srcRect/>
          <a:stretch>
            <a:fillRect/>
          </a:stretch>
        </p:blipFill>
        <p:spPr bwMode="auto">
          <a:xfrm>
            <a:off x="539750" y="4076700"/>
            <a:ext cx="768350" cy="1008063"/>
          </a:xfrm>
          <a:prstGeom prst="rect">
            <a:avLst/>
          </a:prstGeom>
          <a:noFill/>
          <a:ln w="9525">
            <a:noFill/>
            <a:miter lim="800000"/>
            <a:headEnd/>
            <a:tailEnd/>
          </a:ln>
        </p:spPr>
      </p:pic>
      <p:pic>
        <p:nvPicPr>
          <p:cNvPr id="30774" name="Picture 70" descr="Výsledek obrázku pro nephron pictogram"/>
          <p:cNvPicPr>
            <a:picLocks noChangeAspect="1" noChangeArrowheads="1"/>
          </p:cNvPicPr>
          <p:nvPr/>
        </p:nvPicPr>
        <p:blipFill>
          <a:blip r:embed="rId8" cstate="print"/>
          <a:srcRect/>
          <a:stretch>
            <a:fillRect/>
          </a:stretch>
        </p:blipFill>
        <p:spPr bwMode="auto">
          <a:xfrm>
            <a:off x="755650" y="4292600"/>
            <a:ext cx="768350" cy="1008063"/>
          </a:xfrm>
          <a:prstGeom prst="rect">
            <a:avLst/>
          </a:prstGeom>
          <a:noFill/>
          <a:ln w="9525">
            <a:noFill/>
            <a:miter lim="800000"/>
            <a:headEnd/>
            <a:tailEnd/>
          </a:ln>
        </p:spPr>
      </p:pic>
      <p:graphicFrame>
        <p:nvGraphicFramePr>
          <p:cNvPr id="35921" name="Group 81"/>
          <p:cNvGraphicFramePr>
            <a:graphicFrameLocks noGrp="1"/>
          </p:cNvGraphicFramePr>
          <p:nvPr>
            <p:ph sz="half" idx="2"/>
          </p:nvPr>
        </p:nvGraphicFramePr>
        <p:xfrm>
          <a:off x="5626100" y="1865313"/>
          <a:ext cx="2947988" cy="2211388"/>
        </p:xfrm>
        <a:graphic>
          <a:graphicData uri="http://schemas.openxmlformats.org/drawingml/2006/table">
            <a:tbl>
              <a:tblPr/>
              <a:tblGrid>
                <a:gridCol w="1250950">
                  <a:extLst>
                    <a:ext uri="{9D8B030D-6E8A-4147-A177-3AD203B41FA5}">
                      <a16:colId xmlns:a16="http://schemas.microsoft.com/office/drawing/2014/main" xmlns="" val="20000"/>
                    </a:ext>
                  </a:extLst>
                </a:gridCol>
                <a:gridCol w="1697038">
                  <a:extLst>
                    <a:ext uri="{9D8B030D-6E8A-4147-A177-3AD203B41FA5}">
                      <a16:colId xmlns:a16="http://schemas.microsoft.com/office/drawing/2014/main" xmlns="" val="20001"/>
                    </a:ext>
                  </a:extLst>
                </a:gridCol>
              </a:tblGrid>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S </a:t>
                      </a:r>
                      <a:r>
                        <a:rPr kumimoji="0" lang="cs-CZ" sz="1800" b="1" i="0" u="none" strike="noStrike" cap="none" normalizeH="0" baseline="-25000">
                          <a:ln>
                            <a:noFill/>
                          </a:ln>
                          <a:solidFill>
                            <a:schemeClr val="tx1"/>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140 mmol/L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GFR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1.5 mL/s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U </a:t>
                      </a:r>
                      <a:r>
                        <a:rPr kumimoji="0" lang="cs-CZ" sz="1800" b="1" i="0" u="none" strike="noStrike" cap="none" normalizeH="0" baseline="-25000">
                          <a:ln>
                            <a:noFill/>
                          </a:ln>
                          <a:solidFill>
                            <a:schemeClr val="tx1"/>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93 mmol/L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25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dU </a:t>
                      </a:r>
                      <a:r>
                        <a:rPr kumimoji="0" lang="cs-CZ" sz="1800" b="1" i="0" u="none" strike="noStrike" cap="none" normalizeH="0" baseline="-25000">
                          <a:ln>
                            <a:noFill/>
                          </a:ln>
                          <a:solidFill>
                            <a:schemeClr val="tx1"/>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chemeClr val="tx1"/>
                          </a:solidFill>
                          <a:effectLst/>
                          <a:latin typeface="Calibri" pitchFamily="34" charset="0"/>
                        </a:rPr>
                        <a:t>150 mmol/24h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FE </a:t>
                      </a:r>
                      <a:r>
                        <a:rPr kumimoji="0" lang="cs-CZ" sz="1800" b="1" i="0" u="none" strike="noStrike" cap="none" normalizeH="0" baseline="-25000">
                          <a:ln>
                            <a:noFill/>
                          </a:ln>
                          <a:solidFill>
                            <a:srgbClr val="FF0000"/>
                          </a:solidFill>
                          <a:effectLst/>
                          <a:latin typeface="Calibri" pitchFamily="34" charset="0"/>
                        </a:rPr>
                        <a:t>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0.8 %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33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FE </a:t>
                      </a:r>
                      <a:r>
                        <a:rPr kumimoji="0" lang="cs-CZ" sz="1800" b="1" i="0" u="none" strike="noStrike" cap="none" normalizeH="0" baseline="-25000">
                          <a:ln>
                            <a:noFill/>
                          </a:ln>
                          <a:solidFill>
                            <a:srgbClr val="FF0000"/>
                          </a:solidFill>
                          <a:effectLst/>
                          <a:latin typeface="Calibri" pitchFamily="34" charset="0"/>
                        </a:rPr>
                        <a:t>H2O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a:ln>
                            <a:noFill/>
                          </a:ln>
                          <a:solidFill>
                            <a:srgbClr val="FF0000"/>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30798" name="Picture 3"/>
          <p:cNvPicPr>
            <a:picLocks noChangeAspect="1" noChangeArrowheads="1"/>
          </p:cNvPicPr>
          <p:nvPr/>
        </p:nvPicPr>
        <p:blipFill>
          <a:blip r:embed="rId9"/>
          <a:srcRect/>
          <a:stretch>
            <a:fillRect/>
          </a:stretch>
        </p:blipFill>
        <p:spPr bwMode="auto">
          <a:xfrm>
            <a:off x="3787775" y="5419725"/>
            <a:ext cx="1520825" cy="968375"/>
          </a:xfrm>
          <a:prstGeom prst="rect">
            <a:avLst/>
          </a:prstGeom>
          <a:noFill/>
          <a:ln w="9525">
            <a:noFill/>
            <a:miter lim="800000"/>
            <a:headEnd/>
            <a:tailEnd/>
          </a:ln>
        </p:spPr>
      </p:pic>
      <p:pic>
        <p:nvPicPr>
          <p:cNvPr id="30799" name="Picture 4"/>
          <p:cNvPicPr>
            <a:picLocks noChangeAspect="1" noChangeArrowheads="1"/>
          </p:cNvPicPr>
          <p:nvPr/>
        </p:nvPicPr>
        <p:blipFill>
          <a:blip r:embed="rId10"/>
          <a:srcRect/>
          <a:stretch>
            <a:fillRect/>
          </a:stretch>
        </p:blipFill>
        <p:spPr bwMode="auto">
          <a:xfrm>
            <a:off x="3548063" y="2060575"/>
            <a:ext cx="1747837" cy="1766888"/>
          </a:xfrm>
          <a:prstGeom prst="rect">
            <a:avLst/>
          </a:prstGeom>
          <a:noFill/>
          <a:ln w="9525">
            <a:noFill/>
            <a:miter lim="800000"/>
            <a:headEnd/>
            <a:tailEnd/>
          </a:ln>
        </p:spPr>
      </p:pic>
      <p:sp>
        <p:nvSpPr>
          <p:cNvPr id="30800" name="TextovéPole 1"/>
          <p:cNvSpPr txBox="1">
            <a:spLocks noChangeArrowheads="1"/>
          </p:cNvSpPr>
          <p:nvPr/>
        </p:nvSpPr>
        <p:spPr bwMode="auto">
          <a:xfrm>
            <a:off x="608013" y="1368425"/>
            <a:ext cx="2913362" cy="369332"/>
          </a:xfrm>
          <a:prstGeom prst="rect">
            <a:avLst/>
          </a:prstGeom>
          <a:noFill/>
          <a:ln w="9525">
            <a:noFill/>
            <a:miter lim="800000"/>
            <a:headEnd/>
            <a:tailEnd/>
          </a:ln>
        </p:spPr>
        <p:txBody>
          <a:bodyPr wrap="none">
            <a:spAutoFit/>
          </a:bodyPr>
          <a:lstStyle/>
          <a:p>
            <a:r>
              <a:rPr lang="cs-CZ" b="1" dirty="0" err="1">
                <a:latin typeface="Calibri" pitchFamily="34" charset="0"/>
              </a:rPr>
              <a:t>Normal</a:t>
            </a:r>
            <a:r>
              <a:rPr lang="cs-CZ" b="1" dirty="0">
                <a:latin typeface="Calibri" pitchFamily="34" charset="0"/>
              </a:rPr>
              <a:t> </a:t>
            </a:r>
            <a:r>
              <a:rPr lang="cs-CZ" b="1" dirty="0" err="1">
                <a:latin typeface="Calibri" pitchFamily="34" charset="0"/>
              </a:rPr>
              <a:t>number</a:t>
            </a:r>
            <a:r>
              <a:rPr lang="cs-CZ" b="1" dirty="0">
                <a:latin typeface="Calibri" pitchFamily="34" charset="0"/>
              </a:rPr>
              <a:t> </a:t>
            </a:r>
            <a:r>
              <a:rPr lang="cs-CZ" b="1" dirty="0" err="1">
                <a:latin typeface="Calibri" pitchFamily="34" charset="0"/>
              </a:rPr>
              <a:t>of</a:t>
            </a:r>
            <a:r>
              <a:rPr lang="cs-CZ" b="1" dirty="0">
                <a:latin typeface="Calibri" pitchFamily="34" charset="0"/>
              </a:rPr>
              <a:t> </a:t>
            </a:r>
            <a:r>
              <a:rPr lang="cs-CZ" b="1" dirty="0" err="1">
                <a:latin typeface="Calibri" pitchFamily="34" charset="0"/>
              </a:rPr>
              <a:t>nephrons</a:t>
            </a:r>
            <a:endParaRPr lang="en-GB" b="1" dirty="0">
              <a:latin typeface="Calibri" pitchFamily="34" charset="0"/>
            </a:endParaRPr>
          </a:p>
        </p:txBody>
      </p:sp>
      <p:sp>
        <p:nvSpPr>
          <p:cNvPr id="30801" name="TextovéPole 2"/>
          <p:cNvSpPr txBox="1">
            <a:spLocks noChangeArrowheads="1"/>
          </p:cNvSpPr>
          <p:nvPr/>
        </p:nvSpPr>
        <p:spPr bwMode="auto">
          <a:xfrm>
            <a:off x="285750" y="5141913"/>
            <a:ext cx="3876639" cy="369332"/>
          </a:xfrm>
          <a:prstGeom prst="rect">
            <a:avLst/>
          </a:prstGeom>
          <a:noFill/>
          <a:ln w="9525">
            <a:noFill/>
            <a:miter lim="800000"/>
            <a:headEnd/>
            <a:tailEnd/>
          </a:ln>
        </p:spPr>
        <p:txBody>
          <a:bodyPr wrap="none">
            <a:spAutoFit/>
          </a:bodyPr>
          <a:lstStyle/>
          <a:p>
            <a:r>
              <a:rPr lang="cs-CZ" b="1" dirty="0" err="1">
                <a:latin typeface="Calibri" pitchFamily="34" charset="0"/>
              </a:rPr>
              <a:t>Residual</a:t>
            </a:r>
            <a:r>
              <a:rPr lang="cs-CZ" b="1" dirty="0">
                <a:latin typeface="Calibri" pitchFamily="34" charset="0"/>
              </a:rPr>
              <a:t> </a:t>
            </a:r>
            <a:r>
              <a:rPr lang="cs-CZ" b="1" dirty="0" err="1">
                <a:latin typeface="Calibri" pitchFamily="34" charset="0"/>
              </a:rPr>
              <a:t>nephrons</a:t>
            </a:r>
            <a:r>
              <a:rPr lang="cs-CZ" b="1" dirty="0">
                <a:latin typeface="Calibri" pitchFamily="34" charset="0"/>
              </a:rPr>
              <a:t> and </a:t>
            </a:r>
            <a:r>
              <a:rPr lang="cs-CZ" b="1" dirty="0" err="1">
                <a:latin typeface="Calibri" pitchFamily="34" charset="0"/>
              </a:rPr>
              <a:t>its</a:t>
            </a:r>
            <a:r>
              <a:rPr lang="cs-CZ" b="1" dirty="0">
                <a:latin typeface="Calibri" pitchFamily="34" charset="0"/>
              </a:rPr>
              <a:t> </a:t>
            </a:r>
            <a:r>
              <a:rPr lang="cs-CZ" b="1" dirty="0" err="1">
                <a:latin typeface="Calibri" pitchFamily="34" charset="0"/>
              </a:rPr>
              <a:t>hypertrophy</a:t>
            </a:r>
            <a:endParaRPr lang="en-GB" b="1" dirty="0">
              <a:latin typeface="Calibri" pitchFamily="34" charset="0"/>
            </a:endParaRPr>
          </a:p>
        </p:txBody>
      </p:sp>
    </p:spTree>
    <p:extLst>
      <p:ext uri="{BB962C8B-B14F-4D97-AF65-F5344CB8AC3E}">
        <p14:creationId xmlns:p14="http://schemas.microsoft.com/office/powerpoint/2010/main" xmlns="" val="1419200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395288" y="333375"/>
            <a:ext cx="8229600" cy="1143000"/>
          </a:xfrm>
        </p:spPr>
        <p:txBody>
          <a:bodyPr>
            <a:normAutofit/>
          </a:bodyPr>
          <a:lstStyle/>
          <a:p>
            <a:r>
              <a:rPr lang="cs-CZ" b="1" dirty="0" err="1">
                <a:solidFill>
                  <a:srgbClr val="FF0000"/>
                </a:solidFill>
              </a:rPr>
              <a:t>Pathogenic</a:t>
            </a:r>
            <a:r>
              <a:rPr lang="cs-CZ" b="1" dirty="0"/>
              <a:t> </a:t>
            </a:r>
            <a:r>
              <a:rPr lang="cs-CZ" b="1" dirty="0" err="1"/>
              <a:t>changes</a:t>
            </a:r>
            <a:r>
              <a:rPr lang="cs-CZ" b="1" dirty="0"/>
              <a:t> </a:t>
            </a:r>
            <a:r>
              <a:rPr lang="cs-CZ" b="1" dirty="0" err="1"/>
              <a:t>FE</a:t>
            </a:r>
            <a:r>
              <a:rPr lang="cs-CZ" b="1" baseline="-25000" dirty="0" err="1"/>
              <a:t>Na</a:t>
            </a:r>
            <a:r>
              <a:rPr lang="cs-CZ" b="1" baseline="-25000" dirty="0"/>
              <a:t>+  </a:t>
            </a:r>
            <a:endParaRPr lang="cs-CZ" b="1" u="sng" dirty="0">
              <a:solidFill>
                <a:srgbClr val="FF0000"/>
              </a:solidFill>
            </a:endParaRPr>
          </a:p>
        </p:txBody>
      </p:sp>
      <p:sp>
        <p:nvSpPr>
          <p:cNvPr id="39938" name="Text Box 4"/>
          <p:cNvSpPr txBox="1">
            <a:spLocks noChangeArrowheads="1"/>
          </p:cNvSpPr>
          <p:nvPr/>
        </p:nvSpPr>
        <p:spPr bwMode="auto">
          <a:xfrm>
            <a:off x="168275" y="2081213"/>
            <a:ext cx="1747723" cy="923330"/>
          </a:xfrm>
          <a:prstGeom prst="rect">
            <a:avLst/>
          </a:prstGeom>
          <a:solidFill>
            <a:srgbClr val="FF0000"/>
          </a:solidFill>
          <a:ln w="9525">
            <a:noFill/>
            <a:miter lim="800000"/>
            <a:headEnd/>
            <a:tailEnd/>
          </a:ln>
        </p:spPr>
        <p:txBody>
          <a:bodyPr wrap="none">
            <a:spAutoFit/>
          </a:bodyPr>
          <a:lstStyle/>
          <a:p>
            <a:pPr fontAlgn="auto">
              <a:spcBef>
                <a:spcPts val="0"/>
              </a:spcBef>
              <a:spcAft>
                <a:spcPts val="0"/>
              </a:spcAft>
              <a:defRPr/>
            </a:pPr>
            <a:r>
              <a:rPr lang="cs-CZ" b="1" dirty="0">
                <a:solidFill>
                  <a:schemeClr val="bg1"/>
                </a:solidFill>
                <a:latin typeface="+mj-lt"/>
              </a:rPr>
              <a:t>TUBULOPATHIES</a:t>
            </a:r>
          </a:p>
          <a:p>
            <a:pPr fontAlgn="auto">
              <a:spcBef>
                <a:spcPts val="0"/>
              </a:spcBef>
              <a:spcAft>
                <a:spcPts val="0"/>
              </a:spcAft>
              <a:defRPr/>
            </a:pPr>
            <a:r>
              <a:rPr lang="cs-CZ" b="1" dirty="0">
                <a:solidFill>
                  <a:schemeClr val="bg1"/>
                </a:solidFill>
                <a:latin typeface="+mj-lt"/>
              </a:rPr>
              <a:t>(</a:t>
            </a:r>
            <a:r>
              <a:rPr lang="cs-CZ" b="1" dirty="0" err="1">
                <a:solidFill>
                  <a:schemeClr val="bg1"/>
                </a:solidFill>
                <a:latin typeface="+mj-lt"/>
              </a:rPr>
              <a:t>primary</a:t>
            </a:r>
            <a:r>
              <a:rPr lang="cs-CZ" b="1" dirty="0">
                <a:solidFill>
                  <a:schemeClr val="bg1"/>
                </a:solidFill>
                <a:latin typeface="+mj-lt"/>
              </a:rPr>
              <a:t> </a:t>
            </a:r>
            <a:r>
              <a:rPr lang="cs-CZ" b="1" dirty="0" err="1">
                <a:solidFill>
                  <a:schemeClr val="bg1"/>
                </a:solidFill>
                <a:latin typeface="+mj-lt"/>
              </a:rPr>
              <a:t>or</a:t>
            </a:r>
            <a:r>
              <a:rPr lang="cs-CZ" b="1" dirty="0">
                <a:solidFill>
                  <a:schemeClr val="bg1"/>
                </a:solidFill>
                <a:latin typeface="+mj-lt"/>
              </a:rPr>
              <a:t>  </a:t>
            </a:r>
          </a:p>
          <a:p>
            <a:pPr fontAlgn="auto">
              <a:spcBef>
                <a:spcPts val="0"/>
              </a:spcBef>
              <a:spcAft>
                <a:spcPts val="0"/>
              </a:spcAft>
              <a:defRPr/>
            </a:pPr>
            <a:r>
              <a:rPr lang="cs-CZ" b="1" dirty="0" err="1">
                <a:solidFill>
                  <a:schemeClr val="bg1"/>
                </a:solidFill>
                <a:latin typeface="+mj-lt"/>
              </a:rPr>
              <a:t>secondary</a:t>
            </a:r>
            <a:r>
              <a:rPr lang="cs-CZ" b="1" dirty="0">
                <a:solidFill>
                  <a:schemeClr val="bg1"/>
                </a:solidFill>
                <a:latin typeface="+mj-lt"/>
              </a:rPr>
              <a:t>)</a:t>
            </a:r>
            <a:endParaRPr lang="en-US" b="1" dirty="0">
              <a:solidFill>
                <a:schemeClr val="bg1"/>
              </a:solidFill>
              <a:latin typeface="+mj-lt"/>
            </a:endParaRPr>
          </a:p>
        </p:txBody>
      </p:sp>
      <p:sp>
        <p:nvSpPr>
          <p:cNvPr id="34819" name="TextovéPole 1"/>
          <p:cNvSpPr txBox="1">
            <a:spLocks noChangeArrowheads="1"/>
          </p:cNvSpPr>
          <p:nvPr/>
        </p:nvSpPr>
        <p:spPr bwMode="auto">
          <a:xfrm>
            <a:off x="192088" y="5999163"/>
            <a:ext cx="1030287" cy="400050"/>
          </a:xfrm>
          <a:prstGeom prst="rect">
            <a:avLst/>
          </a:prstGeom>
          <a:noFill/>
          <a:ln w="38100">
            <a:solidFill>
              <a:srgbClr val="FF0000"/>
            </a:solidFill>
            <a:miter lim="800000"/>
            <a:headEnd/>
            <a:tailEnd/>
          </a:ln>
        </p:spPr>
        <p:txBody>
          <a:bodyPr wrap="none">
            <a:spAutoFit/>
          </a:bodyPr>
          <a:lstStyle/>
          <a:p>
            <a:r>
              <a:rPr lang="cs-CZ" sz="2000" b="1">
                <a:solidFill>
                  <a:srgbClr val="FF0000"/>
                </a:solidFill>
                <a:latin typeface="Calibri" pitchFamily="34" charset="0"/>
              </a:rPr>
              <a:t>FE</a:t>
            </a:r>
            <a:r>
              <a:rPr lang="cs-CZ" sz="2000" b="1" baseline="-25000">
                <a:solidFill>
                  <a:srgbClr val="FF0000"/>
                </a:solidFill>
                <a:latin typeface="Calibri" pitchFamily="34" charset="0"/>
              </a:rPr>
              <a:t>Na+</a:t>
            </a:r>
            <a:r>
              <a:rPr lang="cs-CZ" sz="2000" b="1">
                <a:solidFill>
                  <a:srgbClr val="FF0000"/>
                </a:solidFill>
                <a:latin typeface="Calibri" pitchFamily="34" charset="0"/>
              </a:rPr>
              <a:t> ↑</a:t>
            </a:r>
            <a:endParaRPr lang="en-GB" sz="2000" b="1">
              <a:solidFill>
                <a:srgbClr val="FF0000"/>
              </a:solidFill>
              <a:latin typeface="Calibri" pitchFamily="34" charset="0"/>
            </a:endParaRPr>
          </a:p>
        </p:txBody>
      </p:sp>
      <p:sp>
        <p:nvSpPr>
          <p:cNvPr id="39940" name="TextovéPole 2"/>
          <p:cNvSpPr txBox="1">
            <a:spLocks noChangeArrowheads="1"/>
          </p:cNvSpPr>
          <p:nvPr/>
        </p:nvSpPr>
        <p:spPr bwMode="auto">
          <a:xfrm>
            <a:off x="2826521" y="1989138"/>
            <a:ext cx="2684517" cy="646331"/>
          </a:xfrm>
          <a:prstGeom prst="rect">
            <a:avLst/>
          </a:prstGeom>
          <a:solidFill>
            <a:srgbClr val="FF0000"/>
          </a:solidFill>
          <a:ln w="9525">
            <a:noFill/>
            <a:miter lim="800000"/>
            <a:headEnd/>
            <a:tailEnd/>
          </a:ln>
        </p:spPr>
        <p:txBody>
          <a:bodyPr wrap="none">
            <a:spAutoFit/>
          </a:bodyPr>
          <a:lstStyle/>
          <a:p>
            <a:pPr algn="ctr" fontAlgn="auto">
              <a:spcBef>
                <a:spcPts val="0"/>
              </a:spcBef>
              <a:spcAft>
                <a:spcPts val="0"/>
              </a:spcAft>
              <a:defRPr/>
            </a:pPr>
            <a:r>
              <a:rPr lang="cs-CZ" b="1" dirty="0">
                <a:solidFill>
                  <a:schemeClr val="bg1"/>
                </a:solidFill>
                <a:latin typeface="+mj-lt"/>
              </a:rPr>
              <a:t>REGULATORY</a:t>
            </a:r>
          </a:p>
          <a:p>
            <a:pPr algn="ctr" fontAlgn="auto">
              <a:spcBef>
                <a:spcPts val="0"/>
              </a:spcBef>
              <a:spcAft>
                <a:spcPts val="0"/>
              </a:spcAft>
              <a:defRPr/>
            </a:pPr>
            <a:r>
              <a:rPr lang="cs-CZ" b="1" dirty="0">
                <a:solidFill>
                  <a:schemeClr val="bg1"/>
                </a:solidFill>
                <a:latin typeface="+mj-lt"/>
              </a:rPr>
              <a:t>MECHANISMS DISORDERS</a:t>
            </a:r>
            <a:endParaRPr lang="en-GB" b="1" dirty="0">
              <a:solidFill>
                <a:schemeClr val="bg1"/>
              </a:solidFill>
              <a:latin typeface="+mj-lt"/>
            </a:endParaRPr>
          </a:p>
        </p:txBody>
      </p:sp>
      <p:sp>
        <p:nvSpPr>
          <p:cNvPr id="39941" name="TextovéPole 3"/>
          <p:cNvSpPr txBox="1">
            <a:spLocks noChangeArrowheads="1"/>
          </p:cNvSpPr>
          <p:nvPr/>
        </p:nvSpPr>
        <p:spPr bwMode="auto">
          <a:xfrm flipH="1">
            <a:off x="5921375" y="1989138"/>
            <a:ext cx="2889250" cy="376237"/>
          </a:xfrm>
          <a:prstGeom prst="rect">
            <a:avLst/>
          </a:prstGeom>
          <a:solidFill>
            <a:srgbClr val="FF0000"/>
          </a:solidFill>
          <a:ln w="9525">
            <a:noFill/>
            <a:miter lim="800000"/>
            <a:headEnd/>
            <a:tailEnd/>
          </a:ln>
        </p:spPr>
        <p:txBody>
          <a:bodyPr>
            <a:spAutoFit/>
          </a:bodyPr>
          <a:lstStyle/>
          <a:p>
            <a:pPr algn="ctr" fontAlgn="auto">
              <a:spcBef>
                <a:spcPts val="0"/>
              </a:spcBef>
              <a:spcAft>
                <a:spcPts val="0"/>
              </a:spcAft>
              <a:defRPr/>
            </a:pPr>
            <a:r>
              <a:rPr lang="cs-CZ" b="1" dirty="0">
                <a:solidFill>
                  <a:schemeClr val="bg1"/>
                </a:solidFill>
                <a:latin typeface="+mj-lt"/>
              </a:rPr>
              <a:t>OSMOTIC DIURESIS</a:t>
            </a:r>
            <a:endParaRPr lang="en-GB" b="1" dirty="0">
              <a:solidFill>
                <a:schemeClr val="bg1"/>
              </a:solidFill>
              <a:latin typeface="+mj-lt"/>
            </a:endParaRPr>
          </a:p>
        </p:txBody>
      </p:sp>
      <p:sp>
        <p:nvSpPr>
          <p:cNvPr id="34822" name="TextovéPole 6"/>
          <p:cNvSpPr txBox="1">
            <a:spLocks noChangeArrowheads="1"/>
          </p:cNvSpPr>
          <p:nvPr/>
        </p:nvSpPr>
        <p:spPr bwMode="auto">
          <a:xfrm>
            <a:off x="7581900" y="5929313"/>
            <a:ext cx="1052513" cy="434975"/>
          </a:xfrm>
          <a:prstGeom prst="rect">
            <a:avLst/>
          </a:prstGeom>
          <a:noFill/>
          <a:ln w="38100">
            <a:solidFill>
              <a:srgbClr val="FF0000"/>
            </a:solidFill>
            <a:miter lim="800000"/>
            <a:headEnd/>
            <a:tailEnd/>
          </a:ln>
        </p:spPr>
        <p:txBody>
          <a:bodyPr wrap="none">
            <a:spAutoFit/>
          </a:bodyPr>
          <a:lstStyle/>
          <a:p>
            <a:r>
              <a:rPr lang="cs-CZ" sz="2000" b="1">
                <a:solidFill>
                  <a:srgbClr val="FF0000"/>
                </a:solidFill>
                <a:latin typeface="Calibri" pitchFamily="34" charset="0"/>
              </a:rPr>
              <a:t>FE</a:t>
            </a:r>
            <a:r>
              <a:rPr lang="cs-CZ" sz="2000" b="1" baseline="-25000">
                <a:solidFill>
                  <a:srgbClr val="FF0000"/>
                </a:solidFill>
                <a:latin typeface="Calibri" pitchFamily="34" charset="0"/>
              </a:rPr>
              <a:t>Na+</a:t>
            </a:r>
            <a:r>
              <a:rPr lang="cs-CZ" sz="2000" b="1">
                <a:solidFill>
                  <a:srgbClr val="FF0000"/>
                </a:solidFill>
                <a:latin typeface="Calibri" pitchFamily="34" charset="0"/>
              </a:rPr>
              <a:t> ↑</a:t>
            </a:r>
            <a:endParaRPr lang="en-GB" sz="2000" b="1">
              <a:solidFill>
                <a:srgbClr val="FF0000"/>
              </a:solidFill>
              <a:latin typeface="Calibri" pitchFamily="34" charset="0"/>
            </a:endParaRPr>
          </a:p>
        </p:txBody>
      </p:sp>
      <p:sp>
        <p:nvSpPr>
          <p:cNvPr id="39943" name="TextovéPole 4"/>
          <p:cNvSpPr txBox="1">
            <a:spLocks noChangeArrowheads="1"/>
          </p:cNvSpPr>
          <p:nvPr/>
        </p:nvSpPr>
        <p:spPr bwMode="auto">
          <a:xfrm>
            <a:off x="995363" y="3903663"/>
            <a:ext cx="2500312" cy="369332"/>
          </a:xfrm>
          <a:prstGeom prst="rect">
            <a:avLst/>
          </a:prstGeom>
          <a:noFill/>
          <a:ln w="9525">
            <a:solidFill>
              <a:schemeClr val="tx1"/>
            </a:solidFill>
            <a:miter lim="800000"/>
            <a:headEnd/>
            <a:tailEnd/>
          </a:ln>
        </p:spPr>
        <p:txBody>
          <a:bodyPr>
            <a:spAutoFit/>
          </a:bodyPr>
          <a:lstStyle/>
          <a:p>
            <a:pPr algn="ctr" fontAlgn="auto">
              <a:spcBef>
                <a:spcPts val="0"/>
              </a:spcBef>
              <a:spcAft>
                <a:spcPts val="0"/>
              </a:spcAft>
              <a:defRPr/>
            </a:pPr>
            <a:r>
              <a:rPr lang="cs-CZ" b="1" dirty="0" err="1">
                <a:latin typeface="+mj-lt"/>
              </a:rPr>
              <a:t>Edematous</a:t>
            </a:r>
            <a:r>
              <a:rPr lang="cs-CZ" b="1" dirty="0">
                <a:latin typeface="+mj-lt"/>
              </a:rPr>
              <a:t> </a:t>
            </a:r>
            <a:r>
              <a:rPr lang="cs-CZ" b="1" dirty="0" err="1">
                <a:latin typeface="+mj-lt"/>
              </a:rPr>
              <a:t>state</a:t>
            </a:r>
            <a:endParaRPr lang="en-GB" b="1" dirty="0">
              <a:latin typeface="+mj-lt"/>
            </a:endParaRPr>
          </a:p>
        </p:txBody>
      </p:sp>
      <p:sp>
        <p:nvSpPr>
          <p:cNvPr id="39944" name="TextovéPole 5"/>
          <p:cNvSpPr txBox="1">
            <a:spLocks noChangeArrowheads="1"/>
          </p:cNvSpPr>
          <p:nvPr/>
        </p:nvSpPr>
        <p:spPr bwMode="auto">
          <a:xfrm>
            <a:off x="3648025" y="3860800"/>
            <a:ext cx="2255939" cy="1200329"/>
          </a:xfrm>
          <a:prstGeom prst="rect">
            <a:avLst/>
          </a:prstGeom>
          <a:noFill/>
          <a:ln w="9525">
            <a:solidFill>
              <a:schemeClr val="tx1"/>
            </a:solidFill>
            <a:miter lim="800000"/>
            <a:headEnd/>
            <a:tailEnd/>
          </a:ln>
        </p:spPr>
        <p:txBody>
          <a:bodyPr wrap="none">
            <a:spAutoFit/>
          </a:bodyPr>
          <a:lstStyle/>
          <a:p>
            <a:pPr algn="ctr" fontAlgn="auto">
              <a:spcBef>
                <a:spcPts val="0"/>
              </a:spcBef>
              <a:spcAft>
                <a:spcPts val="0"/>
              </a:spcAft>
              <a:defRPr/>
            </a:pPr>
            <a:r>
              <a:rPr lang="cs-CZ" b="1" dirty="0" err="1">
                <a:latin typeface="+mj-lt"/>
              </a:rPr>
              <a:t>Endocrine</a:t>
            </a:r>
            <a:r>
              <a:rPr lang="cs-CZ" b="1" dirty="0">
                <a:latin typeface="+mj-lt"/>
              </a:rPr>
              <a:t> </a:t>
            </a:r>
            <a:r>
              <a:rPr lang="cs-CZ" b="1" dirty="0" err="1">
                <a:latin typeface="+mj-lt"/>
              </a:rPr>
              <a:t>disorders</a:t>
            </a:r>
            <a:r>
              <a:rPr lang="cs-CZ" b="1" dirty="0">
                <a:latin typeface="+mj-lt"/>
              </a:rPr>
              <a:t>:</a:t>
            </a:r>
          </a:p>
          <a:p>
            <a:pPr fontAlgn="auto">
              <a:spcBef>
                <a:spcPts val="0"/>
              </a:spcBef>
              <a:spcAft>
                <a:spcPts val="0"/>
              </a:spcAft>
              <a:defRPr/>
            </a:pPr>
            <a:r>
              <a:rPr lang="cs-CZ" dirty="0" err="1">
                <a:latin typeface="+mj-lt"/>
              </a:rPr>
              <a:t>Adrenal</a:t>
            </a:r>
            <a:r>
              <a:rPr lang="cs-CZ" dirty="0">
                <a:latin typeface="+mj-lt"/>
              </a:rPr>
              <a:t> </a:t>
            </a:r>
            <a:r>
              <a:rPr lang="cs-CZ" dirty="0" err="1">
                <a:latin typeface="+mj-lt"/>
              </a:rPr>
              <a:t>inssufficiency</a:t>
            </a:r>
            <a:endParaRPr lang="cs-CZ" dirty="0">
              <a:latin typeface="+mj-lt"/>
            </a:endParaRPr>
          </a:p>
          <a:p>
            <a:pPr fontAlgn="auto">
              <a:spcBef>
                <a:spcPts val="0"/>
              </a:spcBef>
              <a:spcAft>
                <a:spcPts val="0"/>
              </a:spcAft>
              <a:defRPr/>
            </a:pPr>
            <a:r>
              <a:rPr lang="cs-CZ" dirty="0">
                <a:latin typeface="+mj-lt"/>
              </a:rPr>
              <a:t>CSWS</a:t>
            </a:r>
          </a:p>
          <a:p>
            <a:pPr fontAlgn="auto">
              <a:spcBef>
                <a:spcPts val="0"/>
              </a:spcBef>
              <a:spcAft>
                <a:spcPts val="0"/>
              </a:spcAft>
              <a:defRPr/>
            </a:pPr>
            <a:endParaRPr lang="en-GB" dirty="0">
              <a:latin typeface="+mn-lt"/>
            </a:endParaRPr>
          </a:p>
        </p:txBody>
      </p:sp>
      <p:sp>
        <p:nvSpPr>
          <p:cNvPr id="34825" name="TextovéPole 9"/>
          <p:cNvSpPr txBox="1">
            <a:spLocks noChangeArrowheads="1"/>
          </p:cNvSpPr>
          <p:nvPr/>
        </p:nvSpPr>
        <p:spPr bwMode="auto">
          <a:xfrm>
            <a:off x="4249738" y="5981700"/>
            <a:ext cx="1052512" cy="434975"/>
          </a:xfrm>
          <a:prstGeom prst="rect">
            <a:avLst/>
          </a:prstGeom>
          <a:noFill/>
          <a:ln w="38100">
            <a:solidFill>
              <a:srgbClr val="FF0000"/>
            </a:solidFill>
            <a:miter lim="800000"/>
            <a:headEnd/>
            <a:tailEnd/>
          </a:ln>
        </p:spPr>
        <p:txBody>
          <a:bodyPr wrap="none">
            <a:spAutoFit/>
          </a:bodyPr>
          <a:lstStyle/>
          <a:p>
            <a:r>
              <a:rPr lang="cs-CZ" sz="2000" b="1">
                <a:solidFill>
                  <a:srgbClr val="FF0000"/>
                </a:solidFill>
                <a:latin typeface="Calibri" pitchFamily="34" charset="0"/>
              </a:rPr>
              <a:t>FE</a:t>
            </a:r>
            <a:r>
              <a:rPr lang="cs-CZ" sz="2000" b="1" baseline="-25000">
                <a:solidFill>
                  <a:srgbClr val="FF0000"/>
                </a:solidFill>
                <a:latin typeface="Calibri" pitchFamily="34" charset="0"/>
              </a:rPr>
              <a:t>Na+</a:t>
            </a:r>
            <a:r>
              <a:rPr lang="cs-CZ" sz="2000" b="1">
                <a:solidFill>
                  <a:srgbClr val="FF0000"/>
                </a:solidFill>
                <a:latin typeface="Calibri" pitchFamily="34" charset="0"/>
              </a:rPr>
              <a:t> ↑</a:t>
            </a:r>
            <a:endParaRPr lang="en-GB" sz="2000" b="1">
              <a:solidFill>
                <a:srgbClr val="FF0000"/>
              </a:solidFill>
              <a:latin typeface="Calibri" pitchFamily="34" charset="0"/>
            </a:endParaRPr>
          </a:p>
        </p:txBody>
      </p:sp>
      <p:sp>
        <p:nvSpPr>
          <p:cNvPr id="34826" name="TextovéPole 10"/>
          <p:cNvSpPr txBox="1">
            <a:spLocks noChangeArrowheads="1"/>
          </p:cNvSpPr>
          <p:nvPr/>
        </p:nvSpPr>
        <p:spPr bwMode="auto">
          <a:xfrm>
            <a:off x="1768475" y="5973763"/>
            <a:ext cx="1052513" cy="434975"/>
          </a:xfrm>
          <a:prstGeom prst="rect">
            <a:avLst/>
          </a:prstGeom>
          <a:noFill/>
          <a:ln w="38100">
            <a:solidFill>
              <a:srgbClr val="FF0000"/>
            </a:solidFill>
            <a:miter lim="800000"/>
            <a:headEnd/>
            <a:tailEnd/>
          </a:ln>
        </p:spPr>
        <p:txBody>
          <a:bodyPr wrap="none">
            <a:spAutoFit/>
          </a:bodyPr>
          <a:lstStyle/>
          <a:p>
            <a:r>
              <a:rPr lang="cs-CZ" sz="2000" b="1">
                <a:solidFill>
                  <a:srgbClr val="FF0000"/>
                </a:solidFill>
                <a:latin typeface="Calibri" pitchFamily="34" charset="0"/>
              </a:rPr>
              <a:t>FE</a:t>
            </a:r>
            <a:r>
              <a:rPr lang="cs-CZ" sz="2000" b="1" baseline="-25000">
                <a:solidFill>
                  <a:srgbClr val="FF0000"/>
                </a:solidFill>
                <a:latin typeface="Calibri" pitchFamily="34" charset="0"/>
              </a:rPr>
              <a:t>Na+</a:t>
            </a:r>
            <a:r>
              <a:rPr lang="cs-CZ" sz="2000" b="1">
                <a:solidFill>
                  <a:srgbClr val="FF0000"/>
                </a:solidFill>
                <a:latin typeface="Calibri" pitchFamily="34" charset="0"/>
              </a:rPr>
              <a:t> ↓</a:t>
            </a:r>
            <a:endParaRPr lang="en-GB" sz="2000" b="1">
              <a:solidFill>
                <a:srgbClr val="FF0000"/>
              </a:solidFill>
              <a:latin typeface="Calibri" pitchFamily="34" charset="0"/>
            </a:endParaRPr>
          </a:p>
        </p:txBody>
      </p:sp>
      <p:cxnSp>
        <p:nvCxnSpPr>
          <p:cNvPr id="9" name="Přímá spojnice 8"/>
          <p:cNvCxnSpPr/>
          <p:nvPr/>
        </p:nvCxnSpPr>
        <p:spPr>
          <a:xfrm>
            <a:off x="4168775" y="1384300"/>
            <a:ext cx="0" cy="2968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892175" y="1681163"/>
            <a:ext cx="647382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Přímá spojnice 15"/>
          <p:cNvCxnSpPr>
            <a:stCxn id="39941" idx="0"/>
          </p:cNvCxnSpPr>
          <p:nvPr/>
        </p:nvCxnSpPr>
        <p:spPr>
          <a:xfrm flipV="1">
            <a:off x="7366000" y="1681163"/>
            <a:ext cx="0" cy="3079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914425" y="1657352"/>
            <a:ext cx="0" cy="42386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2484438" y="3429000"/>
            <a:ext cx="22923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flipV="1">
            <a:off x="2484438" y="3429000"/>
            <a:ext cx="0" cy="4746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793" name="Přímá spojnice se šipkou 33792"/>
          <p:cNvCxnSpPr/>
          <p:nvPr/>
        </p:nvCxnSpPr>
        <p:spPr>
          <a:xfrm flipH="1">
            <a:off x="684213" y="2992438"/>
            <a:ext cx="22225" cy="29368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797" name="Přímá spojnice se šipkou 33796"/>
          <p:cNvCxnSpPr>
            <a:endCxn id="34822" idx="0"/>
          </p:cNvCxnSpPr>
          <p:nvPr/>
        </p:nvCxnSpPr>
        <p:spPr>
          <a:xfrm>
            <a:off x="8108950" y="5080000"/>
            <a:ext cx="0" cy="8493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799" name="Přímá spojnice se šipkou 33798"/>
          <p:cNvCxnSpPr/>
          <p:nvPr/>
        </p:nvCxnSpPr>
        <p:spPr>
          <a:xfrm>
            <a:off x="2243138" y="4554538"/>
            <a:ext cx="1587" cy="13747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960" name="Text Box 24"/>
          <p:cNvSpPr txBox="1">
            <a:spLocks noChangeArrowheads="1"/>
          </p:cNvSpPr>
          <p:nvPr/>
        </p:nvSpPr>
        <p:spPr bwMode="auto">
          <a:xfrm>
            <a:off x="5986463" y="3840163"/>
            <a:ext cx="1026884" cy="369332"/>
          </a:xfrm>
          <a:prstGeom prst="rect">
            <a:avLst/>
          </a:prstGeom>
          <a:noFill/>
          <a:ln w="9525">
            <a:solidFill>
              <a:schemeClr val="tx1"/>
            </a:solidFill>
            <a:miter lim="800000"/>
            <a:headEnd/>
            <a:tailEnd/>
          </a:ln>
          <a:effectLst/>
        </p:spPr>
        <p:txBody>
          <a:bodyPr wrap="none">
            <a:spAutoFit/>
          </a:bodyPr>
          <a:lstStyle/>
          <a:p>
            <a:pPr fontAlgn="auto">
              <a:spcBef>
                <a:spcPts val="0"/>
              </a:spcBef>
              <a:spcAft>
                <a:spcPts val="0"/>
              </a:spcAft>
              <a:defRPr/>
            </a:pPr>
            <a:r>
              <a:rPr lang="cs-CZ" b="1" dirty="0" err="1">
                <a:latin typeface="+mj-lt"/>
              </a:rPr>
              <a:t>Diuretics</a:t>
            </a:r>
            <a:endParaRPr lang="cs-CZ" b="1" dirty="0">
              <a:latin typeface="+mj-lt"/>
            </a:endParaRPr>
          </a:p>
        </p:txBody>
      </p:sp>
      <p:sp>
        <p:nvSpPr>
          <p:cNvPr id="39961" name="Text Box 25"/>
          <p:cNvSpPr txBox="1">
            <a:spLocks noChangeArrowheads="1"/>
          </p:cNvSpPr>
          <p:nvPr/>
        </p:nvSpPr>
        <p:spPr bwMode="auto">
          <a:xfrm>
            <a:off x="7185025" y="3836988"/>
            <a:ext cx="1847850" cy="1169551"/>
          </a:xfrm>
          <a:prstGeom prst="rect">
            <a:avLst/>
          </a:prstGeom>
          <a:noFill/>
          <a:ln w="9525">
            <a:solidFill>
              <a:schemeClr val="tx1"/>
            </a:solidFill>
            <a:miter lim="800000"/>
            <a:headEnd/>
            <a:tailEnd/>
          </a:ln>
          <a:effectLst/>
        </p:spPr>
        <p:txBody>
          <a:bodyPr>
            <a:spAutoFit/>
          </a:bodyPr>
          <a:lstStyle/>
          <a:p>
            <a:pPr fontAlgn="auto">
              <a:spcBef>
                <a:spcPts val="0"/>
              </a:spcBef>
              <a:spcAft>
                <a:spcPts val="0"/>
              </a:spcAft>
              <a:defRPr/>
            </a:pPr>
            <a:r>
              <a:rPr lang="cs-CZ" b="1" dirty="0" err="1">
                <a:latin typeface="+mj-lt"/>
              </a:rPr>
              <a:t>Metabolic</a:t>
            </a:r>
            <a:endParaRPr lang="cs-CZ" b="1" dirty="0">
              <a:latin typeface="+mj-lt"/>
            </a:endParaRPr>
          </a:p>
          <a:p>
            <a:pPr fontAlgn="auto">
              <a:spcBef>
                <a:spcPts val="0"/>
              </a:spcBef>
              <a:spcAft>
                <a:spcPts val="0"/>
              </a:spcAft>
              <a:defRPr/>
            </a:pPr>
            <a:r>
              <a:rPr lang="cs-CZ" b="1" dirty="0" err="1">
                <a:latin typeface="+mj-lt"/>
              </a:rPr>
              <a:t>disorders</a:t>
            </a:r>
            <a:endParaRPr lang="cs-CZ" b="1" dirty="0">
              <a:latin typeface="+mj-lt"/>
            </a:endParaRPr>
          </a:p>
          <a:p>
            <a:pPr fontAlgn="auto">
              <a:spcBef>
                <a:spcPts val="0"/>
              </a:spcBef>
              <a:spcAft>
                <a:spcPts val="0"/>
              </a:spcAft>
              <a:defRPr/>
            </a:pPr>
            <a:r>
              <a:rPr lang="cs-CZ" b="1" dirty="0">
                <a:latin typeface="+mj-lt"/>
                <a:cs typeface="Arial" charset="0"/>
              </a:rPr>
              <a:t>↑</a:t>
            </a:r>
            <a:r>
              <a:rPr lang="cs-CZ" b="1" dirty="0">
                <a:latin typeface="+mj-lt"/>
              </a:rPr>
              <a:t>S</a:t>
            </a:r>
            <a:r>
              <a:rPr lang="cs-CZ" b="1" baseline="-25000" dirty="0">
                <a:latin typeface="+mj-lt"/>
              </a:rPr>
              <a:t>OSM </a:t>
            </a:r>
          </a:p>
          <a:p>
            <a:pPr fontAlgn="auto">
              <a:spcBef>
                <a:spcPts val="0"/>
              </a:spcBef>
              <a:spcAft>
                <a:spcPts val="0"/>
              </a:spcAft>
              <a:defRPr/>
            </a:pPr>
            <a:r>
              <a:rPr lang="cs-CZ" sz="1600" b="1" dirty="0">
                <a:latin typeface="+mj-lt"/>
              </a:rPr>
              <a:t>(DM </a:t>
            </a:r>
            <a:r>
              <a:rPr lang="cs-CZ" sz="1600" b="1" dirty="0" err="1">
                <a:latin typeface="+mj-lt"/>
              </a:rPr>
              <a:t>decomp</a:t>
            </a:r>
            <a:r>
              <a:rPr lang="cs-CZ" sz="1600" b="1" dirty="0">
                <a:latin typeface="+mj-lt"/>
              </a:rPr>
              <a:t>.)</a:t>
            </a:r>
          </a:p>
        </p:txBody>
      </p:sp>
      <p:sp>
        <p:nvSpPr>
          <p:cNvPr id="34838" name="Line 26"/>
          <p:cNvSpPr>
            <a:spLocks noChangeShapeType="1"/>
          </p:cNvSpPr>
          <p:nvPr/>
        </p:nvSpPr>
        <p:spPr bwMode="auto">
          <a:xfrm>
            <a:off x="6430963" y="4216400"/>
            <a:ext cx="0" cy="1727200"/>
          </a:xfrm>
          <a:prstGeom prst="line">
            <a:avLst/>
          </a:prstGeom>
          <a:noFill/>
          <a:ln w="57150">
            <a:solidFill>
              <a:srgbClr val="FF0000"/>
            </a:solidFill>
            <a:round/>
            <a:headEnd/>
            <a:tailEnd type="triangle" w="med" len="med"/>
          </a:ln>
        </p:spPr>
        <p:txBody>
          <a:bodyPr/>
          <a:lstStyle/>
          <a:p>
            <a:endParaRPr lang="en-US"/>
          </a:p>
        </p:txBody>
      </p:sp>
      <p:sp>
        <p:nvSpPr>
          <p:cNvPr id="34839" name="TextovéPole 6"/>
          <p:cNvSpPr txBox="1">
            <a:spLocks noChangeArrowheads="1"/>
          </p:cNvSpPr>
          <p:nvPr/>
        </p:nvSpPr>
        <p:spPr bwMode="auto">
          <a:xfrm>
            <a:off x="5889625" y="5938838"/>
            <a:ext cx="1052513" cy="434975"/>
          </a:xfrm>
          <a:prstGeom prst="rect">
            <a:avLst/>
          </a:prstGeom>
          <a:noFill/>
          <a:ln w="38100">
            <a:solidFill>
              <a:srgbClr val="FF0000"/>
            </a:solidFill>
            <a:miter lim="800000"/>
            <a:headEnd/>
            <a:tailEnd/>
          </a:ln>
        </p:spPr>
        <p:txBody>
          <a:bodyPr wrap="none">
            <a:spAutoFit/>
          </a:bodyPr>
          <a:lstStyle/>
          <a:p>
            <a:r>
              <a:rPr lang="cs-CZ" sz="2000" b="1">
                <a:solidFill>
                  <a:srgbClr val="FF0000"/>
                </a:solidFill>
                <a:latin typeface="Calibri" pitchFamily="34" charset="0"/>
              </a:rPr>
              <a:t>FE</a:t>
            </a:r>
            <a:r>
              <a:rPr lang="cs-CZ" sz="2000" b="1" baseline="-25000">
                <a:solidFill>
                  <a:srgbClr val="FF0000"/>
                </a:solidFill>
                <a:latin typeface="Calibri" pitchFamily="34" charset="0"/>
              </a:rPr>
              <a:t>Na+</a:t>
            </a:r>
            <a:r>
              <a:rPr lang="cs-CZ" sz="2000" b="1">
                <a:solidFill>
                  <a:srgbClr val="FF0000"/>
                </a:solidFill>
                <a:latin typeface="Calibri" pitchFamily="34" charset="0"/>
              </a:rPr>
              <a:t> ↑</a:t>
            </a:r>
            <a:endParaRPr lang="en-GB" sz="2000" b="1">
              <a:solidFill>
                <a:srgbClr val="FF0000"/>
              </a:solidFill>
              <a:latin typeface="Calibri" pitchFamily="34" charset="0"/>
            </a:endParaRPr>
          </a:p>
        </p:txBody>
      </p:sp>
      <p:cxnSp>
        <p:nvCxnSpPr>
          <p:cNvPr id="21" name="Přímá spojnice 20"/>
          <p:cNvCxnSpPr>
            <a:stCxn id="39944" idx="0"/>
          </p:cNvCxnSpPr>
          <p:nvPr/>
        </p:nvCxnSpPr>
        <p:spPr>
          <a:xfrm flipV="1">
            <a:off x="4775995" y="3429000"/>
            <a:ext cx="793" cy="431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6516688" y="3367088"/>
            <a:ext cx="159226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Přímá spojnice 30"/>
          <p:cNvCxnSpPr>
            <a:stCxn id="39941" idx="2"/>
          </p:cNvCxnSpPr>
          <p:nvPr/>
        </p:nvCxnSpPr>
        <p:spPr>
          <a:xfrm>
            <a:off x="7366000" y="2365375"/>
            <a:ext cx="0" cy="100171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948" name="Přímá spojnice 39947"/>
          <p:cNvCxnSpPr>
            <a:stCxn id="39960" idx="0"/>
          </p:cNvCxnSpPr>
          <p:nvPr/>
        </p:nvCxnSpPr>
        <p:spPr>
          <a:xfrm flipV="1">
            <a:off x="6499905" y="3367089"/>
            <a:ext cx="16783" cy="47307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950" name="Přímá spojnice 39949"/>
          <p:cNvCxnSpPr/>
          <p:nvPr/>
        </p:nvCxnSpPr>
        <p:spPr>
          <a:xfrm flipH="1" flipV="1">
            <a:off x="8135938" y="3352800"/>
            <a:ext cx="0" cy="4699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957" name="Přímá spojnice se šipkou 39956"/>
          <p:cNvCxnSpPr>
            <a:stCxn id="39944" idx="2"/>
            <a:endCxn id="34825" idx="0"/>
          </p:cNvCxnSpPr>
          <p:nvPr/>
        </p:nvCxnSpPr>
        <p:spPr>
          <a:xfrm flipH="1">
            <a:off x="4775994" y="5061129"/>
            <a:ext cx="1" cy="92057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966" name="Přímá spojnice 39965"/>
          <p:cNvCxnSpPr>
            <a:endCxn id="39940" idx="0"/>
          </p:cNvCxnSpPr>
          <p:nvPr/>
        </p:nvCxnSpPr>
        <p:spPr>
          <a:xfrm>
            <a:off x="4168775" y="1681163"/>
            <a:ext cx="5" cy="3079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794" name="Přímá spojnice 33793"/>
          <p:cNvCxnSpPr/>
          <p:nvPr/>
        </p:nvCxnSpPr>
        <p:spPr>
          <a:xfrm flipH="1">
            <a:off x="4235450" y="2908300"/>
            <a:ext cx="0" cy="51752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55412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88640"/>
            <a:ext cx="8229600" cy="1143000"/>
          </a:xfrm>
        </p:spPr>
        <p:txBody>
          <a:bodyPr/>
          <a:lstStyle/>
          <a:p>
            <a:pPr eaLnBrk="1" hangingPunct="1"/>
            <a:r>
              <a:rPr lang="cs-CZ" altLang="en-US" b="1" dirty="0"/>
              <a:t>Agenda</a:t>
            </a:r>
          </a:p>
        </p:txBody>
      </p:sp>
      <p:sp>
        <p:nvSpPr>
          <p:cNvPr id="4099" name="Rectangle 3"/>
          <p:cNvSpPr>
            <a:spLocks noGrp="1" noChangeArrowheads="1"/>
          </p:cNvSpPr>
          <p:nvPr>
            <p:ph type="body" idx="1"/>
          </p:nvPr>
        </p:nvSpPr>
        <p:spPr>
          <a:xfrm>
            <a:off x="539552" y="1340768"/>
            <a:ext cx="8229600" cy="4953000"/>
          </a:xfrm>
        </p:spPr>
        <p:txBody>
          <a:bodyPr>
            <a:normAutofit fontScale="92500" lnSpcReduction="20000"/>
          </a:bodyPr>
          <a:lstStyle/>
          <a:p>
            <a:pPr marL="609600" indent="-609600" eaLnBrk="1" hangingPunct="1">
              <a:buFontTx/>
              <a:buAutoNum type="arabicPeriod"/>
            </a:pPr>
            <a:r>
              <a:rPr lang="cs-CZ" altLang="en-US" dirty="0" err="1"/>
              <a:t>Classification</a:t>
            </a:r>
            <a:r>
              <a:rPr lang="cs-CZ" altLang="en-US" dirty="0"/>
              <a:t> od </a:t>
            </a:r>
            <a:r>
              <a:rPr lang="cs-CZ" altLang="en-US" dirty="0" err="1"/>
              <a:t>kidney</a:t>
            </a:r>
            <a:r>
              <a:rPr lang="cs-CZ" altLang="en-US" dirty="0"/>
              <a:t> </a:t>
            </a:r>
            <a:r>
              <a:rPr lang="cs-CZ" altLang="en-US" dirty="0" err="1"/>
              <a:t>diseases</a:t>
            </a:r>
            <a:endParaRPr lang="cs-CZ" altLang="en-US" dirty="0"/>
          </a:p>
          <a:p>
            <a:pPr marL="609600" indent="-609600">
              <a:buFontTx/>
              <a:buAutoNum type="arabicPeriod"/>
            </a:pPr>
            <a:r>
              <a:rPr lang="en-GB" altLang="en-US" dirty="0"/>
              <a:t>Epidemiological significance of chronic nephropathy (CKD)</a:t>
            </a:r>
            <a:endParaRPr lang="cs-CZ" altLang="en-US" dirty="0"/>
          </a:p>
          <a:p>
            <a:pPr marL="609600" indent="-609600">
              <a:buFontTx/>
              <a:buAutoNum type="arabicPeriod"/>
            </a:pPr>
            <a:r>
              <a:rPr lang="cs-CZ" altLang="en-US" dirty="0" err="1"/>
              <a:t>Renal</a:t>
            </a:r>
            <a:r>
              <a:rPr lang="cs-CZ" altLang="en-US" dirty="0"/>
              <a:t> </a:t>
            </a:r>
            <a:r>
              <a:rPr lang="cs-CZ" altLang="en-US" dirty="0" err="1"/>
              <a:t>structure</a:t>
            </a:r>
            <a:r>
              <a:rPr lang="cs-CZ" altLang="en-US" dirty="0"/>
              <a:t>, </a:t>
            </a:r>
            <a:r>
              <a:rPr lang="cs-CZ" altLang="en-US" dirty="0" err="1"/>
              <a:t>renal</a:t>
            </a:r>
            <a:r>
              <a:rPr lang="cs-CZ" altLang="en-US" dirty="0"/>
              <a:t> basic unit, </a:t>
            </a:r>
            <a:r>
              <a:rPr lang="cs-CZ" altLang="en-US" dirty="0" err="1"/>
              <a:t>renal</a:t>
            </a:r>
            <a:r>
              <a:rPr lang="cs-CZ" altLang="en-US" dirty="0"/>
              <a:t> </a:t>
            </a:r>
            <a:r>
              <a:rPr lang="cs-CZ" altLang="en-US" dirty="0" err="1"/>
              <a:t>blood</a:t>
            </a:r>
            <a:r>
              <a:rPr lang="cs-CZ" altLang="en-US" dirty="0"/>
              <a:t> </a:t>
            </a:r>
            <a:r>
              <a:rPr lang="cs-CZ" altLang="en-US" dirty="0" err="1"/>
              <a:t>supplay</a:t>
            </a:r>
            <a:r>
              <a:rPr lang="cs-CZ" altLang="en-US" dirty="0"/>
              <a:t> </a:t>
            </a:r>
          </a:p>
          <a:p>
            <a:pPr marL="609600" indent="-609600">
              <a:buFontTx/>
              <a:buAutoNum type="arabicPeriod"/>
            </a:pPr>
            <a:r>
              <a:rPr lang="en-GB" altLang="en-US" dirty="0"/>
              <a:t>Renal function</a:t>
            </a:r>
            <a:endParaRPr lang="cs-CZ" altLang="en-US" dirty="0"/>
          </a:p>
          <a:p>
            <a:pPr marL="609600" indent="-609600">
              <a:buFontTx/>
              <a:buAutoNum type="arabicPeriod"/>
            </a:pPr>
            <a:r>
              <a:rPr lang="cs-CZ" altLang="en-US" dirty="0" err="1"/>
              <a:t>Evaluation</a:t>
            </a:r>
            <a:r>
              <a:rPr lang="cs-CZ" altLang="en-US" dirty="0"/>
              <a:t> </a:t>
            </a:r>
            <a:r>
              <a:rPr lang="cs-CZ" altLang="en-US" dirty="0" err="1"/>
              <a:t>of</a:t>
            </a:r>
            <a:r>
              <a:rPr lang="cs-CZ" altLang="en-US" dirty="0"/>
              <a:t> GFR</a:t>
            </a:r>
            <a:r>
              <a:rPr lang="en-GB" altLang="en-US" dirty="0"/>
              <a:t> </a:t>
            </a:r>
            <a:endParaRPr lang="cs-CZ" altLang="en-US" dirty="0"/>
          </a:p>
          <a:p>
            <a:pPr marL="609600" indent="-609600">
              <a:buFontTx/>
              <a:buAutoNum type="arabicPeriod"/>
            </a:pPr>
            <a:r>
              <a:rPr lang="en-GB" altLang="en-US" dirty="0"/>
              <a:t>Importance of GFR assessment for staging and prognosis of chronic nephropathy (CKD)</a:t>
            </a:r>
            <a:endParaRPr lang="cs-CZ" altLang="en-US" dirty="0"/>
          </a:p>
          <a:p>
            <a:pPr marL="609600" indent="-609600">
              <a:buFontTx/>
              <a:buAutoNum type="arabicPeriod"/>
            </a:pPr>
            <a:r>
              <a:rPr lang="cs-CZ" altLang="en-US" dirty="0" err="1"/>
              <a:t>Evaluation</a:t>
            </a:r>
            <a:r>
              <a:rPr lang="cs-CZ" altLang="en-US" dirty="0"/>
              <a:t> </a:t>
            </a:r>
            <a:r>
              <a:rPr lang="cs-CZ" altLang="en-US" dirty="0" err="1"/>
              <a:t>of</a:t>
            </a:r>
            <a:r>
              <a:rPr lang="cs-CZ" altLang="en-US" dirty="0"/>
              <a:t> </a:t>
            </a:r>
            <a:r>
              <a:rPr lang="cs-CZ" altLang="en-US" dirty="0" err="1"/>
              <a:t>tubular</a:t>
            </a:r>
            <a:r>
              <a:rPr lang="cs-CZ" altLang="en-US" dirty="0"/>
              <a:t> transport</a:t>
            </a:r>
          </a:p>
          <a:p>
            <a:pPr marL="609600" indent="-609600">
              <a:buFontTx/>
              <a:buAutoNum type="arabicPeriod"/>
            </a:pPr>
            <a:r>
              <a:rPr lang="cs-CZ" altLang="en-US" b="1" dirty="0">
                <a:solidFill>
                  <a:srgbClr val="FF0000"/>
                </a:solidFill>
              </a:rPr>
              <a:t>I</a:t>
            </a:r>
            <a:r>
              <a:rPr lang="en-GB" altLang="en-US" b="1" dirty="0" err="1">
                <a:solidFill>
                  <a:srgbClr val="FF0000"/>
                </a:solidFill>
              </a:rPr>
              <a:t>maging</a:t>
            </a:r>
            <a:r>
              <a:rPr lang="en-GB" altLang="en-US" b="1" dirty="0">
                <a:solidFill>
                  <a:srgbClr val="FF0000"/>
                </a:solidFill>
              </a:rPr>
              <a:t> methods in nephrology</a:t>
            </a:r>
            <a:endParaRPr lang="cs-CZ" altLang="en-US" b="1" dirty="0">
              <a:solidFill>
                <a:srgbClr val="FF0000"/>
              </a:solidFill>
            </a:endParaRPr>
          </a:p>
        </p:txBody>
      </p:sp>
    </p:spTree>
    <p:extLst>
      <p:ext uri="{BB962C8B-B14F-4D97-AF65-F5344CB8AC3E}">
        <p14:creationId xmlns:p14="http://schemas.microsoft.com/office/powerpoint/2010/main" xmlns="" val="85881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en-US" b="1" dirty="0" err="1"/>
              <a:t>Imaging</a:t>
            </a:r>
            <a:r>
              <a:rPr lang="cs-CZ" altLang="en-US" b="1" dirty="0"/>
              <a:t> </a:t>
            </a:r>
            <a:r>
              <a:rPr lang="cs-CZ" altLang="en-US" b="1" dirty="0" err="1"/>
              <a:t>methods</a:t>
            </a:r>
            <a:endParaRPr lang="cs-CZ" altLang="en-US" b="1" dirty="0"/>
          </a:p>
        </p:txBody>
      </p:sp>
      <p:sp>
        <p:nvSpPr>
          <p:cNvPr id="23555" name="Rectangle 3"/>
          <p:cNvSpPr>
            <a:spLocks noGrp="1" noChangeArrowheads="1"/>
          </p:cNvSpPr>
          <p:nvPr>
            <p:ph type="body" idx="1"/>
          </p:nvPr>
        </p:nvSpPr>
        <p:spPr/>
        <p:txBody>
          <a:bodyPr/>
          <a:lstStyle/>
          <a:p>
            <a:r>
              <a:rPr lang="cs-CZ" altLang="en-US" b="1" dirty="0"/>
              <a:t>USG </a:t>
            </a:r>
            <a:r>
              <a:rPr lang="cs-CZ" altLang="en-US" b="1" dirty="0" err="1"/>
              <a:t>of</a:t>
            </a:r>
            <a:r>
              <a:rPr lang="cs-CZ" altLang="en-US" b="1" dirty="0"/>
              <a:t> </a:t>
            </a:r>
            <a:r>
              <a:rPr lang="cs-CZ" altLang="en-US" b="1" dirty="0" err="1"/>
              <a:t>kidney</a:t>
            </a:r>
            <a:r>
              <a:rPr lang="cs-CZ" altLang="en-US" b="1" dirty="0"/>
              <a:t>, </a:t>
            </a:r>
            <a:r>
              <a:rPr lang="cs-CZ" altLang="en-US" b="1" dirty="0" err="1"/>
              <a:t>abdominal</a:t>
            </a:r>
            <a:r>
              <a:rPr lang="cs-CZ" altLang="en-US" b="1" dirty="0"/>
              <a:t> aorta, </a:t>
            </a:r>
            <a:r>
              <a:rPr lang="cs-CZ" altLang="en-US" b="1" dirty="0" err="1"/>
              <a:t>renal</a:t>
            </a:r>
            <a:r>
              <a:rPr lang="cs-CZ" altLang="en-US" b="1" dirty="0"/>
              <a:t> </a:t>
            </a:r>
            <a:r>
              <a:rPr lang="cs-CZ" altLang="en-US" b="1" dirty="0" err="1"/>
              <a:t>arteries</a:t>
            </a:r>
            <a:r>
              <a:rPr lang="cs-CZ" altLang="en-US" b="1" dirty="0"/>
              <a:t>, </a:t>
            </a:r>
            <a:r>
              <a:rPr lang="cs-CZ" altLang="en-US" b="1" dirty="0" err="1"/>
              <a:t>bladder</a:t>
            </a:r>
            <a:r>
              <a:rPr lang="cs-CZ" altLang="en-US" b="1" dirty="0"/>
              <a:t>, </a:t>
            </a:r>
            <a:r>
              <a:rPr lang="cs-CZ" altLang="en-US" b="1" dirty="0" err="1"/>
              <a:t>prostate</a:t>
            </a:r>
            <a:r>
              <a:rPr lang="cs-CZ" altLang="en-US" b="1" dirty="0"/>
              <a:t>, m</a:t>
            </a:r>
            <a:r>
              <a:rPr lang="en-GB" altLang="en-US" b="1" dirty="0" err="1"/>
              <a:t>easurement</a:t>
            </a:r>
            <a:r>
              <a:rPr lang="en-GB" altLang="en-US" b="1" dirty="0"/>
              <a:t> of post-voiding residual urine and/or bladder capacity</a:t>
            </a:r>
            <a:r>
              <a:rPr lang="cs-CZ" altLang="en-US" b="1" dirty="0"/>
              <a:t>, </a:t>
            </a:r>
            <a:r>
              <a:rPr lang="cs-CZ" altLang="en-US" b="1" dirty="0" err="1"/>
              <a:t>renal</a:t>
            </a:r>
            <a:r>
              <a:rPr lang="cs-CZ" altLang="en-US" b="1" dirty="0"/>
              <a:t> CT, CT </a:t>
            </a:r>
            <a:r>
              <a:rPr lang="cs-CZ" altLang="en-US" b="1" dirty="0" err="1"/>
              <a:t>angiography</a:t>
            </a:r>
            <a:r>
              <a:rPr lang="cs-CZ" altLang="en-US" b="1" dirty="0"/>
              <a:t>, CT IVU, </a:t>
            </a:r>
            <a:r>
              <a:rPr lang="cs-CZ" altLang="en-US" b="1" dirty="0" err="1"/>
              <a:t>spiral</a:t>
            </a:r>
            <a:r>
              <a:rPr lang="cs-CZ" altLang="en-US" b="1" dirty="0"/>
              <a:t> CT</a:t>
            </a:r>
          </a:p>
          <a:p>
            <a:r>
              <a:rPr lang="cs-CZ" altLang="en-US" b="1" dirty="0" err="1"/>
              <a:t>Dynamic</a:t>
            </a:r>
            <a:r>
              <a:rPr lang="cs-CZ" altLang="en-US" b="1" dirty="0"/>
              <a:t> and static </a:t>
            </a:r>
            <a:r>
              <a:rPr lang="cs-CZ" altLang="en-US" b="1" dirty="0" err="1"/>
              <a:t>renal</a:t>
            </a:r>
            <a:r>
              <a:rPr lang="cs-CZ" altLang="en-US" b="1" dirty="0"/>
              <a:t> </a:t>
            </a:r>
            <a:r>
              <a:rPr lang="cs-CZ" altLang="en-US" b="1" dirty="0" err="1"/>
              <a:t>scintigraphy</a:t>
            </a:r>
            <a:endParaRPr lang="cs-CZ" altLang="en-US" b="1" dirty="0"/>
          </a:p>
          <a:p>
            <a:r>
              <a:rPr lang="cs-CZ" altLang="en-US" b="1" dirty="0" err="1"/>
              <a:t>Micturial</a:t>
            </a:r>
            <a:r>
              <a:rPr lang="cs-CZ" altLang="en-US" b="1" dirty="0"/>
              <a:t> </a:t>
            </a:r>
            <a:r>
              <a:rPr lang="cs-CZ" altLang="en-US" b="1" dirty="0" err="1"/>
              <a:t>cystoureterography</a:t>
            </a:r>
            <a:endParaRPr lang="cs-CZ" altLang="en-US" b="1" dirty="0"/>
          </a:p>
        </p:txBody>
      </p:sp>
    </p:spTree>
    <p:extLst>
      <p:ext uri="{BB962C8B-B14F-4D97-AF65-F5344CB8AC3E}">
        <p14:creationId xmlns:p14="http://schemas.microsoft.com/office/powerpoint/2010/main" xmlns="" val="31655530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5" descr="Výsledek obrázku pro ultrasonography normal kidney"/>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24579" name="AutoShape 7" descr="Výsledek obrázku pro ultrasonography normal kidney"/>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pic>
        <p:nvPicPr>
          <p:cNvPr id="24580" name="Picture 9" descr="p16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676400"/>
            <a:ext cx="502920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11" descr="SaudiJKidneyDisTranspl_2014_25_5_1081_139946_u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5800" y="1676400"/>
            <a:ext cx="4343400" cy="405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ovéPole 1"/>
          <p:cNvSpPr txBox="1"/>
          <p:nvPr/>
        </p:nvSpPr>
        <p:spPr>
          <a:xfrm>
            <a:off x="5580112" y="1052736"/>
            <a:ext cx="1725857" cy="369332"/>
          </a:xfrm>
          <a:prstGeom prst="rect">
            <a:avLst/>
          </a:prstGeom>
          <a:noFill/>
        </p:spPr>
        <p:txBody>
          <a:bodyPr wrap="none" rtlCol="0">
            <a:spAutoFit/>
          </a:bodyPr>
          <a:lstStyle/>
          <a:p>
            <a:r>
              <a:rPr lang="en-GB" dirty="0"/>
              <a:t>shrunken kidney</a:t>
            </a:r>
          </a:p>
        </p:txBody>
      </p:sp>
    </p:spTree>
    <p:extLst>
      <p:ext uri="{BB962C8B-B14F-4D97-AF65-F5344CB8AC3E}">
        <p14:creationId xmlns:p14="http://schemas.microsoft.com/office/powerpoint/2010/main" xmlns="" val="10571826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1750217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1340768"/>
            <a:ext cx="6858000" cy="508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bdélník 1"/>
          <p:cNvSpPr/>
          <p:nvPr/>
        </p:nvSpPr>
        <p:spPr>
          <a:xfrm>
            <a:off x="3326670" y="836712"/>
            <a:ext cx="1635384" cy="369332"/>
          </a:xfrm>
          <a:prstGeom prst="rect">
            <a:avLst/>
          </a:prstGeom>
        </p:spPr>
        <p:txBody>
          <a:bodyPr wrap="none">
            <a:spAutoFit/>
          </a:bodyPr>
          <a:lstStyle/>
          <a:p>
            <a:r>
              <a:rPr lang="en-GB" dirty="0" err="1"/>
              <a:t>hydronephrosis</a:t>
            </a:r>
            <a:endParaRPr lang="en-GB" dirty="0"/>
          </a:p>
        </p:txBody>
      </p:sp>
    </p:spTree>
    <p:extLst>
      <p:ext uri="{BB962C8B-B14F-4D97-AF65-F5344CB8AC3E}">
        <p14:creationId xmlns:p14="http://schemas.microsoft.com/office/powerpoint/2010/main" xmlns="" val="23148490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ultrasound-of-the-urinary-tract-renal-infections-6-63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511175"/>
            <a:ext cx="7772400" cy="583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70766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1346" y="188640"/>
            <a:ext cx="8229600" cy="1143000"/>
          </a:xfrm>
        </p:spPr>
        <p:txBody>
          <a:bodyPr/>
          <a:lstStyle/>
          <a:p>
            <a:r>
              <a:rPr lang="en-GB" b="1" dirty="0"/>
              <a:t>A few important notes</a:t>
            </a:r>
            <a:r>
              <a:rPr lang="cs-CZ" b="1" dirty="0"/>
              <a:t> !</a:t>
            </a:r>
            <a:endParaRPr lang="en-GB" b="1" dirty="0"/>
          </a:p>
        </p:txBody>
      </p:sp>
      <p:sp>
        <p:nvSpPr>
          <p:cNvPr id="5" name="Obdélník 4"/>
          <p:cNvSpPr/>
          <p:nvPr/>
        </p:nvSpPr>
        <p:spPr>
          <a:xfrm>
            <a:off x="551022" y="5445224"/>
            <a:ext cx="8116286" cy="1077218"/>
          </a:xfrm>
          <a:prstGeom prst="rect">
            <a:avLst/>
          </a:prstGeom>
        </p:spPr>
        <p:txBody>
          <a:bodyPr wrap="square">
            <a:spAutoFit/>
          </a:bodyPr>
          <a:lstStyle/>
          <a:p>
            <a:pPr marL="457200" indent="-457200">
              <a:buFont typeface="Arial" panose="020B0604020202020204" pitchFamily="34" charset="0"/>
              <a:buChar char="•"/>
            </a:pPr>
            <a:r>
              <a:rPr lang="en-GB" sz="3200" b="1" dirty="0"/>
              <a:t>The goal of chronic nephropathy therapy is to slow down the loss of renal function</a:t>
            </a:r>
          </a:p>
        </p:txBody>
      </p:sp>
      <p:sp>
        <p:nvSpPr>
          <p:cNvPr id="6" name="TextovéPole 5"/>
          <p:cNvSpPr txBox="1"/>
          <p:nvPr/>
        </p:nvSpPr>
        <p:spPr>
          <a:xfrm>
            <a:off x="539552" y="1412776"/>
            <a:ext cx="8497134" cy="584775"/>
          </a:xfrm>
          <a:prstGeom prst="rect">
            <a:avLst/>
          </a:prstGeom>
          <a:noFill/>
        </p:spPr>
        <p:txBody>
          <a:bodyPr wrap="none" rtlCol="0">
            <a:spAutoFit/>
          </a:bodyPr>
          <a:lstStyle/>
          <a:p>
            <a:pPr marL="457200" indent="-457200">
              <a:buFont typeface="Arial" panose="020B0604020202020204" pitchFamily="34" charset="0"/>
              <a:buChar char="•"/>
            </a:pPr>
            <a:r>
              <a:rPr lang="en-GB" sz="3200" b="1" dirty="0"/>
              <a:t>Acute nephropathy can go into a chronic stage</a:t>
            </a:r>
          </a:p>
        </p:txBody>
      </p:sp>
      <p:sp>
        <p:nvSpPr>
          <p:cNvPr id="8" name="TextovéPole 7"/>
          <p:cNvSpPr txBox="1"/>
          <p:nvPr/>
        </p:nvSpPr>
        <p:spPr>
          <a:xfrm>
            <a:off x="539734" y="1994447"/>
            <a:ext cx="8496952" cy="1077218"/>
          </a:xfrm>
          <a:prstGeom prst="rect">
            <a:avLst/>
          </a:prstGeom>
          <a:noFill/>
        </p:spPr>
        <p:txBody>
          <a:bodyPr wrap="square" rtlCol="0">
            <a:spAutoFit/>
          </a:bodyPr>
          <a:lstStyle/>
          <a:p>
            <a:pPr marL="457200" indent="-457200">
              <a:buFont typeface="Arial" panose="020B0604020202020204" pitchFamily="34" charset="0"/>
              <a:buChar char="•"/>
            </a:pPr>
            <a:r>
              <a:rPr lang="en-GB" sz="3200" b="1" dirty="0"/>
              <a:t>Most primary </a:t>
            </a:r>
            <a:r>
              <a:rPr lang="en-GB" sz="3200" b="1" dirty="0" err="1"/>
              <a:t>nephropath</a:t>
            </a:r>
            <a:r>
              <a:rPr lang="cs-CZ" sz="3200" b="1" dirty="0" err="1"/>
              <a:t>ies</a:t>
            </a:r>
            <a:r>
              <a:rPr lang="en-GB" sz="3200" b="1" dirty="0"/>
              <a:t> occurs a priori as a chronic form</a:t>
            </a:r>
          </a:p>
        </p:txBody>
      </p:sp>
      <p:sp>
        <p:nvSpPr>
          <p:cNvPr id="9" name="TextovéPole 8"/>
          <p:cNvSpPr txBox="1"/>
          <p:nvPr/>
        </p:nvSpPr>
        <p:spPr>
          <a:xfrm>
            <a:off x="539734" y="3083015"/>
            <a:ext cx="8496952" cy="1077218"/>
          </a:xfrm>
          <a:prstGeom prst="rect">
            <a:avLst/>
          </a:prstGeom>
          <a:noFill/>
        </p:spPr>
        <p:txBody>
          <a:bodyPr wrap="square" rtlCol="0">
            <a:spAutoFit/>
          </a:bodyPr>
          <a:lstStyle/>
          <a:p>
            <a:pPr marL="457200" indent="-457200">
              <a:buFont typeface="Arial" panose="020B0604020202020204" pitchFamily="34" charset="0"/>
              <a:buChar char="•"/>
            </a:pPr>
            <a:r>
              <a:rPr lang="en-GB" sz="3200" b="1" dirty="0"/>
              <a:t>In the case of secondary nephropathy, the underlying disease should be treated</a:t>
            </a:r>
          </a:p>
        </p:txBody>
      </p:sp>
      <p:sp>
        <p:nvSpPr>
          <p:cNvPr id="10" name="TextovéPole 9"/>
          <p:cNvSpPr txBox="1"/>
          <p:nvPr/>
        </p:nvSpPr>
        <p:spPr>
          <a:xfrm>
            <a:off x="539552" y="4247637"/>
            <a:ext cx="8280920" cy="1077218"/>
          </a:xfrm>
          <a:prstGeom prst="rect">
            <a:avLst/>
          </a:prstGeom>
          <a:noFill/>
        </p:spPr>
        <p:txBody>
          <a:bodyPr wrap="square" rtlCol="0">
            <a:spAutoFit/>
          </a:bodyPr>
          <a:lstStyle/>
          <a:p>
            <a:pPr marL="457200" indent="-457200">
              <a:buFont typeface="Arial" panose="020B0604020202020204" pitchFamily="34" charset="0"/>
              <a:buChar char="•"/>
            </a:pPr>
            <a:r>
              <a:rPr lang="en-GB" sz="3200" b="1" dirty="0"/>
              <a:t>Causal treatment of primary </a:t>
            </a:r>
            <a:r>
              <a:rPr lang="en-GB" sz="3200" b="1" dirty="0" err="1"/>
              <a:t>nephropath</a:t>
            </a:r>
            <a:r>
              <a:rPr lang="cs-CZ" sz="3200" b="1" dirty="0" err="1"/>
              <a:t>ies</a:t>
            </a:r>
            <a:r>
              <a:rPr lang="en-GB" sz="3200" b="1" dirty="0"/>
              <a:t> is possible only in some </a:t>
            </a:r>
            <a:r>
              <a:rPr lang="cs-CZ" sz="3200" b="1" dirty="0" err="1"/>
              <a:t>of</a:t>
            </a:r>
            <a:r>
              <a:rPr lang="cs-CZ" sz="3200" b="1" dirty="0"/>
              <a:t> </a:t>
            </a:r>
            <a:r>
              <a:rPr lang="cs-CZ" sz="3200" b="1" dirty="0" err="1"/>
              <a:t>them</a:t>
            </a:r>
            <a:endParaRPr lang="en-GB" sz="3200" b="1" dirty="0"/>
          </a:p>
        </p:txBody>
      </p:sp>
    </p:spTree>
    <p:extLst>
      <p:ext uri="{BB962C8B-B14F-4D97-AF65-F5344CB8AC3E}">
        <p14:creationId xmlns:p14="http://schemas.microsoft.com/office/powerpoint/2010/main" xmlns="" val="311296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ircle(in)">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ircle(in)">
                                      <p:cBhvr>
                                        <p:cTn id="22" dur="2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circle(in)">
                                      <p:cBhvr>
                                        <p:cTn id="2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Screen-Shot-2013-04-17-at-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5981" y="1054342"/>
            <a:ext cx="6096000" cy="523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bdélník 1"/>
          <p:cNvSpPr/>
          <p:nvPr/>
        </p:nvSpPr>
        <p:spPr>
          <a:xfrm>
            <a:off x="3419872" y="548680"/>
            <a:ext cx="1397370" cy="369332"/>
          </a:xfrm>
          <a:prstGeom prst="rect">
            <a:avLst/>
          </a:prstGeom>
        </p:spPr>
        <p:txBody>
          <a:bodyPr wrap="none">
            <a:spAutoFit/>
          </a:bodyPr>
          <a:lstStyle/>
          <a:p>
            <a:r>
              <a:rPr lang="en-GB" dirty="0" err="1"/>
              <a:t>pyelolithiasis</a:t>
            </a:r>
            <a:endParaRPr lang="en-GB" dirty="0"/>
          </a:p>
        </p:txBody>
      </p:sp>
    </p:spTree>
    <p:extLst>
      <p:ext uri="{BB962C8B-B14F-4D97-AF65-F5344CB8AC3E}">
        <p14:creationId xmlns:p14="http://schemas.microsoft.com/office/powerpoint/2010/main" xmlns="" val="2380763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USgeneral_case6_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884238"/>
            <a:ext cx="7924800" cy="529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080130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polycysticdz"/>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668338"/>
            <a:ext cx="7391400" cy="557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845480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nephrocalcinosis%20kidney%203SW0000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2586" y="1340768"/>
            <a:ext cx="7315200" cy="510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bdélník 1"/>
          <p:cNvSpPr/>
          <p:nvPr/>
        </p:nvSpPr>
        <p:spPr>
          <a:xfrm>
            <a:off x="3513156" y="558699"/>
            <a:ext cx="1749966" cy="369332"/>
          </a:xfrm>
          <a:prstGeom prst="rect">
            <a:avLst/>
          </a:prstGeom>
        </p:spPr>
        <p:txBody>
          <a:bodyPr wrap="none">
            <a:spAutoFit/>
          </a:bodyPr>
          <a:lstStyle/>
          <a:p>
            <a:r>
              <a:rPr lang="en-GB" dirty="0" err="1"/>
              <a:t>nephrocalcinosis</a:t>
            </a:r>
            <a:endParaRPr lang="en-GB" dirty="0"/>
          </a:p>
        </p:txBody>
      </p:sp>
    </p:spTree>
    <p:extLst>
      <p:ext uri="{BB962C8B-B14F-4D97-AF65-F5344CB8AC3E}">
        <p14:creationId xmlns:p14="http://schemas.microsoft.com/office/powerpoint/2010/main" xmlns="" val="29890034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5001683f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1200150"/>
            <a:ext cx="6553200" cy="4792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2123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RenalArteryDisease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0714" y="1340768"/>
            <a:ext cx="7010400" cy="474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bdélník 1"/>
          <p:cNvSpPr/>
          <p:nvPr/>
        </p:nvSpPr>
        <p:spPr>
          <a:xfrm>
            <a:off x="3206518" y="620688"/>
            <a:ext cx="2041008" cy="369332"/>
          </a:xfrm>
          <a:prstGeom prst="rect">
            <a:avLst/>
          </a:prstGeom>
        </p:spPr>
        <p:txBody>
          <a:bodyPr wrap="none">
            <a:spAutoFit/>
          </a:bodyPr>
          <a:lstStyle/>
          <a:p>
            <a:r>
              <a:rPr lang="en-GB" dirty="0"/>
              <a:t> </a:t>
            </a:r>
            <a:r>
              <a:rPr lang="en-GB" dirty="0" err="1"/>
              <a:t>doppler</a:t>
            </a:r>
            <a:r>
              <a:rPr lang="en-GB" dirty="0"/>
              <a:t> ultrasound</a:t>
            </a:r>
          </a:p>
        </p:txBody>
      </p:sp>
      <p:sp>
        <p:nvSpPr>
          <p:cNvPr id="3" name="Obdélník 2"/>
          <p:cNvSpPr/>
          <p:nvPr/>
        </p:nvSpPr>
        <p:spPr>
          <a:xfrm>
            <a:off x="3399096" y="2389530"/>
            <a:ext cx="2041008" cy="369332"/>
          </a:xfrm>
          <a:prstGeom prst="rect">
            <a:avLst/>
          </a:prstGeom>
        </p:spPr>
        <p:txBody>
          <a:bodyPr wrap="none">
            <a:spAutoFit/>
          </a:bodyPr>
          <a:lstStyle/>
          <a:p>
            <a:r>
              <a:rPr lang="en-GB" dirty="0"/>
              <a:t> </a:t>
            </a:r>
            <a:r>
              <a:rPr lang="en-GB" dirty="0" err="1"/>
              <a:t>doppler</a:t>
            </a:r>
            <a:r>
              <a:rPr lang="en-GB" dirty="0"/>
              <a:t> ultrasound</a:t>
            </a:r>
          </a:p>
        </p:txBody>
      </p:sp>
    </p:spTree>
    <p:extLst>
      <p:ext uri="{BB962C8B-B14F-4D97-AF65-F5344CB8AC3E}">
        <p14:creationId xmlns:p14="http://schemas.microsoft.com/office/powerpoint/2010/main" xmlns="" val="26936234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Picture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6738" y="-180975"/>
            <a:ext cx="10277476" cy="721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07448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page=download&amp;file_id=214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71600" y="862013"/>
            <a:ext cx="6172200" cy="533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031136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Výsledek obrázku pro ct angiography kidne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533400"/>
            <a:ext cx="5295900" cy="24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7" name="Picture 7" descr="FMD+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2667000"/>
            <a:ext cx="4114800" cy="389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ovéPole 1"/>
          <p:cNvSpPr txBox="1"/>
          <p:nvPr/>
        </p:nvSpPr>
        <p:spPr>
          <a:xfrm>
            <a:off x="6012160" y="2060848"/>
            <a:ext cx="2931900" cy="369332"/>
          </a:xfrm>
          <a:prstGeom prst="rect">
            <a:avLst/>
          </a:prstGeom>
          <a:noFill/>
        </p:spPr>
        <p:txBody>
          <a:bodyPr wrap="square" rtlCol="0">
            <a:spAutoFit/>
          </a:bodyPr>
          <a:lstStyle/>
          <a:p>
            <a:r>
              <a:rPr lang="cs-CZ" dirty="0" err="1"/>
              <a:t>Finromuscular</a:t>
            </a:r>
            <a:r>
              <a:rPr lang="cs-CZ" dirty="0"/>
              <a:t> </a:t>
            </a:r>
            <a:r>
              <a:rPr lang="cs-CZ" dirty="0" err="1"/>
              <a:t>dysplasia</a:t>
            </a:r>
            <a:endParaRPr lang="en-GB" dirty="0"/>
          </a:p>
        </p:txBody>
      </p:sp>
      <p:sp>
        <p:nvSpPr>
          <p:cNvPr id="3" name="TextovéPole 2"/>
          <p:cNvSpPr txBox="1"/>
          <p:nvPr/>
        </p:nvSpPr>
        <p:spPr>
          <a:xfrm>
            <a:off x="755576" y="3429000"/>
            <a:ext cx="2367251" cy="369332"/>
          </a:xfrm>
          <a:prstGeom prst="rect">
            <a:avLst/>
          </a:prstGeom>
          <a:noFill/>
        </p:spPr>
        <p:txBody>
          <a:bodyPr wrap="none" rtlCol="0">
            <a:spAutoFit/>
          </a:bodyPr>
          <a:lstStyle/>
          <a:p>
            <a:r>
              <a:rPr lang="cs-CZ" dirty="0" err="1"/>
              <a:t>Atheroslerotic</a:t>
            </a:r>
            <a:r>
              <a:rPr lang="cs-CZ" dirty="0"/>
              <a:t>  </a:t>
            </a:r>
            <a:r>
              <a:rPr lang="cs-CZ" dirty="0" err="1"/>
              <a:t>stenosis</a:t>
            </a:r>
            <a:endParaRPr lang="en-GB" dirty="0"/>
          </a:p>
        </p:txBody>
      </p:sp>
    </p:spTree>
    <p:extLst>
      <p:ext uri="{BB962C8B-B14F-4D97-AF65-F5344CB8AC3E}">
        <p14:creationId xmlns:p14="http://schemas.microsoft.com/office/powerpoint/2010/main" xmlns="" val="31105578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5" descr="Výsledek obrázku pro abdominal aortic aneurysm ultrasou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pic>
        <p:nvPicPr>
          <p:cNvPr id="37891" name="Picture 7" descr="fig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600200"/>
            <a:ext cx="4972050" cy="338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2" name="Picture 9" descr="5408814_f26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1000" y="1600200"/>
            <a:ext cx="4953000" cy="3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1489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88640"/>
            <a:ext cx="8229600" cy="1143000"/>
          </a:xfrm>
        </p:spPr>
        <p:txBody>
          <a:bodyPr/>
          <a:lstStyle/>
          <a:p>
            <a:pPr eaLnBrk="1" hangingPunct="1"/>
            <a:r>
              <a:rPr lang="cs-CZ" altLang="en-US" b="1" dirty="0"/>
              <a:t>Agenda</a:t>
            </a:r>
          </a:p>
        </p:txBody>
      </p:sp>
      <p:sp>
        <p:nvSpPr>
          <p:cNvPr id="4099" name="Rectangle 3"/>
          <p:cNvSpPr>
            <a:spLocks noGrp="1" noChangeArrowheads="1"/>
          </p:cNvSpPr>
          <p:nvPr>
            <p:ph type="body" idx="1"/>
          </p:nvPr>
        </p:nvSpPr>
        <p:spPr>
          <a:xfrm>
            <a:off x="539552" y="1340768"/>
            <a:ext cx="8229600" cy="4953000"/>
          </a:xfrm>
        </p:spPr>
        <p:txBody>
          <a:bodyPr>
            <a:normAutofit fontScale="92500" lnSpcReduction="20000"/>
          </a:bodyPr>
          <a:lstStyle/>
          <a:p>
            <a:pPr marL="609600" indent="-609600" eaLnBrk="1" hangingPunct="1">
              <a:buFontTx/>
              <a:buAutoNum type="arabicPeriod"/>
            </a:pPr>
            <a:r>
              <a:rPr lang="cs-CZ" altLang="en-US" dirty="0" err="1"/>
              <a:t>Classification</a:t>
            </a:r>
            <a:r>
              <a:rPr lang="cs-CZ" altLang="en-US" dirty="0"/>
              <a:t> od </a:t>
            </a:r>
            <a:r>
              <a:rPr lang="cs-CZ" altLang="en-US" dirty="0" err="1"/>
              <a:t>kidney</a:t>
            </a:r>
            <a:r>
              <a:rPr lang="cs-CZ" altLang="en-US" dirty="0"/>
              <a:t> </a:t>
            </a:r>
            <a:r>
              <a:rPr lang="cs-CZ" altLang="en-US" dirty="0" err="1"/>
              <a:t>diseases</a:t>
            </a:r>
            <a:endParaRPr lang="cs-CZ" altLang="en-US" dirty="0"/>
          </a:p>
          <a:p>
            <a:pPr marL="609600" indent="-609600">
              <a:buFontTx/>
              <a:buAutoNum type="arabicPeriod"/>
            </a:pPr>
            <a:r>
              <a:rPr lang="en-GB" altLang="en-US" b="1" dirty="0">
                <a:solidFill>
                  <a:srgbClr val="FF0000"/>
                </a:solidFill>
              </a:rPr>
              <a:t>Epidemiological significance of chronic </a:t>
            </a:r>
            <a:r>
              <a:rPr lang="en-GB" altLang="en-US" b="1" dirty="0" err="1">
                <a:solidFill>
                  <a:srgbClr val="FF0000"/>
                </a:solidFill>
              </a:rPr>
              <a:t>nephropath</a:t>
            </a:r>
            <a:r>
              <a:rPr lang="cs-CZ" altLang="en-US" b="1" dirty="0" err="1">
                <a:solidFill>
                  <a:srgbClr val="FF0000"/>
                </a:solidFill>
              </a:rPr>
              <a:t>ies</a:t>
            </a:r>
            <a:r>
              <a:rPr lang="en-GB" altLang="en-US" b="1" dirty="0">
                <a:solidFill>
                  <a:srgbClr val="FF0000"/>
                </a:solidFill>
              </a:rPr>
              <a:t> (CKD)</a:t>
            </a:r>
            <a:endParaRPr lang="cs-CZ" altLang="en-US" b="1" dirty="0">
              <a:solidFill>
                <a:srgbClr val="FF0000"/>
              </a:solidFill>
            </a:endParaRPr>
          </a:p>
          <a:p>
            <a:pPr marL="609600" indent="-609600">
              <a:buFontTx/>
              <a:buAutoNum type="arabicPeriod"/>
            </a:pPr>
            <a:r>
              <a:rPr lang="cs-CZ" altLang="en-US" dirty="0" err="1"/>
              <a:t>Renal</a:t>
            </a:r>
            <a:r>
              <a:rPr lang="cs-CZ" altLang="en-US" dirty="0"/>
              <a:t> </a:t>
            </a:r>
            <a:r>
              <a:rPr lang="cs-CZ" altLang="en-US" dirty="0" err="1"/>
              <a:t>structure</a:t>
            </a:r>
            <a:r>
              <a:rPr lang="cs-CZ" altLang="en-US" dirty="0"/>
              <a:t>, </a:t>
            </a:r>
            <a:r>
              <a:rPr lang="cs-CZ" altLang="en-US" dirty="0" err="1"/>
              <a:t>renal</a:t>
            </a:r>
            <a:r>
              <a:rPr lang="cs-CZ" altLang="en-US" dirty="0"/>
              <a:t> basic unit, </a:t>
            </a:r>
            <a:r>
              <a:rPr lang="cs-CZ" altLang="en-US" dirty="0" err="1"/>
              <a:t>renal</a:t>
            </a:r>
            <a:r>
              <a:rPr lang="cs-CZ" altLang="en-US" dirty="0"/>
              <a:t> </a:t>
            </a:r>
            <a:r>
              <a:rPr lang="cs-CZ" altLang="en-US" dirty="0" err="1"/>
              <a:t>blood</a:t>
            </a:r>
            <a:r>
              <a:rPr lang="cs-CZ" altLang="en-US" dirty="0"/>
              <a:t> </a:t>
            </a:r>
            <a:r>
              <a:rPr lang="cs-CZ" altLang="en-US" dirty="0" err="1"/>
              <a:t>supplay</a:t>
            </a:r>
            <a:r>
              <a:rPr lang="cs-CZ" altLang="en-US" dirty="0"/>
              <a:t> </a:t>
            </a:r>
          </a:p>
          <a:p>
            <a:pPr marL="609600" indent="-609600">
              <a:buFontTx/>
              <a:buAutoNum type="arabicPeriod"/>
            </a:pPr>
            <a:r>
              <a:rPr lang="en-GB" altLang="en-US" dirty="0"/>
              <a:t>Renal function</a:t>
            </a:r>
            <a:endParaRPr lang="cs-CZ" altLang="en-US" dirty="0"/>
          </a:p>
          <a:p>
            <a:pPr marL="609600" indent="-609600">
              <a:buFontTx/>
              <a:buAutoNum type="arabicPeriod"/>
            </a:pPr>
            <a:r>
              <a:rPr lang="cs-CZ" altLang="en-US" dirty="0" err="1"/>
              <a:t>Evaluation</a:t>
            </a:r>
            <a:r>
              <a:rPr lang="cs-CZ" altLang="en-US" dirty="0"/>
              <a:t> </a:t>
            </a:r>
            <a:r>
              <a:rPr lang="cs-CZ" altLang="en-US" dirty="0" err="1"/>
              <a:t>of</a:t>
            </a:r>
            <a:r>
              <a:rPr lang="cs-CZ" altLang="en-US" dirty="0"/>
              <a:t> GFR</a:t>
            </a:r>
            <a:r>
              <a:rPr lang="en-GB" altLang="en-US" dirty="0"/>
              <a:t> </a:t>
            </a:r>
            <a:endParaRPr lang="cs-CZ" altLang="en-US" dirty="0"/>
          </a:p>
          <a:p>
            <a:pPr marL="609600" indent="-609600">
              <a:buFontTx/>
              <a:buAutoNum type="arabicPeriod"/>
            </a:pPr>
            <a:r>
              <a:rPr lang="en-GB" altLang="en-US" dirty="0"/>
              <a:t>Importance of GFR assessment for staging and prognosis of chronic nephropathy (CKD)</a:t>
            </a:r>
            <a:endParaRPr lang="cs-CZ" altLang="en-US" dirty="0"/>
          </a:p>
          <a:p>
            <a:pPr marL="609600" indent="-609600">
              <a:buFontTx/>
              <a:buAutoNum type="arabicPeriod"/>
            </a:pPr>
            <a:r>
              <a:rPr lang="cs-CZ" altLang="en-US" dirty="0" err="1"/>
              <a:t>Evaluation</a:t>
            </a:r>
            <a:r>
              <a:rPr lang="cs-CZ" altLang="en-US" dirty="0"/>
              <a:t> </a:t>
            </a:r>
            <a:r>
              <a:rPr lang="cs-CZ" altLang="en-US" dirty="0" err="1"/>
              <a:t>of</a:t>
            </a:r>
            <a:r>
              <a:rPr lang="cs-CZ" altLang="en-US" dirty="0"/>
              <a:t> </a:t>
            </a:r>
            <a:r>
              <a:rPr lang="cs-CZ" altLang="en-US" dirty="0" err="1"/>
              <a:t>tubular</a:t>
            </a:r>
            <a:r>
              <a:rPr lang="cs-CZ" altLang="en-US" dirty="0"/>
              <a:t> transport</a:t>
            </a:r>
          </a:p>
          <a:p>
            <a:pPr marL="609600" indent="-609600">
              <a:buFontTx/>
              <a:buAutoNum type="arabicPeriod"/>
            </a:pPr>
            <a:r>
              <a:rPr lang="cs-CZ" altLang="en-US" dirty="0"/>
              <a:t>E</a:t>
            </a:r>
            <a:r>
              <a:rPr lang="en-GB" altLang="en-US" dirty="0" err="1"/>
              <a:t>maging</a:t>
            </a:r>
            <a:r>
              <a:rPr lang="en-GB" altLang="en-US" dirty="0"/>
              <a:t> methods in nephrology</a:t>
            </a:r>
            <a:endParaRPr lang="cs-CZ" altLang="en-US" dirty="0"/>
          </a:p>
        </p:txBody>
      </p:sp>
    </p:spTree>
    <p:extLst>
      <p:ext uri="{BB962C8B-B14F-4D97-AF65-F5344CB8AC3E}">
        <p14:creationId xmlns:p14="http://schemas.microsoft.com/office/powerpoint/2010/main" xmlns="" val="242624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cow354-2ar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14500" y="1371600"/>
            <a:ext cx="5715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bdélník 1"/>
          <p:cNvSpPr/>
          <p:nvPr/>
        </p:nvSpPr>
        <p:spPr>
          <a:xfrm>
            <a:off x="3645270" y="697904"/>
            <a:ext cx="1830309" cy="369332"/>
          </a:xfrm>
          <a:prstGeom prst="rect">
            <a:avLst/>
          </a:prstGeom>
        </p:spPr>
        <p:txBody>
          <a:bodyPr wrap="none">
            <a:spAutoFit/>
          </a:bodyPr>
          <a:lstStyle/>
          <a:p>
            <a:r>
              <a:rPr lang="en-GB" dirty="0"/>
              <a:t>horseshoe kidney</a:t>
            </a:r>
          </a:p>
        </p:txBody>
      </p:sp>
    </p:spTree>
    <p:extLst>
      <p:ext uri="{BB962C8B-B14F-4D97-AF65-F5344CB8AC3E}">
        <p14:creationId xmlns:p14="http://schemas.microsoft.com/office/powerpoint/2010/main" xmlns="" val="32867105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aa4a751f4faa029a2eb917e3e28b6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323850"/>
            <a:ext cx="6534150" cy="653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59072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70227" y="1124744"/>
            <a:ext cx="6424229" cy="53064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ovéPole 1"/>
          <p:cNvSpPr txBox="1"/>
          <p:nvPr/>
        </p:nvSpPr>
        <p:spPr>
          <a:xfrm>
            <a:off x="806194" y="252284"/>
            <a:ext cx="1893467" cy="369332"/>
          </a:xfrm>
          <a:prstGeom prst="rect">
            <a:avLst/>
          </a:prstGeom>
          <a:noFill/>
        </p:spPr>
        <p:txBody>
          <a:bodyPr wrap="none" rtlCol="0">
            <a:spAutoFit/>
          </a:bodyPr>
          <a:lstStyle/>
          <a:p>
            <a:r>
              <a:rPr lang="cs-CZ" dirty="0"/>
              <a:t>MAG </a:t>
            </a:r>
            <a:r>
              <a:rPr lang="cs-CZ" dirty="0" err="1"/>
              <a:t>scintigraphy</a:t>
            </a:r>
            <a:r>
              <a:rPr lang="cs-CZ" dirty="0"/>
              <a:t> </a:t>
            </a:r>
            <a:endParaRPr lang="en-GB" dirty="0"/>
          </a:p>
        </p:txBody>
      </p:sp>
    </p:spTree>
    <p:extLst>
      <p:ext uri="{BB962C8B-B14F-4D97-AF65-F5344CB8AC3E}">
        <p14:creationId xmlns:p14="http://schemas.microsoft.com/office/powerpoint/2010/main" xmlns="" val="23436164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kjim-10-1-43-7f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1676400"/>
            <a:ext cx="7791450" cy="328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ovéPole 1"/>
          <p:cNvSpPr txBox="1"/>
          <p:nvPr/>
        </p:nvSpPr>
        <p:spPr>
          <a:xfrm>
            <a:off x="971600" y="692696"/>
            <a:ext cx="1906035" cy="369332"/>
          </a:xfrm>
          <a:prstGeom prst="rect">
            <a:avLst/>
          </a:prstGeom>
          <a:noFill/>
        </p:spPr>
        <p:txBody>
          <a:bodyPr wrap="none" rtlCol="0">
            <a:spAutoFit/>
          </a:bodyPr>
          <a:lstStyle/>
          <a:p>
            <a:r>
              <a:rPr lang="cs-CZ" dirty="0"/>
              <a:t>DTPA </a:t>
            </a:r>
            <a:r>
              <a:rPr lang="cs-CZ" dirty="0" err="1"/>
              <a:t>scintigraphy</a:t>
            </a:r>
            <a:r>
              <a:rPr lang="cs-CZ" dirty="0"/>
              <a:t> </a:t>
            </a:r>
            <a:endParaRPr lang="en-GB" dirty="0"/>
          </a:p>
        </p:txBody>
      </p:sp>
    </p:spTree>
    <p:extLst>
      <p:ext uri="{BB962C8B-B14F-4D97-AF65-F5344CB8AC3E}">
        <p14:creationId xmlns:p14="http://schemas.microsoft.com/office/powerpoint/2010/main" xmlns="" val="3818950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F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692696"/>
            <a:ext cx="7920880" cy="6031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ovéPole 1"/>
          <p:cNvSpPr txBox="1"/>
          <p:nvPr/>
        </p:nvSpPr>
        <p:spPr>
          <a:xfrm>
            <a:off x="319060" y="135960"/>
            <a:ext cx="8838702" cy="523220"/>
          </a:xfrm>
          <a:prstGeom prst="rect">
            <a:avLst/>
          </a:prstGeom>
          <a:noFill/>
        </p:spPr>
        <p:txBody>
          <a:bodyPr wrap="none" rtlCol="0">
            <a:spAutoFit/>
          </a:bodyPr>
          <a:lstStyle/>
          <a:p>
            <a:r>
              <a:rPr lang="en-GB" sz="2800" b="1" dirty="0"/>
              <a:t>The prevalence of chronic nephropathy increases with age</a:t>
            </a:r>
          </a:p>
        </p:txBody>
      </p:sp>
      <p:sp>
        <p:nvSpPr>
          <p:cNvPr id="4" name="TextovéPole 3"/>
          <p:cNvSpPr txBox="1"/>
          <p:nvPr/>
        </p:nvSpPr>
        <p:spPr>
          <a:xfrm>
            <a:off x="4499992" y="4339467"/>
            <a:ext cx="4104456" cy="923330"/>
          </a:xfrm>
          <a:prstGeom prst="rect">
            <a:avLst/>
          </a:prstGeom>
          <a:noFill/>
        </p:spPr>
        <p:txBody>
          <a:bodyPr wrap="square" rtlCol="0">
            <a:spAutoFit/>
          </a:bodyPr>
          <a:lstStyle/>
          <a:p>
            <a:r>
              <a:rPr lang="en-US" b="1" dirty="0" smtClean="0">
                <a:solidFill>
                  <a:srgbClr val="FF0000"/>
                </a:solidFill>
              </a:rPr>
              <a:t>An increasing  prevalence of chronic nephropathies, as shown, can be observed from the age of 60 !</a:t>
            </a:r>
            <a:endParaRPr lang="en-GB" b="1" dirty="0">
              <a:solidFill>
                <a:srgbClr val="FF0000"/>
              </a:solidFill>
            </a:endParaRPr>
          </a:p>
        </p:txBody>
      </p:sp>
    </p:spTree>
    <p:extLst>
      <p:ext uri="{BB962C8B-B14F-4D97-AF65-F5344CB8AC3E}">
        <p14:creationId xmlns:p14="http://schemas.microsoft.com/office/powerpoint/2010/main" xmlns="" val="1361326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xmlns="" id="{527800AF-5141-6107-42B1-32A7D9610E59}"/>
              </a:ext>
            </a:extLst>
          </p:cNvPr>
          <p:cNvPicPr>
            <a:picLocks noChangeAspect="1"/>
          </p:cNvPicPr>
          <p:nvPr/>
        </p:nvPicPr>
        <p:blipFill>
          <a:blip r:embed="rId3"/>
          <a:stretch>
            <a:fillRect/>
          </a:stretch>
        </p:blipFill>
        <p:spPr>
          <a:xfrm>
            <a:off x="395536" y="738664"/>
            <a:ext cx="7884876" cy="6046813"/>
          </a:xfrm>
          <a:prstGeom prst="rect">
            <a:avLst/>
          </a:prstGeom>
        </p:spPr>
      </p:pic>
      <p:sp>
        <p:nvSpPr>
          <p:cNvPr id="6" name="TextovéPole 5">
            <a:extLst>
              <a:ext uri="{FF2B5EF4-FFF2-40B4-BE49-F238E27FC236}">
                <a16:creationId xmlns:a16="http://schemas.microsoft.com/office/drawing/2014/main" xmlns="" id="{3D3B1381-9297-22CD-D8D8-0225DBAF04EC}"/>
              </a:ext>
            </a:extLst>
          </p:cNvPr>
          <p:cNvSpPr txBox="1"/>
          <p:nvPr/>
        </p:nvSpPr>
        <p:spPr>
          <a:xfrm>
            <a:off x="869348" y="3429000"/>
            <a:ext cx="781286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Number (A) and rate (B) of global DALYs for CKD by underlying cause in 1990 and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DALY=disability-adjusted life-year. CKD=chronic kidney disease.</a:t>
            </a:r>
            <a:endParaRPr kumimoji="0" lang="cs-CZ"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ovéPole 7">
            <a:extLst>
              <a:ext uri="{FF2B5EF4-FFF2-40B4-BE49-F238E27FC236}">
                <a16:creationId xmlns:a16="http://schemas.microsoft.com/office/drawing/2014/main" xmlns="" id="{78A6CBEC-3330-AD55-1576-2C287B09DB18}"/>
              </a:ext>
            </a:extLst>
          </p:cNvPr>
          <p:cNvSpPr txBox="1"/>
          <p:nvPr/>
        </p:nvSpPr>
        <p:spPr>
          <a:xfrm>
            <a:off x="179512" y="0"/>
            <a:ext cx="914400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a:ea typeface="+mn-ea"/>
                <a:cs typeface="+mn-cs"/>
              </a:rPr>
              <a:t>GBD </a:t>
            </a:r>
            <a:r>
              <a:rPr kumimoji="0" lang="cs-CZ" sz="1400" b="0" i="0" u="none" strike="noStrike" kern="1200" cap="none" spc="0" normalizeH="0" baseline="0" noProof="0" dirty="0" err="1">
                <a:ln>
                  <a:noFill/>
                </a:ln>
                <a:solidFill>
                  <a:prstClr val="black"/>
                </a:solidFill>
                <a:effectLst/>
                <a:uLnTx/>
                <a:uFillTx/>
                <a:latin typeface="Calibri"/>
                <a:ea typeface="+mn-ea"/>
                <a:cs typeface="+mn-cs"/>
              </a:rPr>
              <a:t>Chronic</a:t>
            </a:r>
            <a:r>
              <a:rPr kumimoji="0" lang="cs-CZ" sz="1400" b="0" i="0" u="none" strike="noStrike" kern="1200" cap="none" spc="0" normalizeH="0" baseline="0" noProof="0" dirty="0">
                <a:ln>
                  <a:noFill/>
                </a:ln>
                <a:solidFill>
                  <a:prstClr val="black"/>
                </a:solidFill>
                <a:effectLst/>
                <a:uLnTx/>
                <a:uFillTx/>
                <a:latin typeface="Calibri"/>
                <a:ea typeface="+mn-ea"/>
                <a:cs typeface="+mn-cs"/>
              </a:rPr>
              <a:t> </a:t>
            </a:r>
            <a:r>
              <a:rPr kumimoji="0" lang="cs-CZ" sz="1400" b="0" i="0" u="none" strike="noStrike" kern="1200" cap="none" spc="0" normalizeH="0" baseline="0" noProof="0" dirty="0" err="1">
                <a:ln>
                  <a:noFill/>
                </a:ln>
                <a:solidFill>
                  <a:prstClr val="black"/>
                </a:solidFill>
                <a:effectLst/>
                <a:uLnTx/>
                <a:uFillTx/>
                <a:latin typeface="Calibri"/>
                <a:ea typeface="+mn-ea"/>
                <a:cs typeface="+mn-cs"/>
              </a:rPr>
              <a:t>Kidney</a:t>
            </a:r>
            <a:r>
              <a:rPr kumimoji="0" lang="cs-CZ" sz="1400" b="0" i="0" u="none" strike="noStrike" kern="1200" cap="none" spc="0" normalizeH="0" baseline="0" noProof="0" dirty="0">
                <a:ln>
                  <a:noFill/>
                </a:ln>
                <a:solidFill>
                  <a:prstClr val="black"/>
                </a:solidFill>
                <a:effectLst/>
                <a:uLnTx/>
                <a:uFillTx/>
                <a:latin typeface="Calibri"/>
                <a:ea typeface="+mn-ea"/>
                <a:cs typeface="+mn-cs"/>
              </a:rPr>
              <a:t> </a:t>
            </a:r>
            <a:r>
              <a:rPr kumimoji="0" lang="cs-CZ" sz="1400" b="0" i="0" u="none" strike="noStrike" kern="1200" cap="none" spc="0" normalizeH="0" baseline="0" noProof="0" dirty="0" err="1">
                <a:ln>
                  <a:noFill/>
                </a:ln>
                <a:solidFill>
                  <a:prstClr val="black"/>
                </a:solidFill>
                <a:effectLst/>
                <a:uLnTx/>
                <a:uFillTx/>
                <a:latin typeface="Calibri"/>
                <a:ea typeface="+mn-ea"/>
                <a:cs typeface="+mn-cs"/>
              </a:rPr>
              <a:t>Disease</a:t>
            </a:r>
            <a:r>
              <a:rPr kumimoji="0" lang="cs-CZ" sz="1400" b="0" i="0" u="none" strike="noStrike" kern="1200" cap="none" spc="0" normalizeH="0" baseline="0" noProof="0" dirty="0">
                <a:ln>
                  <a:noFill/>
                </a:ln>
                <a:solidFill>
                  <a:prstClr val="black"/>
                </a:solidFill>
                <a:effectLst/>
                <a:uLnTx/>
                <a:uFillTx/>
                <a:latin typeface="Calibri"/>
                <a:ea typeface="+mn-ea"/>
                <a:cs typeface="+mn-cs"/>
              </a:rPr>
              <a:t> </a:t>
            </a:r>
            <a:r>
              <a:rPr kumimoji="0" lang="cs-CZ" sz="1400" b="0" i="0" u="none" strike="noStrike" kern="1200" cap="none" spc="0" normalizeH="0" baseline="0" noProof="0" dirty="0" err="1">
                <a:ln>
                  <a:noFill/>
                </a:ln>
                <a:solidFill>
                  <a:prstClr val="black"/>
                </a:solidFill>
                <a:effectLst/>
                <a:uLnTx/>
                <a:uFillTx/>
                <a:latin typeface="Calibri"/>
                <a:ea typeface="+mn-ea"/>
                <a:cs typeface="+mn-cs"/>
              </a:rPr>
              <a:t>Collaboration</a:t>
            </a:r>
            <a:r>
              <a:rPr kumimoji="0" lang="cs-CZ" sz="1400" b="0"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Global</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regional</a:t>
            </a:r>
            <a:r>
              <a:rPr kumimoji="0" lang="cs-CZ" sz="1400" b="1" i="0" u="none" strike="noStrike" kern="1200" cap="none" spc="0" normalizeH="0" baseline="0" noProof="0" dirty="0">
                <a:ln>
                  <a:noFill/>
                </a:ln>
                <a:solidFill>
                  <a:prstClr val="black"/>
                </a:solidFill>
                <a:effectLst/>
                <a:uLnTx/>
                <a:uFillTx/>
                <a:latin typeface="Calibri"/>
                <a:ea typeface="+mn-ea"/>
                <a:cs typeface="+mn-cs"/>
              </a:rPr>
              <a:t>, and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national</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burden</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of</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chronic</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kidney</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disease</a:t>
            </a:r>
            <a:r>
              <a:rPr kumimoji="0" lang="cs-CZ" sz="1400" b="1" i="0" u="none" strike="noStrike" kern="1200" cap="none" spc="0" normalizeH="0" baseline="0" noProof="0" dirty="0">
                <a:ln>
                  <a:noFill/>
                </a:ln>
                <a:solidFill>
                  <a:prstClr val="black"/>
                </a:solidFill>
                <a:effectLst/>
                <a:uLnTx/>
                <a:uFillTx/>
                <a:latin typeface="Calibri"/>
                <a:ea typeface="+mn-ea"/>
                <a:cs typeface="+mn-cs"/>
              </a:rPr>
              <a:t>, 1990-2017: a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systematic</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analysis</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for</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the</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Global</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Burden</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of</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Disease</a:t>
            </a:r>
            <a:r>
              <a:rPr kumimoji="0" lang="cs-CZ" sz="1400" b="1" i="0" u="none" strike="noStrike" kern="1200" cap="none" spc="0" normalizeH="0" baseline="0" noProof="0" dirty="0">
                <a:ln>
                  <a:noFill/>
                </a:ln>
                <a:solidFill>
                  <a:prstClr val="black"/>
                </a:solidFill>
                <a:effectLst/>
                <a:uLnTx/>
                <a:uFillTx/>
                <a:latin typeface="Calibri"/>
                <a:ea typeface="+mn-ea"/>
                <a:cs typeface="+mn-cs"/>
              </a:rPr>
              <a:t> Study 2017</a:t>
            </a:r>
            <a:r>
              <a:rPr kumimoji="0" lang="cs-CZ" sz="1400" b="0" i="0" u="none" strike="noStrike" kern="1200" cap="none" spc="0" normalizeH="0" baseline="0" noProof="0" dirty="0">
                <a:ln>
                  <a:noFill/>
                </a:ln>
                <a:solidFill>
                  <a:prstClr val="black"/>
                </a:solidFill>
                <a:effectLst/>
                <a:uLnTx/>
                <a:uFillTx/>
                <a:latin typeface="Calibri"/>
                <a:ea typeface="+mn-ea"/>
                <a:cs typeface="+mn-cs"/>
              </a:rPr>
              <a:t>. </a:t>
            </a:r>
            <a:r>
              <a:rPr kumimoji="0" lang="cs-CZ" sz="1400" b="0" i="0" u="none" strike="noStrike" kern="1200" cap="none" spc="0" normalizeH="0" baseline="0" noProof="0" dirty="0">
                <a:ln>
                  <a:noFill/>
                </a:ln>
                <a:solidFill>
                  <a:srgbClr val="FF0000"/>
                </a:solidFill>
                <a:effectLst/>
                <a:uLnTx/>
                <a:uFillTx/>
                <a:latin typeface="Calibri"/>
                <a:ea typeface="+mn-ea"/>
                <a:cs typeface="+mn-cs"/>
              </a:rPr>
              <a:t>Lancet. 2020 </a:t>
            </a:r>
            <a:r>
              <a:rPr kumimoji="0" lang="cs-CZ" sz="1400" b="0" i="0" u="none" strike="noStrike" kern="1200" cap="none" spc="0" normalizeH="0" baseline="0" noProof="0" dirty="0" err="1">
                <a:ln>
                  <a:noFill/>
                </a:ln>
                <a:solidFill>
                  <a:prstClr val="black"/>
                </a:solidFill>
                <a:effectLst/>
                <a:uLnTx/>
                <a:uFillTx/>
                <a:latin typeface="Calibri"/>
                <a:ea typeface="+mn-ea"/>
                <a:cs typeface="+mn-cs"/>
              </a:rPr>
              <a:t>Feb</a:t>
            </a:r>
            <a:r>
              <a:rPr kumimoji="0" lang="cs-CZ" sz="1400" b="0" i="0" u="none" strike="noStrike" kern="1200" cap="none" spc="0" normalizeH="0" baseline="0" noProof="0" dirty="0">
                <a:ln>
                  <a:noFill/>
                </a:ln>
                <a:solidFill>
                  <a:prstClr val="black"/>
                </a:solidFill>
                <a:effectLst/>
                <a:uLnTx/>
                <a:uFillTx/>
                <a:latin typeface="Calibri"/>
                <a:ea typeface="+mn-ea"/>
                <a:cs typeface="+mn-cs"/>
              </a:rPr>
              <a:t> 29;395(10225):709-733. </a:t>
            </a:r>
            <a:r>
              <a:rPr kumimoji="0" lang="cs-CZ" sz="1400" b="0" i="0" u="none" strike="noStrike" kern="1200" cap="none" spc="0" normalizeH="0" baseline="0" noProof="0" dirty="0" err="1">
                <a:ln>
                  <a:noFill/>
                </a:ln>
                <a:solidFill>
                  <a:prstClr val="black"/>
                </a:solidFill>
                <a:effectLst/>
                <a:uLnTx/>
                <a:uFillTx/>
                <a:latin typeface="Calibri"/>
                <a:ea typeface="+mn-ea"/>
                <a:cs typeface="+mn-cs"/>
              </a:rPr>
              <a:t>doi</a:t>
            </a:r>
            <a:r>
              <a:rPr kumimoji="0" lang="cs-CZ" sz="1400" b="0" i="0" u="none" strike="noStrike" kern="1200" cap="none" spc="0" normalizeH="0" baseline="0" noProof="0" dirty="0">
                <a:ln>
                  <a:noFill/>
                </a:ln>
                <a:solidFill>
                  <a:prstClr val="black"/>
                </a:solidFill>
                <a:effectLst/>
                <a:uLnTx/>
                <a:uFillTx/>
                <a:latin typeface="Calibri"/>
                <a:ea typeface="+mn-ea"/>
                <a:cs typeface="+mn-cs"/>
              </a:rPr>
              <a:t>: 10.1016/S0140-6736(20)30045-3. </a:t>
            </a:r>
            <a:r>
              <a:rPr kumimoji="0" lang="cs-CZ" sz="1400" b="0" i="0" u="none" strike="noStrike" kern="1200" cap="none" spc="0" normalizeH="0" baseline="0" noProof="0" dirty="0" err="1">
                <a:ln>
                  <a:noFill/>
                </a:ln>
                <a:solidFill>
                  <a:prstClr val="black"/>
                </a:solidFill>
                <a:effectLst/>
                <a:uLnTx/>
                <a:uFillTx/>
                <a:latin typeface="Calibri"/>
                <a:ea typeface="+mn-ea"/>
                <a:cs typeface="+mn-cs"/>
              </a:rPr>
              <a:t>Epub</a:t>
            </a:r>
            <a:r>
              <a:rPr kumimoji="0" lang="cs-CZ" sz="1400" b="0" i="0" u="none" strike="noStrike" kern="1200" cap="none" spc="0" normalizeH="0" baseline="0" noProof="0" dirty="0">
                <a:ln>
                  <a:noFill/>
                </a:ln>
                <a:solidFill>
                  <a:prstClr val="black"/>
                </a:solidFill>
                <a:effectLst/>
                <a:uLnTx/>
                <a:uFillTx/>
                <a:latin typeface="Calibri"/>
                <a:ea typeface="+mn-ea"/>
                <a:cs typeface="+mn-cs"/>
              </a:rPr>
              <a:t> 2020 </a:t>
            </a:r>
            <a:r>
              <a:rPr kumimoji="0" lang="cs-CZ" sz="1400" b="0" i="0" u="none" strike="noStrike" kern="1200" cap="none" spc="0" normalizeH="0" baseline="0" noProof="0" dirty="0" err="1">
                <a:ln>
                  <a:noFill/>
                </a:ln>
                <a:solidFill>
                  <a:prstClr val="black"/>
                </a:solidFill>
                <a:effectLst/>
                <a:uLnTx/>
                <a:uFillTx/>
                <a:latin typeface="Calibri"/>
                <a:ea typeface="+mn-ea"/>
                <a:cs typeface="+mn-cs"/>
              </a:rPr>
              <a:t>Feb</a:t>
            </a:r>
            <a:r>
              <a:rPr kumimoji="0" lang="cs-CZ" sz="1400" b="0" i="0" u="none" strike="noStrike" kern="1200" cap="none" spc="0" normalizeH="0" baseline="0" noProof="0" dirty="0">
                <a:ln>
                  <a:noFill/>
                </a:ln>
                <a:solidFill>
                  <a:prstClr val="black"/>
                </a:solidFill>
                <a:effectLst/>
                <a:uLnTx/>
                <a:uFillTx/>
                <a:latin typeface="Calibri"/>
                <a:ea typeface="+mn-ea"/>
                <a:cs typeface="+mn-cs"/>
              </a:rPr>
              <a:t> 13. PMID: 32061315; PMCID: PMC7049905.</a:t>
            </a:r>
          </a:p>
        </p:txBody>
      </p:sp>
      <p:sp>
        <p:nvSpPr>
          <p:cNvPr id="3" name="TextovéPole 2">
            <a:extLst>
              <a:ext uri="{FF2B5EF4-FFF2-40B4-BE49-F238E27FC236}">
                <a16:creationId xmlns:a16="http://schemas.microsoft.com/office/drawing/2014/main" xmlns="" id="{F94109A0-8789-E9BA-8353-2FB99FA7D372}"/>
              </a:ext>
            </a:extLst>
          </p:cNvPr>
          <p:cNvSpPr txBox="1"/>
          <p:nvPr/>
        </p:nvSpPr>
        <p:spPr>
          <a:xfrm rot="16200000">
            <a:off x="-1048134" y="3510036"/>
            <a:ext cx="2455294" cy="276999"/>
          </a:xfrm>
          <a:prstGeom prst="rect">
            <a:avLst/>
          </a:prstGeom>
          <a:noFill/>
        </p:spPr>
        <p:txBody>
          <a:bodyPr wrap="square">
            <a:spAutoFit/>
          </a:bodyPr>
          <a:lstStyle/>
          <a:p>
            <a:r>
              <a:rPr lang="cs-CZ" sz="1200" b="1" dirty="0"/>
              <a:t>DALY=disability-</a:t>
            </a:r>
            <a:r>
              <a:rPr lang="cs-CZ" sz="1200" b="1" dirty="0" err="1"/>
              <a:t>adjusted</a:t>
            </a:r>
            <a:r>
              <a:rPr lang="cs-CZ" sz="1200" b="1" dirty="0"/>
              <a:t> </a:t>
            </a:r>
            <a:r>
              <a:rPr lang="cs-CZ" sz="1200" b="1" dirty="0" err="1"/>
              <a:t>life-year</a:t>
            </a:r>
            <a:endParaRPr lang="cs-CZ" sz="1200" b="1" dirty="0"/>
          </a:p>
        </p:txBody>
      </p:sp>
    </p:spTree>
    <p:extLst>
      <p:ext uri="{BB962C8B-B14F-4D97-AF65-F5344CB8AC3E}">
        <p14:creationId xmlns:p14="http://schemas.microsoft.com/office/powerpoint/2010/main" xmlns="" val="409975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p:cNvGraphicFramePr/>
          <p:nvPr>
            <p:extLst>
              <p:ext uri="{D42A27DB-BD31-4B8C-83A1-F6EECF244321}">
                <p14:modId xmlns:p14="http://schemas.microsoft.com/office/powerpoint/2010/main" xmlns="" val="824565846"/>
              </p:ext>
            </p:extLst>
          </p:nvPr>
        </p:nvGraphicFramePr>
        <p:xfrm>
          <a:off x="642910" y="1857364"/>
          <a:ext cx="7703192"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ovéPole 3"/>
          <p:cNvSpPr txBox="1"/>
          <p:nvPr/>
        </p:nvSpPr>
        <p:spPr>
          <a:xfrm>
            <a:off x="7858148" y="2571744"/>
            <a:ext cx="954685" cy="276999"/>
          </a:xfrm>
          <a:prstGeom prst="rect">
            <a:avLst/>
          </a:prstGeom>
          <a:noFill/>
        </p:spPr>
        <p:txBody>
          <a:bodyPr wrap="none" rtlCol="0">
            <a:spAutoFit/>
          </a:bodyPr>
          <a:lstStyle/>
          <a:p>
            <a:r>
              <a:rPr lang="cs-CZ" sz="1200" b="1" dirty="0">
                <a:solidFill>
                  <a:srgbClr val="00B050"/>
                </a:solidFill>
              </a:rPr>
              <a:t>Age&gt;60 </a:t>
            </a:r>
            <a:r>
              <a:rPr lang="cs-CZ" sz="1200" b="1" dirty="0" err="1">
                <a:solidFill>
                  <a:srgbClr val="00B050"/>
                </a:solidFill>
              </a:rPr>
              <a:t>yars</a:t>
            </a:r>
            <a:endParaRPr lang="en-GB" sz="1200" b="1" dirty="0">
              <a:solidFill>
                <a:srgbClr val="00B050"/>
              </a:solidFill>
            </a:endParaRPr>
          </a:p>
        </p:txBody>
      </p:sp>
      <p:sp>
        <p:nvSpPr>
          <p:cNvPr id="5" name="TextovéPole 4"/>
          <p:cNvSpPr txBox="1"/>
          <p:nvPr/>
        </p:nvSpPr>
        <p:spPr>
          <a:xfrm>
            <a:off x="7687867" y="3219431"/>
            <a:ext cx="1046825" cy="276999"/>
          </a:xfrm>
          <a:prstGeom prst="rect">
            <a:avLst/>
          </a:prstGeom>
          <a:noFill/>
        </p:spPr>
        <p:txBody>
          <a:bodyPr wrap="none" rtlCol="0">
            <a:spAutoFit/>
          </a:bodyPr>
          <a:lstStyle/>
          <a:p>
            <a:r>
              <a:rPr lang="cs-CZ" sz="1200" b="1" dirty="0" err="1">
                <a:solidFill>
                  <a:schemeClr val="accent2">
                    <a:lumMod val="75000"/>
                  </a:schemeClr>
                </a:solidFill>
              </a:rPr>
              <a:t>Hypertension</a:t>
            </a:r>
            <a:endParaRPr lang="en-GB" sz="1200" b="1" dirty="0">
              <a:solidFill>
                <a:schemeClr val="accent2">
                  <a:lumMod val="75000"/>
                </a:schemeClr>
              </a:solidFill>
            </a:endParaRPr>
          </a:p>
        </p:txBody>
      </p:sp>
      <p:sp>
        <p:nvSpPr>
          <p:cNvPr id="6" name="Obdélník 5"/>
          <p:cNvSpPr/>
          <p:nvPr/>
        </p:nvSpPr>
        <p:spPr>
          <a:xfrm>
            <a:off x="251520" y="116632"/>
            <a:ext cx="8784976" cy="1754326"/>
          </a:xfrm>
          <a:prstGeom prst="rect">
            <a:avLst/>
          </a:prstGeom>
        </p:spPr>
        <p:txBody>
          <a:bodyPr wrap="square">
            <a:spAutoFit/>
          </a:bodyPr>
          <a:lstStyle/>
          <a:p>
            <a:r>
              <a:rPr lang="en-GB" sz="2400" b="1" dirty="0"/>
              <a:t>Annual mortality from cardiovascular causes and prevalence of DMT2, hypertension and age&gt; 60 years in patients in the HD program in relative% </a:t>
            </a:r>
            <a:endParaRPr lang="cs-CZ" sz="2400" b="1" dirty="0"/>
          </a:p>
          <a:p>
            <a:r>
              <a:rPr lang="en-GB" dirty="0"/>
              <a:t>(source: statistical yearbooks of the Czech </a:t>
            </a:r>
            <a:r>
              <a:rPr lang="en-GB" dirty="0" err="1"/>
              <a:t>Nephrological</a:t>
            </a:r>
            <a:r>
              <a:rPr lang="en-GB" dirty="0"/>
              <a:t> Society and official website of the Czech </a:t>
            </a:r>
            <a:r>
              <a:rPr lang="en-GB" dirty="0" err="1"/>
              <a:t>Nephrological</a:t>
            </a:r>
            <a:r>
              <a:rPr lang="en-GB" dirty="0"/>
              <a:t> Society: www.nefrol.cz</a:t>
            </a:r>
          </a:p>
        </p:txBody>
      </p:sp>
      <p:sp>
        <p:nvSpPr>
          <p:cNvPr id="3" name="Zaoblený obdélník 2"/>
          <p:cNvSpPr/>
          <p:nvPr/>
        </p:nvSpPr>
        <p:spPr>
          <a:xfrm>
            <a:off x="1666867" y="4767422"/>
            <a:ext cx="6719893"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Although HD can replace kidney function, the presence of risk factors for K-V diseases and older age is the cause of </a:t>
            </a:r>
            <a:r>
              <a:rPr lang="en-GB" b="1" dirty="0" smtClean="0"/>
              <a:t>high </a:t>
            </a:r>
            <a:r>
              <a:rPr lang="en-GB" b="1" dirty="0"/>
              <a:t>mortality from cardiovascular causes.</a:t>
            </a:r>
          </a:p>
        </p:txBody>
      </p:sp>
      <p:sp>
        <p:nvSpPr>
          <p:cNvPr id="7" name="TextovéPole 6"/>
          <p:cNvSpPr txBox="1"/>
          <p:nvPr/>
        </p:nvSpPr>
        <p:spPr>
          <a:xfrm>
            <a:off x="683568" y="1908562"/>
            <a:ext cx="349776" cy="369332"/>
          </a:xfrm>
          <a:prstGeom prst="rect">
            <a:avLst/>
          </a:prstGeom>
          <a:noFill/>
        </p:spPr>
        <p:txBody>
          <a:bodyPr wrap="none" rtlCol="0">
            <a:spAutoFit/>
          </a:bodyPr>
          <a:lstStyle/>
          <a:p>
            <a:r>
              <a:rPr lang="cs-CZ" dirty="0"/>
              <a:t>%</a:t>
            </a:r>
            <a:endParaRPr lang="en-GB" dirty="0"/>
          </a:p>
        </p:txBody>
      </p:sp>
      <p:sp>
        <p:nvSpPr>
          <p:cNvPr id="9" name="TextovéPole 8"/>
          <p:cNvSpPr txBox="1"/>
          <p:nvPr/>
        </p:nvSpPr>
        <p:spPr>
          <a:xfrm>
            <a:off x="8112820" y="4286256"/>
            <a:ext cx="1031180" cy="276999"/>
          </a:xfrm>
          <a:prstGeom prst="rect">
            <a:avLst/>
          </a:prstGeom>
          <a:noFill/>
        </p:spPr>
        <p:txBody>
          <a:bodyPr wrap="none" rtlCol="0">
            <a:spAutoFit/>
          </a:bodyPr>
          <a:lstStyle/>
          <a:p>
            <a:r>
              <a:rPr lang="cs-CZ" sz="1200" b="1" dirty="0" smtClean="0">
                <a:solidFill>
                  <a:srgbClr val="FF0000"/>
                </a:solidFill>
              </a:rPr>
              <a:t>C-V mortality</a:t>
            </a:r>
            <a:endParaRPr lang="cs-CZ" sz="1200" b="1" dirty="0">
              <a:solidFill>
                <a:srgbClr val="FF0000"/>
              </a:solidFill>
            </a:endParaRPr>
          </a:p>
        </p:txBody>
      </p:sp>
    </p:spTree>
    <p:extLst>
      <p:ext uri="{BB962C8B-B14F-4D97-AF65-F5344CB8AC3E}">
        <p14:creationId xmlns:p14="http://schemas.microsoft.com/office/powerpoint/2010/main" xmlns="" val="4879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2216</TotalTime>
  <Words>2471</Words>
  <Application>Microsoft Office PowerPoint</Application>
  <PresentationFormat>Předvádění na obrazovce (4:3)</PresentationFormat>
  <Paragraphs>428</Paragraphs>
  <Slides>63</Slides>
  <Notes>16</Notes>
  <HiddenSlides>0</HiddenSlides>
  <MMClips>0</MMClips>
  <ScaleCrop>false</ScaleCrop>
  <HeadingPairs>
    <vt:vector size="4" baseType="variant">
      <vt:variant>
        <vt:lpstr>Motiv</vt:lpstr>
      </vt:variant>
      <vt:variant>
        <vt:i4>1</vt:i4>
      </vt:variant>
      <vt:variant>
        <vt:lpstr>Nadpisy snímků</vt:lpstr>
      </vt:variant>
      <vt:variant>
        <vt:i4>63</vt:i4>
      </vt:variant>
    </vt:vector>
  </HeadingPairs>
  <TitlesOfParts>
    <vt:vector size="64" baseType="lpstr">
      <vt:lpstr>Motiv sady Office</vt:lpstr>
      <vt:lpstr>INTRODUCTION TO NEPHROLOGY</vt:lpstr>
      <vt:lpstr>Agenda</vt:lpstr>
      <vt:lpstr>Nephropathy classification classification aspects </vt:lpstr>
      <vt:lpstr>Primary and secondary nephropathies</vt:lpstr>
      <vt:lpstr>A few important notes !</vt:lpstr>
      <vt:lpstr>Agenda</vt:lpstr>
      <vt:lpstr>Snímek 7</vt:lpstr>
      <vt:lpstr>Snímek 8</vt:lpstr>
      <vt:lpstr>Snímek 9</vt:lpstr>
      <vt:lpstr>Snímek 10</vt:lpstr>
      <vt:lpstr>Agenda</vt:lpstr>
      <vt:lpstr>Renal anathomy - clinically important information </vt:lpstr>
      <vt:lpstr>Renal structure</vt:lpstr>
      <vt:lpstr>Renal structure</vt:lpstr>
      <vt:lpstr>Kidney blood flow</vt:lpstr>
      <vt:lpstr>Regulation of blood flow through the glomerulus is responsible for maintenance of intraglomerular pressure</vt:lpstr>
      <vt:lpstr>The juxtaglomerular apparatus is responsible for controlling glomerular hemodynamics. MD is a Cl- → Na+ concentration sensor</vt:lpstr>
      <vt:lpstr>Tbuloglomerular feedback</vt:lpstr>
      <vt:lpstr>Snímek 19</vt:lpstr>
      <vt:lpstr>Renin-angiotensin- aldosteron </vt:lpstr>
      <vt:lpstr>Renin-angiotensin-aldosteron axis</vt:lpstr>
      <vt:lpstr>Agenda</vt:lpstr>
      <vt:lpstr>Basic kidney function</vt:lpstr>
      <vt:lpstr>Snímek 24</vt:lpstr>
      <vt:lpstr>Agenda</vt:lpstr>
      <vt:lpstr>Snímek 26</vt:lpstr>
      <vt:lpstr>Serum creatinine concentration (SCr) and GFR</vt:lpstr>
      <vt:lpstr>SCr</vt:lpstr>
      <vt:lpstr>Cystatin C</vt:lpstr>
      <vt:lpstr>Snímek 30</vt:lpstr>
      <vt:lpstr>Snímek 31</vt:lpstr>
      <vt:lpstr>Clearances methods for measuring GFR (mGFR) of endogenous substances</vt:lpstr>
      <vt:lpstr>Formulas to estimate GFR (eGFR) based on PCr</vt:lpstr>
      <vt:lpstr>Agenda</vt:lpstr>
      <vt:lpstr>STAGES OF CHRONIC NEPHOPATHY</vt:lpstr>
      <vt:lpstr>Staging of chronic kidney disease</vt:lpstr>
      <vt:lpstr>Agenda</vt:lpstr>
      <vt:lpstr>Snímek 38</vt:lpstr>
      <vt:lpstr>Current possibilities of evaluating the intensity of tubular transport of water and individual electrolytes</vt:lpstr>
      <vt:lpstr>Calculation of fractional excretion(FE)</vt:lpstr>
      <vt:lpstr>Example of FE calculation</vt:lpstr>
      <vt:lpstr>FENa+ evaluation</vt:lpstr>
      <vt:lpstr>Compensatory changes: adaptive changes of tubular resorption of Na + in residual nephrons</vt:lpstr>
      <vt:lpstr>Pathogenic changes FENa+  </vt:lpstr>
      <vt:lpstr>Agenda</vt:lpstr>
      <vt:lpstr>Imaging methods</vt:lpstr>
      <vt:lpstr>Snímek 47</vt:lpstr>
      <vt:lpstr>Snímek 48</vt:lpstr>
      <vt:lpstr>Snímek 49</vt:lpstr>
      <vt:lpstr>Snímek 50</vt:lpstr>
      <vt:lpstr>Snímek 51</vt:lpstr>
      <vt:lpstr>Snímek 52</vt:lpstr>
      <vt:lpstr>Snímek 53</vt:lpstr>
      <vt:lpstr>Snímek 54</vt:lpstr>
      <vt:lpstr>Snímek 55</vt:lpstr>
      <vt:lpstr>Snímek 56</vt:lpstr>
      <vt:lpstr>Snímek 57</vt:lpstr>
      <vt:lpstr>Snímek 58</vt:lpstr>
      <vt:lpstr>Snímek 59</vt:lpstr>
      <vt:lpstr>Snímek 60</vt:lpstr>
      <vt:lpstr>Snímek 61</vt:lpstr>
      <vt:lpstr>Snímek 62</vt:lpstr>
      <vt:lpstr>Snímek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NEPHROLOGY</dc:title>
  <dc:creator>Spravce</dc:creator>
  <cp:lastModifiedBy>horackova603</cp:lastModifiedBy>
  <cp:revision>106</cp:revision>
  <dcterms:created xsi:type="dcterms:W3CDTF">2019-10-16T12:20:11Z</dcterms:created>
  <dcterms:modified xsi:type="dcterms:W3CDTF">2023-07-03T08:09:13Z</dcterms:modified>
</cp:coreProperties>
</file>