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95" r:id="rId3"/>
    <p:sldId id="258" r:id="rId4"/>
    <p:sldId id="260" r:id="rId5"/>
    <p:sldId id="261" r:id="rId6"/>
    <p:sldId id="320" r:id="rId7"/>
    <p:sldId id="321" r:id="rId8"/>
    <p:sldId id="322" r:id="rId9"/>
    <p:sldId id="323" r:id="rId10"/>
    <p:sldId id="293" r:id="rId11"/>
    <p:sldId id="292" r:id="rId12"/>
    <p:sldId id="308" r:id="rId13"/>
    <p:sldId id="284" r:id="rId14"/>
    <p:sldId id="263" r:id="rId15"/>
    <p:sldId id="264" r:id="rId16"/>
    <p:sldId id="324" r:id="rId17"/>
    <p:sldId id="267" r:id="rId18"/>
    <p:sldId id="325" r:id="rId19"/>
    <p:sldId id="269" r:id="rId20"/>
    <p:sldId id="268" r:id="rId21"/>
    <p:sldId id="266" r:id="rId22"/>
    <p:sldId id="265" r:id="rId23"/>
    <p:sldId id="270" r:id="rId24"/>
    <p:sldId id="271" r:id="rId25"/>
    <p:sldId id="319" r:id="rId26"/>
    <p:sldId id="309" r:id="rId27"/>
    <p:sldId id="296" r:id="rId28"/>
    <p:sldId id="272" r:id="rId29"/>
    <p:sldId id="273" r:id="rId30"/>
    <p:sldId id="274" r:id="rId31"/>
    <p:sldId id="310" r:id="rId32"/>
    <p:sldId id="297" r:id="rId33"/>
    <p:sldId id="299" r:id="rId34"/>
    <p:sldId id="298" r:id="rId35"/>
    <p:sldId id="300" r:id="rId36"/>
    <p:sldId id="311" r:id="rId37"/>
    <p:sldId id="301" r:id="rId38"/>
    <p:sldId id="279" r:id="rId39"/>
    <p:sldId id="280" r:id="rId40"/>
    <p:sldId id="282" r:id="rId41"/>
    <p:sldId id="281" r:id="rId42"/>
    <p:sldId id="312" r:id="rId43"/>
    <p:sldId id="302" r:id="rId44"/>
    <p:sldId id="275" r:id="rId45"/>
    <p:sldId id="276" r:id="rId46"/>
    <p:sldId id="277" r:id="rId47"/>
    <p:sldId id="278" r:id="rId48"/>
    <p:sldId id="303" r:id="rId49"/>
    <p:sldId id="304" r:id="rId50"/>
    <p:sldId id="305" r:id="rId51"/>
    <p:sldId id="306" r:id="rId52"/>
    <p:sldId id="313" r:id="rId53"/>
    <p:sldId id="307" r:id="rId54"/>
    <p:sldId id="326" r:id="rId55"/>
    <p:sldId id="314" r:id="rId56"/>
    <p:sldId id="283" r:id="rId57"/>
    <p:sldId id="285" r:id="rId58"/>
    <p:sldId id="286" r:id="rId59"/>
    <p:sldId id="287" r:id="rId60"/>
    <p:sldId id="288" r:id="rId61"/>
    <p:sldId id="289" r:id="rId62"/>
    <p:sldId id="290" r:id="rId63"/>
    <p:sldId id="291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9463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286"/>
    </p:cViewPr>
  </p:sorterViewPr>
  <p:notesViewPr>
    <p:cSldViewPr>
      <p:cViewPr varScale="1">
        <p:scale>
          <a:sx n="68" d="100"/>
          <a:sy n="68" d="100"/>
        </p:scale>
        <p:origin x="280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01F35-4B6D-4E52-9A2E-376312AFEE97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CFA3-FB83-42E7-B553-8AFEED8BF8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52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7519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F76D6-E8CC-413C-B920-6CDB49991B8D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52A01-3F29-494A-860F-6279C150125B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82A52B-9E82-43AA-B5AB-E75313D848F5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000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ABF65-1276-49F8-99F2-9AEBEB5A849F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ABF65-1276-49F8-99F2-9AEBEB5A849F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F8F19-7102-41EF-94C5-046A1F82C386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136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815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737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737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" indent="-85725"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latin typeface="Arial" charset="0"/>
              </a:rPr>
              <a:t>Algorithm for the diagnosis of hyponatraemia.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009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6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98FD6-1B68-4690-9098-CF6F93B9F4B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118E3-3EFF-43FA-95C5-98028D09A5B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663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4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CFA3-FB83-42E7-B553-8AFEED8BF88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790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F717AB-8851-44EF-A189-90E7E7A9DE6D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4985-C622-40CA-A169-B99E107C3A0F}" type="datetimeFigureOut">
              <a:rPr lang="cs-CZ"/>
              <a:pPr>
                <a:defRPr/>
              </a:pPr>
              <a:t>07.07.2023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8BC7-A8EB-45BC-B0C5-017B843EFC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02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846640" cy="254771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</a:t>
            </a:r>
            <a:r>
              <a:rPr lang="en-GB" b="1" dirty="0" err="1"/>
              <a:t>isorders</a:t>
            </a:r>
            <a:r>
              <a:rPr lang="en-GB" b="1" dirty="0"/>
              <a:t> of water and electrolyte metabolism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sz="2700" b="1" dirty="0" err="1"/>
              <a:t>resulting</a:t>
            </a:r>
            <a:r>
              <a:rPr lang="cs-CZ" sz="2700" b="1" dirty="0"/>
              <a:t> in </a:t>
            </a:r>
            <a:br>
              <a:rPr lang="cs-CZ" sz="2700" b="1" dirty="0"/>
            </a:br>
            <a:r>
              <a:rPr lang="en-GB" b="1" dirty="0"/>
              <a:t>Disorders of </a:t>
            </a:r>
            <a:r>
              <a:rPr lang="en-GB" b="1" dirty="0" smtClean="0"/>
              <a:t>internal environment homeostasis</a:t>
            </a:r>
            <a:endParaRPr lang="en-GB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Miroslava Horáčková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40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47664" y="128734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Na</a:t>
            </a:r>
            <a:r>
              <a:rPr lang="cs-CZ" b="1" baseline="30000" dirty="0"/>
              <a:t>+</a:t>
            </a:r>
            <a:r>
              <a:rPr lang="en-GB" b="1" dirty="0"/>
              <a:t> + K</a:t>
            </a:r>
            <a:r>
              <a:rPr lang="cs-CZ" b="1" baseline="30000" dirty="0"/>
              <a:t>+</a:t>
            </a:r>
            <a:r>
              <a:rPr lang="en-GB" b="1" dirty="0"/>
              <a:t> + Ca</a:t>
            </a:r>
            <a:r>
              <a:rPr lang="cs-CZ" b="1" baseline="30000" dirty="0"/>
              <a:t>2+</a:t>
            </a:r>
            <a:r>
              <a:rPr lang="en-GB" b="1" dirty="0"/>
              <a:t> + Mg</a:t>
            </a:r>
            <a:r>
              <a:rPr lang="cs-CZ" b="1" baseline="30000" dirty="0"/>
              <a:t>2+</a:t>
            </a:r>
            <a:r>
              <a:rPr lang="en-GB" b="1" dirty="0"/>
              <a:t> + H</a:t>
            </a:r>
            <a:r>
              <a:rPr lang="cs-CZ" b="1" baseline="30000" dirty="0"/>
              <a:t>+</a:t>
            </a:r>
            <a:r>
              <a:rPr lang="cs-CZ" b="1" dirty="0"/>
              <a:t> </a:t>
            </a:r>
            <a:r>
              <a:rPr lang="en-GB" b="1" dirty="0"/>
              <a:t> = </a:t>
            </a:r>
            <a:r>
              <a:rPr lang="cs-CZ" b="1" dirty="0"/>
              <a:t> </a:t>
            </a:r>
            <a:r>
              <a:rPr lang="en-GB" b="1" dirty="0"/>
              <a:t>OH</a:t>
            </a:r>
            <a:r>
              <a:rPr lang="cs-CZ" b="1" baseline="30000" dirty="0"/>
              <a:t>-</a:t>
            </a:r>
            <a:r>
              <a:rPr lang="en-GB" b="1" dirty="0"/>
              <a:t> + Cl</a:t>
            </a:r>
            <a:r>
              <a:rPr lang="cs-CZ" b="1" baseline="30000" dirty="0"/>
              <a:t>-</a:t>
            </a:r>
            <a:r>
              <a:rPr lang="en-GB" b="1" dirty="0"/>
              <a:t> + HCO</a:t>
            </a:r>
            <a:r>
              <a:rPr lang="en-GB" b="1" baseline="-25000" dirty="0"/>
              <a:t>3</a:t>
            </a:r>
            <a:r>
              <a:rPr lang="cs-CZ" b="1" baseline="30000" dirty="0"/>
              <a:t>-</a:t>
            </a:r>
            <a:r>
              <a:rPr lang="en-GB" b="1" dirty="0"/>
              <a:t> + albumin</a:t>
            </a:r>
            <a:r>
              <a:rPr lang="cs-CZ" b="1" baseline="30000" dirty="0"/>
              <a:t>-</a:t>
            </a:r>
            <a:r>
              <a:rPr lang="en-GB" b="1" dirty="0"/>
              <a:t> + </a:t>
            </a:r>
            <a:r>
              <a:rPr lang="cs-CZ" b="1" dirty="0" err="1"/>
              <a:t>Pi</a:t>
            </a:r>
            <a:r>
              <a:rPr lang="cs-CZ" b="1" baseline="30000" dirty="0"/>
              <a:t>-</a:t>
            </a:r>
            <a:endParaRPr lang="en-GB" b="1" baseline="30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201816" cy="45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1" y="1793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</a:t>
            </a:r>
            <a:r>
              <a:rPr lang="en-GB" sz="2800" b="1" dirty="0" err="1"/>
              <a:t>lectroneutrality</a:t>
            </a:r>
            <a:r>
              <a:rPr lang="en-GB" sz="2800" b="1" dirty="0"/>
              <a:t> is a balanced amount of positively and negatively charged solutes in body fluids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87624" y="5877272"/>
            <a:ext cx="64807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ovéPole 2"/>
          <p:cNvSpPr txBox="1"/>
          <p:nvPr/>
        </p:nvSpPr>
        <p:spPr>
          <a:xfrm>
            <a:off x="556487" y="1610956"/>
            <a:ext cx="830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Disbalance</a:t>
            </a:r>
            <a:r>
              <a:rPr lang="cs-CZ" dirty="0"/>
              <a:t>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electrolytes</a:t>
            </a:r>
            <a:r>
              <a:rPr lang="cs-CZ" dirty="0"/>
              <a:t> (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Cl-) </a:t>
            </a:r>
            <a:r>
              <a:rPr lang="cs-CZ" dirty="0" err="1"/>
              <a:t>leads</a:t>
            </a:r>
            <a:r>
              <a:rPr lang="cs-CZ" dirty="0"/>
              <a:t> to AB </a:t>
            </a:r>
            <a:r>
              <a:rPr lang="cs-CZ" dirty="0" err="1"/>
              <a:t>disbalance</a:t>
            </a:r>
            <a:r>
              <a:rPr lang="cs-CZ" dirty="0"/>
              <a:t> (</a:t>
            </a:r>
            <a:r>
              <a:rPr lang="cs-CZ" dirty="0" err="1"/>
              <a:t>hypochloremic</a:t>
            </a:r>
            <a:r>
              <a:rPr lang="cs-CZ" dirty="0"/>
              <a:t> </a:t>
            </a:r>
            <a:r>
              <a:rPr lang="cs-CZ" dirty="0" err="1"/>
              <a:t>alcalosis</a:t>
            </a:r>
            <a:r>
              <a:rPr lang="cs-CZ" dirty="0"/>
              <a:t>)</a:t>
            </a:r>
          </a:p>
          <a:p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29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08" y="424304"/>
            <a:ext cx="8175024" cy="631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367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dirty="0" err="1"/>
              <a:t>Physiology</a:t>
            </a:r>
            <a:r>
              <a:rPr lang="cs-CZ" sz="3300" b="1" dirty="0"/>
              <a:t> and </a:t>
            </a:r>
            <a:r>
              <a:rPr lang="cs-CZ" sz="3300" b="1" dirty="0" err="1"/>
              <a:t>pathophysiology</a:t>
            </a:r>
            <a:r>
              <a:rPr lang="cs-CZ" sz="3300" b="1" dirty="0"/>
              <a:t>  </a:t>
            </a:r>
            <a:r>
              <a:rPr lang="cs-CZ" sz="3300" b="1" dirty="0" err="1"/>
              <a:t>of</a:t>
            </a:r>
            <a:r>
              <a:rPr lang="cs-CZ" sz="3300" b="1" dirty="0"/>
              <a:t> body fluid </a:t>
            </a:r>
            <a:r>
              <a:rPr lang="cs-CZ" sz="3300" b="1" dirty="0" err="1"/>
              <a:t>composition</a:t>
            </a:r>
            <a:endParaRPr lang="cs-CZ" sz="3300" b="1" dirty="0"/>
          </a:p>
          <a:p>
            <a:endParaRPr lang="cs-CZ" sz="3300" b="1" dirty="0"/>
          </a:p>
          <a:p>
            <a:r>
              <a:rPr lang="en-GB" sz="3300" b="1" dirty="0">
                <a:solidFill>
                  <a:srgbClr val="FF0000"/>
                </a:solidFill>
              </a:rPr>
              <a:t>Disorders of the internal environment </a:t>
            </a:r>
            <a:r>
              <a:rPr lang="cs-CZ" sz="3300" b="1" dirty="0" err="1">
                <a:solidFill>
                  <a:srgbClr val="FF0000"/>
                </a:solidFill>
              </a:rPr>
              <a:t>associated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with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u="sng" dirty="0" err="1">
                <a:solidFill>
                  <a:srgbClr val="FF0000"/>
                </a:solidFill>
              </a:rPr>
              <a:t>normal</a:t>
            </a:r>
            <a:r>
              <a:rPr lang="cs-CZ" sz="3300" b="1" u="sng" dirty="0">
                <a:solidFill>
                  <a:srgbClr val="FF0000"/>
                </a:solidFill>
              </a:rPr>
              <a:t> ECF </a:t>
            </a:r>
            <a:r>
              <a:rPr lang="cs-CZ" sz="3300" b="1" u="sng" dirty="0" err="1">
                <a:solidFill>
                  <a:srgbClr val="FF0000"/>
                </a:solidFill>
              </a:rPr>
              <a:t>effective</a:t>
            </a:r>
            <a:r>
              <a:rPr lang="cs-CZ" sz="3300" b="1" u="sng" dirty="0">
                <a:solidFill>
                  <a:srgbClr val="FF0000"/>
                </a:solidFill>
              </a:rPr>
              <a:t> tonicity </a:t>
            </a:r>
            <a:r>
              <a:rPr lang="cs-CZ" sz="3300" b="1" dirty="0"/>
              <a:t>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>
                <a:solidFill>
                  <a:srgbClr val="FF0000"/>
                </a:solidFill>
              </a:rPr>
              <a:t>Isotonic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hypohydration</a:t>
            </a:r>
            <a:endParaRPr lang="cs-CZ" sz="3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 </a:t>
            </a:r>
            <a:r>
              <a:rPr lang="cs-CZ" sz="3300" b="1" dirty="0" err="1"/>
              <a:t>hyperhydration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Third</a:t>
            </a:r>
            <a:r>
              <a:rPr lang="cs-CZ" sz="3300" b="1" dirty="0"/>
              <a:t> </a:t>
            </a:r>
            <a:r>
              <a:rPr lang="cs-CZ" sz="3300" b="1" dirty="0" err="1"/>
              <a:t>spacing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r>
              <a:rPr lang="en-GB" b="1" dirty="0"/>
              <a:t>Disorders of the internal environment associated with </a:t>
            </a:r>
            <a:r>
              <a:rPr lang="cs-CZ" b="1" u="sng" dirty="0" err="1"/>
              <a:t>abnormal</a:t>
            </a:r>
            <a:r>
              <a:rPr lang="en-GB" b="1" u="sng" dirty="0"/>
              <a:t> ECF effective tonicity 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deficit</a:t>
            </a:r>
            <a:endParaRPr lang="en-GB" b="1" dirty="0"/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</a:t>
            </a:r>
            <a:r>
              <a:rPr lang="cs-CZ" b="1" dirty="0" err="1"/>
              <a:t>excess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Differetial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hyponatremia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Disturbances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kalemia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376264"/>
          </a:xfrm>
        </p:spPr>
        <p:txBody>
          <a:bodyPr>
            <a:normAutofit/>
          </a:bodyPr>
          <a:lstStyle/>
          <a:p>
            <a:r>
              <a:rPr lang="cs-CZ" sz="5400" b="1" dirty="0" err="1"/>
              <a:t>Isotonic</a:t>
            </a:r>
            <a:r>
              <a:rPr lang="cs-CZ" sz="5400" b="1" dirty="0"/>
              <a:t> </a:t>
            </a:r>
            <a:r>
              <a:rPr lang="cs-CZ" sz="5400" b="1" dirty="0" err="1"/>
              <a:t>hypohydration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119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2"/>
            <a:ext cx="8641085" cy="1295871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000" b="1" dirty="0" err="1"/>
              <a:t>Isotonic</a:t>
            </a:r>
            <a:r>
              <a:rPr lang="cs-CZ" sz="4000" b="1" dirty="0"/>
              <a:t> </a:t>
            </a:r>
            <a:r>
              <a:rPr lang="cs-CZ" sz="4000" b="1" dirty="0" err="1"/>
              <a:t>dehydration</a:t>
            </a:r>
            <a:r>
              <a:rPr lang="cs-CZ" sz="4000" b="1" dirty="0"/>
              <a:t>: </a:t>
            </a:r>
            <a:r>
              <a:rPr lang="cs-CZ" sz="4000" b="1" dirty="0">
                <a:solidFill>
                  <a:srgbClr val="FF0000"/>
                </a:solidFill>
              </a:rPr>
              <a:t>deficit</a:t>
            </a:r>
            <a:r>
              <a:rPr lang="cs-CZ" sz="4000" b="1" dirty="0"/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of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water</a:t>
            </a:r>
            <a:r>
              <a:rPr lang="cs-CZ" sz="4000" b="1" dirty="0">
                <a:solidFill>
                  <a:srgbClr val="FF0000"/>
                </a:solidFill>
              </a:rPr>
              <a:t> and </a:t>
            </a:r>
            <a:r>
              <a:rPr lang="cs-CZ" sz="4000" b="1" dirty="0" err="1">
                <a:solidFill>
                  <a:srgbClr val="FF0000"/>
                </a:solidFill>
              </a:rPr>
              <a:t>solutes</a:t>
            </a:r>
            <a:r>
              <a:rPr lang="cs-CZ" sz="4000" b="1" dirty="0"/>
              <a:t> </a:t>
            </a:r>
            <a:r>
              <a:rPr lang="cs-CZ" sz="4000" b="1" dirty="0">
                <a:solidFill>
                  <a:srgbClr val="FF0000"/>
                </a:solidFill>
              </a:rPr>
              <a:t>in </a:t>
            </a:r>
            <a:r>
              <a:rPr lang="cs-CZ" sz="4000" b="1" dirty="0" err="1">
                <a:solidFill>
                  <a:srgbClr val="FF0000"/>
                </a:solidFill>
              </a:rPr>
              <a:t>isotonic</a:t>
            </a:r>
            <a:r>
              <a:rPr lang="cs-CZ" sz="4000" b="1" dirty="0">
                <a:solidFill>
                  <a:srgbClr val="FF0000"/>
                </a:solidFill>
              </a:rPr>
              <a:t> ratio (ECF </a:t>
            </a:r>
            <a:r>
              <a:rPr lang="cs-CZ" sz="4000" b="1" dirty="0" err="1">
                <a:solidFill>
                  <a:srgbClr val="FF0000"/>
                </a:solidFill>
              </a:rPr>
              <a:t>volume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depletion</a:t>
            </a:r>
            <a:r>
              <a:rPr lang="cs-CZ" sz="4000" b="1" dirty="0">
                <a:solidFill>
                  <a:srgbClr val="FF0000"/>
                </a:solidFill>
              </a:rPr>
              <a:t>)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0388" y="1689100"/>
            <a:ext cx="560387" cy="367188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1136650" y="1689100"/>
            <a:ext cx="1584325" cy="367188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2771775" y="1665288"/>
            <a:ext cx="2379663" cy="37036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</a:rPr>
              <a:t>ICF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52450" y="3357563"/>
            <a:ext cx="576263" cy="199072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/>
                </a:solidFill>
              </a:rPr>
              <a:t>IVC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1516063" cy="2011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5138" y="1676400"/>
            <a:ext cx="46037" cy="369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5292725" y="1719263"/>
            <a:ext cx="37433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Na</a:t>
            </a:r>
            <a:r>
              <a:rPr lang="cs-CZ" b="1" baseline="30000" dirty="0">
                <a:solidFill>
                  <a:srgbClr val="FF0000"/>
                </a:solidFill>
              </a:rPr>
              <a:t>+ </a:t>
            </a:r>
            <a:r>
              <a:rPr lang="cs-CZ" b="1" dirty="0" err="1">
                <a:solidFill>
                  <a:srgbClr val="FF0000"/>
                </a:solidFill>
              </a:rPr>
              <a:t>concentration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unchanged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No </a:t>
            </a:r>
            <a:r>
              <a:rPr lang="cs-CZ" b="1" dirty="0" err="1">
                <a:solidFill>
                  <a:srgbClr val="FF0000"/>
                </a:solidFill>
              </a:rPr>
              <a:t>water</a:t>
            </a:r>
            <a:r>
              <a:rPr lang="cs-CZ" b="1" dirty="0">
                <a:solidFill>
                  <a:srgbClr val="FF0000"/>
                </a:solidFill>
              </a:rPr>
              <a:t> transport </a:t>
            </a:r>
            <a:r>
              <a:rPr lang="cs-CZ" b="1" dirty="0" err="1"/>
              <a:t>between</a:t>
            </a:r>
            <a:r>
              <a:rPr lang="cs-CZ" b="1" dirty="0"/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/>
              <a:t>ECF a ICF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</a:t>
            </a:r>
            <a:r>
              <a:rPr lang="cs-CZ" b="1" dirty="0" err="1">
                <a:solidFill>
                  <a:srgbClr val="FF0000"/>
                </a:solidFill>
              </a:rPr>
              <a:t>concentration</a:t>
            </a:r>
            <a:r>
              <a:rPr lang="cs-CZ" b="1" dirty="0">
                <a:solidFill>
                  <a:srgbClr val="FF0000"/>
                </a:solidFill>
              </a:rPr>
              <a:t> K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changed</a:t>
            </a:r>
            <a:r>
              <a:rPr lang="cs-CZ" b="1" dirty="0"/>
              <a:t> </a:t>
            </a:r>
            <a:r>
              <a:rPr lang="cs-CZ" b="1" dirty="0" err="1"/>
              <a:t>depending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cause od </a:t>
            </a:r>
            <a:r>
              <a:rPr lang="cs-CZ" b="1" dirty="0" err="1"/>
              <a:t>dehydratation</a:t>
            </a:r>
            <a:r>
              <a:rPr lang="cs-CZ" b="1" dirty="0"/>
              <a:t>  and  acid-base </a:t>
            </a:r>
            <a:r>
              <a:rPr lang="cs-CZ" b="1" dirty="0" err="1"/>
              <a:t>disturbances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Cl</a:t>
            </a:r>
            <a:r>
              <a:rPr lang="cs-CZ" b="1" baseline="30000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concentration</a:t>
            </a:r>
            <a:r>
              <a:rPr lang="cs-CZ" b="1" dirty="0"/>
              <a:t>  </a:t>
            </a:r>
            <a:r>
              <a:rPr lang="cs-CZ" b="1" dirty="0" err="1"/>
              <a:t>depends</a:t>
            </a:r>
            <a:r>
              <a:rPr lang="cs-CZ" b="1" dirty="0"/>
              <a:t> on </a:t>
            </a:r>
            <a:r>
              <a:rPr lang="cs-CZ" b="1" dirty="0" err="1"/>
              <a:t>causes</a:t>
            </a:r>
            <a:r>
              <a:rPr lang="cs-CZ" b="1" dirty="0"/>
              <a:t> and </a:t>
            </a:r>
            <a:r>
              <a:rPr lang="cs-CZ" b="1" dirty="0" err="1"/>
              <a:t>consequences</a:t>
            </a:r>
            <a:r>
              <a:rPr lang="cs-CZ" b="1" dirty="0"/>
              <a:t> 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isotonic</a:t>
            </a:r>
            <a:r>
              <a:rPr lang="cs-CZ" b="1" dirty="0"/>
              <a:t> fluid  </a:t>
            </a:r>
            <a:r>
              <a:rPr lang="cs-CZ" b="1" dirty="0" err="1"/>
              <a:t>loss</a:t>
            </a:r>
            <a:r>
              <a:rPr lang="cs-CZ" b="1" dirty="0"/>
              <a:t>  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ABB </a:t>
            </a:r>
            <a:r>
              <a:rPr lang="en-GB" b="1" dirty="0"/>
              <a:t>depends on causes and consequences  of isotonic fluid  loss  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/>
          </a:p>
        </p:txBody>
      </p:sp>
      <p:sp>
        <p:nvSpPr>
          <p:cNvPr id="8202" name="TextovéPole 8"/>
          <p:cNvSpPr txBox="1">
            <a:spLocks noChangeArrowheads="1"/>
          </p:cNvSpPr>
          <p:nvPr/>
        </p:nvSpPr>
        <p:spPr bwMode="auto">
          <a:xfrm>
            <a:off x="1517650" y="4060825"/>
            <a:ext cx="845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b="1" dirty="0">
                <a:solidFill>
                  <a:schemeClr val="bg1"/>
                </a:solidFill>
                <a:latin typeface="Arial" charset="0"/>
              </a:rPr>
              <a:t>ICF</a:t>
            </a:r>
            <a:endParaRPr lang="en-GB" alt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0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Causes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isotonic</a:t>
            </a:r>
            <a:r>
              <a:rPr lang="cs-CZ" b="1" dirty="0"/>
              <a:t> </a:t>
            </a:r>
            <a:r>
              <a:rPr lang="cs-CZ" b="1" dirty="0" err="1"/>
              <a:t>dehydration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GI </a:t>
            </a:r>
            <a:r>
              <a:rPr lang="cs-CZ" b="1" dirty="0" err="1"/>
              <a:t>losses</a:t>
            </a:r>
            <a:r>
              <a:rPr lang="cs-CZ" b="1" dirty="0"/>
              <a:t>  </a:t>
            </a:r>
            <a:r>
              <a:rPr lang="cs-CZ" dirty="0"/>
              <a:t>(</a:t>
            </a:r>
            <a:r>
              <a:rPr lang="cs-CZ" dirty="0" err="1"/>
              <a:t>vomiting</a:t>
            </a:r>
            <a:r>
              <a:rPr lang="cs-CZ" dirty="0"/>
              <a:t>, </a:t>
            </a:r>
            <a:r>
              <a:rPr lang="cs-CZ" dirty="0" err="1"/>
              <a:t>diarrhea</a:t>
            </a:r>
            <a:r>
              <a:rPr lang="cs-CZ" dirty="0"/>
              <a:t>, </a:t>
            </a:r>
            <a:r>
              <a:rPr lang="cs-CZ" dirty="0" err="1"/>
              <a:t>nasogastric</a:t>
            </a:r>
            <a:r>
              <a:rPr lang="cs-CZ" dirty="0"/>
              <a:t> </a:t>
            </a:r>
            <a:r>
              <a:rPr lang="cs-CZ" dirty="0" err="1"/>
              <a:t>suction</a:t>
            </a:r>
            <a:r>
              <a:rPr lang="cs-CZ" dirty="0"/>
              <a:t>, fistula </a:t>
            </a:r>
            <a:r>
              <a:rPr lang="cs-CZ" dirty="0" err="1"/>
              <a:t>drenage</a:t>
            </a:r>
            <a:r>
              <a:rPr lang="cs-CZ" dirty="0"/>
              <a:t>,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bowel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 err="1"/>
              <a:t>Renal</a:t>
            </a:r>
            <a:r>
              <a:rPr lang="cs-CZ" b="1" dirty="0"/>
              <a:t> </a:t>
            </a:r>
            <a:r>
              <a:rPr lang="cs-CZ" b="1" dirty="0" err="1"/>
              <a:t>losses</a:t>
            </a:r>
            <a:r>
              <a:rPr lang="cs-CZ" b="1" dirty="0"/>
              <a:t>  </a:t>
            </a:r>
            <a:r>
              <a:rPr lang="cs-CZ" dirty="0"/>
              <a:t>(salt </a:t>
            </a:r>
            <a:r>
              <a:rPr lang="cs-CZ" dirty="0" err="1"/>
              <a:t>lossing</a:t>
            </a:r>
            <a:r>
              <a:rPr lang="cs-CZ" dirty="0"/>
              <a:t> </a:t>
            </a:r>
            <a:r>
              <a:rPr lang="cs-CZ" dirty="0" err="1"/>
              <a:t>nephropathy</a:t>
            </a:r>
            <a:r>
              <a:rPr lang="cs-CZ" dirty="0"/>
              <a:t>, </a:t>
            </a:r>
            <a:r>
              <a:rPr lang="cs-CZ" dirty="0" err="1"/>
              <a:t>impairment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tubular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endocrinologic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 </a:t>
            </a:r>
          </a:p>
          <a:p>
            <a:endParaRPr lang="cs-CZ" b="1" dirty="0"/>
          </a:p>
          <a:p>
            <a:r>
              <a:rPr lang="cs-CZ" b="1" dirty="0" err="1"/>
              <a:t>Sequestration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fluid </a:t>
            </a:r>
            <a:r>
              <a:rPr lang="cs-CZ" dirty="0"/>
              <a:t>(ileus, </a:t>
            </a:r>
            <a:r>
              <a:rPr lang="cs-CZ" dirty="0" err="1"/>
              <a:t>burns</a:t>
            </a:r>
            <a:r>
              <a:rPr lang="cs-CZ" dirty="0"/>
              <a:t>, peritonitis, </a:t>
            </a:r>
            <a:r>
              <a:rPr lang="cs-CZ" dirty="0" err="1"/>
              <a:t>pancreatitis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28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461963" y="549275"/>
            <a:ext cx="8229600" cy="1143000"/>
          </a:xfrm>
        </p:spPr>
        <p:txBody>
          <a:bodyPr/>
          <a:lstStyle/>
          <a:p>
            <a:r>
              <a:rPr lang="en-GB" b="1" dirty="0"/>
              <a:t>HCL secretion into the stomach</a:t>
            </a:r>
          </a:p>
        </p:txBody>
      </p:sp>
      <p:sp>
        <p:nvSpPr>
          <p:cNvPr id="4" name="Ovál 3"/>
          <p:cNvSpPr/>
          <p:nvPr/>
        </p:nvSpPr>
        <p:spPr>
          <a:xfrm>
            <a:off x="2794000" y="2760663"/>
            <a:ext cx="914400" cy="21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Volný tvar 5"/>
          <p:cNvSpPr/>
          <p:nvPr/>
        </p:nvSpPr>
        <p:spPr>
          <a:xfrm>
            <a:off x="1281113" y="2868613"/>
            <a:ext cx="2447925" cy="1971675"/>
          </a:xfrm>
          <a:custGeom>
            <a:avLst/>
            <a:gdLst>
              <a:gd name="connsiteX0" fmla="*/ 2449286 w 2449286"/>
              <a:gd name="connsiteY0" fmla="*/ 0 h 1970314"/>
              <a:gd name="connsiteX1" fmla="*/ 2416629 w 2449286"/>
              <a:gd name="connsiteY1" fmla="*/ 87086 h 1970314"/>
              <a:gd name="connsiteX2" fmla="*/ 2405743 w 2449286"/>
              <a:gd name="connsiteY2" fmla="*/ 163286 h 1970314"/>
              <a:gd name="connsiteX3" fmla="*/ 2416629 w 2449286"/>
              <a:gd name="connsiteY3" fmla="*/ 468086 h 1970314"/>
              <a:gd name="connsiteX4" fmla="*/ 2438400 w 2449286"/>
              <a:gd name="connsiteY4" fmla="*/ 587829 h 1970314"/>
              <a:gd name="connsiteX5" fmla="*/ 2427515 w 2449286"/>
              <a:gd name="connsiteY5" fmla="*/ 990600 h 1970314"/>
              <a:gd name="connsiteX6" fmla="*/ 2416629 w 2449286"/>
              <a:gd name="connsiteY6" fmla="*/ 1023257 h 1970314"/>
              <a:gd name="connsiteX7" fmla="*/ 2383972 w 2449286"/>
              <a:gd name="connsiteY7" fmla="*/ 1197429 h 1970314"/>
              <a:gd name="connsiteX8" fmla="*/ 2373086 w 2449286"/>
              <a:gd name="connsiteY8" fmla="*/ 1230086 h 1970314"/>
              <a:gd name="connsiteX9" fmla="*/ 2351315 w 2449286"/>
              <a:gd name="connsiteY9" fmla="*/ 1273629 h 1970314"/>
              <a:gd name="connsiteX10" fmla="*/ 2329543 w 2449286"/>
              <a:gd name="connsiteY10" fmla="*/ 1382486 h 1970314"/>
              <a:gd name="connsiteX11" fmla="*/ 2307772 w 2449286"/>
              <a:gd name="connsiteY11" fmla="*/ 1415143 h 1970314"/>
              <a:gd name="connsiteX12" fmla="*/ 2286000 w 2449286"/>
              <a:gd name="connsiteY12" fmla="*/ 1513114 h 1970314"/>
              <a:gd name="connsiteX13" fmla="*/ 2275115 w 2449286"/>
              <a:gd name="connsiteY13" fmla="*/ 1545772 h 1970314"/>
              <a:gd name="connsiteX14" fmla="*/ 2242457 w 2449286"/>
              <a:gd name="connsiteY14" fmla="*/ 1556657 h 1970314"/>
              <a:gd name="connsiteX15" fmla="*/ 2209800 w 2449286"/>
              <a:gd name="connsiteY15" fmla="*/ 1611086 h 1970314"/>
              <a:gd name="connsiteX16" fmla="*/ 2177143 w 2449286"/>
              <a:gd name="connsiteY16" fmla="*/ 1654629 h 1970314"/>
              <a:gd name="connsiteX17" fmla="*/ 2144486 w 2449286"/>
              <a:gd name="connsiteY17" fmla="*/ 1676400 h 1970314"/>
              <a:gd name="connsiteX18" fmla="*/ 2100943 w 2449286"/>
              <a:gd name="connsiteY18" fmla="*/ 1719943 h 1970314"/>
              <a:gd name="connsiteX19" fmla="*/ 2068286 w 2449286"/>
              <a:gd name="connsiteY19" fmla="*/ 1741714 h 1970314"/>
              <a:gd name="connsiteX20" fmla="*/ 2046515 w 2449286"/>
              <a:gd name="connsiteY20" fmla="*/ 1763486 h 1970314"/>
              <a:gd name="connsiteX21" fmla="*/ 1970315 w 2449286"/>
              <a:gd name="connsiteY21" fmla="*/ 1796143 h 1970314"/>
              <a:gd name="connsiteX22" fmla="*/ 1926772 w 2449286"/>
              <a:gd name="connsiteY22" fmla="*/ 1839686 h 1970314"/>
              <a:gd name="connsiteX23" fmla="*/ 1850572 w 2449286"/>
              <a:gd name="connsiteY23" fmla="*/ 1861457 h 1970314"/>
              <a:gd name="connsiteX24" fmla="*/ 1796143 w 2449286"/>
              <a:gd name="connsiteY24" fmla="*/ 1894114 h 1970314"/>
              <a:gd name="connsiteX25" fmla="*/ 1774372 w 2449286"/>
              <a:gd name="connsiteY25" fmla="*/ 1915886 h 1970314"/>
              <a:gd name="connsiteX26" fmla="*/ 1730829 w 2449286"/>
              <a:gd name="connsiteY26" fmla="*/ 1926772 h 1970314"/>
              <a:gd name="connsiteX27" fmla="*/ 1665515 w 2449286"/>
              <a:gd name="connsiteY27" fmla="*/ 1948543 h 1970314"/>
              <a:gd name="connsiteX28" fmla="*/ 1632857 w 2449286"/>
              <a:gd name="connsiteY28" fmla="*/ 1959429 h 1970314"/>
              <a:gd name="connsiteX29" fmla="*/ 1600200 w 2449286"/>
              <a:gd name="connsiteY29" fmla="*/ 1970314 h 1970314"/>
              <a:gd name="connsiteX30" fmla="*/ 1458686 w 2449286"/>
              <a:gd name="connsiteY30" fmla="*/ 1959429 h 1970314"/>
              <a:gd name="connsiteX31" fmla="*/ 1426029 w 2449286"/>
              <a:gd name="connsiteY31" fmla="*/ 1948543 h 1970314"/>
              <a:gd name="connsiteX32" fmla="*/ 1338943 w 2449286"/>
              <a:gd name="connsiteY32" fmla="*/ 1926772 h 1970314"/>
              <a:gd name="connsiteX33" fmla="*/ 1306286 w 2449286"/>
              <a:gd name="connsiteY33" fmla="*/ 1915886 h 1970314"/>
              <a:gd name="connsiteX34" fmla="*/ 1219200 w 2449286"/>
              <a:gd name="connsiteY34" fmla="*/ 1894114 h 1970314"/>
              <a:gd name="connsiteX35" fmla="*/ 1110343 w 2449286"/>
              <a:gd name="connsiteY35" fmla="*/ 1861457 h 1970314"/>
              <a:gd name="connsiteX36" fmla="*/ 1077686 w 2449286"/>
              <a:gd name="connsiteY36" fmla="*/ 1850572 h 1970314"/>
              <a:gd name="connsiteX37" fmla="*/ 1001486 w 2449286"/>
              <a:gd name="connsiteY37" fmla="*/ 1828800 h 1970314"/>
              <a:gd name="connsiteX38" fmla="*/ 957943 w 2449286"/>
              <a:gd name="connsiteY38" fmla="*/ 1807029 h 1970314"/>
              <a:gd name="connsiteX39" fmla="*/ 881743 w 2449286"/>
              <a:gd name="connsiteY39" fmla="*/ 1796143 h 1970314"/>
              <a:gd name="connsiteX40" fmla="*/ 805543 w 2449286"/>
              <a:gd name="connsiteY40" fmla="*/ 1774372 h 1970314"/>
              <a:gd name="connsiteX41" fmla="*/ 729343 w 2449286"/>
              <a:gd name="connsiteY41" fmla="*/ 1752600 h 1970314"/>
              <a:gd name="connsiteX42" fmla="*/ 653143 w 2449286"/>
              <a:gd name="connsiteY42" fmla="*/ 1741714 h 1970314"/>
              <a:gd name="connsiteX43" fmla="*/ 598715 w 2449286"/>
              <a:gd name="connsiteY43" fmla="*/ 1730829 h 1970314"/>
              <a:gd name="connsiteX44" fmla="*/ 500743 w 2449286"/>
              <a:gd name="connsiteY44" fmla="*/ 1709057 h 1970314"/>
              <a:gd name="connsiteX45" fmla="*/ 326572 w 2449286"/>
              <a:gd name="connsiteY45" fmla="*/ 1687286 h 1970314"/>
              <a:gd name="connsiteX46" fmla="*/ 272143 w 2449286"/>
              <a:gd name="connsiteY46" fmla="*/ 1676400 h 1970314"/>
              <a:gd name="connsiteX47" fmla="*/ 0 w 2449286"/>
              <a:gd name="connsiteY47" fmla="*/ 1687286 h 197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9286" h="1970314">
                <a:moveTo>
                  <a:pt x="2449286" y="0"/>
                </a:moveTo>
                <a:cubicBezTo>
                  <a:pt x="2446504" y="6955"/>
                  <a:pt x="2420041" y="70025"/>
                  <a:pt x="2416629" y="87086"/>
                </a:cubicBezTo>
                <a:cubicBezTo>
                  <a:pt x="2411597" y="112246"/>
                  <a:pt x="2409372" y="137886"/>
                  <a:pt x="2405743" y="163286"/>
                </a:cubicBezTo>
                <a:cubicBezTo>
                  <a:pt x="2409372" y="264886"/>
                  <a:pt x="2410659" y="366597"/>
                  <a:pt x="2416629" y="468086"/>
                </a:cubicBezTo>
                <a:cubicBezTo>
                  <a:pt x="2417789" y="487807"/>
                  <a:pt x="2433890" y="565276"/>
                  <a:pt x="2438400" y="587829"/>
                </a:cubicBezTo>
                <a:cubicBezTo>
                  <a:pt x="2434772" y="722086"/>
                  <a:pt x="2434222" y="856462"/>
                  <a:pt x="2427515" y="990600"/>
                </a:cubicBezTo>
                <a:cubicBezTo>
                  <a:pt x="2426942" y="1002060"/>
                  <a:pt x="2418879" y="1012005"/>
                  <a:pt x="2416629" y="1023257"/>
                </a:cubicBezTo>
                <a:cubicBezTo>
                  <a:pt x="2397488" y="1118961"/>
                  <a:pt x="2403838" y="1127898"/>
                  <a:pt x="2383972" y="1197429"/>
                </a:cubicBezTo>
                <a:cubicBezTo>
                  <a:pt x="2380820" y="1208462"/>
                  <a:pt x="2377606" y="1219539"/>
                  <a:pt x="2373086" y="1230086"/>
                </a:cubicBezTo>
                <a:cubicBezTo>
                  <a:pt x="2366694" y="1245001"/>
                  <a:pt x="2358572" y="1259115"/>
                  <a:pt x="2351315" y="1273629"/>
                </a:cubicBezTo>
                <a:cubicBezTo>
                  <a:pt x="2348859" y="1288365"/>
                  <a:pt x="2338401" y="1361818"/>
                  <a:pt x="2329543" y="1382486"/>
                </a:cubicBezTo>
                <a:cubicBezTo>
                  <a:pt x="2324389" y="1394511"/>
                  <a:pt x="2315029" y="1404257"/>
                  <a:pt x="2307772" y="1415143"/>
                </a:cubicBezTo>
                <a:cubicBezTo>
                  <a:pt x="2300287" y="1452567"/>
                  <a:pt x="2296251" y="1477234"/>
                  <a:pt x="2286000" y="1513114"/>
                </a:cubicBezTo>
                <a:cubicBezTo>
                  <a:pt x="2282848" y="1524147"/>
                  <a:pt x="2283229" y="1537658"/>
                  <a:pt x="2275115" y="1545772"/>
                </a:cubicBezTo>
                <a:cubicBezTo>
                  <a:pt x="2267001" y="1553886"/>
                  <a:pt x="2253343" y="1553029"/>
                  <a:pt x="2242457" y="1556657"/>
                </a:cubicBezTo>
                <a:cubicBezTo>
                  <a:pt x="2224614" y="1610188"/>
                  <a:pt x="2243006" y="1571239"/>
                  <a:pt x="2209800" y="1611086"/>
                </a:cubicBezTo>
                <a:cubicBezTo>
                  <a:pt x="2198185" y="1625024"/>
                  <a:pt x="2189972" y="1641800"/>
                  <a:pt x="2177143" y="1654629"/>
                </a:cubicBezTo>
                <a:cubicBezTo>
                  <a:pt x="2167892" y="1663880"/>
                  <a:pt x="2154419" y="1667886"/>
                  <a:pt x="2144486" y="1676400"/>
                </a:cubicBezTo>
                <a:cubicBezTo>
                  <a:pt x="2128901" y="1689758"/>
                  <a:pt x="2118022" y="1708557"/>
                  <a:pt x="2100943" y="1719943"/>
                </a:cubicBezTo>
                <a:cubicBezTo>
                  <a:pt x="2090057" y="1727200"/>
                  <a:pt x="2078502" y="1733541"/>
                  <a:pt x="2068286" y="1741714"/>
                </a:cubicBezTo>
                <a:cubicBezTo>
                  <a:pt x="2060272" y="1748125"/>
                  <a:pt x="2055316" y="1758206"/>
                  <a:pt x="2046515" y="1763486"/>
                </a:cubicBezTo>
                <a:cubicBezTo>
                  <a:pt x="1976445" y="1805529"/>
                  <a:pt x="2055256" y="1732437"/>
                  <a:pt x="1970315" y="1796143"/>
                </a:cubicBezTo>
                <a:cubicBezTo>
                  <a:pt x="1953894" y="1808459"/>
                  <a:pt x="1946245" y="1833195"/>
                  <a:pt x="1926772" y="1839686"/>
                </a:cubicBezTo>
                <a:cubicBezTo>
                  <a:pt x="1879922" y="1855303"/>
                  <a:pt x="1905247" y="1847789"/>
                  <a:pt x="1850572" y="1861457"/>
                </a:cubicBezTo>
                <a:cubicBezTo>
                  <a:pt x="1795404" y="1916625"/>
                  <a:pt x="1866802" y="1851718"/>
                  <a:pt x="1796143" y="1894114"/>
                </a:cubicBezTo>
                <a:cubicBezTo>
                  <a:pt x="1787342" y="1899394"/>
                  <a:pt x="1783552" y="1911296"/>
                  <a:pt x="1774372" y="1915886"/>
                </a:cubicBezTo>
                <a:cubicBezTo>
                  <a:pt x="1760991" y="1922577"/>
                  <a:pt x="1745159" y="1922473"/>
                  <a:pt x="1730829" y="1926772"/>
                </a:cubicBezTo>
                <a:cubicBezTo>
                  <a:pt x="1708848" y="1933366"/>
                  <a:pt x="1687286" y="1941286"/>
                  <a:pt x="1665515" y="1948543"/>
                </a:cubicBezTo>
                <a:lnTo>
                  <a:pt x="1632857" y="1959429"/>
                </a:lnTo>
                <a:lnTo>
                  <a:pt x="1600200" y="1970314"/>
                </a:lnTo>
                <a:cubicBezTo>
                  <a:pt x="1553029" y="1966686"/>
                  <a:pt x="1505631" y="1965297"/>
                  <a:pt x="1458686" y="1959429"/>
                </a:cubicBezTo>
                <a:cubicBezTo>
                  <a:pt x="1447300" y="1958006"/>
                  <a:pt x="1437099" y="1951562"/>
                  <a:pt x="1426029" y="1948543"/>
                </a:cubicBezTo>
                <a:cubicBezTo>
                  <a:pt x="1397161" y="1940670"/>
                  <a:pt x="1367329" y="1936234"/>
                  <a:pt x="1338943" y="1926772"/>
                </a:cubicBezTo>
                <a:cubicBezTo>
                  <a:pt x="1328057" y="1923143"/>
                  <a:pt x="1317356" y="1918905"/>
                  <a:pt x="1306286" y="1915886"/>
                </a:cubicBezTo>
                <a:cubicBezTo>
                  <a:pt x="1277418" y="1908013"/>
                  <a:pt x="1247587" y="1903576"/>
                  <a:pt x="1219200" y="1894114"/>
                </a:cubicBezTo>
                <a:cubicBezTo>
                  <a:pt x="1064011" y="1842385"/>
                  <a:pt x="1225489" y="1894355"/>
                  <a:pt x="1110343" y="1861457"/>
                </a:cubicBezTo>
                <a:cubicBezTo>
                  <a:pt x="1099310" y="1858305"/>
                  <a:pt x="1088719" y="1853724"/>
                  <a:pt x="1077686" y="1850572"/>
                </a:cubicBezTo>
                <a:cubicBezTo>
                  <a:pt x="1050065" y="1842680"/>
                  <a:pt x="1027587" y="1839986"/>
                  <a:pt x="1001486" y="1828800"/>
                </a:cubicBezTo>
                <a:cubicBezTo>
                  <a:pt x="986571" y="1822408"/>
                  <a:pt x="973599" y="1811299"/>
                  <a:pt x="957943" y="1807029"/>
                </a:cubicBezTo>
                <a:cubicBezTo>
                  <a:pt x="933189" y="1800278"/>
                  <a:pt x="907143" y="1799772"/>
                  <a:pt x="881743" y="1796143"/>
                </a:cubicBezTo>
                <a:cubicBezTo>
                  <a:pt x="803443" y="1770042"/>
                  <a:pt x="901224" y="1801709"/>
                  <a:pt x="805543" y="1774372"/>
                </a:cubicBezTo>
                <a:cubicBezTo>
                  <a:pt x="764732" y="1762712"/>
                  <a:pt x="776143" y="1761109"/>
                  <a:pt x="729343" y="1752600"/>
                </a:cubicBezTo>
                <a:cubicBezTo>
                  <a:pt x="704099" y="1748010"/>
                  <a:pt x="678452" y="1745932"/>
                  <a:pt x="653143" y="1741714"/>
                </a:cubicBezTo>
                <a:cubicBezTo>
                  <a:pt x="634893" y="1738672"/>
                  <a:pt x="616776" y="1734843"/>
                  <a:pt x="598715" y="1730829"/>
                </a:cubicBezTo>
                <a:cubicBezTo>
                  <a:pt x="539998" y="1717781"/>
                  <a:pt x="566410" y="1720001"/>
                  <a:pt x="500743" y="1709057"/>
                </a:cubicBezTo>
                <a:cubicBezTo>
                  <a:pt x="372206" y="1687635"/>
                  <a:pt x="475411" y="1708549"/>
                  <a:pt x="326572" y="1687286"/>
                </a:cubicBezTo>
                <a:cubicBezTo>
                  <a:pt x="308256" y="1684669"/>
                  <a:pt x="290286" y="1680029"/>
                  <a:pt x="272143" y="1676400"/>
                </a:cubicBezTo>
                <a:cubicBezTo>
                  <a:pt x="29045" y="1687976"/>
                  <a:pt x="119829" y="1687286"/>
                  <a:pt x="0" y="1687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Volný tvar 6"/>
          <p:cNvSpPr/>
          <p:nvPr/>
        </p:nvSpPr>
        <p:spPr>
          <a:xfrm>
            <a:off x="979488" y="2868613"/>
            <a:ext cx="1882775" cy="893762"/>
          </a:xfrm>
          <a:custGeom>
            <a:avLst/>
            <a:gdLst>
              <a:gd name="connsiteX0" fmla="*/ 1817915 w 1883229"/>
              <a:gd name="connsiteY0" fmla="*/ 0 h 892628"/>
              <a:gd name="connsiteX1" fmla="*/ 1828800 w 1883229"/>
              <a:gd name="connsiteY1" fmla="*/ 54428 h 892628"/>
              <a:gd name="connsiteX2" fmla="*/ 1850572 w 1883229"/>
              <a:gd name="connsiteY2" fmla="*/ 87085 h 892628"/>
              <a:gd name="connsiteX3" fmla="*/ 1861458 w 1883229"/>
              <a:gd name="connsiteY3" fmla="*/ 152400 h 892628"/>
              <a:gd name="connsiteX4" fmla="*/ 1883229 w 1883229"/>
              <a:gd name="connsiteY4" fmla="*/ 217714 h 892628"/>
              <a:gd name="connsiteX5" fmla="*/ 1872343 w 1883229"/>
              <a:gd name="connsiteY5" fmla="*/ 370114 h 892628"/>
              <a:gd name="connsiteX6" fmla="*/ 1850572 w 1883229"/>
              <a:gd name="connsiteY6" fmla="*/ 435428 h 892628"/>
              <a:gd name="connsiteX7" fmla="*/ 1839686 w 1883229"/>
              <a:gd name="connsiteY7" fmla="*/ 478971 h 892628"/>
              <a:gd name="connsiteX8" fmla="*/ 1828800 w 1883229"/>
              <a:gd name="connsiteY8" fmla="*/ 511628 h 892628"/>
              <a:gd name="connsiteX9" fmla="*/ 1817915 w 1883229"/>
              <a:gd name="connsiteY9" fmla="*/ 555171 h 892628"/>
              <a:gd name="connsiteX10" fmla="*/ 1774372 w 1883229"/>
              <a:gd name="connsiteY10" fmla="*/ 598714 h 892628"/>
              <a:gd name="connsiteX11" fmla="*/ 1719943 w 1883229"/>
              <a:gd name="connsiteY11" fmla="*/ 653142 h 892628"/>
              <a:gd name="connsiteX12" fmla="*/ 1676400 w 1883229"/>
              <a:gd name="connsiteY12" fmla="*/ 707571 h 892628"/>
              <a:gd name="connsiteX13" fmla="*/ 1632858 w 1883229"/>
              <a:gd name="connsiteY13" fmla="*/ 740228 h 892628"/>
              <a:gd name="connsiteX14" fmla="*/ 1545772 w 1883229"/>
              <a:gd name="connsiteY14" fmla="*/ 816428 h 892628"/>
              <a:gd name="connsiteX15" fmla="*/ 1469572 w 1883229"/>
              <a:gd name="connsiteY15" fmla="*/ 849085 h 892628"/>
              <a:gd name="connsiteX16" fmla="*/ 1371600 w 1883229"/>
              <a:gd name="connsiteY16" fmla="*/ 892628 h 892628"/>
              <a:gd name="connsiteX17" fmla="*/ 642258 w 1883229"/>
              <a:gd name="connsiteY17" fmla="*/ 870857 h 892628"/>
              <a:gd name="connsiteX18" fmla="*/ 576943 w 1883229"/>
              <a:gd name="connsiteY18" fmla="*/ 859971 h 892628"/>
              <a:gd name="connsiteX19" fmla="*/ 326572 w 1883229"/>
              <a:gd name="connsiteY19" fmla="*/ 827314 h 892628"/>
              <a:gd name="connsiteX20" fmla="*/ 0 w 1883229"/>
              <a:gd name="connsiteY20" fmla="*/ 827314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83229" h="892628">
                <a:moveTo>
                  <a:pt x="1817915" y="0"/>
                </a:moveTo>
                <a:cubicBezTo>
                  <a:pt x="1821543" y="18143"/>
                  <a:pt x="1822304" y="37104"/>
                  <a:pt x="1828800" y="54428"/>
                </a:cubicBezTo>
                <a:cubicBezTo>
                  <a:pt x="1833394" y="66678"/>
                  <a:pt x="1846435" y="74673"/>
                  <a:pt x="1850572" y="87085"/>
                </a:cubicBezTo>
                <a:cubicBezTo>
                  <a:pt x="1857552" y="108024"/>
                  <a:pt x="1856105" y="130987"/>
                  <a:pt x="1861458" y="152400"/>
                </a:cubicBezTo>
                <a:cubicBezTo>
                  <a:pt x="1867024" y="174664"/>
                  <a:pt x="1883229" y="217714"/>
                  <a:pt x="1883229" y="217714"/>
                </a:cubicBezTo>
                <a:cubicBezTo>
                  <a:pt x="1879600" y="268514"/>
                  <a:pt x="1879898" y="319748"/>
                  <a:pt x="1872343" y="370114"/>
                </a:cubicBezTo>
                <a:cubicBezTo>
                  <a:pt x="1868939" y="392809"/>
                  <a:pt x="1856138" y="413164"/>
                  <a:pt x="1850572" y="435428"/>
                </a:cubicBezTo>
                <a:cubicBezTo>
                  <a:pt x="1846943" y="449942"/>
                  <a:pt x="1843796" y="464586"/>
                  <a:pt x="1839686" y="478971"/>
                </a:cubicBezTo>
                <a:cubicBezTo>
                  <a:pt x="1836534" y="490004"/>
                  <a:pt x="1831952" y="500595"/>
                  <a:pt x="1828800" y="511628"/>
                </a:cubicBezTo>
                <a:cubicBezTo>
                  <a:pt x="1824690" y="526013"/>
                  <a:pt x="1825844" y="542484"/>
                  <a:pt x="1817915" y="555171"/>
                </a:cubicBezTo>
                <a:cubicBezTo>
                  <a:pt x="1807036" y="572577"/>
                  <a:pt x="1785758" y="581635"/>
                  <a:pt x="1774372" y="598714"/>
                </a:cubicBezTo>
                <a:cubicBezTo>
                  <a:pt x="1745343" y="642257"/>
                  <a:pt x="1763486" y="624114"/>
                  <a:pt x="1719943" y="653142"/>
                </a:cubicBezTo>
                <a:cubicBezTo>
                  <a:pt x="1702363" y="679514"/>
                  <a:pt x="1699670" y="688179"/>
                  <a:pt x="1676400" y="707571"/>
                </a:cubicBezTo>
                <a:cubicBezTo>
                  <a:pt x="1662462" y="719186"/>
                  <a:pt x="1645687" y="727399"/>
                  <a:pt x="1632858" y="740228"/>
                </a:cubicBezTo>
                <a:cubicBezTo>
                  <a:pt x="1588409" y="784677"/>
                  <a:pt x="1638297" y="785585"/>
                  <a:pt x="1545772" y="816428"/>
                </a:cubicBezTo>
                <a:cubicBezTo>
                  <a:pt x="1440651" y="851470"/>
                  <a:pt x="1604087" y="795279"/>
                  <a:pt x="1469572" y="849085"/>
                </a:cubicBezTo>
                <a:cubicBezTo>
                  <a:pt x="1372415" y="887948"/>
                  <a:pt x="1434431" y="850743"/>
                  <a:pt x="1371600" y="892628"/>
                </a:cubicBezTo>
                <a:lnTo>
                  <a:pt x="642258" y="870857"/>
                </a:lnTo>
                <a:cubicBezTo>
                  <a:pt x="620220" y="869633"/>
                  <a:pt x="598758" y="863327"/>
                  <a:pt x="576943" y="859971"/>
                </a:cubicBezTo>
                <a:cubicBezTo>
                  <a:pt x="523529" y="851753"/>
                  <a:pt x="342165" y="827314"/>
                  <a:pt x="326572" y="827314"/>
                </a:cubicBezTo>
                <a:lnTo>
                  <a:pt x="0" y="8273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9" name="TextovéPole 7"/>
          <p:cNvSpPr txBox="1">
            <a:spLocks noChangeArrowheads="1"/>
          </p:cNvSpPr>
          <p:nvPr/>
        </p:nvSpPr>
        <p:spPr bwMode="auto">
          <a:xfrm>
            <a:off x="3917950" y="2638425"/>
            <a:ext cx="65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CO</a:t>
            </a:r>
            <a:r>
              <a:rPr lang="cs-CZ" sz="2400" b="1" baseline="-25000">
                <a:latin typeface="Calibri" pitchFamily="34" charset="0"/>
              </a:rPr>
              <a:t>2</a:t>
            </a:r>
            <a:endParaRPr lang="en-GB" sz="2400" b="1" baseline="-25000">
              <a:latin typeface="Calibri" pitchFamily="34" charset="0"/>
            </a:endParaRPr>
          </a:p>
        </p:txBody>
      </p:sp>
      <p:sp>
        <p:nvSpPr>
          <p:cNvPr id="21510" name="TextovéPole 8"/>
          <p:cNvSpPr txBox="1">
            <a:spLocks noChangeArrowheads="1"/>
          </p:cNvSpPr>
          <p:nvPr/>
        </p:nvSpPr>
        <p:spPr bwMode="auto">
          <a:xfrm>
            <a:off x="4576763" y="26384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alibri" pitchFamily="34" charset="0"/>
              </a:rPr>
              <a:t>+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21511" name="TextovéPole 9"/>
          <p:cNvSpPr txBox="1">
            <a:spLocks noChangeArrowheads="1"/>
          </p:cNvSpPr>
          <p:nvPr/>
        </p:nvSpPr>
        <p:spPr bwMode="auto">
          <a:xfrm>
            <a:off x="4932363" y="2638425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H</a:t>
            </a:r>
            <a:r>
              <a:rPr lang="cs-CZ" sz="2400" b="1" baseline="-25000">
                <a:latin typeface="Calibri" pitchFamily="34" charset="0"/>
              </a:rPr>
              <a:t>2</a:t>
            </a:r>
            <a:r>
              <a:rPr lang="cs-CZ" sz="2400" b="1">
                <a:latin typeface="Calibri" pitchFamily="34" charset="0"/>
              </a:rPr>
              <a:t>O</a:t>
            </a:r>
            <a:endParaRPr lang="en-GB" sz="2400" b="1">
              <a:latin typeface="Calibri" pitchFamily="34" charset="0"/>
            </a:endParaRPr>
          </a:p>
        </p:txBody>
      </p:sp>
      <p:cxnSp>
        <p:nvCxnSpPr>
          <p:cNvPr id="12" name="Přímá spojnice 11"/>
          <p:cNvCxnSpPr>
            <a:stCxn id="6" idx="4"/>
          </p:cNvCxnSpPr>
          <p:nvPr/>
        </p:nvCxnSpPr>
        <p:spPr>
          <a:xfrm flipV="1">
            <a:off x="3719513" y="3429000"/>
            <a:ext cx="1644650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6" idx="23"/>
          </p:cNvCxnSpPr>
          <p:nvPr/>
        </p:nvCxnSpPr>
        <p:spPr>
          <a:xfrm flipV="1">
            <a:off x="3130550" y="4724400"/>
            <a:ext cx="2233613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364163" y="3429000"/>
            <a:ext cx="0" cy="130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673600" y="3041650"/>
            <a:ext cx="17463" cy="547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louk 19"/>
          <p:cNvSpPr/>
          <p:nvPr/>
        </p:nvSpPr>
        <p:spPr>
          <a:xfrm rot="3900443">
            <a:off x="3764756" y="3085307"/>
            <a:ext cx="358775" cy="1627188"/>
          </a:xfrm>
          <a:prstGeom prst="arc">
            <a:avLst>
              <a:gd name="adj1" fmla="val 16200000"/>
              <a:gd name="adj2" fmla="val 584205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7" name="TextovéPole 25"/>
          <p:cNvSpPr txBox="1">
            <a:spLocks noChangeArrowheads="1"/>
          </p:cNvSpPr>
          <p:nvPr/>
        </p:nvSpPr>
        <p:spPr bwMode="auto">
          <a:xfrm>
            <a:off x="5791200" y="354171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HCO3-</a:t>
            </a:r>
            <a:endParaRPr lang="en-GB" sz="2400" b="1">
              <a:latin typeface="Calibri" pitchFamily="34" charset="0"/>
            </a:endParaRPr>
          </a:p>
        </p:txBody>
      </p:sp>
      <p:sp>
        <p:nvSpPr>
          <p:cNvPr id="21518" name="TextovéPole 26"/>
          <p:cNvSpPr txBox="1">
            <a:spLocks noChangeArrowheads="1"/>
          </p:cNvSpPr>
          <p:nvPr/>
        </p:nvSpPr>
        <p:spPr bwMode="auto">
          <a:xfrm>
            <a:off x="5791200" y="423862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Cl-</a:t>
            </a:r>
            <a:endParaRPr lang="en-GB" sz="2400" b="1">
              <a:latin typeface="Calibri" pitchFamily="34" charset="0"/>
            </a:endParaRPr>
          </a:p>
        </p:txBody>
      </p:sp>
      <p:sp>
        <p:nvSpPr>
          <p:cNvPr id="28" name="Ovál 27"/>
          <p:cNvSpPr/>
          <p:nvPr/>
        </p:nvSpPr>
        <p:spPr>
          <a:xfrm>
            <a:off x="5148263" y="3860800"/>
            <a:ext cx="431800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Oblouk 28"/>
          <p:cNvSpPr/>
          <p:nvPr/>
        </p:nvSpPr>
        <p:spPr>
          <a:xfrm rot="7967157">
            <a:off x="4610100" y="2593975"/>
            <a:ext cx="1209675" cy="1387475"/>
          </a:xfrm>
          <a:prstGeom prst="arc">
            <a:avLst>
              <a:gd name="adj1" fmla="val 16200000"/>
              <a:gd name="adj2" fmla="val 10161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1" name="Přímá spojnice 30"/>
          <p:cNvCxnSpPr/>
          <p:nvPr/>
        </p:nvCxnSpPr>
        <p:spPr>
          <a:xfrm>
            <a:off x="5567363" y="3735388"/>
            <a:ext cx="158750" cy="20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716588" y="3746500"/>
            <a:ext cx="9525" cy="161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ovéPole 33"/>
          <p:cNvSpPr txBox="1">
            <a:spLocks noChangeArrowheads="1"/>
          </p:cNvSpPr>
          <p:nvPr/>
        </p:nvSpPr>
        <p:spPr bwMode="auto">
          <a:xfrm>
            <a:off x="2894013" y="3678238"/>
            <a:ext cx="531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latin typeface="Calibri" pitchFamily="34" charset="0"/>
              </a:rPr>
              <a:t>H+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21524" name="TextovéPole 34"/>
          <p:cNvSpPr txBox="1">
            <a:spLocks noChangeArrowheads="1"/>
          </p:cNvSpPr>
          <p:nvPr/>
        </p:nvSpPr>
        <p:spPr bwMode="auto">
          <a:xfrm>
            <a:off x="2536825" y="4295775"/>
            <a:ext cx="51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Cl-</a:t>
            </a:r>
            <a:endParaRPr lang="en-GB" sz="2400" b="1">
              <a:latin typeface="Calibri" pitchFamily="34" charset="0"/>
            </a:endParaRPr>
          </a:p>
        </p:txBody>
      </p:sp>
      <p:sp>
        <p:nvSpPr>
          <p:cNvPr id="36" name="Oblouk 35"/>
          <p:cNvSpPr/>
          <p:nvPr/>
        </p:nvSpPr>
        <p:spPr>
          <a:xfrm rot="19142947">
            <a:off x="3879850" y="4427538"/>
            <a:ext cx="2070100" cy="142398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26" name="TextovéPole 36"/>
          <p:cNvSpPr txBox="1">
            <a:spLocks noChangeArrowheads="1"/>
          </p:cNvSpPr>
          <p:nvPr/>
        </p:nvSpPr>
        <p:spPr bwMode="auto">
          <a:xfrm>
            <a:off x="4748213" y="3046413"/>
            <a:ext cx="446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CA</a:t>
            </a:r>
            <a:endParaRPr lang="en-GB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Ovál 37"/>
          <p:cNvSpPr/>
          <p:nvPr/>
        </p:nvSpPr>
        <p:spPr>
          <a:xfrm>
            <a:off x="3313113" y="4411663"/>
            <a:ext cx="260350" cy="260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0" name="Přímá spojnice se šipkou 39"/>
          <p:cNvCxnSpPr/>
          <p:nvPr/>
        </p:nvCxnSpPr>
        <p:spPr>
          <a:xfrm flipH="1">
            <a:off x="3087688" y="4565650"/>
            <a:ext cx="9366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3251200" y="4064000"/>
            <a:ext cx="174625" cy="138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 flipV="1">
            <a:off x="3130550" y="4064000"/>
            <a:ext cx="120650" cy="138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1" name="TextovéPole 63"/>
          <p:cNvSpPr txBox="1">
            <a:spLocks noChangeArrowheads="1"/>
          </p:cNvSpPr>
          <p:nvPr/>
        </p:nvSpPr>
        <p:spPr bwMode="auto">
          <a:xfrm>
            <a:off x="262255" y="4736148"/>
            <a:ext cx="84963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CO2 and H2O in response </a:t>
            </a:r>
            <a:r>
              <a:rPr lang="en-GB" dirty="0" err="1">
                <a:latin typeface="Calibri" pitchFamily="34" charset="0"/>
              </a:rPr>
              <a:t>catalyzed</a:t>
            </a:r>
            <a:r>
              <a:rPr lang="en-GB" dirty="0">
                <a:latin typeface="Calibri" pitchFamily="34" charset="0"/>
              </a:rPr>
              <a:t> by </a:t>
            </a:r>
            <a:r>
              <a:rPr lang="en-GB" dirty="0" err="1">
                <a:latin typeface="Calibri" pitchFamily="34" charset="0"/>
              </a:rPr>
              <a:t>carboanhydrase</a:t>
            </a:r>
            <a:r>
              <a:rPr lang="en-GB" dirty="0">
                <a:latin typeface="Calibri" pitchFamily="34" charset="0"/>
              </a:rPr>
              <a:t> (CA) produces H+ and HCO3-. H+ is secreted into the lumen of the stomach by H+/K+ </a:t>
            </a:r>
            <a:r>
              <a:rPr lang="en-GB" dirty="0" err="1">
                <a:latin typeface="Calibri" pitchFamily="34" charset="0"/>
              </a:rPr>
              <a:t>ATPasis</a:t>
            </a:r>
            <a:r>
              <a:rPr lang="en-GB" dirty="0">
                <a:latin typeface="Calibri" pitchFamily="34" charset="0"/>
              </a:rPr>
              <a:t> and K+ recycles back into the parietal cell. Cl- from EC</a:t>
            </a:r>
            <a:r>
              <a:rPr lang="cs-CZ" dirty="0">
                <a:latin typeface="Calibri" pitchFamily="34" charset="0"/>
              </a:rPr>
              <a:t>F</a:t>
            </a:r>
            <a:r>
              <a:rPr lang="en-GB" dirty="0">
                <a:latin typeface="Calibri" pitchFamily="34" charset="0"/>
              </a:rPr>
              <a:t> enters the parietal cell using the HCO3-/Cl-anion exchange channel. Cl- enters the lumen of the stomach with the help of a Cl-transporter. Created HCO3- is stored for EC</a:t>
            </a:r>
            <a:r>
              <a:rPr lang="cs-CZ" dirty="0">
                <a:latin typeface="Calibri" pitchFamily="34" charset="0"/>
              </a:rPr>
              <a:t>F</a:t>
            </a:r>
            <a:r>
              <a:rPr lang="en-GB" dirty="0">
                <a:latin typeface="Calibri" pitchFamily="34" charset="0"/>
              </a:rPr>
              <a:t> and Cl- enters the gastric lumen, where together with H+ it produces acidic gastric juice. This process is electroneutral for both ICT and ECT environments ! </a:t>
            </a:r>
          </a:p>
        </p:txBody>
      </p:sp>
      <p:sp>
        <p:nvSpPr>
          <p:cNvPr id="21532" name="TextovéPole 64"/>
          <p:cNvSpPr txBox="1">
            <a:spLocks noChangeArrowheads="1"/>
          </p:cNvSpPr>
          <p:nvPr/>
        </p:nvSpPr>
        <p:spPr bwMode="auto">
          <a:xfrm>
            <a:off x="2543175" y="2244725"/>
            <a:ext cx="140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latin typeface="Calibri" pitchFamily="34" charset="0"/>
              </a:rPr>
              <a:t>stomach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1533" name="TextovéPole 65"/>
          <p:cNvSpPr txBox="1">
            <a:spLocks noChangeArrowheads="1"/>
          </p:cNvSpPr>
          <p:nvPr/>
        </p:nvSpPr>
        <p:spPr bwMode="auto">
          <a:xfrm>
            <a:off x="3697922" y="2049463"/>
            <a:ext cx="1937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dirty="0" err="1">
                <a:latin typeface="Calibri" pitchFamily="34" charset="0"/>
              </a:rPr>
              <a:t>parietal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gastric</a:t>
            </a:r>
            <a:r>
              <a:rPr lang="cs-CZ" dirty="0">
                <a:latin typeface="Calibri" pitchFamily="34" charset="0"/>
              </a:rPr>
              <a:t> cell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7" name="Ovál 66"/>
          <p:cNvSpPr/>
          <p:nvPr/>
        </p:nvSpPr>
        <p:spPr>
          <a:xfrm>
            <a:off x="3533775" y="4064000"/>
            <a:ext cx="317500" cy="2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TextovéPole 67"/>
          <p:cNvSpPr txBox="1">
            <a:spLocks noChangeArrowheads="1"/>
          </p:cNvSpPr>
          <p:nvPr/>
        </p:nvSpPr>
        <p:spPr bwMode="auto">
          <a:xfrm flipH="1">
            <a:off x="2236788" y="3849688"/>
            <a:ext cx="536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K</a:t>
            </a:r>
            <a:r>
              <a:rPr lang="cs-CZ" sz="2400" b="1" baseline="30000">
                <a:latin typeface="Calibri" pitchFamily="34" charset="0"/>
              </a:rPr>
              <a:t>+</a:t>
            </a:r>
            <a:endParaRPr lang="en-GB" sz="2400" b="1" baseline="30000">
              <a:latin typeface="Calibri" pitchFamily="34" charset="0"/>
            </a:endParaRPr>
          </a:p>
        </p:txBody>
      </p:sp>
      <p:cxnSp>
        <p:nvCxnSpPr>
          <p:cNvPr id="81" name="Přímá spojnice 80"/>
          <p:cNvCxnSpPr/>
          <p:nvPr/>
        </p:nvCxnSpPr>
        <p:spPr>
          <a:xfrm flipH="1">
            <a:off x="4459288" y="4386263"/>
            <a:ext cx="66675" cy="196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>
            <a:off x="4449763" y="4602163"/>
            <a:ext cx="2238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8" name="TextovéPole 83"/>
          <p:cNvSpPr txBox="1">
            <a:spLocks noChangeArrowheads="1"/>
          </p:cNvSpPr>
          <p:nvPr/>
        </p:nvSpPr>
        <p:spPr bwMode="auto">
          <a:xfrm>
            <a:off x="5907088" y="2187575"/>
            <a:ext cx="52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ECF</a:t>
            </a: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9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1018 L 0.05538 0.03472 C 0.0658 0.04051 0.0816 0.04352 0.09792 0.04352 C 0.11649 0.04352 0.1316 0.04051 0.14201 0.03472 L 0.19219 0.01018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000" b="1" dirty="0" err="1"/>
              <a:t>Isotonic</a:t>
            </a:r>
            <a:r>
              <a:rPr lang="cs-CZ" sz="4000" b="1" dirty="0"/>
              <a:t> </a:t>
            </a:r>
            <a:r>
              <a:rPr lang="cs-CZ" sz="4000" b="1" dirty="0" err="1"/>
              <a:t>dehydration</a:t>
            </a:r>
            <a:r>
              <a:rPr lang="cs-CZ" sz="4000" b="1" dirty="0"/>
              <a:t>: </a:t>
            </a:r>
            <a:r>
              <a:rPr lang="cs-CZ" sz="4000" b="1" dirty="0">
                <a:solidFill>
                  <a:srgbClr val="FF0000"/>
                </a:solidFill>
              </a:rPr>
              <a:t>etiology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250825" y="1081088"/>
            <a:ext cx="1654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GI </a:t>
            </a: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losses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1268" name="TextovéPole 18"/>
          <p:cNvSpPr txBox="1">
            <a:spLocks noChangeArrowheads="1"/>
          </p:cNvSpPr>
          <p:nvPr/>
        </p:nvSpPr>
        <p:spPr bwMode="auto">
          <a:xfrm>
            <a:off x="250825" y="4219261"/>
            <a:ext cx="871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 dirty="0" err="1">
                <a:solidFill>
                  <a:srgbClr val="FF0000"/>
                </a:solidFill>
                <a:latin typeface="Arial" charset="0"/>
              </a:rPr>
              <a:t>Ethiopathogenesis</a:t>
            </a:r>
            <a:endParaRPr lang="cs-CZ" altLang="en-US" sz="1800" b="1" u="sng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Primary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loss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H</a:t>
            </a:r>
            <a:r>
              <a:rPr lang="cs-CZ" altLang="en-US" sz="1800" b="1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a Cl</a:t>
            </a:r>
            <a:r>
              <a:rPr lang="cs-CZ" altLang="en-US" sz="18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retention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 HCO</a:t>
            </a:r>
            <a:r>
              <a:rPr lang="cs-CZ" altLang="en-US" sz="1800" b="1" baseline="-25000" dirty="0">
                <a:solidFill>
                  <a:srgbClr val="000000"/>
                </a:solidFill>
                <a:latin typeface="Arial" charset="0"/>
              </a:rPr>
              <a:t>3-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→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matabolic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alcalosis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→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renal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compensation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→ ↑NaHCO</a:t>
            </a:r>
            <a:r>
              <a:rPr lang="cs-CZ" altLang="en-US" sz="1800" b="1" baseline="-25000" dirty="0">
                <a:solidFill>
                  <a:srgbClr val="000000"/>
                </a:solidFill>
                <a:latin typeface="Arial" charset="0"/>
              </a:rPr>
              <a:t>3 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renal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excretion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→  Na</a:t>
            </a:r>
            <a:r>
              <a:rPr lang="cs-CZ" altLang="en-US" sz="1800" b="1" baseline="30000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loss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→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activation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RAA →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↑ aldosteron → ENAC:  ↑Na</a:t>
            </a:r>
            <a:r>
              <a:rPr lang="cs-CZ" altLang="en-US" sz="1800" b="1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tubular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resorption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 and ↑ K</a:t>
            </a:r>
            <a:r>
              <a:rPr lang="cs-CZ" altLang="en-US" sz="1800" b="1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 and H</a:t>
            </a:r>
            <a:r>
              <a:rPr lang="cs-CZ" altLang="en-US" sz="1800" b="1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b="1" dirty="0" err="1">
                <a:solidFill>
                  <a:srgbClr val="000000"/>
                </a:solidFill>
                <a:latin typeface="Arial" charset="0"/>
              </a:rPr>
              <a:t>secretion</a:t>
            </a:r>
            <a:r>
              <a:rPr lang="cs-CZ" altLang="en-US" sz="18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1269" name="TextovéPole 2"/>
          <p:cNvSpPr txBox="1">
            <a:spLocks noChangeArrowheads="1"/>
          </p:cNvSpPr>
          <p:nvPr/>
        </p:nvSpPr>
        <p:spPr bwMode="auto">
          <a:xfrm>
            <a:off x="2484438" y="1022350"/>
            <a:ext cx="3054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dirty="0" err="1">
                <a:solidFill>
                  <a:srgbClr val="FF0000"/>
                </a:solidFill>
                <a:latin typeface="Arial" charset="0"/>
              </a:rPr>
              <a:t>vomiting</a:t>
            </a:r>
            <a:r>
              <a:rPr lang="cs-CZ" altLang="en-US" sz="24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altLang="en-US" sz="2400" b="1" dirty="0" err="1">
                <a:solidFill>
                  <a:srgbClr val="FF0000"/>
                </a:solidFill>
                <a:latin typeface="Arial" charset="0"/>
              </a:rPr>
              <a:t>nasogatric</a:t>
            </a:r>
            <a:r>
              <a:rPr lang="cs-CZ" alt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400" b="1" dirty="0" err="1">
                <a:solidFill>
                  <a:srgbClr val="FF0000"/>
                </a:solidFill>
                <a:latin typeface="Arial" charset="0"/>
              </a:rPr>
              <a:t>suction</a:t>
            </a:r>
            <a:endParaRPr lang="en-GB" alt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11250"/>
            <a:ext cx="3354387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00250"/>
            <a:ext cx="30654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ovéPole 6"/>
          <p:cNvSpPr txBox="1">
            <a:spLocks noChangeArrowheads="1"/>
          </p:cNvSpPr>
          <p:nvPr/>
        </p:nvSpPr>
        <p:spPr bwMode="auto">
          <a:xfrm>
            <a:off x="2685363" y="3140759"/>
            <a:ext cx="3074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Arial" charset="0"/>
              </a:rPr>
              <a:t>H</a:t>
            </a:r>
            <a:r>
              <a:rPr lang="cs-CZ" altLang="en-US" sz="1800" b="1" baseline="30000" dirty="0">
                <a:latin typeface="Arial" charset="0"/>
              </a:rPr>
              <a:t>+ </a:t>
            </a:r>
            <a:r>
              <a:rPr lang="cs-CZ" altLang="en-US" sz="1800" b="1" dirty="0" err="1">
                <a:latin typeface="Arial" charset="0"/>
              </a:rPr>
              <a:t>is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neutralized</a:t>
            </a:r>
            <a:r>
              <a:rPr lang="cs-CZ" altLang="en-US" sz="1800" b="1" dirty="0">
                <a:latin typeface="Arial" charset="0"/>
              </a:rPr>
              <a:t> by HCO3-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Arial" charset="0"/>
              </a:rPr>
              <a:t>in  </a:t>
            </a:r>
            <a:r>
              <a:rPr lang="cs-CZ" altLang="en-US" sz="1800" b="1" dirty="0" err="1">
                <a:latin typeface="Arial" charset="0"/>
              </a:rPr>
              <a:t>equimolar</a:t>
            </a:r>
            <a:r>
              <a:rPr lang="cs-CZ" altLang="en-US" sz="1800" b="1" dirty="0">
                <a:latin typeface="Arial" charset="0"/>
              </a:rPr>
              <a:t> ratio (1:1)</a:t>
            </a:r>
            <a:endParaRPr lang="en-GB" altLang="en-US" sz="1800" b="1" dirty="0">
              <a:latin typeface="Arial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1503363" y="3357563"/>
            <a:ext cx="11969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538788" y="3358977"/>
            <a:ext cx="7921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7537450" y="18161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6" name="TextovéPole 12"/>
          <p:cNvSpPr txBox="1">
            <a:spLocks noChangeArrowheads="1"/>
          </p:cNvSpPr>
          <p:nvPr/>
        </p:nvSpPr>
        <p:spPr bwMode="auto">
          <a:xfrm>
            <a:off x="7621588" y="1989138"/>
            <a:ext cx="744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HCl</a:t>
            </a:r>
            <a:endParaRPr lang="en-GB" altLang="en-US" sz="1800" b="1" dirty="0">
              <a:latin typeface="Arial" charset="0"/>
            </a:endParaRPr>
          </a:p>
        </p:txBody>
      </p:sp>
      <p:cxnSp>
        <p:nvCxnSpPr>
          <p:cNvPr id="15" name="Přímá spojnice se šipkou 14"/>
          <p:cNvCxnSpPr>
            <a:stCxn id="12" idx="1"/>
          </p:cNvCxnSpPr>
          <p:nvPr/>
        </p:nvCxnSpPr>
        <p:spPr>
          <a:xfrm flipH="1" flipV="1">
            <a:off x="7042150" y="1196975"/>
            <a:ext cx="628650" cy="7524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6675438" y="2730500"/>
            <a:ext cx="995362" cy="1158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7042150" y="2640013"/>
            <a:ext cx="314325" cy="323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7042150" y="2640013"/>
            <a:ext cx="314325" cy="323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731389" y="3249611"/>
            <a:ext cx="358775" cy="214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5720696" y="3251821"/>
            <a:ext cx="358775" cy="214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101850" y="3213100"/>
            <a:ext cx="307975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2101850" y="3213100"/>
            <a:ext cx="382588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TextovéPole 2"/>
          <p:cNvSpPr txBox="1">
            <a:spLocks noChangeArrowheads="1"/>
          </p:cNvSpPr>
          <p:nvPr/>
        </p:nvSpPr>
        <p:spPr bwMode="auto">
          <a:xfrm>
            <a:off x="185738" y="6046788"/>
            <a:ext cx="8590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b="1" dirty="0" err="1">
                <a:solidFill>
                  <a:srgbClr val="FF0000"/>
                </a:solidFill>
              </a:rPr>
              <a:t>Isotonic</a:t>
            </a:r>
            <a:r>
              <a:rPr lang="cs-CZ" altLang="en-US" b="1" dirty="0">
                <a:solidFill>
                  <a:srgbClr val="FF0000"/>
                </a:solidFill>
              </a:rPr>
              <a:t> </a:t>
            </a:r>
            <a:r>
              <a:rPr lang="cs-CZ" altLang="en-US" b="1" dirty="0" err="1">
                <a:solidFill>
                  <a:srgbClr val="FF0000"/>
                </a:solidFill>
              </a:rPr>
              <a:t>dehydratation</a:t>
            </a:r>
            <a:r>
              <a:rPr lang="cs-CZ" altLang="en-US" b="1" dirty="0">
                <a:solidFill>
                  <a:srgbClr val="FF0000"/>
                </a:solidFill>
              </a:rPr>
              <a:t> + </a:t>
            </a:r>
            <a:r>
              <a:rPr lang="cs-CZ" altLang="en-US" b="1" dirty="0" err="1">
                <a:solidFill>
                  <a:srgbClr val="FF0000"/>
                </a:solidFill>
              </a:rPr>
              <a:t>hypochloremia</a:t>
            </a:r>
            <a:r>
              <a:rPr lang="cs-CZ" altLang="en-US" b="1" dirty="0">
                <a:solidFill>
                  <a:srgbClr val="FF0000"/>
                </a:solidFill>
              </a:rPr>
              <a:t> + </a:t>
            </a:r>
            <a:r>
              <a:rPr lang="cs-CZ" altLang="en-US" b="1" dirty="0" err="1">
                <a:solidFill>
                  <a:srgbClr val="FF0000"/>
                </a:solidFill>
              </a:rPr>
              <a:t>hypokalemia</a:t>
            </a:r>
            <a:r>
              <a:rPr lang="cs-CZ" altLang="en-US" b="1" dirty="0">
                <a:solidFill>
                  <a:srgbClr val="FF0000"/>
                </a:solidFill>
              </a:rPr>
              <a:t> + </a:t>
            </a:r>
            <a:r>
              <a:rPr lang="cs-CZ" altLang="en-US" b="1" dirty="0" err="1">
                <a:solidFill>
                  <a:srgbClr val="FF0000"/>
                </a:solidFill>
              </a:rPr>
              <a:t>metabolic</a:t>
            </a:r>
            <a:r>
              <a:rPr lang="cs-CZ" altLang="en-US" b="1" dirty="0">
                <a:solidFill>
                  <a:srgbClr val="FF0000"/>
                </a:solidFill>
              </a:rPr>
              <a:t>  </a:t>
            </a:r>
            <a:r>
              <a:rPr lang="cs-CZ" altLang="en-US" b="1" dirty="0" err="1">
                <a:solidFill>
                  <a:srgbClr val="FF0000"/>
                </a:solidFill>
              </a:rPr>
              <a:t>alkalosis</a:t>
            </a:r>
            <a:endParaRPr lang="en-GB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11268" idx="2"/>
          </p:cNvCxnSpPr>
          <p:nvPr/>
        </p:nvCxnSpPr>
        <p:spPr>
          <a:xfrm>
            <a:off x="4606925" y="5419590"/>
            <a:ext cx="0" cy="6379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60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3867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31546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000" b="1" dirty="0" err="1"/>
              <a:t>Isotonic</a:t>
            </a:r>
            <a:r>
              <a:rPr lang="cs-CZ" sz="4000" b="1" dirty="0"/>
              <a:t> </a:t>
            </a:r>
            <a:r>
              <a:rPr lang="cs-CZ" sz="4000" b="1" dirty="0" err="1"/>
              <a:t>dehydration</a:t>
            </a:r>
            <a:r>
              <a:rPr lang="cs-CZ" sz="4000" b="1" dirty="0"/>
              <a:t>: </a:t>
            </a:r>
            <a:r>
              <a:rPr lang="cs-CZ" sz="4000" b="1" dirty="0">
                <a:solidFill>
                  <a:srgbClr val="FF0000"/>
                </a:solidFill>
              </a:rPr>
              <a:t>etiology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250825" y="1081088"/>
            <a:ext cx="1396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GI  </a:t>
            </a: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loss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3316" name="TextovéPole 8"/>
          <p:cNvSpPr txBox="1">
            <a:spLocks noChangeArrowheads="1"/>
          </p:cNvSpPr>
          <p:nvPr/>
        </p:nvSpPr>
        <p:spPr bwMode="auto">
          <a:xfrm>
            <a:off x="1835696" y="1081088"/>
            <a:ext cx="62095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small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bowel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 fistula,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surgical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resection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of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small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intestine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jejunostomy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altLang="en-US" sz="2000" b="1" dirty="0" err="1">
                <a:solidFill>
                  <a:srgbClr val="FF0000"/>
                </a:solidFill>
                <a:latin typeface="Arial" charset="0"/>
              </a:rPr>
              <a:t>ileostomy</a:t>
            </a:r>
            <a:r>
              <a:rPr lang="cs-CZ" altLang="en-US" sz="2000" b="1" dirty="0">
                <a:solidFill>
                  <a:srgbClr val="FF0000"/>
                </a:solidFill>
                <a:latin typeface="Arial" charset="0"/>
              </a:rPr>
              <a:t>, ….</a:t>
            </a:r>
            <a:endParaRPr lang="en-GB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317" name="TextovéPole 18"/>
          <p:cNvSpPr txBox="1">
            <a:spLocks noChangeArrowheads="1"/>
          </p:cNvSpPr>
          <p:nvPr/>
        </p:nvSpPr>
        <p:spPr bwMode="auto">
          <a:xfrm>
            <a:off x="179388" y="4797425"/>
            <a:ext cx="871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 dirty="0" err="1">
                <a:solidFill>
                  <a:srgbClr val="FF0000"/>
                </a:solidFill>
                <a:latin typeface="Arial" charset="0"/>
              </a:rPr>
              <a:t>Ethiopathogenesis</a:t>
            </a:r>
            <a:endParaRPr lang="cs-CZ" altLang="en-US" sz="1800" b="1" u="sng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Arial" charset="0"/>
              </a:rPr>
              <a:t>Diet </a:t>
            </a:r>
            <a:r>
              <a:rPr lang="cs-CZ" altLang="en-US" sz="1800" b="1" dirty="0" err="1">
                <a:latin typeface="Arial" charset="0"/>
              </a:rPr>
              <a:t>containing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fatty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acids</a:t>
            </a:r>
            <a:r>
              <a:rPr lang="cs-CZ" altLang="en-US" sz="1800" b="1" dirty="0">
                <a:latin typeface="Arial" charset="0"/>
              </a:rPr>
              <a:t> → </a:t>
            </a:r>
            <a:r>
              <a:rPr lang="cs-CZ" altLang="en-US" sz="1800" b="1" dirty="0" err="1">
                <a:latin typeface="Arial" charset="0"/>
              </a:rPr>
              <a:t>Diarrhea</a:t>
            </a:r>
            <a:r>
              <a:rPr lang="cs-CZ" altLang="en-US" sz="1800" b="1" dirty="0">
                <a:latin typeface="Arial" charset="0"/>
              </a:rPr>
              <a:t> → </a:t>
            </a:r>
            <a:r>
              <a:rPr lang="cs-CZ" altLang="en-US" sz="1800" b="1" dirty="0" err="1">
                <a:latin typeface="Arial" charset="0"/>
              </a:rPr>
              <a:t>primari</a:t>
            </a:r>
            <a:r>
              <a:rPr lang="cs-CZ" altLang="en-US" sz="1800" b="1" dirty="0">
                <a:latin typeface="Arial" charset="0"/>
              </a:rPr>
              <a:t> GI </a:t>
            </a:r>
            <a:r>
              <a:rPr lang="cs-CZ" altLang="en-US" sz="1800" b="1" dirty="0" err="1">
                <a:latin typeface="Arial" charset="0"/>
              </a:rPr>
              <a:t>loss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of</a:t>
            </a:r>
            <a:r>
              <a:rPr lang="cs-CZ" altLang="en-US" sz="1800" b="1" dirty="0">
                <a:latin typeface="Arial" charset="0"/>
              </a:rPr>
              <a:t> HCO</a:t>
            </a:r>
            <a:r>
              <a:rPr lang="cs-CZ" altLang="en-US" sz="1800" b="1" baseline="-25000" dirty="0">
                <a:latin typeface="Arial" charset="0"/>
              </a:rPr>
              <a:t>3-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acompanied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with</a:t>
            </a:r>
            <a:r>
              <a:rPr lang="cs-CZ" altLang="en-US" sz="1800" b="1" dirty="0">
                <a:latin typeface="Arial" charset="0"/>
              </a:rPr>
              <a:t> Na</a:t>
            </a:r>
            <a:r>
              <a:rPr lang="cs-CZ" altLang="en-US" sz="1800" b="1" baseline="30000" dirty="0">
                <a:latin typeface="Arial" charset="0"/>
              </a:rPr>
              <a:t>+</a:t>
            </a:r>
            <a:r>
              <a:rPr lang="cs-CZ" altLang="en-US" sz="1800" b="1" dirty="0">
                <a:latin typeface="Arial" charset="0"/>
              </a:rPr>
              <a:t> →</a:t>
            </a:r>
            <a:r>
              <a:rPr lang="cs-CZ" altLang="en-US" sz="1800" b="1" dirty="0" err="1">
                <a:latin typeface="Arial" charset="0"/>
              </a:rPr>
              <a:t>activation</a:t>
            </a:r>
            <a:r>
              <a:rPr lang="cs-CZ" altLang="en-US" sz="1800" b="1" dirty="0">
                <a:latin typeface="Arial" charset="0"/>
              </a:rPr>
              <a:t> RAAS →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Arial" charset="0"/>
              </a:rPr>
              <a:t>↑ aldosteron → ENAC:  ↑Na+ </a:t>
            </a:r>
            <a:r>
              <a:rPr lang="cs-CZ" altLang="en-US" sz="1800" b="1" dirty="0" err="1">
                <a:latin typeface="Arial" charset="0"/>
              </a:rPr>
              <a:t>tubular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resorption</a:t>
            </a:r>
            <a:r>
              <a:rPr lang="cs-CZ" altLang="en-US" sz="1800" b="1" dirty="0">
                <a:latin typeface="Arial" charset="0"/>
              </a:rPr>
              <a:t>  and ↑ K+  and H+ </a:t>
            </a:r>
            <a:r>
              <a:rPr lang="cs-CZ" altLang="en-US" sz="1800" b="1" dirty="0" err="1">
                <a:latin typeface="Arial" charset="0"/>
              </a:rPr>
              <a:t>secretion</a:t>
            </a:r>
            <a:r>
              <a:rPr lang="cs-CZ" altLang="en-US" sz="1800" b="1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Primary</a:t>
            </a:r>
            <a:r>
              <a:rPr lang="cs-CZ" altLang="en-US" sz="1800" b="1" dirty="0">
                <a:latin typeface="Arial" charset="0"/>
              </a:rPr>
              <a:t> GI K</a:t>
            </a:r>
            <a:r>
              <a:rPr lang="cs-CZ" altLang="en-US" sz="1800" b="1" baseline="30000" dirty="0">
                <a:latin typeface="Arial" charset="0"/>
              </a:rPr>
              <a:t>+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loss</a:t>
            </a:r>
            <a:endParaRPr lang="cs-CZ" altLang="en-US" sz="1800" b="1" dirty="0">
              <a:latin typeface="Arial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844675"/>
            <a:ext cx="4316412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1305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33118" y="1906717"/>
            <a:ext cx="23321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small bowel syndrome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9336" y="2636912"/>
            <a:ext cx="13715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err="1"/>
              <a:t>jejunostomy</a:t>
            </a:r>
            <a:endParaRPr lang="en-GB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45440" y="2661545"/>
            <a:ext cx="1655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err="1"/>
              <a:t>Jejuno-colic</a:t>
            </a:r>
            <a:r>
              <a:rPr lang="cs-CZ" b="1" dirty="0"/>
              <a:t> </a:t>
            </a:r>
            <a:r>
              <a:rPr lang="cs-CZ" b="1" dirty="0" err="1"/>
              <a:t>an</a:t>
            </a:r>
            <a:r>
              <a:rPr lang="cs-CZ" b="1" dirty="0"/>
              <a:t>.</a:t>
            </a:r>
            <a:endParaRPr lang="en-GB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20449" y="2661545"/>
            <a:ext cx="15953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jejun-</a:t>
            </a:r>
            <a:r>
              <a:rPr lang="cs-CZ" b="1" dirty="0" err="1"/>
              <a:t>ileo</a:t>
            </a:r>
            <a:r>
              <a:rPr lang="cs-CZ" b="1" dirty="0"/>
              <a:t> </a:t>
            </a:r>
            <a:r>
              <a:rPr lang="cs-CZ" b="1" dirty="0" err="1"/>
              <a:t>an</a:t>
            </a:r>
            <a:r>
              <a:rPr lang="cs-CZ" b="1" dirty="0"/>
              <a:t>.</a:t>
            </a:r>
            <a:endParaRPr lang="en-GB" b="1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7075171" y="1542753"/>
            <a:ext cx="685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7761034" y="1542753"/>
            <a:ext cx="0" cy="363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10248" y="6269911"/>
            <a:ext cx="813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Isotonic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dehydratation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hyperchloremic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metabolic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acidosis</a:t>
            </a:r>
            <a:r>
              <a:rPr lang="cs-CZ" b="1" dirty="0">
                <a:solidFill>
                  <a:srgbClr val="FF0000"/>
                </a:solidFill>
              </a:rPr>
              <a:t>, severe </a:t>
            </a:r>
            <a:r>
              <a:rPr lang="cs-CZ" b="1" dirty="0" err="1">
                <a:solidFill>
                  <a:srgbClr val="FF0000"/>
                </a:solidFill>
              </a:rPr>
              <a:t>hypokalemia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535488" y="6021288"/>
            <a:ext cx="0" cy="2486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77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u="sng" dirty="0">
                <a:solidFill>
                  <a:srgbClr val="FF0000"/>
                </a:solidFill>
              </a:rPr>
              <a:t>Basic </a:t>
            </a:r>
            <a:r>
              <a:rPr lang="cs-CZ" sz="3300" b="1" u="sng" dirty="0" err="1">
                <a:solidFill>
                  <a:srgbClr val="FF0000"/>
                </a:solidFill>
              </a:rPr>
              <a:t>principles</a:t>
            </a:r>
            <a:r>
              <a:rPr lang="cs-CZ" sz="3300" b="1" u="sng" dirty="0">
                <a:solidFill>
                  <a:srgbClr val="FF0000"/>
                </a:solidFill>
              </a:rPr>
              <a:t> </a:t>
            </a:r>
            <a:r>
              <a:rPr lang="cs-CZ" sz="3300" b="1" u="sng" dirty="0" err="1">
                <a:solidFill>
                  <a:srgbClr val="FF0000"/>
                </a:solidFill>
              </a:rPr>
              <a:t>of</a:t>
            </a:r>
            <a:r>
              <a:rPr lang="cs-CZ" sz="3300" b="1" u="sng" dirty="0">
                <a:solidFill>
                  <a:srgbClr val="FF0000"/>
                </a:solidFill>
              </a:rPr>
              <a:t> </a:t>
            </a:r>
            <a:r>
              <a:rPr lang="cs-CZ" sz="3300" b="1" u="sng" dirty="0" err="1">
                <a:solidFill>
                  <a:srgbClr val="FF0000"/>
                </a:solidFill>
              </a:rPr>
              <a:t>the</a:t>
            </a:r>
            <a:r>
              <a:rPr lang="cs-CZ" sz="3300" b="1" u="sng" dirty="0">
                <a:solidFill>
                  <a:srgbClr val="FF0000"/>
                </a:solidFill>
              </a:rPr>
              <a:t> </a:t>
            </a:r>
            <a:r>
              <a:rPr lang="cs-CZ" sz="3300" b="1" u="sng" dirty="0" err="1">
                <a:solidFill>
                  <a:srgbClr val="FF0000"/>
                </a:solidFill>
              </a:rPr>
              <a:t>physiology</a:t>
            </a:r>
            <a:r>
              <a:rPr lang="cs-CZ" sz="3300" b="1" u="sng" dirty="0">
                <a:solidFill>
                  <a:srgbClr val="FF0000"/>
                </a:solidFill>
              </a:rPr>
              <a:t> </a:t>
            </a:r>
            <a:r>
              <a:rPr lang="cs-CZ" sz="3300" b="1" u="sng" dirty="0" err="1">
                <a:solidFill>
                  <a:srgbClr val="FF0000"/>
                </a:solidFill>
              </a:rPr>
              <a:t>of</a:t>
            </a:r>
            <a:r>
              <a:rPr lang="cs-CZ" sz="3300" b="1" u="sng" dirty="0">
                <a:solidFill>
                  <a:srgbClr val="FF0000"/>
                </a:solidFill>
              </a:rPr>
              <a:t> body fluid </a:t>
            </a:r>
            <a:r>
              <a:rPr lang="cs-CZ" sz="3300" b="1" u="sng" dirty="0" err="1">
                <a:solidFill>
                  <a:srgbClr val="FF0000"/>
                </a:solidFill>
              </a:rPr>
              <a:t>composition</a:t>
            </a:r>
            <a:r>
              <a:rPr lang="cs-CZ" sz="3300" b="1" u="sng" dirty="0">
                <a:solidFill>
                  <a:srgbClr val="FF0000"/>
                </a:solidFill>
              </a:rPr>
              <a:t> and </a:t>
            </a:r>
            <a:r>
              <a:rPr lang="cs-CZ" sz="3300" b="1" u="sng" dirty="0" err="1">
                <a:solidFill>
                  <a:srgbClr val="FF0000"/>
                </a:solidFill>
              </a:rPr>
              <a:t>internal</a:t>
            </a:r>
            <a:r>
              <a:rPr lang="cs-CZ" sz="3300" b="1" u="sng" dirty="0">
                <a:solidFill>
                  <a:srgbClr val="FF0000"/>
                </a:solidFill>
              </a:rPr>
              <a:t> </a:t>
            </a:r>
            <a:r>
              <a:rPr lang="cs-CZ" sz="3300" b="1" u="sng" dirty="0" err="1">
                <a:solidFill>
                  <a:srgbClr val="FF0000"/>
                </a:solidFill>
              </a:rPr>
              <a:t>enviroment</a:t>
            </a:r>
            <a:r>
              <a:rPr lang="cs-CZ" sz="3300" b="1" u="sng" dirty="0">
                <a:solidFill>
                  <a:srgbClr val="FF0000"/>
                </a:solidFill>
              </a:rPr>
              <a:t> balance</a:t>
            </a:r>
          </a:p>
          <a:p>
            <a:endParaRPr lang="cs-CZ" sz="3300" b="1" dirty="0">
              <a:solidFill>
                <a:srgbClr val="FF0000"/>
              </a:solidFill>
            </a:endParaRPr>
          </a:p>
          <a:p>
            <a:r>
              <a:rPr lang="en-GB" sz="3300" b="1" dirty="0">
                <a:solidFill>
                  <a:srgbClr val="FF0000"/>
                </a:solidFill>
              </a:rPr>
              <a:t>Disorders of the internal environment </a:t>
            </a:r>
            <a:r>
              <a:rPr lang="cs-CZ" sz="3300" b="1" dirty="0" err="1">
                <a:solidFill>
                  <a:srgbClr val="FF0000"/>
                </a:solidFill>
              </a:rPr>
              <a:t>associated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with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normal</a:t>
            </a:r>
            <a:r>
              <a:rPr lang="cs-CZ" sz="3300" b="1" dirty="0">
                <a:solidFill>
                  <a:srgbClr val="FF0000"/>
                </a:solidFill>
              </a:rPr>
              <a:t> ECF </a:t>
            </a:r>
            <a:r>
              <a:rPr lang="cs-CZ" sz="3300" b="1" dirty="0" smtClean="0">
                <a:solidFill>
                  <a:srgbClr val="FF0000"/>
                </a:solidFill>
              </a:rPr>
              <a:t>(</a:t>
            </a:r>
            <a:r>
              <a:rPr lang="cs-CZ" sz="3300" b="1" dirty="0" err="1" smtClean="0">
                <a:solidFill>
                  <a:srgbClr val="FF0000"/>
                </a:solidFill>
              </a:rPr>
              <a:t>extracellular</a:t>
            </a:r>
            <a:r>
              <a:rPr lang="cs-CZ" sz="3300" b="1" dirty="0" smtClean="0">
                <a:solidFill>
                  <a:srgbClr val="FF0000"/>
                </a:solidFill>
              </a:rPr>
              <a:t> fluid) </a:t>
            </a:r>
            <a:r>
              <a:rPr lang="cs-CZ" sz="3300" b="1" dirty="0" err="1" smtClean="0">
                <a:solidFill>
                  <a:srgbClr val="FF0000"/>
                </a:solidFill>
              </a:rPr>
              <a:t>effective</a:t>
            </a:r>
            <a:r>
              <a:rPr lang="cs-CZ" sz="3300" b="1" dirty="0" smtClean="0">
                <a:solidFill>
                  <a:srgbClr val="FF0000"/>
                </a:solidFill>
              </a:rPr>
              <a:t> </a:t>
            </a:r>
            <a:r>
              <a:rPr lang="cs-CZ" sz="3300" b="1" dirty="0">
                <a:solidFill>
                  <a:srgbClr val="FF0000"/>
                </a:solidFill>
              </a:rPr>
              <a:t>tonicity</a:t>
            </a:r>
            <a:r>
              <a:rPr lang="cs-CZ" sz="3300" b="1" dirty="0"/>
              <a:t> 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</a:t>
            </a:r>
            <a:r>
              <a:rPr lang="cs-CZ" sz="3300" b="1" dirty="0" err="1"/>
              <a:t>hypohydration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Third</a:t>
            </a:r>
            <a:r>
              <a:rPr lang="cs-CZ" sz="3300" b="1" dirty="0"/>
              <a:t> </a:t>
            </a:r>
            <a:r>
              <a:rPr lang="cs-CZ" sz="3300" b="1" dirty="0" err="1"/>
              <a:t>spacing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 </a:t>
            </a:r>
            <a:r>
              <a:rPr lang="cs-CZ" sz="3300" b="1" dirty="0" err="1"/>
              <a:t>hyperhydration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r>
              <a:rPr lang="en-GB" b="1" dirty="0">
                <a:solidFill>
                  <a:srgbClr val="FF0000"/>
                </a:solidFill>
              </a:rPr>
              <a:t>Disorders of the internal environment associated with </a:t>
            </a:r>
            <a:r>
              <a:rPr lang="cs-CZ" b="1" dirty="0" err="1">
                <a:solidFill>
                  <a:srgbClr val="FF0000"/>
                </a:solidFill>
              </a:rPr>
              <a:t>abnormal</a:t>
            </a:r>
            <a:r>
              <a:rPr lang="en-GB" b="1" dirty="0">
                <a:solidFill>
                  <a:srgbClr val="FF0000"/>
                </a:solidFill>
              </a:rPr>
              <a:t> ECF effective tonicity </a:t>
            </a:r>
            <a:r>
              <a:rPr lang="cs-CZ" b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deficit</a:t>
            </a:r>
            <a:endParaRPr lang="en-GB" b="1" dirty="0"/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</a:t>
            </a:r>
            <a:r>
              <a:rPr lang="cs-CZ" b="1" dirty="0" err="1"/>
              <a:t>excess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>
                <a:solidFill>
                  <a:srgbClr val="FF0000"/>
                </a:solidFill>
              </a:rPr>
              <a:t>Differetial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diagnosis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hyponatremia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/>
          </a:p>
          <a:p>
            <a:r>
              <a:rPr lang="cs-CZ" b="1" dirty="0" err="1">
                <a:solidFill>
                  <a:srgbClr val="FF0000"/>
                </a:solidFill>
              </a:rPr>
              <a:t>Disturbances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kalemia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6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000" b="1" dirty="0" err="1"/>
              <a:t>Isotonic</a:t>
            </a:r>
            <a:r>
              <a:rPr lang="cs-CZ" sz="4000" b="1" dirty="0"/>
              <a:t> </a:t>
            </a:r>
            <a:r>
              <a:rPr lang="cs-CZ" sz="4000" b="1" dirty="0" err="1"/>
              <a:t>dehydration</a:t>
            </a:r>
            <a:r>
              <a:rPr lang="cs-CZ" sz="4000" b="1" dirty="0"/>
              <a:t>: </a:t>
            </a:r>
            <a:r>
              <a:rPr lang="cs-CZ" sz="4000" b="1" dirty="0">
                <a:solidFill>
                  <a:srgbClr val="FF0000"/>
                </a:solidFill>
              </a:rPr>
              <a:t>etiology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5363" name="TextovéPole 2"/>
          <p:cNvSpPr txBox="1">
            <a:spLocks noChangeArrowheads="1"/>
          </p:cNvSpPr>
          <p:nvPr/>
        </p:nvSpPr>
        <p:spPr bwMode="auto">
          <a:xfrm>
            <a:off x="250825" y="1081088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GI  </a:t>
            </a: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Loss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15365" name="TextovéPole 18"/>
          <p:cNvSpPr txBox="1">
            <a:spLocks noChangeArrowheads="1"/>
          </p:cNvSpPr>
          <p:nvPr/>
        </p:nvSpPr>
        <p:spPr bwMode="auto">
          <a:xfrm>
            <a:off x="206185" y="4488036"/>
            <a:ext cx="871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 dirty="0" err="1">
                <a:solidFill>
                  <a:srgbClr val="FF0000"/>
                </a:solidFill>
                <a:latin typeface="Arial" charset="0"/>
              </a:rPr>
              <a:t>Ethiopathogesis</a:t>
            </a:r>
            <a:endParaRPr lang="cs-CZ" altLang="en-US" sz="1800" b="1" u="sng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Diarrhea</a:t>
            </a:r>
            <a:r>
              <a:rPr lang="cs-CZ" altLang="en-US" sz="1800" b="1" dirty="0">
                <a:latin typeface="Arial" charset="0"/>
              </a:rPr>
              <a:t> → </a:t>
            </a:r>
            <a:r>
              <a:rPr lang="cs-CZ" altLang="en-US" sz="1800" b="1" dirty="0" err="1">
                <a:latin typeface="Arial" charset="0"/>
              </a:rPr>
              <a:t>primari</a:t>
            </a:r>
            <a:r>
              <a:rPr lang="cs-CZ" altLang="en-US" sz="1800" b="1" dirty="0">
                <a:latin typeface="Arial" charset="0"/>
              </a:rPr>
              <a:t> GI </a:t>
            </a:r>
            <a:r>
              <a:rPr lang="cs-CZ" altLang="en-US" sz="1800" b="1" dirty="0" err="1">
                <a:latin typeface="Arial" charset="0"/>
              </a:rPr>
              <a:t>loss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of</a:t>
            </a:r>
            <a:r>
              <a:rPr lang="cs-CZ" altLang="en-US" sz="1800" b="1" dirty="0">
                <a:latin typeface="Arial" charset="0"/>
              </a:rPr>
              <a:t> HCO3- </a:t>
            </a:r>
            <a:r>
              <a:rPr lang="cs-CZ" altLang="en-US" sz="1800" b="1" dirty="0" err="1">
                <a:latin typeface="Arial" charset="0"/>
              </a:rPr>
              <a:t>acompanied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with</a:t>
            </a:r>
            <a:r>
              <a:rPr lang="cs-CZ" altLang="en-US" sz="1800" b="1" dirty="0">
                <a:latin typeface="Arial" charset="0"/>
              </a:rPr>
              <a:t> Na+ →</a:t>
            </a:r>
            <a:r>
              <a:rPr lang="cs-CZ" altLang="en-US" sz="1800" b="1" dirty="0" err="1">
                <a:latin typeface="Arial" charset="0"/>
              </a:rPr>
              <a:t>activation</a:t>
            </a:r>
            <a:r>
              <a:rPr lang="cs-CZ" altLang="en-US" sz="1800" b="1" dirty="0">
                <a:latin typeface="Arial" charset="0"/>
              </a:rPr>
              <a:t> RAAS → ↑ aldosteron → ENAC:  ↑Na+ </a:t>
            </a:r>
            <a:r>
              <a:rPr lang="cs-CZ" altLang="en-US" sz="1800" b="1" dirty="0" err="1">
                <a:latin typeface="Arial" charset="0"/>
              </a:rPr>
              <a:t>tubular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resorption</a:t>
            </a:r>
            <a:r>
              <a:rPr lang="cs-CZ" altLang="en-US" sz="1800" b="1" dirty="0">
                <a:latin typeface="Arial" charset="0"/>
              </a:rPr>
              <a:t>  and ↑ K+  and H+ </a:t>
            </a:r>
            <a:r>
              <a:rPr lang="cs-CZ" altLang="en-US" sz="1800" b="1" dirty="0" err="1">
                <a:latin typeface="Arial" charset="0"/>
              </a:rPr>
              <a:t>secretion</a:t>
            </a:r>
            <a:r>
              <a:rPr lang="cs-CZ" altLang="en-US" sz="1800" b="1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Primary</a:t>
            </a:r>
            <a:r>
              <a:rPr lang="cs-CZ" altLang="en-US" sz="1800" b="1" dirty="0">
                <a:latin typeface="Arial" charset="0"/>
              </a:rPr>
              <a:t> GI K+ </a:t>
            </a:r>
            <a:r>
              <a:rPr lang="cs-CZ" altLang="en-US" sz="1800" b="1" dirty="0" err="1">
                <a:latin typeface="Arial" charset="0"/>
              </a:rPr>
              <a:t>loss</a:t>
            </a:r>
            <a:endParaRPr lang="cs-CZ" altLang="en-US" sz="1800" b="1" dirty="0">
              <a:latin typeface="Arial" charset="0"/>
            </a:endParaRP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530" y="1946344"/>
            <a:ext cx="187166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ovéPole 2"/>
          <p:cNvSpPr txBox="1">
            <a:spLocks noChangeArrowheads="1"/>
          </p:cNvSpPr>
          <p:nvPr/>
        </p:nvSpPr>
        <p:spPr bwMode="auto">
          <a:xfrm>
            <a:off x="541930" y="2302260"/>
            <a:ext cx="176202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Infection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Diverticulitis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Dysmicrobia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Arial" charset="0"/>
              </a:rPr>
              <a:t>IBD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Ischemia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Malabsorption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79912" y="2840970"/>
            <a:ext cx="204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</a:rPr>
              <a:t>Diarrhea</a:t>
            </a:r>
            <a:endParaRPr lang="en-GB" sz="40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>
            <a:endCxn id="4" idx="1"/>
          </p:cNvCxnSpPr>
          <p:nvPr/>
        </p:nvCxnSpPr>
        <p:spPr>
          <a:xfrm>
            <a:off x="2843808" y="3194913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41930" y="6093296"/>
            <a:ext cx="707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Izotonic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dehydratation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hyperchloremic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metabolic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acidosis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hypokalemia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>
            <a:stCxn id="15365" idx="2"/>
          </p:cNvCxnSpPr>
          <p:nvPr/>
        </p:nvCxnSpPr>
        <p:spPr>
          <a:xfrm>
            <a:off x="4562285" y="5688365"/>
            <a:ext cx="0" cy="3329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09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6334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000" b="1" dirty="0" err="1"/>
              <a:t>Isotonic</a:t>
            </a:r>
            <a:r>
              <a:rPr lang="cs-CZ" sz="4000" b="1" dirty="0"/>
              <a:t> </a:t>
            </a:r>
            <a:r>
              <a:rPr lang="cs-CZ" sz="4000" b="1" dirty="0" err="1"/>
              <a:t>dehydration</a:t>
            </a:r>
            <a:r>
              <a:rPr lang="cs-CZ" sz="4000" b="1" dirty="0"/>
              <a:t>: </a:t>
            </a:r>
            <a:r>
              <a:rPr lang="cs-CZ" sz="4000" b="1" dirty="0" err="1">
                <a:solidFill>
                  <a:srgbClr val="FF0000"/>
                </a:solidFill>
              </a:rPr>
              <a:t>renal</a:t>
            </a:r>
            <a:r>
              <a:rPr lang="cs-CZ" sz="4000" b="1" dirty="0">
                <a:solidFill>
                  <a:srgbClr val="FF0000"/>
                </a:solidFill>
              </a:rPr>
              <a:t> etiology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9459" name="TextovéPole 10"/>
          <p:cNvSpPr txBox="1">
            <a:spLocks noChangeArrowheads="1"/>
          </p:cNvSpPr>
          <p:nvPr/>
        </p:nvSpPr>
        <p:spPr bwMode="auto">
          <a:xfrm>
            <a:off x="395288" y="1341438"/>
            <a:ext cx="7414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Urinary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loss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caused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 by „salt </a:t>
            </a: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losing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en-US" sz="2400" b="1" u="sng" dirty="0" err="1">
                <a:solidFill>
                  <a:srgbClr val="FF0000"/>
                </a:solidFill>
                <a:latin typeface="Arial" charset="0"/>
              </a:rPr>
              <a:t>nephropathy</a:t>
            </a:r>
            <a:r>
              <a:rPr lang="cs-CZ" altLang="en-US" sz="2400" b="1" u="sng" dirty="0">
                <a:solidFill>
                  <a:srgbClr val="FF0000"/>
                </a:solidFill>
                <a:latin typeface="Arial" charset="0"/>
              </a:rPr>
              <a:t>“</a:t>
            </a:r>
            <a:endParaRPr lang="en-GB" altLang="en-US" sz="24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60" name="TextovéPole 11"/>
          <p:cNvSpPr txBox="1">
            <a:spLocks noChangeArrowheads="1"/>
          </p:cNvSpPr>
          <p:nvPr/>
        </p:nvSpPr>
        <p:spPr bwMode="auto">
          <a:xfrm>
            <a:off x="414338" y="5085184"/>
            <a:ext cx="83645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DM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complicated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by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ketoacidosis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loss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Na</a:t>
            </a:r>
            <a:r>
              <a:rPr lang="cs-CZ" altLang="en-US" sz="18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a K</a:t>
            </a:r>
            <a:r>
              <a:rPr lang="cs-CZ" altLang="en-US" sz="18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ketoacids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salts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CSWS: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Hyperproduction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natriuretic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peptides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(brain trauma, brain tumor,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subarachnoid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hemorrhage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apoplex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Adrenal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insufficiency</a:t>
            </a:r>
            <a:endParaRPr lang="cs-CZ" altLang="en-US" sz="1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9466" name="TextovéPole 8"/>
          <p:cNvSpPr txBox="1">
            <a:spLocks noChangeArrowheads="1"/>
          </p:cNvSpPr>
          <p:nvPr/>
        </p:nvSpPr>
        <p:spPr bwMode="auto">
          <a:xfrm>
            <a:off x="414338" y="1803400"/>
            <a:ext cx="855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AIN,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Chronic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TIN,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medullary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kidney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disease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, ADPKD, SLE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associated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Sjoegren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syndrome, ESRD)</a:t>
            </a:r>
            <a:endParaRPr lang="en-GB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7" name="TextovéPole 9"/>
          <p:cNvSpPr txBox="1">
            <a:spLocks noChangeArrowheads="1"/>
          </p:cNvSpPr>
          <p:nvPr/>
        </p:nvSpPr>
        <p:spPr bwMode="auto">
          <a:xfrm>
            <a:off x="414338" y="3356992"/>
            <a:ext cx="8759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Polyuric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phase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ATN, post-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obstructive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natrium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polyuria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secondary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nephropathies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associated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hyporenin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hypoaldosteronism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altLang="en-US" sz="1800" dirty="0" err="1">
                <a:solidFill>
                  <a:srgbClr val="000000"/>
                </a:solidFill>
                <a:latin typeface="Arial" charset="0"/>
              </a:rPr>
              <a:t>diuretics</a:t>
            </a:r>
            <a:endParaRPr lang="en-GB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338" y="2701194"/>
            <a:ext cx="773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err="1">
                <a:solidFill>
                  <a:srgbClr val="FF0000"/>
                </a:solidFill>
              </a:rPr>
              <a:t>Urinary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loss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caused</a:t>
            </a:r>
            <a:r>
              <a:rPr lang="cs-CZ" sz="2400" b="1" u="sng" dirty="0">
                <a:solidFill>
                  <a:srgbClr val="FF0000"/>
                </a:solidFill>
              </a:rPr>
              <a:t> by </a:t>
            </a:r>
            <a:r>
              <a:rPr lang="cs-CZ" sz="2400" b="1" u="sng" dirty="0" err="1">
                <a:solidFill>
                  <a:srgbClr val="FF0000"/>
                </a:solidFill>
              </a:rPr>
              <a:t>impairment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of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renal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tubular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function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4338" y="4447819"/>
            <a:ext cx="674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err="1">
                <a:solidFill>
                  <a:srgbClr val="FF0000"/>
                </a:solidFill>
              </a:rPr>
              <a:t>Urinary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loss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caused</a:t>
            </a:r>
            <a:r>
              <a:rPr lang="cs-CZ" sz="2400" b="1" u="sng" dirty="0">
                <a:solidFill>
                  <a:srgbClr val="FF0000"/>
                </a:solidFill>
              </a:rPr>
              <a:t> by </a:t>
            </a:r>
            <a:r>
              <a:rPr lang="cs-CZ" sz="2400" b="1" u="sng" dirty="0" err="1">
                <a:solidFill>
                  <a:srgbClr val="FF0000"/>
                </a:solidFill>
              </a:rPr>
              <a:t>endocrinological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u="sng" dirty="0" err="1">
                <a:solidFill>
                  <a:srgbClr val="FF0000"/>
                </a:solidFill>
              </a:rPr>
              <a:t>disorders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5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/>
          </p:cNvSpPr>
          <p:nvPr/>
        </p:nvSpPr>
        <p:spPr bwMode="auto">
          <a:xfrm>
            <a:off x="250825" y="274638"/>
            <a:ext cx="84359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4000" b="1" dirty="0" err="1"/>
              <a:t>Isotonic</a:t>
            </a:r>
            <a:r>
              <a:rPr lang="cs-CZ" altLang="en-US" sz="4000" b="1" dirty="0"/>
              <a:t> </a:t>
            </a:r>
            <a:r>
              <a:rPr lang="cs-CZ" altLang="en-US" sz="4000" b="1" dirty="0" err="1"/>
              <a:t>dehydration</a:t>
            </a:r>
            <a:r>
              <a:rPr lang="cs-CZ" altLang="en-US" sz="4000" b="1" dirty="0"/>
              <a:t> </a:t>
            </a:r>
            <a:r>
              <a:rPr lang="cs-CZ" altLang="en-US" sz="2800" b="1" dirty="0">
                <a:solidFill>
                  <a:srgbClr val="FF3300"/>
                </a:solidFill>
              </a:rPr>
              <a:t>(</a:t>
            </a:r>
            <a:r>
              <a:rPr lang="cs-CZ" altLang="en-US" sz="2800" b="1" dirty="0" err="1">
                <a:solidFill>
                  <a:srgbClr val="FF3300"/>
                </a:solidFill>
              </a:rPr>
              <a:t>clinical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manifestation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is</a:t>
            </a:r>
            <a:r>
              <a:rPr lang="cs-CZ" altLang="en-US" sz="2800" b="1" dirty="0">
                <a:solidFill>
                  <a:srgbClr val="FF3300"/>
                </a:solidFill>
              </a:rPr>
              <a:t> not </a:t>
            </a:r>
            <a:r>
              <a:rPr lang="cs-CZ" altLang="en-US" sz="2800" b="1" dirty="0" err="1">
                <a:solidFill>
                  <a:srgbClr val="FF3300"/>
                </a:solidFill>
              </a:rPr>
              <a:t>apparent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until</a:t>
            </a:r>
            <a:r>
              <a:rPr lang="cs-CZ" altLang="en-US" sz="2800" b="1" dirty="0">
                <a:solidFill>
                  <a:srgbClr val="FF3300"/>
                </a:solidFill>
              </a:rPr>
              <a:t> 3-6 l </a:t>
            </a:r>
            <a:r>
              <a:rPr lang="cs-CZ" altLang="en-US" sz="2800" b="1" dirty="0" err="1">
                <a:solidFill>
                  <a:srgbClr val="FF3300"/>
                </a:solidFill>
              </a:rPr>
              <a:t>isotonic</a:t>
            </a:r>
            <a:r>
              <a:rPr lang="cs-CZ" altLang="en-US" sz="2800" b="1" dirty="0">
                <a:solidFill>
                  <a:srgbClr val="FF3300"/>
                </a:solidFill>
              </a:rPr>
              <a:t> fluid has </a:t>
            </a:r>
            <a:r>
              <a:rPr lang="cs-CZ" altLang="en-US" sz="2800" b="1" dirty="0" err="1">
                <a:solidFill>
                  <a:srgbClr val="FF3300"/>
                </a:solidFill>
              </a:rPr>
              <a:t>been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lost</a:t>
            </a:r>
            <a:r>
              <a:rPr lang="cs-CZ" altLang="en-US" sz="2800" b="1" dirty="0">
                <a:solidFill>
                  <a:srgbClr val="FF3300"/>
                </a:solidFill>
              </a:rPr>
              <a:t> !)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12369" y="2060848"/>
            <a:ext cx="884889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Main</a:t>
            </a:r>
            <a:r>
              <a:rPr lang="cs-CZ" altLang="en-US" sz="2400" b="1" u="sng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symptoms</a:t>
            </a:r>
            <a:r>
              <a:rPr lang="cs-CZ" altLang="en-US" sz="2400" b="1" u="sng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&lt;&lt; </a:t>
            </a: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hypovolemia</a:t>
            </a:r>
            <a:r>
              <a:rPr lang="cs-CZ" altLang="en-US" sz="2400" b="1" u="sng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altLang="en-US" sz="2400" b="1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( </a:t>
            </a:r>
            <a:r>
              <a:rPr lang="cs-CZ" altLang="en-US" sz="2400" b="1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ECV</a:t>
            </a:r>
            <a:r>
              <a:rPr lang="cs-CZ" altLang="en-US" sz="2400" b="1" dirty="0" err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hemodynamic</a:t>
            </a:r>
            <a:r>
              <a:rPr lang="cs-CZ" altLang="en-US" sz="24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: 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 err="1">
                <a:latin typeface="Arial" charset="0"/>
                <a:sym typeface="Symbol" pitchFamily="18" charset="2"/>
              </a:rPr>
              <a:t>Hypotension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(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ortostaticá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hypotension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!)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 err="1">
                <a:latin typeface="Arial" charset="0"/>
                <a:sym typeface="Symbol" pitchFamily="18" charset="2"/>
              </a:rPr>
              <a:t>Invisible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filling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of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jugular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vein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in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horizontal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position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>
                <a:latin typeface="Arial" charset="0"/>
                <a:sym typeface="Symbol" pitchFamily="18" charset="2"/>
              </a:rPr>
              <a:t> HTC, 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serum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protein, albumin, UA,  P</a:t>
            </a:r>
            <a:r>
              <a:rPr lang="cs-CZ" altLang="en-US" sz="1800" b="1" baseline="-25000" dirty="0">
                <a:latin typeface="Arial" charset="0"/>
                <a:sym typeface="Symbol" pitchFamily="18" charset="2"/>
              </a:rPr>
              <a:t>UREA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(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trends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!)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>
                <a:latin typeface="Arial" charset="0"/>
                <a:sym typeface="Wingdings" pitchFamily="2" charset="2"/>
              </a:rPr>
              <a:t>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Central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blood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pressure</a:t>
            </a:r>
            <a:endParaRPr lang="cs-CZ" altLang="en-US" sz="1800" b="1" dirty="0"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>
                <a:latin typeface="Arial" charset="0"/>
                <a:sym typeface="Wingdings" pitchFamily="2" charset="2"/>
              </a:rPr>
              <a:t> BW (BW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befor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dehydratation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has to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be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known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!)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12369" y="4149080"/>
            <a:ext cx="431165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 i="1" u="sng" dirty="0" err="1">
                <a:solidFill>
                  <a:srgbClr val="FF3300"/>
                </a:solidFill>
                <a:latin typeface="Arial" charset="0"/>
              </a:rPr>
              <a:t>Symptoms</a:t>
            </a:r>
            <a:r>
              <a:rPr lang="cs-CZ" altLang="en-US" sz="2000" b="1" i="1" u="sng" dirty="0">
                <a:solidFill>
                  <a:srgbClr val="FF3300"/>
                </a:solidFill>
                <a:latin typeface="Arial" charset="0"/>
              </a:rPr>
              <a:t> &lt;&lt;&lt; </a:t>
            </a:r>
            <a:r>
              <a:rPr lang="cs-CZ" altLang="en-US" sz="2000" b="1" i="1" u="sng" dirty="0" err="1">
                <a:solidFill>
                  <a:srgbClr val="FF3300"/>
                </a:solidFill>
                <a:latin typeface="Arial" charset="0"/>
              </a:rPr>
              <a:t>hypohydration</a:t>
            </a:r>
            <a:endParaRPr lang="cs-CZ" altLang="en-US" sz="2000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i="1" dirty="0" err="1">
                <a:latin typeface="Arial" charset="0"/>
              </a:rPr>
              <a:t>Poor</a:t>
            </a:r>
            <a:r>
              <a:rPr lang="cs-CZ" altLang="en-US" sz="1800" b="1" i="1" dirty="0">
                <a:latin typeface="Arial" charset="0"/>
              </a:rPr>
              <a:t> skin turgor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i="1" dirty="0" err="1">
                <a:latin typeface="Arial" charset="0"/>
              </a:rPr>
              <a:t>Sunken</a:t>
            </a:r>
            <a:r>
              <a:rPr lang="cs-CZ" altLang="en-US" sz="1800" b="1" i="1" dirty="0">
                <a:latin typeface="Arial" charset="0"/>
              </a:rPr>
              <a:t> </a:t>
            </a:r>
            <a:r>
              <a:rPr lang="cs-CZ" altLang="en-US" sz="1800" b="1" i="1" dirty="0" err="1">
                <a:latin typeface="Arial" charset="0"/>
              </a:rPr>
              <a:t>eyes</a:t>
            </a:r>
            <a:endParaRPr lang="cs-CZ" altLang="en-US" sz="1800" b="1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i="1" dirty="0" err="1">
                <a:latin typeface="Arial" charset="0"/>
              </a:rPr>
              <a:t>Oliguria</a:t>
            </a:r>
            <a:endParaRPr lang="cs-CZ" altLang="en-US" sz="1800" b="1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i="1" dirty="0">
                <a:latin typeface="Arial" charset="0"/>
              </a:rPr>
              <a:t>Absence </a:t>
            </a:r>
            <a:r>
              <a:rPr lang="cs-CZ" altLang="en-US" sz="1800" b="1" i="1" dirty="0" err="1">
                <a:latin typeface="Arial" charset="0"/>
              </a:rPr>
              <a:t>of</a:t>
            </a:r>
            <a:r>
              <a:rPr lang="cs-CZ" altLang="en-US" sz="1800" b="1" i="1" dirty="0">
                <a:latin typeface="Arial" charset="0"/>
              </a:rPr>
              <a:t> </a:t>
            </a:r>
            <a:r>
              <a:rPr lang="cs-CZ" altLang="en-US" sz="1800" b="1" i="1" dirty="0" err="1">
                <a:latin typeface="Arial" charset="0"/>
              </a:rPr>
              <a:t>axillary</a:t>
            </a:r>
            <a:r>
              <a:rPr lang="cs-CZ" altLang="en-US" sz="1800" b="1" i="1" dirty="0">
                <a:latin typeface="Arial" charset="0"/>
              </a:rPr>
              <a:t> </a:t>
            </a:r>
            <a:r>
              <a:rPr lang="cs-CZ" altLang="en-US" sz="1800" b="1" i="1" dirty="0" err="1">
                <a:latin typeface="Arial" charset="0"/>
              </a:rPr>
              <a:t>sweat</a:t>
            </a:r>
            <a:endParaRPr lang="cs-CZ" altLang="en-US" sz="1800" b="1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i="1" dirty="0" err="1">
                <a:latin typeface="Arial" charset="0"/>
              </a:rPr>
              <a:t>Muscle</a:t>
            </a:r>
            <a:r>
              <a:rPr lang="cs-CZ" altLang="en-US" sz="1800" b="1" i="1" dirty="0">
                <a:latin typeface="Arial" charset="0"/>
              </a:rPr>
              <a:t> </a:t>
            </a:r>
            <a:r>
              <a:rPr lang="cs-CZ" altLang="en-US" sz="1800" b="1" i="1" dirty="0" err="1">
                <a:latin typeface="Arial" charset="0"/>
              </a:rPr>
              <a:t>cramps</a:t>
            </a:r>
            <a:endParaRPr lang="cs-CZ" altLang="en-US" sz="1800" b="1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i="1" dirty="0" err="1">
                <a:latin typeface="Arial" charset="0"/>
              </a:rPr>
              <a:t>thirst</a:t>
            </a:r>
            <a:r>
              <a:rPr lang="cs-CZ" altLang="en-US" sz="1800" b="1" i="1" dirty="0">
                <a:latin typeface="Arial" charset="0"/>
              </a:rPr>
              <a:t>, </a:t>
            </a:r>
            <a:r>
              <a:rPr lang="cs-CZ" altLang="en-US" sz="1800" b="1" i="1" dirty="0" err="1">
                <a:latin typeface="Arial" charset="0"/>
              </a:rPr>
              <a:t>anorexia</a:t>
            </a:r>
            <a:endParaRPr lang="cs-CZ" altLang="en-US" sz="1800" b="1" i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i="1" dirty="0" err="1">
                <a:latin typeface="Arial" charset="0"/>
              </a:rPr>
              <a:t>apathy</a:t>
            </a:r>
            <a:r>
              <a:rPr lang="cs-CZ" altLang="en-US" sz="1800" b="1" i="1" dirty="0">
                <a:latin typeface="Arial" charset="0"/>
              </a:rPr>
              <a:t>, </a:t>
            </a:r>
            <a:r>
              <a:rPr lang="cs-CZ" altLang="en-US" sz="1800" b="1" i="1" dirty="0" err="1">
                <a:latin typeface="Arial" charset="0"/>
              </a:rPr>
              <a:t>weaknes</a:t>
            </a:r>
            <a:r>
              <a:rPr lang="cs-CZ" altLang="en-US" sz="1800" b="1" i="1" dirty="0">
                <a:latin typeface="Arial" charset="0"/>
              </a:rPr>
              <a:t>, </a:t>
            </a:r>
            <a:r>
              <a:rPr lang="cs-CZ" altLang="en-US" sz="1800" b="1" i="1" dirty="0" err="1">
                <a:latin typeface="Arial" charset="0"/>
              </a:rPr>
              <a:t>confusion</a:t>
            </a:r>
            <a:r>
              <a:rPr lang="cs-CZ" altLang="en-US" sz="1800" dirty="0">
                <a:latin typeface="Arial" charset="0"/>
              </a:rPr>
              <a:t> </a:t>
            </a:r>
            <a:endParaRPr lang="cs-CZ" altLang="en-US" sz="18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791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Differencial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extrarenal</a:t>
            </a:r>
            <a:r>
              <a:rPr lang="cs-CZ" b="1" dirty="0"/>
              <a:t> </a:t>
            </a:r>
            <a:r>
              <a:rPr lang="cs-CZ" b="1" dirty="0" err="1"/>
              <a:t>vs</a:t>
            </a:r>
            <a:r>
              <a:rPr lang="cs-CZ" b="1" dirty="0"/>
              <a:t> </a:t>
            </a:r>
            <a:r>
              <a:rPr lang="cs-CZ" b="1" dirty="0" err="1"/>
              <a:t>renal</a:t>
            </a:r>
            <a:r>
              <a:rPr lang="cs-CZ" b="1" dirty="0"/>
              <a:t> </a:t>
            </a:r>
            <a:r>
              <a:rPr lang="cs-CZ" b="1" dirty="0" err="1"/>
              <a:t>losses</a:t>
            </a:r>
            <a:endParaRPr lang="en-GB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8777" y="2261868"/>
            <a:ext cx="21291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↓</a:t>
            </a:r>
            <a:r>
              <a:rPr lang="cs-CZ" b="1" dirty="0" err="1"/>
              <a:t>UNa</a:t>
            </a:r>
            <a:r>
              <a:rPr lang="cs-CZ" b="1" baseline="30000" dirty="0"/>
              <a:t>+ </a:t>
            </a:r>
            <a:r>
              <a:rPr lang="cs-CZ" b="1" dirty="0"/>
              <a:t>&lt; 30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</a:p>
          <a:p>
            <a:endParaRPr lang="cs-CZ" b="1" dirty="0"/>
          </a:p>
          <a:p>
            <a:r>
              <a:rPr lang="cs-CZ" b="1" dirty="0"/>
              <a:t>↓EF </a:t>
            </a:r>
            <a:r>
              <a:rPr lang="cs-CZ" b="1" baseline="-25000" dirty="0"/>
              <a:t>Na+ </a:t>
            </a:r>
            <a:r>
              <a:rPr lang="cs-CZ" b="1" dirty="0"/>
              <a:t>&lt; 0.4%</a:t>
            </a:r>
          </a:p>
          <a:p>
            <a:endParaRPr lang="cs-CZ" b="1" dirty="0"/>
          </a:p>
          <a:p>
            <a:r>
              <a:rPr lang="cs-CZ" b="1" dirty="0"/>
              <a:t>↓</a:t>
            </a:r>
            <a:r>
              <a:rPr lang="cs-CZ" b="1" dirty="0" err="1"/>
              <a:t>EF</a:t>
            </a:r>
            <a:r>
              <a:rPr lang="cs-CZ" b="1" baseline="-25000" dirty="0" err="1"/>
              <a:t>Osm</a:t>
            </a:r>
            <a:r>
              <a:rPr lang="cs-CZ" b="1" baseline="-25000" dirty="0"/>
              <a:t> </a:t>
            </a:r>
            <a:r>
              <a:rPr lang="cs-CZ" b="1" dirty="0"/>
              <a:t>&lt; 2%</a:t>
            </a:r>
          </a:p>
          <a:p>
            <a:endParaRPr lang="cs-CZ" b="1" dirty="0"/>
          </a:p>
          <a:p>
            <a:r>
              <a:rPr lang="cs-CZ" b="1" dirty="0"/>
              <a:t>EF</a:t>
            </a:r>
            <a:r>
              <a:rPr lang="cs-CZ" b="1" baseline="-25000" dirty="0"/>
              <a:t>H2O       </a:t>
            </a:r>
            <a:r>
              <a:rPr lang="cs-CZ" b="1" dirty="0"/>
              <a:t>&lt; 1%</a:t>
            </a:r>
          </a:p>
          <a:p>
            <a:endParaRPr lang="cs-CZ" b="1" dirty="0"/>
          </a:p>
          <a:p>
            <a:r>
              <a:rPr lang="cs-CZ" b="1" dirty="0"/>
              <a:t>ABB </a:t>
            </a:r>
          </a:p>
          <a:p>
            <a:r>
              <a:rPr lang="cs-CZ" b="1" dirty="0" err="1"/>
              <a:t>metabolic</a:t>
            </a:r>
            <a:r>
              <a:rPr lang="cs-CZ" b="1" dirty="0"/>
              <a:t> </a:t>
            </a:r>
            <a:r>
              <a:rPr lang="cs-CZ" b="1" dirty="0" err="1"/>
              <a:t>acidosis</a:t>
            </a:r>
            <a:endParaRPr lang="cs-CZ" b="1" dirty="0"/>
          </a:p>
          <a:p>
            <a:r>
              <a:rPr lang="cs-CZ" b="1" dirty="0" err="1"/>
              <a:t>metabolic</a:t>
            </a:r>
            <a:r>
              <a:rPr lang="cs-CZ" b="1" dirty="0"/>
              <a:t> </a:t>
            </a:r>
            <a:r>
              <a:rPr lang="cs-CZ" b="1" dirty="0" err="1"/>
              <a:t>alcalosis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U</a:t>
            </a:r>
            <a:r>
              <a:rPr lang="cs-CZ" b="1" baseline="-25000" dirty="0"/>
              <a:t>K+</a:t>
            </a:r>
            <a:r>
              <a:rPr lang="cs-CZ" b="1" baseline="30000" dirty="0"/>
              <a:t> </a:t>
            </a:r>
            <a:r>
              <a:rPr lang="cs-CZ" b="1" dirty="0"/>
              <a:t>&gt; 20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</a:p>
          <a:p>
            <a:endParaRPr lang="cs-CZ" b="1" dirty="0"/>
          </a:p>
          <a:p>
            <a:r>
              <a:rPr lang="cs-CZ" b="1" dirty="0"/>
              <a:t>↓EF</a:t>
            </a:r>
            <a:r>
              <a:rPr lang="cs-CZ" b="1" baseline="-25000" dirty="0"/>
              <a:t>K+</a:t>
            </a:r>
          </a:p>
          <a:p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45384" y="2308033"/>
            <a:ext cx="216437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↑</a:t>
            </a:r>
            <a:r>
              <a:rPr lang="cs-CZ" b="1" dirty="0" err="1"/>
              <a:t>UNa</a:t>
            </a:r>
            <a:r>
              <a:rPr lang="cs-CZ" b="1" baseline="30000" dirty="0"/>
              <a:t>+  </a:t>
            </a:r>
            <a:r>
              <a:rPr lang="cs-CZ" b="1" dirty="0"/>
              <a:t>&gt; 30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</a:p>
          <a:p>
            <a:endParaRPr lang="cs-CZ" b="1" dirty="0"/>
          </a:p>
          <a:p>
            <a:r>
              <a:rPr lang="cs-CZ" b="1" dirty="0"/>
              <a:t>↑</a:t>
            </a:r>
            <a:r>
              <a:rPr lang="cs-CZ" b="1" dirty="0" err="1"/>
              <a:t>EF</a:t>
            </a:r>
            <a:r>
              <a:rPr lang="cs-CZ" b="1" baseline="-25000" dirty="0" err="1"/>
              <a:t>Na</a:t>
            </a:r>
            <a:r>
              <a:rPr lang="cs-CZ" b="1" baseline="-25000" dirty="0"/>
              <a:t>+ </a:t>
            </a:r>
            <a:r>
              <a:rPr lang="cs-CZ" b="1" dirty="0"/>
              <a:t>&gt; 1.2%</a:t>
            </a:r>
          </a:p>
          <a:p>
            <a:endParaRPr lang="cs-CZ" b="1" dirty="0"/>
          </a:p>
          <a:p>
            <a:r>
              <a:rPr lang="cs-CZ" b="1" dirty="0"/>
              <a:t>↑EF </a:t>
            </a:r>
            <a:r>
              <a:rPr lang="cs-CZ" b="1" baseline="-25000" dirty="0"/>
              <a:t>Osm </a:t>
            </a:r>
            <a:r>
              <a:rPr lang="cs-CZ" b="1" dirty="0"/>
              <a:t>&gt; 3.5%</a:t>
            </a:r>
          </a:p>
          <a:p>
            <a:endParaRPr lang="cs-CZ" b="1" dirty="0"/>
          </a:p>
          <a:p>
            <a:r>
              <a:rPr lang="cs-CZ" b="1" dirty="0"/>
              <a:t>↑EF </a:t>
            </a:r>
            <a:r>
              <a:rPr lang="cs-CZ" b="1" baseline="-25000" dirty="0"/>
              <a:t>H2O </a:t>
            </a:r>
            <a:r>
              <a:rPr lang="cs-CZ" b="1" dirty="0"/>
              <a:t>&gt; 2%</a:t>
            </a:r>
          </a:p>
          <a:p>
            <a:endParaRPr lang="cs-CZ" b="1" dirty="0"/>
          </a:p>
          <a:p>
            <a:r>
              <a:rPr lang="cs-CZ" b="1" dirty="0"/>
              <a:t>ABB</a:t>
            </a:r>
          </a:p>
          <a:p>
            <a:r>
              <a:rPr lang="cs-CZ" b="1" dirty="0" err="1"/>
              <a:t>metabolic</a:t>
            </a:r>
            <a:r>
              <a:rPr lang="cs-CZ" b="1" dirty="0"/>
              <a:t> </a:t>
            </a:r>
            <a:r>
              <a:rPr lang="cs-CZ" b="1" dirty="0" err="1"/>
              <a:t>acidosis</a:t>
            </a:r>
            <a:endParaRPr lang="cs-CZ" b="1" dirty="0"/>
          </a:p>
          <a:p>
            <a:r>
              <a:rPr lang="cs-CZ" b="1" dirty="0" err="1"/>
              <a:t>metabolic</a:t>
            </a:r>
            <a:r>
              <a:rPr lang="cs-CZ" b="1" dirty="0"/>
              <a:t> </a:t>
            </a:r>
            <a:r>
              <a:rPr lang="cs-CZ" b="1" dirty="0" err="1"/>
              <a:t>alcalosis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b="1" dirty="0"/>
              <a:t>↑↓U</a:t>
            </a:r>
            <a:r>
              <a:rPr lang="cs-CZ" b="1" baseline="-25000" dirty="0"/>
              <a:t>K+</a:t>
            </a:r>
            <a:r>
              <a:rPr lang="cs-CZ" b="1" baseline="30000" dirty="0"/>
              <a:t> </a:t>
            </a:r>
          </a:p>
          <a:p>
            <a:endParaRPr lang="cs-CZ" b="1" baseline="30000" dirty="0"/>
          </a:p>
          <a:p>
            <a:r>
              <a:rPr lang="cs-CZ" b="1" dirty="0"/>
              <a:t>↓↑EF</a:t>
            </a:r>
            <a:r>
              <a:rPr lang="cs-CZ" b="1" baseline="-25000" dirty="0"/>
              <a:t>K+</a:t>
            </a:r>
          </a:p>
          <a:p>
            <a:endParaRPr lang="en-GB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1702500"/>
            <a:ext cx="299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</a:rPr>
              <a:t>Extrarenal</a:t>
            </a:r>
            <a:r>
              <a:rPr lang="cs-CZ" sz="2800" b="1" dirty="0">
                <a:solidFill>
                  <a:srgbClr val="FF0000"/>
                </a:solidFill>
              </a:rPr>
              <a:t> (GI) </a:t>
            </a:r>
            <a:r>
              <a:rPr lang="cs-CZ" sz="2800" b="1" dirty="0" err="1">
                <a:solidFill>
                  <a:srgbClr val="FF0000"/>
                </a:solidFill>
              </a:rPr>
              <a:t>loss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15991" y="1738648"/>
            <a:ext cx="1668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</a:rPr>
              <a:t>Renal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loss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2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Therapy</a:t>
            </a:r>
            <a:r>
              <a:rPr lang="cs-CZ" b="1" dirty="0"/>
              <a:t> od </a:t>
            </a:r>
            <a:r>
              <a:rPr lang="cs-CZ" b="1" dirty="0" err="1"/>
              <a:t>isotonic</a:t>
            </a:r>
            <a:r>
              <a:rPr lang="cs-CZ" b="1" dirty="0"/>
              <a:t> </a:t>
            </a:r>
            <a:r>
              <a:rPr lang="cs-CZ" b="1" dirty="0" err="1"/>
              <a:t>dehydration</a:t>
            </a:r>
            <a:r>
              <a:rPr lang="cs-CZ" b="1" dirty="0"/>
              <a:t>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i.v</a:t>
            </a:r>
            <a:r>
              <a:rPr lang="cs-CZ" b="1" dirty="0"/>
              <a:t>. </a:t>
            </a:r>
            <a:r>
              <a:rPr lang="cs-CZ" b="1" dirty="0" err="1"/>
              <a:t>substitution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isotonic</a:t>
            </a:r>
            <a:r>
              <a:rPr lang="cs-CZ" b="1" dirty="0"/>
              <a:t> </a:t>
            </a:r>
            <a:r>
              <a:rPr lang="cs-CZ" b="1" dirty="0" err="1"/>
              <a:t>volume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Choice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solute</a:t>
            </a:r>
            <a:r>
              <a:rPr lang="cs-CZ" b="1" dirty="0"/>
              <a:t> </a:t>
            </a:r>
            <a:r>
              <a:rPr lang="cs-CZ" b="1" dirty="0" err="1"/>
              <a:t>preparation</a:t>
            </a:r>
            <a:r>
              <a:rPr lang="cs-CZ" b="1" dirty="0"/>
              <a:t> </a:t>
            </a:r>
            <a:r>
              <a:rPr lang="cs-CZ" b="1" dirty="0" err="1"/>
              <a:t>depends</a:t>
            </a:r>
            <a:r>
              <a:rPr lang="cs-CZ" b="1" dirty="0"/>
              <a:t> on ABB (</a:t>
            </a:r>
            <a:r>
              <a:rPr lang="cs-CZ" b="1" dirty="0" err="1"/>
              <a:t>acidifying</a:t>
            </a:r>
            <a:r>
              <a:rPr lang="cs-CZ" b="1" dirty="0"/>
              <a:t> </a:t>
            </a:r>
            <a:r>
              <a:rPr lang="cs-CZ" b="1" dirty="0" err="1"/>
              <a:t>solution</a:t>
            </a:r>
            <a:r>
              <a:rPr lang="cs-CZ" b="1" dirty="0"/>
              <a:t> in </a:t>
            </a:r>
            <a:r>
              <a:rPr lang="cs-CZ" b="1" dirty="0" err="1"/>
              <a:t>pts</a:t>
            </a:r>
            <a:r>
              <a:rPr lang="cs-CZ" b="1" dirty="0"/>
              <a:t>.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alkalemia</a:t>
            </a:r>
            <a:r>
              <a:rPr lang="cs-CZ" b="1" dirty="0"/>
              <a:t>; </a:t>
            </a:r>
            <a:r>
              <a:rPr lang="cs-CZ" b="1" dirty="0" err="1"/>
              <a:t>alkalizing</a:t>
            </a:r>
            <a:r>
              <a:rPr lang="cs-CZ" b="1" dirty="0"/>
              <a:t> </a:t>
            </a:r>
            <a:r>
              <a:rPr lang="cs-CZ" b="1" dirty="0" err="1"/>
              <a:t>solutin</a:t>
            </a:r>
            <a:r>
              <a:rPr lang="cs-CZ" b="1" dirty="0"/>
              <a:t> in </a:t>
            </a:r>
            <a:r>
              <a:rPr lang="cs-CZ" b="1" dirty="0" err="1"/>
              <a:t>acidemia</a:t>
            </a:r>
            <a:r>
              <a:rPr lang="cs-CZ" b="1" dirty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Amount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substituted</a:t>
            </a:r>
            <a:r>
              <a:rPr lang="cs-CZ" b="1" dirty="0"/>
              <a:t> </a:t>
            </a:r>
            <a:r>
              <a:rPr lang="cs-CZ" b="1" dirty="0" err="1"/>
              <a:t>solution</a:t>
            </a:r>
            <a:r>
              <a:rPr lang="cs-CZ" b="1" dirty="0"/>
              <a:t> and </a:t>
            </a:r>
            <a:r>
              <a:rPr lang="cs-CZ" b="1" dirty="0" err="1"/>
              <a:t>infusion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  </a:t>
            </a:r>
            <a:r>
              <a:rPr lang="cs-CZ" b="1" dirty="0" err="1"/>
              <a:t>depend</a:t>
            </a:r>
            <a:r>
              <a:rPr lang="cs-CZ" b="1" dirty="0"/>
              <a:t> on </a:t>
            </a:r>
            <a:r>
              <a:rPr lang="cs-CZ" b="1" dirty="0" err="1"/>
              <a:t>clinical</a:t>
            </a:r>
            <a:r>
              <a:rPr lang="cs-CZ" b="1" dirty="0"/>
              <a:t> status and </a:t>
            </a:r>
            <a:r>
              <a:rPr lang="cs-CZ" b="1" dirty="0" err="1"/>
              <a:t>underlying</a:t>
            </a:r>
            <a:r>
              <a:rPr lang="cs-CZ" b="1" dirty="0"/>
              <a:t> </a:t>
            </a:r>
            <a:r>
              <a:rPr lang="cs-CZ" b="1" dirty="0" err="1"/>
              <a:t>diseases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49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ovéPole 3"/>
          <p:cNvSpPr txBox="1">
            <a:spLocks noChangeArrowheads="1"/>
          </p:cNvSpPr>
          <p:nvPr/>
        </p:nvSpPr>
        <p:spPr bwMode="auto">
          <a:xfrm>
            <a:off x="755650" y="16287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altLang="en-US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519371"/>
              </p:ext>
            </p:extLst>
          </p:nvPr>
        </p:nvGraphicFramePr>
        <p:xfrm>
          <a:off x="234950" y="2565400"/>
          <a:ext cx="8785224" cy="249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5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5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50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Na</a:t>
                      </a:r>
                      <a:r>
                        <a:rPr lang="cs-CZ" sz="1800" baseline="30000" dirty="0"/>
                        <a:t>+</a:t>
                      </a:r>
                    </a:p>
                    <a:p>
                      <a:r>
                        <a:rPr lang="cs-CZ" sz="1800" baseline="30000" dirty="0" err="1"/>
                        <a:t>mmol</a:t>
                      </a:r>
                      <a:r>
                        <a:rPr lang="cs-CZ" sz="1800" baseline="30000" dirty="0"/>
                        <a:t>/l</a:t>
                      </a:r>
                      <a:endParaRPr lang="en-GB" sz="1800" baseline="300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Cl</a:t>
                      </a:r>
                      <a:r>
                        <a:rPr lang="cs-CZ" sz="1800" baseline="30000" dirty="0"/>
                        <a:t>-</a:t>
                      </a:r>
                    </a:p>
                    <a:p>
                      <a:r>
                        <a:rPr lang="cs-CZ" sz="1800" baseline="30000" dirty="0" err="1"/>
                        <a:t>mmol</a:t>
                      </a:r>
                      <a:r>
                        <a:rPr lang="cs-CZ" sz="1800" baseline="30000" dirty="0"/>
                        <a:t>/l</a:t>
                      </a:r>
                      <a:endParaRPr lang="en-GB" sz="1800" baseline="300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</a:t>
                      </a:r>
                      <a:r>
                        <a:rPr lang="cs-CZ" sz="1800" baseline="30000" dirty="0"/>
                        <a:t>+</a:t>
                      </a:r>
                    </a:p>
                    <a:p>
                      <a:r>
                        <a:rPr lang="cs-CZ" sz="1800" baseline="30000" dirty="0" err="1"/>
                        <a:t>mmol</a:t>
                      </a:r>
                      <a:r>
                        <a:rPr lang="cs-CZ" sz="1800" baseline="30000" dirty="0"/>
                        <a:t>/l</a:t>
                      </a:r>
                      <a:endParaRPr lang="en-GB" sz="1800" baseline="300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CH3COO</a:t>
                      </a:r>
                      <a:r>
                        <a:rPr lang="cs-CZ" sz="1800" baseline="30000" dirty="0"/>
                        <a:t>-</a:t>
                      </a:r>
                    </a:p>
                    <a:p>
                      <a:r>
                        <a:rPr lang="cs-CZ" sz="1800" dirty="0"/>
                        <a:t>ACETATE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C6H1107</a:t>
                      </a:r>
                    </a:p>
                    <a:p>
                      <a:r>
                        <a:rPr lang="cs-CZ" sz="1600" dirty="0"/>
                        <a:t>GLUKONATE</a:t>
                      </a:r>
                      <a:endParaRPr lang="en-GB" sz="16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C3H5O3</a:t>
                      </a:r>
                    </a:p>
                    <a:p>
                      <a:r>
                        <a:rPr lang="cs-CZ" sz="1800" dirty="0"/>
                        <a:t>LAKTATE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rgbClr val="FF0000"/>
                          </a:solidFill>
                        </a:rPr>
                        <a:t>Plasmalyte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98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23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rgbClr val="FF0000"/>
                          </a:solidFill>
                        </a:rPr>
                        <a:t>Isolyte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137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Hartmann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131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111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29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F1/1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154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154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cs-CZ" sz="1800" b="1" dirty="0" err="1">
                          <a:solidFill>
                            <a:schemeClr val="tx1"/>
                          </a:solidFill>
                        </a:rPr>
                        <a:t>Ringer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147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156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</a:t>
                      </a:r>
                      <a:endParaRPr lang="en-GB" sz="1800" dirty="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6316" name="TextovéPole 1"/>
          <p:cNvSpPr txBox="1">
            <a:spLocks noChangeArrowheads="1"/>
          </p:cNvSpPr>
          <p:nvPr/>
        </p:nvSpPr>
        <p:spPr bwMode="auto">
          <a:xfrm>
            <a:off x="1619672" y="586262"/>
            <a:ext cx="58639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Solute</a:t>
            </a:r>
            <a:r>
              <a:rPr lang="cs-CZ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prepations</a:t>
            </a:r>
            <a:r>
              <a:rPr lang="cs-CZ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for</a:t>
            </a:r>
            <a:r>
              <a:rPr lang="cs-CZ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for</a:t>
            </a:r>
            <a:r>
              <a:rPr lang="cs-CZ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therapy</a:t>
            </a:r>
            <a:r>
              <a:rPr lang="cs-CZ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of</a:t>
            </a:r>
            <a:r>
              <a:rPr lang="cs-CZ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izotonic</a:t>
            </a:r>
            <a:r>
              <a:rPr lang="cs-CZ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Calibri" pitchFamily="34" charset="0"/>
              </a:rPr>
              <a:t>dehydratation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1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dirty="0" err="1"/>
              <a:t>Physiology</a:t>
            </a:r>
            <a:r>
              <a:rPr lang="cs-CZ" sz="3300" b="1" dirty="0"/>
              <a:t> and </a:t>
            </a:r>
            <a:r>
              <a:rPr lang="cs-CZ" sz="3300" b="1" dirty="0" err="1"/>
              <a:t>pathophysiology</a:t>
            </a:r>
            <a:r>
              <a:rPr lang="cs-CZ" sz="3300" b="1" dirty="0"/>
              <a:t>  </a:t>
            </a:r>
            <a:r>
              <a:rPr lang="cs-CZ" sz="3300" b="1" dirty="0" err="1"/>
              <a:t>of</a:t>
            </a:r>
            <a:r>
              <a:rPr lang="cs-CZ" sz="3300" b="1" dirty="0"/>
              <a:t> body fluid </a:t>
            </a:r>
            <a:r>
              <a:rPr lang="cs-CZ" sz="3300" b="1" dirty="0" err="1"/>
              <a:t>composition</a:t>
            </a:r>
            <a:endParaRPr lang="cs-CZ" sz="3300" b="1" dirty="0"/>
          </a:p>
          <a:p>
            <a:endParaRPr lang="cs-CZ" sz="3300" b="1" dirty="0"/>
          </a:p>
          <a:p>
            <a:r>
              <a:rPr lang="en-GB" sz="3300" b="1" dirty="0">
                <a:solidFill>
                  <a:srgbClr val="FF0000"/>
                </a:solidFill>
              </a:rPr>
              <a:t>Disorders of the internal environment </a:t>
            </a:r>
            <a:r>
              <a:rPr lang="cs-CZ" sz="3300" b="1" dirty="0" err="1">
                <a:solidFill>
                  <a:srgbClr val="FF0000"/>
                </a:solidFill>
              </a:rPr>
              <a:t>associated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with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normal</a:t>
            </a:r>
            <a:r>
              <a:rPr lang="cs-CZ" sz="3300" b="1" dirty="0">
                <a:solidFill>
                  <a:srgbClr val="FF0000"/>
                </a:solidFill>
              </a:rPr>
              <a:t> ECF </a:t>
            </a:r>
            <a:r>
              <a:rPr lang="cs-CZ" sz="3300" b="1" dirty="0" err="1">
                <a:solidFill>
                  <a:srgbClr val="FF0000"/>
                </a:solidFill>
              </a:rPr>
              <a:t>effective</a:t>
            </a:r>
            <a:r>
              <a:rPr lang="cs-CZ" sz="3300" b="1" dirty="0">
                <a:solidFill>
                  <a:srgbClr val="FF0000"/>
                </a:solidFill>
              </a:rPr>
              <a:t> tonicity </a:t>
            </a:r>
            <a:r>
              <a:rPr lang="cs-CZ" sz="3300" b="1" dirty="0"/>
              <a:t>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</a:t>
            </a:r>
            <a:r>
              <a:rPr lang="cs-CZ" sz="3300" b="1" dirty="0" err="1"/>
              <a:t>hypohydration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>
                <a:solidFill>
                  <a:srgbClr val="FF0000"/>
                </a:solidFill>
              </a:rPr>
              <a:t>Third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spacing</a:t>
            </a:r>
            <a:endParaRPr lang="cs-CZ" sz="3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 </a:t>
            </a:r>
            <a:r>
              <a:rPr lang="cs-CZ" sz="3300" b="1" dirty="0" err="1"/>
              <a:t>hyperhydration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r>
              <a:rPr lang="en-GB" b="1" dirty="0"/>
              <a:t>Disorders of the internal environment associated with </a:t>
            </a:r>
            <a:r>
              <a:rPr lang="cs-CZ" b="1" dirty="0" err="1"/>
              <a:t>abnormal</a:t>
            </a:r>
            <a:r>
              <a:rPr lang="en-GB" b="1" dirty="0"/>
              <a:t> ECF effective tonicity 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deficit</a:t>
            </a:r>
            <a:endParaRPr lang="en-GB" b="1" dirty="0"/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</a:t>
            </a:r>
            <a:r>
              <a:rPr lang="cs-CZ" b="1" dirty="0" err="1"/>
              <a:t>excess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Differetial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hyponatremia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Disturbances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kalemia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11760" y="2780928"/>
            <a:ext cx="398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err="1"/>
              <a:t>Third</a:t>
            </a:r>
            <a:r>
              <a:rPr lang="cs-CZ" sz="5400" b="1" dirty="0"/>
              <a:t> </a:t>
            </a:r>
            <a:r>
              <a:rPr lang="cs-CZ" sz="5400" b="1" dirty="0" err="1"/>
              <a:t>spacing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xmlns="" val="36324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41300" y="116632"/>
            <a:ext cx="8578850" cy="14127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4000" b="1" dirty="0" err="1"/>
              <a:t>Isotonic</a:t>
            </a:r>
            <a:r>
              <a:rPr lang="cs-CZ" sz="4000" b="1" dirty="0"/>
              <a:t> </a:t>
            </a:r>
            <a:r>
              <a:rPr lang="cs-CZ" sz="4000" b="1" dirty="0" err="1"/>
              <a:t>dehydration</a:t>
            </a:r>
            <a:r>
              <a:rPr lang="cs-CZ" sz="4000" b="1" dirty="0"/>
              <a:t>: </a:t>
            </a:r>
            <a:r>
              <a:rPr lang="cs-CZ" sz="4000" b="1" dirty="0" err="1">
                <a:solidFill>
                  <a:srgbClr val="FF0000"/>
                </a:solidFill>
              </a:rPr>
              <a:t>sequetration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of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water</a:t>
            </a:r>
            <a:r>
              <a:rPr lang="cs-CZ" sz="4000" b="1" dirty="0">
                <a:solidFill>
                  <a:srgbClr val="FF0000"/>
                </a:solidFill>
              </a:rPr>
              <a:t> and </a:t>
            </a:r>
            <a:r>
              <a:rPr lang="cs-CZ" sz="4000" b="1" dirty="0" err="1">
                <a:solidFill>
                  <a:srgbClr val="FF0000"/>
                </a:solidFill>
              </a:rPr>
              <a:t>solutes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into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the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transcelular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compartment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9028" y="2694062"/>
            <a:ext cx="606425" cy="367188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3279899" y="2718068"/>
            <a:ext cx="2447925" cy="36925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93912" y="3750394"/>
            <a:ext cx="606425" cy="263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337" y="2702193"/>
            <a:ext cx="15795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79512" y="2694062"/>
            <a:ext cx="914400" cy="369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2050381" y="4427200"/>
            <a:ext cx="8366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 flipH="1">
            <a:off x="231140" y="4413548"/>
            <a:ext cx="7921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0" name="TextovéPole 2"/>
          <p:cNvSpPr txBox="1">
            <a:spLocks noChangeArrowheads="1"/>
          </p:cNvSpPr>
          <p:nvPr/>
        </p:nvSpPr>
        <p:spPr bwMode="auto">
          <a:xfrm>
            <a:off x="894556" y="4243050"/>
            <a:ext cx="121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chemeClr val="bg1"/>
                </a:solidFill>
                <a:latin typeface="Arial" charset="0"/>
              </a:rPr>
              <a:t>Na + H</a:t>
            </a:r>
            <a:r>
              <a:rPr lang="cs-CZ" altLang="en-US" sz="1800" b="1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cs-CZ" altLang="en-US" sz="1800" b="1" dirty="0">
                <a:solidFill>
                  <a:schemeClr val="bg1"/>
                </a:solidFill>
                <a:latin typeface="Arial" charset="0"/>
              </a:rPr>
              <a:t>O</a:t>
            </a:r>
            <a:endParaRPr lang="en-GB" alt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853954" y="2318980"/>
            <a:ext cx="316865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FF0000"/>
                </a:solidFill>
              </a:rPr>
              <a:t>Plasma and ECF Na</a:t>
            </a:r>
            <a:r>
              <a:rPr lang="cs-CZ" sz="1400" b="1" baseline="30000" dirty="0">
                <a:solidFill>
                  <a:srgbClr val="FF0000"/>
                </a:solidFill>
              </a:rPr>
              <a:t>+ 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/>
              <a:t>concetration</a:t>
            </a:r>
            <a:r>
              <a:rPr lang="cs-CZ" sz="1400" b="1" dirty="0"/>
              <a:t>  </a:t>
            </a:r>
            <a:r>
              <a:rPr lang="cs-CZ" sz="1400" b="1" dirty="0" err="1"/>
              <a:t>is</a:t>
            </a:r>
            <a:r>
              <a:rPr lang="cs-CZ" sz="1400" b="1" dirty="0"/>
              <a:t> </a:t>
            </a:r>
            <a:r>
              <a:rPr lang="cs-CZ" sz="1400" b="1" dirty="0" err="1"/>
              <a:t>unchanged</a:t>
            </a:r>
            <a:r>
              <a:rPr lang="cs-CZ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FF0000"/>
                </a:solidFill>
              </a:rPr>
              <a:t>No water transport </a:t>
            </a:r>
            <a:r>
              <a:rPr lang="en-GB" sz="1400" b="1" dirty="0"/>
              <a:t>between </a:t>
            </a:r>
          </a:p>
          <a:p>
            <a:pPr>
              <a:defRPr/>
            </a:pPr>
            <a:r>
              <a:rPr lang="en-GB" sz="1400" b="1" dirty="0"/>
              <a:t>	ECF a ICF</a:t>
            </a:r>
          </a:p>
          <a:p>
            <a:pPr>
              <a:defRPr/>
            </a:pPr>
            <a:r>
              <a:rPr lang="cs-CZ" sz="1400" b="1" dirty="0"/>
              <a:t>	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875514" y="3595688"/>
            <a:ext cx="3167062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F0000"/>
                </a:solidFill>
              </a:rPr>
              <a:t>etiology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200" b="1" dirty="0"/>
              <a:t>Ileus -i</a:t>
            </a:r>
            <a:r>
              <a:rPr lang="fr-FR" sz="1200" b="1" dirty="0"/>
              <a:t>ntestinal lumen</a:t>
            </a:r>
            <a:endParaRPr lang="cs-CZ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/>
              <a:t>necrotizing pancreatitis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200" b="1" dirty="0" err="1"/>
              <a:t>Sepsis</a:t>
            </a:r>
            <a:r>
              <a:rPr lang="cs-CZ" sz="1200" b="1" dirty="0"/>
              <a:t>: </a:t>
            </a:r>
            <a:r>
              <a:rPr lang="fr-FR" sz="1200" b="1" dirty="0"/>
              <a:t>Subcutaneous tissue (edema)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/>
              <a:t>Muscles</a:t>
            </a:r>
            <a:r>
              <a:rPr lang="cs-CZ" sz="1200" b="1" dirty="0"/>
              <a:t> (</a:t>
            </a:r>
            <a:r>
              <a:rPr lang="cs-CZ" sz="1200" b="1" dirty="0" err="1"/>
              <a:t>rhabdomyolysis</a:t>
            </a:r>
            <a:r>
              <a:rPr lang="cs-CZ" sz="1200" b="1" dirty="0"/>
              <a:t>)</a:t>
            </a:r>
            <a:endParaRPr lang="fr-FR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/>
              <a:t>Skin</a:t>
            </a:r>
            <a:r>
              <a:rPr lang="cs-CZ" sz="1200" b="1" dirty="0"/>
              <a:t> (</a:t>
            </a:r>
            <a:r>
              <a:rPr lang="cs-CZ" sz="1200" b="1" dirty="0" err="1"/>
              <a:t>burns</a:t>
            </a:r>
            <a:r>
              <a:rPr lang="cs-CZ" sz="1200" b="1" dirty="0"/>
              <a:t>)</a:t>
            </a:r>
            <a:endParaRPr lang="fr-FR" sz="12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200" b="1" dirty="0"/>
          </a:p>
          <a:p>
            <a:pPr>
              <a:defRPr/>
            </a:pP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xmlns="" val="10041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/>
          </p:cNvSpPr>
          <p:nvPr/>
        </p:nvSpPr>
        <p:spPr bwMode="auto">
          <a:xfrm>
            <a:off x="250825" y="274638"/>
            <a:ext cx="84359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4000" b="1" dirty="0"/>
              <a:t>S</a:t>
            </a:r>
            <a:r>
              <a:rPr lang="en-GB" altLang="en-US" sz="4000" b="1" dirty="0" err="1"/>
              <a:t>eque</a:t>
            </a:r>
            <a:r>
              <a:rPr lang="cs-CZ" altLang="en-US" sz="4000" b="1" dirty="0"/>
              <a:t>s</a:t>
            </a:r>
            <a:r>
              <a:rPr lang="en-GB" altLang="en-US" sz="4000" b="1" dirty="0" err="1"/>
              <a:t>tration</a:t>
            </a:r>
            <a:r>
              <a:rPr lang="en-GB" altLang="en-US" sz="4000" b="1" dirty="0"/>
              <a:t> of water and solutes into the </a:t>
            </a:r>
            <a:r>
              <a:rPr lang="en-GB" altLang="en-US" sz="4000" b="1" dirty="0" err="1"/>
              <a:t>transcelular</a:t>
            </a:r>
            <a:r>
              <a:rPr lang="en-GB" altLang="en-US" sz="4000" b="1" dirty="0"/>
              <a:t> compartment</a:t>
            </a:r>
            <a:r>
              <a:rPr lang="cs-CZ" altLang="en-US" sz="4000" b="1" dirty="0"/>
              <a:t> </a:t>
            </a:r>
            <a:r>
              <a:rPr lang="cs-CZ" altLang="en-US" sz="2800" b="1" dirty="0">
                <a:solidFill>
                  <a:srgbClr val="FF3300"/>
                </a:solidFill>
              </a:rPr>
              <a:t>(</a:t>
            </a:r>
            <a:r>
              <a:rPr lang="cs-CZ" altLang="en-US" sz="2800" b="1" dirty="0" err="1">
                <a:solidFill>
                  <a:srgbClr val="FF3300"/>
                </a:solidFill>
              </a:rPr>
              <a:t>clinical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manifestation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is</a:t>
            </a:r>
            <a:r>
              <a:rPr lang="cs-CZ" altLang="en-US" sz="2800" b="1" dirty="0">
                <a:solidFill>
                  <a:srgbClr val="FF3300"/>
                </a:solidFill>
              </a:rPr>
              <a:t> not </a:t>
            </a:r>
            <a:r>
              <a:rPr lang="cs-CZ" altLang="en-US" sz="2800" b="1" dirty="0" err="1">
                <a:solidFill>
                  <a:srgbClr val="FF3300"/>
                </a:solidFill>
              </a:rPr>
              <a:t>apparent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until</a:t>
            </a:r>
            <a:r>
              <a:rPr lang="cs-CZ" altLang="en-US" sz="2800" b="1" dirty="0">
                <a:solidFill>
                  <a:srgbClr val="FF3300"/>
                </a:solidFill>
              </a:rPr>
              <a:t> 2-4 l </a:t>
            </a:r>
            <a:r>
              <a:rPr lang="cs-CZ" altLang="en-US" sz="2800" b="1" dirty="0" err="1">
                <a:solidFill>
                  <a:srgbClr val="FF3300"/>
                </a:solidFill>
              </a:rPr>
              <a:t>isotonic</a:t>
            </a:r>
            <a:r>
              <a:rPr lang="cs-CZ" altLang="en-US" sz="2800" b="1" dirty="0">
                <a:solidFill>
                  <a:srgbClr val="FF3300"/>
                </a:solidFill>
              </a:rPr>
              <a:t> fluid has </a:t>
            </a:r>
            <a:r>
              <a:rPr lang="cs-CZ" altLang="en-US" sz="2800" b="1" dirty="0" err="1">
                <a:solidFill>
                  <a:srgbClr val="FF3300"/>
                </a:solidFill>
              </a:rPr>
              <a:t>been</a:t>
            </a:r>
            <a:r>
              <a:rPr lang="cs-CZ" altLang="en-US" sz="2800" b="1" dirty="0">
                <a:solidFill>
                  <a:srgbClr val="FF3300"/>
                </a:solidFill>
              </a:rPr>
              <a:t> </a:t>
            </a:r>
            <a:r>
              <a:rPr lang="cs-CZ" altLang="en-US" sz="2800" b="1" dirty="0" err="1">
                <a:solidFill>
                  <a:srgbClr val="FF3300"/>
                </a:solidFill>
              </a:rPr>
              <a:t>retained</a:t>
            </a:r>
            <a:r>
              <a:rPr lang="cs-CZ" altLang="en-US" sz="2800" b="1" dirty="0">
                <a:solidFill>
                  <a:srgbClr val="FF3300"/>
                </a:solidFill>
              </a:rPr>
              <a:t> !)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2708920"/>
            <a:ext cx="64540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/>
              <a:t>Clinical</a:t>
            </a:r>
            <a:r>
              <a:rPr lang="cs-CZ" sz="2800" b="1" dirty="0"/>
              <a:t> </a:t>
            </a:r>
            <a:r>
              <a:rPr lang="cs-CZ" sz="2800" b="1" dirty="0" err="1"/>
              <a:t>manifestation</a:t>
            </a: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BW </a:t>
            </a:r>
            <a:r>
              <a:rPr lang="cs-CZ" sz="2800" dirty="0" err="1"/>
              <a:t>gain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Edema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Dyspnea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Tachycardia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Clinical</a:t>
            </a:r>
            <a:r>
              <a:rPr lang="cs-CZ" sz="2800" dirty="0"/>
              <a:t> </a:t>
            </a:r>
            <a:r>
              <a:rPr lang="cs-CZ" sz="2800" dirty="0" err="1"/>
              <a:t>signes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pulmonary</a:t>
            </a:r>
            <a:r>
              <a:rPr lang="cs-CZ" sz="2800" dirty="0"/>
              <a:t> </a:t>
            </a:r>
            <a:r>
              <a:rPr lang="cs-CZ" sz="2800" dirty="0" err="1"/>
              <a:t>congestion</a:t>
            </a:r>
            <a:r>
              <a:rPr lang="cs-CZ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096396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err="1"/>
              <a:t>The</a:t>
            </a:r>
            <a:r>
              <a:rPr lang="cs-CZ" b="1" dirty="0"/>
              <a:t> basic  </a:t>
            </a:r>
            <a:r>
              <a:rPr lang="cs-CZ" b="1" dirty="0" err="1"/>
              <a:t>requirements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physiological</a:t>
            </a:r>
            <a:r>
              <a:rPr lang="cs-CZ" b="1" dirty="0"/>
              <a:t> </a:t>
            </a:r>
            <a:r>
              <a:rPr lang="cs-CZ" b="1" dirty="0" err="1"/>
              <a:t>composition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internal</a:t>
            </a:r>
            <a:r>
              <a:rPr lang="cs-CZ" b="1" dirty="0"/>
              <a:t> </a:t>
            </a:r>
            <a:r>
              <a:rPr lang="cs-CZ" b="1" dirty="0" err="1"/>
              <a:t>environment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611188" y="2996952"/>
            <a:ext cx="40687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en-US" sz="3600" b="1" dirty="0" err="1">
                <a:solidFill>
                  <a:srgbClr val="FF0000"/>
                </a:solidFill>
              </a:rPr>
              <a:t>Isovolemia</a:t>
            </a:r>
            <a:endParaRPr lang="cs-CZ" altLang="en-US" sz="3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cs-CZ" altLang="en-US" sz="36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en-US" sz="3600" b="1" dirty="0" err="1">
                <a:solidFill>
                  <a:srgbClr val="FF0000"/>
                </a:solidFill>
              </a:rPr>
              <a:t>Isotonicity</a:t>
            </a:r>
            <a:endParaRPr lang="cs-CZ" altLang="en-US" sz="3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cs-CZ" altLang="en-US" sz="3600" b="1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en-US" sz="3600" b="1" dirty="0" err="1">
                <a:solidFill>
                  <a:srgbClr val="FF0000"/>
                </a:solidFill>
              </a:rPr>
              <a:t>Electroneutrality</a:t>
            </a:r>
            <a:endParaRPr lang="cs-CZ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468" y="2924944"/>
            <a:ext cx="7985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3096" y="1408445"/>
            <a:ext cx="84253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Maintanance</a:t>
            </a:r>
            <a:r>
              <a:rPr lang="cs-CZ" sz="3600" b="1" dirty="0"/>
              <a:t>  </a:t>
            </a:r>
            <a:r>
              <a:rPr lang="cs-CZ" sz="3600" b="1" dirty="0" err="1"/>
              <a:t>of</a:t>
            </a:r>
            <a:r>
              <a:rPr lang="cs-CZ" sz="3600" b="1" dirty="0"/>
              <a:t> :</a:t>
            </a:r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r>
              <a:rPr lang="cs-CZ" sz="3600" b="1" dirty="0"/>
              <a:t> </a:t>
            </a:r>
            <a:endParaRPr lang="en-GB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93605" y="2593385"/>
            <a:ext cx="33428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It is the main determinant of maintaining effective</a:t>
            </a:r>
          </a:p>
          <a:p>
            <a:r>
              <a:rPr lang="en-GB" sz="1600" b="1" dirty="0"/>
              <a:t>circulating volume, thus maintaining blood pressure</a:t>
            </a:r>
            <a:r>
              <a:rPr lang="cs-CZ" sz="1600" b="1" dirty="0"/>
              <a:t> </a:t>
            </a:r>
            <a:r>
              <a:rPr lang="en-GB" sz="1600" b="1" dirty="0"/>
              <a:t>and perfusion of vital organs.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915816" y="3342448"/>
            <a:ext cx="248975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670745" y="3989117"/>
            <a:ext cx="3215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</a:t>
            </a:r>
            <a:r>
              <a:rPr lang="en-GB" sz="1600" b="1" dirty="0"/>
              <a:t>s determined by the amount of </a:t>
            </a:r>
          </a:p>
          <a:p>
            <a:r>
              <a:rPr lang="en-GB" sz="1600" b="1" dirty="0"/>
              <a:t>osmoles which are able to cause water transport between ICF a</a:t>
            </a:r>
            <a:r>
              <a:rPr lang="cs-CZ" sz="1600" b="1" dirty="0" err="1"/>
              <a:t>nd</a:t>
            </a:r>
            <a:r>
              <a:rPr lang="en-GB" sz="1600" b="1" dirty="0"/>
              <a:t> ECF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3052335" y="4371535"/>
            <a:ext cx="2489757" cy="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734216" y="5041828"/>
            <a:ext cx="3215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Electroneutrality</a:t>
            </a:r>
            <a:r>
              <a:rPr lang="en-GB" sz="1600" b="1" dirty="0"/>
              <a:t> is a balanced amount of positively and negatively charged solutes in body fluids</a:t>
            </a:r>
            <a:r>
              <a:rPr lang="cs-CZ" sz="1600" b="1" dirty="0"/>
              <a:t>. </a:t>
            </a:r>
            <a:r>
              <a:rPr lang="cs-CZ" sz="1600" b="1" dirty="0" err="1"/>
              <a:t>Disorders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electroneutrality</a:t>
            </a:r>
            <a:r>
              <a:rPr lang="cs-CZ" sz="1600" b="1" dirty="0"/>
              <a:t> influence  acid - base balance</a:t>
            </a:r>
            <a:endParaRPr lang="en-GB" sz="1600" b="1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4049468" y="5595119"/>
            <a:ext cx="164413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61494" y="440668"/>
            <a:ext cx="8775002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5597" y="684052"/>
            <a:ext cx="769280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Why</a:t>
            </a:r>
            <a:r>
              <a:rPr lang="cs-CZ" sz="4000" b="1" dirty="0">
                <a:solidFill>
                  <a:srgbClr val="FF0000"/>
                </a:solidFill>
              </a:rPr>
              <a:t>?</a:t>
            </a:r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800" b="1" dirty="0"/>
              <a:t>A</a:t>
            </a:r>
            <a:r>
              <a:rPr lang="en-GB" sz="2800" b="1" dirty="0"/>
              <a:t>n effective circulating volume</a:t>
            </a:r>
            <a:r>
              <a:rPr lang="cs-CZ" sz="2800" b="1" dirty="0"/>
              <a:t> (= </a:t>
            </a:r>
            <a:r>
              <a:rPr lang="en-GB" sz="2800" b="1" dirty="0"/>
              <a:t>unmeasurable blood</a:t>
            </a:r>
            <a:r>
              <a:rPr lang="cs-CZ" sz="2800" b="1" dirty="0"/>
              <a:t> </a:t>
            </a:r>
            <a:r>
              <a:rPr lang="cs-CZ" sz="2800" b="1" dirty="0" err="1"/>
              <a:t>volume</a:t>
            </a:r>
            <a:r>
              <a:rPr lang="cs-CZ" sz="2800" b="1" dirty="0"/>
              <a:t> </a:t>
            </a:r>
            <a:r>
              <a:rPr lang="en-GB" sz="2800" b="1" dirty="0"/>
              <a:t> in the arterial bed</a:t>
            </a:r>
            <a:r>
              <a:rPr lang="cs-CZ" sz="2800" b="1" dirty="0"/>
              <a:t>)</a:t>
            </a:r>
            <a:r>
              <a:rPr lang="en-GB" sz="2800" b="1" dirty="0"/>
              <a:t>, </a:t>
            </a:r>
            <a:r>
              <a:rPr lang="cs-CZ" sz="2800" b="1" dirty="0"/>
              <a:t>so </a:t>
            </a:r>
            <a:r>
              <a:rPr lang="cs-CZ" sz="2800" b="1" dirty="0" err="1"/>
              <a:t>also</a:t>
            </a:r>
            <a:r>
              <a:rPr lang="cs-CZ" sz="2800" b="1" dirty="0"/>
              <a:t> </a:t>
            </a:r>
            <a:r>
              <a:rPr lang="en-GB" sz="2800" b="1" dirty="0"/>
              <a:t>functional blood circulation, allows</a:t>
            </a:r>
            <a:r>
              <a:rPr lang="cs-CZ" sz="2800" b="1" dirty="0"/>
              <a:t> in stress </a:t>
            </a:r>
            <a:r>
              <a:rPr lang="cs-CZ" sz="2800" b="1" dirty="0" err="1"/>
              <a:t>conditions</a:t>
            </a:r>
            <a:r>
              <a:rPr lang="cs-CZ" sz="2800" b="1" dirty="0"/>
              <a:t> </a:t>
            </a:r>
            <a:r>
              <a:rPr lang="en-GB" sz="2800" b="1" dirty="0"/>
              <a:t>fight or run away</a:t>
            </a:r>
            <a:r>
              <a:rPr lang="cs-CZ" sz="2800" b="1" dirty="0"/>
              <a:t>, </a:t>
            </a:r>
            <a:r>
              <a:rPr lang="en-GB" sz="2800" b="1" dirty="0"/>
              <a:t>so survive!!!</a:t>
            </a:r>
            <a:r>
              <a:rPr lang="cs-CZ" sz="2800" b="1" dirty="0"/>
              <a:t> </a:t>
            </a:r>
          </a:p>
          <a:p>
            <a:r>
              <a:rPr lang="en-US" sz="2800" b="1" dirty="0"/>
              <a:t>The organism can sacrifice isotonicity and </a:t>
            </a:r>
            <a:r>
              <a:rPr lang="en-US" sz="2800" b="1" dirty="0" err="1"/>
              <a:t>isoelectricity</a:t>
            </a:r>
            <a:r>
              <a:rPr lang="en-US" sz="2800" b="1" dirty="0"/>
              <a:t> in order to maintain </a:t>
            </a:r>
            <a:r>
              <a:rPr lang="en-US" sz="2800" b="1" dirty="0" err="1"/>
              <a:t>isovolemia</a:t>
            </a:r>
            <a:endParaRPr lang="cs-CZ" sz="2800" b="1" dirty="0"/>
          </a:p>
          <a:p>
            <a:endParaRPr lang="cs-CZ" sz="2800" b="1" dirty="0"/>
          </a:p>
          <a:p>
            <a:r>
              <a:rPr lang="cs-CZ" sz="2800" b="1" dirty="0" err="1">
                <a:solidFill>
                  <a:srgbClr val="FF0000"/>
                </a:solidFill>
              </a:rPr>
              <a:t>Isovolemia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is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the</a:t>
            </a:r>
            <a:r>
              <a:rPr lang="cs-CZ" sz="2800" b="1" dirty="0">
                <a:solidFill>
                  <a:srgbClr val="FF0000"/>
                </a:solidFill>
              </a:rPr>
              <a:t> superior </a:t>
            </a:r>
            <a:r>
              <a:rPr lang="cs-CZ" sz="2800" b="1" dirty="0" err="1">
                <a:solidFill>
                  <a:srgbClr val="FF0000"/>
                </a:solidFill>
              </a:rPr>
              <a:t>law</a:t>
            </a:r>
            <a:r>
              <a:rPr lang="cs-CZ" sz="2800" b="1" dirty="0">
                <a:solidFill>
                  <a:srgbClr val="FF0000"/>
                </a:solidFill>
              </a:rPr>
              <a:t>,  </a:t>
            </a:r>
            <a:r>
              <a:rPr lang="cs-CZ" sz="2800" b="1" dirty="0" err="1">
                <a:solidFill>
                  <a:srgbClr val="FF0000"/>
                </a:solidFill>
              </a:rPr>
              <a:t>because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maintaining blood circulation</a:t>
            </a:r>
            <a:r>
              <a:rPr lang="cs-CZ" sz="2800" b="1" dirty="0">
                <a:solidFill>
                  <a:srgbClr val="FF0000"/>
                </a:solidFill>
              </a:rPr>
              <a:t>.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4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1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Diagnosis</a:t>
            </a:r>
            <a:r>
              <a:rPr lang="cs-CZ" b="1" dirty="0"/>
              <a:t> and </a:t>
            </a:r>
            <a:r>
              <a:rPr lang="cs-CZ" b="1" dirty="0" err="1"/>
              <a:t>treatment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Diferencial</a:t>
            </a:r>
            <a:r>
              <a:rPr lang="cs-CZ" dirty="0"/>
              <a:t> </a:t>
            </a:r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edematous</a:t>
            </a:r>
            <a:r>
              <a:rPr lang="cs-CZ" dirty="0"/>
              <a:t> status</a:t>
            </a:r>
          </a:p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underlying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en-GB" dirty="0"/>
              <a:t>The patient is hypovolemic and </a:t>
            </a:r>
            <a:r>
              <a:rPr lang="en-GB" dirty="0" err="1"/>
              <a:t>hyperhydrated</a:t>
            </a:r>
            <a:endParaRPr lang="cs-CZ" dirty="0"/>
          </a:p>
          <a:p>
            <a:r>
              <a:rPr lang="cs-CZ" dirty="0"/>
              <a:t>CVVH</a:t>
            </a:r>
          </a:p>
          <a:p>
            <a:r>
              <a:rPr lang="en-GB" dirty="0"/>
              <a:t>artificial lung ventilation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438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dirty="0" err="1"/>
              <a:t>Physiology</a:t>
            </a:r>
            <a:r>
              <a:rPr lang="cs-CZ" sz="3300" b="1" dirty="0"/>
              <a:t> and </a:t>
            </a:r>
            <a:r>
              <a:rPr lang="cs-CZ" sz="3300" b="1" dirty="0" err="1"/>
              <a:t>pathophysiology</a:t>
            </a:r>
            <a:r>
              <a:rPr lang="cs-CZ" sz="3300" b="1" dirty="0"/>
              <a:t>  </a:t>
            </a:r>
            <a:r>
              <a:rPr lang="cs-CZ" sz="3300" b="1" dirty="0" err="1"/>
              <a:t>of</a:t>
            </a:r>
            <a:r>
              <a:rPr lang="cs-CZ" sz="3300" b="1" dirty="0"/>
              <a:t> body fluid </a:t>
            </a:r>
            <a:r>
              <a:rPr lang="cs-CZ" sz="3300" b="1" dirty="0" err="1"/>
              <a:t>composition</a:t>
            </a:r>
            <a:endParaRPr lang="cs-CZ" sz="3300" b="1" dirty="0"/>
          </a:p>
          <a:p>
            <a:endParaRPr lang="cs-CZ" sz="3300" b="1" dirty="0"/>
          </a:p>
          <a:p>
            <a:r>
              <a:rPr lang="en-GB" sz="3300" b="1" dirty="0">
                <a:solidFill>
                  <a:srgbClr val="FF0000"/>
                </a:solidFill>
              </a:rPr>
              <a:t>Disorders of the internal environment </a:t>
            </a:r>
            <a:r>
              <a:rPr lang="cs-CZ" sz="3300" b="1" dirty="0" err="1">
                <a:solidFill>
                  <a:srgbClr val="FF0000"/>
                </a:solidFill>
              </a:rPr>
              <a:t>associated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with</a:t>
            </a:r>
            <a:r>
              <a:rPr lang="cs-CZ" sz="3300" b="1" dirty="0">
                <a:solidFill>
                  <a:srgbClr val="FF0000"/>
                </a:solidFill>
              </a:rPr>
              <a:t> </a:t>
            </a:r>
            <a:r>
              <a:rPr lang="cs-CZ" sz="3300" b="1" dirty="0" err="1">
                <a:solidFill>
                  <a:srgbClr val="FF0000"/>
                </a:solidFill>
              </a:rPr>
              <a:t>normal</a:t>
            </a:r>
            <a:r>
              <a:rPr lang="cs-CZ" sz="3300" b="1" dirty="0">
                <a:solidFill>
                  <a:srgbClr val="FF0000"/>
                </a:solidFill>
              </a:rPr>
              <a:t> ECF </a:t>
            </a:r>
            <a:r>
              <a:rPr lang="cs-CZ" sz="3300" b="1" dirty="0" err="1">
                <a:solidFill>
                  <a:srgbClr val="FF0000"/>
                </a:solidFill>
              </a:rPr>
              <a:t>effective</a:t>
            </a:r>
            <a:r>
              <a:rPr lang="cs-CZ" sz="3300" b="1" dirty="0">
                <a:solidFill>
                  <a:srgbClr val="FF0000"/>
                </a:solidFill>
              </a:rPr>
              <a:t> tonicity </a:t>
            </a:r>
            <a:r>
              <a:rPr lang="cs-CZ" sz="3300" b="1" dirty="0"/>
              <a:t>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</a:t>
            </a:r>
            <a:r>
              <a:rPr lang="cs-CZ" sz="3300" b="1" dirty="0" err="1"/>
              <a:t>hypohydration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Third</a:t>
            </a:r>
            <a:r>
              <a:rPr lang="cs-CZ" sz="3300" b="1" dirty="0"/>
              <a:t> </a:t>
            </a:r>
            <a:r>
              <a:rPr lang="cs-CZ" sz="3300" b="1" dirty="0" err="1"/>
              <a:t>spacing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>
                <a:solidFill>
                  <a:srgbClr val="FF0000"/>
                </a:solidFill>
              </a:rPr>
              <a:t>Isotonic</a:t>
            </a:r>
            <a:r>
              <a:rPr lang="cs-CZ" sz="3300" b="1" dirty="0">
                <a:solidFill>
                  <a:srgbClr val="FF0000"/>
                </a:solidFill>
              </a:rPr>
              <a:t>  </a:t>
            </a:r>
            <a:r>
              <a:rPr lang="cs-CZ" sz="3300" b="1" dirty="0" err="1">
                <a:solidFill>
                  <a:srgbClr val="FF0000"/>
                </a:solidFill>
              </a:rPr>
              <a:t>hyperhydration</a:t>
            </a:r>
            <a:endParaRPr lang="cs-CZ" sz="3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3300" b="1" dirty="0">
              <a:solidFill>
                <a:srgbClr val="FF0000"/>
              </a:solidFill>
            </a:endParaRPr>
          </a:p>
          <a:p>
            <a:r>
              <a:rPr lang="en-GB" b="1" dirty="0"/>
              <a:t>Disorders of the internal environment associated with </a:t>
            </a:r>
            <a:r>
              <a:rPr lang="cs-CZ" b="1" dirty="0" err="1"/>
              <a:t>abnormal</a:t>
            </a:r>
            <a:r>
              <a:rPr lang="en-GB" b="1" dirty="0"/>
              <a:t> ECF effective tonicity 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deficit</a:t>
            </a:r>
            <a:endParaRPr lang="en-GB" b="1" dirty="0"/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</a:t>
            </a:r>
            <a:r>
              <a:rPr lang="cs-CZ" b="1" dirty="0" err="1"/>
              <a:t>excess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Differetial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hyponatremia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Disturbances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kalemia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2132856"/>
            <a:ext cx="7196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Isotonic  </a:t>
            </a:r>
            <a:r>
              <a:rPr lang="en-GB" sz="5400" b="1" dirty="0" err="1"/>
              <a:t>hyperhydration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xmlns="" val="37132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41300" y="116632"/>
            <a:ext cx="8578850" cy="14127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4000" b="1" dirty="0" err="1"/>
              <a:t>Isotonic</a:t>
            </a:r>
            <a:r>
              <a:rPr lang="cs-CZ" sz="4000" b="1" dirty="0"/>
              <a:t> </a:t>
            </a:r>
            <a:r>
              <a:rPr lang="cs-CZ" sz="4000" b="1" dirty="0" err="1"/>
              <a:t>hyperhydration</a:t>
            </a:r>
            <a:r>
              <a:rPr lang="cs-CZ" sz="4000" b="1" dirty="0"/>
              <a:t> : </a:t>
            </a:r>
            <a:r>
              <a:rPr lang="cs-CZ" sz="4000" b="1" dirty="0" err="1"/>
              <a:t>excess</a:t>
            </a:r>
            <a:r>
              <a:rPr lang="cs-CZ" sz="4000" b="1" dirty="0"/>
              <a:t> </a:t>
            </a:r>
            <a:r>
              <a:rPr lang="cs-CZ" sz="4000" b="1" dirty="0" err="1"/>
              <a:t>of</a:t>
            </a:r>
            <a:r>
              <a:rPr lang="cs-CZ" sz="4000" b="1" dirty="0"/>
              <a:t> ECF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9028" y="2694062"/>
            <a:ext cx="606425" cy="367188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3279899" y="2718068"/>
            <a:ext cx="2447925" cy="36925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93912" y="2718068"/>
            <a:ext cx="606425" cy="3668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337" y="2702193"/>
            <a:ext cx="15795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79512" y="2694062"/>
            <a:ext cx="914400" cy="369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2050381" y="4427200"/>
            <a:ext cx="8366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 flipH="1">
            <a:off x="231140" y="4413548"/>
            <a:ext cx="7921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0" name="TextovéPole 2"/>
          <p:cNvSpPr txBox="1">
            <a:spLocks noChangeArrowheads="1"/>
          </p:cNvSpPr>
          <p:nvPr/>
        </p:nvSpPr>
        <p:spPr bwMode="auto">
          <a:xfrm>
            <a:off x="894556" y="4243050"/>
            <a:ext cx="121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chemeClr val="bg1"/>
                </a:solidFill>
                <a:latin typeface="Arial" charset="0"/>
              </a:rPr>
              <a:t>Na + H</a:t>
            </a:r>
            <a:r>
              <a:rPr lang="cs-CZ" altLang="en-US" sz="1800" b="1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cs-CZ" altLang="en-US" sz="1800" b="1" dirty="0">
                <a:solidFill>
                  <a:schemeClr val="bg1"/>
                </a:solidFill>
                <a:latin typeface="Arial" charset="0"/>
              </a:rPr>
              <a:t>O</a:t>
            </a:r>
            <a:endParaRPr lang="en-GB" alt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07945" y="1772816"/>
            <a:ext cx="316865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Na</a:t>
            </a:r>
            <a:r>
              <a:rPr lang="cs-CZ" b="1" baseline="30000" dirty="0">
                <a:solidFill>
                  <a:srgbClr val="FF0000"/>
                </a:solidFill>
              </a:rPr>
              <a:t>+ 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concetration</a:t>
            </a:r>
            <a:r>
              <a:rPr lang="cs-CZ" b="1" dirty="0"/>
              <a:t> 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unchanged</a:t>
            </a:r>
            <a:r>
              <a:rPr lang="cs-CZ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</a:rPr>
              <a:t>No water transport </a:t>
            </a:r>
            <a:r>
              <a:rPr lang="en-GB" b="1" dirty="0"/>
              <a:t>between ECF a ICF</a:t>
            </a:r>
          </a:p>
          <a:p>
            <a:pPr>
              <a:defRPr/>
            </a:pPr>
            <a:r>
              <a:rPr lang="cs-CZ" sz="1400" b="1" dirty="0"/>
              <a:t>	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875514" y="3595688"/>
            <a:ext cx="3167062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etiology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2000" b="1" dirty="0" err="1"/>
              <a:t>Congestive</a:t>
            </a:r>
            <a:r>
              <a:rPr lang="cs-CZ" sz="2000" b="1" dirty="0"/>
              <a:t> hard </a:t>
            </a:r>
            <a:r>
              <a:rPr lang="cs-CZ" sz="2000" b="1" dirty="0" err="1"/>
              <a:t>failure</a:t>
            </a:r>
            <a:endParaRPr lang="fr-FR" sz="2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2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2000" b="1" dirty="0" err="1"/>
              <a:t>Anuric</a:t>
            </a:r>
            <a:r>
              <a:rPr lang="cs-CZ" sz="2000" b="1" dirty="0"/>
              <a:t> </a:t>
            </a:r>
            <a:r>
              <a:rPr lang="cs-CZ" sz="2000" b="1" dirty="0" err="1"/>
              <a:t>renal</a:t>
            </a:r>
            <a:r>
              <a:rPr lang="cs-CZ" sz="2000" b="1" dirty="0"/>
              <a:t> </a:t>
            </a:r>
            <a:r>
              <a:rPr lang="cs-CZ" sz="2000" b="1" dirty="0" err="1"/>
              <a:t>failure</a:t>
            </a:r>
            <a:endParaRPr lang="fr-FR" sz="2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2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2000" b="1" dirty="0" err="1"/>
              <a:t>Decompensated</a:t>
            </a:r>
            <a:r>
              <a:rPr lang="cs-CZ" sz="2000" b="1" dirty="0"/>
              <a:t> liver </a:t>
            </a:r>
            <a:r>
              <a:rPr lang="cs-CZ" sz="2000" b="1" dirty="0" err="1"/>
              <a:t>cirhosis</a:t>
            </a:r>
            <a:endParaRPr lang="cs-CZ" sz="2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2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2000" b="1" dirty="0" err="1"/>
              <a:t>Nephrotic</a:t>
            </a:r>
            <a:r>
              <a:rPr lang="cs-CZ" sz="2000" b="1" dirty="0"/>
              <a:t> syndrome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200" b="1" dirty="0"/>
          </a:p>
          <a:p>
            <a:pPr>
              <a:defRPr/>
            </a:pP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xmlns="" val="6024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Isotonic</a:t>
            </a:r>
            <a:r>
              <a:rPr lang="cs-CZ" b="1" dirty="0"/>
              <a:t> </a:t>
            </a:r>
            <a:r>
              <a:rPr lang="cs-CZ" b="1" dirty="0" err="1"/>
              <a:t>hyperhydration</a:t>
            </a:r>
            <a:endParaRPr lang="en-GB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916832"/>
            <a:ext cx="65849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/>
              <a:t>Clinical</a:t>
            </a:r>
            <a:r>
              <a:rPr lang="cs-CZ" sz="2800" b="1" dirty="0"/>
              <a:t> </a:t>
            </a:r>
            <a:r>
              <a:rPr lang="cs-CZ" sz="2800" b="1" dirty="0" err="1"/>
              <a:t>manifestation</a:t>
            </a: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BW </a:t>
            </a:r>
            <a:r>
              <a:rPr lang="cs-CZ" sz="2800" dirty="0" err="1"/>
              <a:t>gain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Edema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Dyspnea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Tachycardia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Jugular</a:t>
            </a:r>
            <a:r>
              <a:rPr lang="cs-CZ" sz="2800" dirty="0"/>
              <a:t> </a:t>
            </a:r>
            <a:r>
              <a:rPr lang="cs-CZ" sz="2800" dirty="0" err="1"/>
              <a:t>venous</a:t>
            </a:r>
            <a:r>
              <a:rPr lang="cs-CZ" sz="2800" dirty="0"/>
              <a:t> </a:t>
            </a:r>
            <a:r>
              <a:rPr lang="cs-CZ" sz="2800" dirty="0" err="1"/>
              <a:t>distention</a:t>
            </a:r>
            <a:r>
              <a:rPr lang="cs-CZ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Hepatojugular</a:t>
            </a:r>
            <a:r>
              <a:rPr lang="cs-CZ" sz="2800" dirty="0"/>
              <a:t> reflux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Clinical</a:t>
            </a:r>
            <a:r>
              <a:rPr lang="cs-CZ" sz="2800" dirty="0"/>
              <a:t> </a:t>
            </a:r>
            <a:r>
              <a:rPr lang="cs-CZ" sz="2800" dirty="0" err="1"/>
              <a:t>signes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pulmonary</a:t>
            </a:r>
            <a:r>
              <a:rPr lang="cs-CZ" sz="2800" dirty="0"/>
              <a:t> </a:t>
            </a:r>
            <a:r>
              <a:rPr lang="cs-CZ" sz="2800" dirty="0" err="1"/>
              <a:t>congestion</a:t>
            </a:r>
            <a:r>
              <a:rPr lang="cs-CZ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5501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Diagnosis</a:t>
            </a:r>
            <a:r>
              <a:rPr lang="cs-CZ" b="1" dirty="0"/>
              <a:t> and </a:t>
            </a:r>
            <a:r>
              <a:rPr lang="cs-CZ" b="1" dirty="0" err="1"/>
              <a:t>treatment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Diferencial</a:t>
            </a:r>
            <a:r>
              <a:rPr lang="cs-CZ" dirty="0"/>
              <a:t> </a:t>
            </a:r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hyperhydration</a:t>
            </a:r>
            <a:r>
              <a:rPr lang="cs-CZ" dirty="0"/>
              <a:t> status</a:t>
            </a:r>
          </a:p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underlying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 err="1"/>
              <a:t>Diuretics</a:t>
            </a:r>
            <a:r>
              <a:rPr lang="cs-CZ" dirty="0"/>
              <a:t> (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excretion</a:t>
            </a:r>
            <a:r>
              <a:rPr lang="cs-CZ" dirty="0"/>
              <a:t> = </a:t>
            </a:r>
            <a:r>
              <a:rPr lang="cs-CZ" dirty="0" err="1"/>
              <a:t>refill</a:t>
            </a:r>
            <a:r>
              <a:rPr lang="cs-CZ" dirty="0"/>
              <a:t>)</a:t>
            </a:r>
          </a:p>
          <a:p>
            <a:r>
              <a:rPr lang="cs-CZ" dirty="0"/>
              <a:t>CVVH </a:t>
            </a:r>
          </a:p>
          <a:p>
            <a:r>
              <a:rPr lang="cs-CZ" dirty="0" err="1"/>
              <a:t>Hemodialysis</a:t>
            </a:r>
            <a:r>
              <a:rPr lang="cs-CZ" dirty="0"/>
              <a:t> + </a:t>
            </a:r>
            <a:r>
              <a:rPr lang="cs-CZ" dirty="0" err="1"/>
              <a:t>ultrafiltration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69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dirty="0" err="1"/>
              <a:t>Physiology</a:t>
            </a:r>
            <a:r>
              <a:rPr lang="cs-CZ" sz="3300" b="1" dirty="0"/>
              <a:t> and </a:t>
            </a:r>
            <a:r>
              <a:rPr lang="cs-CZ" sz="3300" b="1" dirty="0" err="1"/>
              <a:t>pathophysiology</a:t>
            </a:r>
            <a:r>
              <a:rPr lang="cs-CZ" sz="3300" b="1" dirty="0"/>
              <a:t>  </a:t>
            </a:r>
            <a:r>
              <a:rPr lang="cs-CZ" sz="3300" b="1" dirty="0" err="1"/>
              <a:t>of</a:t>
            </a:r>
            <a:r>
              <a:rPr lang="cs-CZ" sz="3300" b="1" dirty="0"/>
              <a:t> body fluid </a:t>
            </a:r>
            <a:r>
              <a:rPr lang="cs-CZ" sz="3300" b="1" dirty="0" err="1"/>
              <a:t>composition</a:t>
            </a:r>
            <a:endParaRPr lang="cs-CZ" sz="3300" b="1" dirty="0"/>
          </a:p>
          <a:p>
            <a:endParaRPr lang="cs-CZ" sz="3300" b="1" dirty="0"/>
          </a:p>
          <a:p>
            <a:r>
              <a:rPr lang="en-GB" sz="3300" b="1" dirty="0"/>
              <a:t>Disorders of the internal environment </a:t>
            </a:r>
            <a:r>
              <a:rPr lang="cs-CZ" sz="3300" b="1" dirty="0" err="1"/>
              <a:t>associated</a:t>
            </a:r>
            <a:r>
              <a:rPr lang="cs-CZ" sz="3300" b="1" dirty="0"/>
              <a:t> </a:t>
            </a:r>
            <a:r>
              <a:rPr lang="cs-CZ" sz="3300" b="1" dirty="0" err="1"/>
              <a:t>with</a:t>
            </a:r>
            <a:r>
              <a:rPr lang="cs-CZ" sz="3300" b="1" dirty="0"/>
              <a:t> </a:t>
            </a:r>
            <a:r>
              <a:rPr lang="cs-CZ" sz="3300" b="1" dirty="0" err="1"/>
              <a:t>normal</a:t>
            </a:r>
            <a:r>
              <a:rPr lang="cs-CZ" sz="3300" b="1" dirty="0"/>
              <a:t> ECF </a:t>
            </a:r>
            <a:r>
              <a:rPr lang="cs-CZ" sz="3300" b="1" dirty="0" err="1"/>
              <a:t>effective</a:t>
            </a:r>
            <a:r>
              <a:rPr lang="cs-CZ" sz="3300" b="1" dirty="0"/>
              <a:t> tonicity 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</a:t>
            </a:r>
            <a:r>
              <a:rPr lang="cs-CZ" sz="3300" b="1" dirty="0" err="1"/>
              <a:t>hypohydration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Third</a:t>
            </a:r>
            <a:r>
              <a:rPr lang="cs-CZ" sz="3300" b="1" dirty="0"/>
              <a:t> </a:t>
            </a:r>
            <a:r>
              <a:rPr lang="cs-CZ" sz="3300" b="1" dirty="0" err="1"/>
              <a:t>spacing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 </a:t>
            </a:r>
            <a:r>
              <a:rPr lang="cs-CZ" sz="3300" b="1" dirty="0" err="1"/>
              <a:t>hyperhydration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r>
              <a:rPr lang="en-GB" b="1" dirty="0">
                <a:solidFill>
                  <a:srgbClr val="FF0000"/>
                </a:solidFill>
              </a:rPr>
              <a:t>Disorders of the internal environment associated with </a:t>
            </a:r>
            <a:r>
              <a:rPr lang="cs-CZ" b="1" u="sng" dirty="0" err="1">
                <a:solidFill>
                  <a:srgbClr val="FF0000"/>
                </a:solidFill>
              </a:rPr>
              <a:t>abnormal</a:t>
            </a:r>
            <a:r>
              <a:rPr lang="en-GB" b="1" u="sng" dirty="0">
                <a:solidFill>
                  <a:srgbClr val="FF0000"/>
                </a:solidFill>
              </a:rPr>
              <a:t> ECF effective tonicity 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solidFill>
                  <a:srgbClr val="FF0000"/>
                </a:solidFill>
              </a:rPr>
              <a:t>Free </a:t>
            </a:r>
            <a:r>
              <a:rPr lang="cs-CZ" b="1" dirty="0" err="1">
                <a:solidFill>
                  <a:srgbClr val="FF0000"/>
                </a:solidFill>
              </a:rPr>
              <a:t>water</a:t>
            </a:r>
            <a:r>
              <a:rPr lang="cs-CZ" b="1" dirty="0">
                <a:solidFill>
                  <a:srgbClr val="FF0000"/>
                </a:solidFill>
              </a:rPr>
              <a:t> deficit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</a:t>
            </a:r>
            <a:r>
              <a:rPr lang="cs-CZ" b="1" dirty="0" err="1"/>
              <a:t>excess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Differetial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hyponatremia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Disturbances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kalemia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48236" y="1628800"/>
            <a:ext cx="69267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5400" b="1" dirty="0"/>
              <a:t>Free </a:t>
            </a:r>
            <a:r>
              <a:rPr lang="cs-CZ" sz="5400" b="1" dirty="0" err="1"/>
              <a:t>water</a:t>
            </a:r>
            <a:r>
              <a:rPr lang="cs-CZ" sz="5400" b="1" dirty="0"/>
              <a:t> deficit  </a:t>
            </a:r>
          </a:p>
          <a:p>
            <a:pPr algn="ctr"/>
            <a:r>
              <a:rPr lang="cs-CZ" sz="5400" b="1" dirty="0"/>
              <a:t>= </a:t>
            </a:r>
          </a:p>
          <a:p>
            <a:pPr algn="ctr"/>
            <a:r>
              <a:rPr lang="cs-CZ" sz="5400" b="1" dirty="0" err="1"/>
              <a:t>hypertonic</a:t>
            </a:r>
            <a:r>
              <a:rPr lang="cs-CZ" sz="5400" b="1" dirty="0"/>
              <a:t> </a:t>
            </a:r>
            <a:r>
              <a:rPr lang="cs-CZ" sz="5400" b="1" dirty="0" err="1"/>
              <a:t>dehydration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xmlns="" val="14611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ChangeArrowheads="1"/>
          </p:cNvSpPr>
          <p:nvPr/>
        </p:nvSpPr>
        <p:spPr bwMode="auto">
          <a:xfrm>
            <a:off x="2588956" y="3032125"/>
            <a:ext cx="2449512" cy="30956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72563" cy="1138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err="1"/>
              <a:t>Hypertonic</a:t>
            </a:r>
            <a:r>
              <a:rPr lang="cs-CZ" sz="4000" b="1" dirty="0"/>
              <a:t> </a:t>
            </a:r>
            <a:r>
              <a:rPr lang="cs-CZ" sz="4000" b="1" dirty="0" err="1"/>
              <a:t>dehydration</a:t>
            </a:r>
            <a:r>
              <a:rPr lang="cs-CZ" sz="4000" b="1" dirty="0"/>
              <a:t> : </a:t>
            </a:r>
            <a:r>
              <a:rPr lang="cs-CZ" sz="4000" b="1" dirty="0" err="1">
                <a:solidFill>
                  <a:srgbClr val="FF0000"/>
                </a:solidFill>
              </a:rPr>
              <a:t>depletion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of</a:t>
            </a:r>
            <a:r>
              <a:rPr lang="cs-CZ" sz="4000" b="1" dirty="0">
                <a:solidFill>
                  <a:srgbClr val="FF0000"/>
                </a:solidFill>
              </a:rPr>
              <a:t> free </a:t>
            </a:r>
            <a:r>
              <a:rPr lang="cs-CZ" sz="4000" b="1" dirty="0" err="1">
                <a:solidFill>
                  <a:srgbClr val="FF0000"/>
                </a:solidFill>
              </a:rPr>
              <a:t>water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9237" y="2420938"/>
            <a:ext cx="560387" cy="367188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230162" y="3355974"/>
            <a:ext cx="560387" cy="2733675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865175" y="2420938"/>
            <a:ext cx="1584325" cy="366871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900111" y="3208336"/>
            <a:ext cx="1584325" cy="28813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2987675" y="3573463"/>
            <a:ext cx="611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cs-CZ" altLang="en-US" sz="18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cs-CZ" altLang="en-US" sz="18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2543723" y="2455863"/>
            <a:ext cx="2447925" cy="3671887"/>
          </a:xfrm>
          <a:prstGeom prst="rect">
            <a:avLst/>
          </a:prstGeom>
          <a:noFill/>
          <a:ln w="38100" algn="ctr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757" name="Line 18"/>
          <p:cNvSpPr>
            <a:spLocks noChangeShapeType="1"/>
          </p:cNvSpPr>
          <p:nvPr/>
        </p:nvSpPr>
        <p:spPr bwMode="auto">
          <a:xfrm flipH="1">
            <a:off x="2063158" y="4149725"/>
            <a:ext cx="10080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8" name="Line 22"/>
          <p:cNvSpPr>
            <a:spLocks noChangeShapeType="1"/>
          </p:cNvSpPr>
          <p:nvPr/>
        </p:nvSpPr>
        <p:spPr bwMode="auto">
          <a:xfrm flipH="1">
            <a:off x="484982" y="4096518"/>
            <a:ext cx="10080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9" name="Line 23"/>
          <p:cNvSpPr>
            <a:spLocks noChangeShapeType="1"/>
          </p:cNvSpPr>
          <p:nvPr/>
        </p:nvSpPr>
        <p:spPr bwMode="auto">
          <a:xfrm flipH="1">
            <a:off x="369443" y="4671036"/>
            <a:ext cx="10080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0" name="Text Box 24"/>
          <p:cNvSpPr txBox="1">
            <a:spLocks noChangeArrowheads="1"/>
          </p:cNvSpPr>
          <p:nvPr/>
        </p:nvSpPr>
        <p:spPr bwMode="auto">
          <a:xfrm>
            <a:off x="1259332" y="3663950"/>
            <a:ext cx="611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cs-CZ" altLang="en-US" sz="18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cs-CZ" altLang="en-US" sz="18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31761" name="Text Box 25"/>
          <p:cNvSpPr txBox="1">
            <a:spLocks noChangeArrowheads="1"/>
          </p:cNvSpPr>
          <p:nvPr/>
        </p:nvSpPr>
        <p:spPr bwMode="auto">
          <a:xfrm>
            <a:off x="1187450" y="4292600"/>
            <a:ext cx="61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  <a:latin typeface="Arial" charset="0"/>
              </a:rPr>
              <a:t>H</a:t>
            </a:r>
            <a:r>
              <a:rPr lang="cs-CZ" altLang="en-US" sz="18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cs-CZ" altLang="en-US" sz="18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276427" y="2738000"/>
            <a:ext cx="374332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Na</a:t>
            </a:r>
            <a:r>
              <a:rPr lang="cs-CZ" b="1" baseline="30000" dirty="0">
                <a:solidFill>
                  <a:srgbClr val="FF0000"/>
                </a:solidFill>
              </a:rPr>
              <a:t>+ </a:t>
            </a:r>
            <a:r>
              <a:rPr lang="cs-CZ" b="1" dirty="0" err="1">
                <a:solidFill>
                  <a:srgbClr val="FF0000"/>
                </a:solidFill>
              </a:rPr>
              <a:t>concentration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increasis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solidFill>
                  <a:srgbClr val="FF0000"/>
                </a:solidFill>
              </a:rPr>
              <a:t>water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transported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into</a:t>
            </a:r>
            <a:r>
              <a:rPr lang="cs-CZ" b="1" dirty="0">
                <a:solidFill>
                  <a:srgbClr val="FF0000"/>
                </a:solidFill>
              </a:rPr>
              <a:t> ECF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K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r>
              <a:rPr lang="cs-CZ" b="1" dirty="0"/>
              <a:t> </a:t>
            </a:r>
            <a:r>
              <a:rPr lang="cs-CZ" b="1" dirty="0" err="1"/>
              <a:t>concentration</a:t>
            </a:r>
            <a:r>
              <a:rPr lang="cs-CZ" b="1" dirty="0"/>
              <a:t> </a:t>
            </a:r>
            <a:r>
              <a:rPr lang="cs-CZ" b="1" dirty="0" err="1"/>
              <a:t>remain</a:t>
            </a:r>
            <a:r>
              <a:rPr lang="cs-CZ" b="1" dirty="0"/>
              <a:t> </a:t>
            </a:r>
            <a:r>
              <a:rPr lang="cs-CZ" b="1" dirty="0" err="1"/>
              <a:t>stable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Cl</a:t>
            </a:r>
            <a:r>
              <a:rPr lang="cs-CZ" b="1" baseline="30000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concentration</a:t>
            </a:r>
            <a:r>
              <a:rPr lang="cs-CZ" b="1" dirty="0"/>
              <a:t> </a:t>
            </a:r>
          </a:p>
          <a:p>
            <a:pPr>
              <a:defRPr/>
            </a:pPr>
            <a:r>
              <a:rPr lang="cs-CZ" b="1" dirty="0"/>
              <a:t>	</a:t>
            </a:r>
            <a:r>
              <a:rPr lang="cs-CZ" b="1" dirty="0" err="1"/>
              <a:t>increasis</a:t>
            </a:r>
            <a:r>
              <a:rPr lang="cs-CZ" b="1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ABB </a:t>
            </a:r>
            <a:r>
              <a:rPr lang="cs-CZ" b="1" dirty="0" err="1"/>
              <a:t>remain</a:t>
            </a:r>
            <a:r>
              <a:rPr lang="cs-CZ" b="1" dirty="0"/>
              <a:t> </a:t>
            </a:r>
            <a:r>
              <a:rPr lang="cs-CZ" b="1" dirty="0" err="1"/>
              <a:t>stable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8307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Hypertonic</a:t>
            </a:r>
            <a:r>
              <a:rPr lang="cs-CZ" b="1" dirty="0"/>
              <a:t> </a:t>
            </a:r>
            <a:r>
              <a:rPr lang="cs-CZ" b="1" dirty="0" err="1"/>
              <a:t>dehydration</a:t>
            </a:r>
            <a:r>
              <a:rPr lang="cs-CZ" b="1" dirty="0"/>
              <a:t>: </a:t>
            </a:r>
            <a:r>
              <a:rPr lang="cs-CZ" b="1" dirty="0" err="1"/>
              <a:t>Pathophysiology</a:t>
            </a:r>
            <a:endParaRPr lang="en-GB" b="1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11560" y="1484784"/>
            <a:ext cx="79928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en-US" sz="1800" b="1" dirty="0" err="1">
                <a:latin typeface="Arial" charset="0"/>
              </a:rPr>
              <a:t>Insufficient</a:t>
            </a:r>
            <a:r>
              <a:rPr lang="cs-CZ" altLang="en-US" sz="1800" b="1" dirty="0">
                <a:latin typeface="Arial" charset="0"/>
              </a:rPr>
              <a:t> oral </a:t>
            </a:r>
            <a:r>
              <a:rPr lang="cs-CZ" altLang="en-US" sz="1800" b="1" dirty="0" err="1">
                <a:latin typeface="Arial" charset="0"/>
              </a:rPr>
              <a:t>intake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of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water</a:t>
            </a:r>
            <a:r>
              <a:rPr lang="cs-CZ" altLang="en-US" sz="1800" b="1" dirty="0">
                <a:latin typeface="Arial" charset="0"/>
              </a:rPr>
              <a:t> (</a:t>
            </a:r>
            <a:r>
              <a:rPr lang="cs-CZ" altLang="en-US" sz="1800" b="1" dirty="0" err="1">
                <a:latin typeface="Arial" charset="0"/>
              </a:rPr>
              <a:t>consciousness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impairment</a:t>
            </a:r>
            <a:r>
              <a:rPr lang="cs-CZ" altLang="en-US" sz="1800" b="1" dirty="0">
                <a:latin typeface="Arial" charset="0"/>
              </a:rPr>
              <a:t> 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en-US" sz="1800" b="1" dirty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en-US" sz="1800" b="1" dirty="0" err="1">
                <a:latin typeface="Arial" charset="0"/>
              </a:rPr>
              <a:t>Decreased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reactivity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of</a:t>
            </a:r>
            <a:r>
              <a:rPr lang="cs-CZ" altLang="en-US" sz="1800" b="1" dirty="0">
                <a:latin typeface="Arial" charset="0"/>
              </a:rPr>
              <a:t> osmoreceptor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1800" b="1" dirty="0">
                <a:latin typeface="Arial" charset="0"/>
              </a:rPr>
              <a:t> 	in BG in very </a:t>
            </a:r>
            <a:r>
              <a:rPr lang="cs-CZ" altLang="en-US" sz="1800" b="1" dirty="0" err="1">
                <a:latin typeface="Arial" charset="0"/>
              </a:rPr>
              <a:t>old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patients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1800" b="1" dirty="0">
                <a:latin typeface="Arial" charset="0"/>
              </a:rPr>
              <a:t>	= </a:t>
            </a:r>
            <a:r>
              <a:rPr lang="cs-CZ" altLang="en-US" sz="1800" b="1" dirty="0" err="1">
                <a:latin typeface="Arial" charset="0"/>
              </a:rPr>
              <a:t>loss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of</a:t>
            </a:r>
            <a:r>
              <a:rPr lang="cs-CZ" altLang="en-US" sz="1800" b="1" dirty="0">
                <a:latin typeface="Arial" charset="0"/>
              </a:rPr>
              <a:t>  </a:t>
            </a:r>
            <a:r>
              <a:rPr lang="cs-CZ" altLang="en-US" sz="1800" b="1" dirty="0" err="1">
                <a:latin typeface="Arial" charset="0"/>
              </a:rPr>
              <a:t>thirst</a:t>
            </a:r>
            <a:endParaRPr lang="cs-CZ" altLang="en-US" sz="1800" b="1" dirty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en-US" sz="1800" b="1" dirty="0"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en-US" sz="1800" b="1" dirty="0" err="1">
                <a:latin typeface="Arial" charset="0"/>
              </a:rPr>
              <a:t>insufficient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home</a:t>
            </a:r>
            <a:r>
              <a:rPr lang="cs-CZ" altLang="en-US" sz="1800" b="1" dirty="0">
                <a:latin typeface="Arial" charset="0"/>
              </a:rPr>
              <a:t> care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99592" y="4149080"/>
            <a:ext cx="24416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 dirty="0" err="1">
                <a:solidFill>
                  <a:srgbClr val="FF3300"/>
                </a:solidFill>
                <a:latin typeface="Arial" charset="0"/>
              </a:rPr>
              <a:t>Auxiliary</a:t>
            </a:r>
            <a:r>
              <a:rPr lang="cs-CZ" altLang="en-US" sz="1800" b="1" u="sng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cs-CZ" altLang="en-US" sz="1800" b="1" u="sng" dirty="0" err="1">
                <a:solidFill>
                  <a:srgbClr val="FF3300"/>
                </a:solidFill>
                <a:latin typeface="Arial" charset="0"/>
              </a:rPr>
              <a:t>factors</a:t>
            </a:r>
            <a:endParaRPr lang="cs-CZ" altLang="en-US" sz="1800" b="1" u="sng" dirty="0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Fever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 err="1">
                <a:latin typeface="Arial" charset="0"/>
              </a:rPr>
              <a:t>Profuse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perspiration</a:t>
            </a: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latin typeface="Arial" charset="0"/>
              </a:rPr>
              <a:t>Diabetes </a:t>
            </a:r>
            <a:r>
              <a:rPr lang="cs-CZ" altLang="en-US" sz="1800" b="1" dirty="0" err="1">
                <a:latin typeface="Arial" charset="0"/>
              </a:rPr>
              <a:t>insipidus</a:t>
            </a:r>
            <a:endParaRPr lang="cs-CZ" altLang="en-US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5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69988"/>
            <a:ext cx="8177213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b="1" dirty="0" err="1"/>
              <a:t>Composition</a:t>
            </a:r>
            <a:r>
              <a:rPr lang="cs-CZ" altLang="en-US" b="1" dirty="0"/>
              <a:t> </a:t>
            </a:r>
            <a:r>
              <a:rPr lang="cs-CZ" altLang="en-US" b="1" dirty="0" err="1"/>
              <a:t>of</a:t>
            </a:r>
            <a:r>
              <a:rPr lang="cs-CZ" altLang="en-US" b="1" dirty="0"/>
              <a:t> </a:t>
            </a:r>
            <a:r>
              <a:rPr lang="cs-CZ" altLang="en-US" b="1" dirty="0" err="1"/>
              <a:t>the</a:t>
            </a:r>
            <a:r>
              <a:rPr lang="cs-CZ" altLang="en-US" b="1" dirty="0"/>
              <a:t> body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979613" y="1173163"/>
            <a:ext cx="597693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en-US" sz="2000" dirty="0">
                <a:cs typeface="Arial" charset="0"/>
              </a:rPr>
              <a:t>                                     </a:t>
            </a:r>
            <a:r>
              <a:rPr lang="cs-CZ" altLang="en-US" sz="2000" b="1" dirty="0" err="1">
                <a:cs typeface="Arial" charset="0"/>
              </a:rPr>
              <a:t>solids</a:t>
            </a:r>
            <a:r>
              <a:rPr lang="cs-CZ" altLang="en-US" sz="2000" b="1" dirty="0">
                <a:cs typeface="Arial" charset="0"/>
              </a:rPr>
              <a:t> </a:t>
            </a:r>
            <a:r>
              <a:rPr lang="cs-CZ" altLang="en-US" sz="2000" b="1" dirty="0">
                <a:latin typeface="Times New Roman" pitchFamily="18" charset="0"/>
                <a:cs typeface="Arial" charset="0"/>
                <a:sym typeface="Symbol" pitchFamily="18" charset="2"/>
              </a:rPr>
              <a:t></a:t>
            </a:r>
            <a:r>
              <a:rPr lang="cs-CZ" altLang="en-US" sz="2000" b="1" dirty="0">
                <a:cs typeface="Arial" charset="0"/>
              </a:rPr>
              <a:t> 40%</a:t>
            </a:r>
            <a:endParaRPr lang="cs-CZ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980883" y="1565611"/>
            <a:ext cx="5976937" cy="3932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charset="0"/>
              <a:cs typeface="Arial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320925"/>
            <a:ext cx="7239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979613" y="1169988"/>
            <a:ext cx="0" cy="554990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ovéPole 8"/>
          <p:cNvSpPr txBox="1">
            <a:spLocks noChangeArrowheads="1"/>
          </p:cNvSpPr>
          <p:nvPr/>
        </p:nvSpPr>
        <p:spPr bwMode="auto">
          <a:xfrm>
            <a:off x="479425" y="1281113"/>
            <a:ext cx="172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 err="1">
                <a:solidFill>
                  <a:srgbClr val="FF0000"/>
                </a:solidFill>
              </a:rPr>
              <a:t>Transcelular</a:t>
            </a:r>
            <a:endParaRPr lang="cs-CZ" altLang="en-US" sz="14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 err="1">
                <a:solidFill>
                  <a:srgbClr val="FF0000"/>
                </a:solidFill>
              </a:rPr>
              <a:t>compartment</a:t>
            </a:r>
            <a:endParaRPr lang="cs-CZ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Přímá spojnice se šipkou 10"/>
          <p:cNvCxnSpPr>
            <a:endCxn id="3072" idx="2"/>
          </p:cNvCxnSpPr>
          <p:nvPr/>
        </p:nvCxnSpPr>
        <p:spPr>
          <a:xfrm>
            <a:off x="2689630" y="1565611"/>
            <a:ext cx="0" cy="3949043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ovéPole 13"/>
          <p:cNvSpPr txBox="1">
            <a:spLocks noChangeArrowheads="1"/>
          </p:cNvSpPr>
          <p:nvPr/>
        </p:nvSpPr>
        <p:spPr bwMode="auto">
          <a:xfrm rot="5400000">
            <a:off x="1755236" y="2021992"/>
            <a:ext cx="1156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err="1"/>
              <a:t>Vascular</a:t>
            </a:r>
            <a:r>
              <a:rPr lang="cs-CZ" altLang="en-US" sz="1200" b="1" dirty="0"/>
              <a:t> </a:t>
            </a:r>
            <a:r>
              <a:rPr lang="cs-CZ" altLang="en-US" sz="1200" b="1" dirty="0" err="1"/>
              <a:t>space</a:t>
            </a:r>
            <a:endParaRPr lang="cs-CZ" altLang="en-US" sz="1200" b="1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550" y="1169988"/>
            <a:ext cx="0" cy="5549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278313" y="1631950"/>
            <a:ext cx="0" cy="393065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779838" y="2320925"/>
            <a:ext cx="1168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3838362" y="3205491"/>
            <a:ext cx="1168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TextovéPole 25"/>
          <p:cNvSpPr txBox="1">
            <a:spLocks noChangeArrowheads="1"/>
          </p:cNvSpPr>
          <p:nvPr/>
        </p:nvSpPr>
        <p:spPr bwMode="auto">
          <a:xfrm>
            <a:off x="3779838" y="1882775"/>
            <a:ext cx="1393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/>
              <a:t>Na-K-</a:t>
            </a:r>
            <a:r>
              <a:rPr lang="cs-CZ" altLang="en-US" sz="1800" b="1" dirty="0" err="1"/>
              <a:t>ATPase</a:t>
            </a:r>
            <a:endParaRPr lang="cs-CZ" altLang="en-US" sz="1800" b="1" dirty="0"/>
          </a:p>
        </p:txBody>
      </p:sp>
      <p:sp>
        <p:nvSpPr>
          <p:cNvPr id="5137" name="TextovéPole 26"/>
          <p:cNvSpPr txBox="1">
            <a:spLocks noChangeArrowheads="1"/>
          </p:cNvSpPr>
          <p:nvPr/>
        </p:nvSpPr>
        <p:spPr bwMode="auto">
          <a:xfrm>
            <a:off x="3213100" y="3035300"/>
            <a:ext cx="566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/>
              <a:t>Na+</a:t>
            </a:r>
          </a:p>
        </p:txBody>
      </p:sp>
      <p:sp>
        <p:nvSpPr>
          <p:cNvPr id="5138" name="TextovéPole 27"/>
          <p:cNvSpPr txBox="1">
            <a:spLocks noChangeArrowheads="1"/>
          </p:cNvSpPr>
          <p:nvPr/>
        </p:nvSpPr>
        <p:spPr bwMode="auto">
          <a:xfrm>
            <a:off x="4957763" y="2233613"/>
            <a:ext cx="42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/>
              <a:t>K+</a:t>
            </a:r>
          </a:p>
        </p:txBody>
      </p:sp>
      <p:sp>
        <p:nvSpPr>
          <p:cNvPr id="30" name="Levá složená závorka 29"/>
          <p:cNvSpPr/>
          <p:nvPr/>
        </p:nvSpPr>
        <p:spPr>
          <a:xfrm rot="5400000" flipH="1">
            <a:off x="2981326" y="4578350"/>
            <a:ext cx="311150" cy="228282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5140" name="TextovéPole 30"/>
          <p:cNvSpPr txBox="1">
            <a:spLocks noChangeArrowheads="1"/>
          </p:cNvSpPr>
          <p:nvPr/>
        </p:nvSpPr>
        <p:spPr bwMode="auto">
          <a:xfrm>
            <a:off x="2168525" y="5875338"/>
            <a:ext cx="521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ECF</a:t>
            </a:r>
          </a:p>
        </p:txBody>
      </p:sp>
      <p:sp>
        <p:nvSpPr>
          <p:cNvPr id="3072" name="Levá složená závorka 3071"/>
          <p:cNvSpPr/>
          <p:nvPr/>
        </p:nvSpPr>
        <p:spPr>
          <a:xfrm rot="5400000">
            <a:off x="3238905" y="4485954"/>
            <a:ext cx="479425" cy="1577975"/>
          </a:xfrm>
          <a:prstGeom prst="leftBrace">
            <a:avLst>
              <a:gd name="adj1" fmla="val 8333"/>
              <a:gd name="adj2" fmla="val 5091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73" name="Levá složená závorka 3072"/>
          <p:cNvSpPr/>
          <p:nvPr/>
        </p:nvSpPr>
        <p:spPr>
          <a:xfrm rot="16200000">
            <a:off x="5969000" y="3887788"/>
            <a:ext cx="311150" cy="36639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44" name="TextovéPole 3074"/>
          <p:cNvSpPr txBox="1">
            <a:spLocks noChangeArrowheads="1"/>
          </p:cNvSpPr>
          <p:nvPr/>
        </p:nvSpPr>
        <p:spPr bwMode="auto">
          <a:xfrm>
            <a:off x="2953589" y="4716463"/>
            <a:ext cx="1099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/>
              <a:t>ISC ≈ 15%</a:t>
            </a:r>
          </a:p>
        </p:txBody>
      </p:sp>
      <p:sp>
        <p:nvSpPr>
          <p:cNvPr id="2" name="Levá složená závorka 3075"/>
          <p:cNvSpPr/>
          <p:nvPr/>
        </p:nvSpPr>
        <p:spPr>
          <a:xfrm rot="5400000">
            <a:off x="2149796" y="4914579"/>
            <a:ext cx="380356" cy="72072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46" name="TextovéPole 3079"/>
          <p:cNvSpPr txBox="1">
            <a:spLocks noChangeArrowheads="1"/>
          </p:cNvSpPr>
          <p:nvPr/>
        </p:nvSpPr>
        <p:spPr bwMode="auto">
          <a:xfrm>
            <a:off x="2016125" y="4706938"/>
            <a:ext cx="63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≈ 5%</a:t>
            </a:r>
          </a:p>
        </p:txBody>
      </p:sp>
      <p:sp>
        <p:nvSpPr>
          <p:cNvPr id="5147" name="TextovéPole 3080"/>
          <p:cNvSpPr txBox="1">
            <a:spLocks noChangeArrowheads="1"/>
          </p:cNvSpPr>
          <p:nvPr/>
        </p:nvSpPr>
        <p:spPr bwMode="auto">
          <a:xfrm>
            <a:off x="5384800" y="5910263"/>
            <a:ext cx="473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ICF</a:t>
            </a:r>
          </a:p>
        </p:txBody>
      </p:sp>
      <p:sp>
        <p:nvSpPr>
          <p:cNvPr id="5148" name="TextovéPole 3081"/>
          <p:cNvSpPr txBox="1">
            <a:spLocks noChangeArrowheads="1"/>
          </p:cNvSpPr>
          <p:nvPr/>
        </p:nvSpPr>
        <p:spPr bwMode="auto">
          <a:xfrm>
            <a:off x="5864225" y="5902325"/>
            <a:ext cx="13636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/>
              <a:t>≈ 40% BW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/>
              <a:t>-    Na≈ 2-3%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/>
              <a:t>-    K≈97-98%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84800" y="2082125"/>
            <a:ext cx="19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&lt;&lt;&lt;&lt;</a:t>
            </a:r>
            <a:r>
              <a:rPr lang="en-GB" b="1" dirty="0">
                <a:solidFill>
                  <a:srgbClr val="FF0000"/>
                </a:solidFill>
              </a:rPr>
              <a:t>energy supply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91093" y="3760272"/>
            <a:ext cx="1058299" cy="659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Effective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tonicity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3699402" y="3597275"/>
            <a:ext cx="134582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endCxn id="5" idx="0"/>
          </p:cNvCxnSpPr>
          <p:nvPr/>
        </p:nvCxnSpPr>
        <p:spPr>
          <a:xfrm flipH="1">
            <a:off x="3620243" y="3760272"/>
            <a:ext cx="121931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048697" y="376027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</a:t>
            </a:r>
            <a:r>
              <a:rPr lang="cs-CZ" b="1" baseline="-25000" dirty="0"/>
              <a:t>2</a:t>
            </a:r>
            <a:r>
              <a:rPr lang="cs-CZ" b="1" dirty="0"/>
              <a:t>O</a:t>
            </a:r>
            <a:endParaRPr lang="en-GB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125228" y="3262295"/>
            <a:ext cx="27130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err="1">
                <a:solidFill>
                  <a:srgbClr val="FF0000"/>
                </a:solidFill>
              </a:rPr>
              <a:t>Concentration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&lt;&lt;&lt;&lt;&lt;&lt;	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 </a:t>
            </a:r>
            <a:r>
              <a:rPr lang="cs-CZ" b="1" dirty="0" err="1">
                <a:solidFill>
                  <a:srgbClr val="FF0000"/>
                </a:solidFill>
              </a:rPr>
              <a:t>effective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err="1">
                <a:solidFill>
                  <a:srgbClr val="FF0000"/>
                </a:solidFill>
              </a:rPr>
              <a:t>molecules</a:t>
            </a:r>
            <a:r>
              <a:rPr lang="cs-CZ" b="1" dirty="0">
                <a:solidFill>
                  <a:srgbClr val="FF0000"/>
                </a:solidFill>
              </a:rPr>
              <a:t> (Na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r>
              <a:rPr lang="cs-CZ" b="1" dirty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53296" y="2623820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&lt;&lt;&lt; </a:t>
            </a:r>
            <a:r>
              <a:rPr lang="cs-CZ" b="1" dirty="0" err="1"/>
              <a:t>P</a:t>
            </a:r>
            <a:r>
              <a:rPr lang="cs-CZ" b="1" baseline="-25000" dirty="0" err="1"/>
              <a:t>cap</a:t>
            </a:r>
            <a:r>
              <a:rPr lang="cs-CZ" b="1" baseline="-25000" dirty="0"/>
              <a:t> </a:t>
            </a:r>
            <a:r>
              <a:rPr lang="cs-CZ" b="1" dirty="0"/>
              <a:t>&gt;&gt;&gt;</a:t>
            </a:r>
            <a:endParaRPr lang="en-GB" b="1" baseline="-25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1499344" y="3475170"/>
            <a:ext cx="8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</a:t>
            </a:r>
            <a:r>
              <a:rPr lang="cs-CZ" b="1" baseline="-25000" dirty="0" err="1"/>
              <a:t>is</a:t>
            </a:r>
            <a:r>
              <a:rPr lang="cs-CZ" b="1" dirty="0"/>
              <a:t>&lt;&lt;&lt;</a:t>
            </a:r>
            <a:endParaRPr lang="en-GB" b="1" baseline="-250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644089" y="3159324"/>
            <a:ext cx="14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&gt;&gt;&gt; </a:t>
            </a:r>
            <a:r>
              <a:rPr lang="el-GR" b="1" dirty="0"/>
              <a:t>π</a:t>
            </a:r>
            <a:r>
              <a:rPr lang="cs-CZ" b="1" baseline="-25000" dirty="0"/>
              <a:t>cap </a:t>
            </a:r>
            <a:r>
              <a:rPr lang="cs-CZ" b="1" dirty="0"/>
              <a:t>&lt;&lt;&lt;</a:t>
            </a:r>
            <a:endParaRPr lang="en-GB" b="1" baseline="-25000" dirty="0"/>
          </a:p>
        </p:txBody>
      </p:sp>
      <p:sp>
        <p:nvSpPr>
          <p:cNvPr id="48" name="TextovéPole 3081"/>
          <p:cNvSpPr txBox="1">
            <a:spLocks noChangeArrowheads="1"/>
          </p:cNvSpPr>
          <p:nvPr/>
        </p:nvSpPr>
        <p:spPr bwMode="auto">
          <a:xfrm>
            <a:off x="2600700" y="5875338"/>
            <a:ext cx="13636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/>
              <a:t>≈ 20% BW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/>
              <a:t>-    Na≈ 98%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/>
              <a:t>-    K≈2%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447789" y="283615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</a:t>
            </a:r>
            <a:r>
              <a:rPr lang="cs-CZ" b="1" baseline="-25000" dirty="0" err="1"/>
              <a:t>is</a:t>
            </a:r>
            <a:r>
              <a:rPr lang="cs-CZ" b="1" dirty="0"/>
              <a:t>&gt;&gt;&gt;</a:t>
            </a:r>
            <a:endParaRPr lang="en-GB" b="1" baseline="-25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448268" y="3475170"/>
            <a:ext cx="7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&gt;&gt;&gt;</a:t>
            </a:r>
            <a:r>
              <a:rPr lang="el-GR" b="1" dirty="0"/>
              <a:t>π</a:t>
            </a:r>
            <a:r>
              <a:rPr lang="cs-CZ" b="1" baseline="-25000" dirty="0" err="1"/>
              <a:t>is</a:t>
            </a:r>
            <a:endParaRPr lang="en-GB" b="1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75155" y="3262295"/>
            <a:ext cx="183474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rgbClr val="FF0000"/>
                </a:solidFill>
              </a:rPr>
              <a:t>Oncotic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pressure</a:t>
            </a:r>
            <a:r>
              <a:rPr lang="cs-CZ" sz="1400" b="1" dirty="0">
                <a:solidFill>
                  <a:srgbClr val="FF0000"/>
                </a:solidFill>
              </a:rPr>
              <a:t> gradient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464254" y="283615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&lt;&lt;&lt;P</a:t>
            </a:r>
            <a:r>
              <a:rPr lang="cs-CZ" b="1" baseline="-25000" dirty="0"/>
              <a:t>is</a:t>
            </a:r>
            <a:endParaRPr lang="en-GB" b="1" baseline="-25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43819" y="2696230"/>
            <a:ext cx="179308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rgbClr val="FF0000"/>
                </a:solidFill>
              </a:rPr>
              <a:t>Hydraulic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 err="1">
                <a:solidFill>
                  <a:srgbClr val="FF0000"/>
                </a:solidFill>
              </a:rPr>
              <a:t>pressure</a:t>
            </a:r>
            <a:r>
              <a:rPr lang="cs-CZ" sz="1400" b="1" dirty="0">
                <a:solidFill>
                  <a:srgbClr val="FF0000"/>
                </a:solidFill>
              </a:rPr>
              <a:t> gradient</a:t>
            </a:r>
          </a:p>
        </p:txBody>
      </p:sp>
      <p:sp>
        <p:nvSpPr>
          <p:cNvPr id="5132" name="TextovéPole 17"/>
          <p:cNvSpPr txBox="1">
            <a:spLocks noChangeArrowheads="1"/>
          </p:cNvSpPr>
          <p:nvPr/>
        </p:nvSpPr>
        <p:spPr bwMode="auto">
          <a:xfrm>
            <a:off x="53846" y="2282944"/>
            <a:ext cx="1908810" cy="33239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cs-CZ" altLang="en-US" sz="1400" b="1" dirty="0" err="1"/>
              <a:t>Pericardial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space</a:t>
            </a:r>
            <a:endParaRPr lang="cs-CZ" altLang="en-US" sz="1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cs-CZ" altLang="en-US" sz="1400" b="1" i="1" dirty="0"/>
              <a:t>(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pericardial</a:t>
            </a:r>
            <a:r>
              <a:rPr lang="cs-CZ" altLang="en-US" sz="1400" b="1" i="1" dirty="0">
                <a:solidFill>
                  <a:srgbClr val="FF0000"/>
                </a:solidFill>
              </a:rPr>
              <a:t> 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effusion</a:t>
            </a:r>
            <a:r>
              <a:rPr lang="cs-CZ" altLang="en-US" sz="1400" b="1" i="1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en-US" sz="1400" b="1" dirty="0" err="1"/>
              <a:t>Pleural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space</a:t>
            </a:r>
            <a:endParaRPr lang="cs-CZ" altLang="en-US" sz="1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cs-CZ" altLang="en-US" sz="1400" b="1" i="1" dirty="0"/>
              <a:t>(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pleural</a:t>
            </a:r>
            <a:r>
              <a:rPr lang="cs-CZ" altLang="en-US" sz="1400" b="1" i="1" dirty="0">
                <a:solidFill>
                  <a:srgbClr val="FF0000"/>
                </a:solidFill>
              </a:rPr>
              <a:t> 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effusion</a:t>
            </a:r>
            <a:r>
              <a:rPr lang="cs-CZ" altLang="en-US" sz="1400" b="1" i="1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en-US" sz="1400" b="1" dirty="0" err="1"/>
              <a:t>Peritoneal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space</a:t>
            </a:r>
            <a:endParaRPr lang="cs-CZ" altLang="en-US" sz="1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cs-CZ" altLang="en-US" sz="1400" b="1" i="1" dirty="0"/>
              <a:t>(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peritoneal</a:t>
            </a:r>
            <a:r>
              <a:rPr lang="cs-CZ" altLang="en-US" sz="1400" b="1" i="1" dirty="0">
                <a:solidFill>
                  <a:srgbClr val="FF0000"/>
                </a:solidFill>
              </a:rPr>
              <a:t> 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effussion</a:t>
            </a:r>
            <a:r>
              <a:rPr lang="cs-CZ" altLang="en-US" sz="1400" b="1" i="1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en-US" sz="1400" b="1" dirty="0" err="1"/>
              <a:t>Intestinal</a:t>
            </a:r>
            <a:r>
              <a:rPr lang="cs-CZ" altLang="en-US" sz="1400" b="1" dirty="0"/>
              <a:t> lumen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en-US" sz="1400" b="1" dirty="0"/>
              <a:t>(</a:t>
            </a:r>
            <a:r>
              <a:rPr lang="cs-CZ" altLang="en-US" sz="1400" b="1" dirty="0">
                <a:solidFill>
                  <a:srgbClr val="FF0000"/>
                </a:solidFill>
              </a:rPr>
              <a:t>ileus</a:t>
            </a:r>
            <a:r>
              <a:rPr lang="cs-CZ" altLang="en-US" sz="1400" b="1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en-US" sz="1400" b="1" dirty="0" err="1"/>
              <a:t>Subcutaneous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tissue</a:t>
            </a:r>
            <a:r>
              <a:rPr lang="cs-CZ" altLang="en-US" sz="1400" b="1" dirty="0"/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en-US" sz="1400" b="1" dirty="0"/>
              <a:t>(</a:t>
            </a:r>
            <a:r>
              <a:rPr lang="cs-CZ" altLang="en-US" sz="1400" b="1" dirty="0" err="1">
                <a:solidFill>
                  <a:srgbClr val="FF0000"/>
                </a:solidFill>
              </a:rPr>
              <a:t>edema</a:t>
            </a:r>
            <a:r>
              <a:rPr lang="cs-CZ" altLang="en-US" sz="1400" b="1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en-US" sz="1400" b="1" dirty="0" err="1"/>
              <a:t>Muscles</a:t>
            </a:r>
            <a:endParaRPr lang="cs-CZ" altLang="en-US" sz="1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cs-CZ" altLang="en-US" sz="1400" b="1" i="1" dirty="0"/>
              <a:t>(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rhadomyolysis</a:t>
            </a:r>
            <a:r>
              <a:rPr lang="cs-CZ" altLang="en-US" sz="1400" b="1" i="1" dirty="0"/>
              <a:t>)</a:t>
            </a:r>
            <a:endParaRPr lang="cs-CZ" altLang="en-US" sz="1400" b="1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cs-CZ" altLang="en-US" sz="1400" b="1" dirty="0"/>
              <a:t>Skin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en-US" sz="1400" b="1" i="1" dirty="0"/>
              <a:t>(</a:t>
            </a:r>
            <a:r>
              <a:rPr lang="cs-CZ" altLang="en-US" sz="1400" b="1" i="1" dirty="0" err="1">
                <a:solidFill>
                  <a:srgbClr val="FF0000"/>
                </a:solidFill>
              </a:rPr>
              <a:t>burns</a:t>
            </a:r>
            <a:r>
              <a:rPr lang="cs-CZ" altLang="en-US" sz="14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9662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7" grpId="0"/>
      <p:bldP spid="5138" grpId="0"/>
      <p:bldP spid="3" grpId="0"/>
      <p:bldP spid="5" grpId="0" animBg="1"/>
      <p:bldP spid="22" grpId="0"/>
      <p:bldP spid="27" grpId="0"/>
      <p:bldP spid="4" grpId="0" animBg="1"/>
      <p:bldP spid="6" grpId="0" animBg="1"/>
      <p:bldP spid="51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Hypertonic</a:t>
            </a:r>
            <a:r>
              <a:rPr lang="cs-CZ" b="1" dirty="0"/>
              <a:t> </a:t>
            </a:r>
            <a:r>
              <a:rPr lang="cs-CZ" b="1" dirty="0" err="1"/>
              <a:t>dehydration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manifestation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Tremulousness</a:t>
            </a:r>
            <a:endParaRPr lang="cs-CZ" dirty="0"/>
          </a:p>
          <a:p>
            <a:r>
              <a:rPr lang="cs-CZ" dirty="0" err="1"/>
              <a:t>Irritability</a:t>
            </a:r>
            <a:r>
              <a:rPr lang="cs-CZ" dirty="0"/>
              <a:t> </a:t>
            </a:r>
          </a:p>
          <a:p>
            <a:r>
              <a:rPr lang="cs-CZ" dirty="0" err="1"/>
              <a:t>Ataxia</a:t>
            </a:r>
            <a:endParaRPr lang="cs-CZ" dirty="0"/>
          </a:p>
          <a:p>
            <a:r>
              <a:rPr lang="cs-CZ" dirty="0" err="1"/>
              <a:t>Spasticity</a:t>
            </a:r>
            <a:endParaRPr lang="cs-CZ" dirty="0"/>
          </a:p>
          <a:p>
            <a:r>
              <a:rPr lang="cs-CZ" dirty="0" err="1"/>
              <a:t>Confusion</a:t>
            </a:r>
            <a:r>
              <a:rPr lang="cs-CZ" dirty="0"/>
              <a:t> </a:t>
            </a:r>
          </a:p>
          <a:p>
            <a:r>
              <a:rPr lang="cs-CZ" dirty="0" err="1"/>
              <a:t>Seizures</a:t>
            </a:r>
            <a:endParaRPr lang="cs-CZ" dirty="0"/>
          </a:p>
          <a:p>
            <a:r>
              <a:rPr lang="cs-CZ" dirty="0" err="1"/>
              <a:t>Coma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Hypertonic</a:t>
            </a:r>
            <a:r>
              <a:rPr lang="cs-CZ" b="1" dirty="0"/>
              <a:t> </a:t>
            </a:r>
            <a:r>
              <a:rPr lang="cs-CZ" b="1" dirty="0" err="1"/>
              <a:t>dehydration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Treatment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dirty="0" err="1"/>
              <a:t>Intravenous</a:t>
            </a:r>
            <a:r>
              <a:rPr lang="cs-CZ" dirty="0"/>
              <a:t> 5% </a:t>
            </a:r>
            <a:r>
              <a:rPr lang="cs-CZ" dirty="0" err="1"/>
              <a:t>glucose</a:t>
            </a:r>
            <a:r>
              <a:rPr lang="cs-CZ" dirty="0"/>
              <a:t> </a:t>
            </a:r>
            <a:r>
              <a:rPr lang="cs-CZ" dirty="0" err="1"/>
              <a:t>infusion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 </a:t>
            </a:r>
            <a:r>
              <a:rPr lang="cs-CZ" dirty="0" err="1"/>
              <a:t>S</a:t>
            </a:r>
            <a:r>
              <a:rPr lang="cs-CZ" baseline="-25000" dirty="0" err="1"/>
              <a:t>Na</a:t>
            </a:r>
            <a:r>
              <a:rPr lang="cs-CZ" baseline="-25000" dirty="0"/>
              <a:t>+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normalised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Excesively</a:t>
            </a:r>
            <a:r>
              <a:rPr lang="cs-CZ" dirty="0"/>
              <a:t> rapid </a:t>
            </a:r>
            <a:r>
              <a:rPr lang="cs-CZ" dirty="0" err="1"/>
              <a:t>correction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dangerous</a:t>
            </a:r>
            <a:r>
              <a:rPr lang="cs-CZ" dirty="0"/>
              <a:t> !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en-GB" dirty="0"/>
              <a:t>Infusion rate has to be so slow that  </a:t>
            </a:r>
            <a:r>
              <a:rPr lang="cs-CZ" dirty="0"/>
              <a:t>S</a:t>
            </a:r>
            <a:r>
              <a:rPr lang="en-GB" baseline="-25000" dirty="0"/>
              <a:t>Na</a:t>
            </a:r>
            <a:r>
              <a:rPr lang="cs-CZ" baseline="-25000" dirty="0"/>
              <a:t>+</a:t>
            </a:r>
            <a:r>
              <a:rPr lang="en-GB" baseline="-25000" dirty="0"/>
              <a:t> </a:t>
            </a:r>
            <a:r>
              <a:rPr lang="cs-CZ" dirty="0" err="1"/>
              <a:t>decrease</a:t>
            </a:r>
            <a:r>
              <a:rPr lang="en-GB" dirty="0"/>
              <a:t> das not exceed </a:t>
            </a:r>
            <a:r>
              <a:rPr lang="cs-CZ" dirty="0"/>
              <a:t>0,5</a:t>
            </a:r>
            <a:r>
              <a:rPr lang="en-GB" dirty="0"/>
              <a:t> </a:t>
            </a:r>
            <a:r>
              <a:rPr lang="en-GB" dirty="0" err="1"/>
              <a:t>mmol</a:t>
            </a:r>
            <a:r>
              <a:rPr lang="en-GB" dirty="0"/>
              <a:t>/L </a:t>
            </a:r>
            <a:r>
              <a:rPr lang="cs-CZ" dirty="0"/>
              <a:t>per 1 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810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dirty="0" err="1"/>
              <a:t>Physiology</a:t>
            </a:r>
            <a:r>
              <a:rPr lang="cs-CZ" sz="3300" b="1" dirty="0"/>
              <a:t> and </a:t>
            </a:r>
            <a:r>
              <a:rPr lang="cs-CZ" sz="3300" b="1" dirty="0" err="1"/>
              <a:t>pathophysiology</a:t>
            </a:r>
            <a:r>
              <a:rPr lang="cs-CZ" sz="3300" b="1" dirty="0"/>
              <a:t>  </a:t>
            </a:r>
            <a:r>
              <a:rPr lang="cs-CZ" sz="3300" b="1" dirty="0" err="1"/>
              <a:t>of</a:t>
            </a:r>
            <a:r>
              <a:rPr lang="cs-CZ" sz="3300" b="1" dirty="0"/>
              <a:t>  body fluid </a:t>
            </a:r>
            <a:r>
              <a:rPr lang="cs-CZ" sz="3300" b="1" dirty="0" err="1"/>
              <a:t>composition</a:t>
            </a:r>
            <a:endParaRPr lang="cs-CZ" sz="3300" b="1" dirty="0"/>
          </a:p>
          <a:p>
            <a:endParaRPr lang="cs-CZ" sz="3300" b="1" dirty="0"/>
          </a:p>
          <a:p>
            <a:r>
              <a:rPr lang="en-GB" sz="3300" b="1" dirty="0"/>
              <a:t>Disorders of the internal environment </a:t>
            </a:r>
            <a:r>
              <a:rPr lang="cs-CZ" sz="3300" b="1" dirty="0" err="1"/>
              <a:t>associated</a:t>
            </a:r>
            <a:r>
              <a:rPr lang="cs-CZ" sz="3300" b="1" dirty="0"/>
              <a:t> </a:t>
            </a:r>
            <a:r>
              <a:rPr lang="cs-CZ" sz="3300" b="1" dirty="0" err="1"/>
              <a:t>with</a:t>
            </a:r>
            <a:r>
              <a:rPr lang="cs-CZ" sz="3300" b="1" dirty="0"/>
              <a:t> </a:t>
            </a:r>
            <a:r>
              <a:rPr lang="cs-CZ" sz="3300" b="1" dirty="0" err="1"/>
              <a:t>normal</a:t>
            </a:r>
            <a:r>
              <a:rPr lang="cs-CZ" sz="3300" b="1" dirty="0"/>
              <a:t> ECF </a:t>
            </a:r>
            <a:r>
              <a:rPr lang="cs-CZ" sz="3300" b="1" dirty="0" err="1"/>
              <a:t>effective</a:t>
            </a:r>
            <a:r>
              <a:rPr lang="cs-CZ" sz="3300" b="1" dirty="0"/>
              <a:t> tonicity 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</a:t>
            </a:r>
            <a:r>
              <a:rPr lang="cs-CZ" sz="3300" b="1" dirty="0" err="1"/>
              <a:t>hypohydration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Third</a:t>
            </a:r>
            <a:r>
              <a:rPr lang="cs-CZ" sz="3300" b="1" dirty="0"/>
              <a:t> </a:t>
            </a:r>
            <a:r>
              <a:rPr lang="cs-CZ" sz="3300" b="1" dirty="0" err="1"/>
              <a:t>spacing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 </a:t>
            </a:r>
            <a:r>
              <a:rPr lang="cs-CZ" sz="3300" b="1" dirty="0" err="1"/>
              <a:t>hyperhydration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r>
              <a:rPr lang="en-GB" b="1" dirty="0">
                <a:solidFill>
                  <a:srgbClr val="FF0000"/>
                </a:solidFill>
              </a:rPr>
              <a:t>Disorders of the internal environment associated with </a:t>
            </a:r>
            <a:r>
              <a:rPr lang="cs-CZ" b="1" dirty="0" err="1">
                <a:solidFill>
                  <a:srgbClr val="FF0000"/>
                </a:solidFill>
              </a:rPr>
              <a:t>abnormal</a:t>
            </a:r>
            <a:r>
              <a:rPr lang="en-GB" b="1" dirty="0">
                <a:solidFill>
                  <a:srgbClr val="FF0000"/>
                </a:solidFill>
              </a:rPr>
              <a:t> ECF effective tonicity 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deficit</a:t>
            </a:r>
            <a:endParaRPr lang="en-GB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>
                <a:solidFill>
                  <a:srgbClr val="FF0000"/>
                </a:solidFill>
              </a:rPr>
              <a:t>Free </a:t>
            </a:r>
            <a:r>
              <a:rPr lang="cs-CZ" b="1" dirty="0" err="1">
                <a:solidFill>
                  <a:srgbClr val="FF0000"/>
                </a:solidFill>
              </a:rPr>
              <a:t>water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excess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Differetial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hyponatremia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Disturbances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kalemia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4607" y="1628800"/>
            <a:ext cx="79339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5400" b="1" dirty="0" err="1"/>
              <a:t>Relative</a:t>
            </a:r>
            <a:r>
              <a:rPr lang="cs-CZ" sz="5400" b="1" dirty="0"/>
              <a:t> free </a:t>
            </a:r>
            <a:r>
              <a:rPr lang="cs-CZ" sz="5400" b="1" dirty="0" err="1"/>
              <a:t>water</a:t>
            </a:r>
            <a:r>
              <a:rPr lang="cs-CZ" sz="5400" b="1" dirty="0"/>
              <a:t> </a:t>
            </a:r>
            <a:r>
              <a:rPr lang="cs-CZ" sz="5400" b="1" dirty="0" err="1"/>
              <a:t>excess</a:t>
            </a:r>
            <a:r>
              <a:rPr lang="cs-CZ" sz="5400" b="1" dirty="0"/>
              <a:t>  </a:t>
            </a:r>
          </a:p>
          <a:p>
            <a:pPr algn="ctr"/>
            <a:r>
              <a:rPr lang="cs-CZ" sz="5400" b="1" dirty="0"/>
              <a:t>= </a:t>
            </a:r>
          </a:p>
          <a:p>
            <a:pPr algn="ctr"/>
            <a:r>
              <a:rPr lang="cs-CZ" sz="5400" b="1" dirty="0" err="1"/>
              <a:t>Hypotonic</a:t>
            </a:r>
            <a:r>
              <a:rPr lang="cs-CZ" sz="5400" b="1" dirty="0"/>
              <a:t> </a:t>
            </a:r>
            <a:r>
              <a:rPr lang="cs-CZ" sz="5400" b="1" dirty="0" err="1"/>
              <a:t>dehydration</a:t>
            </a:r>
            <a:endParaRPr lang="cs-CZ" sz="5400" b="1" dirty="0"/>
          </a:p>
          <a:p>
            <a:pPr algn="ctr"/>
            <a:r>
              <a:rPr lang="cs-CZ" sz="5400" b="1" dirty="0"/>
              <a:t>=</a:t>
            </a:r>
          </a:p>
          <a:p>
            <a:pPr algn="ctr"/>
            <a:r>
              <a:rPr lang="cs-CZ" sz="5400" b="1" dirty="0" err="1"/>
              <a:t>Depletion</a:t>
            </a:r>
            <a:r>
              <a:rPr lang="cs-CZ" sz="5400" b="1" dirty="0"/>
              <a:t> </a:t>
            </a:r>
            <a:r>
              <a:rPr lang="cs-CZ" sz="5400" b="1" dirty="0" err="1"/>
              <a:t>hyponatremia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xmlns="" val="20445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95258" y="141942"/>
            <a:ext cx="8296275" cy="1598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en-US" sz="3600" b="1" dirty="0" err="1"/>
              <a:t>Hypotonic</a:t>
            </a:r>
            <a:r>
              <a:rPr lang="cs-CZ" altLang="en-US" sz="3600" b="1" dirty="0"/>
              <a:t> </a:t>
            </a:r>
            <a:r>
              <a:rPr lang="cs-CZ" altLang="en-US" sz="3600" b="1" dirty="0" err="1"/>
              <a:t>dehydration</a:t>
            </a:r>
            <a:r>
              <a:rPr lang="cs-CZ" altLang="en-US" sz="3600" b="1" dirty="0"/>
              <a:t> : </a:t>
            </a:r>
            <a:r>
              <a:rPr lang="cs-CZ" altLang="en-US" sz="3600" b="1" dirty="0" err="1">
                <a:solidFill>
                  <a:srgbClr val="FF0000"/>
                </a:solidFill>
              </a:rPr>
              <a:t>depletion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  <a:r>
              <a:rPr lang="cs-CZ" altLang="en-US" sz="3600" b="1" dirty="0" err="1">
                <a:solidFill>
                  <a:srgbClr val="FF0000"/>
                </a:solidFill>
              </a:rPr>
              <a:t>of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  <a:r>
              <a:rPr lang="cs-CZ" altLang="en-US" sz="3600" b="1" dirty="0" err="1">
                <a:solidFill>
                  <a:srgbClr val="FF0000"/>
                </a:solidFill>
              </a:rPr>
              <a:t>solutes</a:t>
            </a:r>
            <a:r>
              <a:rPr lang="cs-CZ" altLang="en-US" sz="3600" b="1" dirty="0">
                <a:solidFill>
                  <a:srgbClr val="FF0000"/>
                </a:solidFill>
              </a:rPr>
              <a:t> &gt; </a:t>
            </a:r>
            <a:r>
              <a:rPr lang="cs-CZ" altLang="en-US" sz="3600" b="1" dirty="0" err="1">
                <a:solidFill>
                  <a:srgbClr val="FF0000"/>
                </a:solidFill>
              </a:rPr>
              <a:t>depletion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  <a:r>
              <a:rPr lang="cs-CZ" altLang="en-US" sz="3600" b="1" dirty="0" err="1">
                <a:solidFill>
                  <a:srgbClr val="FF0000"/>
                </a:solidFill>
              </a:rPr>
              <a:t>of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  <a:r>
              <a:rPr lang="cs-CZ" altLang="en-US" sz="3600" b="1" dirty="0" err="1">
                <a:solidFill>
                  <a:srgbClr val="FF0000"/>
                </a:solidFill>
              </a:rPr>
              <a:t>water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6088" y="2205038"/>
            <a:ext cx="3805237" cy="3455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042988" y="2205038"/>
            <a:ext cx="914400" cy="3455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051050" y="2205038"/>
            <a:ext cx="2233613" cy="34559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376238" y="16224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  <a:latin typeface="Arial" charset="0"/>
              </a:rPr>
              <a:t>ADH</a:t>
            </a:r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>
            <a:off x="684213" y="1989138"/>
            <a:ext cx="0" cy="10080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Rectangle 18"/>
          <p:cNvSpPr>
            <a:spLocks noChangeArrowheads="1"/>
          </p:cNvSpPr>
          <p:nvPr/>
        </p:nvSpPr>
        <p:spPr bwMode="auto">
          <a:xfrm>
            <a:off x="2051050" y="39338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Arial" charset="0"/>
              </a:rPr>
              <a:t>H2O</a:t>
            </a:r>
          </a:p>
        </p:txBody>
      </p:sp>
      <p:sp>
        <p:nvSpPr>
          <p:cNvPr id="27657" name="Text Box 19"/>
          <p:cNvSpPr txBox="1">
            <a:spLocks noChangeArrowheads="1"/>
          </p:cNvSpPr>
          <p:nvPr/>
        </p:nvSpPr>
        <p:spPr bwMode="auto">
          <a:xfrm>
            <a:off x="201613" y="6107113"/>
            <a:ext cx="2685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FF3300"/>
                </a:solidFill>
                <a:latin typeface="Arial" charset="0"/>
              </a:rPr>
              <a:t>Free oral </a:t>
            </a:r>
            <a:r>
              <a:rPr lang="cs-CZ" altLang="en-US" sz="1800" b="1" dirty="0" err="1">
                <a:solidFill>
                  <a:srgbClr val="FF3300"/>
                </a:solidFill>
                <a:latin typeface="Arial" charset="0"/>
              </a:rPr>
              <a:t>water</a:t>
            </a:r>
            <a:r>
              <a:rPr lang="cs-CZ" altLang="en-US" sz="1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cs-CZ" altLang="en-US" sz="1800" b="1" dirty="0" err="1">
                <a:solidFill>
                  <a:srgbClr val="FF3300"/>
                </a:solidFill>
                <a:latin typeface="Arial" charset="0"/>
              </a:rPr>
              <a:t>inatake</a:t>
            </a:r>
            <a:endParaRPr lang="cs-CZ" altLang="en-US" sz="18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998538" y="2492375"/>
            <a:ext cx="1042987" cy="31813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23B0E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024063" y="2205038"/>
            <a:ext cx="2260600" cy="3468687"/>
          </a:xfrm>
          <a:prstGeom prst="rect">
            <a:avLst/>
          </a:prstGeom>
          <a:gradFill rotWithShape="1">
            <a:gsLst>
              <a:gs pos="0">
                <a:srgbClr val="23B0E9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60" name="Rectangle 8"/>
          <p:cNvSpPr>
            <a:spLocks noChangeArrowheads="1"/>
          </p:cNvSpPr>
          <p:nvPr/>
        </p:nvSpPr>
        <p:spPr bwMode="auto">
          <a:xfrm>
            <a:off x="460375" y="3648075"/>
            <a:ext cx="520700" cy="19939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204"/>
              </a:solidFill>
              <a:latin typeface="Arial" charset="0"/>
            </a:endParaRPr>
          </a:p>
        </p:txBody>
      </p:sp>
      <p:sp>
        <p:nvSpPr>
          <p:cNvPr id="27661" name="Line 24"/>
          <p:cNvSpPr>
            <a:spLocks noChangeShapeType="1"/>
          </p:cNvSpPr>
          <p:nvPr/>
        </p:nvSpPr>
        <p:spPr bwMode="auto">
          <a:xfrm>
            <a:off x="693738" y="393223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2" name="Line 20"/>
          <p:cNvSpPr>
            <a:spLocks noChangeShapeType="1"/>
          </p:cNvSpPr>
          <p:nvPr/>
        </p:nvSpPr>
        <p:spPr bwMode="auto">
          <a:xfrm flipV="1">
            <a:off x="684213" y="5386388"/>
            <a:ext cx="0" cy="720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684338" y="3933825"/>
            <a:ext cx="800100" cy="0"/>
          </a:xfrm>
          <a:prstGeom prst="straightConnector1">
            <a:avLst/>
          </a:prstGeom>
          <a:ln w="28575">
            <a:solidFill>
              <a:srgbClr val="0002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ovéPole 4"/>
          <p:cNvSpPr txBox="1">
            <a:spLocks noChangeArrowheads="1"/>
          </p:cNvSpPr>
          <p:nvPr/>
        </p:nvSpPr>
        <p:spPr bwMode="auto">
          <a:xfrm>
            <a:off x="1150938" y="3482975"/>
            <a:ext cx="65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Arial" charset="0"/>
              </a:rPr>
              <a:t>H2O</a:t>
            </a:r>
            <a:endParaRPr lang="en-GB" altLang="en-US" sz="1800" b="1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56176" y="1007237"/>
            <a:ext cx="18036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↓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baseline="-25000" dirty="0" err="1">
                <a:solidFill>
                  <a:srgbClr val="FF0000"/>
                </a:solidFill>
              </a:rPr>
              <a:t>Na</a:t>
            </a:r>
            <a:r>
              <a:rPr lang="cs-CZ" b="1" baseline="-25000" dirty="0">
                <a:solidFill>
                  <a:srgbClr val="FF0000"/>
                </a:solidFill>
              </a:rPr>
              <a:t>+</a:t>
            </a:r>
            <a:r>
              <a:rPr lang="cs-CZ" b="1" dirty="0">
                <a:solidFill>
                  <a:srgbClr val="FF0000"/>
                </a:solidFill>
              </a:rPr>
              <a:t> =  ↓↓Na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</a:p>
          <a:p>
            <a:r>
              <a:rPr lang="cs-CZ" b="1" dirty="0">
                <a:solidFill>
                  <a:srgbClr val="FF0000"/>
                </a:solidFill>
              </a:rPr>
              <a:t>                ↓H</a:t>
            </a:r>
            <a:r>
              <a:rPr lang="cs-CZ" b="1" baseline="-25000" dirty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O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131034" y="1334924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716016" y="1654563"/>
            <a:ext cx="374332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Na</a:t>
            </a:r>
            <a:r>
              <a:rPr lang="cs-CZ" b="1" baseline="30000" dirty="0">
                <a:solidFill>
                  <a:srgbClr val="FF0000"/>
                </a:solidFill>
              </a:rPr>
              <a:t>+ </a:t>
            </a:r>
            <a:r>
              <a:rPr lang="cs-CZ" b="1" dirty="0" err="1">
                <a:solidFill>
                  <a:srgbClr val="FF0000"/>
                </a:solidFill>
              </a:rPr>
              <a:t>concentration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decreases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solidFill>
                  <a:srgbClr val="FF0000"/>
                </a:solidFill>
              </a:rPr>
              <a:t>water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transported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into</a:t>
            </a:r>
            <a:r>
              <a:rPr lang="cs-CZ" b="1" dirty="0">
                <a:solidFill>
                  <a:srgbClr val="FF0000"/>
                </a:solidFill>
              </a:rPr>
              <a:t> ICF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</a:t>
            </a:r>
            <a:r>
              <a:rPr lang="cs-CZ" b="1" dirty="0" err="1">
                <a:solidFill>
                  <a:srgbClr val="FF0000"/>
                </a:solidFill>
              </a:rPr>
              <a:t>concentration</a:t>
            </a:r>
            <a:r>
              <a:rPr lang="cs-CZ" b="1" dirty="0">
                <a:solidFill>
                  <a:srgbClr val="FF0000"/>
                </a:solidFill>
              </a:rPr>
              <a:t> K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changed</a:t>
            </a:r>
            <a:r>
              <a:rPr lang="cs-CZ" b="1" dirty="0"/>
              <a:t> </a:t>
            </a:r>
            <a:r>
              <a:rPr lang="cs-CZ" b="1" dirty="0" err="1"/>
              <a:t>depending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cause od </a:t>
            </a:r>
            <a:r>
              <a:rPr lang="cs-CZ" b="1" dirty="0" err="1"/>
              <a:t>dehydratation</a:t>
            </a:r>
            <a:r>
              <a:rPr lang="cs-CZ" b="1" dirty="0"/>
              <a:t>  and  acid-base </a:t>
            </a:r>
            <a:r>
              <a:rPr lang="cs-CZ" b="1" dirty="0" err="1"/>
              <a:t>disturbances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Cl</a:t>
            </a:r>
            <a:r>
              <a:rPr lang="cs-CZ" b="1" baseline="30000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concentration</a:t>
            </a:r>
            <a:r>
              <a:rPr lang="cs-CZ" b="1" dirty="0"/>
              <a:t>  </a:t>
            </a:r>
            <a:r>
              <a:rPr lang="cs-CZ" b="1" dirty="0" err="1"/>
              <a:t>depends</a:t>
            </a:r>
            <a:r>
              <a:rPr lang="cs-CZ" b="1" dirty="0"/>
              <a:t> on </a:t>
            </a:r>
            <a:r>
              <a:rPr lang="cs-CZ" b="1" dirty="0" err="1"/>
              <a:t>causes</a:t>
            </a:r>
            <a:r>
              <a:rPr lang="cs-CZ" b="1" dirty="0"/>
              <a:t> and </a:t>
            </a:r>
            <a:r>
              <a:rPr lang="cs-CZ" b="1" dirty="0" err="1"/>
              <a:t>consequences</a:t>
            </a:r>
            <a:r>
              <a:rPr lang="cs-CZ" b="1" dirty="0"/>
              <a:t> 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isotonic</a:t>
            </a:r>
            <a:r>
              <a:rPr lang="cs-CZ" b="1" dirty="0"/>
              <a:t> fluid  </a:t>
            </a:r>
            <a:r>
              <a:rPr lang="cs-CZ" b="1" dirty="0" err="1"/>
              <a:t>loss</a:t>
            </a:r>
            <a:r>
              <a:rPr lang="cs-CZ" b="1" dirty="0"/>
              <a:t>  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ABB </a:t>
            </a:r>
            <a:r>
              <a:rPr lang="en-GB" b="1" dirty="0"/>
              <a:t>depends on causes and consequences  of isotonic fluid  loss  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714612" y="1643050"/>
            <a:ext cx="8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↓ ECV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14414" y="1643050"/>
            <a:ext cx="1081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baroreceptors</a:t>
            </a:r>
            <a:endParaRPr lang="cs-CZ" sz="1200" b="1" dirty="0"/>
          </a:p>
        </p:txBody>
      </p:sp>
      <p:cxnSp>
        <p:nvCxnSpPr>
          <p:cNvPr id="23" name="Přímá spojovací šipka 22"/>
          <p:cNvCxnSpPr/>
          <p:nvPr/>
        </p:nvCxnSpPr>
        <p:spPr>
          <a:xfrm rot="10800000">
            <a:off x="2428860" y="178592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21" idx="1"/>
          </p:cNvCxnSpPr>
          <p:nvPr/>
        </p:nvCxnSpPr>
        <p:spPr>
          <a:xfrm rot="10800000" flipV="1">
            <a:off x="1000100" y="1781550"/>
            <a:ext cx="214314" cy="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43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Patophysiology</a:t>
            </a:r>
            <a:r>
              <a:rPr lang="cs-CZ" b="1" dirty="0"/>
              <a:t> </a:t>
            </a:r>
            <a:endParaRPr lang="en-GB" b="1" dirty="0"/>
          </a:p>
        </p:txBody>
      </p:sp>
      <p:sp>
        <p:nvSpPr>
          <p:cNvPr id="4" name="Obdélník 3"/>
          <p:cNvSpPr/>
          <p:nvPr/>
        </p:nvSpPr>
        <p:spPr>
          <a:xfrm>
            <a:off x="683568" y="148478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Critical</a:t>
            </a:r>
            <a:r>
              <a:rPr lang="cs-CZ" sz="2400" b="1" dirty="0"/>
              <a:t> ECF </a:t>
            </a:r>
            <a:r>
              <a:rPr lang="cs-CZ" sz="2400" b="1" dirty="0" err="1"/>
              <a:t>volume</a:t>
            </a:r>
            <a:r>
              <a:rPr lang="cs-CZ" sz="2400" b="1" dirty="0"/>
              <a:t> </a:t>
            </a:r>
            <a:r>
              <a:rPr lang="cs-CZ" sz="2400" b="1" dirty="0" err="1"/>
              <a:t>depletion</a:t>
            </a:r>
            <a:r>
              <a:rPr lang="cs-CZ" sz="2400" b="1" dirty="0"/>
              <a:t> </a:t>
            </a:r>
            <a:r>
              <a:rPr lang="en-GB" sz="2400" b="1" dirty="0"/>
              <a:t>→</a:t>
            </a:r>
            <a:r>
              <a:rPr lang="cs-CZ" sz="2400" b="1" dirty="0"/>
              <a:t> </a:t>
            </a:r>
            <a:r>
              <a:rPr lang="en-GB" sz="2400" b="1" dirty="0"/>
              <a:t>↑ </a:t>
            </a:r>
            <a:r>
              <a:rPr lang="cs-CZ" sz="2400" b="1" dirty="0" err="1" smtClean="0"/>
              <a:t>barroreceptor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induced</a:t>
            </a:r>
            <a:r>
              <a:rPr lang="cs-CZ" sz="2400" b="1" dirty="0" smtClean="0"/>
              <a:t> </a:t>
            </a:r>
            <a:r>
              <a:rPr lang="cs-CZ" sz="2400" b="1" dirty="0" err="1"/>
              <a:t>activation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en-GB" sz="2400" b="1" dirty="0"/>
              <a:t>ADH</a:t>
            </a:r>
            <a:r>
              <a:rPr lang="cs-CZ" sz="2400" b="1" dirty="0"/>
              <a:t> in </a:t>
            </a:r>
            <a:r>
              <a:rPr lang="cs-CZ" sz="2400" b="1" dirty="0" err="1"/>
              <a:t>order</a:t>
            </a:r>
            <a:r>
              <a:rPr lang="cs-CZ" sz="2400" b="1" dirty="0"/>
              <a:t> to </a:t>
            </a:r>
            <a:r>
              <a:rPr lang="cs-CZ" sz="2400" b="1" dirty="0" err="1"/>
              <a:t>maintaine</a:t>
            </a:r>
            <a:r>
              <a:rPr lang="cs-CZ" sz="2400" b="1" dirty="0"/>
              <a:t> </a:t>
            </a:r>
            <a:r>
              <a:rPr lang="cs-CZ" sz="2400" b="1" dirty="0" err="1"/>
              <a:t>isovolemia</a:t>
            </a:r>
            <a:r>
              <a:rPr lang="cs-CZ" sz="2400" b="1" dirty="0"/>
              <a:t> →</a:t>
            </a:r>
            <a:r>
              <a:rPr lang="cs-CZ" sz="2400" b="1" dirty="0" err="1"/>
              <a:t>the</a:t>
            </a:r>
            <a:r>
              <a:rPr lang="cs-CZ" sz="2400" b="1" dirty="0"/>
              <a:t> tonicity </a:t>
            </a:r>
            <a:r>
              <a:rPr lang="cs-CZ" sz="2400" b="1" dirty="0" err="1"/>
              <a:t>decreases</a:t>
            </a:r>
            <a:endParaRPr lang="en-GB" sz="2400" b="1" dirty="0"/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467544" y="3516313"/>
            <a:ext cx="576064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en-US" sz="1800" b="1" dirty="0" err="1">
                <a:latin typeface="Arial" charset="0"/>
              </a:rPr>
              <a:t>Auxiliary</a:t>
            </a:r>
            <a:r>
              <a:rPr lang="cs-CZ" altLang="en-US" sz="1800" b="1" dirty="0">
                <a:latin typeface="Arial" charset="0"/>
              </a:rPr>
              <a:t> </a:t>
            </a:r>
            <a:r>
              <a:rPr lang="cs-CZ" altLang="en-US" sz="1800" b="1" dirty="0" err="1">
                <a:latin typeface="Arial" charset="0"/>
              </a:rPr>
              <a:t>factors</a:t>
            </a:r>
            <a:endParaRPr lang="cs-CZ" altLang="en-US" sz="1800" b="1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cs-CZ" altLang="en-US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latin typeface="Arial" charset="0"/>
              </a:rPr>
              <a:t>Free oral </a:t>
            </a:r>
            <a:r>
              <a:rPr lang="cs-CZ" altLang="en-US" sz="1800" dirty="0" err="1">
                <a:latin typeface="Arial" charset="0"/>
              </a:rPr>
              <a:t>water</a:t>
            </a:r>
            <a:r>
              <a:rPr lang="cs-CZ" altLang="en-US" sz="1800" dirty="0">
                <a:latin typeface="Arial" charset="0"/>
              </a:rPr>
              <a:t> </a:t>
            </a:r>
            <a:r>
              <a:rPr lang="cs-CZ" altLang="en-US" sz="1800" dirty="0" err="1">
                <a:latin typeface="Arial" charset="0"/>
              </a:rPr>
              <a:t>intake</a:t>
            </a:r>
            <a:endParaRPr lang="cs-CZ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>
                <a:latin typeface="Arial" charset="0"/>
              </a:rPr>
              <a:t>GI </a:t>
            </a:r>
            <a:r>
              <a:rPr lang="cs-CZ" altLang="en-US" sz="1800" dirty="0" err="1">
                <a:latin typeface="Arial" charset="0"/>
              </a:rPr>
              <a:t>loss</a:t>
            </a:r>
            <a:r>
              <a:rPr lang="cs-CZ" altLang="en-US" sz="1800" dirty="0">
                <a:latin typeface="Arial" charset="0"/>
              </a:rPr>
              <a:t> </a:t>
            </a:r>
            <a:r>
              <a:rPr lang="cs-CZ" altLang="en-US" sz="1800" dirty="0" err="1">
                <a:latin typeface="Arial" charset="0"/>
              </a:rPr>
              <a:t>of</a:t>
            </a:r>
            <a:r>
              <a:rPr lang="cs-CZ" altLang="en-US" sz="1800" dirty="0">
                <a:latin typeface="Arial" charset="0"/>
              </a:rPr>
              <a:t> </a:t>
            </a:r>
            <a:r>
              <a:rPr lang="cs-CZ" altLang="en-US" sz="1800" dirty="0" err="1">
                <a:latin typeface="Arial" charset="0"/>
              </a:rPr>
              <a:t>hypotonic</a:t>
            </a:r>
            <a:r>
              <a:rPr lang="cs-CZ" altLang="en-US" sz="1800" dirty="0">
                <a:latin typeface="Arial" charset="0"/>
              </a:rPr>
              <a:t> fluid</a:t>
            </a:r>
          </a:p>
          <a:p>
            <a:pPr eaLnBrk="1" hangingPunct="1">
              <a:spcBef>
                <a:spcPct val="0"/>
              </a:spcBef>
            </a:pPr>
            <a:endParaRPr lang="cs-CZ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en-US" sz="1800" dirty="0" err="1">
                <a:latin typeface="Arial" charset="0"/>
              </a:rPr>
              <a:t>Farmacologic</a:t>
            </a:r>
            <a:r>
              <a:rPr lang="cs-CZ" altLang="en-US" sz="1800" dirty="0">
                <a:latin typeface="Arial" charset="0"/>
              </a:rPr>
              <a:t> </a:t>
            </a:r>
            <a:r>
              <a:rPr lang="cs-CZ" altLang="en-US" sz="1800" dirty="0" err="1">
                <a:latin typeface="Arial" charset="0"/>
              </a:rPr>
              <a:t>activation</a:t>
            </a:r>
            <a:r>
              <a:rPr lang="cs-CZ" altLang="en-US" sz="1800" dirty="0">
                <a:latin typeface="Arial" charset="0"/>
              </a:rPr>
              <a:t> </a:t>
            </a:r>
            <a:r>
              <a:rPr lang="cs-CZ" altLang="en-US" sz="1800" dirty="0" err="1">
                <a:latin typeface="Arial" charset="0"/>
              </a:rPr>
              <a:t>of</a:t>
            </a:r>
            <a:r>
              <a:rPr lang="cs-CZ" altLang="en-US" sz="1800" dirty="0">
                <a:latin typeface="Arial" charset="0"/>
              </a:rPr>
              <a:t> ADH</a:t>
            </a:r>
          </a:p>
        </p:txBody>
      </p:sp>
    </p:spTree>
    <p:extLst>
      <p:ext uri="{BB962C8B-B14F-4D97-AF65-F5344CB8AC3E}">
        <p14:creationId xmlns:p14="http://schemas.microsoft.com/office/powerpoint/2010/main" xmlns="" val="22730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714500"/>
          </a:xfrm>
          <a:noFill/>
        </p:spPr>
        <p:txBody>
          <a:bodyPr/>
          <a:lstStyle/>
          <a:p>
            <a:pPr eaLnBrk="1" hangingPunct="1"/>
            <a:r>
              <a:rPr lang="cs-CZ" altLang="en-US" sz="4000" b="1" dirty="0" err="1"/>
              <a:t>Hypotonic</a:t>
            </a:r>
            <a:r>
              <a:rPr lang="cs-CZ" altLang="en-US" sz="4000" b="1" dirty="0"/>
              <a:t> </a:t>
            </a:r>
            <a:r>
              <a:rPr lang="cs-CZ" altLang="en-US" sz="4000" b="1" dirty="0" err="1"/>
              <a:t>dehydration</a:t>
            </a:r>
            <a:r>
              <a:rPr lang="cs-CZ" altLang="en-US" sz="4000" b="1" dirty="0"/>
              <a:t> </a:t>
            </a:r>
            <a:br>
              <a:rPr lang="cs-CZ" altLang="en-US" sz="4000" b="1" dirty="0"/>
            </a:br>
            <a:r>
              <a:rPr lang="cs-CZ" altLang="en-US" sz="4000" b="1" dirty="0" err="1"/>
              <a:t>Clinical</a:t>
            </a:r>
            <a:r>
              <a:rPr lang="cs-CZ" altLang="en-US" sz="4000" b="1" dirty="0"/>
              <a:t> </a:t>
            </a:r>
            <a:r>
              <a:rPr lang="cs-CZ" altLang="en-US" sz="4000" b="1" dirty="0" err="1"/>
              <a:t>manifestation</a:t>
            </a:r>
            <a:r>
              <a:rPr lang="cs-CZ" altLang="en-US" sz="4000" b="1" dirty="0"/>
              <a:t> </a:t>
            </a:r>
            <a:endParaRPr lang="cs-CZ" altLang="en-US" sz="4000" b="1" u="sng" dirty="0">
              <a:solidFill>
                <a:srgbClr val="FF3300"/>
              </a:solidFill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759200" y="42799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400">
                <a:solidFill>
                  <a:srgbClr val="FF3300"/>
                </a:solidFill>
                <a:latin typeface="Arial" charset="0"/>
              </a:rPr>
              <a:t>+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124075" y="5229225"/>
            <a:ext cx="4304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  <a:latin typeface="Arial" charset="0"/>
              </a:rPr>
              <a:t>HYPONATREMIA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2369" y="2060848"/>
            <a:ext cx="654929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Main</a:t>
            </a:r>
            <a:r>
              <a:rPr lang="cs-CZ" altLang="en-US" sz="2400" b="1" u="sng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symptoms</a:t>
            </a:r>
            <a:r>
              <a:rPr lang="cs-CZ" altLang="en-US" sz="2400" b="1" u="sng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altLang="en-US" sz="2400" b="1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( </a:t>
            </a:r>
            <a:r>
              <a:rPr lang="cs-CZ" altLang="en-US" sz="2400" b="1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ECF</a:t>
            </a:r>
            <a:r>
              <a:rPr lang="cs-CZ" altLang="en-US" sz="2400" b="1" dirty="0" err="1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hemodynamic</a:t>
            </a:r>
            <a:r>
              <a:rPr lang="cs-CZ" altLang="en-US" sz="24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: 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 err="1">
                <a:latin typeface="Arial" charset="0"/>
                <a:sym typeface="Symbol" pitchFamily="18" charset="2"/>
              </a:rPr>
              <a:t>Hypotension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(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ortostaticá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hypotension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!)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 err="1">
                <a:latin typeface="Arial" charset="0"/>
                <a:sym typeface="Symbol" pitchFamily="18" charset="2"/>
              </a:rPr>
              <a:t>Invisible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filling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of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jugular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vein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in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horizontal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position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>
                <a:latin typeface="Arial" charset="0"/>
                <a:sym typeface="Symbol" pitchFamily="18" charset="2"/>
              </a:rPr>
              <a:t> HTC,  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serum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protein, albumin (</a:t>
            </a:r>
            <a:r>
              <a:rPr lang="cs-CZ" altLang="en-US" sz="1800" b="1" dirty="0" err="1">
                <a:latin typeface="Arial" charset="0"/>
                <a:sym typeface="Symbol" pitchFamily="18" charset="2"/>
              </a:rPr>
              <a:t>trends</a:t>
            </a:r>
            <a:r>
              <a:rPr lang="cs-CZ" altLang="en-US" sz="1800" b="1" dirty="0">
                <a:latin typeface="Arial" charset="0"/>
                <a:sym typeface="Symbol" pitchFamily="18" charset="2"/>
              </a:rPr>
              <a:t> !)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>
                <a:latin typeface="Arial" charset="0"/>
                <a:sym typeface="Wingdings" pitchFamily="2" charset="2"/>
              </a:rPr>
              <a:t>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Central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blood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pressure</a:t>
            </a:r>
            <a:endParaRPr lang="cs-CZ" altLang="en-US" sz="1800" b="1" dirty="0"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en-US" sz="1800" b="1" dirty="0">
                <a:latin typeface="Arial" charset="0"/>
                <a:sym typeface="Wingdings" pitchFamily="2" charset="2"/>
              </a:rPr>
              <a:t> BW (BW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befor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dehydratation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has to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be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</a:t>
            </a:r>
            <a:r>
              <a:rPr lang="cs-CZ" altLang="en-US" sz="1800" b="1" dirty="0" err="1">
                <a:latin typeface="Arial" charset="0"/>
                <a:sym typeface="Wingdings" pitchFamily="2" charset="2"/>
              </a:rPr>
              <a:t>known</a:t>
            </a:r>
            <a:r>
              <a:rPr lang="cs-CZ" altLang="en-US" sz="1800" b="1" dirty="0">
                <a:latin typeface="Arial" charset="0"/>
                <a:sym typeface="Wingdings" pitchFamily="2" charset="2"/>
              </a:rPr>
              <a:t> !)</a:t>
            </a:r>
          </a:p>
        </p:txBody>
      </p:sp>
    </p:spTree>
    <p:extLst>
      <p:ext uri="{BB962C8B-B14F-4D97-AF65-F5344CB8AC3E}">
        <p14:creationId xmlns:p14="http://schemas.microsoft.com/office/powerpoint/2010/main" xmlns="" val="26846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Hypotonic</a:t>
            </a:r>
            <a:r>
              <a:rPr lang="cs-CZ" b="1" dirty="0"/>
              <a:t> </a:t>
            </a:r>
            <a:r>
              <a:rPr lang="cs-CZ" b="1" dirty="0" err="1"/>
              <a:t>dehydration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Treatment</a:t>
            </a:r>
            <a:r>
              <a:rPr lang="cs-CZ" b="1" dirty="0"/>
              <a:t>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Re-</a:t>
            </a:r>
            <a:r>
              <a:rPr lang="cs-CZ" b="1" dirty="0" err="1"/>
              <a:t>expansion</a:t>
            </a:r>
            <a:r>
              <a:rPr lang="cs-CZ" b="1" dirty="0"/>
              <a:t>  </a:t>
            </a:r>
            <a:r>
              <a:rPr lang="cs-CZ" b="1" dirty="0" err="1"/>
              <a:t>of</a:t>
            </a:r>
            <a:r>
              <a:rPr lang="cs-CZ" b="1" dirty="0"/>
              <a:t> ECF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isotonic</a:t>
            </a:r>
            <a:r>
              <a:rPr lang="cs-CZ" b="1" dirty="0"/>
              <a:t> </a:t>
            </a:r>
            <a:r>
              <a:rPr lang="cs-CZ" b="1" dirty="0" err="1"/>
              <a:t>saline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Infusion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 has to </a:t>
            </a:r>
            <a:r>
              <a:rPr lang="cs-CZ" b="1" dirty="0" err="1"/>
              <a:t>be</a:t>
            </a:r>
            <a:r>
              <a:rPr lang="cs-CZ" b="1" dirty="0"/>
              <a:t> so </a:t>
            </a:r>
            <a:r>
              <a:rPr lang="cs-CZ" b="1" dirty="0" err="1"/>
              <a:t>slow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 plasma Na </a:t>
            </a:r>
            <a:r>
              <a:rPr lang="cs-CZ" b="1" dirty="0" err="1"/>
              <a:t>rise</a:t>
            </a:r>
            <a:r>
              <a:rPr lang="cs-CZ" b="1" dirty="0"/>
              <a:t> </a:t>
            </a:r>
            <a:r>
              <a:rPr lang="cs-CZ" b="1" dirty="0" err="1"/>
              <a:t>das</a:t>
            </a:r>
            <a:r>
              <a:rPr lang="cs-CZ" b="1" dirty="0"/>
              <a:t> not </a:t>
            </a:r>
            <a:r>
              <a:rPr lang="cs-CZ" b="1" dirty="0" err="1"/>
              <a:t>exceed</a:t>
            </a:r>
            <a:r>
              <a:rPr lang="cs-CZ" b="1" dirty="0"/>
              <a:t> 10 </a:t>
            </a:r>
            <a:r>
              <a:rPr lang="cs-CZ" b="1" dirty="0" err="1"/>
              <a:t>mmol</a:t>
            </a:r>
            <a:r>
              <a:rPr lang="cs-CZ" b="1" dirty="0"/>
              <a:t>/L in 24 h (18 </a:t>
            </a:r>
            <a:r>
              <a:rPr lang="cs-CZ" b="1" dirty="0" err="1"/>
              <a:t>mmol</a:t>
            </a:r>
            <a:r>
              <a:rPr lang="cs-CZ" b="1" dirty="0"/>
              <a:t>/L in </a:t>
            </a:r>
            <a:r>
              <a:rPr lang="cs-CZ" b="1" dirty="0" smtClean="0"/>
              <a:t> 48 </a:t>
            </a:r>
            <a:r>
              <a:rPr lang="cs-CZ" b="1" dirty="0"/>
              <a:t>h)</a:t>
            </a:r>
          </a:p>
          <a:p>
            <a:endParaRPr lang="cs-CZ" b="1" dirty="0"/>
          </a:p>
          <a:p>
            <a:r>
              <a:rPr lang="cs-CZ" b="1" dirty="0" err="1"/>
              <a:t>Correction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underlyiing</a:t>
            </a:r>
            <a:r>
              <a:rPr lang="cs-CZ" b="1" dirty="0"/>
              <a:t> </a:t>
            </a:r>
            <a:r>
              <a:rPr lang="cs-CZ" b="1" dirty="0" err="1"/>
              <a:t>disorder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Potassium</a:t>
            </a:r>
            <a:r>
              <a:rPr lang="cs-CZ" b="1" dirty="0"/>
              <a:t> deficit </a:t>
            </a:r>
            <a:r>
              <a:rPr lang="cs-CZ" b="1" dirty="0" err="1"/>
              <a:t>correction</a:t>
            </a:r>
            <a:r>
              <a:rPr lang="cs-CZ" b="1" dirty="0"/>
              <a:t> (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contributes</a:t>
            </a:r>
            <a:r>
              <a:rPr lang="cs-CZ" b="1" dirty="0"/>
              <a:t> to </a:t>
            </a:r>
            <a:r>
              <a:rPr lang="cs-CZ" b="1" dirty="0" err="1"/>
              <a:t>hyponatremia</a:t>
            </a:r>
            <a:r>
              <a:rPr lang="cs-CZ" b="1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0060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764704"/>
            <a:ext cx="825104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5400" b="1" dirty="0"/>
              <a:t>I</a:t>
            </a:r>
            <a:r>
              <a:rPr lang="en-GB" sz="5400" b="1" dirty="0" err="1"/>
              <a:t>solated</a:t>
            </a:r>
            <a:r>
              <a:rPr lang="cs-CZ" sz="5400" b="1" dirty="0"/>
              <a:t> (</a:t>
            </a:r>
            <a:r>
              <a:rPr lang="cs-CZ" sz="5400" b="1" dirty="0" err="1"/>
              <a:t>absolute</a:t>
            </a:r>
            <a:r>
              <a:rPr lang="cs-CZ" sz="5400" b="1" dirty="0"/>
              <a:t>)</a:t>
            </a:r>
          </a:p>
          <a:p>
            <a:pPr algn="ctr"/>
            <a:r>
              <a:rPr lang="en-GB" sz="5400" b="1" dirty="0"/>
              <a:t> excess of free water</a:t>
            </a:r>
            <a:endParaRPr lang="cs-CZ" sz="5400" b="1" dirty="0"/>
          </a:p>
          <a:p>
            <a:pPr algn="ctr"/>
            <a:r>
              <a:rPr lang="cs-CZ" sz="5400" b="1" dirty="0"/>
              <a:t>=</a:t>
            </a:r>
          </a:p>
          <a:p>
            <a:pPr algn="ctr"/>
            <a:r>
              <a:rPr lang="cs-CZ" sz="5400" b="1" dirty="0"/>
              <a:t>Syndrome od </a:t>
            </a:r>
            <a:r>
              <a:rPr lang="cs-CZ" sz="5400" b="1" dirty="0" err="1"/>
              <a:t>inappropriate</a:t>
            </a:r>
            <a:r>
              <a:rPr lang="cs-CZ" sz="5400" b="1" dirty="0"/>
              <a:t> </a:t>
            </a:r>
          </a:p>
          <a:p>
            <a:pPr algn="ctr"/>
            <a:r>
              <a:rPr lang="cs-CZ" sz="5400" b="1" dirty="0"/>
              <a:t> </a:t>
            </a:r>
            <a:r>
              <a:rPr lang="cs-CZ" sz="5400" b="1" dirty="0" err="1"/>
              <a:t>antidiuresis</a:t>
            </a:r>
            <a:endParaRPr lang="cs-CZ" sz="5400" b="1" dirty="0"/>
          </a:p>
          <a:p>
            <a:pPr algn="ctr"/>
            <a:r>
              <a:rPr lang="cs-CZ" sz="5400" b="1" dirty="0"/>
              <a:t>=</a:t>
            </a:r>
          </a:p>
          <a:p>
            <a:pPr algn="ctr"/>
            <a:r>
              <a:rPr lang="cs-CZ" sz="5400" b="1" dirty="0" err="1"/>
              <a:t>Dilution</a:t>
            </a:r>
            <a:r>
              <a:rPr lang="cs-CZ" sz="5400" b="1" dirty="0"/>
              <a:t> </a:t>
            </a:r>
            <a:r>
              <a:rPr lang="cs-CZ" sz="5400" b="1" dirty="0" err="1"/>
              <a:t>hyponatremia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xmlns="" val="24345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01613" y="141942"/>
            <a:ext cx="8189920" cy="11268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en-US" sz="3600" b="1" dirty="0" err="1"/>
              <a:t>Euvolemic</a:t>
            </a:r>
            <a:r>
              <a:rPr lang="cs-CZ" altLang="en-US" sz="3600" b="1" dirty="0"/>
              <a:t> </a:t>
            </a:r>
            <a:r>
              <a:rPr lang="cs-CZ" altLang="en-US" sz="3600" b="1" dirty="0" err="1"/>
              <a:t>hyponatremia</a:t>
            </a:r>
            <a:r>
              <a:rPr lang="cs-CZ" altLang="en-US" sz="3600" b="1" dirty="0"/>
              <a:t>: </a:t>
            </a:r>
            <a:r>
              <a:rPr lang="cs-CZ" altLang="en-US" sz="3600" b="1" dirty="0" err="1">
                <a:solidFill>
                  <a:srgbClr val="FF0000"/>
                </a:solidFill>
              </a:rPr>
              <a:t>absolute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  <a:r>
              <a:rPr lang="cs-CZ" altLang="en-US" sz="3600" b="1" dirty="0" err="1">
                <a:solidFill>
                  <a:srgbClr val="FF0000"/>
                </a:solidFill>
              </a:rPr>
              <a:t>excess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  <a:r>
              <a:rPr lang="cs-CZ" altLang="en-US" sz="3600" b="1" dirty="0" err="1">
                <a:solidFill>
                  <a:srgbClr val="FF0000"/>
                </a:solidFill>
              </a:rPr>
              <a:t>of</a:t>
            </a:r>
            <a:r>
              <a:rPr lang="cs-CZ" altLang="en-US" sz="3600" b="1" dirty="0">
                <a:solidFill>
                  <a:srgbClr val="FF0000"/>
                </a:solidFill>
              </a:rPr>
              <a:t> free </a:t>
            </a:r>
            <a:r>
              <a:rPr lang="cs-CZ" altLang="en-US" sz="3600" b="1" dirty="0" err="1">
                <a:solidFill>
                  <a:srgbClr val="FF0000"/>
                </a:solidFill>
              </a:rPr>
              <a:t>water</a:t>
            </a:r>
            <a:r>
              <a:rPr lang="cs-CZ" alt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6088" y="2205038"/>
            <a:ext cx="3805237" cy="3455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051050" y="2205038"/>
            <a:ext cx="2233613" cy="34559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323528" y="1256091"/>
            <a:ext cx="55683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b="1" dirty="0">
                <a:solidFill>
                  <a:srgbClr val="FF3300"/>
                </a:solidFill>
                <a:latin typeface="Arial" charset="0"/>
              </a:rPr>
              <a:t>↑↑↑ ADH </a:t>
            </a:r>
            <a:r>
              <a:rPr lang="cs-CZ" altLang="en-US" b="1" dirty="0" err="1">
                <a:solidFill>
                  <a:srgbClr val="FF3300"/>
                </a:solidFill>
                <a:latin typeface="Arial" charset="0"/>
              </a:rPr>
              <a:t>release</a:t>
            </a:r>
            <a:r>
              <a:rPr lang="cs-CZ" altLang="en-US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cs-CZ" altLang="en-US" b="1" dirty="0" err="1">
                <a:solidFill>
                  <a:srgbClr val="FF3300"/>
                </a:solidFill>
                <a:latin typeface="Arial" charset="0"/>
              </a:rPr>
              <a:t>or</a:t>
            </a:r>
            <a:r>
              <a:rPr lang="cs-CZ" altLang="en-US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cs-CZ" altLang="en-US" b="1" dirty="0" err="1">
                <a:solidFill>
                  <a:srgbClr val="FF3300"/>
                </a:solidFill>
                <a:latin typeface="Arial" charset="0"/>
              </a:rPr>
              <a:t>activity</a:t>
            </a:r>
            <a:endParaRPr lang="cs-CZ" altLang="en-US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>
            <a:off x="730568" y="1840866"/>
            <a:ext cx="0" cy="36417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Rectangle 18"/>
          <p:cNvSpPr>
            <a:spLocks noChangeArrowheads="1"/>
          </p:cNvSpPr>
          <p:nvPr/>
        </p:nvSpPr>
        <p:spPr bwMode="auto">
          <a:xfrm>
            <a:off x="2051050" y="39338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Arial" charset="0"/>
              </a:rPr>
              <a:t>H2O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1008063" y="2205038"/>
            <a:ext cx="1042987" cy="34686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23B0E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024063" y="2205038"/>
            <a:ext cx="2260600" cy="3468687"/>
          </a:xfrm>
          <a:prstGeom prst="rect">
            <a:avLst/>
          </a:prstGeom>
          <a:gradFill rotWithShape="1">
            <a:gsLst>
              <a:gs pos="0">
                <a:srgbClr val="23B0E9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60" name="Rectangle 8"/>
          <p:cNvSpPr>
            <a:spLocks noChangeArrowheads="1"/>
          </p:cNvSpPr>
          <p:nvPr/>
        </p:nvSpPr>
        <p:spPr bwMode="auto">
          <a:xfrm>
            <a:off x="460375" y="2205038"/>
            <a:ext cx="520700" cy="34369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204"/>
              </a:solidFill>
              <a:latin typeface="Arial" charset="0"/>
            </a:endParaRPr>
          </a:p>
        </p:txBody>
      </p:sp>
      <p:sp>
        <p:nvSpPr>
          <p:cNvPr id="27661" name="Line 24"/>
          <p:cNvSpPr>
            <a:spLocks noChangeShapeType="1"/>
          </p:cNvSpPr>
          <p:nvPr/>
        </p:nvSpPr>
        <p:spPr bwMode="auto">
          <a:xfrm>
            <a:off x="693738" y="393223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684338" y="3933825"/>
            <a:ext cx="800100" cy="0"/>
          </a:xfrm>
          <a:prstGeom prst="straightConnector1">
            <a:avLst/>
          </a:prstGeom>
          <a:ln w="28575">
            <a:solidFill>
              <a:srgbClr val="0002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ovéPole 4"/>
          <p:cNvSpPr txBox="1">
            <a:spLocks noChangeArrowheads="1"/>
          </p:cNvSpPr>
          <p:nvPr/>
        </p:nvSpPr>
        <p:spPr bwMode="auto">
          <a:xfrm>
            <a:off x="1150938" y="3482975"/>
            <a:ext cx="65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Arial" charset="0"/>
              </a:rPr>
              <a:t>H2O</a:t>
            </a:r>
            <a:endParaRPr lang="en-GB" altLang="en-US" sz="1800" b="1"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682171" y="1361113"/>
            <a:ext cx="140775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↓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baseline="-25000" dirty="0" err="1">
                <a:solidFill>
                  <a:srgbClr val="FF0000"/>
                </a:solidFill>
              </a:rPr>
              <a:t>Na</a:t>
            </a:r>
            <a:r>
              <a:rPr lang="cs-CZ" b="1" baseline="-25000" dirty="0">
                <a:solidFill>
                  <a:srgbClr val="FF0000"/>
                </a:solidFill>
              </a:rPr>
              <a:t>+</a:t>
            </a:r>
            <a:r>
              <a:rPr lang="cs-CZ" b="1" dirty="0">
                <a:solidFill>
                  <a:srgbClr val="FF0000"/>
                </a:solidFill>
              </a:rPr>
              <a:t> =  Na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</a:p>
          <a:p>
            <a:r>
              <a:rPr lang="cs-CZ" b="1" dirty="0">
                <a:solidFill>
                  <a:srgbClr val="FF0000"/>
                </a:solidFill>
              </a:rPr>
              <a:t>            ↑H</a:t>
            </a:r>
            <a:r>
              <a:rPr lang="cs-CZ" b="1" baseline="-25000" dirty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O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" name="Přímá spojnice 4"/>
          <p:cNvCxnSpPr>
            <a:endCxn id="2" idx="3"/>
          </p:cNvCxnSpPr>
          <p:nvPr/>
        </p:nvCxnSpPr>
        <p:spPr>
          <a:xfrm>
            <a:off x="7386050" y="1683326"/>
            <a:ext cx="703879" cy="9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716015" y="3323341"/>
            <a:ext cx="37433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Plasma and ECF Na</a:t>
            </a:r>
            <a:r>
              <a:rPr lang="cs-CZ" b="1" baseline="30000" dirty="0">
                <a:solidFill>
                  <a:srgbClr val="FF0000"/>
                </a:solidFill>
              </a:rPr>
              <a:t>+ </a:t>
            </a:r>
            <a:r>
              <a:rPr lang="cs-CZ" b="1" dirty="0" err="1">
                <a:solidFill>
                  <a:srgbClr val="FF0000"/>
                </a:solidFill>
              </a:rPr>
              <a:t>concentration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/>
              <a:t>decreases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solidFill>
                  <a:srgbClr val="FF0000"/>
                </a:solidFill>
              </a:rPr>
              <a:t>water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transported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into</a:t>
            </a:r>
            <a:r>
              <a:rPr lang="cs-CZ" b="1" dirty="0">
                <a:solidFill>
                  <a:srgbClr val="FF0000"/>
                </a:solidFill>
              </a:rPr>
              <a:t> ICF  </a:t>
            </a:r>
          </a:p>
          <a:p>
            <a:pPr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44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>
          <a:xfrm>
            <a:off x="395536" y="84138"/>
            <a:ext cx="8223002" cy="968375"/>
          </a:xfrm>
        </p:spPr>
        <p:txBody>
          <a:bodyPr/>
          <a:lstStyle/>
          <a:p>
            <a:pPr eaLnBrk="1" hangingPunct="1"/>
            <a:r>
              <a:rPr lang="cs-CZ" b="1" dirty="0"/>
              <a:t>Osmolality- Osmolarity-Tonicity</a:t>
            </a:r>
            <a:endParaRPr lang="en-GB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9" y="3620515"/>
            <a:ext cx="4232768" cy="317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ovéPole 5"/>
          <p:cNvSpPr txBox="1">
            <a:spLocks noChangeArrowheads="1"/>
          </p:cNvSpPr>
          <p:nvPr/>
        </p:nvSpPr>
        <p:spPr bwMode="auto">
          <a:xfrm>
            <a:off x="250825" y="1023938"/>
            <a:ext cx="37449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/L)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/Kg)  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solutes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regardless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cause 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transport 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ICF a ECF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TextovéPole 6"/>
          <p:cNvSpPr txBox="1">
            <a:spLocks noChangeArrowheads="1"/>
          </p:cNvSpPr>
          <p:nvPr/>
        </p:nvSpPr>
        <p:spPr bwMode="auto">
          <a:xfrm>
            <a:off x="5124450" y="1052513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cs-CZ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tonicity 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/L)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TextovéPole 7"/>
          <p:cNvSpPr txBox="1">
            <a:spLocks noChangeArrowheads="1"/>
          </p:cNvSpPr>
          <p:nvPr/>
        </p:nvSpPr>
        <p:spPr bwMode="auto">
          <a:xfrm>
            <a:off x="5124449" y="1412875"/>
            <a:ext cx="39658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latin typeface="Times New Roman" pitchFamily="18" charset="0"/>
              </a:rPr>
              <a:t>is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determined</a:t>
            </a:r>
            <a:r>
              <a:rPr lang="cs-CZ" b="1" dirty="0">
                <a:latin typeface="Times New Roman" pitchFamily="18" charset="0"/>
              </a:rPr>
              <a:t> by </a:t>
            </a:r>
            <a:r>
              <a:rPr lang="cs-CZ" b="1" dirty="0" err="1">
                <a:latin typeface="Times New Roman" pitchFamily="18" charset="0"/>
              </a:rPr>
              <a:t>the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amount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of</a:t>
            </a:r>
            <a:r>
              <a:rPr lang="cs-CZ" b="1" dirty="0">
                <a:latin typeface="Times New Roman" pitchFamily="18" charset="0"/>
              </a:rPr>
              <a:t> </a:t>
            </a:r>
          </a:p>
          <a:p>
            <a:r>
              <a:rPr lang="cs-CZ" b="1" dirty="0" err="1">
                <a:latin typeface="Times New Roman" pitchFamily="18" charset="0"/>
              </a:rPr>
              <a:t>osmoles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which</a:t>
            </a:r>
            <a:r>
              <a:rPr lang="cs-CZ" b="1" dirty="0">
                <a:latin typeface="Times New Roman" pitchFamily="18" charset="0"/>
              </a:rPr>
              <a:t> are </a:t>
            </a:r>
            <a:r>
              <a:rPr lang="cs-CZ" b="1" dirty="0" err="1">
                <a:latin typeface="Times New Roman" pitchFamily="18" charset="0"/>
              </a:rPr>
              <a:t>able</a:t>
            </a:r>
            <a:r>
              <a:rPr lang="cs-CZ" b="1" dirty="0">
                <a:latin typeface="Times New Roman" pitchFamily="18" charset="0"/>
              </a:rPr>
              <a:t> to cause </a:t>
            </a:r>
            <a:r>
              <a:rPr lang="cs-CZ" b="1" dirty="0" err="1">
                <a:latin typeface="Times New Roman" pitchFamily="18" charset="0"/>
              </a:rPr>
              <a:t>water</a:t>
            </a:r>
            <a:r>
              <a:rPr lang="cs-CZ" b="1" dirty="0">
                <a:latin typeface="Times New Roman" pitchFamily="18" charset="0"/>
              </a:rPr>
              <a:t> </a:t>
            </a:r>
          </a:p>
          <a:p>
            <a:r>
              <a:rPr lang="cs-CZ" b="1" dirty="0">
                <a:latin typeface="Times New Roman" pitchFamily="18" charset="0"/>
              </a:rPr>
              <a:t>transport </a:t>
            </a:r>
            <a:r>
              <a:rPr lang="cs-CZ" b="1" dirty="0" err="1">
                <a:latin typeface="Times New Roman" pitchFamily="18" charset="0"/>
              </a:rPr>
              <a:t>between</a:t>
            </a:r>
            <a:r>
              <a:rPr lang="cs-CZ" b="1" dirty="0">
                <a:latin typeface="Times New Roman" pitchFamily="18" charset="0"/>
              </a:rPr>
              <a:t> ICF a ECF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70662" name="TextovéPole 1"/>
          <p:cNvSpPr txBox="1">
            <a:spLocks noChangeArrowheads="1"/>
          </p:cNvSpPr>
          <p:nvPr/>
        </p:nvSpPr>
        <p:spPr bwMode="auto">
          <a:xfrm>
            <a:off x="3260716" y="5391511"/>
            <a:ext cx="108876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</a:rPr>
              <a:t>Natrium </a:t>
            </a:r>
          </a:p>
          <a:p>
            <a:r>
              <a:rPr lang="cs-CZ" b="1" dirty="0" err="1">
                <a:solidFill>
                  <a:srgbClr val="FF0000"/>
                </a:solidFill>
                <a:latin typeface="Times New Roman" pitchFamily="18" charset="0"/>
              </a:rPr>
              <a:t>Glucose</a:t>
            </a:r>
            <a:endParaRPr lang="cs-CZ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0663" name="TextovéPole 1"/>
          <p:cNvSpPr txBox="1">
            <a:spLocks noChangeArrowheads="1"/>
          </p:cNvSpPr>
          <p:nvPr/>
        </p:nvSpPr>
        <p:spPr bwMode="auto">
          <a:xfrm>
            <a:off x="6256234" y="5401150"/>
            <a:ext cx="66781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Urea</a:t>
            </a:r>
          </a:p>
        </p:txBody>
      </p:sp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6206614" y="2699306"/>
            <a:ext cx="112338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OSMOLES</a:t>
            </a:r>
          </a:p>
        </p:txBody>
      </p:sp>
      <p:sp>
        <p:nvSpPr>
          <p:cNvPr id="70665" name="Text Box 11"/>
          <p:cNvSpPr txBox="1">
            <a:spLocks noChangeArrowheads="1"/>
          </p:cNvSpPr>
          <p:nvPr/>
        </p:nvSpPr>
        <p:spPr bwMode="auto">
          <a:xfrm>
            <a:off x="2771800" y="4646177"/>
            <a:ext cx="157767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ENDOGENOUS</a:t>
            </a:r>
          </a:p>
        </p:txBody>
      </p:sp>
      <p:sp>
        <p:nvSpPr>
          <p:cNvPr id="70666" name="Text Box 12"/>
          <p:cNvSpPr txBox="1">
            <a:spLocks noChangeArrowheads="1"/>
          </p:cNvSpPr>
          <p:nvPr/>
        </p:nvSpPr>
        <p:spPr bwMode="auto">
          <a:xfrm>
            <a:off x="4424362" y="4646177"/>
            <a:ext cx="1400175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EXOGENOUS</a:t>
            </a:r>
          </a:p>
        </p:txBody>
      </p:sp>
      <p:sp>
        <p:nvSpPr>
          <p:cNvPr id="70667" name="Text Box 13"/>
          <p:cNvSpPr txBox="1">
            <a:spLocks noChangeArrowheads="1"/>
          </p:cNvSpPr>
          <p:nvPr/>
        </p:nvSpPr>
        <p:spPr bwMode="auto">
          <a:xfrm>
            <a:off x="5364163" y="3500438"/>
            <a:ext cx="101200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effective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0668" name="Text Box 14"/>
          <p:cNvSpPr txBox="1">
            <a:spLocks noChangeArrowheads="1"/>
          </p:cNvSpPr>
          <p:nvPr/>
        </p:nvSpPr>
        <p:spPr bwMode="auto">
          <a:xfrm>
            <a:off x="7285950" y="3479403"/>
            <a:ext cx="125887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uneffective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0669" name="Line 15"/>
          <p:cNvSpPr>
            <a:spLocks noChangeShapeType="1"/>
          </p:cNvSpPr>
          <p:nvPr/>
        </p:nvSpPr>
        <p:spPr bwMode="auto">
          <a:xfrm>
            <a:off x="5724525" y="3284538"/>
            <a:ext cx="2087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16"/>
          <p:cNvSpPr>
            <a:spLocks noChangeShapeType="1"/>
          </p:cNvSpPr>
          <p:nvPr/>
        </p:nvSpPr>
        <p:spPr bwMode="auto">
          <a:xfrm>
            <a:off x="5724525" y="32845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17"/>
          <p:cNvSpPr>
            <a:spLocks noChangeShapeType="1"/>
          </p:cNvSpPr>
          <p:nvPr/>
        </p:nvSpPr>
        <p:spPr bwMode="auto">
          <a:xfrm>
            <a:off x="7812088" y="32845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8"/>
          <p:cNvSpPr>
            <a:spLocks noChangeShapeType="1"/>
          </p:cNvSpPr>
          <p:nvPr/>
        </p:nvSpPr>
        <p:spPr bwMode="auto">
          <a:xfrm>
            <a:off x="6804025" y="30686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9"/>
          <p:cNvSpPr>
            <a:spLocks noChangeShapeType="1"/>
          </p:cNvSpPr>
          <p:nvPr/>
        </p:nvSpPr>
        <p:spPr bwMode="auto">
          <a:xfrm>
            <a:off x="5724525" y="4076700"/>
            <a:ext cx="2087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>
            <a:off x="5724525" y="38608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>
            <a:off x="7812088" y="38608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6043044" y="4072413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Line 23"/>
          <p:cNvSpPr>
            <a:spLocks noChangeShapeType="1"/>
          </p:cNvSpPr>
          <p:nvPr/>
        </p:nvSpPr>
        <p:spPr bwMode="auto">
          <a:xfrm>
            <a:off x="4846066" y="4216877"/>
            <a:ext cx="1192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Line 24"/>
          <p:cNvSpPr>
            <a:spLocks noChangeShapeType="1"/>
          </p:cNvSpPr>
          <p:nvPr/>
        </p:nvSpPr>
        <p:spPr bwMode="auto">
          <a:xfrm>
            <a:off x="4850105" y="4216877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Line 25"/>
          <p:cNvSpPr>
            <a:spLocks noChangeShapeType="1"/>
          </p:cNvSpPr>
          <p:nvPr/>
        </p:nvSpPr>
        <p:spPr bwMode="auto">
          <a:xfrm>
            <a:off x="7471837" y="4072415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Line 26"/>
          <p:cNvSpPr>
            <a:spLocks noChangeShapeType="1"/>
          </p:cNvSpPr>
          <p:nvPr/>
        </p:nvSpPr>
        <p:spPr bwMode="auto">
          <a:xfrm>
            <a:off x="3771478" y="5012055"/>
            <a:ext cx="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1" name="Line 27"/>
          <p:cNvSpPr>
            <a:spLocks noChangeShapeType="1"/>
          </p:cNvSpPr>
          <p:nvPr/>
        </p:nvSpPr>
        <p:spPr bwMode="auto">
          <a:xfrm>
            <a:off x="8272183" y="5022415"/>
            <a:ext cx="0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Obdélník 1"/>
          <p:cNvSpPr/>
          <p:nvPr/>
        </p:nvSpPr>
        <p:spPr>
          <a:xfrm>
            <a:off x="261794" y="2565074"/>
            <a:ext cx="4320480" cy="98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Plasma osmolality and </a:t>
            </a:r>
            <a:r>
              <a:rPr lang="cs-CZ" b="1" dirty="0" err="1">
                <a:solidFill>
                  <a:schemeClr val="tx1"/>
                </a:solidFill>
              </a:rPr>
              <a:t>percentage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portion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osmotic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active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particles</a:t>
            </a:r>
            <a:r>
              <a:rPr lang="cs-CZ" b="1" dirty="0">
                <a:solidFill>
                  <a:schemeClr val="tx1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measured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cryoscopically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743" y="6205866"/>
            <a:ext cx="5585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b="1" dirty="0" err="1"/>
              <a:t>other</a:t>
            </a:r>
            <a:endParaRPr lang="en-GB" sz="1100" b="1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3771478" y="4388010"/>
            <a:ext cx="1592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778146" y="4388010"/>
            <a:ext cx="0" cy="2247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364163" y="4388010"/>
            <a:ext cx="0" cy="236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655731" y="5399492"/>
            <a:ext cx="9374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accent1"/>
                </a:solidFill>
              </a:rPr>
              <a:t>Manitol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 err="1">
                <a:solidFill>
                  <a:schemeClr val="accent1"/>
                </a:solidFill>
              </a:rPr>
              <a:t>Glycin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31" name="Přímá spojnice se šipkou 30"/>
          <p:cNvCxnSpPr>
            <a:stCxn id="70666" idx="2"/>
          </p:cNvCxnSpPr>
          <p:nvPr/>
        </p:nvCxnSpPr>
        <p:spPr>
          <a:xfrm flipH="1">
            <a:off x="5124449" y="5022415"/>
            <a:ext cx="1" cy="369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3" name="TextovéPole 70682"/>
          <p:cNvSpPr txBox="1"/>
          <p:nvPr/>
        </p:nvSpPr>
        <p:spPr>
          <a:xfrm>
            <a:off x="7571216" y="5372418"/>
            <a:ext cx="14425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Methanol</a:t>
            </a:r>
          </a:p>
          <a:p>
            <a:r>
              <a:rPr lang="en-GB" b="1" dirty="0">
                <a:solidFill>
                  <a:schemeClr val="accent1"/>
                </a:solidFill>
              </a:rPr>
              <a:t>Ethanol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Ethylenglycol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70685" name="Přímá spojnice 70684"/>
          <p:cNvCxnSpPr/>
          <p:nvPr/>
        </p:nvCxnSpPr>
        <p:spPr>
          <a:xfrm>
            <a:off x="6661961" y="4435199"/>
            <a:ext cx="16305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5873123" y="4653083"/>
            <a:ext cx="157767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ENDOGENOUS</a:t>
            </a: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7592416" y="4653083"/>
            <a:ext cx="1400175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EXOGENOUS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V="1">
            <a:off x="7471837" y="4216876"/>
            <a:ext cx="34025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812088" y="4216877"/>
            <a:ext cx="0" cy="21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62" idx="0"/>
          </p:cNvCxnSpPr>
          <p:nvPr/>
        </p:nvCxnSpPr>
        <p:spPr>
          <a:xfrm>
            <a:off x="6661961" y="4435199"/>
            <a:ext cx="0" cy="217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>
            <a:endCxn id="66" idx="0"/>
          </p:cNvCxnSpPr>
          <p:nvPr/>
        </p:nvCxnSpPr>
        <p:spPr>
          <a:xfrm>
            <a:off x="8292503" y="4435199"/>
            <a:ext cx="1" cy="217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62" idx="2"/>
          </p:cNvCxnSpPr>
          <p:nvPr/>
        </p:nvCxnSpPr>
        <p:spPr>
          <a:xfrm>
            <a:off x="6661961" y="5022415"/>
            <a:ext cx="0" cy="3500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115616" y="3625198"/>
            <a:ext cx="2145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Plasma osmolality</a:t>
            </a:r>
            <a:endParaRPr lang="en-GB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4976" y="3984308"/>
            <a:ext cx="29263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percentage of osmotically active molecules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49475" y="6233801"/>
            <a:ext cx="474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until complete metabolism of alcohols in the liver, these can play the role of effective </a:t>
            </a:r>
            <a:r>
              <a:rPr lang="en-GB" b="1" dirty="0" err="1"/>
              <a:t>osmols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9809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/>
          </p:cNvSpPr>
          <p:nvPr>
            <p:ph type="title"/>
          </p:nvPr>
        </p:nvSpPr>
        <p:spPr>
          <a:xfrm>
            <a:off x="397561" y="20618"/>
            <a:ext cx="8218487" cy="17145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4000" b="1" dirty="0" err="1"/>
              <a:t>Euvolemic</a:t>
            </a:r>
            <a:r>
              <a:rPr lang="cs-CZ" altLang="en-US" sz="4000" b="1" dirty="0"/>
              <a:t> </a:t>
            </a:r>
            <a:r>
              <a:rPr lang="cs-CZ" altLang="en-US" sz="4000" b="1" dirty="0" err="1"/>
              <a:t>hyponatremia</a:t>
            </a:r>
            <a:r>
              <a:rPr lang="cs-CZ" altLang="en-US" sz="4000" b="1" dirty="0"/>
              <a:t> = </a:t>
            </a:r>
            <a:r>
              <a:rPr lang="cs-CZ" altLang="en-US" sz="4000" b="1" dirty="0" err="1"/>
              <a:t>absolute</a:t>
            </a:r>
            <a:r>
              <a:rPr lang="cs-CZ" altLang="en-US" sz="4000" b="1" dirty="0"/>
              <a:t> free </a:t>
            </a:r>
            <a:r>
              <a:rPr lang="cs-CZ" altLang="en-US" sz="4000" b="1" dirty="0" err="1"/>
              <a:t>water</a:t>
            </a:r>
            <a:r>
              <a:rPr lang="cs-CZ" altLang="en-US" sz="4000" b="1" dirty="0"/>
              <a:t> exces – </a:t>
            </a:r>
            <a:r>
              <a:rPr lang="cs-CZ" altLang="en-US" sz="4000" b="1" dirty="0" err="1"/>
              <a:t>clinical</a:t>
            </a:r>
            <a:r>
              <a:rPr lang="cs-CZ" altLang="en-US" sz="4000" b="1" dirty="0"/>
              <a:t> </a:t>
            </a:r>
            <a:r>
              <a:rPr lang="cs-CZ" altLang="en-US" sz="4000" b="1" dirty="0" err="1"/>
              <a:t>manifestation</a:t>
            </a:r>
            <a:r>
              <a:rPr lang="cs-CZ" altLang="en-US" sz="4000" b="1" dirty="0"/>
              <a:t> </a:t>
            </a:r>
            <a:endParaRPr lang="cs-CZ" altLang="en-US" sz="4000" b="1" u="sng" dirty="0">
              <a:solidFill>
                <a:srgbClr val="FF3300"/>
              </a:solidFill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0011" y="50419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400" dirty="0">
                <a:solidFill>
                  <a:srgbClr val="FF3300"/>
                </a:solidFill>
                <a:latin typeface="Arial" charset="0"/>
              </a:rPr>
              <a:t>+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124074" y="5733256"/>
            <a:ext cx="4304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  <a:latin typeface="Arial" charset="0"/>
              </a:rPr>
              <a:t>HYPONATREMIA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2369" y="1625491"/>
            <a:ext cx="4108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Symptoms</a:t>
            </a:r>
            <a:r>
              <a:rPr lang="cs-CZ" altLang="en-US" sz="2400" b="1" u="sng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of</a:t>
            </a:r>
            <a:r>
              <a:rPr lang="cs-CZ" altLang="en-US" sz="2400" b="1" u="sng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 brain </a:t>
            </a:r>
            <a:r>
              <a:rPr lang="cs-CZ" altLang="en-US" sz="2400" b="1" u="sng" dirty="0" err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edema</a:t>
            </a:r>
            <a:endParaRPr lang="cs-CZ" altLang="en-US" sz="1800" b="1" dirty="0"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3417280"/>
              </p:ext>
            </p:extLst>
          </p:nvPr>
        </p:nvGraphicFramePr>
        <p:xfrm>
          <a:off x="545858" y="2158167"/>
          <a:ext cx="74612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Severity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Symptom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Moderately</a:t>
                      </a:r>
                      <a:r>
                        <a:rPr lang="cs-CZ" b="1" dirty="0"/>
                        <a:t> severe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Nausea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witout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vomiting</a:t>
                      </a:r>
                      <a:endParaRPr lang="cs-CZ" b="1" dirty="0"/>
                    </a:p>
                    <a:p>
                      <a:r>
                        <a:rPr lang="cs-CZ" b="1" dirty="0" err="1"/>
                        <a:t>Confusion</a:t>
                      </a:r>
                      <a:endParaRPr lang="cs-CZ" b="1" dirty="0"/>
                    </a:p>
                    <a:p>
                      <a:r>
                        <a:rPr lang="cs-CZ" b="1" dirty="0" err="1"/>
                        <a:t>Headache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Sever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Vomiting</a:t>
                      </a:r>
                      <a:endParaRPr lang="cs-CZ" b="1" dirty="0"/>
                    </a:p>
                    <a:p>
                      <a:r>
                        <a:rPr lang="cs-CZ" b="1" dirty="0" err="1"/>
                        <a:t>Cardiorespiratory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distress</a:t>
                      </a:r>
                      <a:endParaRPr lang="cs-CZ" b="1" dirty="0"/>
                    </a:p>
                    <a:p>
                      <a:r>
                        <a:rPr lang="cs-CZ" b="1" dirty="0" err="1"/>
                        <a:t>Abnormal</a:t>
                      </a:r>
                      <a:r>
                        <a:rPr lang="cs-CZ" b="1" dirty="0"/>
                        <a:t> and </a:t>
                      </a:r>
                      <a:r>
                        <a:rPr lang="cs-CZ" b="1" dirty="0" err="1"/>
                        <a:t>deep</a:t>
                      </a:r>
                      <a:r>
                        <a:rPr lang="cs-CZ" b="1" dirty="0"/>
                        <a:t> somnolence</a:t>
                      </a:r>
                    </a:p>
                    <a:p>
                      <a:r>
                        <a:rPr lang="cs-CZ" b="1" dirty="0" err="1"/>
                        <a:t>Seizures</a:t>
                      </a:r>
                      <a:endParaRPr lang="cs-CZ" b="1" dirty="0"/>
                    </a:p>
                    <a:p>
                      <a:r>
                        <a:rPr lang="cs-CZ" b="1" dirty="0" err="1"/>
                        <a:t>Coma</a:t>
                      </a:r>
                      <a:r>
                        <a:rPr lang="cs-CZ" b="1" dirty="0"/>
                        <a:t> (Glasgow </a:t>
                      </a:r>
                      <a:r>
                        <a:rPr lang="cs-CZ" b="1" dirty="0" err="1"/>
                        <a:t>Coma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Scale</a:t>
                      </a:r>
                      <a:r>
                        <a:rPr lang="cs-CZ" b="1" dirty="0"/>
                        <a:t> ≤ 8)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69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/>
          </p:cNvSpPr>
          <p:nvPr>
            <p:ph type="title"/>
          </p:nvPr>
        </p:nvSpPr>
        <p:spPr>
          <a:xfrm>
            <a:off x="397561" y="20618"/>
            <a:ext cx="8218487" cy="17145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en-US" sz="4000" b="1" dirty="0" err="1"/>
              <a:t>Euvolemic</a:t>
            </a:r>
            <a:r>
              <a:rPr lang="cs-CZ" altLang="en-US" sz="4000" b="1" dirty="0"/>
              <a:t> </a:t>
            </a:r>
            <a:r>
              <a:rPr lang="cs-CZ" altLang="en-US" sz="4000" b="1" dirty="0" err="1"/>
              <a:t>hyponatremia</a:t>
            </a:r>
            <a:r>
              <a:rPr lang="cs-CZ" altLang="en-US" sz="4000" b="1" dirty="0"/>
              <a:t> = </a:t>
            </a:r>
            <a:r>
              <a:rPr lang="cs-CZ" altLang="en-US" sz="4000" b="1" dirty="0" err="1"/>
              <a:t>absolute</a:t>
            </a:r>
            <a:r>
              <a:rPr lang="cs-CZ" altLang="en-US" sz="4000" b="1" dirty="0"/>
              <a:t> free </a:t>
            </a:r>
            <a:r>
              <a:rPr lang="cs-CZ" altLang="en-US" sz="4000" b="1" dirty="0" err="1"/>
              <a:t>water</a:t>
            </a:r>
            <a:r>
              <a:rPr lang="cs-CZ" altLang="en-US" sz="4000" b="1" dirty="0"/>
              <a:t> exces – </a:t>
            </a:r>
            <a:r>
              <a:rPr lang="cs-CZ" altLang="en-US" sz="4000" b="1" dirty="0" err="1"/>
              <a:t>treatment</a:t>
            </a:r>
            <a:endParaRPr lang="cs-CZ" altLang="en-US" sz="4000" b="1" u="sng" dirty="0">
              <a:solidFill>
                <a:srgbClr val="FF33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8128" y="2377500"/>
            <a:ext cx="894129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/>
              <a:t>R</a:t>
            </a:r>
            <a:r>
              <a:rPr lang="en-GB" sz="3200" b="1" dirty="0" err="1"/>
              <a:t>estriction</a:t>
            </a:r>
            <a:r>
              <a:rPr lang="en-GB" sz="3200" b="1" dirty="0"/>
              <a:t> of oral water intake</a:t>
            </a:r>
            <a:endParaRPr lang="cs-CZ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Infusion of </a:t>
            </a:r>
            <a:r>
              <a:rPr lang="cs-CZ" sz="3200" b="1" dirty="0"/>
              <a:t>3% </a:t>
            </a:r>
            <a:r>
              <a:rPr lang="en-GB" sz="3200" b="1" dirty="0"/>
              <a:t>solution</a:t>
            </a:r>
            <a:r>
              <a:rPr lang="cs-CZ" sz="3200" b="1" dirty="0"/>
              <a:t> </a:t>
            </a:r>
            <a:r>
              <a:rPr lang="cs-CZ" sz="3200" b="1" dirty="0" err="1"/>
              <a:t>NaCl</a:t>
            </a:r>
            <a:r>
              <a:rPr lang="cs-CZ" sz="3200" b="1" dirty="0"/>
              <a:t>  (150 </a:t>
            </a:r>
            <a:r>
              <a:rPr lang="cs-CZ" sz="3200" b="1" dirty="0" err="1"/>
              <a:t>mL</a:t>
            </a:r>
            <a:r>
              <a:rPr lang="cs-CZ" sz="3200" b="1" dirty="0"/>
              <a:t>/20-30 min)-</a:t>
            </a:r>
          </a:p>
          <a:p>
            <a:r>
              <a:rPr lang="cs-CZ" sz="3200" b="1" dirty="0"/>
              <a:t>	in </a:t>
            </a:r>
            <a:r>
              <a:rPr lang="cs-CZ" sz="3200" b="1" dirty="0" err="1"/>
              <a:t>patients</a:t>
            </a:r>
            <a:r>
              <a:rPr lang="cs-CZ" sz="3200" b="1" dirty="0"/>
              <a:t> </a:t>
            </a:r>
            <a:r>
              <a:rPr lang="cs-CZ" sz="3200" b="1" dirty="0" err="1"/>
              <a:t>with</a:t>
            </a:r>
            <a:r>
              <a:rPr lang="cs-CZ" sz="3200" b="1" dirty="0"/>
              <a:t> </a:t>
            </a:r>
            <a:r>
              <a:rPr lang="cs-CZ" sz="3200" b="1" dirty="0" err="1"/>
              <a:t>symptoms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brain </a:t>
            </a:r>
            <a:r>
              <a:rPr lang="cs-CZ" sz="3200" b="1" dirty="0" err="1"/>
              <a:t>edema</a:t>
            </a:r>
            <a:endParaRPr lang="cs-CZ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/>
              <a:t>Correction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underlyiing</a:t>
            </a:r>
            <a:r>
              <a:rPr lang="cs-CZ" sz="3200" b="1" dirty="0"/>
              <a:t> </a:t>
            </a:r>
            <a:r>
              <a:rPr lang="cs-CZ" sz="3200" b="1" dirty="0" err="1"/>
              <a:t>disorder</a:t>
            </a:r>
            <a:endParaRPr lang="cs-CZ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336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dirty="0" err="1"/>
              <a:t>Physiology</a:t>
            </a:r>
            <a:r>
              <a:rPr lang="cs-CZ" sz="3300" b="1" dirty="0"/>
              <a:t> and </a:t>
            </a:r>
            <a:r>
              <a:rPr lang="cs-CZ" sz="3300" b="1" dirty="0" err="1"/>
              <a:t>pathophysiology</a:t>
            </a:r>
            <a:r>
              <a:rPr lang="cs-CZ" sz="3300" b="1" dirty="0"/>
              <a:t>  body fluid </a:t>
            </a:r>
            <a:r>
              <a:rPr lang="cs-CZ" sz="3300" b="1" dirty="0" err="1"/>
              <a:t>composition</a:t>
            </a:r>
            <a:endParaRPr lang="cs-CZ" sz="3300" b="1" dirty="0"/>
          </a:p>
          <a:p>
            <a:endParaRPr lang="cs-CZ" sz="3300" b="1" dirty="0"/>
          </a:p>
          <a:p>
            <a:r>
              <a:rPr lang="en-GB" sz="3300" b="1" dirty="0"/>
              <a:t>Disorders of the internal environment </a:t>
            </a:r>
            <a:r>
              <a:rPr lang="cs-CZ" sz="3300" b="1" dirty="0" err="1"/>
              <a:t>associated</a:t>
            </a:r>
            <a:r>
              <a:rPr lang="cs-CZ" sz="3300" b="1" dirty="0"/>
              <a:t> </a:t>
            </a:r>
            <a:r>
              <a:rPr lang="cs-CZ" sz="3300" b="1" dirty="0" err="1"/>
              <a:t>with</a:t>
            </a:r>
            <a:r>
              <a:rPr lang="cs-CZ" sz="3300" b="1" dirty="0"/>
              <a:t> </a:t>
            </a:r>
            <a:r>
              <a:rPr lang="cs-CZ" sz="3300" b="1" dirty="0" err="1"/>
              <a:t>normal</a:t>
            </a:r>
            <a:r>
              <a:rPr lang="cs-CZ" sz="3300" b="1" dirty="0"/>
              <a:t> ECF </a:t>
            </a:r>
            <a:r>
              <a:rPr lang="cs-CZ" sz="3300" b="1" dirty="0" err="1"/>
              <a:t>effective</a:t>
            </a:r>
            <a:r>
              <a:rPr lang="cs-CZ" sz="3300" b="1" dirty="0"/>
              <a:t> tonicity 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</a:t>
            </a:r>
            <a:r>
              <a:rPr lang="cs-CZ" sz="3300" b="1" dirty="0" err="1"/>
              <a:t>hypohydration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Third</a:t>
            </a:r>
            <a:r>
              <a:rPr lang="cs-CZ" sz="3300" b="1" dirty="0"/>
              <a:t> </a:t>
            </a:r>
            <a:r>
              <a:rPr lang="cs-CZ" sz="3300" b="1" dirty="0" err="1"/>
              <a:t>spacing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 </a:t>
            </a:r>
            <a:r>
              <a:rPr lang="cs-CZ" sz="3300" b="1" dirty="0" err="1"/>
              <a:t>hyperhydration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r>
              <a:rPr lang="en-GB" b="1" dirty="0"/>
              <a:t>Disorders of the internal environment associated with </a:t>
            </a:r>
            <a:r>
              <a:rPr lang="cs-CZ" b="1" dirty="0" err="1"/>
              <a:t>abnormal</a:t>
            </a:r>
            <a:r>
              <a:rPr lang="en-GB" b="1" dirty="0"/>
              <a:t> ECF effective tonicity 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deficit</a:t>
            </a:r>
            <a:endParaRPr lang="en-GB" b="1" dirty="0"/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</a:t>
            </a:r>
            <a:r>
              <a:rPr lang="cs-CZ" b="1" dirty="0" err="1"/>
              <a:t>excess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u="sng" dirty="0" err="1">
                <a:solidFill>
                  <a:srgbClr val="FF0000"/>
                </a:solidFill>
              </a:rPr>
              <a:t>Differetial</a:t>
            </a:r>
            <a:r>
              <a:rPr lang="cs-CZ" b="1" u="sng" dirty="0">
                <a:solidFill>
                  <a:srgbClr val="FF0000"/>
                </a:solidFill>
              </a:rPr>
              <a:t> </a:t>
            </a:r>
            <a:r>
              <a:rPr lang="cs-CZ" b="1" u="sng" dirty="0" err="1">
                <a:solidFill>
                  <a:srgbClr val="FF0000"/>
                </a:solidFill>
              </a:rPr>
              <a:t>diagnosis</a:t>
            </a:r>
            <a:r>
              <a:rPr lang="cs-CZ" b="1" u="sng" dirty="0">
                <a:solidFill>
                  <a:srgbClr val="FF0000"/>
                </a:solidFill>
              </a:rPr>
              <a:t> </a:t>
            </a:r>
            <a:r>
              <a:rPr lang="cs-CZ" b="1" u="sng" dirty="0" err="1">
                <a:solidFill>
                  <a:srgbClr val="FF0000"/>
                </a:solidFill>
              </a:rPr>
              <a:t>of</a:t>
            </a:r>
            <a:r>
              <a:rPr lang="cs-CZ" b="1" u="sng" dirty="0">
                <a:solidFill>
                  <a:srgbClr val="FF0000"/>
                </a:solidFill>
              </a:rPr>
              <a:t> </a:t>
            </a:r>
            <a:r>
              <a:rPr lang="cs-CZ" b="1" u="sng" dirty="0" err="1">
                <a:solidFill>
                  <a:srgbClr val="FF0000"/>
                </a:solidFill>
              </a:rPr>
              <a:t>hyponatremia</a:t>
            </a:r>
            <a:endParaRPr lang="cs-CZ" b="1" u="sng" dirty="0">
              <a:solidFill>
                <a:srgbClr val="FF0000"/>
              </a:solidFill>
            </a:endParaRPr>
          </a:p>
          <a:p>
            <a:endParaRPr lang="cs-CZ" b="1" dirty="0"/>
          </a:p>
          <a:p>
            <a:r>
              <a:rPr lang="cs-CZ" b="1" dirty="0" err="1"/>
              <a:t>Diasturbances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kalemia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" y="-315416"/>
            <a:ext cx="9554571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44008" y="754122"/>
            <a:ext cx="78577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tonicity</a:t>
            </a:r>
            <a:endParaRPr lang="en-GB" sz="1200" dirty="0"/>
          </a:p>
        </p:txBody>
      </p:sp>
      <p:sp>
        <p:nvSpPr>
          <p:cNvPr id="3" name="Ovál 2"/>
          <p:cNvSpPr/>
          <p:nvPr/>
        </p:nvSpPr>
        <p:spPr>
          <a:xfrm>
            <a:off x="4139953" y="1417320"/>
            <a:ext cx="1243577" cy="715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ál 3"/>
          <p:cNvSpPr/>
          <p:nvPr/>
        </p:nvSpPr>
        <p:spPr>
          <a:xfrm>
            <a:off x="4139953" y="3429000"/>
            <a:ext cx="128982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ál 4"/>
          <p:cNvSpPr/>
          <p:nvPr/>
        </p:nvSpPr>
        <p:spPr>
          <a:xfrm>
            <a:off x="2302054" y="4077072"/>
            <a:ext cx="9144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5"/>
          <p:cNvSpPr/>
          <p:nvPr/>
        </p:nvSpPr>
        <p:spPr>
          <a:xfrm>
            <a:off x="4327665" y="4077072"/>
            <a:ext cx="9144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ál 6"/>
          <p:cNvSpPr/>
          <p:nvPr/>
        </p:nvSpPr>
        <p:spPr>
          <a:xfrm>
            <a:off x="6804248" y="4021058"/>
            <a:ext cx="9144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2000232" y="2357430"/>
            <a:ext cx="200026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Pseudohyponatremia</a:t>
            </a:r>
            <a:endParaRPr lang="cs-CZ" sz="1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309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0"/>
            <a:ext cx="4622800" cy="691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0" y="6626225"/>
            <a:ext cx="3919538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100" b="1" dirty="0" err="1">
                <a:solidFill>
                  <a:srgbClr val="000000"/>
                </a:solidFill>
              </a:rPr>
              <a:t>Goce</a:t>
            </a:r>
            <a:r>
              <a:rPr lang="en-GB" sz="1100" b="1" dirty="0">
                <a:solidFill>
                  <a:srgbClr val="000000"/>
                </a:solidFill>
              </a:rPr>
              <a:t> </a:t>
            </a:r>
            <a:r>
              <a:rPr lang="en-GB" sz="1100" b="1" dirty="0" err="1">
                <a:solidFill>
                  <a:srgbClr val="000000"/>
                </a:solidFill>
              </a:rPr>
              <a:t>Spasovski</a:t>
            </a:r>
            <a:r>
              <a:rPr lang="en-GB" sz="1100" b="1" dirty="0">
                <a:solidFill>
                  <a:srgbClr val="000000"/>
                </a:solidFill>
              </a:rPr>
              <a:t> et al. </a:t>
            </a:r>
            <a:r>
              <a:rPr lang="en-GB" sz="1100" b="1" dirty="0" err="1">
                <a:solidFill>
                  <a:srgbClr val="000000"/>
                </a:solidFill>
              </a:rPr>
              <a:t>Eur</a:t>
            </a:r>
            <a:r>
              <a:rPr lang="en-GB" sz="1100" b="1" dirty="0">
                <a:solidFill>
                  <a:srgbClr val="000000"/>
                </a:solidFill>
              </a:rPr>
              <a:t> J </a:t>
            </a:r>
            <a:r>
              <a:rPr lang="en-GB" sz="1100" b="1" dirty="0" err="1">
                <a:solidFill>
                  <a:srgbClr val="000000"/>
                </a:solidFill>
              </a:rPr>
              <a:t>Endocrinol</a:t>
            </a:r>
            <a:r>
              <a:rPr lang="en-GB" sz="1100" b="1" dirty="0">
                <a:solidFill>
                  <a:srgbClr val="000000"/>
                </a:solidFill>
              </a:rPr>
              <a:t> 2014;170:G1-G47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28992" y="357166"/>
            <a:ext cx="285752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err="1" smtClean="0">
                <a:solidFill>
                  <a:schemeClr val="bg1"/>
                </a:solidFill>
              </a:rPr>
              <a:t>Exclude</a:t>
            </a:r>
            <a:r>
              <a:rPr lang="cs-CZ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err="1" smtClean="0">
                <a:solidFill>
                  <a:schemeClr val="bg1"/>
                </a:solidFill>
              </a:rPr>
              <a:t>hypertriglycaemia</a:t>
            </a:r>
            <a:r>
              <a:rPr lang="cs-CZ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err="1" smtClean="0">
                <a:solidFill>
                  <a:schemeClr val="bg1"/>
                </a:solidFill>
              </a:rPr>
              <a:t>and</a:t>
            </a:r>
            <a:endParaRPr lang="cs-CZ" sz="1000" b="1" dirty="0" smtClean="0">
              <a:solidFill>
                <a:schemeClr val="bg1"/>
              </a:solidFill>
            </a:endParaRPr>
          </a:p>
          <a:p>
            <a:r>
              <a:rPr lang="cs-CZ" sz="1000" b="1" dirty="0" err="1" smtClean="0">
                <a:solidFill>
                  <a:schemeClr val="bg1"/>
                </a:solidFill>
              </a:rPr>
              <a:t>other</a:t>
            </a:r>
            <a:r>
              <a:rPr lang="cs-CZ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err="1" smtClean="0">
                <a:solidFill>
                  <a:schemeClr val="bg1"/>
                </a:solidFill>
              </a:rPr>
              <a:t>causes</a:t>
            </a:r>
            <a:r>
              <a:rPr lang="cs-CZ" sz="1000" b="1" dirty="0" smtClean="0">
                <a:solidFill>
                  <a:schemeClr val="bg1"/>
                </a:solidFill>
              </a:rPr>
              <a:t>  </a:t>
            </a:r>
            <a:r>
              <a:rPr lang="cs-CZ" sz="1000" b="1" dirty="0" err="1" smtClean="0">
                <a:solidFill>
                  <a:schemeClr val="bg1"/>
                </a:solidFill>
              </a:rPr>
              <a:t>of</a:t>
            </a:r>
            <a:r>
              <a:rPr lang="cs-CZ" sz="1000" b="1" dirty="0" smtClean="0">
                <a:solidFill>
                  <a:schemeClr val="bg1"/>
                </a:solidFill>
              </a:rPr>
              <a:t> non- </a:t>
            </a:r>
            <a:r>
              <a:rPr lang="cs-CZ" sz="1000" b="1" dirty="0" err="1" smtClean="0">
                <a:solidFill>
                  <a:schemeClr val="bg1"/>
                </a:solidFill>
              </a:rPr>
              <a:t>hypotonic</a:t>
            </a:r>
            <a:r>
              <a:rPr lang="cs-CZ" sz="1000" b="1" dirty="0" smtClean="0">
                <a:solidFill>
                  <a:schemeClr val="bg1"/>
                </a:solidFill>
              </a:rPr>
              <a:t> </a:t>
            </a:r>
            <a:r>
              <a:rPr lang="cs-CZ" sz="1000" b="1" dirty="0" err="1" smtClean="0">
                <a:solidFill>
                  <a:schemeClr val="bg1"/>
                </a:solidFill>
              </a:rPr>
              <a:t>hyponatremia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499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cs-CZ" dirty="0"/>
              <a:t>AGENDA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300" b="1" dirty="0" err="1"/>
              <a:t>Physiology</a:t>
            </a:r>
            <a:r>
              <a:rPr lang="cs-CZ" sz="3300" b="1" dirty="0"/>
              <a:t> and </a:t>
            </a:r>
            <a:r>
              <a:rPr lang="cs-CZ" sz="3300" b="1" dirty="0" err="1"/>
              <a:t>pathophysiology</a:t>
            </a:r>
            <a:r>
              <a:rPr lang="cs-CZ" sz="3300" b="1" dirty="0"/>
              <a:t>  body fluid </a:t>
            </a:r>
            <a:r>
              <a:rPr lang="cs-CZ" sz="3300" b="1" dirty="0" err="1"/>
              <a:t>composition</a:t>
            </a:r>
            <a:endParaRPr lang="cs-CZ" sz="3300" b="1" dirty="0"/>
          </a:p>
          <a:p>
            <a:endParaRPr lang="cs-CZ" sz="3300" b="1" u="sng" dirty="0"/>
          </a:p>
          <a:p>
            <a:r>
              <a:rPr lang="en-GB" sz="3300" b="1" dirty="0"/>
              <a:t>Disorders of the internal environment </a:t>
            </a:r>
            <a:r>
              <a:rPr lang="cs-CZ" sz="3300" b="1" dirty="0" err="1"/>
              <a:t>associated</a:t>
            </a:r>
            <a:r>
              <a:rPr lang="cs-CZ" sz="3300" b="1" dirty="0"/>
              <a:t> </a:t>
            </a:r>
            <a:r>
              <a:rPr lang="cs-CZ" sz="3300" b="1" dirty="0" err="1"/>
              <a:t>with</a:t>
            </a:r>
            <a:r>
              <a:rPr lang="cs-CZ" sz="3300" b="1" dirty="0"/>
              <a:t> </a:t>
            </a:r>
            <a:r>
              <a:rPr lang="cs-CZ" sz="3300" b="1" dirty="0" err="1"/>
              <a:t>normal</a:t>
            </a:r>
            <a:r>
              <a:rPr lang="cs-CZ" sz="3300" b="1" dirty="0"/>
              <a:t> ECF </a:t>
            </a:r>
            <a:r>
              <a:rPr lang="cs-CZ" sz="3300" b="1" dirty="0" err="1"/>
              <a:t>effective</a:t>
            </a:r>
            <a:r>
              <a:rPr lang="cs-CZ" sz="3300" b="1" dirty="0"/>
              <a:t> tonicity 	</a:t>
            </a:r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</a:t>
            </a:r>
            <a:r>
              <a:rPr lang="cs-CZ" sz="3300" b="1" dirty="0" err="1"/>
              <a:t>hypohydration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Third</a:t>
            </a:r>
            <a:r>
              <a:rPr lang="cs-CZ" sz="3300" b="1" dirty="0"/>
              <a:t> </a:t>
            </a:r>
            <a:r>
              <a:rPr lang="cs-CZ" sz="3300" b="1" dirty="0" err="1"/>
              <a:t>spacing</a:t>
            </a:r>
            <a:endParaRPr lang="cs-CZ" sz="3300" b="1" dirty="0"/>
          </a:p>
          <a:p>
            <a:pPr marL="0" indent="0">
              <a:buNone/>
            </a:pPr>
            <a:r>
              <a:rPr lang="cs-CZ" sz="3300" b="1" dirty="0"/>
              <a:t>	</a:t>
            </a:r>
            <a:r>
              <a:rPr lang="cs-CZ" sz="3300" b="1" dirty="0" err="1"/>
              <a:t>Isotonic</a:t>
            </a:r>
            <a:r>
              <a:rPr lang="cs-CZ" sz="3300" b="1" dirty="0"/>
              <a:t>  </a:t>
            </a:r>
            <a:r>
              <a:rPr lang="cs-CZ" sz="3300" b="1" dirty="0" err="1"/>
              <a:t>hyperhydration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r>
              <a:rPr lang="en-GB" b="1" dirty="0"/>
              <a:t>Disorders of the internal environment associated with </a:t>
            </a:r>
            <a:r>
              <a:rPr lang="cs-CZ" b="1" dirty="0" err="1"/>
              <a:t>abnormal</a:t>
            </a:r>
            <a:r>
              <a:rPr lang="en-GB" b="1" dirty="0"/>
              <a:t> ECF effective tonicity 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deficit</a:t>
            </a:r>
            <a:endParaRPr lang="en-GB" b="1" dirty="0"/>
          </a:p>
          <a:p>
            <a:pPr marL="0" indent="0">
              <a:buNone/>
            </a:pPr>
            <a:r>
              <a:rPr lang="cs-CZ" b="1" dirty="0"/>
              <a:t>	Free </a:t>
            </a:r>
            <a:r>
              <a:rPr lang="cs-CZ" b="1" dirty="0" err="1"/>
              <a:t>water</a:t>
            </a:r>
            <a:r>
              <a:rPr lang="cs-CZ" b="1" dirty="0"/>
              <a:t> </a:t>
            </a:r>
            <a:r>
              <a:rPr lang="cs-CZ" b="1" dirty="0" err="1"/>
              <a:t>excess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Differetial</a:t>
            </a:r>
            <a:r>
              <a:rPr lang="cs-CZ" b="1" dirty="0"/>
              <a:t> </a:t>
            </a:r>
            <a:r>
              <a:rPr lang="cs-CZ" b="1" dirty="0" err="1"/>
              <a:t>diagnosis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hyponatremia</a:t>
            </a:r>
            <a:endParaRPr lang="cs-CZ" b="1" dirty="0"/>
          </a:p>
          <a:p>
            <a:endParaRPr lang="cs-CZ" b="1" dirty="0"/>
          </a:p>
          <a:p>
            <a:r>
              <a:rPr lang="cs-CZ" b="1" u="sng" dirty="0" err="1">
                <a:solidFill>
                  <a:srgbClr val="FF0000"/>
                </a:solidFill>
              </a:rPr>
              <a:t>Disturbances</a:t>
            </a:r>
            <a:r>
              <a:rPr lang="cs-CZ" b="1" u="sng" dirty="0">
                <a:solidFill>
                  <a:srgbClr val="FF0000"/>
                </a:solidFill>
              </a:rPr>
              <a:t> </a:t>
            </a:r>
            <a:r>
              <a:rPr lang="cs-CZ" b="1" u="sng" dirty="0" err="1">
                <a:solidFill>
                  <a:srgbClr val="FF0000"/>
                </a:solidFill>
              </a:rPr>
              <a:t>of</a:t>
            </a:r>
            <a:r>
              <a:rPr lang="cs-CZ" b="1" u="sng" dirty="0">
                <a:solidFill>
                  <a:srgbClr val="FF0000"/>
                </a:solidFill>
              </a:rPr>
              <a:t> </a:t>
            </a:r>
            <a:r>
              <a:rPr lang="cs-CZ" b="1" u="sng" dirty="0" err="1">
                <a:solidFill>
                  <a:srgbClr val="FF0000"/>
                </a:solidFill>
              </a:rPr>
              <a:t>kalemia</a:t>
            </a: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3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/>
          <a:lstStyle/>
          <a:p>
            <a:r>
              <a:rPr lang="cs-CZ" b="1" dirty="0" err="1"/>
              <a:t>Disturbances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kalemia</a:t>
            </a:r>
            <a:r>
              <a:rPr lang="cs-CZ" b="1" dirty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1957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63888" y="2930460"/>
            <a:ext cx="120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Kalemia</a:t>
            </a:r>
            <a:endParaRPr lang="en-GB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620688"/>
            <a:ext cx="17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Internal</a:t>
            </a:r>
            <a:r>
              <a:rPr lang="cs-CZ" b="1" dirty="0"/>
              <a:t> balance</a:t>
            </a:r>
            <a:endParaRPr lang="en-GB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67462" y="4077072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External</a:t>
            </a:r>
            <a:r>
              <a:rPr lang="cs-CZ" b="1" dirty="0"/>
              <a:t> balance</a:t>
            </a:r>
            <a:endParaRPr lang="en-GB" b="1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4284788" y="1340768"/>
            <a:ext cx="0" cy="122413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175373" y="12302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ECF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8101" y="123023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ICF</a:t>
            </a:r>
            <a:endParaRPr lang="en-GB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3224827" y="1952836"/>
            <a:ext cx="2286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703194" y="2276872"/>
            <a:ext cx="2521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610828" y="176817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↑pH</a:t>
            </a:r>
            <a:endParaRPr lang="en-GB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74143" y="219557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pH↓</a:t>
            </a:r>
            <a:endParaRPr lang="en-GB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4284788" y="2708920"/>
            <a:ext cx="0" cy="2215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8" idx="0"/>
          </p:cNvCxnSpPr>
          <p:nvPr/>
        </p:nvCxnSpPr>
        <p:spPr>
          <a:xfrm flipV="1">
            <a:off x="4250268" y="3392125"/>
            <a:ext cx="0" cy="6849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619672" y="4941168"/>
            <a:ext cx="7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Intake</a:t>
            </a:r>
            <a:endParaRPr lang="en-GB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510946" y="4941168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Excretion</a:t>
            </a:r>
            <a:endParaRPr lang="en-GB" dirty="0"/>
          </a:p>
        </p:txBody>
      </p:sp>
      <p:cxnSp>
        <p:nvCxnSpPr>
          <p:cNvPr id="27" name="Přímá spojnice se šipkou 26"/>
          <p:cNvCxnSpPr/>
          <p:nvPr/>
        </p:nvCxnSpPr>
        <p:spPr>
          <a:xfrm flipV="1">
            <a:off x="2195736" y="4446404"/>
            <a:ext cx="1368152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4909168" y="4446404"/>
            <a:ext cx="929949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392605" y="594627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GI</a:t>
            </a:r>
            <a:endParaRPr lang="en-GB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564632" y="5880085"/>
            <a:ext cx="70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Renal</a:t>
            </a:r>
            <a:endParaRPr lang="en-GB" dirty="0"/>
          </a:p>
        </p:txBody>
      </p:sp>
      <p:cxnSp>
        <p:nvCxnSpPr>
          <p:cNvPr id="35" name="Přímá spojnice 34"/>
          <p:cNvCxnSpPr/>
          <p:nvPr/>
        </p:nvCxnSpPr>
        <p:spPr>
          <a:xfrm>
            <a:off x="5510946" y="5661248"/>
            <a:ext cx="1221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endCxn id="25" idx="2"/>
          </p:cNvCxnSpPr>
          <p:nvPr/>
        </p:nvCxnSpPr>
        <p:spPr>
          <a:xfrm flipV="1">
            <a:off x="6037789" y="5310500"/>
            <a:ext cx="0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5510946" y="5661248"/>
            <a:ext cx="0" cy="218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732240" y="5661248"/>
            <a:ext cx="0" cy="218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8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Hypokalemia</a:t>
            </a:r>
            <a:r>
              <a:rPr lang="cs-CZ" b="1" dirty="0"/>
              <a:t> (P</a:t>
            </a:r>
            <a:r>
              <a:rPr lang="cs-CZ" b="1" baseline="-25000" dirty="0"/>
              <a:t>K+</a:t>
            </a:r>
            <a:r>
              <a:rPr lang="cs-CZ" b="1" dirty="0"/>
              <a:t> &lt; 3.8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62788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manifestation</a:t>
            </a:r>
            <a:r>
              <a:rPr lang="cs-CZ" b="1" dirty="0"/>
              <a:t> (P</a:t>
            </a:r>
            <a:r>
              <a:rPr lang="cs-CZ" b="1" baseline="-25000" dirty="0"/>
              <a:t>K+</a:t>
            </a:r>
            <a:r>
              <a:rPr lang="cs-CZ" b="1" dirty="0"/>
              <a:t> &lt;2.5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r>
              <a:rPr lang="cs-CZ" sz="2400" b="1" dirty="0" err="1"/>
              <a:t>Malaise</a:t>
            </a:r>
            <a:r>
              <a:rPr lang="cs-CZ" sz="2400" b="1" dirty="0"/>
              <a:t> (</a:t>
            </a:r>
            <a:r>
              <a:rPr lang="cs-CZ" sz="2400" b="1" dirty="0" err="1"/>
              <a:t>nausea</a:t>
            </a:r>
            <a:r>
              <a:rPr lang="cs-CZ" sz="2400" b="1" dirty="0"/>
              <a:t>)</a:t>
            </a:r>
          </a:p>
          <a:p>
            <a:r>
              <a:rPr lang="cs-CZ" sz="2400" b="1" dirty="0" err="1"/>
              <a:t>Fatigue</a:t>
            </a:r>
            <a:endParaRPr lang="cs-CZ" sz="2400" b="1" dirty="0"/>
          </a:p>
          <a:p>
            <a:r>
              <a:rPr lang="cs-CZ" sz="2400" b="1" dirty="0" err="1"/>
              <a:t>Neuromuscular</a:t>
            </a:r>
            <a:r>
              <a:rPr lang="cs-CZ" sz="2400" b="1" dirty="0"/>
              <a:t> </a:t>
            </a:r>
            <a:r>
              <a:rPr lang="cs-CZ" sz="2400" b="1" dirty="0" err="1"/>
              <a:t>disturbances</a:t>
            </a:r>
            <a:r>
              <a:rPr lang="cs-CZ" sz="2400" b="1" dirty="0"/>
              <a:t> (</a:t>
            </a:r>
            <a:r>
              <a:rPr lang="cs-CZ" sz="2400" b="1" dirty="0" err="1"/>
              <a:t>weakness</a:t>
            </a:r>
            <a:r>
              <a:rPr lang="cs-CZ" sz="2400" b="1" dirty="0"/>
              <a:t>, </a:t>
            </a:r>
            <a:r>
              <a:rPr lang="cs-CZ" sz="2400" b="1" dirty="0" err="1"/>
              <a:t>hyporeflexia</a:t>
            </a:r>
            <a:r>
              <a:rPr lang="cs-CZ" sz="2400" b="1" dirty="0"/>
              <a:t>, </a:t>
            </a:r>
            <a:r>
              <a:rPr lang="cs-CZ" sz="2400" b="1" dirty="0" err="1"/>
              <a:t>paresthesia</a:t>
            </a:r>
            <a:r>
              <a:rPr lang="cs-CZ" sz="2400" b="1" dirty="0"/>
              <a:t>, </a:t>
            </a:r>
            <a:r>
              <a:rPr lang="cs-CZ" sz="2400" b="1" dirty="0" err="1"/>
              <a:t>cramps</a:t>
            </a:r>
            <a:r>
              <a:rPr lang="cs-CZ" sz="2400" b="1" dirty="0"/>
              <a:t>, </a:t>
            </a:r>
            <a:r>
              <a:rPr lang="cs-CZ" sz="2400" b="1" dirty="0" err="1"/>
              <a:t>restless</a:t>
            </a:r>
            <a:r>
              <a:rPr lang="cs-CZ" sz="2400" b="1" dirty="0"/>
              <a:t> </a:t>
            </a:r>
            <a:r>
              <a:rPr lang="cs-CZ" sz="2400" b="1" dirty="0" err="1"/>
              <a:t>legs</a:t>
            </a:r>
            <a:r>
              <a:rPr lang="cs-CZ" sz="2400" b="1" dirty="0"/>
              <a:t> syndrome, </a:t>
            </a:r>
            <a:r>
              <a:rPr lang="cs-CZ" sz="2400" b="1" dirty="0" err="1"/>
              <a:t>paralysis</a:t>
            </a:r>
            <a:r>
              <a:rPr lang="cs-CZ" sz="2400" b="1" dirty="0"/>
              <a:t>, </a:t>
            </a:r>
            <a:r>
              <a:rPr lang="cs-CZ" sz="2400" b="1" dirty="0" err="1"/>
              <a:t>respiratory</a:t>
            </a:r>
            <a:r>
              <a:rPr lang="cs-CZ" sz="2400" b="1" dirty="0"/>
              <a:t> </a:t>
            </a:r>
            <a:r>
              <a:rPr lang="cs-CZ" sz="2400" b="1" dirty="0" err="1"/>
              <a:t>failure</a:t>
            </a:r>
            <a:r>
              <a:rPr lang="cs-CZ" sz="2400" b="1" dirty="0"/>
              <a:t>)</a:t>
            </a:r>
          </a:p>
          <a:p>
            <a:r>
              <a:rPr lang="cs-CZ" sz="2400" b="1" dirty="0"/>
              <a:t>GI </a:t>
            </a:r>
            <a:r>
              <a:rPr lang="cs-CZ" sz="2400" b="1" dirty="0" err="1"/>
              <a:t>symptoms</a:t>
            </a:r>
            <a:r>
              <a:rPr lang="cs-CZ" sz="2400" b="1" dirty="0"/>
              <a:t> (</a:t>
            </a:r>
            <a:r>
              <a:rPr lang="cs-CZ" sz="2400" b="1" dirty="0" err="1"/>
              <a:t>constipation</a:t>
            </a:r>
            <a:r>
              <a:rPr lang="cs-CZ" sz="2400" b="1" dirty="0"/>
              <a:t>, ileus, </a:t>
            </a:r>
            <a:r>
              <a:rPr lang="cs-CZ" sz="2400" b="1" dirty="0" err="1"/>
              <a:t>vomiting</a:t>
            </a:r>
            <a:endParaRPr lang="cs-CZ" sz="2400" b="1" dirty="0"/>
          </a:p>
          <a:p>
            <a:r>
              <a:rPr lang="cs-CZ" sz="2400" b="1" dirty="0" err="1"/>
              <a:t>Renal</a:t>
            </a:r>
            <a:r>
              <a:rPr lang="cs-CZ" sz="2400" b="1" dirty="0"/>
              <a:t> </a:t>
            </a:r>
            <a:r>
              <a:rPr lang="cs-CZ" sz="2400" b="1" dirty="0" err="1"/>
              <a:t>abnormalities</a:t>
            </a:r>
            <a:r>
              <a:rPr lang="cs-CZ" sz="2400" b="1" dirty="0"/>
              <a:t> (</a:t>
            </a:r>
            <a:r>
              <a:rPr lang="cs-CZ" sz="2400" b="1" dirty="0" err="1"/>
              <a:t>urinary</a:t>
            </a:r>
            <a:r>
              <a:rPr lang="cs-CZ" sz="2400" b="1" dirty="0"/>
              <a:t> </a:t>
            </a:r>
            <a:r>
              <a:rPr lang="cs-CZ" sz="2400" b="1" dirty="0" err="1"/>
              <a:t>concentrating</a:t>
            </a:r>
            <a:r>
              <a:rPr lang="cs-CZ" sz="2400" b="1" dirty="0"/>
              <a:t> </a:t>
            </a:r>
            <a:r>
              <a:rPr lang="cs-CZ" sz="2400" b="1" dirty="0" err="1"/>
              <a:t>defects</a:t>
            </a:r>
            <a:r>
              <a:rPr lang="cs-CZ" sz="2400" b="1" dirty="0"/>
              <a:t>, </a:t>
            </a:r>
            <a:r>
              <a:rPr lang="cs-CZ" sz="2400" b="1" dirty="0" err="1"/>
              <a:t>polyuria</a:t>
            </a:r>
            <a:r>
              <a:rPr lang="cs-CZ" sz="2400" b="1" dirty="0"/>
              <a:t>)</a:t>
            </a:r>
          </a:p>
          <a:p>
            <a:r>
              <a:rPr lang="en-GB" sz="2400" b="1" dirty="0"/>
              <a:t>Cardiovascular abnormalities (</a:t>
            </a:r>
            <a:r>
              <a:rPr lang="en-GB" sz="2400" b="1" dirty="0" err="1"/>
              <a:t>arrhytmias</a:t>
            </a:r>
            <a:r>
              <a:rPr lang="en-GB" sz="2400" b="1" dirty="0"/>
              <a:t>, ECG changes – T wave flattening, prominent  U waves, decreased QRS voltage, ST segment depression)</a:t>
            </a:r>
          </a:p>
          <a:p>
            <a:endParaRPr lang="en-GB" sz="2400" b="1" dirty="0"/>
          </a:p>
        </p:txBody>
      </p:sp>
      <p:pic>
        <p:nvPicPr>
          <p:cNvPr id="1030" name="Picture 6" descr="Roller coaster effect-ECG: Hypokalemia Normal plasma potassium levels are  between 3.5 to 5.0 mEq/L; at leas… | Ekg interpretation, Nursing mnemonics,  Nursing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696744" cy="66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832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Hypokalemia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Causes</a:t>
            </a:r>
            <a:endParaRPr lang="cs-CZ" b="1" dirty="0"/>
          </a:p>
          <a:p>
            <a:r>
              <a:rPr lang="cs-CZ" dirty="0" err="1"/>
              <a:t>Transcelular</a:t>
            </a:r>
            <a:r>
              <a:rPr lang="cs-CZ" dirty="0"/>
              <a:t> shift in </a:t>
            </a:r>
            <a:r>
              <a:rPr lang="cs-CZ" dirty="0" err="1"/>
              <a:t>alkalemia</a:t>
            </a:r>
            <a:r>
              <a:rPr lang="cs-CZ" dirty="0"/>
              <a:t>, insulin </a:t>
            </a:r>
            <a:r>
              <a:rPr lang="cs-CZ" dirty="0" err="1"/>
              <a:t>excess</a:t>
            </a:r>
            <a:r>
              <a:rPr lang="cs-CZ" dirty="0"/>
              <a:t>, </a:t>
            </a:r>
            <a:r>
              <a:rPr lang="cs-CZ" dirty="0" err="1"/>
              <a:t>hypothermia</a:t>
            </a:r>
            <a:r>
              <a:rPr lang="cs-CZ" dirty="0"/>
              <a:t>, </a:t>
            </a:r>
            <a:r>
              <a:rPr lang="cs-CZ" dirty="0" err="1"/>
              <a:t>anabolic</a:t>
            </a:r>
            <a:r>
              <a:rPr lang="cs-CZ" dirty="0"/>
              <a:t> </a:t>
            </a:r>
            <a:r>
              <a:rPr lang="cs-CZ" dirty="0" err="1"/>
              <a:t>states</a:t>
            </a:r>
            <a:endParaRPr lang="cs-CZ" dirty="0"/>
          </a:p>
          <a:p>
            <a:r>
              <a:rPr lang="cs-CZ" dirty="0" err="1"/>
              <a:t>Inadequate</a:t>
            </a:r>
            <a:r>
              <a:rPr lang="cs-CZ" dirty="0"/>
              <a:t> </a:t>
            </a:r>
            <a:r>
              <a:rPr lang="cs-CZ" dirty="0" err="1"/>
              <a:t>intake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prolonged</a:t>
            </a:r>
            <a:r>
              <a:rPr lang="cs-CZ" dirty="0"/>
              <a:t> period</a:t>
            </a:r>
          </a:p>
          <a:p>
            <a:r>
              <a:rPr lang="cs-CZ" dirty="0" err="1"/>
              <a:t>Extrarenal</a:t>
            </a:r>
            <a:r>
              <a:rPr lang="cs-CZ" dirty="0"/>
              <a:t> </a:t>
            </a:r>
            <a:r>
              <a:rPr lang="cs-CZ" dirty="0" err="1"/>
              <a:t>losses</a:t>
            </a:r>
            <a:endParaRPr lang="cs-CZ" dirty="0"/>
          </a:p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losses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84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1143000"/>
          </a:xfrm>
        </p:spPr>
        <p:txBody>
          <a:bodyPr/>
          <a:lstStyle/>
          <a:p>
            <a:r>
              <a:rPr lang="en-GB" sz="3200" b="1" dirty="0"/>
              <a:t>Why is it important to investigate osmolality and calculate  effective tonicity!?</a:t>
            </a:r>
            <a:endParaRPr lang="cs-CZ" sz="3200" b="1" dirty="0"/>
          </a:p>
        </p:txBody>
      </p:sp>
      <p:sp>
        <p:nvSpPr>
          <p:cNvPr id="70658" name="Obdélník 5"/>
          <p:cNvSpPr>
            <a:spLocks noChangeArrowheads="1"/>
          </p:cNvSpPr>
          <p:nvPr/>
        </p:nvSpPr>
        <p:spPr bwMode="auto">
          <a:xfrm>
            <a:off x="217488" y="3373121"/>
            <a:ext cx="8742362" cy="181588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Osmotic gap = difference between measured osmolality and calculated tonicity &lt;10 </a:t>
            </a:r>
            <a:r>
              <a:rPr lang="en-GB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mosm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Kg.</a:t>
            </a:r>
          </a:p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Effective tonicity determines the transfer of water between ECT and ICT.</a:t>
            </a: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cs-CZ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ovéPole 2"/>
          <p:cNvSpPr txBox="1">
            <a:spLocks noChangeArrowheads="1"/>
          </p:cNvSpPr>
          <p:nvPr/>
        </p:nvSpPr>
        <p:spPr bwMode="auto">
          <a:xfrm>
            <a:off x="323850" y="2420938"/>
            <a:ext cx="863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Cryoscopic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laboratory measurement of all osmotically active substances in EC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(plasma)</a:t>
            </a:r>
          </a:p>
        </p:txBody>
      </p:sp>
      <p:sp>
        <p:nvSpPr>
          <p:cNvPr id="74756" name="TextovéPole 4"/>
          <p:cNvSpPr txBox="1">
            <a:spLocks noChangeArrowheads="1"/>
          </p:cNvSpPr>
          <p:nvPr/>
        </p:nvSpPr>
        <p:spPr bwMode="auto">
          <a:xfrm>
            <a:off x="395288" y="1557338"/>
            <a:ext cx="73453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cs-CZ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tonicity</a:t>
            </a:r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2 x (Na</a:t>
            </a:r>
            <a:r>
              <a:rPr lang="pl-PL" sz="28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+ K</a:t>
            </a:r>
            <a:r>
              <a:rPr lang="pl-PL" sz="28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pl-P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</a:t>
            </a:r>
          </a:p>
          <a:p>
            <a:endParaRPr lang="en-GB" b="1" dirty="0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174" y="5373216"/>
            <a:ext cx="8420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When the osmotic gap is &gt;10 </a:t>
            </a:r>
            <a:r>
              <a:rPr lang="en-GB" sz="2800" b="1" dirty="0" err="1"/>
              <a:t>mosm</a:t>
            </a:r>
            <a:r>
              <a:rPr lang="en-GB" sz="2800" b="1" dirty="0"/>
              <a:t>/kg, it is necessary to suspect the presence of exogenous effective </a:t>
            </a:r>
            <a:r>
              <a:rPr lang="en-GB" sz="2800" b="1" dirty="0" err="1"/>
              <a:t>osmols</a:t>
            </a:r>
            <a:r>
              <a:rPr lang="en-GB" sz="2800" b="1" dirty="0"/>
              <a:t> in ECT</a:t>
            </a:r>
            <a:r>
              <a:rPr lang="cs-CZ" sz="2800" b="1" dirty="0"/>
              <a:t> 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8742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Hypokalemia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/>
              <a:t>Treatment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Oral </a:t>
            </a:r>
            <a:r>
              <a:rPr lang="cs-CZ" b="1" dirty="0" err="1"/>
              <a:t>therapy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KCl</a:t>
            </a:r>
            <a:r>
              <a:rPr lang="cs-CZ" dirty="0"/>
              <a:t> tablet  = 13,5 /27 </a:t>
            </a:r>
            <a:r>
              <a:rPr lang="cs-CZ" dirty="0" err="1"/>
              <a:t>mmol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 err="1"/>
              <a:t>Spironolacton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IV </a:t>
            </a:r>
            <a:r>
              <a:rPr lang="cs-CZ" b="1" dirty="0" err="1"/>
              <a:t>administration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7,45% </a:t>
            </a:r>
            <a:r>
              <a:rPr lang="cs-CZ" dirty="0" err="1"/>
              <a:t>KCl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  ( 1 </a:t>
            </a:r>
            <a:r>
              <a:rPr lang="cs-CZ" dirty="0" err="1"/>
              <a:t>mL</a:t>
            </a:r>
            <a:r>
              <a:rPr lang="cs-CZ" dirty="0"/>
              <a:t> = 1 </a:t>
            </a:r>
            <a:r>
              <a:rPr lang="cs-CZ" dirty="0" err="1"/>
              <a:t>mmol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 err="1"/>
              <a:t>Periferal</a:t>
            </a:r>
            <a:r>
              <a:rPr lang="cs-CZ" b="1" dirty="0"/>
              <a:t> </a:t>
            </a:r>
            <a:r>
              <a:rPr lang="cs-CZ" b="1" dirty="0" err="1"/>
              <a:t>vein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Maximal</a:t>
            </a:r>
            <a:r>
              <a:rPr lang="cs-CZ" dirty="0"/>
              <a:t> dose  40 </a:t>
            </a:r>
            <a:r>
              <a:rPr lang="cs-CZ" dirty="0" err="1"/>
              <a:t>mmol</a:t>
            </a:r>
            <a:r>
              <a:rPr lang="cs-CZ" dirty="0"/>
              <a:t> in 1000 </a:t>
            </a:r>
            <a:r>
              <a:rPr lang="cs-CZ" dirty="0" err="1"/>
              <a:t>mL</a:t>
            </a:r>
            <a:r>
              <a:rPr lang="cs-CZ" dirty="0"/>
              <a:t> </a:t>
            </a:r>
            <a:r>
              <a:rPr lang="cs-CZ" dirty="0" err="1"/>
              <a:t>saline</a:t>
            </a:r>
            <a:r>
              <a:rPr lang="cs-CZ" dirty="0"/>
              <a:t> /1 h</a:t>
            </a:r>
          </a:p>
          <a:p>
            <a:pPr marL="0" indent="0">
              <a:buNone/>
            </a:pP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vein</a:t>
            </a:r>
            <a:r>
              <a:rPr lang="cs-CZ" b="1" dirty="0"/>
              <a:t>: </a:t>
            </a:r>
            <a:r>
              <a:rPr lang="cs-CZ" dirty="0" err="1"/>
              <a:t>infusion</a:t>
            </a:r>
            <a:r>
              <a:rPr lang="cs-CZ" dirty="0"/>
              <a:t> </a:t>
            </a:r>
            <a:r>
              <a:rPr lang="cs-CZ" dirty="0" err="1"/>
              <a:t>dispenser</a:t>
            </a:r>
            <a:r>
              <a:rPr lang="cs-CZ" dirty="0"/>
              <a:t>  50 </a:t>
            </a:r>
            <a:r>
              <a:rPr lang="cs-CZ" dirty="0" err="1"/>
              <a:t>mL</a:t>
            </a:r>
            <a:r>
              <a:rPr lang="cs-CZ" dirty="0"/>
              <a:t> : 50 </a:t>
            </a:r>
            <a:r>
              <a:rPr lang="cs-CZ" dirty="0" err="1"/>
              <a:t>mL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7,45 %</a:t>
            </a:r>
            <a:r>
              <a:rPr lang="cs-CZ" dirty="0" err="1"/>
              <a:t>KCl</a:t>
            </a:r>
            <a:r>
              <a:rPr lang="cs-CZ" dirty="0"/>
              <a:t> (1 </a:t>
            </a:r>
            <a:r>
              <a:rPr lang="cs-CZ" dirty="0" err="1"/>
              <a:t>mL</a:t>
            </a:r>
            <a:r>
              <a:rPr lang="cs-CZ" dirty="0"/>
              <a:t> = 1 </a:t>
            </a:r>
            <a:r>
              <a:rPr lang="cs-CZ" dirty="0" err="1"/>
              <a:t>mmol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32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Hyperkalemia</a:t>
            </a:r>
            <a:r>
              <a:rPr lang="cs-CZ" b="1" dirty="0"/>
              <a:t> (P</a:t>
            </a:r>
            <a:r>
              <a:rPr lang="cs-CZ" b="1" baseline="-25000" dirty="0"/>
              <a:t>K+</a:t>
            </a:r>
            <a:r>
              <a:rPr lang="cs-CZ" b="1" dirty="0"/>
              <a:t> &gt;5,3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/>
              <a:t>maifestation</a:t>
            </a:r>
            <a:r>
              <a:rPr lang="cs-CZ" b="1" dirty="0"/>
              <a:t> </a:t>
            </a:r>
            <a:r>
              <a:rPr lang="cs-CZ" dirty="0"/>
              <a:t>(P</a:t>
            </a:r>
            <a:r>
              <a:rPr lang="cs-CZ" baseline="-25000" dirty="0"/>
              <a:t>K+</a:t>
            </a:r>
            <a:r>
              <a:rPr lang="cs-CZ" dirty="0"/>
              <a:t> &gt;7,0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  <a:p>
            <a:r>
              <a:rPr lang="cs-CZ" dirty="0" err="1"/>
              <a:t>Neuromuscular</a:t>
            </a:r>
            <a:r>
              <a:rPr lang="cs-CZ" dirty="0"/>
              <a:t> </a:t>
            </a:r>
            <a:r>
              <a:rPr lang="cs-CZ" dirty="0" err="1"/>
              <a:t>manifestation</a:t>
            </a:r>
            <a:r>
              <a:rPr lang="cs-CZ" dirty="0"/>
              <a:t>: </a:t>
            </a:r>
            <a:r>
              <a:rPr lang="cs-CZ" dirty="0" err="1"/>
              <a:t>weakness</a:t>
            </a:r>
            <a:r>
              <a:rPr lang="cs-CZ" dirty="0"/>
              <a:t>, </a:t>
            </a:r>
            <a:r>
              <a:rPr lang="cs-CZ" dirty="0" err="1"/>
              <a:t>paresthesias</a:t>
            </a:r>
            <a:r>
              <a:rPr lang="cs-CZ" dirty="0"/>
              <a:t>, </a:t>
            </a:r>
            <a:r>
              <a:rPr lang="cs-CZ" dirty="0" err="1"/>
              <a:t>areflexia</a:t>
            </a:r>
            <a:r>
              <a:rPr lang="cs-CZ" dirty="0"/>
              <a:t>, </a:t>
            </a:r>
            <a:r>
              <a:rPr lang="cs-CZ" dirty="0" err="1"/>
              <a:t>ascending</a:t>
            </a:r>
            <a:r>
              <a:rPr lang="cs-CZ" dirty="0"/>
              <a:t> </a:t>
            </a:r>
            <a:r>
              <a:rPr lang="cs-CZ" dirty="0" err="1"/>
              <a:t>paralysis</a:t>
            </a:r>
            <a:endParaRPr lang="cs-CZ" dirty="0"/>
          </a:p>
          <a:p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arrhytmias</a:t>
            </a:r>
            <a:r>
              <a:rPr lang="cs-CZ" dirty="0"/>
              <a:t> (</a:t>
            </a:r>
            <a:r>
              <a:rPr lang="cs-CZ" dirty="0" err="1"/>
              <a:t>bradycardia</a:t>
            </a:r>
            <a:r>
              <a:rPr lang="cs-CZ" dirty="0"/>
              <a:t>, </a:t>
            </a:r>
            <a:r>
              <a:rPr lang="cs-CZ" dirty="0" err="1"/>
              <a:t>asystol</a:t>
            </a:r>
            <a:r>
              <a:rPr lang="cs-CZ" dirty="0"/>
              <a:t>, </a:t>
            </a:r>
            <a:r>
              <a:rPr lang="cs-CZ" dirty="0" err="1"/>
              <a:t>prolongation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A-V </a:t>
            </a:r>
            <a:r>
              <a:rPr lang="cs-CZ" dirty="0" err="1"/>
              <a:t>conduction</a:t>
            </a:r>
            <a:r>
              <a:rPr lang="cs-CZ" dirty="0"/>
              <a:t>, A-V </a:t>
            </a:r>
            <a:r>
              <a:rPr lang="cs-CZ" dirty="0" err="1"/>
              <a:t>block</a:t>
            </a:r>
            <a:r>
              <a:rPr lang="cs-CZ" dirty="0"/>
              <a:t>, </a:t>
            </a:r>
            <a:r>
              <a:rPr lang="cs-CZ" dirty="0" err="1"/>
              <a:t>ventricular</a:t>
            </a:r>
            <a:r>
              <a:rPr lang="cs-CZ" dirty="0"/>
              <a:t> </a:t>
            </a:r>
            <a:r>
              <a:rPr lang="cs-CZ" dirty="0" err="1"/>
              <a:t>fibrilation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480720" cy="64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30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Hyperkalemia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/>
              <a:t>Causes</a:t>
            </a:r>
            <a:endParaRPr lang="cs-CZ" b="1" dirty="0"/>
          </a:p>
          <a:p>
            <a:r>
              <a:rPr lang="cs-CZ" sz="2600" b="1" dirty="0" err="1"/>
              <a:t>Redistribution</a:t>
            </a:r>
            <a:r>
              <a:rPr lang="cs-CZ" sz="2600" b="1" dirty="0"/>
              <a:t> </a:t>
            </a:r>
            <a:r>
              <a:rPr lang="cs-CZ" sz="2600" b="1" dirty="0" err="1"/>
              <a:t>of</a:t>
            </a:r>
            <a:r>
              <a:rPr lang="cs-CZ" sz="2600" b="1" dirty="0"/>
              <a:t> K+ </a:t>
            </a:r>
            <a:r>
              <a:rPr lang="cs-CZ" sz="2600" b="1" dirty="0" err="1"/>
              <a:t>from</a:t>
            </a:r>
            <a:r>
              <a:rPr lang="cs-CZ" sz="2600" b="1" dirty="0"/>
              <a:t> ICF to ECF </a:t>
            </a:r>
            <a:r>
              <a:rPr lang="cs-CZ" sz="2600" dirty="0"/>
              <a:t>(</a:t>
            </a:r>
            <a:r>
              <a:rPr lang="cs-CZ" sz="2600" dirty="0" err="1"/>
              <a:t>acidosis</a:t>
            </a:r>
            <a:r>
              <a:rPr lang="cs-CZ" sz="2600" dirty="0"/>
              <a:t>, insulin </a:t>
            </a:r>
            <a:r>
              <a:rPr lang="cs-CZ" sz="2600" dirty="0" err="1"/>
              <a:t>deficiency</a:t>
            </a:r>
            <a:r>
              <a:rPr lang="cs-CZ" sz="2600" dirty="0"/>
              <a:t>, </a:t>
            </a:r>
            <a:r>
              <a:rPr lang="cs-CZ" sz="2600" dirty="0" err="1"/>
              <a:t>hyperglycemia</a:t>
            </a:r>
            <a:r>
              <a:rPr lang="cs-CZ" sz="2600" dirty="0"/>
              <a:t>)</a:t>
            </a:r>
          </a:p>
          <a:p>
            <a:r>
              <a:rPr lang="cs-CZ" sz="2600" b="1" dirty="0" err="1"/>
              <a:t>Decreased</a:t>
            </a:r>
            <a:r>
              <a:rPr lang="cs-CZ" sz="2600" b="1" dirty="0"/>
              <a:t> </a:t>
            </a:r>
            <a:r>
              <a:rPr lang="cs-CZ" sz="2600" b="1" dirty="0" err="1"/>
              <a:t>renal</a:t>
            </a:r>
            <a:r>
              <a:rPr lang="cs-CZ" sz="2600" b="1" dirty="0"/>
              <a:t> </a:t>
            </a:r>
            <a:r>
              <a:rPr lang="cs-CZ" sz="2600" b="1" dirty="0" err="1"/>
              <a:t>excretion</a:t>
            </a:r>
            <a:r>
              <a:rPr lang="cs-CZ" sz="2600" b="1" dirty="0"/>
              <a:t> 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err="1"/>
              <a:t>Acute</a:t>
            </a:r>
            <a:r>
              <a:rPr lang="cs-CZ" sz="2600" dirty="0"/>
              <a:t> and </a:t>
            </a:r>
            <a:r>
              <a:rPr lang="cs-CZ" sz="2600" dirty="0" err="1"/>
              <a:t>chronic</a:t>
            </a:r>
            <a:r>
              <a:rPr lang="cs-CZ" sz="2600" dirty="0"/>
              <a:t> </a:t>
            </a:r>
            <a:r>
              <a:rPr lang="cs-CZ" sz="2600" dirty="0" err="1"/>
              <a:t>oliguric</a:t>
            </a:r>
            <a:r>
              <a:rPr lang="cs-CZ" sz="2600" dirty="0"/>
              <a:t> </a:t>
            </a:r>
            <a:r>
              <a:rPr lang="cs-CZ" sz="2600" dirty="0" err="1"/>
              <a:t>failure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err="1"/>
              <a:t>Impairment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RAAS (</a:t>
            </a:r>
            <a:r>
              <a:rPr lang="cs-CZ" sz="2600" dirty="0" err="1"/>
              <a:t>hyporeninemic</a:t>
            </a:r>
            <a:r>
              <a:rPr lang="cs-CZ" sz="2600" dirty="0"/>
              <a:t> 	</a:t>
            </a:r>
            <a:r>
              <a:rPr lang="cs-CZ" sz="2600" dirty="0" err="1"/>
              <a:t>hypoaldosteronism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err="1"/>
              <a:t>Decreased</a:t>
            </a:r>
            <a:r>
              <a:rPr lang="cs-CZ" sz="2600" dirty="0"/>
              <a:t> aldosteron </a:t>
            </a:r>
            <a:r>
              <a:rPr lang="cs-CZ" sz="2600" dirty="0" err="1"/>
              <a:t>production</a:t>
            </a:r>
            <a:r>
              <a:rPr lang="cs-CZ" sz="2600" dirty="0"/>
              <a:t> (</a:t>
            </a:r>
            <a:r>
              <a:rPr lang="cs-CZ" sz="2600" dirty="0" err="1"/>
              <a:t>secondary</a:t>
            </a:r>
            <a:r>
              <a:rPr lang="cs-CZ" sz="2600" dirty="0"/>
              <a:t> to 	</a:t>
            </a:r>
            <a:r>
              <a:rPr lang="cs-CZ" sz="2600" dirty="0" err="1"/>
              <a:t>primary</a:t>
            </a:r>
            <a:r>
              <a:rPr lang="cs-CZ" sz="2600" dirty="0"/>
              <a:t> </a:t>
            </a:r>
            <a:r>
              <a:rPr lang="cs-CZ" sz="2600" dirty="0" err="1"/>
              <a:t>adrenal</a:t>
            </a:r>
            <a:r>
              <a:rPr lang="cs-CZ" sz="2600" dirty="0"/>
              <a:t> </a:t>
            </a:r>
            <a:r>
              <a:rPr lang="cs-CZ" sz="2600" dirty="0" err="1"/>
              <a:t>insufficiency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err="1"/>
              <a:t>Impaired</a:t>
            </a:r>
            <a:r>
              <a:rPr lang="cs-CZ" sz="2600" dirty="0"/>
              <a:t> response to aldosteron (</a:t>
            </a:r>
            <a:r>
              <a:rPr lang="cs-CZ" sz="2600" dirty="0" err="1"/>
              <a:t>spironolacton</a:t>
            </a:r>
            <a:r>
              <a:rPr lang="cs-CZ" sz="2600" dirty="0"/>
              <a:t>)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err="1"/>
              <a:t>Inhibition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tubular</a:t>
            </a:r>
            <a:r>
              <a:rPr lang="cs-CZ" sz="2600" dirty="0"/>
              <a:t> </a:t>
            </a:r>
            <a:r>
              <a:rPr lang="cs-CZ" sz="2600" dirty="0" err="1"/>
              <a:t>secretion</a:t>
            </a:r>
            <a:r>
              <a:rPr lang="cs-CZ" sz="2600" dirty="0"/>
              <a:t> (</a:t>
            </a:r>
            <a:r>
              <a:rPr lang="cs-CZ" sz="2600" dirty="0" err="1"/>
              <a:t>Potassium</a:t>
            </a:r>
            <a:r>
              <a:rPr lang="cs-CZ" sz="2600" dirty="0"/>
              <a:t> sparing 	</a:t>
            </a:r>
            <a:r>
              <a:rPr lang="cs-CZ" sz="2600" dirty="0" err="1"/>
              <a:t>medicaments</a:t>
            </a:r>
            <a:r>
              <a:rPr lang="cs-CZ" sz="2600" dirty="0"/>
              <a:t>- </a:t>
            </a:r>
            <a:r>
              <a:rPr lang="cs-CZ" sz="2600" dirty="0" err="1"/>
              <a:t>amilorid</a:t>
            </a:r>
            <a:r>
              <a:rPr lang="cs-CZ" sz="2600" dirty="0"/>
              <a:t>, </a:t>
            </a:r>
            <a:r>
              <a:rPr lang="cs-CZ" sz="2600" dirty="0" err="1"/>
              <a:t>triamteren</a:t>
            </a:r>
            <a:r>
              <a:rPr lang="cs-CZ" sz="2600" dirty="0"/>
              <a:t>; </a:t>
            </a:r>
            <a:r>
              <a:rPr lang="cs-CZ" sz="2600" dirty="0" err="1"/>
              <a:t>distal</a:t>
            </a:r>
            <a:r>
              <a:rPr lang="cs-CZ" sz="2600" dirty="0"/>
              <a:t> </a:t>
            </a:r>
            <a:r>
              <a:rPr lang="cs-CZ" sz="2600" dirty="0" err="1"/>
              <a:t>renal</a:t>
            </a:r>
            <a:r>
              <a:rPr lang="cs-CZ" sz="2600" dirty="0"/>
              <a:t> </a:t>
            </a:r>
            <a:r>
              <a:rPr lang="cs-CZ" sz="2600" dirty="0" err="1"/>
              <a:t>tubular</a:t>
            </a:r>
            <a:r>
              <a:rPr lang="cs-CZ" sz="2600" dirty="0"/>
              <a:t> 	</a:t>
            </a:r>
            <a:r>
              <a:rPr lang="cs-CZ" sz="2600" dirty="0" err="1"/>
              <a:t>acidosis</a:t>
            </a:r>
            <a:endParaRPr lang="cs-CZ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75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Hyperkalemia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Treatment</a:t>
            </a:r>
            <a:endParaRPr lang="cs-CZ" b="1" dirty="0"/>
          </a:p>
          <a:p>
            <a:pPr marL="0" indent="0">
              <a:buNone/>
            </a:pPr>
            <a:r>
              <a:rPr lang="cs-CZ" sz="2400" b="1" dirty="0" err="1"/>
              <a:t>Acute</a:t>
            </a:r>
            <a:r>
              <a:rPr lang="cs-CZ" sz="2400" b="1" dirty="0"/>
              <a:t>: </a:t>
            </a:r>
            <a:r>
              <a:rPr lang="cs-CZ" sz="2400" b="1" dirty="0" err="1"/>
              <a:t>calcium</a:t>
            </a:r>
            <a:r>
              <a:rPr lang="cs-CZ" sz="2400" b="1" dirty="0"/>
              <a:t> </a:t>
            </a:r>
            <a:r>
              <a:rPr lang="cs-CZ" sz="2400" b="1" dirty="0" err="1"/>
              <a:t>administration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protect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heart</a:t>
            </a:r>
            <a:r>
              <a:rPr lang="cs-CZ" sz="2400" dirty="0"/>
              <a:t> by 	</a:t>
            </a:r>
            <a:r>
              <a:rPr lang="cs-CZ" sz="2400" dirty="0" err="1"/>
              <a:t>antagonizing</a:t>
            </a:r>
            <a:r>
              <a:rPr lang="cs-CZ" sz="2400" dirty="0"/>
              <a:t>  	</a:t>
            </a:r>
            <a:r>
              <a:rPr lang="cs-CZ" sz="2400" dirty="0" err="1"/>
              <a:t>the</a:t>
            </a:r>
            <a:r>
              <a:rPr lang="cs-CZ" sz="2400" dirty="0"/>
              <a:t> K+ </a:t>
            </a:r>
            <a:r>
              <a:rPr lang="cs-CZ" sz="2400" dirty="0" err="1"/>
              <a:t>effect</a:t>
            </a:r>
            <a:r>
              <a:rPr lang="cs-CZ" sz="2400" dirty="0"/>
              <a:t> on A-V </a:t>
            </a:r>
            <a:r>
              <a:rPr lang="cs-CZ" sz="2400" dirty="0" err="1"/>
              <a:t>conduction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b="1" dirty="0"/>
              <a:t>NaHCO3, insulin, </a:t>
            </a:r>
            <a:r>
              <a:rPr lang="cs-CZ" sz="2400" b="1" dirty="0" err="1"/>
              <a:t>glucose</a:t>
            </a:r>
            <a:r>
              <a:rPr lang="cs-CZ" sz="2400" b="1" dirty="0"/>
              <a:t> </a:t>
            </a:r>
            <a:r>
              <a:rPr lang="cs-CZ" sz="2400" dirty="0"/>
              <a:t>(to shift K+ </a:t>
            </a:r>
            <a:r>
              <a:rPr lang="cs-CZ" sz="2400" dirty="0" err="1"/>
              <a:t>from</a:t>
            </a:r>
            <a:r>
              <a:rPr lang="cs-CZ" sz="2400" dirty="0"/>
              <a:t> ECF to </a:t>
            </a:r>
            <a:r>
              <a:rPr lang="cs-CZ" sz="2400" dirty="0" err="1"/>
              <a:t>the</a:t>
            </a:r>
            <a:r>
              <a:rPr lang="cs-CZ" sz="2400" dirty="0"/>
              <a:t> ICF)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b="1" dirty="0" err="1"/>
              <a:t>Cation</a:t>
            </a:r>
            <a:r>
              <a:rPr lang="cs-CZ" sz="2400" b="1" dirty="0"/>
              <a:t> </a:t>
            </a:r>
            <a:r>
              <a:rPr lang="cs-CZ" sz="2400" b="1" dirty="0" err="1"/>
              <a:t>exchange</a:t>
            </a:r>
            <a:r>
              <a:rPr lang="cs-CZ" sz="2400" b="1" dirty="0"/>
              <a:t> </a:t>
            </a:r>
            <a:r>
              <a:rPr lang="cs-CZ" sz="2400" b="1" dirty="0" err="1"/>
              <a:t>resisns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b="1" dirty="0" err="1"/>
              <a:t>Hemodialysis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 err="1"/>
              <a:t>Chronic</a:t>
            </a:r>
            <a:r>
              <a:rPr lang="cs-CZ" sz="2400" dirty="0"/>
              <a:t>: </a:t>
            </a:r>
            <a:r>
              <a:rPr lang="cs-CZ" sz="2400" dirty="0" err="1"/>
              <a:t>treatment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underlying</a:t>
            </a:r>
            <a:r>
              <a:rPr lang="cs-CZ" sz="2400" dirty="0"/>
              <a:t> </a:t>
            </a:r>
            <a:r>
              <a:rPr lang="cs-CZ" sz="2400" dirty="0" err="1"/>
              <a:t>disorder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7945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03887" y="693894"/>
            <a:ext cx="838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Relationship</a:t>
            </a:r>
            <a:r>
              <a:rPr lang="cs-CZ" i="1" dirty="0"/>
              <a:t>  </a:t>
            </a:r>
            <a:r>
              <a:rPr lang="cs-CZ" i="1" dirty="0" err="1"/>
              <a:t>between</a:t>
            </a:r>
            <a:r>
              <a:rPr lang="cs-CZ" i="1" dirty="0"/>
              <a:t> plasma tonicity ,AVP plasma </a:t>
            </a:r>
            <a:r>
              <a:rPr lang="cs-CZ" i="1" dirty="0" err="1"/>
              <a:t>concentration</a:t>
            </a:r>
            <a:r>
              <a:rPr lang="cs-CZ" i="1" dirty="0"/>
              <a:t> and </a:t>
            </a:r>
            <a:r>
              <a:rPr lang="cs-CZ" i="1" dirty="0" err="1"/>
              <a:t>urinary</a:t>
            </a:r>
            <a:r>
              <a:rPr lang="cs-CZ" i="1" dirty="0"/>
              <a:t> osmolality</a:t>
            </a:r>
            <a:endParaRPr lang="en-GB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7160" y="149672"/>
            <a:ext cx="900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E</a:t>
            </a:r>
            <a:r>
              <a:rPr lang="en-GB" b="1" dirty="0" err="1"/>
              <a:t>ffective</a:t>
            </a:r>
            <a:r>
              <a:rPr lang="en-GB" b="1" dirty="0"/>
              <a:t> tonicity is controlled by vasopressin (antidiuretic hormone)</a:t>
            </a:r>
            <a:r>
              <a:rPr lang="cs-CZ" b="1" dirty="0"/>
              <a:t>. </a:t>
            </a:r>
            <a:r>
              <a:rPr lang="en-GB" b="1" dirty="0"/>
              <a:t>The main determinant of effective tonicity in EC</a:t>
            </a:r>
            <a:r>
              <a:rPr lang="cs-CZ" b="1" dirty="0"/>
              <a:t>F</a:t>
            </a:r>
            <a:r>
              <a:rPr lang="en-GB" b="1" dirty="0"/>
              <a:t> is the Na</a:t>
            </a:r>
            <a:r>
              <a:rPr lang="en-GB" b="1" baseline="30000" dirty="0"/>
              <a:t>+</a:t>
            </a:r>
            <a:r>
              <a:rPr lang="en-GB" b="1" dirty="0"/>
              <a:t> concentration</a:t>
            </a:r>
          </a:p>
        </p:txBody>
      </p:sp>
      <p:pic>
        <p:nvPicPr>
          <p:cNvPr id="77825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888" y="1047749"/>
            <a:ext cx="4572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ovéPole 3"/>
          <p:cNvSpPr txBox="1">
            <a:spLocks noChangeArrowheads="1"/>
          </p:cNvSpPr>
          <p:nvPr/>
        </p:nvSpPr>
        <p:spPr bwMode="auto">
          <a:xfrm>
            <a:off x="1771650" y="6170613"/>
            <a:ext cx="668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Verbalis JG. Disorders of body water homeostasis. Clin Endocrin Metab 2003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77827" name="TextovéPole 4"/>
          <p:cNvSpPr txBox="1">
            <a:spLocks noChangeArrowheads="1"/>
          </p:cNvSpPr>
          <p:nvPr/>
        </p:nvSpPr>
        <p:spPr bwMode="auto">
          <a:xfrm>
            <a:off x="4108569" y="1349049"/>
            <a:ext cx="42803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  <a:latin typeface="Calibri" pitchFamily="34" charset="0"/>
              </a:rPr>
              <a:t>The osmotic regulation of ADH depends on effective </a:t>
            </a:r>
            <a:r>
              <a:rPr lang="cs-CZ" sz="2400" b="1" u="sng" dirty="0">
                <a:solidFill>
                  <a:srgbClr val="FF0000"/>
                </a:solidFill>
                <a:latin typeface="Calibri" pitchFamily="34" charset="0"/>
              </a:rPr>
              <a:t>tonicity</a:t>
            </a:r>
            <a:endParaRPr lang="en-GB" sz="2400" u="sng" dirty="0">
              <a:latin typeface="Calibri" pitchFamily="34" charset="0"/>
            </a:endParaRPr>
          </a:p>
        </p:txBody>
      </p:sp>
      <p:sp>
        <p:nvSpPr>
          <p:cNvPr id="77828" name="TextovéPole 5"/>
          <p:cNvSpPr txBox="1">
            <a:spLocks noChangeArrowheads="1"/>
          </p:cNvSpPr>
          <p:nvPr/>
        </p:nvSpPr>
        <p:spPr bwMode="auto">
          <a:xfrm>
            <a:off x="3811480" y="2276872"/>
            <a:ext cx="48964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alibri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At an effective osmolality &lt;280 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mOsm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 / kg H2O</a:t>
            </a:r>
          </a:p>
          <a:p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the release of ADH is completely suppressed; and</a:t>
            </a:r>
          </a:p>
          <a:p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he </a:t>
            </a:r>
            <a:r>
              <a:rPr lang="cs-CZ" b="1" dirty="0" err="1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osm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 is &lt;100 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mOsm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 / kg H2O</a:t>
            </a:r>
          </a:p>
        </p:txBody>
      </p:sp>
      <p:sp>
        <p:nvSpPr>
          <p:cNvPr id="77829" name="TextovéPole 6"/>
          <p:cNvSpPr txBox="1">
            <a:spLocks noChangeArrowheads="1"/>
          </p:cNvSpPr>
          <p:nvPr/>
        </p:nvSpPr>
        <p:spPr bwMode="auto">
          <a:xfrm>
            <a:off x="4108569" y="3553440"/>
            <a:ext cx="4579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If in hypotonic hyponatremia </a:t>
            </a:r>
          </a:p>
          <a:p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sm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 &lt;280 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mOsm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 / kg H2O</a:t>
            </a:r>
          </a:p>
          <a:p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Uosm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&gt;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100 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mOsm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 / kg H2O, this is indicative</a:t>
            </a:r>
          </a:p>
          <a:p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for the active role of ADH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868144" y="3183731"/>
            <a:ext cx="0" cy="2992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1" name="Line 9"/>
          <p:cNvSpPr>
            <a:spLocks noChangeShapeType="1"/>
          </p:cNvSpPr>
          <p:nvPr/>
        </p:nvSpPr>
        <p:spPr bwMode="auto">
          <a:xfrm flipV="1">
            <a:off x="942152" y="5281612"/>
            <a:ext cx="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486222" y="4368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Ovál 2"/>
          <p:cNvSpPr/>
          <p:nvPr/>
        </p:nvSpPr>
        <p:spPr>
          <a:xfrm>
            <a:off x="2801888" y="4726147"/>
            <a:ext cx="360363" cy="144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103795" y="22880"/>
            <a:ext cx="8888413" cy="673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3563" y="2396549"/>
            <a:ext cx="83088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Uosm</a:t>
            </a:r>
            <a:r>
              <a:rPr lang="en-GB" sz="3200" b="1" dirty="0">
                <a:solidFill>
                  <a:srgbClr val="FF0000"/>
                </a:solidFill>
              </a:rPr>
              <a:t> is a simple </a:t>
            </a:r>
            <a:r>
              <a:rPr lang="cs-CZ" sz="3200" b="1" dirty="0" err="1">
                <a:solidFill>
                  <a:srgbClr val="FF0000"/>
                </a:solidFill>
              </a:rPr>
              <a:t>laboratory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indicator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 ADH activity in conditions with hyponatraemia</a:t>
            </a:r>
          </a:p>
        </p:txBody>
      </p:sp>
    </p:spTree>
    <p:extLst>
      <p:ext uri="{BB962C8B-B14F-4D97-AF65-F5344CB8AC3E}">
        <p14:creationId xmlns:p14="http://schemas.microsoft.com/office/powerpoint/2010/main" xmlns="" val="17379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1143000"/>
          </a:xfrm>
        </p:spPr>
        <p:txBody>
          <a:bodyPr>
            <a:normAutofit/>
          </a:bodyPr>
          <a:lstStyle/>
          <a:p>
            <a:r>
              <a:rPr lang="en-GB" altLang="en-US" sz="2800" b="1" dirty="0"/>
              <a:t>The role of ADH in homeostasis of the internal environment</a:t>
            </a:r>
          </a:p>
        </p:txBody>
      </p:sp>
      <p:sp>
        <p:nvSpPr>
          <p:cNvPr id="79874" name="TextovéPole 3"/>
          <p:cNvSpPr txBox="1">
            <a:spLocks noChangeArrowheads="1"/>
          </p:cNvSpPr>
          <p:nvPr/>
        </p:nvSpPr>
        <p:spPr bwMode="auto">
          <a:xfrm>
            <a:off x="930275" y="3573463"/>
            <a:ext cx="230346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3600" b="1">
                <a:solidFill>
                  <a:srgbClr val="FF0000"/>
                </a:solidFill>
                <a:latin typeface="Calibri" pitchFamily="34" charset="0"/>
              </a:rPr>
              <a:t>↑↑↑ADH</a:t>
            </a:r>
          </a:p>
        </p:txBody>
      </p:sp>
      <p:sp>
        <p:nvSpPr>
          <p:cNvPr id="79875" name="TextovéPole 20"/>
          <p:cNvSpPr txBox="1">
            <a:spLocks noChangeArrowheads="1"/>
          </p:cNvSpPr>
          <p:nvPr/>
        </p:nvSpPr>
        <p:spPr bwMode="auto">
          <a:xfrm>
            <a:off x="3808413" y="1287463"/>
            <a:ext cx="1984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2400" b="1" dirty="0">
                <a:solidFill>
                  <a:srgbClr val="77933C"/>
                </a:solidFill>
                <a:sym typeface="Symbol" pitchFamily="18" charset="2"/>
              </a:rPr>
              <a:t>↑</a:t>
            </a:r>
            <a:r>
              <a:rPr lang="cs-CZ" altLang="en-US" sz="2400" b="1" dirty="0">
                <a:solidFill>
                  <a:srgbClr val="77933C"/>
                </a:solidFill>
                <a:latin typeface="Calibri" pitchFamily="34" charset="0"/>
              </a:rPr>
              <a:t>Tonicity ECT</a:t>
            </a:r>
            <a:endParaRPr lang="en-GB" altLang="en-US" sz="2400" b="1" dirty="0">
              <a:solidFill>
                <a:srgbClr val="77933C"/>
              </a:solidFill>
              <a:latin typeface="Calibri" pitchFamily="34" charset="0"/>
            </a:endParaRPr>
          </a:p>
        </p:txBody>
      </p:sp>
      <p:sp>
        <p:nvSpPr>
          <p:cNvPr id="79876" name="TextovéPole 18"/>
          <p:cNvSpPr txBox="1">
            <a:spLocks noChangeArrowheads="1"/>
          </p:cNvSpPr>
          <p:nvPr/>
        </p:nvSpPr>
        <p:spPr bwMode="auto">
          <a:xfrm>
            <a:off x="4086225" y="2379663"/>
            <a:ext cx="1631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b="1" dirty="0" err="1">
                <a:solidFill>
                  <a:srgbClr val="000000"/>
                </a:solidFill>
                <a:latin typeface="Calibri" pitchFamily="34" charset="0"/>
              </a:rPr>
              <a:t>osmoreceptors</a:t>
            </a:r>
            <a:endParaRPr lang="en-GB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902200" y="2020888"/>
            <a:ext cx="0" cy="4524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8" name="TextovéPole 19"/>
          <p:cNvSpPr txBox="1">
            <a:spLocks noChangeArrowheads="1"/>
          </p:cNvSpPr>
          <p:nvPr/>
        </p:nvSpPr>
        <p:spPr bwMode="auto">
          <a:xfrm>
            <a:off x="5988050" y="2378075"/>
            <a:ext cx="1524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b="1" dirty="0" err="1">
                <a:solidFill>
                  <a:srgbClr val="000000"/>
                </a:solidFill>
                <a:latin typeface="Calibri" pitchFamily="34" charset="0"/>
              </a:rPr>
              <a:t>baroreceptors</a:t>
            </a:r>
            <a:endParaRPr lang="en-GB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79" name="TextovéPole 21"/>
          <p:cNvSpPr txBox="1">
            <a:spLocks noChangeArrowheads="1"/>
          </p:cNvSpPr>
          <p:nvPr/>
        </p:nvSpPr>
        <p:spPr bwMode="auto">
          <a:xfrm>
            <a:off x="6194425" y="136525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2400" b="1" dirty="0">
                <a:solidFill>
                  <a:srgbClr val="77933C"/>
                </a:solidFill>
                <a:latin typeface="Calibri" pitchFamily="34" charset="0"/>
                <a:sym typeface="Symbol" pitchFamily="18" charset="2"/>
              </a:rPr>
              <a:t></a:t>
            </a:r>
            <a:r>
              <a:rPr lang="cs-CZ" altLang="en-US" sz="2400" b="1" dirty="0">
                <a:solidFill>
                  <a:srgbClr val="77933C"/>
                </a:solidFill>
                <a:latin typeface="Calibri" pitchFamily="34" charset="0"/>
              </a:rPr>
              <a:t>ECV</a:t>
            </a:r>
            <a:endParaRPr lang="en-GB" altLang="en-US" sz="2400" b="1" dirty="0">
              <a:solidFill>
                <a:srgbClr val="77933C"/>
              </a:solidFill>
              <a:latin typeface="Calibri" pitchFamily="34" charset="0"/>
            </a:endParaRPr>
          </a:p>
        </p:txBody>
      </p:sp>
      <p:sp>
        <p:nvSpPr>
          <p:cNvPr id="79880" name="Text Box 13"/>
          <p:cNvSpPr txBox="1">
            <a:spLocks noChangeArrowheads="1"/>
          </p:cNvSpPr>
          <p:nvPr/>
        </p:nvSpPr>
        <p:spPr bwMode="auto">
          <a:xfrm>
            <a:off x="4551878" y="5242997"/>
            <a:ext cx="2815194" cy="3693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b="1" dirty="0" err="1">
                <a:solidFill>
                  <a:srgbClr val="77933C"/>
                </a:solidFill>
              </a:rPr>
              <a:t>Appropriate</a:t>
            </a:r>
            <a:r>
              <a:rPr lang="cs-CZ" altLang="en-US" b="1" dirty="0">
                <a:solidFill>
                  <a:srgbClr val="77933C"/>
                </a:solidFill>
              </a:rPr>
              <a:t>  ADH </a:t>
            </a:r>
            <a:r>
              <a:rPr lang="cs-CZ" altLang="en-US" b="1" dirty="0" err="1">
                <a:solidFill>
                  <a:srgbClr val="77933C"/>
                </a:solidFill>
              </a:rPr>
              <a:t>elevation</a:t>
            </a:r>
            <a:endParaRPr lang="cs-CZ" altLang="en-US" b="1" dirty="0">
              <a:solidFill>
                <a:srgbClr val="77933C"/>
              </a:solidFill>
            </a:endParaRPr>
          </a:p>
        </p:txBody>
      </p:sp>
      <p:sp>
        <p:nvSpPr>
          <p:cNvPr id="79881" name="Text Box 14"/>
          <p:cNvSpPr txBox="1">
            <a:spLocks noChangeArrowheads="1"/>
          </p:cNvSpPr>
          <p:nvPr/>
        </p:nvSpPr>
        <p:spPr bwMode="auto">
          <a:xfrm>
            <a:off x="605841" y="4777741"/>
            <a:ext cx="295232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en-US" b="1" dirty="0" err="1">
                <a:solidFill>
                  <a:srgbClr val="FF0000"/>
                </a:solidFill>
              </a:rPr>
              <a:t>Inappropriate</a:t>
            </a:r>
            <a:r>
              <a:rPr lang="cs-CZ" altLang="en-US" b="1" dirty="0">
                <a:solidFill>
                  <a:srgbClr val="FF0000"/>
                </a:solidFill>
              </a:rPr>
              <a:t> ADH </a:t>
            </a:r>
            <a:r>
              <a:rPr lang="cs-CZ" altLang="en-US" b="1" dirty="0" err="1">
                <a:solidFill>
                  <a:srgbClr val="FF0000"/>
                </a:solidFill>
              </a:rPr>
              <a:t>elevation</a:t>
            </a:r>
            <a:endParaRPr lang="cs-CZ" altLang="en-US" b="1" dirty="0">
              <a:solidFill>
                <a:srgbClr val="FF0000"/>
              </a:solidFill>
            </a:endParaRPr>
          </a:p>
        </p:txBody>
      </p:sp>
      <p:sp>
        <p:nvSpPr>
          <p:cNvPr id="79882" name="Line 19"/>
          <p:cNvSpPr>
            <a:spLocks noChangeShapeType="1"/>
          </p:cNvSpPr>
          <p:nvPr/>
        </p:nvSpPr>
        <p:spPr bwMode="auto">
          <a:xfrm>
            <a:off x="2019300" y="4219575"/>
            <a:ext cx="0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9883" name="Line 21"/>
          <p:cNvSpPr>
            <a:spLocks noChangeShapeType="1"/>
          </p:cNvSpPr>
          <p:nvPr/>
        </p:nvSpPr>
        <p:spPr bwMode="auto">
          <a:xfrm>
            <a:off x="4932363" y="4005263"/>
            <a:ext cx="0" cy="719137"/>
          </a:xfrm>
          <a:prstGeom prst="line">
            <a:avLst/>
          </a:prstGeom>
          <a:noFill/>
          <a:ln w="38100">
            <a:solidFill>
              <a:srgbClr val="77933C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" name="TextovéPole 3"/>
          <p:cNvSpPr txBox="1">
            <a:spLocks noChangeArrowheads="1"/>
          </p:cNvSpPr>
          <p:nvPr/>
        </p:nvSpPr>
        <p:spPr bwMode="auto">
          <a:xfrm>
            <a:off x="4211638" y="3357563"/>
            <a:ext cx="1463675" cy="65087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>
                <a:solidFill>
                  <a:srgbClr val="77933C"/>
                </a:solidFill>
                <a:latin typeface="Calibri" pitchFamily="34" charset="0"/>
              </a:rPr>
              <a:t>↑ADH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3863" y="1530350"/>
            <a:ext cx="35000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↑</a:t>
            </a: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release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pituitary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gland</a:t>
            </a:r>
            <a:endParaRPr lang="cs-CZ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Ectopic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production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 ADH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↑ADH </a:t>
            </a:r>
            <a:r>
              <a:rPr lang="cs-CZ" b="1" dirty="0" err="1">
                <a:solidFill>
                  <a:srgbClr val="FF0000"/>
                </a:solidFill>
                <a:latin typeface="Arial"/>
                <a:cs typeface="Arial"/>
              </a:rPr>
              <a:t>activity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 on aquaporin-2-R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11150" y="1125538"/>
            <a:ext cx="3397250" cy="2015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9887" name="Přímá spojnice 19"/>
          <p:cNvCxnSpPr>
            <a:cxnSpLocks noChangeShapeType="1"/>
          </p:cNvCxnSpPr>
          <p:nvPr/>
        </p:nvCxnSpPr>
        <p:spPr bwMode="auto">
          <a:xfrm flipH="1">
            <a:off x="6804025" y="2781300"/>
            <a:ext cx="0" cy="576263"/>
          </a:xfrm>
          <a:prstGeom prst="line">
            <a:avLst/>
          </a:prstGeom>
          <a:noFill/>
          <a:ln w="38100" algn="ctr">
            <a:solidFill>
              <a:srgbClr val="77933C"/>
            </a:solidFill>
            <a:round/>
            <a:headEnd/>
            <a:tailEnd/>
          </a:ln>
        </p:spPr>
      </p:cxnSp>
      <p:cxnSp>
        <p:nvCxnSpPr>
          <p:cNvPr id="79888" name="Přímá spojnice 21"/>
          <p:cNvCxnSpPr>
            <a:cxnSpLocks noChangeShapeType="1"/>
          </p:cNvCxnSpPr>
          <p:nvPr/>
        </p:nvCxnSpPr>
        <p:spPr bwMode="auto">
          <a:xfrm flipV="1">
            <a:off x="4932363" y="2781300"/>
            <a:ext cx="0" cy="576263"/>
          </a:xfrm>
          <a:prstGeom prst="line">
            <a:avLst/>
          </a:prstGeom>
          <a:noFill/>
          <a:ln w="38100" algn="ctr">
            <a:solidFill>
              <a:srgbClr val="77933C"/>
            </a:solidFill>
            <a:round/>
            <a:headEnd/>
            <a:tailEnd/>
          </a:ln>
        </p:spPr>
      </p:cxnSp>
      <p:cxnSp>
        <p:nvCxnSpPr>
          <p:cNvPr id="47104" name="Přímá spojnice 47103"/>
          <p:cNvCxnSpPr>
            <a:stCxn id="8" idx="4"/>
          </p:cNvCxnSpPr>
          <p:nvPr/>
        </p:nvCxnSpPr>
        <p:spPr>
          <a:xfrm>
            <a:off x="2009775" y="3140968"/>
            <a:ext cx="7938" cy="453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29" name="Přímá spojnice se šipkou 47128"/>
          <p:cNvCxnSpPr/>
          <p:nvPr/>
        </p:nvCxnSpPr>
        <p:spPr>
          <a:xfrm flipH="1">
            <a:off x="6791325" y="1981200"/>
            <a:ext cx="0" cy="42545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0" name="Ovál 47129"/>
          <p:cNvSpPr/>
          <p:nvPr/>
        </p:nvSpPr>
        <p:spPr>
          <a:xfrm>
            <a:off x="3779838" y="1058863"/>
            <a:ext cx="2179637" cy="9144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7131" name="Ovál 47130"/>
          <p:cNvSpPr/>
          <p:nvPr/>
        </p:nvSpPr>
        <p:spPr>
          <a:xfrm>
            <a:off x="6121400" y="1065213"/>
            <a:ext cx="1279525" cy="9144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6084888" y="3357563"/>
            <a:ext cx="2292350" cy="65087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BBB59">
                    <a:lumMod val="75000"/>
                  </a:srgbClr>
                </a:solidFill>
                <a:latin typeface="Calibri" pitchFamily="34" charset="0"/>
              </a:rPr>
              <a:t>↑↑↑ADH</a:t>
            </a:r>
          </a:p>
        </p:txBody>
      </p:sp>
      <p:sp>
        <p:nvSpPr>
          <p:cNvPr id="79894" name="Line 25"/>
          <p:cNvSpPr>
            <a:spLocks noChangeShapeType="1"/>
          </p:cNvSpPr>
          <p:nvPr/>
        </p:nvSpPr>
        <p:spPr bwMode="auto">
          <a:xfrm>
            <a:off x="4932363" y="4724400"/>
            <a:ext cx="1871662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9895" name="Line 26"/>
          <p:cNvSpPr>
            <a:spLocks noChangeShapeType="1"/>
          </p:cNvSpPr>
          <p:nvPr/>
        </p:nvSpPr>
        <p:spPr bwMode="auto">
          <a:xfrm>
            <a:off x="6804025" y="4005263"/>
            <a:ext cx="0" cy="719137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9896" name="Line 27"/>
          <p:cNvSpPr>
            <a:spLocks noChangeShapeType="1"/>
          </p:cNvSpPr>
          <p:nvPr/>
        </p:nvSpPr>
        <p:spPr bwMode="auto">
          <a:xfrm>
            <a:off x="5867400" y="4724400"/>
            <a:ext cx="0" cy="504825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88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/>
      <p:bldP spid="79876" grpId="0"/>
      <p:bldP spid="79878" grpId="0"/>
      <p:bldP spid="79879" grpId="0"/>
      <p:bldP spid="79880" grpId="0" animBg="1"/>
      <p:bldP spid="79881" grpId="0" animBg="1"/>
      <p:bldP spid="79882" grpId="0" animBg="1"/>
      <p:bldP spid="79883" grpId="0" animBg="1"/>
      <p:bldP spid="25" grpId="0" animBg="1"/>
      <p:bldP spid="7" grpId="0"/>
      <p:bldP spid="8" grpId="0" animBg="1"/>
      <p:bldP spid="47130" grpId="0" animBg="1"/>
      <p:bldP spid="47131" grpId="0" animBg="1"/>
      <p:bldP spid="2" grpId="0" animBg="1"/>
      <p:bldP spid="79894" grpId="0" animBg="1"/>
      <p:bldP spid="79895" grpId="0" animBg="1"/>
      <p:bldP spid="798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latin typeface="Arial" charset="0"/>
              </a:rPr>
              <a:t>SIAD-</a:t>
            </a:r>
            <a:r>
              <a:rPr lang="cs-CZ" sz="3200" b="1" dirty="0" err="1">
                <a:latin typeface="Arial" charset="0"/>
              </a:rPr>
              <a:t>inducing</a:t>
            </a:r>
            <a:r>
              <a:rPr lang="cs-CZ" sz="3200" b="1" dirty="0">
                <a:latin typeface="Arial" charset="0"/>
              </a:rPr>
              <a:t> </a:t>
            </a:r>
            <a:r>
              <a:rPr lang="cs-CZ" sz="3200" b="1" dirty="0" err="1">
                <a:latin typeface="Arial" charset="0"/>
              </a:rPr>
              <a:t>drugs</a:t>
            </a:r>
            <a:endParaRPr lang="cs-CZ" sz="3200" b="1" dirty="0">
              <a:latin typeface="Arial" charset="0"/>
            </a:endParaRPr>
          </a:p>
        </p:txBody>
      </p:sp>
      <p:graphicFrame>
        <p:nvGraphicFramePr>
          <p:cNvPr id="122951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047957"/>
              </p:ext>
            </p:extLst>
          </p:nvPr>
        </p:nvGraphicFramePr>
        <p:xfrm>
          <a:off x="107503" y="1600200"/>
          <a:ext cx="8757366" cy="4574794"/>
        </p:xfrm>
        <a:graphic>
          <a:graphicData uri="http://schemas.openxmlformats.org/drawingml/2006/table">
            <a:tbl>
              <a:tblPr/>
              <a:tblGrid>
                <a:gridCol w="1695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1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9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58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Antidepressants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Anticonvulsants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Antipsychotics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Oncology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drugs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Carbamazepin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Phenothiazides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Vinca-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alkaloids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Opiates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Tricyclic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Valproat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Butyrphenones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platinum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pharmaceuticals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NSAIDs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inhihibitors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Lamotrigin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Ifosfamid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Clofibrat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Amiodaron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Melfalan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Thiazide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diuretics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1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2665</Words>
  <Application>Microsoft Office PowerPoint</Application>
  <PresentationFormat>Předvádění na obrazovce (4:3)</PresentationFormat>
  <Paragraphs>738</Paragraphs>
  <Slides>63</Slides>
  <Notes>20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Motiv sady Office</vt:lpstr>
      <vt:lpstr>Disorders of water and electrolyte metabolism  resulting in  Disorders of internal environment homeostasis</vt:lpstr>
      <vt:lpstr>AGENDA</vt:lpstr>
      <vt:lpstr>Snímek 3</vt:lpstr>
      <vt:lpstr>Composition of the body</vt:lpstr>
      <vt:lpstr>Osmolality- Osmolarity-Tonicity</vt:lpstr>
      <vt:lpstr>Why is it important to investigate osmolality and calculate  effective tonicity!?</vt:lpstr>
      <vt:lpstr>Snímek 7</vt:lpstr>
      <vt:lpstr>The role of ADH in homeostasis of the internal environment</vt:lpstr>
      <vt:lpstr>SIAD-inducing drugs</vt:lpstr>
      <vt:lpstr>Snímek 10</vt:lpstr>
      <vt:lpstr>Snímek 11</vt:lpstr>
      <vt:lpstr>AGENDA</vt:lpstr>
      <vt:lpstr>Isotonic hypohydration</vt:lpstr>
      <vt:lpstr>Isotonic dehydration: deficit of water and solutes in isotonic ratio (ECF volume depletion)</vt:lpstr>
      <vt:lpstr>Causes of isotonic dehydration</vt:lpstr>
      <vt:lpstr>HCL secretion into the stomach</vt:lpstr>
      <vt:lpstr>Isotonic dehydration: etiology </vt:lpstr>
      <vt:lpstr>Snímek 18</vt:lpstr>
      <vt:lpstr>Isotonic dehydration: etiology</vt:lpstr>
      <vt:lpstr>Isotonic dehydration: etiology</vt:lpstr>
      <vt:lpstr>Isotonic dehydration: renal etiology</vt:lpstr>
      <vt:lpstr>Snímek 22</vt:lpstr>
      <vt:lpstr>Differencial diagnosis extrarenal vs renal losses</vt:lpstr>
      <vt:lpstr>Therapy od isotonic dehydration </vt:lpstr>
      <vt:lpstr>Snímek 25</vt:lpstr>
      <vt:lpstr>AGENDA</vt:lpstr>
      <vt:lpstr>Snímek 27</vt:lpstr>
      <vt:lpstr>Isotonic dehydration: sequetration of water and solutes into the transcelular compartment</vt:lpstr>
      <vt:lpstr>Snímek 29</vt:lpstr>
      <vt:lpstr>Diagnosis and treatment</vt:lpstr>
      <vt:lpstr>AGENDA</vt:lpstr>
      <vt:lpstr>Snímek 32</vt:lpstr>
      <vt:lpstr>Isotonic hyperhydration : excess of ECF </vt:lpstr>
      <vt:lpstr>Isotonic hyperhydration</vt:lpstr>
      <vt:lpstr>Diagnosis and treatment</vt:lpstr>
      <vt:lpstr>AGENDA</vt:lpstr>
      <vt:lpstr>Snímek 37</vt:lpstr>
      <vt:lpstr>Hypertonic dehydration : depletion of free water </vt:lpstr>
      <vt:lpstr>Hypertonic dehydration: Pathophysiology</vt:lpstr>
      <vt:lpstr>Hypertonic dehydration Clinical manifestation</vt:lpstr>
      <vt:lpstr>Hypertonic dehydration Treatment</vt:lpstr>
      <vt:lpstr>AGENDA</vt:lpstr>
      <vt:lpstr>Snímek 43</vt:lpstr>
      <vt:lpstr>Hypotonic dehydration : depletion of solutes &gt; depletion of water </vt:lpstr>
      <vt:lpstr>Patophysiology </vt:lpstr>
      <vt:lpstr>Hypotonic dehydration  Clinical manifestation </vt:lpstr>
      <vt:lpstr>Hypotonic dehydration Treatment </vt:lpstr>
      <vt:lpstr>Snímek 48</vt:lpstr>
      <vt:lpstr>Euvolemic hyponatremia: absolute excess of free water </vt:lpstr>
      <vt:lpstr>Euvolemic hyponatremia = absolute free water exces – clinical manifestation </vt:lpstr>
      <vt:lpstr>Euvolemic hyponatremia = absolute free water exces – treatment</vt:lpstr>
      <vt:lpstr>AGENDA</vt:lpstr>
      <vt:lpstr>Snímek 53</vt:lpstr>
      <vt:lpstr>Snímek 54</vt:lpstr>
      <vt:lpstr>AGENDA</vt:lpstr>
      <vt:lpstr>Disturbances of kalemia </vt:lpstr>
      <vt:lpstr>Snímek 57</vt:lpstr>
      <vt:lpstr>Hypokalemia (PK+ &lt; 3.8 mmol/L)</vt:lpstr>
      <vt:lpstr>Hypokalemia </vt:lpstr>
      <vt:lpstr>Hypokalemia</vt:lpstr>
      <vt:lpstr>Hyperkalemia (PK+ &gt;5,3 mmol/L)</vt:lpstr>
      <vt:lpstr>Hyperkalemia </vt:lpstr>
      <vt:lpstr>Hyperkalemia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AND ELECTROLYTE DISTURBANCES</dc:title>
  <dc:creator>Spravce</dc:creator>
  <cp:lastModifiedBy>horackova603</cp:lastModifiedBy>
  <cp:revision>195</cp:revision>
  <dcterms:created xsi:type="dcterms:W3CDTF">2016-10-30T09:05:04Z</dcterms:created>
  <dcterms:modified xsi:type="dcterms:W3CDTF">2023-07-07T11:27:55Z</dcterms:modified>
</cp:coreProperties>
</file>