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72"/>
  </p:notesMasterIdLst>
  <p:sldIdLst>
    <p:sldId id="256" r:id="rId3"/>
    <p:sldId id="322" r:id="rId4"/>
    <p:sldId id="315" r:id="rId5"/>
    <p:sldId id="386" r:id="rId6"/>
    <p:sldId id="323" r:id="rId7"/>
    <p:sldId id="346" r:id="rId8"/>
    <p:sldId id="347" r:id="rId9"/>
    <p:sldId id="324" r:id="rId10"/>
    <p:sldId id="348" r:id="rId11"/>
    <p:sldId id="330" r:id="rId12"/>
    <p:sldId id="331" r:id="rId13"/>
    <p:sldId id="349" r:id="rId14"/>
    <p:sldId id="350" r:id="rId15"/>
    <p:sldId id="387" r:id="rId16"/>
    <p:sldId id="319" r:id="rId17"/>
    <p:sldId id="351" r:id="rId18"/>
    <p:sldId id="262" r:id="rId19"/>
    <p:sldId id="352" r:id="rId20"/>
    <p:sldId id="267" r:id="rId21"/>
    <p:sldId id="388" r:id="rId22"/>
    <p:sldId id="274" r:id="rId23"/>
    <p:sldId id="275" r:id="rId24"/>
    <p:sldId id="276" r:id="rId25"/>
    <p:sldId id="334" r:id="rId26"/>
    <p:sldId id="389" r:id="rId27"/>
    <p:sldId id="277" r:id="rId28"/>
    <p:sldId id="282" r:id="rId29"/>
    <p:sldId id="376" r:id="rId30"/>
    <p:sldId id="284" r:id="rId31"/>
    <p:sldId id="285" r:id="rId32"/>
    <p:sldId id="290" r:id="rId33"/>
    <p:sldId id="335" r:id="rId34"/>
    <p:sldId id="337" r:id="rId35"/>
    <p:sldId id="363" r:id="rId36"/>
    <p:sldId id="385" r:id="rId37"/>
    <p:sldId id="383" r:id="rId38"/>
    <p:sldId id="362" r:id="rId39"/>
    <p:sldId id="361" r:id="rId40"/>
    <p:sldId id="360" r:id="rId41"/>
    <p:sldId id="359" r:id="rId42"/>
    <p:sldId id="358" r:id="rId43"/>
    <p:sldId id="357" r:id="rId44"/>
    <p:sldId id="356" r:id="rId45"/>
    <p:sldId id="355" r:id="rId46"/>
    <p:sldId id="354" r:id="rId47"/>
    <p:sldId id="353" r:id="rId48"/>
    <p:sldId id="390" r:id="rId49"/>
    <p:sldId id="332" r:id="rId50"/>
    <p:sldId id="292" r:id="rId51"/>
    <p:sldId id="333" r:id="rId52"/>
    <p:sldId id="384" r:id="rId53"/>
    <p:sldId id="382" r:id="rId54"/>
    <p:sldId id="364" r:id="rId55"/>
    <p:sldId id="336" r:id="rId56"/>
    <p:sldId id="391" r:id="rId57"/>
    <p:sldId id="307" r:id="rId58"/>
    <p:sldId id="370" r:id="rId59"/>
    <p:sldId id="369" r:id="rId60"/>
    <p:sldId id="368" r:id="rId61"/>
    <p:sldId id="367" r:id="rId62"/>
    <p:sldId id="366" r:id="rId63"/>
    <p:sldId id="365" r:id="rId64"/>
    <p:sldId id="338" r:id="rId65"/>
    <p:sldId id="374" r:id="rId66"/>
    <p:sldId id="373" r:id="rId67"/>
    <p:sldId id="372" r:id="rId68"/>
    <p:sldId id="371" r:id="rId69"/>
    <p:sldId id="392" r:id="rId70"/>
    <p:sldId id="393" r:id="rId7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0000"/>
    <a:srgbClr val="FF3300"/>
    <a:srgbClr val="800000"/>
    <a:srgbClr val="FF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2787"/>
    <p:restoredTop sz="90120" autoAdjust="0"/>
  </p:normalViewPr>
  <p:slideViewPr>
    <p:cSldViewPr>
      <p:cViewPr varScale="1">
        <p:scale>
          <a:sx n="97" d="100"/>
          <a:sy n="97" d="100"/>
        </p:scale>
        <p:origin x="-11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AA62A2E-85D6-46F7-B912-528FE3B950F9}" type="datetimeFigureOut">
              <a:rPr lang="en-GB"/>
              <a:pPr>
                <a:defRPr/>
              </a:pPr>
              <a:t>05/10/2020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en-GB" noProof="0" smtClean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E1FEF36-6BBC-43B7-A814-C74688ABB5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FEF36-6BBC-43B7-A814-C74688ABB5D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7B25B7-84FC-4287-9A45-3E91B264CFA7}" type="slidenum">
              <a:rPr lang="en-GB" altLang="en-US" smtClean="0">
                <a:solidFill>
                  <a:srgbClr val="000000"/>
                </a:solidFill>
              </a:rPr>
              <a:pPr/>
              <a:t>8</a:t>
            </a:fld>
            <a:endParaRPr lang="en-GB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13DB99-65F4-4DBA-B0AC-948171489944}" type="slidenum">
              <a:rPr lang="en-GB" altLang="en-US" smtClean="0"/>
              <a:pPr/>
              <a:t>57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FEF36-6BBC-43B7-A814-C74688ABB5DC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464-6CBE-40E7-8DBE-AD62E96C7CE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EA8DA-C68D-40A5-B106-87BC046392E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64A8B-BD91-4B2D-A30D-570B405DA65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26B70-EF1F-4954-B006-986CF90442C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A5188-258E-4C29-AE4D-711FB49A47E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161340C-ADC4-44BA-A9F0-536FBD486585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FCDE14CA-1204-4D6F-A2E0-3F7F935AF9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AF35869-9289-41A9-A5B2-0FC0640C81B4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26FE7D28-A635-44FD-8042-5E0B80A261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9C3E641F-C829-4FEB-A0A5-C13FFE379782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3F52E789-C78D-411B-90CB-6AD8198D39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D2E59481-EF05-45B6-B6B8-01511BE8D947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E2894923-5F2A-40EF-B57E-5DF4D9668B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092A30E-2007-4EF9-80DE-9C8F87B44987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001835F-188B-4CD4-A473-CBDC933DB3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84833FF-0D43-4A52-9C86-CF027E76C6AF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6A9A507-EA01-424E-87D3-03FF40EC6A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8F7F4-2F46-4DD1-A614-9FE4E2BD5A3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6EEDE8E-7AD4-4CC1-9DF2-22904FBE8BB9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F717C14C-D5CB-4A4F-9858-8706B98C5B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6B1DAB3-364F-44A2-98B9-E1D2764E35D9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F919B11C-B568-4B69-9D57-83DF41432E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68627F57-A5D7-4908-A4CD-82D2C19415E8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D29EFDA-F7DA-4BA2-87F0-B2EE6CD1DE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7D12413-8E59-440C-A034-7DB32EF9E2E0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2E6B521E-962B-460C-A249-0C4888849D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EBF549C-1A51-45B8-8E4F-FC8D5315C3E1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9F4EA3A-2F6B-4CCB-9E0D-B31444E96E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72103-3563-4F25-B4F3-D5918E3BD45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F8719-E5F0-4880-8F8E-5F916D60ECC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9EB87-F3A0-4B00-BB91-4F6B39CF994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B51D0-D55A-4E25-9732-8178392C754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23F18-60A7-428C-94D2-98A6500DBD1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F286C-CF76-4ED0-8C5C-9C47BCF7E3E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1491D-620E-457B-BCA9-9F773BECAE4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ABBFCC9E-4922-4BA1-8759-460EC793C52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F5C3B8D-BCED-49C8-AF52-170D791285F7}" type="datetimeFigureOut">
              <a:rPr lang="cs-CZ"/>
              <a:pPr>
                <a:defRPr/>
              </a:pPr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FCD2E27-02E6-4E0C-821F-4FEA7F1A9D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kument_aplikace_Microsoft_Office_Word_97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765174"/>
            <a:ext cx="8064500" cy="2735833"/>
          </a:xfrm>
          <a:solidFill>
            <a:srgbClr val="FFFF66"/>
          </a:solidFill>
        </p:spPr>
        <p:txBody>
          <a:bodyPr/>
          <a:lstStyle/>
          <a:p>
            <a:r>
              <a:rPr lang="cs-CZ" altLang="en-US" sz="4000" b="1" dirty="0" err="1" smtClean="0"/>
              <a:t>Elimination</a:t>
            </a:r>
            <a:r>
              <a:rPr lang="cs-CZ" altLang="en-US" sz="4000" b="1" dirty="0" smtClean="0"/>
              <a:t> </a:t>
            </a:r>
            <a:r>
              <a:rPr lang="cs-CZ" altLang="en-US" sz="4000" b="1" dirty="0" err="1" smtClean="0"/>
              <a:t>methods</a:t>
            </a:r>
            <a:r>
              <a:rPr lang="cs-CZ" altLang="en-US" sz="4000" b="1" dirty="0" smtClean="0"/>
              <a:t> in </a:t>
            </a:r>
            <a:r>
              <a:rPr lang="cs-CZ" altLang="en-US" sz="4000" b="1" dirty="0" err="1" smtClean="0"/>
              <a:t>nephrology</a:t>
            </a:r>
            <a:r>
              <a:rPr lang="cs-CZ" altLang="en-US" sz="4000" b="1" dirty="0" smtClean="0"/>
              <a:t> </a:t>
            </a:r>
            <a:br>
              <a:rPr lang="cs-CZ" altLang="en-US" sz="4000" b="1" dirty="0" smtClean="0"/>
            </a:br>
            <a:r>
              <a:rPr lang="cs-CZ" altLang="en-US" sz="4000" b="1" dirty="0" err="1" smtClean="0"/>
              <a:t>Renal</a:t>
            </a:r>
            <a:r>
              <a:rPr lang="cs-CZ" altLang="en-US" sz="4000" b="1" dirty="0" smtClean="0"/>
              <a:t> </a:t>
            </a:r>
            <a:r>
              <a:rPr lang="cs-CZ" altLang="en-US" sz="4000" b="1" dirty="0" err="1" smtClean="0"/>
              <a:t>replacement</a:t>
            </a:r>
            <a:r>
              <a:rPr lang="cs-CZ" altLang="en-US" sz="4000" b="1" dirty="0" smtClean="0"/>
              <a:t> </a:t>
            </a:r>
            <a:r>
              <a:rPr lang="cs-CZ" altLang="en-US" sz="4000" b="1" dirty="0" err="1" smtClean="0"/>
              <a:t>therapy</a:t>
            </a:r>
            <a:r>
              <a:rPr lang="cs-CZ" altLang="en-US" sz="4000" b="1" dirty="0" smtClean="0"/>
              <a:t>,</a:t>
            </a:r>
            <a:br>
              <a:rPr lang="cs-CZ" altLang="en-US" sz="4000" b="1" dirty="0" smtClean="0"/>
            </a:br>
            <a:r>
              <a:rPr lang="cs-CZ" altLang="en-US" sz="4000" b="1" dirty="0" err="1" smtClean="0"/>
              <a:t>Renal</a:t>
            </a:r>
            <a:r>
              <a:rPr lang="cs-CZ" altLang="en-US" sz="4000" b="1" dirty="0" smtClean="0"/>
              <a:t> </a:t>
            </a:r>
            <a:r>
              <a:rPr lang="cs-CZ" altLang="en-US" sz="4000" b="1" dirty="0" err="1" smtClean="0"/>
              <a:t>transplant</a:t>
            </a:r>
            <a:endParaRPr lang="cs-CZ" altLang="en-US" sz="40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068638"/>
            <a:ext cx="7613650" cy="2665412"/>
          </a:xfrm>
        </p:spPr>
        <p:txBody>
          <a:bodyPr/>
          <a:lstStyle/>
          <a:p>
            <a:pPr algn="l"/>
            <a:endParaRPr lang="cs-CZ" altLang="en-US" dirty="0" smtClean="0">
              <a:solidFill>
                <a:schemeClr val="accent2"/>
              </a:solidFill>
            </a:endParaRPr>
          </a:p>
          <a:p>
            <a:r>
              <a:rPr lang="cs-CZ" altLang="en-US" b="1" dirty="0" smtClean="0"/>
              <a:t>Ondřej Pátek</a:t>
            </a:r>
            <a:endParaRPr lang="cs-CZ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cs-CZ" altLang="en-US" sz="3200" b="1" dirty="0" err="1" smtClean="0"/>
              <a:t>Late</a:t>
            </a:r>
            <a:r>
              <a:rPr lang="cs-CZ" altLang="en-US" sz="3200" b="1" dirty="0" smtClean="0"/>
              <a:t> </a:t>
            </a:r>
            <a:r>
              <a:rPr lang="cs-CZ" altLang="en-US" sz="3200" b="1" dirty="0" err="1" smtClean="0"/>
              <a:t>initiation</a:t>
            </a:r>
            <a:r>
              <a:rPr lang="cs-CZ" altLang="en-US" sz="3200" b="1" dirty="0" smtClean="0"/>
              <a:t> </a:t>
            </a:r>
            <a:r>
              <a:rPr lang="cs-CZ" altLang="en-US" sz="3200" b="1" dirty="0" err="1" smtClean="0"/>
              <a:t>of</a:t>
            </a:r>
            <a:r>
              <a:rPr lang="cs-CZ" altLang="en-US" sz="3200" b="1" dirty="0" smtClean="0"/>
              <a:t> RRT in </a:t>
            </a:r>
            <a:r>
              <a:rPr lang="cs-CZ" altLang="en-US" sz="3200" b="1" dirty="0" err="1" smtClean="0"/>
              <a:t>nephrologicaly</a:t>
            </a:r>
            <a:r>
              <a:rPr lang="cs-CZ" altLang="en-US" sz="3200" b="1" dirty="0" smtClean="0"/>
              <a:t> </a:t>
            </a:r>
            <a:r>
              <a:rPr lang="cs-CZ" altLang="en-US" sz="3200" b="1" dirty="0" err="1" smtClean="0"/>
              <a:t>followed</a:t>
            </a:r>
            <a:r>
              <a:rPr lang="cs-CZ" altLang="en-US" sz="3200" b="1" dirty="0" smtClean="0"/>
              <a:t>-</a:t>
            </a:r>
            <a:r>
              <a:rPr lang="cs-CZ" altLang="en-US" sz="3200" b="1" dirty="0" err="1" smtClean="0"/>
              <a:t>up</a:t>
            </a:r>
            <a:r>
              <a:rPr lang="cs-CZ" altLang="en-US" sz="3200" b="1" dirty="0" smtClean="0"/>
              <a:t> </a:t>
            </a:r>
            <a:r>
              <a:rPr lang="cs-CZ" altLang="en-US" sz="3200" b="1" dirty="0" err="1" smtClean="0"/>
              <a:t>patients</a:t>
            </a:r>
            <a:endParaRPr lang="en-GB" altLang="en-US" sz="3200" b="1" dirty="0" smtClean="0"/>
          </a:p>
        </p:txBody>
      </p:sp>
      <p:sp>
        <p:nvSpPr>
          <p:cNvPr id="23555" name="TextovéPole 3"/>
          <p:cNvSpPr txBox="1">
            <a:spLocks noChangeArrowheads="1"/>
          </p:cNvSpPr>
          <p:nvPr/>
        </p:nvSpPr>
        <p:spPr bwMode="auto">
          <a:xfrm>
            <a:off x="468313" y="1196975"/>
            <a:ext cx="790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1800"/>
              <a:t>Hughes et al. Factors associated with suboptimal initiation of dialysis</a:t>
            </a:r>
          </a:p>
          <a:p>
            <a:r>
              <a:rPr lang="cs-CZ" altLang="en-US" sz="1800"/>
              <a:t> despote early nephrologist referral. Nephrol Dial Transplant 2013, 28: 392-397</a:t>
            </a:r>
            <a:endParaRPr lang="en-GB" altLang="en-US" sz="1800"/>
          </a:p>
        </p:txBody>
      </p:sp>
      <p:sp>
        <p:nvSpPr>
          <p:cNvPr id="23556" name="TextovéPole 4"/>
          <p:cNvSpPr txBox="1">
            <a:spLocks noChangeArrowheads="1"/>
          </p:cNvSpPr>
          <p:nvPr/>
        </p:nvSpPr>
        <p:spPr bwMode="auto">
          <a:xfrm>
            <a:off x="2411413" y="1916113"/>
            <a:ext cx="3793026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 dirty="0">
                <a:solidFill>
                  <a:srgbClr val="FF0000"/>
                </a:solidFill>
              </a:rPr>
              <a:t>N=436 </a:t>
            </a:r>
            <a:r>
              <a:rPr lang="cs-CZ" altLang="en-US" sz="2000" dirty="0"/>
              <a:t>(1.1.2009-31.12.2010)</a:t>
            </a:r>
          </a:p>
          <a:p>
            <a:r>
              <a:rPr lang="cs-CZ" altLang="en-US" sz="2000" dirty="0">
                <a:sym typeface="Symbol" pitchFamily="18" charset="2"/>
              </a:rPr>
              <a:t> </a:t>
            </a:r>
            <a:r>
              <a:rPr lang="cs-CZ" altLang="en-US" sz="2000" dirty="0" err="1" smtClean="0">
                <a:sym typeface="Symbol" pitchFamily="18" charset="2"/>
              </a:rPr>
              <a:t>age</a:t>
            </a:r>
            <a:r>
              <a:rPr lang="cs-CZ" altLang="en-US" sz="2000" dirty="0" smtClean="0">
                <a:sym typeface="Symbol" pitchFamily="18" charset="2"/>
              </a:rPr>
              <a:t> </a:t>
            </a:r>
            <a:r>
              <a:rPr lang="cs-CZ" altLang="en-US" sz="2000" dirty="0">
                <a:sym typeface="Symbol" pitchFamily="18" charset="2"/>
              </a:rPr>
              <a:t>67 let, 57% </a:t>
            </a:r>
            <a:r>
              <a:rPr lang="cs-CZ" altLang="en-US" sz="2000" dirty="0" err="1" smtClean="0">
                <a:sym typeface="Symbol" pitchFamily="18" charset="2"/>
              </a:rPr>
              <a:t>men</a:t>
            </a:r>
            <a:r>
              <a:rPr lang="cs-CZ" altLang="en-US" sz="2000" dirty="0" smtClean="0">
                <a:sym typeface="Symbol" pitchFamily="18" charset="2"/>
              </a:rPr>
              <a:t>, </a:t>
            </a:r>
            <a:r>
              <a:rPr lang="cs-CZ" altLang="en-US" sz="2000" dirty="0">
                <a:sym typeface="Symbol" pitchFamily="18" charset="2"/>
              </a:rPr>
              <a:t>52% DM</a:t>
            </a:r>
            <a:endParaRPr lang="en-GB" altLang="en-US" sz="2000" dirty="0"/>
          </a:p>
        </p:txBody>
      </p:sp>
      <p:sp>
        <p:nvSpPr>
          <p:cNvPr id="23557" name="TextovéPole 5"/>
          <p:cNvSpPr txBox="1">
            <a:spLocks noChangeArrowheads="1"/>
          </p:cNvSpPr>
          <p:nvPr/>
        </p:nvSpPr>
        <p:spPr bwMode="auto">
          <a:xfrm>
            <a:off x="827088" y="3068638"/>
            <a:ext cx="1849437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en-US" sz="2000" u="sng" dirty="0" err="1" smtClean="0">
                <a:solidFill>
                  <a:srgbClr val="FF0000"/>
                </a:solidFill>
              </a:rPr>
              <a:t>Early</a:t>
            </a:r>
            <a:endParaRPr lang="cs-CZ" altLang="en-US" sz="2000" u="sng" dirty="0">
              <a:solidFill>
                <a:srgbClr val="FF0000"/>
              </a:solidFill>
            </a:endParaRPr>
          </a:p>
          <a:p>
            <a:r>
              <a:rPr lang="cs-CZ" altLang="en-US" sz="2000" dirty="0">
                <a:solidFill>
                  <a:srgbClr val="FF0000"/>
                </a:solidFill>
              </a:rPr>
              <a:t>N=130</a:t>
            </a:r>
            <a:r>
              <a:rPr lang="cs-CZ" altLang="en-US" sz="2000" dirty="0"/>
              <a:t> (30%)</a:t>
            </a:r>
            <a:endParaRPr lang="en-GB" altLang="en-US" sz="2000" dirty="0"/>
          </a:p>
        </p:txBody>
      </p:sp>
      <p:sp>
        <p:nvSpPr>
          <p:cNvPr id="23558" name="TextovéPole 6"/>
          <p:cNvSpPr txBox="1">
            <a:spLocks noChangeArrowheads="1"/>
          </p:cNvSpPr>
          <p:nvPr/>
        </p:nvSpPr>
        <p:spPr bwMode="auto">
          <a:xfrm>
            <a:off x="5219700" y="3068638"/>
            <a:ext cx="254952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en-US" sz="2000" u="sng" dirty="0" err="1" smtClean="0">
                <a:solidFill>
                  <a:srgbClr val="FF0000"/>
                </a:solidFill>
              </a:rPr>
              <a:t>Late</a:t>
            </a:r>
            <a:endParaRPr lang="cs-CZ" altLang="en-US" sz="2000" u="sng" dirty="0">
              <a:solidFill>
                <a:srgbClr val="FF0000"/>
              </a:solidFill>
            </a:endParaRPr>
          </a:p>
          <a:p>
            <a:r>
              <a:rPr lang="cs-CZ" altLang="en-US" sz="2000" dirty="0">
                <a:solidFill>
                  <a:srgbClr val="FF0000"/>
                </a:solidFill>
              </a:rPr>
              <a:t>N= 306 </a:t>
            </a:r>
            <a:r>
              <a:rPr lang="cs-CZ" altLang="en-US" sz="2000" dirty="0"/>
              <a:t>(70%)</a:t>
            </a:r>
            <a:endParaRPr lang="en-GB" altLang="en-US" sz="2000" dirty="0"/>
          </a:p>
        </p:txBody>
      </p:sp>
      <p:sp>
        <p:nvSpPr>
          <p:cNvPr id="23559" name="TextovéPole 7"/>
          <p:cNvSpPr txBox="1">
            <a:spLocks noChangeArrowheads="1"/>
          </p:cNvSpPr>
          <p:nvPr/>
        </p:nvSpPr>
        <p:spPr bwMode="auto">
          <a:xfrm>
            <a:off x="107950" y="4292600"/>
            <a:ext cx="170656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>
                <a:solidFill>
                  <a:srgbClr val="FF0000"/>
                </a:solidFill>
              </a:rPr>
              <a:t>PD</a:t>
            </a:r>
          </a:p>
          <a:p>
            <a:r>
              <a:rPr lang="cs-CZ" altLang="en-US" sz="2000"/>
              <a:t>N=80 </a:t>
            </a:r>
            <a:r>
              <a:rPr lang="cs-CZ" altLang="en-US" sz="2000">
                <a:solidFill>
                  <a:srgbClr val="FF0000"/>
                </a:solidFill>
              </a:rPr>
              <a:t>(61,5%)</a:t>
            </a:r>
            <a:endParaRPr lang="en-GB" altLang="en-US" sz="2000">
              <a:solidFill>
                <a:srgbClr val="FF0000"/>
              </a:solidFill>
            </a:endParaRPr>
          </a:p>
        </p:txBody>
      </p:sp>
      <p:sp>
        <p:nvSpPr>
          <p:cNvPr id="23560" name="TextovéPole 8"/>
          <p:cNvSpPr txBox="1">
            <a:spLocks noChangeArrowheads="1"/>
          </p:cNvSpPr>
          <p:nvPr/>
        </p:nvSpPr>
        <p:spPr bwMode="auto">
          <a:xfrm>
            <a:off x="2051050" y="4292600"/>
            <a:ext cx="170656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/>
              <a:t>HD</a:t>
            </a:r>
          </a:p>
          <a:p>
            <a:r>
              <a:rPr lang="cs-CZ" altLang="en-US" sz="2000"/>
              <a:t>N=50 (38,5%)</a:t>
            </a:r>
            <a:endParaRPr lang="en-GB" altLang="en-US" sz="2000"/>
          </a:p>
        </p:txBody>
      </p:sp>
      <p:sp>
        <p:nvSpPr>
          <p:cNvPr id="23561" name="TextovéPole 10"/>
          <p:cNvSpPr txBox="1">
            <a:spLocks noChangeArrowheads="1"/>
          </p:cNvSpPr>
          <p:nvPr/>
        </p:nvSpPr>
        <p:spPr bwMode="auto">
          <a:xfrm>
            <a:off x="5435600" y="5805488"/>
            <a:ext cx="84137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>
                <a:solidFill>
                  <a:srgbClr val="FF0000"/>
                </a:solidFill>
              </a:rPr>
              <a:t>PD</a:t>
            </a:r>
          </a:p>
          <a:p>
            <a:r>
              <a:rPr lang="cs-CZ" altLang="en-US" sz="2000">
                <a:solidFill>
                  <a:srgbClr val="FF0000"/>
                </a:solidFill>
                <a:sym typeface="Symbol" pitchFamily="18" charset="2"/>
              </a:rPr>
              <a:t> 3 %</a:t>
            </a:r>
            <a:endParaRPr lang="en-GB" altLang="en-US" sz="2000">
              <a:solidFill>
                <a:srgbClr val="FF0000"/>
              </a:solidFill>
            </a:endParaRPr>
          </a:p>
        </p:txBody>
      </p:sp>
      <p:sp>
        <p:nvSpPr>
          <p:cNvPr id="23562" name="TextovéPole 11"/>
          <p:cNvSpPr txBox="1">
            <a:spLocks noChangeArrowheads="1"/>
          </p:cNvSpPr>
          <p:nvPr/>
        </p:nvSpPr>
        <p:spPr bwMode="auto">
          <a:xfrm>
            <a:off x="6659563" y="5805488"/>
            <a:ext cx="90487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/>
              <a:t>HD</a:t>
            </a:r>
          </a:p>
          <a:p>
            <a:r>
              <a:rPr lang="cs-CZ" altLang="en-US" sz="2000">
                <a:sym typeface="Symbol" pitchFamily="18" charset="2"/>
              </a:rPr>
              <a:t> 77%</a:t>
            </a:r>
            <a:endParaRPr lang="en-GB" altLang="en-US" sz="2000"/>
          </a:p>
        </p:txBody>
      </p:sp>
      <p:cxnSp>
        <p:nvCxnSpPr>
          <p:cNvPr id="23563" name="Přímá spojnice 13"/>
          <p:cNvCxnSpPr>
            <a:cxnSpLocks noChangeShapeType="1"/>
          </p:cNvCxnSpPr>
          <p:nvPr/>
        </p:nvCxnSpPr>
        <p:spPr bwMode="auto">
          <a:xfrm>
            <a:off x="1763713" y="2852738"/>
            <a:ext cx="467995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64" name="Přímá spojnice 17"/>
          <p:cNvCxnSpPr>
            <a:cxnSpLocks noChangeShapeType="1"/>
          </p:cNvCxnSpPr>
          <p:nvPr/>
        </p:nvCxnSpPr>
        <p:spPr bwMode="auto">
          <a:xfrm>
            <a:off x="4356100" y="2636838"/>
            <a:ext cx="0" cy="2159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65" name="Přímá spojnice 19"/>
          <p:cNvCxnSpPr>
            <a:cxnSpLocks noChangeShapeType="1"/>
            <a:endCxn id="23557" idx="0"/>
          </p:cNvCxnSpPr>
          <p:nvPr/>
        </p:nvCxnSpPr>
        <p:spPr bwMode="auto">
          <a:xfrm>
            <a:off x="1752600" y="2870200"/>
            <a:ext cx="0" cy="19843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66" name="Přímá spojnice 22"/>
          <p:cNvCxnSpPr>
            <a:cxnSpLocks noChangeShapeType="1"/>
          </p:cNvCxnSpPr>
          <p:nvPr/>
        </p:nvCxnSpPr>
        <p:spPr bwMode="auto">
          <a:xfrm>
            <a:off x="6443663" y="2852738"/>
            <a:ext cx="0" cy="2159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67" name="Přímá spojnice 26"/>
          <p:cNvCxnSpPr>
            <a:cxnSpLocks noChangeShapeType="1"/>
            <a:stCxn id="23557" idx="2"/>
          </p:cNvCxnSpPr>
          <p:nvPr/>
        </p:nvCxnSpPr>
        <p:spPr bwMode="auto">
          <a:xfrm flipH="1">
            <a:off x="1751013" y="3779838"/>
            <a:ext cx="1587" cy="17621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68" name="Přímá spojnice 28"/>
          <p:cNvCxnSpPr>
            <a:cxnSpLocks noChangeShapeType="1"/>
          </p:cNvCxnSpPr>
          <p:nvPr/>
        </p:nvCxnSpPr>
        <p:spPr bwMode="auto">
          <a:xfrm>
            <a:off x="900113" y="3933825"/>
            <a:ext cx="0" cy="3603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69" name="Přímá spojnice 30"/>
          <p:cNvCxnSpPr>
            <a:cxnSpLocks noChangeShapeType="1"/>
          </p:cNvCxnSpPr>
          <p:nvPr/>
        </p:nvCxnSpPr>
        <p:spPr bwMode="auto">
          <a:xfrm>
            <a:off x="2916238" y="3933825"/>
            <a:ext cx="0" cy="32861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0" name="Přímá spojnice 5120"/>
          <p:cNvCxnSpPr>
            <a:cxnSpLocks noChangeShapeType="1"/>
          </p:cNvCxnSpPr>
          <p:nvPr/>
        </p:nvCxnSpPr>
        <p:spPr bwMode="auto">
          <a:xfrm>
            <a:off x="5148263" y="5516563"/>
            <a:ext cx="2592387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1" name="Přímá spojnice 5123"/>
          <p:cNvCxnSpPr>
            <a:cxnSpLocks noChangeShapeType="1"/>
            <a:stCxn id="23558" idx="2"/>
          </p:cNvCxnSpPr>
          <p:nvPr/>
        </p:nvCxnSpPr>
        <p:spPr bwMode="auto">
          <a:xfrm>
            <a:off x="6494463" y="3779838"/>
            <a:ext cx="0" cy="2174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26" name="Přímá spojnice 5125"/>
          <p:cNvCxnSpPr>
            <a:endCxn id="23562" idx="0"/>
          </p:cNvCxnSpPr>
          <p:nvPr/>
        </p:nvCxnSpPr>
        <p:spPr>
          <a:xfrm>
            <a:off x="7740650" y="5373688"/>
            <a:ext cx="0" cy="146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73" name="Přímá spojnice 5127"/>
          <p:cNvCxnSpPr>
            <a:cxnSpLocks noChangeShapeType="1"/>
          </p:cNvCxnSpPr>
          <p:nvPr/>
        </p:nvCxnSpPr>
        <p:spPr bwMode="auto">
          <a:xfrm>
            <a:off x="5867400" y="5516563"/>
            <a:ext cx="0" cy="2889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574" name="TextovéPole 5133"/>
          <p:cNvSpPr txBox="1">
            <a:spLocks noChangeArrowheads="1"/>
          </p:cNvSpPr>
          <p:nvPr/>
        </p:nvSpPr>
        <p:spPr bwMode="auto">
          <a:xfrm>
            <a:off x="3851275" y="4292600"/>
            <a:ext cx="2592388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en-US" sz="2000" dirty="0" err="1" smtClean="0"/>
              <a:t>Nephr.care</a:t>
            </a:r>
            <a:r>
              <a:rPr lang="cs-CZ" altLang="en-US" sz="2000" dirty="0" smtClean="0"/>
              <a:t> </a:t>
            </a:r>
            <a:r>
              <a:rPr lang="cs-CZ" altLang="en-US" sz="2000" dirty="0"/>
              <a:t>&lt; </a:t>
            </a:r>
            <a:r>
              <a:rPr lang="cs-CZ" altLang="en-US" sz="2000" dirty="0" smtClean="0"/>
              <a:t>1month </a:t>
            </a:r>
            <a:r>
              <a:rPr lang="cs-CZ" altLang="en-US" sz="2000" dirty="0"/>
              <a:t>(40%)</a:t>
            </a:r>
          </a:p>
        </p:txBody>
      </p:sp>
      <p:sp>
        <p:nvSpPr>
          <p:cNvPr id="23575" name="TextovéPole 5134"/>
          <p:cNvSpPr txBox="1">
            <a:spLocks noChangeArrowheads="1"/>
          </p:cNvSpPr>
          <p:nvPr/>
        </p:nvSpPr>
        <p:spPr bwMode="auto">
          <a:xfrm>
            <a:off x="6657701" y="4292600"/>
            <a:ext cx="2124621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en-US" sz="1800" dirty="0" err="1" smtClean="0">
                <a:solidFill>
                  <a:srgbClr val="FF0000"/>
                </a:solidFill>
              </a:rPr>
              <a:t>Nephr.care</a:t>
            </a:r>
            <a:r>
              <a:rPr lang="cs-CZ" altLang="en-US" sz="1800" dirty="0" smtClean="0">
                <a:solidFill>
                  <a:srgbClr val="FF0000"/>
                </a:solidFill>
              </a:rPr>
              <a:t> </a:t>
            </a:r>
            <a:r>
              <a:rPr lang="cs-CZ" altLang="en-US" sz="1800" dirty="0">
                <a:solidFill>
                  <a:srgbClr val="FF0000"/>
                </a:solidFill>
              </a:rPr>
              <a:t>&gt; 1 </a:t>
            </a:r>
            <a:r>
              <a:rPr lang="cs-CZ" altLang="en-US" sz="1800" dirty="0" err="1" smtClean="0">
                <a:solidFill>
                  <a:srgbClr val="FF0000"/>
                </a:solidFill>
              </a:rPr>
              <a:t>year</a:t>
            </a:r>
            <a:endParaRPr lang="cs-CZ" altLang="en-US" sz="1800" dirty="0">
              <a:solidFill>
                <a:srgbClr val="FF0000"/>
              </a:solidFill>
            </a:endParaRPr>
          </a:p>
          <a:p>
            <a:pPr algn="ctr"/>
            <a:r>
              <a:rPr lang="cs-CZ" altLang="en-US" sz="1800" dirty="0">
                <a:solidFill>
                  <a:srgbClr val="FF0000"/>
                </a:solidFill>
              </a:rPr>
              <a:t>56%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cxnSp>
        <p:nvCxnSpPr>
          <p:cNvPr id="23576" name="Přímá spojnice 5136"/>
          <p:cNvCxnSpPr>
            <a:cxnSpLocks noChangeShapeType="1"/>
          </p:cNvCxnSpPr>
          <p:nvPr/>
        </p:nvCxnSpPr>
        <p:spPr bwMode="auto">
          <a:xfrm>
            <a:off x="5148263" y="4005263"/>
            <a:ext cx="2601912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7" name="Přímá spojnice 5138"/>
          <p:cNvCxnSpPr>
            <a:cxnSpLocks noChangeShapeType="1"/>
          </p:cNvCxnSpPr>
          <p:nvPr/>
        </p:nvCxnSpPr>
        <p:spPr bwMode="auto">
          <a:xfrm>
            <a:off x="5148263" y="4005263"/>
            <a:ext cx="0" cy="28733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8" name="Přímá spojnice 5141"/>
          <p:cNvCxnSpPr>
            <a:cxnSpLocks noChangeShapeType="1"/>
          </p:cNvCxnSpPr>
          <p:nvPr/>
        </p:nvCxnSpPr>
        <p:spPr bwMode="auto">
          <a:xfrm>
            <a:off x="7740650" y="4005263"/>
            <a:ext cx="0" cy="28733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9" name="Přímá spojnice 5146"/>
          <p:cNvCxnSpPr>
            <a:cxnSpLocks noChangeShapeType="1"/>
          </p:cNvCxnSpPr>
          <p:nvPr/>
        </p:nvCxnSpPr>
        <p:spPr bwMode="auto">
          <a:xfrm flipH="1">
            <a:off x="5148263" y="5013325"/>
            <a:ext cx="0" cy="5127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80" name="Přímá spojnice 5148"/>
          <p:cNvCxnSpPr>
            <a:cxnSpLocks noChangeShapeType="1"/>
          </p:cNvCxnSpPr>
          <p:nvPr/>
        </p:nvCxnSpPr>
        <p:spPr bwMode="auto">
          <a:xfrm>
            <a:off x="7740650" y="4941888"/>
            <a:ext cx="0" cy="5746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581" name="Line 32"/>
          <p:cNvSpPr>
            <a:spLocks noChangeShapeType="1"/>
          </p:cNvSpPr>
          <p:nvPr/>
        </p:nvSpPr>
        <p:spPr bwMode="auto">
          <a:xfrm>
            <a:off x="7092950" y="5516563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3582" name="Line 33"/>
          <p:cNvSpPr>
            <a:spLocks noChangeShapeType="1"/>
          </p:cNvSpPr>
          <p:nvPr/>
        </p:nvSpPr>
        <p:spPr bwMode="auto">
          <a:xfrm>
            <a:off x="900113" y="3933825"/>
            <a:ext cx="201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3600" b="1" dirty="0" err="1" smtClean="0"/>
              <a:t>Late</a:t>
            </a:r>
            <a:r>
              <a:rPr lang="cs-CZ" altLang="en-US" sz="3600" b="1" dirty="0" smtClean="0"/>
              <a:t> </a:t>
            </a:r>
            <a:r>
              <a:rPr lang="cs-CZ" altLang="en-US" sz="3600" b="1" dirty="0" err="1" smtClean="0"/>
              <a:t>initiation</a:t>
            </a:r>
            <a:r>
              <a:rPr lang="cs-CZ" altLang="en-US" sz="3600" b="1" dirty="0" smtClean="0"/>
              <a:t> </a:t>
            </a:r>
            <a:r>
              <a:rPr lang="cs-CZ" altLang="en-US" sz="3600" b="1" dirty="0" err="1" smtClean="0"/>
              <a:t>of</a:t>
            </a:r>
            <a:r>
              <a:rPr lang="cs-CZ" altLang="en-US" sz="3600" b="1" dirty="0" smtClean="0"/>
              <a:t> </a:t>
            </a:r>
            <a:r>
              <a:rPr lang="en-GB" altLang="en-US" sz="3600" b="1" dirty="0" smtClean="0"/>
              <a:t>RRT </a:t>
            </a:r>
            <a:r>
              <a:rPr lang="cs-CZ" altLang="en-US" sz="3600" b="1" dirty="0" smtClean="0"/>
              <a:t>in </a:t>
            </a:r>
            <a:r>
              <a:rPr lang="cs-CZ" altLang="en-US" sz="3600" b="1" dirty="0" err="1" smtClean="0"/>
              <a:t>patients</a:t>
            </a:r>
            <a:r>
              <a:rPr lang="cs-CZ" altLang="en-US" sz="3600" b="1" dirty="0" smtClean="0"/>
              <a:t> </a:t>
            </a:r>
            <a:r>
              <a:rPr lang="cs-CZ" altLang="en-US" sz="3600" b="1" dirty="0" err="1" smtClean="0"/>
              <a:t>with</a:t>
            </a:r>
            <a:r>
              <a:rPr lang="cs-CZ" altLang="en-US" sz="3600" b="1" dirty="0" smtClean="0"/>
              <a:t> </a:t>
            </a:r>
            <a:r>
              <a:rPr lang="cs-CZ" altLang="en-US" sz="3600" b="1" dirty="0" err="1" smtClean="0"/>
              <a:t>nephrological</a:t>
            </a:r>
            <a:r>
              <a:rPr lang="cs-CZ" altLang="en-US" sz="3600" b="1" dirty="0" smtClean="0"/>
              <a:t> </a:t>
            </a:r>
            <a:r>
              <a:rPr lang="cs-CZ" altLang="en-US" sz="3600" b="1" dirty="0" err="1" smtClean="0"/>
              <a:t>follow</a:t>
            </a:r>
            <a:r>
              <a:rPr lang="cs-CZ" altLang="en-US" sz="3600" b="1" dirty="0" smtClean="0"/>
              <a:t>-</a:t>
            </a:r>
            <a:r>
              <a:rPr lang="cs-CZ" altLang="en-US" sz="3600" b="1" dirty="0" err="1" smtClean="0"/>
              <a:t>up</a:t>
            </a:r>
            <a:endParaRPr lang="en-GB" altLang="en-US" sz="3600" b="1" dirty="0" smtClean="0"/>
          </a:p>
        </p:txBody>
      </p:sp>
      <p:sp>
        <p:nvSpPr>
          <p:cNvPr id="24579" name="TextovéPole 3"/>
          <p:cNvSpPr txBox="1">
            <a:spLocks noChangeArrowheads="1"/>
          </p:cNvSpPr>
          <p:nvPr/>
        </p:nvSpPr>
        <p:spPr bwMode="auto">
          <a:xfrm>
            <a:off x="3995936" y="1844824"/>
            <a:ext cx="1175322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Factors</a:t>
            </a:r>
            <a:endParaRPr lang="en-GB" altLang="en-US" dirty="0"/>
          </a:p>
        </p:txBody>
      </p:sp>
      <p:sp>
        <p:nvSpPr>
          <p:cNvPr id="24580" name="TextovéPole 4"/>
          <p:cNvSpPr txBox="1">
            <a:spLocks noChangeArrowheads="1"/>
          </p:cNvSpPr>
          <p:nvPr/>
        </p:nvSpPr>
        <p:spPr bwMode="auto">
          <a:xfrm>
            <a:off x="52388" y="3059113"/>
            <a:ext cx="2041525" cy="711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en-US" sz="2000" dirty="0" err="1">
                <a:solidFill>
                  <a:schemeClr val="bg1"/>
                </a:solidFill>
              </a:rPr>
              <a:t>Acute</a:t>
            </a:r>
            <a:r>
              <a:rPr lang="cs-CZ" altLang="en-US" sz="2000" dirty="0">
                <a:solidFill>
                  <a:schemeClr val="bg1"/>
                </a:solidFill>
              </a:rPr>
              <a:t> on chronic</a:t>
            </a:r>
          </a:p>
          <a:p>
            <a:pPr algn="ctr"/>
            <a:r>
              <a:rPr lang="cs-CZ" altLang="en-US" sz="2000" dirty="0">
                <a:solidFill>
                  <a:schemeClr val="bg1"/>
                </a:solidFill>
              </a:rPr>
              <a:t>30%</a:t>
            </a:r>
            <a:endParaRPr lang="en-GB" altLang="en-US" sz="2000" dirty="0">
              <a:solidFill>
                <a:schemeClr val="bg1"/>
              </a:solidFill>
            </a:endParaRPr>
          </a:p>
        </p:txBody>
      </p:sp>
      <p:sp>
        <p:nvSpPr>
          <p:cNvPr id="24581" name="TextovéPole 5"/>
          <p:cNvSpPr txBox="1">
            <a:spLocks noChangeArrowheads="1"/>
          </p:cNvSpPr>
          <p:nvPr/>
        </p:nvSpPr>
        <p:spPr bwMode="auto">
          <a:xfrm>
            <a:off x="1379045" y="4076700"/>
            <a:ext cx="3004540" cy="1015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en-US" sz="2000" dirty="0" err="1" smtClean="0">
                <a:solidFill>
                  <a:schemeClr val="bg1"/>
                </a:solidFill>
              </a:rPr>
              <a:t>Refusal</a:t>
            </a:r>
            <a:r>
              <a:rPr lang="cs-CZ" altLang="en-US" sz="2000" dirty="0" smtClean="0">
                <a:solidFill>
                  <a:schemeClr val="bg1"/>
                </a:solidFill>
              </a:rPr>
              <a:t> </a:t>
            </a:r>
            <a:r>
              <a:rPr lang="cs-CZ" altLang="en-US" sz="2000" dirty="0" err="1" smtClean="0">
                <a:solidFill>
                  <a:schemeClr val="bg1"/>
                </a:solidFill>
              </a:rPr>
              <a:t>of</a:t>
            </a:r>
            <a:r>
              <a:rPr lang="cs-CZ" altLang="en-US" sz="2000" dirty="0" smtClean="0">
                <a:solidFill>
                  <a:schemeClr val="bg1"/>
                </a:solidFill>
              </a:rPr>
              <a:t> </a:t>
            </a:r>
            <a:r>
              <a:rPr lang="cs-CZ" altLang="en-US" sz="2000" dirty="0" err="1" smtClean="0">
                <a:solidFill>
                  <a:schemeClr val="bg1"/>
                </a:solidFill>
              </a:rPr>
              <a:t>treatement</a:t>
            </a:r>
            <a:endParaRPr lang="cs-CZ" altLang="en-US" sz="2000" dirty="0">
              <a:solidFill>
                <a:schemeClr val="bg1"/>
              </a:solidFill>
            </a:endParaRPr>
          </a:p>
          <a:p>
            <a:pPr algn="ctr"/>
            <a:r>
              <a:rPr lang="cs-CZ" altLang="en-US" sz="2000" dirty="0" err="1" smtClean="0">
                <a:solidFill>
                  <a:schemeClr val="bg1"/>
                </a:solidFill>
              </a:rPr>
              <a:t>Refusal</a:t>
            </a:r>
            <a:r>
              <a:rPr lang="cs-CZ" altLang="en-US" sz="2000" dirty="0" smtClean="0">
                <a:solidFill>
                  <a:schemeClr val="bg1"/>
                </a:solidFill>
              </a:rPr>
              <a:t> </a:t>
            </a:r>
            <a:r>
              <a:rPr lang="cs-CZ" altLang="en-US" sz="2000" dirty="0" err="1" smtClean="0">
                <a:solidFill>
                  <a:schemeClr val="bg1"/>
                </a:solidFill>
              </a:rPr>
              <a:t>of</a:t>
            </a:r>
            <a:r>
              <a:rPr lang="cs-CZ" altLang="en-US" sz="2000" dirty="0" smtClean="0">
                <a:solidFill>
                  <a:schemeClr val="bg1"/>
                </a:solidFill>
              </a:rPr>
              <a:t> </a:t>
            </a:r>
            <a:r>
              <a:rPr lang="cs-CZ" altLang="en-US" sz="2000" dirty="0" err="1" smtClean="0">
                <a:solidFill>
                  <a:schemeClr val="bg1"/>
                </a:solidFill>
              </a:rPr>
              <a:t>vascular</a:t>
            </a:r>
            <a:r>
              <a:rPr lang="cs-CZ" altLang="en-US" sz="2000" dirty="0" smtClean="0">
                <a:solidFill>
                  <a:schemeClr val="bg1"/>
                </a:solidFill>
              </a:rPr>
              <a:t> </a:t>
            </a:r>
            <a:r>
              <a:rPr lang="cs-CZ" altLang="en-US" sz="2000" dirty="0" err="1" smtClean="0">
                <a:solidFill>
                  <a:schemeClr val="bg1"/>
                </a:solidFill>
              </a:rPr>
              <a:t>access</a:t>
            </a:r>
            <a:endParaRPr lang="cs-CZ" altLang="en-US" sz="2000" dirty="0">
              <a:solidFill>
                <a:schemeClr val="bg1"/>
              </a:solidFill>
            </a:endParaRPr>
          </a:p>
          <a:p>
            <a:pPr algn="ctr"/>
            <a:r>
              <a:rPr lang="cs-CZ" altLang="en-US" sz="2000" dirty="0">
                <a:solidFill>
                  <a:schemeClr val="bg1"/>
                </a:solidFill>
              </a:rPr>
              <a:t>30%</a:t>
            </a:r>
            <a:endParaRPr lang="en-GB" altLang="en-US" sz="2000" dirty="0">
              <a:solidFill>
                <a:schemeClr val="bg1"/>
              </a:solidFill>
            </a:endParaRPr>
          </a:p>
        </p:txBody>
      </p:sp>
      <p:sp>
        <p:nvSpPr>
          <p:cNvPr id="24582" name="TextovéPole 6"/>
          <p:cNvSpPr txBox="1">
            <a:spLocks noChangeArrowheads="1"/>
          </p:cNvSpPr>
          <p:nvPr/>
        </p:nvSpPr>
        <p:spPr bwMode="auto">
          <a:xfrm>
            <a:off x="4485974" y="2967038"/>
            <a:ext cx="1835759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en-US" sz="2000" dirty="0" err="1" smtClean="0"/>
              <a:t>Surgeon</a:t>
            </a:r>
            <a:r>
              <a:rPr lang="cs-CZ" altLang="en-US" sz="2000" dirty="0"/>
              <a:t/>
            </a:r>
            <a:br>
              <a:rPr lang="cs-CZ" altLang="en-US" sz="2000" dirty="0"/>
            </a:br>
            <a:r>
              <a:rPr lang="cs-CZ" altLang="en-US" sz="2000" dirty="0" err="1" smtClean="0"/>
              <a:t>Long</a:t>
            </a:r>
            <a:r>
              <a:rPr lang="cs-CZ" altLang="en-US" sz="2000" dirty="0" smtClean="0"/>
              <a:t> </a:t>
            </a:r>
            <a:r>
              <a:rPr lang="cs-CZ" altLang="en-US" sz="2000" dirty="0" err="1" smtClean="0"/>
              <a:t>wait</a:t>
            </a:r>
            <a:r>
              <a:rPr lang="cs-CZ" altLang="en-US" sz="2000" dirty="0" smtClean="0"/>
              <a:t> </a:t>
            </a:r>
            <a:r>
              <a:rPr lang="cs-CZ" altLang="en-US" sz="2000" dirty="0" err="1" smtClean="0"/>
              <a:t>time</a:t>
            </a:r>
            <a:endParaRPr lang="cs-CZ" altLang="en-US" sz="2000" dirty="0" smtClean="0"/>
          </a:p>
          <a:p>
            <a:pPr algn="ctr"/>
            <a:r>
              <a:rPr lang="cs-CZ" altLang="en-US" sz="2000" dirty="0" err="1" smtClean="0"/>
              <a:t>for</a:t>
            </a:r>
            <a:r>
              <a:rPr lang="cs-CZ" altLang="en-US" sz="2000" dirty="0" smtClean="0"/>
              <a:t> </a:t>
            </a:r>
            <a:r>
              <a:rPr lang="cs-CZ" altLang="en-US" sz="2000" dirty="0" err="1" smtClean="0"/>
              <a:t>vasc</a:t>
            </a:r>
            <a:r>
              <a:rPr lang="cs-CZ" altLang="en-US" sz="2000" dirty="0" smtClean="0"/>
              <a:t>. </a:t>
            </a:r>
            <a:r>
              <a:rPr lang="cs-CZ" altLang="en-US" sz="2000" dirty="0" err="1" smtClean="0"/>
              <a:t>acc</a:t>
            </a:r>
            <a:r>
              <a:rPr lang="cs-CZ" altLang="en-US" sz="2000" dirty="0" smtClean="0"/>
              <a:t>.</a:t>
            </a:r>
            <a:endParaRPr lang="cs-CZ" altLang="en-US" sz="2000" dirty="0"/>
          </a:p>
          <a:p>
            <a:pPr algn="ctr"/>
            <a:r>
              <a:rPr lang="cs-CZ" altLang="en-US" sz="2000" dirty="0">
                <a:solidFill>
                  <a:srgbClr val="FF0000"/>
                </a:solidFill>
              </a:rPr>
              <a:t>16%</a:t>
            </a:r>
            <a:endParaRPr lang="en-GB" altLang="en-US" sz="2000" dirty="0">
              <a:solidFill>
                <a:srgbClr val="FF0000"/>
              </a:solidFill>
            </a:endParaRPr>
          </a:p>
        </p:txBody>
      </p:sp>
      <p:sp>
        <p:nvSpPr>
          <p:cNvPr id="24583" name="TextovéPole 7"/>
          <p:cNvSpPr txBox="1">
            <a:spLocks noChangeArrowheads="1"/>
          </p:cNvSpPr>
          <p:nvPr/>
        </p:nvSpPr>
        <p:spPr bwMode="auto">
          <a:xfrm>
            <a:off x="6835714" y="4221163"/>
            <a:ext cx="2074991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en-US" sz="2000" dirty="0" err="1" smtClean="0"/>
              <a:t>Insuficiency</a:t>
            </a:r>
            <a:r>
              <a:rPr lang="cs-CZ" altLang="en-US" sz="2000" dirty="0" smtClean="0"/>
              <a:t> </a:t>
            </a:r>
            <a:r>
              <a:rPr lang="cs-CZ" altLang="en-US" sz="2000" dirty="0" err="1" smtClean="0"/>
              <a:t>of</a:t>
            </a:r>
            <a:r>
              <a:rPr lang="cs-CZ" altLang="en-US" sz="2000" dirty="0" smtClean="0"/>
              <a:t> </a:t>
            </a:r>
          </a:p>
          <a:p>
            <a:pPr algn="ctr"/>
            <a:r>
              <a:rPr lang="cs-CZ" altLang="en-US" sz="2000" dirty="0" err="1" smtClean="0"/>
              <a:t>nephrologic</a:t>
            </a:r>
            <a:r>
              <a:rPr lang="cs-CZ" altLang="en-US" sz="2000" dirty="0" smtClean="0"/>
              <a:t> care</a:t>
            </a:r>
            <a:endParaRPr lang="cs-CZ" altLang="en-US" sz="2000" dirty="0"/>
          </a:p>
          <a:p>
            <a:pPr algn="ctr"/>
            <a:r>
              <a:rPr lang="cs-CZ" altLang="en-US" sz="2000" dirty="0">
                <a:solidFill>
                  <a:srgbClr val="FF0000"/>
                </a:solidFill>
              </a:rPr>
              <a:t>8%</a:t>
            </a:r>
            <a:endParaRPr lang="en-GB" altLang="en-US" sz="2000" dirty="0">
              <a:solidFill>
                <a:srgbClr val="FF0000"/>
              </a:solidFill>
            </a:endParaRPr>
          </a:p>
        </p:txBody>
      </p:sp>
      <p:cxnSp>
        <p:nvCxnSpPr>
          <p:cNvPr id="24584" name="Přímá spojnice 9"/>
          <p:cNvCxnSpPr>
            <a:cxnSpLocks noChangeShapeType="1"/>
          </p:cNvCxnSpPr>
          <p:nvPr/>
        </p:nvCxnSpPr>
        <p:spPr bwMode="auto">
          <a:xfrm>
            <a:off x="1073150" y="2708275"/>
            <a:ext cx="6811963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585" name="Přímá spojnice 11"/>
          <p:cNvCxnSpPr>
            <a:cxnSpLocks noChangeShapeType="1"/>
          </p:cNvCxnSpPr>
          <p:nvPr/>
        </p:nvCxnSpPr>
        <p:spPr bwMode="auto">
          <a:xfrm flipH="1">
            <a:off x="4572000" y="2349500"/>
            <a:ext cx="0" cy="3587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586" name="Přímá spojnice 13"/>
          <p:cNvCxnSpPr>
            <a:cxnSpLocks noChangeShapeType="1"/>
            <a:endCxn id="24580" idx="0"/>
          </p:cNvCxnSpPr>
          <p:nvPr/>
        </p:nvCxnSpPr>
        <p:spPr bwMode="auto">
          <a:xfrm>
            <a:off x="1073150" y="2708275"/>
            <a:ext cx="0" cy="35083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587" name="Přímá spojnice 16"/>
          <p:cNvCxnSpPr>
            <a:cxnSpLocks noChangeShapeType="1"/>
          </p:cNvCxnSpPr>
          <p:nvPr/>
        </p:nvCxnSpPr>
        <p:spPr bwMode="auto">
          <a:xfrm>
            <a:off x="2916238" y="2708275"/>
            <a:ext cx="0" cy="13684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588" name="Přímá spojnice 18"/>
          <p:cNvCxnSpPr>
            <a:cxnSpLocks noChangeShapeType="1"/>
            <a:endCxn id="24582" idx="0"/>
          </p:cNvCxnSpPr>
          <p:nvPr/>
        </p:nvCxnSpPr>
        <p:spPr bwMode="auto">
          <a:xfrm>
            <a:off x="5403850" y="2708275"/>
            <a:ext cx="4" cy="2587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589" name="Přímá spojnice 20"/>
          <p:cNvCxnSpPr>
            <a:cxnSpLocks noChangeShapeType="1"/>
          </p:cNvCxnSpPr>
          <p:nvPr/>
        </p:nvCxnSpPr>
        <p:spPr bwMode="auto">
          <a:xfrm>
            <a:off x="7874000" y="2708275"/>
            <a:ext cx="11113" cy="15128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251950" cy="576263"/>
          </a:xfrm>
        </p:spPr>
        <p:txBody>
          <a:bodyPr/>
          <a:lstStyle/>
          <a:p>
            <a:r>
              <a:rPr lang="cs-CZ" altLang="en-US" sz="2000" b="1" dirty="0" smtClean="0"/>
              <a:t>Mortality </a:t>
            </a:r>
            <a:r>
              <a:rPr lang="cs-CZ" altLang="en-US" sz="2000" b="1" dirty="0" err="1" smtClean="0"/>
              <a:t>of</a:t>
            </a:r>
            <a:r>
              <a:rPr lang="cs-CZ" altLang="en-US" sz="2000" b="1" dirty="0" smtClean="0"/>
              <a:t> </a:t>
            </a:r>
            <a:r>
              <a:rPr lang="cs-CZ" altLang="en-US" sz="2000" b="1" dirty="0" err="1" smtClean="0"/>
              <a:t>diabetics</a:t>
            </a:r>
            <a:r>
              <a:rPr lang="cs-CZ" altLang="en-US" sz="2000" b="1" dirty="0" smtClean="0"/>
              <a:t> and </a:t>
            </a:r>
            <a:r>
              <a:rPr lang="cs-CZ" altLang="en-US" sz="2000" b="1" dirty="0" err="1" smtClean="0"/>
              <a:t>nondiabetics</a:t>
            </a:r>
            <a:r>
              <a:rPr lang="cs-CZ" altLang="en-US" sz="2000" b="1" dirty="0" smtClean="0"/>
              <a:t> on RRT (</a:t>
            </a:r>
            <a:r>
              <a:rPr lang="cs-CZ" altLang="en-US" sz="2000" b="1" dirty="0" err="1" smtClean="0"/>
              <a:t>since</a:t>
            </a:r>
            <a:r>
              <a:rPr lang="cs-CZ" altLang="en-US" sz="2000" b="1" dirty="0" smtClean="0"/>
              <a:t> 1.RRT)</a:t>
            </a:r>
          </a:p>
        </p:txBody>
      </p:sp>
      <p:graphicFrame>
        <p:nvGraphicFramePr>
          <p:cNvPr id="13399" name="Group 87"/>
          <p:cNvGraphicFramePr>
            <a:graphicFrameLocks noGrp="1"/>
          </p:cNvGraphicFramePr>
          <p:nvPr>
            <p:ph idx="1"/>
          </p:nvPr>
        </p:nvGraphicFramePr>
        <p:xfrm>
          <a:off x="1524000" y="381000"/>
          <a:ext cx="5943601" cy="6369294"/>
        </p:xfrm>
        <a:graphic>
          <a:graphicData uri="http://schemas.openxmlformats.org/drawingml/2006/table">
            <a:tbl>
              <a:tblPr/>
              <a:tblGrid>
                <a:gridCol w="1188477"/>
                <a:gridCol w="1188478"/>
                <a:gridCol w="1189691"/>
                <a:gridCol w="1188477"/>
                <a:gridCol w="1188478"/>
              </a:tblGrid>
              <a:tr h="33521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rok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HD (%)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PD (%)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352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DM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Non-DM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DM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Non-DM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2002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27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2003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2004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28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2005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27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27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2007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32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2008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2009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28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28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2011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2012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2013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28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2015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37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38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2017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42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900113" y="1268413"/>
          <a:ext cx="72009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/>
                <a:gridCol w="2400300"/>
                <a:gridCol w="2400300"/>
              </a:tblGrid>
              <a:tr h="1066986"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HD</a:t>
                      </a:r>
                    </a:p>
                    <a:p>
                      <a:r>
                        <a:rPr lang="cs-CZ" sz="3200" dirty="0" smtClean="0"/>
                        <a:t>N = 1551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PD</a:t>
                      </a:r>
                    </a:p>
                    <a:p>
                      <a:r>
                        <a:rPr lang="cs-CZ" sz="3200" dirty="0" smtClean="0"/>
                        <a:t>N = 25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</a:tr>
              <a:tr h="1066986"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CVD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45%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28%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</a:tr>
              <a:tr h="965076">
                <a:tc>
                  <a:txBody>
                    <a:bodyPr/>
                    <a:lstStyle/>
                    <a:p>
                      <a:r>
                        <a:rPr lang="cs-CZ" sz="3200" dirty="0" err="1" smtClean="0"/>
                        <a:t>Infections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16%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24%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</a:tr>
              <a:tr h="965076">
                <a:tc>
                  <a:txBody>
                    <a:bodyPr/>
                    <a:lstStyle/>
                    <a:p>
                      <a:r>
                        <a:rPr lang="cs-CZ" sz="3200" dirty="0" err="1" smtClean="0"/>
                        <a:t>Malignancy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7%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8%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</a:tr>
              <a:tr h="965076">
                <a:tc>
                  <a:txBody>
                    <a:bodyPr/>
                    <a:lstStyle/>
                    <a:p>
                      <a:r>
                        <a:rPr lang="cs-CZ" sz="3200" dirty="0" err="1" smtClean="0"/>
                        <a:t>other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32%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  <a:tc>
                  <a:txBody>
                    <a:bodyPr/>
                    <a:lstStyle/>
                    <a:p>
                      <a:r>
                        <a:rPr lang="cs-CZ" sz="3200" dirty="0" smtClean="0"/>
                        <a:t>40%</a:t>
                      </a:r>
                      <a:endParaRPr lang="en-GB" sz="3200" dirty="0"/>
                    </a:p>
                  </a:txBody>
                  <a:tcPr marL="91441" marR="91441" marT="45728" marB="45728"/>
                </a:tc>
              </a:tr>
            </a:tbl>
          </a:graphicData>
        </a:graphic>
      </p:graphicFrame>
      <p:sp>
        <p:nvSpPr>
          <p:cNvPr id="26652" name="TextovéPole 3"/>
          <p:cNvSpPr txBox="1">
            <a:spLocks noChangeArrowheads="1"/>
          </p:cNvSpPr>
          <p:nvPr/>
        </p:nvSpPr>
        <p:spPr bwMode="auto">
          <a:xfrm>
            <a:off x="2916238" y="461963"/>
            <a:ext cx="41623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Causes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death</a:t>
            </a:r>
            <a:r>
              <a:rPr lang="cs-CZ" altLang="en-US" dirty="0" smtClean="0"/>
              <a:t> in </a:t>
            </a:r>
            <a:r>
              <a:rPr lang="cs-CZ" altLang="en-US" dirty="0"/>
              <a:t>PDL (2018)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r>
              <a:rPr lang="cs-CZ" altLang="en-US" smtClean="0"/>
              <a:t>AGENDA</a:t>
            </a:r>
            <a:endParaRPr lang="en-GB" altLang="en-US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04200" cy="4679950"/>
          </a:xfrm>
        </p:spPr>
        <p:txBody>
          <a:bodyPr/>
          <a:lstStyle/>
          <a:p>
            <a:r>
              <a:rPr lang="cs-CZ" altLang="en-US" dirty="0" smtClean="0"/>
              <a:t>RRT</a:t>
            </a:r>
          </a:p>
          <a:p>
            <a:r>
              <a:rPr lang="cs-CZ" altLang="en-US" dirty="0" smtClean="0"/>
              <a:t>Epidemiology</a:t>
            </a:r>
          </a:p>
          <a:p>
            <a:r>
              <a:rPr lang="cs-CZ" altLang="en-US" b="1" dirty="0" err="1" smtClean="0">
                <a:solidFill>
                  <a:srgbClr val="FF0000"/>
                </a:solidFill>
              </a:rPr>
              <a:t>Definition</a:t>
            </a:r>
            <a:r>
              <a:rPr lang="cs-CZ" altLang="en-US" b="1" dirty="0" smtClean="0">
                <a:solidFill>
                  <a:srgbClr val="FF0000"/>
                </a:solidFill>
              </a:rPr>
              <a:t>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of</a:t>
            </a:r>
            <a:r>
              <a:rPr lang="cs-CZ" altLang="en-US" b="1" dirty="0" smtClean="0">
                <a:solidFill>
                  <a:srgbClr val="FF0000"/>
                </a:solidFill>
              </a:rPr>
              <a:t>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acute</a:t>
            </a:r>
            <a:r>
              <a:rPr lang="cs-CZ" altLang="en-US" b="1" dirty="0" smtClean="0">
                <a:solidFill>
                  <a:srgbClr val="FF0000"/>
                </a:solidFill>
              </a:rPr>
              <a:t> and chronic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dialysis</a:t>
            </a:r>
            <a:r>
              <a:rPr lang="cs-CZ" altLang="en-US" b="1" dirty="0" smtClean="0">
                <a:solidFill>
                  <a:srgbClr val="FF0000"/>
                </a:solidFill>
              </a:rPr>
              <a:t>,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specific</a:t>
            </a:r>
            <a:r>
              <a:rPr lang="cs-CZ" altLang="en-US" b="1" dirty="0" smtClean="0">
                <a:solidFill>
                  <a:srgbClr val="FF0000"/>
                </a:solidFill>
              </a:rPr>
              <a:t>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requirements</a:t>
            </a:r>
            <a:endParaRPr lang="cs-CZ" altLang="en-US" b="1" dirty="0" smtClean="0">
              <a:solidFill>
                <a:srgbClr val="FF0000"/>
              </a:solidFill>
            </a:endParaRPr>
          </a:p>
          <a:p>
            <a:r>
              <a:rPr lang="cs-CZ" altLang="en-US" dirty="0" smtClean="0"/>
              <a:t>Basic </a:t>
            </a:r>
            <a:r>
              <a:rPr lang="cs-CZ" altLang="en-US" dirty="0" err="1" smtClean="0"/>
              <a:t>physical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aspects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</a:t>
            </a:r>
          </a:p>
          <a:p>
            <a:r>
              <a:rPr lang="cs-CZ" altLang="en-US" dirty="0" err="1" smtClean="0"/>
              <a:t>Clinical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application</a:t>
            </a:r>
            <a:r>
              <a:rPr lang="cs-CZ" altLang="en-US" dirty="0" smtClean="0"/>
              <a:t> – </a:t>
            </a:r>
            <a:r>
              <a:rPr lang="cs-CZ" altLang="en-US" dirty="0" err="1" smtClean="0"/>
              <a:t>technical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problems</a:t>
            </a:r>
            <a:endParaRPr lang="cs-CZ" altLang="en-US" dirty="0" smtClean="0"/>
          </a:p>
          <a:p>
            <a:r>
              <a:rPr lang="cs-CZ" altLang="en-US" dirty="0" smtClean="0"/>
              <a:t>Access </a:t>
            </a:r>
            <a:r>
              <a:rPr lang="cs-CZ" altLang="en-US" dirty="0" err="1" smtClean="0"/>
              <a:t>for</a:t>
            </a:r>
            <a:r>
              <a:rPr lang="cs-CZ" altLang="en-US" dirty="0" smtClean="0"/>
              <a:t> HD and PD </a:t>
            </a:r>
          </a:p>
          <a:p>
            <a:r>
              <a:rPr lang="cs-CZ" altLang="en-US" dirty="0" err="1" smtClean="0"/>
              <a:t>Complications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 </a:t>
            </a:r>
            <a:r>
              <a:rPr lang="cs-CZ" altLang="en-US" dirty="0" err="1" smtClean="0"/>
              <a:t>therapy</a:t>
            </a:r>
            <a:endParaRPr lang="cs-CZ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848600" cy="1371600"/>
          </a:xfrm>
          <a:solidFill>
            <a:srgbClr val="FFFF66"/>
          </a:solidFill>
        </p:spPr>
        <p:txBody>
          <a:bodyPr/>
          <a:lstStyle/>
          <a:p>
            <a:r>
              <a:rPr lang="cs-CZ" altLang="en-US" b="1" dirty="0" err="1" smtClean="0"/>
              <a:t>Acute</a:t>
            </a:r>
            <a:r>
              <a:rPr lang="cs-CZ" altLang="en-US" b="1" dirty="0" smtClean="0"/>
              <a:t> </a:t>
            </a:r>
            <a:r>
              <a:rPr lang="cs-CZ" altLang="en-US" b="1" dirty="0" err="1" smtClean="0"/>
              <a:t>hemodialysis</a:t>
            </a:r>
            <a:r>
              <a:rPr lang="cs-CZ" altLang="en-US" b="1" dirty="0" smtClean="0"/>
              <a:t> = urgent </a:t>
            </a:r>
            <a:r>
              <a:rPr lang="cs-CZ" altLang="en-US" b="1" dirty="0" err="1" smtClean="0"/>
              <a:t>hemodialysis</a:t>
            </a:r>
            <a:endParaRPr lang="cs-CZ" altLang="en-US" b="1" dirty="0" smtClean="0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88857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r>
              <a:rPr lang="cs-CZ" altLang="en-US" u="sng" dirty="0" err="1" smtClean="0"/>
              <a:t>Indications</a:t>
            </a:r>
            <a:r>
              <a:rPr lang="cs-CZ" altLang="en-US" u="sng" dirty="0" smtClean="0"/>
              <a:t>:</a:t>
            </a:r>
            <a:endParaRPr lang="cs-CZ" altLang="en-US" u="sng" dirty="0"/>
          </a:p>
          <a:p>
            <a:pPr marL="457200" indent="-457200">
              <a:buFontTx/>
              <a:buAutoNum type="arabicPeriod"/>
            </a:pPr>
            <a:r>
              <a:rPr lang="cs-CZ" altLang="en-US" dirty="0" err="1" smtClean="0"/>
              <a:t>Hyperhydratation</a:t>
            </a:r>
            <a:r>
              <a:rPr lang="cs-CZ" altLang="en-US" dirty="0" smtClean="0"/>
              <a:t> </a:t>
            </a:r>
            <a:r>
              <a:rPr lang="cs-CZ" altLang="en-US" dirty="0"/>
              <a:t>(</a:t>
            </a:r>
            <a:r>
              <a:rPr lang="cs-CZ" altLang="en-US" dirty="0" err="1" smtClean="0"/>
              <a:t>hypervolemic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hypertension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pulm</a:t>
            </a:r>
            <a:r>
              <a:rPr lang="cs-CZ" altLang="en-US" dirty="0" smtClean="0"/>
              <a:t>. </a:t>
            </a:r>
            <a:r>
              <a:rPr lang="cs-CZ" altLang="en-US" dirty="0" err="1" smtClean="0"/>
              <a:t>oedema</a:t>
            </a:r>
            <a:r>
              <a:rPr lang="cs-CZ" altLang="en-US" dirty="0" smtClean="0"/>
              <a:t>)</a:t>
            </a:r>
            <a:endParaRPr lang="cs-CZ" altLang="en-US" dirty="0"/>
          </a:p>
          <a:p>
            <a:pPr marL="457200" indent="-457200">
              <a:buFontTx/>
              <a:buAutoNum type="arabicPeriod"/>
            </a:pPr>
            <a:r>
              <a:rPr lang="cs-CZ" altLang="en-US" dirty="0" err="1" smtClean="0"/>
              <a:t>Hyperkalemia</a:t>
            </a:r>
            <a:r>
              <a:rPr lang="cs-CZ" altLang="en-US" dirty="0" smtClean="0"/>
              <a:t> not </a:t>
            </a:r>
            <a:r>
              <a:rPr lang="cs-CZ" altLang="en-US" dirty="0" err="1" smtClean="0"/>
              <a:t>managable</a:t>
            </a:r>
            <a:r>
              <a:rPr lang="cs-CZ" altLang="en-US" dirty="0" smtClean="0"/>
              <a:t> by </a:t>
            </a:r>
            <a:r>
              <a:rPr lang="cs-CZ" altLang="en-US" dirty="0" err="1" smtClean="0"/>
              <a:t>conservative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treatment</a:t>
            </a:r>
            <a:endParaRPr lang="cs-CZ" altLang="en-US" dirty="0" smtClean="0"/>
          </a:p>
          <a:p>
            <a:pPr marL="457200" indent="-457200">
              <a:buFontTx/>
              <a:buAutoNum type="arabicPeriod"/>
            </a:pPr>
            <a:r>
              <a:rPr lang="cs-CZ" altLang="en-US" dirty="0" err="1" smtClean="0"/>
              <a:t>Anuria</a:t>
            </a:r>
            <a:r>
              <a:rPr lang="cs-CZ" altLang="en-US" dirty="0" smtClean="0"/>
              <a:t> not </a:t>
            </a:r>
            <a:r>
              <a:rPr lang="cs-CZ" altLang="en-US" dirty="0" err="1" smtClean="0"/>
              <a:t>managable</a:t>
            </a:r>
            <a:r>
              <a:rPr lang="cs-CZ" altLang="en-US" dirty="0" smtClean="0"/>
              <a:t> by </a:t>
            </a:r>
            <a:r>
              <a:rPr lang="cs-CZ" altLang="en-US" dirty="0" err="1" smtClean="0"/>
              <a:t>conservative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treatment</a:t>
            </a:r>
            <a:endParaRPr lang="cs-CZ" altLang="en-US" dirty="0"/>
          </a:p>
          <a:p>
            <a:pPr marL="457200" indent="-457200">
              <a:buFontTx/>
              <a:buAutoNum type="arabicPeriod"/>
            </a:pPr>
            <a:r>
              <a:rPr lang="cs-CZ" altLang="en-US" dirty="0" err="1" smtClean="0"/>
              <a:t>Uremic</a:t>
            </a:r>
            <a:r>
              <a:rPr lang="cs-CZ" altLang="en-US" dirty="0" smtClean="0"/>
              <a:t> syndrome </a:t>
            </a:r>
            <a:endParaRPr lang="cs-CZ" altLang="en-US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36576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en-US" u="sng" dirty="0" err="1" smtClean="0"/>
              <a:t>Acute</a:t>
            </a:r>
            <a:r>
              <a:rPr lang="cs-CZ" altLang="en-US" u="sng" dirty="0" smtClean="0"/>
              <a:t> </a:t>
            </a:r>
            <a:r>
              <a:rPr lang="cs-CZ" altLang="en-US" u="sng" dirty="0"/>
              <a:t>(</a:t>
            </a:r>
            <a:r>
              <a:rPr lang="cs-CZ" altLang="en-US" u="sng" dirty="0" smtClean="0"/>
              <a:t>urgent) </a:t>
            </a:r>
            <a:r>
              <a:rPr lang="cs-CZ" altLang="en-US" u="sng" dirty="0" err="1" smtClean="0"/>
              <a:t>hemodialysis</a:t>
            </a:r>
            <a:r>
              <a:rPr lang="cs-CZ" altLang="en-US" u="sng" dirty="0" smtClean="0"/>
              <a:t> </a:t>
            </a:r>
            <a:r>
              <a:rPr lang="cs-CZ" altLang="en-US" u="sng" dirty="0" err="1" smtClean="0"/>
              <a:t>is</a:t>
            </a:r>
            <a:r>
              <a:rPr lang="cs-CZ" altLang="en-US" u="sng" dirty="0" smtClean="0"/>
              <a:t> </a:t>
            </a:r>
            <a:r>
              <a:rPr lang="cs-CZ" altLang="en-US" u="sng" dirty="0" err="1" smtClean="0"/>
              <a:t>required</a:t>
            </a:r>
            <a:r>
              <a:rPr lang="cs-CZ" altLang="en-US" u="sng" dirty="0" smtClean="0"/>
              <a:t> by:</a:t>
            </a:r>
            <a:endParaRPr lang="cs-CZ" altLang="en-US" u="sng" dirty="0"/>
          </a:p>
          <a:p>
            <a:pPr>
              <a:buFontTx/>
              <a:buChar char="•"/>
            </a:pPr>
            <a:r>
              <a:rPr lang="cs-CZ" altLang="en-US" dirty="0"/>
              <a:t> </a:t>
            </a:r>
            <a:r>
              <a:rPr lang="cs-CZ" altLang="en-US" dirty="0" err="1" smtClean="0"/>
              <a:t>some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patients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with</a:t>
            </a:r>
            <a:r>
              <a:rPr lang="cs-CZ" altLang="en-US" dirty="0" smtClean="0"/>
              <a:t> AKI</a:t>
            </a:r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patients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with</a:t>
            </a:r>
            <a:r>
              <a:rPr lang="cs-CZ" altLang="en-US" dirty="0" smtClean="0"/>
              <a:t> „</a:t>
            </a:r>
            <a:r>
              <a:rPr lang="cs-CZ" altLang="en-US" dirty="0" err="1" smtClean="0"/>
              <a:t>Acute</a:t>
            </a:r>
            <a:r>
              <a:rPr lang="cs-CZ" altLang="en-US" dirty="0" smtClean="0"/>
              <a:t> on chronic“</a:t>
            </a:r>
          </a:p>
          <a:p>
            <a:pPr>
              <a:buFontTx/>
              <a:buChar char="•"/>
            </a:pPr>
            <a:r>
              <a:rPr lang="cs-CZ" altLang="en-US" dirty="0" smtClean="0"/>
              <a:t> „</a:t>
            </a:r>
            <a:r>
              <a:rPr lang="cs-CZ" altLang="en-US" dirty="0" err="1" smtClean="0"/>
              <a:t>uremics</a:t>
            </a:r>
            <a:r>
              <a:rPr lang="cs-CZ" altLang="en-US" dirty="0" smtClean="0"/>
              <a:t>/ESRD </a:t>
            </a:r>
            <a:r>
              <a:rPr lang="cs-CZ" altLang="en-US" dirty="0" err="1" smtClean="0"/>
              <a:t>from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street</a:t>
            </a:r>
            <a:r>
              <a:rPr lang="cs-CZ" altLang="en-US" dirty="0" smtClean="0"/>
              <a:t>“</a:t>
            </a: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04813"/>
            <a:ext cx="7847013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11506" y="225425"/>
            <a:ext cx="7816242" cy="193899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altLang="en-US" sz="4000" dirty="0" smtClean="0"/>
              <a:t>Chronic HD:</a:t>
            </a:r>
            <a:endParaRPr lang="cs-CZ" altLang="en-US" sz="4000" dirty="0"/>
          </a:p>
          <a:p>
            <a:pPr algn="ctr"/>
            <a:r>
              <a:rPr lang="cs-CZ" altLang="en-US" sz="4000" dirty="0" err="1" smtClean="0"/>
              <a:t>Hemodialysis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required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for</a:t>
            </a:r>
            <a:r>
              <a:rPr lang="cs-CZ" altLang="en-US" sz="4000" dirty="0" smtClean="0"/>
              <a:t> chronic </a:t>
            </a:r>
            <a:endParaRPr lang="cs-CZ" altLang="en-US" sz="4000" dirty="0"/>
          </a:p>
          <a:p>
            <a:pPr algn="ctr"/>
            <a:r>
              <a:rPr lang="cs-CZ" altLang="en-US" sz="4000" dirty="0" smtClean="0"/>
              <a:t>kidney </a:t>
            </a:r>
            <a:r>
              <a:rPr lang="cs-CZ" altLang="en-US" sz="4000" dirty="0" err="1" smtClean="0"/>
              <a:t>failure</a:t>
            </a:r>
            <a:endParaRPr lang="cs-CZ" altLang="en-US" sz="4000" dirty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2133600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lvl="1" indent="-457200">
              <a:buFontTx/>
              <a:buAutoNum type="arabicParenR"/>
            </a:pPr>
            <a:r>
              <a:rPr lang="cs-CZ" altLang="en-US" sz="2800" u="sng" dirty="0"/>
              <a:t>HD </a:t>
            </a:r>
            <a:r>
              <a:rPr lang="cs-CZ" altLang="en-US" sz="2800" u="sng" dirty="0" smtClean="0"/>
              <a:t>in case </a:t>
            </a:r>
            <a:r>
              <a:rPr lang="cs-CZ" altLang="en-US" sz="2800" u="sng" dirty="0" err="1" smtClean="0"/>
              <a:t>of</a:t>
            </a:r>
            <a:r>
              <a:rPr lang="cs-CZ" altLang="en-US" sz="2800" u="sng" dirty="0" smtClean="0"/>
              <a:t> </a:t>
            </a:r>
            <a:r>
              <a:rPr lang="cs-CZ" altLang="en-US" sz="2800" u="sng" dirty="0" err="1" smtClean="0"/>
              <a:t>planned</a:t>
            </a:r>
            <a:r>
              <a:rPr lang="cs-CZ" altLang="en-US" sz="2800" u="sng" dirty="0" smtClean="0"/>
              <a:t> </a:t>
            </a:r>
            <a:r>
              <a:rPr lang="cs-CZ" altLang="en-US" sz="2800" u="sng" dirty="0" err="1" smtClean="0"/>
              <a:t>dialysis</a:t>
            </a:r>
            <a:r>
              <a:rPr lang="cs-CZ" altLang="en-US" sz="2800" u="sng" dirty="0" smtClean="0"/>
              <a:t> </a:t>
            </a:r>
            <a:r>
              <a:rPr lang="cs-CZ" altLang="en-US" sz="2800" u="sng" dirty="0" err="1" smtClean="0"/>
              <a:t>treatment</a:t>
            </a:r>
            <a:r>
              <a:rPr lang="cs-CZ" altLang="en-US" sz="2800" dirty="0" smtClean="0"/>
              <a:t>  </a:t>
            </a:r>
            <a:r>
              <a:rPr lang="cs-CZ" altLang="en-US" sz="2800" dirty="0"/>
              <a:t>(</a:t>
            </a:r>
            <a:r>
              <a:rPr lang="cs-CZ" altLang="en-US" sz="2800" dirty="0" smtClean="0"/>
              <a:t>chronic</a:t>
            </a:r>
            <a:endParaRPr lang="cs-CZ" altLang="en-US" sz="2800" dirty="0"/>
          </a:p>
          <a:p>
            <a:pPr marL="1371600" lvl="2" indent="-457200"/>
            <a:r>
              <a:rPr lang="cs-CZ" altLang="en-US" sz="2800" dirty="0"/>
              <a:t> </a:t>
            </a:r>
            <a:r>
              <a:rPr lang="cs-CZ" altLang="en-US" sz="2800" dirty="0" err="1" smtClean="0"/>
              <a:t>ambulatory</a:t>
            </a:r>
            <a:r>
              <a:rPr lang="cs-CZ" altLang="en-US" sz="2800" dirty="0" smtClean="0"/>
              <a:t> </a:t>
            </a:r>
            <a:r>
              <a:rPr lang="cs-CZ" altLang="en-US" sz="2800" dirty="0"/>
              <a:t>HD </a:t>
            </a:r>
            <a:r>
              <a:rPr lang="cs-CZ" altLang="en-US" sz="2800" dirty="0" err="1" smtClean="0"/>
              <a:t>of</a:t>
            </a:r>
            <a:r>
              <a:rPr lang="cs-CZ" altLang="en-US" sz="2800" dirty="0" smtClean="0"/>
              <a:t> </a:t>
            </a:r>
            <a:r>
              <a:rPr lang="cs-CZ" altLang="en-US" sz="2800" dirty="0" smtClean="0"/>
              <a:t>non-</a:t>
            </a:r>
            <a:r>
              <a:rPr lang="cs-CZ" altLang="en-US" sz="2800" dirty="0" err="1" smtClean="0"/>
              <a:t>complicated</a:t>
            </a:r>
            <a:r>
              <a:rPr lang="cs-CZ" altLang="en-US" sz="2800" dirty="0" smtClean="0"/>
              <a:t> </a:t>
            </a:r>
            <a:r>
              <a:rPr lang="cs-CZ" altLang="en-US" sz="2800" dirty="0" smtClean="0"/>
              <a:t>ESRD)</a:t>
            </a:r>
            <a:endParaRPr lang="cs-CZ" altLang="en-US" sz="2800" dirty="0"/>
          </a:p>
          <a:p>
            <a:pPr marL="457200" indent="-457200"/>
            <a:endParaRPr lang="cs-CZ" altLang="en-US" sz="2800" dirty="0"/>
          </a:p>
          <a:p>
            <a:pPr marL="457200" indent="-457200"/>
            <a:r>
              <a:rPr lang="cs-CZ" altLang="en-US" sz="2800" dirty="0"/>
              <a:t>     2)  </a:t>
            </a:r>
            <a:r>
              <a:rPr lang="cs-CZ" altLang="en-US" sz="2800" u="sng" dirty="0" err="1" smtClean="0"/>
              <a:t>Planned</a:t>
            </a:r>
            <a:r>
              <a:rPr lang="cs-CZ" altLang="en-US" sz="2800" u="sng" dirty="0" smtClean="0"/>
              <a:t> </a:t>
            </a:r>
            <a:r>
              <a:rPr lang="cs-CZ" altLang="en-US" sz="2800" u="sng" dirty="0" err="1" smtClean="0"/>
              <a:t>initiation</a:t>
            </a:r>
            <a:r>
              <a:rPr lang="cs-CZ" altLang="en-US" sz="2800" u="sng" dirty="0" smtClean="0"/>
              <a:t> </a:t>
            </a:r>
            <a:r>
              <a:rPr lang="cs-CZ" altLang="en-US" sz="2800" u="sng" dirty="0" err="1" smtClean="0"/>
              <a:t>of</a:t>
            </a:r>
            <a:r>
              <a:rPr lang="cs-CZ" altLang="en-US" sz="2800" u="sng" dirty="0" smtClean="0"/>
              <a:t> HD</a:t>
            </a:r>
            <a:r>
              <a:rPr lang="cs-CZ" altLang="en-US" sz="2800" dirty="0" smtClean="0"/>
              <a:t> in </a:t>
            </a:r>
            <a:r>
              <a:rPr lang="cs-CZ" altLang="en-US" sz="2800" dirty="0" err="1" smtClean="0"/>
              <a:t>prepared</a:t>
            </a:r>
            <a:r>
              <a:rPr lang="cs-CZ" altLang="en-US" sz="2800" dirty="0" smtClean="0"/>
              <a:t> </a:t>
            </a:r>
            <a:endParaRPr lang="cs-CZ" altLang="en-US" sz="2800" dirty="0"/>
          </a:p>
          <a:p>
            <a:pPr marL="1371600" lvl="2" indent="-457200"/>
            <a:r>
              <a:rPr lang="cs-CZ" altLang="en-US" sz="2800" dirty="0"/>
              <a:t>n</a:t>
            </a:r>
            <a:r>
              <a:rPr lang="cs-CZ" altLang="en-US" sz="2800" dirty="0" smtClean="0"/>
              <a:t>on-</a:t>
            </a:r>
            <a:r>
              <a:rPr lang="cs-CZ" altLang="en-US" sz="2800" dirty="0" err="1" smtClean="0"/>
              <a:t>complicated</a:t>
            </a:r>
            <a:r>
              <a:rPr lang="cs-CZ" altLang="en-US" sz="2800" dirty="0" smtClean="0"/>
              <a:t> ESRD</a:t>
            </a:r>
            <a:endParaRPr lang="cs-CZ" altLang="en-US" sz="2800" dirty="0"/>
          </a:p>
          <a:p>
            <a:pPr marL="1371600" lvl="2" indent="-457200"/>
            <a:endParaRPr lang="cs-CZ" altLang="en-US" sz="2800" dirty="0"/>
          </a:p>
          <a:p>
            <a:pPr marL="914400" lvl="1" indent="-457200"/>
            <a:r>
              <a:rPr lang="cs-CZ" altLang="en-US" sz="2800" dirty="0"/>
              <a:t>3)  </a:t>
            </a:r>
            <a:r>
              <a:rPr lang="cs-CZ" altLang="en-US" sz="2800" u="sng" dirty="0" err="1" smtClean="0"/>
              <a:t>Unschedueled</a:t>
            </a:r>
            <a:r>
              <a:rPr lang="cs-CZ" altLang="en-US" sz="2800" u="sng" dirty="0" smtClean="0"/>
              <a:t> </a:t>
            </a:r>
            <a:r>
              <a:rPr lang="cs-CZ" altLang="en-US" sz="2800" u="sng" dirty="0" err="1" smtClean="0"/>
              <a:t>initiation</a:t>
            </a:r>
            <a:r>
              <a:rPr lang="cs-CZ" altLang="en-US" sz="2800" u="sng" dirty="0" smtClean="0"/>
              <a:t> </a:t>
            </a:r>
            <a:r>
              <a:rPr lang="cs-CZ" altLang="en-US" sz="2800" u="sng" dirty="0" err="1" smtClean="0"/>
              <a:t>of</a:t>
            </a:r>
            <a:r>
              <a:rPr lang="cs-CZ" altLang="en-US" sz="2800" u="sng" dirty="0" smtClean="0"/>
              <a:t> HD</a:t>
            </a:r>
            <a:r>
              <a:rPr lang="cs-CZ" altLang="en-US" sz="2800" dirty="0" smtClean="0"/>
              <a:t> in </a:t>
            </a:r>
            <a:r>
              <a:rPr lang="cs-CZ" altLang="en-US" sz="2800" dirty="0" err="1" smtClean="0"/>
              <a:t>unprepared</a:t>
            </a:r>
            <a:r>
              <a:rPr lang="cs-CZ" altLang="en-US" sz="2800" dirty="0" smtClean="0"/>
              <a:t> ESRD „</a:t>
            </a:r>
            <a:r>
              <a:rPr lang="cs-CZ" altLang="en-US" sz="2800" dirty="0" err="1" smtClean="0"/>
              <a:t>from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street</a:t>
            </a:r>
            <a:r>
              <a:rPr lang="cs-CZ" altLang="en-US" sz="2800" dirty="0" smtClean="0"/>
              <a:t>“ in </a:t>
            </a:r>
            <a:r>
              <a:rPr lang="cs-CZ" altLang="en-US" sz="2800" dirty="0" err="1" smtClean="0"/>
              <a:t>hospital</a:t>
            </a:r>
            <a:endParaRPr lang="cs-CZ" alt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89000"/>
            <a:ext cx="76200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94213" y="381000"/>
            <a:ext cx="8553944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altLang="en-US" sz="4000" dirty="0" err="1" smtClean="0"/>
              <a:t>Specific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requirements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for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ambulatory</a:t>
            </a:r>
            <a:endParaRPr lang="cs-CZ" altLang="en-US" sz="4000" dirty="0"/>
          </a:p>
          <a:p>
            <a:pPr algn="ctr"/>
            <a:r>
              <a:rPr lang="cs-CZ" altLang="en-US" sz="4000" dirty="0"/>
              <a:t>a</a:t>
            </a:r>
            <a:r>
              <a:rPr lang="cs-CZ" altLang="en-US" sz="4000" dirty="0" smtClean="0"/>
              <a:t>nd </a:t>
            </a:r>
            <a:r>
              <a:rPr lang="cs-CZ" altLang="en-US" sz="4000" dirty="0" err="1" smtClean="0"/>
              <a:t>hospital</a:t>
            </a:r>
            <a:r>
              <a:rPr lang="cs-CZ" altLang="en-US" sz="4000" dirty="0" smtClean="0"/>
              <a:t> HD</a:t>
            </a:r>
            <a:endParaRPr lang="cs-CZ" altLang="en-US" sz="4000" dirty="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41325" y="2022475"/>
            <a:ext cx="181011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Ambul</a:t>
            </a:r>
            <a:r>
              <a:rPr lang="cs-CZ" altLang="en-US" dirty="0" smtClean="0"/>
              <a:t>. </a:t>
            </a:r>
            <a:r>
              <a:rPr lang="cs-CZ" altLang="en-US" dirty="0"/>
              <a:t>HD:</a:t>
            </a:r>
            <a:endParaRPr lang="cs-CZ" altLang="en-US" b="0" dirty="0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41325" y="2555875"/>
            <a:ext cx="41238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/>
              <a:t>1) </a:t>
            </a:r>
            <a:r>
              <a:rPr lang="cs-CZ" altLang="en-US" u="sng" dirty="0" err="1" smtClean="0"/>
              <a:t>Maximal</a:t>
            </a:r>
            <a:r>
              <a:rPr lang="cs-CZ" altLang="en-US" u="sng" dirty="0" smtClean="0"/>
              <a:t> </a:t>
            </a:r>
            <a:r>
              <a:rPr lang="cs-CZ" altLang="en-US" u="sng" dirty="0" err="1" smtClean="0"/>
              <a:t>therapeutic</a:t>
            </a:r>
            <a:r>
              <a:rPr lang="cs-CZ" altLang="en-US" u="sng" dirty="0" smtClean="0"/>
              <a:t> </a:t>
            </a:r>
            <a:r>
              <a:rPr lang="cs-CZ" altLang="en-US" u="sng" dirty="0" err="1" smtClean="0"/>
              <a:t>efect</a:t>
            </a:r>
            <a:endParaRPr lang="cs-CZ" altLang="en-US" dirty="0"/>
          </a:p>
          <a:p>
            <a:r>
              <a:rPr lang="cs-CZ" altLang="en-US" dirty="0"/>
              <a:t>2) </a:t>
            </a:r>
            <a:r>
              <a:rPr lang="cs-CZ" altLang="en-US" dirty="0" err="1" smtClean="0"/>
              <a:t>Limitation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side</a:t>
            </a:r>
            <a:r>
              <a:rPr lang="cs-CZ" altLang="en-US" dirty="0" smtClean="0"/>
              <a:t>-</a:t>
            </a:r>
            <a:r>
              <a:rPr lang="cs-CZ" altLang="en-US" dirty="0" err="1" smtClean="0"/>
              <a:t>effects</a:t>
            </a:r>
            <a:endParaRPr lang="cs-CZ" altLang="en-US" dirty="0"/>
          </a:p>
          <a:p>
            <a:r>
              <a:rPr lang="cs-CZ" altLang="en-US" dirty="0"/>
              <a:t>3) </a:t>
            </a:r>
            <a:r>
              <a:rPr lang="cs-CZ" altLang="en-US" dirty="0" smtClean="0"/>
              <a:t>Standard care</a:t>
            </a:r>
            <a:endParaRPr lang="cs-CZ" altLang="en-US" b="0" dirty="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65125" y="3698875"/>
            <a:ext cx="15953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Acute</a:t>
            </a:r>
            <a:r>
              <a:rPr lang="cs-CZ" altLang="en-US" dirty="0" smtClean="0"/>
              <a:t> HD</a:t>
            </a:r>
            <a:r>
              <a:rPr lang="cs-CZ" altLang="en-US" dirty="0"/>
              <a:t>:</a:t>
            </a:r>
            <a:endParaRPr lang="cs-CZ" altLang="en-US" b="0" dirty="0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65125" y="4156075"/>
            <a:ext cx="714195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b="0" dirty="0" smtClean="0"/>
              <a:t> </a:t>
            </a:r>
            <a:r>
              <a:rPr lang="cs-CZ" altLang="en-US" dirty="0" smtClean="0"/>
              <a:t>1) </a:t>
            </a:r>
            <a:r>
              <a:rPr lang="cs-CZ" altLang="en-US" u="sng" dirty="0" err="1" smtClean="0"/>
              <a:t>Limitation</a:t>
            </a:r>
            <a:r>
              <a:rPr lang="cs-CZ" altLang="en-US" u="sng" dirty="0" smtClean="0"/>
              <a:t> </a:t>
            </a:r>
            <a:r>
              <a:rPr lang="cs-CZ" altLang="en-US" u="sng" dirty="0" err="1" smtClean="0"/>
              <a:t>of</a:t>
            </a:r>
            <a:r>
              <a:rPr lang="cs-CZ" altLang="en-US" u="sng" dirty="0" smtClean="0"/>
              <a:t> </a:t>
            </a:r>
            <a:r>
              <a:rPr lang="cs-CZ" altLang="en-US" u="sng" dirty="0" err="1" smtClean="0"/>
              <a:t>side</a:t>
            </a:r>
            <a:r>
              <a:rPr lang="cs-CZ" altLang="en-US" u="sng" dirty="0" smtClean="0"/>
              <a:t>-</a:t>
            </a:r>
            <a:r>
              <a:rPr lang="cs-CZ" altLang="en-US" u="sng" dirty="0" err="1" smtClean="0"/>
              <a:t>effects</a:t>
            </a:r>
            <a:endParaRPr lang="cs-CZ" altLang="en-US" u="sng" dirty="0"/>
          </a:p>
          <a:p>
            <a:r>
              <a:rPr lang="cs-CZ" altLang="en-US" dirty="0"/>
              <a:t> 2) </a:t>
            </a:r>
            <a:r>
              <a:rPr lang="cs-CZ" altLang="en-US" dirty="0" err="1" smtClean="0"/>
              <a:t>Therepeutic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eefect</a:t>
            </a:r>
            <a:endParaRPr lang="cs-CZ" altLang="en-US" dirty="0"/>
          </a:p>
          <a:p>
            <a:r>
              <a:rPr lang="cs-CZ" altLang="en-US" dirty="0"/>
              <a:t> 3) </a:t>
            </a:r>
            <a:r>
              <a:rPr lang="cs-CZ" altLang="en-US" dirty="0" err="1" smtClean="0"/>
              <a:t>Intensive</a:t>
            </a:r>
            <a:r>
              <a:rPr lang="cs-CZ" altLang="en-US" dirty="0" smtClean="0"/>
              <a:t> care</a:t>
            </a:r>
            <a:endParaRPr lang="cs-CZ" altLang="en-US" dirty="0"/>
          </a:p>
          <a:p>
            <a:r>
              <a:rPr lang="cs-CZ" altLang="en-US" dirty="0"/>
              <a:t> 4) </a:t>
            </a:r>
            <a:r>
              <a:rPr lang="cs-CZ" altLang="en-US" dirty="0" err="1" smtClean="0"/>
              <a:t>Availability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consiliary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services</a:t>
            </a:r>
            <a:r>
              <a:rPr lang="cs-CZ" altLang="en-US" dirty="0" smtClean="0"/>
              <a:t> and </a:t>
            </a:r>
            <a:r>
              <a:rPr lang="cs-CZ" altLang="en-US" dirty="0" err="1" smtClean="0"/>
              <a:t>complement</a:t>
            </a: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r>
              <a:rPr lang="cs-CZ" altLang="en-US" smtClean="0"/>
              <a:t>AGENDA</a:t>
            </a:r>
            <a:endParaRPr lang="en-GB" altLang="en-US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04200" cy="4679950"/>
          </a:xfrm>
        </p:spPr>
        <p:txBody>
          <a:bodyPr/>
          <a:lstStyle/>
          <a:p>
            <a:r>
              <a:rPr lang="cs-CZ" altLang="en-US" b="1" dirty="0" smtClean="0">
                <a:solidFill>
                  <a:srgbClr val="FF0000"/>
                </a:solidFill>
              </a:rPr>
              <a:t>RRT</a:t>
            </a:r>
          </a:p>
          <a:p>
            <a:r>
              <a:rPr lang="cs-CZ" altLang="en-US" dirty="0" smtClean="0"/>
              <a:t>Epidemiology</a:t>
            </a:r>
          </a:p>
          <a:p>
            <a:r>
              <a:rPr lang="cs-CZ" altLang="en-US" dirty="0" err="1" smtClean="0"/>
              <a:t>Definition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acute</a:t>
            </a:r>
            <a:r>
              <a:rPr lang="cs-CZ" altLang="en-US" dirty="0" smtClean="0"/>
              <a:t> and chronic </a:t>
            </a:r>
            <a:r>
              <a:rPr lang="cs-CZ" altLang="en-US" dirty="0" err="1" smtClean="0"/>
              <a:t>dialysis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specific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requirements</a:t>
            </a:r>
            <a:endParaRPr lang="cs-CZ" altLang="en-US" dirty="0" smtClean="0"/>
          </a:p>
          <a:p>
            <a:r>
              <a:rPr lang="cs-CZ" altLang="en-US" dirty="0" smtClean="0"/>
              <a:t>Basic </a:t>
            </a:r>
            <a:r>
              <a:rPr lang="cs-CZ" altLang="en-US" dirty="0" err="1" smtClean="0"/>
              <a:t>physical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aspects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</a:t>
            </a:r>
          </a:p>
          <a:p>
            <a:r>
              <a:rPr lang="cs-CZ" altLang="en-US" dirty="0" err="1" smtClean="0"/>
              <a:t>Clinical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application</a:t>
            </a:r>
            <a:r>
              <a:rPr lang="cs-CZ" altLang="en-US" dirty="0" smtClean="0"/>
              <a:t> – </a:t>
            </a:r>
            <a:r>
              <a:rPr lang="cs-CZ" altLang="en-US" dirty="0" err="1" smtClean="0"/>
              <a:t>technical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problems</a:t>
            </a:r>
            <a:endParaRPr lang="cs-CZ" altLang="en-US" dirty="0" smtClean="0"/>
          </a:p>
          <a:p>
            <a:r>
              <a:rPr lang="cs-CZ" altLang="en-US" dirty="0" smtClean="0"/>
              <a:t>Access </a:t>
            </a:r>
            <a:r>
              <a:rPr lang="cs-CZ" altLang="en-US" dirty="0" err="1" smtClean="0"/>
              <a:t>for</a:t>
            </a:r>
            <a:r>
              <a:rPr lang="cs-CZ" altLang="en-US" dirty="0" smtClean="0"/>
              <a:t> HD and PD </a:t>
            </a:r>
          </a:p>
          <a:p>
            <a:r>
              <a:rPr lang="cs-CZ" altLang="en-US" dirty="0" err="1" smtClean="0"/>
              <a:t>Complications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 </a:t>
            </a:r>
            <a:r>
              <a:rPr lang="cs-CZ" altLang="en-US" dirty="0" err="1" smtClean="0"/>
              <a:t>therapy</a:t>
            </a:r>
            <a:endParaRPr lang="cs-CZ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r>
              <a:rPr lang="cs-CZ" altLang="en-US" smtClean="0"/>
              <a:t>AGENDA</a:t>
            </a:r>
            <a:endParaRPr lang="en-GB" altLang="en-US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04200" cy="4679950"/>
          </a:xfrm>
        </p:spPr>
        <p:txBody>
          <a:bodyPr/>
          <a:lstStyle/>
          <a:p>
            <a:r>
              <a:rPr lang="cs-CZ" altLang="en-US" dirty="0" smtClean="0"/>
              <a:t>RRT</a:t>
            </a:r>
          </a:p>
          <a:p>
            <a:r>
              <a:rPr lang="cs-CZ" altLang="en-US" dirty="0" smtClean="0"/>
              <a:t>Epidemiology</a:t>
            </a:r>
          </a:p>
          <a:p>
            <a:r>
              <a:rPr lang="cs-CZ" altLang="en-US" dirty="0" err="1" smtClean="0"/>
              <a:t>Definition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acute</a:t>
            </a:r>
            <a:r>
              <a:rPr lang="cs-CZ" altLang="en-US" dirty="0" smtClean="0"/>
              <a:t> and chronic </a:t>
            </a:r>
            <a:r>
              <a:rPr lang="cs-CZ" altLang="en-US" dirty="0" err="1" smtClean="0"/>
              <a:t>dialysis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specific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requirements</a:t>
            </a:r>
            <a:endParaRPr lang="cs-CZ" altLang="en-US" dirty="0" smtClean="0"/>
          </a:p>
          <a:p>
            <a:r>
              <a:rPr lang="cs-CZ" altLang="en-US" b="1" dirty="0" smtClean="0">
                <a:solidFill>
                  <a:srgbClr val="FF0000"/>
                </a:solidFill>
              </a:rPr>
              <a:t>Basic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physical</a:t>
            </a:r>
            <a:r>
              <a:rPr lang="cs-CZ" altLang="en-US" b="1" dirty="0" smtClean="0">
                <a:solidFill>
                  <a:srgbClr val="FF0000"/>
                </a:solidFill>
              </a:rPr>
              <a:t>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aspects</a:t>
            </a:r>
            <a:r>
              <a:rPr lang="cs-CZ" altLang="en-US" b="1" dirty="0" smtClean="0">
                <a:solidFill>
                  <a:srgbClr val="FF0000"/>
                </a:solidFill>
              </a:rPr>
              <a:t>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of</a:t>
            </a:r>
            <a:r>
              <a:rPr lang="cs-CZ" altLang="en-US" b="1" dirty="0" smtClean="0">
                <a:solidFill>
                  <a:srgbClr val="FF0000"/>
                </a:solidFill>
              </a:rPr>
              <a:t> HD and PD</a:t>
            </a:r>
          </a:p>
          <a:p>
            <a:r>
              <a:rPr lang="cs-CZ" altLang="en-US" dirty="0" err="1" smtClean="0"/>
              <a:t>Clinical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application</a:t>
            </a:r>
            <a:r>
              <a:rPr lang="cs-CZ" altLang="en-US" dirty="0" smtClean="0"/>
              <a:t> – </a:t>
            </a:r>
            <a:r>
              <a:rPr lang="cs-CZ" altLang="en-US" dirty="0" err="1" smtClean="0"/>
              <a:t>technical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problems</a:t>
            </a:r>
            <a:endParaRPr lang="cs-CZ" altLang="en-US" dirty="0" smtClean="0"/>
          </a:p>
          <a:p>
            <a:r>
              <a:rPr lang="cs-CZ" altLang="en-US" dirty="0" smtClean="0"/>
              <a:t>Access </a:t>
            </a:r>
            <a:r>
              <a:rPr lang="cs-CZ" altLang="en-US" dirty="0" err="1" smtClean="0"/>
              <a:t>for</a:t>
            </a:r>
            <a:r>
              <a:rPr lang="cs-CZ" altLang="en-US" dirty="0" smtClean="0"/>
              <a:t> HD and PD </a:t>
            </a:r>
          </a:p>
          <a:p>
            <a:r>
              <a:rPr lang="cs-CZ" altLang="en-US" dirty="0" err="1" smtClean="0"/>
              <a:t>Complications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 </a:t>
            </a:r>
            <a:r>
              <a:rPr lang="cs-CZ" altLang="en-US" dirty="0" err="1" smtClean="0"/>
              <a:t>therapy</a:t>
            </a:r>
            <a:endParaRPr lang="cs-CZ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cs-CZ" altLang="en-US" sz="4000" b="1" dirty="0" err="1" smtClean="0"/>
              <a:t>Dialysis</a:t>
            </a:r>
            <a:r>
              <a:rPr lang="cs-CZ" altLang="en-US" sz="4000" b="1" dirty="0" smtClean="0"/>
              <a:t> -  </a:t>
            </a:r>
            <a:r>
              <a:rPr lang="cs-CZ" altLang="en-US" sz="4000" b="1" dirty="0" err="1" smtClean="0"/>
              <a:t>definition</a:t>
            </a:r>
            <a:endParaRPr lang="cs-CZ" altLang="en-US" dirty="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33400" y="2438400"/>
            <a:ext cx="7830926" cy="224676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2800" dirty="0" err="1" smtClean="0"/>
              <a:t>Dialysis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is</a:t>
            </a:r>
            <a:r>
              <a:rPr lang="cs-CZ" altLang="en-US" sz="2800" dirty="0" smtClean="0"/>
              <a:t> a </a:t>
            </a:r>
            <a:r>
              <a:rPr lang="cs-CZ" altLang="en-US" sz="2800" dirty="0" err="1" smtClean="0"/>
              <a:t>process</a:t>
            </a:r>
            <a:r>
              <a:rPr lang="cs-CZ" altLang="en-US" sz="2800" dirty="0" smtClean="0"/>
              <a:t>, </a:t>
            </a:r>
            <a:r>
              <a:rPr lang="cs-CZ" altLang="en-US" sz="2800" dirty="0" err="1" smtClean="0"/>
              <a:t>during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which</a:t>
            </a:r>
            <a:r>
              <a:rPr lang="cs-CZ" altLang="en-US" sz="2800" dirty="0" smtClean="0"/>
              <a:t> a </a:t>
            </a:r>
            <a:r>
              <a:rPr lang="cs-CZ" altLang="en-US" sz="2800" dirty="0" err="1" smtClean="0"/>
              <a:t>composition</a:t>
            </a:r>
            <a:endParaRPr lang="cs-CZ" altLang="en-US" sz="2800" dirty="0" smtClean="0"/>
          </a:p>
          <a:p>
            <a:r>
              <a:rPr lang="cs-CZ" altLang="en-US" sz="2800" dirty="0" err="1" smtClean="0"/>
              <a:t>of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one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solution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changes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due</a:t>
            </a:r>
            <a:r>
              <a:rPr lang="cs-CZ" altLang="en-US" sz="2800" dirty="0" smtClean="0"/>
              <a:t> to </a:t>
            </a:r>
            <a:r>
              <a:rPr lang="cs-CZ" altLang="en-US" sz="2800" dirty="0" err="1"/>
              <a:t>e</a:t>
            </a:r>
            <a:r>
              <a:rPr lang="cs-CZ" altLang="en-US" sz="2800" dirty="0" err="1" smtClean="0"/>
              <a:t>xposure</a:t>
            </a:r>
            <a:r>
              <a:rPr lang="cs-CZ" altLang="en-US" sz="2800" dirty="0" smtClean="0"/>
              <a:t> to </a:t>
            </a:r>
            <a:r>
              <a:rPr lang="cs-CZ" altLang="en-US" sz="2800" dirty="0" err="1" smtClean="0"/>
              <a:t>second</a:t>
            </a:r>
            <a:r>
              <a:rPr lang="cs-CZ" altLang="en-US" sz="2800" dirty="0" smtClean="0"/>
              <a:t> </a:t>
            </a:r>
          </a:p>
          <a:p>
            <a:r>
              <a:rPr lang="cs-CZ" altLang="en-US" sz="2800" dirty="0" err="1" smtClean="0"/>
              <a:t>solution</a:t>
            </a:r>
            <a:r>
              <a:rPr lang="cs-CZ" altLang="en-US" sz="2800" dirty="0" smtClean="0"/>
              <a:t>, </a:t>
            </a:r>
            <a:r>
              <a:rPr lang="cs-CZ" altLang="en-US" sz="2800" dirty="0" err="1" smtClean="0"/>
              <a:t>separated</a:t>
            </a:r>
            <a:r>
              <a:rPr lang="cs-CZ" altLang="en-US" sz="2800" dirty="0" smtClean="0"/>
              <a:t> by </a:t>
            </a:r>
            <a:r>
              <a:rPr lang="cs-CZ" altLang="en-US" sz="2800" dirty="0" err="1" smtClean="0"/>
              <a:t>semipermeable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membrane</a:t>
            </a:r>
            <a:endParaRPr lang="cs-CZ" altLang="en-US" sz="2800" dirty="0" smtClean="0"/>
          </a:p>
          <a:p>
            <a:endParaRPr lang="cs-CZ" altLang="en-US" sz="2800" dirty="0"/>
          </a:p>
          <a:p>
            <a:r>
              <a:rPr lang="cs-CZ" altLang="en-US" sz="2800" dirty="0" err="1" smtClean="0"/>
              <a:t>Difusion</a:t>
            </a:r>
            <a:r>
              <a:rPr lang="cs-CZ" altLang="en-US" sz="2800" dirty="0" smtClean="0"/>
              <a:t> and </a:t>
            </a:r>
            <a:r>
              <a:rPr lang="cs-CZ" altLang="en-US" sz="2800" dirty="0" err="1" smtClean="0"/>
              <a:t>ultrafiltration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take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place</a:t>
            </a:r>
            <a:r>
              <a:rPr lang="cs-CZ" altLang="en-US" dirty="0" smtClean="0"/>
              <a:t>. </a:t>
            </a: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  <a:solidFill>
            <a:srgbClr val="FFFF66"/>
          </a:solidFill>
        </p:spPr>
        <p:txBody>
          <a:bodyPr/>
          <a:lstStyle/>
          <a:p>
            <a:r>
              <a:rPr lang="cs-CZ" altLang="en-US" b="1" dirty="0" err="1" smtClean="0"/>
              <a:t>Hemodialysis</a:t>
            </a:r>
            <a:r>
              <a:rPr lang="cs-CZ" altLang="en-US" b="1" dirty="0" smtClean="0"/>
              <a:t> and PD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066800" y="2514600"/>
            <a:ext cx="22098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5105400" y="2590800"/>
            <a:ext cx="22098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45" name="Line 7"/>
          <p:cNvSpPr>
            <a:spLocks noChangeShapeType="1"/>
          </p:cNvSpPr>
          <p:nvPr/>
        </p:nvSpPr>
        <p:spPr bwMode="auto">
          <a:xfrm>
            <a:off x="2133600" y="2514600"/>
            <a:ext cx="0" cy="2133600"/>
          </a:xfrm>
          <a:prstGeom prst="lin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5846" name="Line 8"/>
          <p:cNvSpPr>
            <a:spLocks noChangeShapeType="1"/>
          </p:cNvSpPr>
          <p:nvPr/>
        </p:nvSpPr>
        <p:spPr bwMode="auto">
          <a:xfrm>
            <a:off x="6248400" y="2590800"/>
            <a:ext cx="0" cy="2133600"/>
          </a:xfrm>
          <a:prstGeom prst="lin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5847" name="Oval 9"/>
          <p:cNvSpPr>
            <a:spLocks noChangeArrowheads="1"/>
          </p:cNvSpPr>
          <p:nvPr/>
        </p:nvSpPr>
        <p:spPr bwMode="auto">
          <a:xfrm>
            <a:off x="1447800" y="2971800"/>
            <a:ext cx="3048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48" name="Oval 10"/>
          <p:cNvSpPr>
            <a:spLocks noChangeArrowheads="1"/>
          </p:cNvSpPr>
          <p:nvPr/>
        </p:nvSpPr>
        <p:spPr bwMode="auto">
          <a:xfrm>
            <a:off x="1600200" y="3886200"/>
            <a:ext cx="3048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49" name="AutoShape 12"/>
          <p:cNvSpPr>
            <a:spLocks noChangeArrowheads="1"/>
          </p:cNvSpPr>
          <p:nvPr/>
        </p:nvSpPr>
        <p:spPr bwMode="auto">
          <a:xfrm>
            <a:off x="1295400" y="3657600"/>
            <a:ext cx="1524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50" name="AutoShape 14"/>
          <p:cNvSpPr>
            <a:spLocks noChangeArrowheads="1"/>
          </p:cNvSpPr>
          <p:nvPr/>
        </p:nvSpPr>
        <p:spPr bwMode="auto">
          <a:xfrm>
            <a:off x="1219200" y="4267200"/>
            <a:ext cx="76200" cy="1524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51" name="AutoShape 15"/>
          <p:cNvSpPr>
            <a:spLocks noChangeArrowheads="1"/>
          </p:cNvSpPr>
          <p:nvPr/>
        </p:nvSpPr>
        <p:spPr bwMode="auto">
          <a:xfrm>
            <a:off x="1905000" y="2667000"/>
            <a:ext cx="1524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52" name="AutoShape 16"/>
          <p:cNvSpPr>
            <a:spLocks noChangeArrowheads="1"/>
          </p:cNvSpPr>
          <p:nvPr/>
        </p:nvSpPr>
        <p:spPr bwMode="auto">
          <a:xfrm>
            <a:off x="1219200" y="2743200"/>
            <a:ext cx="1524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53" name="Rectangle 17"/>
          <p:cNvSpPr>
            <a:spLocks noChangeArrowheads="1"/>
          </p:cNvSpPr>
          <p:nvPr/>
        </p:nvSpPr>
        <p:spPr bwMode="auto">
          <a:xfrm>
            <a:off x="2286000" y="2743200"/>
            <a:ext cx="381000" cy="304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54" name="AutoShape 18"/>
          <p:cNvSpPr>
            <a:spLocks noChangeArrowheads="1"/>
          </p:cNvSpPr>
          <p:nvPr/>
        </p:nvSpPr>
        <p:spPr bwMode="auto">
          <a:xfrm>
            <a:off x="2438400" y="3733800"/>
            <a:ext cx="381000" cy="304800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55" name="Rectangle 20"/>
          <p:cNvSpPr>
            <a:spLocks noChangeArrowheads="1"/>
          </p:cNvSpPr>
          <p:nvPr/>
        </p:nvSpPr>
        <p:spPr bwMode="auto">
          <a:xfrm>
            <a:off x="2438400" y="33528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56" name="Rectangle 21"/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57" name="Rectangle 22"/>
          <p:cNvSpPr>
            <a:spLocks noChangeArrowheads="1"/>
          </p:cNvSpPr>
          <p:nvPr/>
        </p:nvSpPr>
        <p:spPr bwMode="auto">
          <a:xfrm>
            <a:off x="2971800" y="42672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58" name="Text Box 23"/>
          <p:cNvSpPr txBox="1">
            <a:spLocks noChangeArrowheads="1"/>
          </p:cNvSpPr>
          <p:nvPr/>
        </p:nvSpPr>
        <p:spPr bwMode="auto">
          <a:xfrm>
            <a:off x="1828800" y="4724400"/>
            <a:ext cx="611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/>
              <a:t>t=0</a:t>
            </a:r>
            <a:endParaRPr lang="cs-CZ" altLang="en-US" b="0"/>
          </a:p>
        </p:txBody>
      </p:sp>
      <p:sp>
        <p:nvSpPr>
          <p:cNvPr id="35859" name="Text Box 24"/>
          <p:cNvSpPr txBox="1">
            <a:spLocks noChangeArrowheads="1"/>
          </p:cNvSpPr>
          <p:nvPr/>
        </p:nvSpPr>
        <p:spPr bwMode="auto">
          <a:xfrm>
            <a:off x="593725" y="1793875"/>
            <a:ext cx="1399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u="sng" dirty="0" err="1" smtClean="0"/>
              <a:t>Diffusion</a:t>
            </a:r>
            <a:endParaRPr lang="cs-CZ" altLang="en-US" u="sng" dirty="0"/>
          </a:p>
        </p:txBody>
      </p:sp>
      <p:sp>
        <p:nvSpPr>
          <p:cNvPr id="35860" name="Line 25"/>
          <p:cNvSpPr>
            <a:spLocks noChangeShapeType="1"/>
          </p:cNvSpPr>
          <p:nvPr/>
        </p:nvSpPr>
        <p:spPr bwMode="auto">
          <a:xfrm>
            <a:off x="3429000" y="3505200"/>
            <a:ext cx="160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5861" name="Oval 26"/>
          <p:cNvSpPr>
            <a:spLocks noChangeArrowheads="1"/>
          </p:cNvSpPr>
          <p:nvPr/>
        </p:nvSpPr>
        <p:spPr bwMode="auto">
          <a:xfrm>
            <a:off x="5486400" y="2743200"/>
            <a:ext cx="3048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62" name="Oval 27"/>
          <p:cNvSpPr>
            <a:spLocks noChangeArrowheads="1"/>
          </p:cNvSpPr>
          <p:nvPr/>
        </p:nvSpPr>
        <p:spPr bwMode="auto">
          <a:xfrm>
            <a:off x="5486400" y="3733800"/>
            <a:ext cx="3048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63" name="AutoShape 28"/>
          <p:cNvSpPr>
            <a:spLocks noChangeArrowheads="1"/>
          </p:cNvSpPr>
          <p:nvPr/>
        </p:nvSpPr>
        <p:spPr bwMode="auto">
          <a:xfrm>
            <a:off x="5562600" y="3429000"/>
            <a:ext cx="76200" cy="1524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64" name="AutoShape 29"/>
          <p:cNvSpPr>
            <a:spLocks noChangeArrowheads="1"/>
          </p:cNvSpPr>
          <p:nvPr/>
        </p:nvSpPr>
        <p:spPr bwMode="auto">
          <a:xfrm flipV="1">
            <a:off x="5486400" y="4419600"/>
            <a:ext cx="1524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65" name="Rectangle 30"/>
          <p:cNvSpPr>
            <a:spLocks noChangeArrowheads="1"/>
          </p:cNvSpPr>
          <p:nvPr/>
        </p:nvSpPr>
        <p:spPr bwMode="auto">
          <a:xfrm flipH="1">
            <a:off x="5867400" y="3505200"/>
            <a:ext cx="762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66" name="Rectangle 31"/>
          <p:cNvSpPr>
            <a:spLocks noChangeArrowheads="1"/>
          </p:cNvSpPr>
          <p:nvPr/>
        </p:nvSpPr>
        <p:spPr bwMode="auto">
          <a:xfrm>
            <a:off x="5867400" y="43434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67" name="Rectangle 32"/>
          <p:cNvSpPr>
            <a:spLocks noChangeArrowheads="1"/>
          </p:cNvSpPr>
          <p:nvPr/>
        </p:nvSpPr>
        <p:spPr bwMode="auto">
          <a:xfrm>
            <a:off x="6553200" y="2895600"/>
            <a:ext cx="381000" cy="304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68" name="Rectangle 33"/>
          <p:cNvSpPr>
            <a:spLocks noChangeArrowheads="1"/>
          </p:cNvSpPr>
          <p:nvPr/>
        </p:nvSpPr>
        <p:spPr bwMode="auto">
          <a:xfrm>
            <a:off x="6477000" y="4114800"/>
            <a:ext cx="381000" cy="304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69" name="Rectangle 34"/>
          <p:cNvSpPr>
            <a:spLocks noChangeArrowheads="1"/>
          </p:cNvSpPr>
          <p:nvPr/>
        </p:nvSpPr>
        <p:spPr bwMode="auto">
          <a:xfrm flipV="1">
            <a:off x="6705600" y="33528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70" name="AutoShape 35"/>
          <p:cNvSpPr>
            <a:spLocks noChangeArrowheads="1"/>
          </p:cNvSpPr>
          <p:nvPr/>
        </p:nvSpPr>
        <p:spPr bwMode="auto">
          <a:xfrm>
            <a:off x="6858000" y="3886200"/>
            <a:ext cx="1524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71" name="AutoShape 36"/>
          <p:cNvSpPr>
            <a:spLocks noChangeArrowheads="1"/>
          </p:cNvSpPr>
          <p:nvPr/>
        </p:nvSpPr>
        <p:spPr bwMode="auto">
          <a:xfrm>
            <a:off x="6324600" y="3657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5872" name="Text Box 37"/>
          <p:cNvSpPr txBox="1">
            <a:spLocks noChangeArrowheads="1"/>
          </p:cNvSpPr>
          <p:nvPr/>
        </p:nvSpPr>
        <p:spPr bwMode="auto">
          <a:xfrm>
            <a:off x="5334000" y="4648200"/>
            <a:ext cx="1998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en-US"/>
              <a:t>t=equilibrium</a:t>
            </a:r>
            <a:endParaRPr lang="cs-CZ" altLang="en-US" b="0"/>
          </a:p>
        </p:txBody>
      </p:sp>
      <p:sp>
        <p:nvSpPr>
          <p:cNvPr id="35873" name="Text Box 38"/>
          <p:cNvSpPr txBox="1">
            <a:spLocks noChangeArrowheads="1"/>
          </p:cNvSpPr>
          <p:nvPr/>
        </p:nvSpPr>
        <p:spPr bwMode="auto">
          <a:xfrm>
            <a:off x="593725" y="5070475"/>
            <a:ext cx="40655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Factors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influencing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diffusion</a:t>
            </a:r>
            <a:r>
              <a:rPr lang="cs-CZ" altLang="en-US" dirty="0" smtClean="0"/>
              <a:t>:</a:t>
            </a:r>
            <a:endParaRPr lang="cs-CZ" altLang="en-US" b="0" dirty="0"/>
          </a:p>
          <a:p>
            <a:r>
              <a:rPr lang="cs-CZ" altLang="en-US" b="0" dirty="0"/>
              <a:t>1) </a:t>
            </a:r>
            <a:r>
              <a:rPr lang="cs-CZ" altLang="en-US" b="0" dirty="0" err="1" smtClean="0"/>
              <a:t>concentration</a:t>
            </a:r>
            <a:r>
              <a:rPr lang="cs-CZ" altLang="en-US" b="0" dirty="0" smtClean="0"/>
              <a:t> </a:t>
            </a:r>
            <a:r>
              <a:rPr lang="cs-CZ" altLang="en-US" b="0" dirty="0"/>
              <a:t>gradient</a:t>
            </a:r>
          </a:p>
          <a:p>
            <a:r>
              <a:rPr lang="cs-CZ" altLang="en-US" b="0" dirty="0"/>
              <a:t>2) </a:t>
            </a:r>
            <a:r>
              <a:rPr lang="cs-CZ" altLang="en-US" b="0" dirty="0" err="1" smtClean="0"/>
              <a:t>molecule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size</a:t>
            </a:r>
            <a:endParaRPr lang="cs-CZ" altLang="en-US" b="0" dirty="0"/>
          </a:p>
          <a:p>
            <a:r>
              <a:rPr lang="cs-CZ" altLang="en-US" b="0" dirty="0"/>
              <a:t>3) </a:t>
            </a:r>
            <a:r>
              <a:rPr lang="cs-CZ" altLang="en-US" b="0" dirty="0" err="1" smtClean="0"/>
              <a:t>Resistance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of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the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membrane</a:t>
            </a:r>
            <a:endParaRPr lang="cs-CZ" altLang="en-US" b="0" dirty="0"/>
          </a:p>
        </p:txBody>
      </p:sp>
      <p:sp>
        <p:nvSpPr>
          <p:cNvPr id="35874" name="Text Box 39"/>
          <p:cNvSpPr txBox="1">
            <a:spLocks noChangeArrowheads="1"/>
          </p:cNvSpPr>
          <p:nvPr/>
        </p:nvSpPr>
        <p:spPr bwMode="auto">
          <a:xfrm>
            <a:off x="1279525" y="2098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b="0"/>
              <a:t>A</a:t>
            </a:r>
          </a:p>
        </p:txBody>
      </p:sp>
      <p:sp>
        <p:nvSpPr>
          <p:cNvPr id="35875" name="Text Box 40"/>
          <p:cNvSpPr txBox="1">
            <a:spLocks noChangeArrowheads="1"/>
          </p:cNvSpPr>
          <p:nvPr/>
        </p:nvSpPr>
        <p:spPr bwMode="auto">
          <a:xfrm>
            <a:off x="2498725" y="20986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b="0"/>
              <a:t>B</a:t>
            </a:r>
          </a:p>
        </p:txBody>
      </p:sp>
      <p:sp>
        <p:nvSpPr>
          <p:cNvPr id="35876" name="Text Box 41"/>
          <p:cNvSpPr txBox="1">
            <a:spLocks noChangeArrowheads="1"/>
          </p:cNvSpPr>
          <p:nvPr/>
        </p:nvSpPr>
        <p:spPr bwMode="auto">
          <a:xfrm>
            <a:off x="5486400" y="21336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b="0"/>
              <a:t>A</a:t>
            </a:r>
          </a:p>
        </p:txBody>
      </p:sp>
      <p:sp>
        <p:nvSpPr>
          <p:cNvPr id="35877" name="Text Box 42"/>
          <p:cNvSpPr txBox="1">
            <a:spLocks noChangeArrowheads="1"/>
          </p:cNvSpPr>
          <p:nvPr/>
        </p:nvSpPr>
        <p:spPr bwMode="auto">
          <a:xfrm>
            <a:off x="6629400" y="2133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b="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cs-CZ" altLang="en-US" b="1" dirty="0" err="1" smtClean="0"/>
              <a:t>Hemodialysis</a:t>
            </a:r>
            <a:endParaRPr lang="cs-CZ" altLang="en-US" b="1" dirty="0" smtClean="0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990600" y="2438400"/>
            <a:ext cx="16764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b="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5181600" y="2438400"/>
            <a:ext cx="16764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b="0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17525" y="1870075"/>
            <a:ext cx="20633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u="sng" dirty="0" err="1" smtClean="0"/>
              <a:t>Ultrafiltration</a:t>
            </a:r>
            <a:endParaRPr lang="cs-CZ" altLang="en-US" u="sng" dirty="0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1828800" y="2438400"/>
            <a:ext cx="0" cy="1371600"/>
          </a:xfrm>
          <a:prstGeom prst="lin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6871" name="Line 10"/>
          <p:cNvSpPr>
            <a:spLocks noChangeShapeType="1"/>
          </p:cNvSpPr>
          <p:nvPr/>
        </p:nvSpPr>
        <p:spPr bwMode="auto">
          <a:xfrm>
            <a:off x="5638800" y="2438400"/>
            <a:ext cx="0" cy="1295400"/>
          </a:xfrm>
          <a:prstGeom prst="lin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6872" name="Oval 11"/>
          <p:cNvSpPr>
            <a:spLocks noChangeArrowheads="1"/>
          </p:cNvSpPr>
          <p:nvPr/>
        </p:nvSpPr>
        <p:spPr bwMode="auto">
          <a:xfrm>
            <a:off x="1143000" y="2590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73" name="Oval 12"/>
          <p:cNvSpPr>
            <a:spLocks noChangeArrowheads="1"/>
          </p:cNvSpPr>
          <p:nvPr/>
        </p:nvSpPr>
        <p:spPr bwMode="auto">
          <a:xfrm>
            <a:off x="1143000" y="3276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74" name="AutoShape 13"/>
          <p:cNvSpPr>
            <a:spLocks noChangeArrowheads="1"/>
          </p:cNvSpPr>
          <p:nvPr/>
        </p:nvSpPr>
        <p:spPr bwMode="auto">
          <a:xfrm>
            <a:off x="1447800" y="30480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75" name="AutoShape 14"/>
          <p:cNvSpPr>
            <a:spLocks noChangeArrowheads="1"/>
          </p:cNvSpPr>
          <p:nvPr/>
        </p:nvSpPr>
        <p:spPr bwMode="auto">
          <a:xfrm>
            <a:off x="1066800" y="31242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76" name="AutoShape 15"/>
          <p:cNvSpPr>
            <a:spLocks noChangeArrowheads="1"/>
          </p:cNvSpPr>
          <p:nvPr/>
        </p:nvSpPr>
        <p:spPr bwMode="auto">
          <a:xfrm>
            <a:off x="1524000" y="35814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77" name="AutoShape 16"/>
          <p:cNvSpPr>
            <a:spLocks noChangeArrowheads="1"/>
          </p:cNvSpPr>
          <p:nvPr/>
        </p:nvSpPr>
        <p:spPr bwMode="auto">
          <a:xfrm>
            <a:off x="1524000" y="28194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78" name="Oval 17"/>
          <p:cNvSpPr>
            <a:spLocks noChangeArrowheads="1"/>
          </p:cNvSpPr>
          <p:nvPr/>
        </p:nvSpPr>
        <p:spPr bwMode="auto">
          <a:xfrm>
            <a:off x="5257800" y="2667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79" name="Oval 18"/>
          <p:cNvSpPr>
            <a:spLocks noChangeArrowheads="1"/>
          </p:cNvSpPr>
          <p:nvPr/>
        </p:nvSpPr>
        <p:spPr bwMode="auto">
          <a:xfrm>
            <a:off x="5257800" y="3276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80" name="AutoShape 19"/>
          <p:cNvSpPr>
            <a:spLocks noChangeArrowheads="1"/>
          </p:cNvSpPr>
          <p:nvPr/>
        </p:nvSpPr>
        <p:spPr bwMode="auto">
          <a:xfrm>
            <a:off x="5410200" y="30480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81" name="AutoShape 20"/>
          <p:cNvSpPr>
            <a:spLocks noChangeArrowheads="1"/>
          </p:cNvSpPr>
          <p:nvPr/>
        </p:nvSpPr>
        <p:spPr bwMode="auto">
          <a:xfrm>
            <a:off x="5257800" y="31242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82" name="AutoShape 21"/>
          <p:cNvSpPr>
            <a:spLocks noChangeArrowheads="1"/>
          </p:cNvSpPr>
          <p:nvPr/>
        </p:nvSpPr>
        <p:spPr bwMode="auto">
          <a:xfrm>
            <a:off x="5867400" y="34290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83" name="AutoShape 22"/>
          <p:cNvSpPr>
            <a:spLocks noChangeArrowheads="1"/>
          </p:cNvSpPr>
          <p:nvPr/>
        </p:nvSpPr>
        <p:spPr bwMode="auto">
          <a:xfrm flipH="1">
            <a:off x="6172200" y="31242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84" name="Rectangle 23"/>
          <p:cNvSpPr>
            <a:spLocks noChangeArrowheads="1"/>
          </p:cNvSpPr>
          <p:nvPr/>
        </p:nvSpPr>
        <p:spPr bwMode="auto">
          <a:xfrm>
            <a:off x="2057400" y="2590800"/>
            <a:ext cx="304800" cy="2286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85" name="Rectangle 24"/>
          <p:cNvSpPr>
            <a:spLocks noChangeArrowheads="1"/>
          </p:cNvSpPr>
          <p:nvPr/>
        </p:nvSpPr>
        <p:spPr bwMode="auto">
          <a:xfrm>
            <a:off x="1981200" y="3352800"/>
            <a:ext cx="304800" cy="2286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86" name="AutoShape 25"/>
          <p:cNvSpPr>
            <a:spLocks noChangeArrowheads="1"/>
          </p:cNvSpPr>
          <p:nvPr/>
        </p:nvSpPr>
        <p:spPr bwMode="auto">
          <a:xfrm>
            <a:off x="5791200" y="2667000"/>
            <a:ext cx="304800" cy="228600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87" name="AutoShape 26"/>
          <p:cNvSpPr>
            <a:spLocks noChangeArrowheads="1"/>
          </p:cNvSpPr>
          <p:nvPr/>
        </p:nvSpPr>
        <p:spPr bwMode="auto">
          <a:xfrm>
            <a:off x="6096000" y="3276600"/>
            <a:ext cx="304800" cy="228600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88" name="Rectangle 27"/>
          <p:cNvSpPr>
            <a:spLocks noChangeArrowheads="1"/>
          </p:cNvSpPr>
          <p:nvPr/>
        </p:nvSpPr>
        <p:spPr bwMode="auto">
          <a:xfrm>
            <a:off x="6324600" y="26670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89" name="Rectangle 28"/>
          <p:cNvSpPr>
            <a:spLocks noChangeArrowheads="1"/>
          </p:cNvSpPr>
          <p:nvPr/>
        </p:nvSpPr>
        <p:spPr bwMode="auto">
          <a:xfrm>
            <a:off x="6629400" y="33528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90" name="Rectangle 29"/>
          <p:cNvSpPr>
            <a:spLocks noChangeArrowheads="1"/>
          </p:cNvSpPr>
          <p:nvPr/>
        </p:nvSpPr>
        <p:spPr bwMode="auto">
          <a:xfrm>
            <a:off x="5943600" y="35052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91" name="Rectangle 30"/>
          <p:cNvSpPr>
            <a:spLocks noChangeArrowheads="1"/>
          </p:cNvSpPr>
          <p:nvPr/>
        </p:nvSpPr>
        <p:spPr bwMode="auto">
          <a:xfrm flipH="1">
            <a:off x="5943600" y="31242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92" name="Rectangle 31"/>
          <p:cNvSpPr>
            <a:spLocks noChangeArrowheads="1"/>
          </p:cNvSpPr>
          <p:nvPr/>
        </p:nvSpPr>
        <p:spPr bwMode="auto">
          <a:xfrm>
            <a:off x="2438400" y="28194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93" name="Rectangle 32"/>
          <p:cNvSpPr>
            <a:spLocks noChangeArrowheads="1"/>
          </p:cNvSpPr>
          <p:nvPr/>
        </p:nvSpPr>
        <p:spPr bwMode="auto">
          <a:xfrm>
            <a:off x="2133600" y="31242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94" name="Rectangle 33"/>
          <p:cNvSpPr>
            <a:spLocks noChangeArrowheads="1"/>
          </p:cNvSpPr>
          <p:nvPr/>
        </p:nvSpPr>
        <p:spPr bwMode="auto">
          <a:xfrm>
            <a:off x="2362200" y="35052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95" name="Rectangle 34"/>
          <p:cNvSpPr>
            <a:spLocks noChangeArrowheads="1"/>
          </p:cNvSpPr>
          <p:nvPr/>
        </p:nvSpPr>
        <p:spPr bwMode="auto">
          <a:xfrm>
            <a:off x="2362200" y="3200400"/>
            <a:ext cx="762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896" name="Text Box 35"/>
          <p:cNvSpPr txBox="1">
            <a:spLocks noChangeArrowheads="1"/>
          </p:cNvSpPr>
          <p:nvPr/>
        </p:nvSpPr>
        <p:spPr bwMode="auto">
          <a:xfrm>
            <a:off x="1524000" y="3810000"/>
            <a:ext cx="611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/>
              <a:t>t=0</a:t>
            </a:r>
          </a:p>
        </p:txBody>
      </p:sp>
      <p:sp>
        <p:nvSpPr>
          <p:cNvPr id="36897" name="Text Box 36"/>
          <p:cNvSpPr txBox="1">
            <a:spLocks noChangeArrowheads="1"/>
          </p:cNvSpPr>
          <p:nvPr/>
        </p:nvSpPr>
        <p:spPr bwMode="auto">
          <a:xfrm>
            <a:off x="5410200" y="3733800"/>
            <a:ext cx="611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en-US"/>
              <a:t>t=1</a:t>
            </a:r>
            <a:endParaRPr lang="cs-CZ" altLang="en-US" b="0"/>
          </a:p>
        </p:txBody>
      </p:sp>
      <p:sp>
        <p:nvSpPr>
          <p:cNvPr id="36898" name="Line 38"/>
          <p:cNvSpPr>
            <a:spLocks noChangeShapeType="1"/>
          </p:cNvSpPr>
          <p:nvPr/>
        </p:nvSpPr>
        <p:spPr bwMode="auto">
          <a:xfrm>
            <a:off x="457200" y="30480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6899" name="Line 39"/>
          <p:cNvSpPr>
            <a:spLocks noChangeShapeType="1"/>
          </p:cNvSpPr>
          <p:nvPr/>
        </p:nvSpPr>
        <p:spPr bwMode="auto">
          <a:xfrm>
            <a:off x="2819400" y="3048000"/>
            <a:ext cx="1143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6900" name="Line 40"/>
          <p:cNvSpPr>
            <a:spLocks noChangeShapeType="1"/>
          </p:cNvSpPr>
          <p:nvPr/>
        </p:nvSpPr>
        <p:spPr bwMode="auto">
          <a:xfrm>
            <a:off x="4876800" y="3048000"/>
            <a:ext cx="76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6901" name="Text Box 42"/>
          <p:cNvSpPr txBox="1">
            <a:spLocks noChangeArrowheads="1"/>
          </p:cNvSpPr>
          <p:nvPr/>
        </p:nvSpPr>
        <p:spPr bwMode="auto">
          <a:xfrm>
            <a:off x="1295400" y="22098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/>
              <a:t>A</a:t>
            </a:r>
            <a:endParaRPr lang="cs-CZ" altLang="en-US" b="0"/>
          </a:p>
        </p:txBody>
      </p:sp>
      <p:sp>
        <p:nvSpPr>
          <p:cNvPr id="36902" name="Text Box 43"/>
          <p:cNvSpPr txBox="1">
            <a:spLocks noChangeArrowheads="1"/>
          </p:cNvSpPr>
          <p:nvPr/>
        </p:nvSpPr>
        <p:spPr bwMode="auto">
          <a:xfrm>
            <a:off x="2057400" y="22098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/>
              <a:t>B</a:t>
            </a:r>
            <a:endParaRPr lang="cs-CZ" altLang="en-US" b="0"/>
          </a:p>
        </p:txBody>
      </p:sp>
      <p:sp>
        <p:nvSpPr>
          <p:cNvPr id="36903" name="Text Box 45"/>
          <p:cNvSpPr txBox="1">
            <a:spLocks noChangeArrowheads="1"/>
          </p:cNvSpPr>
          <p:nvPr/>
        </p:nvSpPr>
        <p:spPr bwMode="auto">
          <a:xfrm>
            <a:off x="5181600" y="22098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/>
              <a:t>A</a:t>
            </a:r>
            <a:endParaRPr lang="cs-CZ" altLang="en-US" b="0"/>
          </a:p>
        </p:txBody>
      </p:sp>
      <p:sp>
        <p:nvSpPr>
          <p:cNvPr id="36904" name="Text Box 46"/>
          <p:cNvSpPr txBox="1">
            <a:spLocks noChangeArrowheads="1"/>
          </p:cNvSpPr>
          <p:nvPr/>
        </p:nvSpPr>
        <p:spPr bwMode="auto">
          <a:xfrm>
            <a:off x="6172200" y="22098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en-US"/>
              <a:t>B</a:t>
            </a:r>
            <a:endParaRPr lang="cs-CZ" altLang="en-US" b="0"/>
          </a:p>
        </p:txBody>
      </p:sp>
      <p:sp>
        <p:nvSpPr>
          <p:cNvPr id="36905" name="Text Box 47"/>
          <p:cNvSpPr txBox="1">
            <a:spLocks noChangeArrowheads="1"/>
          </p:cNvSpPr>
          <p:nvPr/>
        </p:nvSpPr>
        <p:spPr bwMode="auto">
          <a:xfrm>
            <a:off x="365125" y="4003675"/>
            <a:ext cx="864050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b="0" dirty="0"/>
              <a:t>Transport </a:t>
            </a:r>
            <a:r>
              <a:rPr lang="cs-CZ" altLang="en-US" b="0" dirty="0" err="1" smtClean="0"/>
              <a:t>of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water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through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semipermeable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membrane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is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result</a:t>
            </a:r>
            <a:endParaRPr lang="cs-CZ" altLang="en-US" b="0" dirty="0"/>
          </a:p>
          <a:p>
            <a:r>
              <a:rPr lang="cs-CZ" altLang="en-US" b="0" dirty="0"/>
              <a:t> </a:t>
            </a:r>
            <a:r>
              <a:rPr lang="cs-CZ" altLang="en-US" b="0" dirty="0" err="1" smtClean="0"/>
              <a:t>of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hydrostatic</a:t>
            </a:r>
            <a:r>
              <a:rPr lang="cs-CZ" altLang="en-US" b="0" dirty="0"/>
              <a:t> </a:t>
            </a:r>
            <a:r>
              <a:rPr lang="cs-CZ" altLang="en-US" b="0" dirty="0" smtClean="0"/>
              <a:t>and </a:t>
            </a:r>
            <a:r>
              <a:rPr lang="cs-CZ" altLang="en-US" b="0" dirty="0" err="1" smtClean="0"/>
              <a:t>oncotic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pressures</a:t>
            </a:r>
            <a:r>
              <a:rPr lang="cs-CZ" altLang="en-US" b="0" dirty="0" smtClean="0"/>
              <a:t>. </a:t>
            </a:r>
            <a:r>
              <a:rPr lang="cs-CZ" altLang="en-US" b="0" dirty="0" err="1" smtClean="0"/>
              <a:t>During</a:t>
            </a:r>
            <a:r>
              <a:rPr lang="cs-CZ" altLang="en-US" b="0" dirty="0" smtClean="0"/>
              <a:t> </a:t>
            </a:r>
            <a:r>
              <a:rPr lang="cs-CZ" altLang="en-US" b="0" dirty="0"/>
              <a:t>HD </a:t>
            </a:r>
            <a:r>
              <a:rPr lang="cs-CZ" altLang="en-US" b="0" dirty="0" err="1" smtClean="0"/>
              <a:t>it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is</a:t>
            </a:r>
            <a:r>
              <a:rPr lang="cs-CZ" altLang="en-US" b="0" dirty="0" smtClean="0"/>
              <a:t>  </a:t>
            </a:r>
            <a:endParaRPr lang="cs-CZ" altLang="en-US" b="0" dirty="0"/>
          </a:p>
          <a:p>
            <a:r>
              <a:rPr lang="cs-CZ" altLang="en-US" u="sng" dirty="0" err="1" smtClean="0"/>
              <a:t>hydrostatic</a:t>
            </a:r>
            <a:r>
              <a:rPr lang="cs-CZ" altLang="en-US" u="sng" dirty="0" smtClean="0"/>
              <a:t> </a:t>
            </a:r>
            <a:r>
              <a:rPr lang="cs-CZ" altLang="en-US" u="sng" dirty="0" err="1" smtClean="0"/>
              <a:t>ultrafiltration</a:t>
            </a:r>
            <a:endParaRPr lang="cs-CZ" altLang="en-US" u="sng" dirty="0"/>
          </a:p>
          <a:p>
            <a:r>
              <a:rPr lang="cs-CZ" altLang="en-US" b="0" dirty="0" err="1" smtClean="0"/>
              <a:t>Factors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onfluencing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hydrostatic</a:t>
            </a:r>
            <a:r>
              <a:rPr lang="cs-CZ" altLang="en-US" b="0" dirty="0" smtClean="0"/>
              <a:t> </a:t>
            </a:r>
            <a:r>
              <a:rPr lang="cs-CZ" altLang="en-US" b="0" dirty="0"/>
              <a:t>UF:</a:t>
            </a:r>
          </a:p>
          <a:p>
            <a:r>
              <a:rPr lang="cs-CZ" altLang="en-US" b="0" dirty="0"/>
              <a:t>1) </a:t>
            </a:r>
            <a:r>
              <a:rPr lang="cs-CZ" altLang="en-US" b="0" dirty="0" err="1" smtClean="0"/>
              <a:t>transmembranous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pressure</a:t>
            </a:r>
            <a:r>
              <a:rPr lang="cs-CZ" altLang="en-US" b="0" dirty="0" smtClean="0"/>
              <a:t> (</a:t>
            </a:r>
            <a:r>
              <a:rPr lang="cs-CZ" altLang="en-US" b="0" dirty="0" err="1" smtClean="0"/>
              <a:t>hydrostatic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pressure</a:t>
            </a:r>
            <a:r>
              <a:rPr lang="cs-CZ" altLang="en-US" b="0" dirty="0" smtClean="0"/>
              <a:t> gradient </a:t>
            </a:r>
            <a:r>
              <a:rPr lang="cs-CZ" altLang="en-US" b="0" dirty="0" err="1" smtClean="0"/>
              <a:t>between</a:t>
            </a:r>
            <a:endParaRPr lang="cs-CZ" altLang="en-US" b="0" dirty="0"/>
          </a:p>
          <a:p>
            <a:r>
              <a:rPr lang="cs-CZ" altLang="en-US" b="0" dirty="0"/>
              <a:t>    </a:t>
            </a:r>
            <a:r>
              <a:rPr lang="cs-CZ" altLang="en-US" b="0" dirty="0" err="1" smtClean="0"/>
              <a:t>two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compartments</a:t>
            </a:r>
            <a:r>
              <a:rPr lang="cs-CZ" altLang="en-US" b="0" dirty="0" smtClean="0"/>
              <a:t>)</a:t>
            </a:r>
            <a:endParaRPr lang="cs-CZ" altLang="en-US" b="0" dirty="0"/>
          </a:p>
          <a:p>
            <a:r>
              <a:rPr lang="cs-CZ" altLang="en-US" b="0" dirty="0"/>
              <a:t>2) </a:t>
            </a:r>
            <a:r>
              <a:rPr lang="cs-CZ" altLang="en-US" b="0" dirty="0" err="1" smtClean="0"/>
              <a:t>ultrafiltration</a:t>
            </a:r>
            <a:r>
              <a:rPr lang="cs-CZ" altLang="en-US" b="0" dirty="0" smtClean="0"/>
              <a:t> </a:t>
            </a:r>
            <a:r>
              <a:rPr lang="cs-CZ" altLang="en-US" b="0" dirty="0" err="1" smtClean="0"/>
              <a:t>coeficient</a:t>
            </a:r>
            <a:r>
              <a:rPr lang="cs-CZ" altLang="en-US" b="0" dirty="0" smtClean="0"/>
              <a:t> </a:t>
            </a:r>
            <a:r>
              <a:rPr lang="cs-CZ" altLang="en-US" b="0" dirty="0"/>
              <a:t>-</a:t>
            </a:r>
            <a:r>
              <a:rPr lang="cs-CZ" altLang="en-US" b="0" dirty="0" err="1"/>
              <a:t>Kuf</a:t>
            </a:r>
            <a:r>
              <a:rPr lang="cs-CZ" altLang="en-US" b="0" dirty="0"/>
              <a:t> (ml/</a:t>
            </a:r>
            <a:r>
              <a:rPr lang="cs-CZ" altLang="en-US" b="0" dirty="0" err="1"/>
              <a:t>lhod</a:t>
            </a:r>
            <a:r>
              <a:rPr lang="cs-CZ" altLang="en-US" b="0" dirty="0"/>
              <a:t>/</a:t>
            </a:r>
            <a:r>
              <a:rPr lang="cs-CZ" altLang="en-US" b="0" dirty="0" err="1"/>
              <a:t>mmHg</a:t>
            </a:r>
            <a:r>
              <a:rPr lang="cs-CZ" altLang="en-US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270750" cy="874712"/>
          </a:xfrm>
          <a:solidFill>
            <a:srgbClr val="FFFF66"/>
          </a:solidFill>
        </p:spPr>
        <p:txBody>
          <a:bodyPr/>
          <a:lstStyle/>
          <a:p>
            <a:r>
              <a:rPr lang="cs-CZ" altLang="en-US" b="1" dirty="0" err="1" smtClean="0"/>
              <a:t>Peritoneal</a:t>
            </a:r>
            <a:r>
              <a:rPr lang="cs-CZ" altLang="en-US" b="1" dirty="0" smtClean="0"/>
              <a:t> </a:t>
            </a:r>
            <a:r>
              <a:rPr lang="cs-CZ" altLang="en-US" b="1" dirty="0" err="1" smtClean="0"/>
              <a:t>dialysis</a:t>
            </a:r>
            <a:endParaRPr lang="cs-CZ" altLang="en-US" b="1" dirty="0" smtClean="0"/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468313" y="1700213"/>
            <a:ext cx="31822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u="sng" dirty="0" err="1" smtClean="0"/>
              <a:t>Osmotic</a:t>
            </a:r>
            <a:r>
              <a:rPr lang="cs-CZ" altLang="en-US" u="sng" dirty="0" smtClean="0"/>
              <a:t> </a:t>
            </a:r>
            <a:r>
              <a:rPr lang="cs-CZ" altLang="en-US" u="sng" dirty="0" err="1" smtClean="0"/>
              <a:t>ultrafiltration</a:t>
            </a:r>
            <a:endParaRPr lang="cs-CZ" altLang="en-US" u="sng" dirty="0"/>
          </a:p>
        </p:txBody>
      </p:sp>
      <p:sp>
        <p:nvSpPr>
          <p:cNvPr id="37892" name="Line 7"/>
          <p:cNvSpPr>
            <a:spLocks noChangeShapeType="1"/>
          </p:cNvSpPr>
          <p:nvPr/>
        </p:nvSpPr>
        <p:spPr bwMode="auto">
          <a:xfrm>
            <a:off x="2195513" y="2852738"/>
            <a:ext cx="0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3" name="Line 8"/>
          <p:cNvSpPr>
            <a:spLocks noChangeShapeType="1"/>
          </p:cNvSpPr>
          <p:nvPr/>
        </p:nvSpPr>
        <p:spPr bwMode="auto">
          <a:xfrm>
            <a:off x="2195513" y="5516563"/>
            <a:ext cx="403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4" name="Line 9"/>
          <p:cNvSpPr>
            <a:spLocks noChangeShapeType="1"/>
          </p:cNvSpPr>
          <p:nvPr/>
        </p:nvSpPr>
        <p:spPr bwMode="auto">
          <a:xfrm flipV="1">
            <a:off x="6227763" y="2852738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5" name="Line 10"/>
          <p:cNvSpPr>
            <a:spLocks noChangeShapeType="1"/>
          </p:cNvSpPr>
          <p:nvPr/>
        </p:nvSpPr>
        <p:spPr bwMode="auto">
          <a:xfrm>
            <a:off x="4140200" y="2852738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6" name="AutoShape 11"/>
          <p:cNvSpPr>
            <a:spLocks noChangeArrowheads="1"/>
          </p:cNvSpPr>
          <p:nvPr/>
        </p:nvSpPr>
        <p:spPr bwMode="auto">
          <a:xfrm>
            <a:off x="4356100" y="2924175"/>
            <a:ext cx="431800" cy="4318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897" name="AutoShape 12"/>
          <p:cNvSpPr>
            <a:spLocks noChangeArrowheads="1"/>
          </p:cNvSpPr>
          <p:nvPr/>
        </p:nvSpPr>
        <p:spPr bwMode="auto">
          <a:xfrm>
            <a:off x="5219700" y="3284538"/>
            <a:ext cx="431800" cy="4318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898" name="AutoShape 13"/>
          <p:cNvSpPr>
            <a:spLocks noChangeArrowheads="1"/>
          </p:cNvSpPr>
          <p:nvPr/>
        </p:nvSpPr>
        <p:spPr bwMode="auto">
          <a:xfrm>
            <a:off x="4716463" y="3860800"/>
            <a:ext cx="431800" cy="4318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899" name="AutoShape 14"/>
          <p:cNvSpPr>
            <a:spLocks noChangeArrowheads="1"/>
          </p:cNvSpPr>
          <p:nvPr/>
        </p:nvSpPr>
        <p:spPr bwMode="auto">
          <a:xfrm>
            <a:off x="5580063" y="4221163"/>
            <a:ext cx="431800" cy="4318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00" name="AutoShape 15"/>
          <p:cNvSpPr>
            <a:spLocks noChangeArrowheads="1"/>
          </p:cNvSpPr>
          <p:nvPr/>
        </p:nvSpPr>
        <p:spPr bwMode="auto">
          <a:xfrm>
            <a:off x="4211638" y="4221163"/>
            <a:ext cx="431800" cy="4318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01" name="AutoShape 16"/>
          <p:cNvSpPr>
            <a:spLocks noChangeArrowheads="1"/>
          </p:cNvSpPr>
          <p:nvPr/>
        </p:nvSpPr>
        <p:spPr bwMode="auto">
          <a:xfrm>
            <a:off x="4498975" y="4940300"/>
            <a:ext cx="431800" cy="4318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02" name="AutoShape 17"/>
          <p:cNvSpPr>
            <a:spLocks noChangeArrowheads="1"/>
          </p:cNvSpPr>
          <p:nvPr/>
        </p:nvSpPr>
        <p:spPr bwMode="auto">
          <a:xfrm>
            <a:off x="5003800" y="4581525"/>
            <a:ext cx="431800" cy="4318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03" name="AutoShape 18"/>
          <p:cNvSpPr>
            <a:spLocks noChangeArrowheads="1"/>
          </p:cNvSpPr>
          <p:nvPr/>
        </p:nvSpPr>
        <p:spPr bwMode="auto">
          <a:xfrm>
            <a:off x="5580063" y="4941888"/>
            <a:ext cx="431800" cy="4318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04" name="Oval 19"/>
          <p:cNvSpPr>
            <a:spLocks noChangeArrowheads="1"/>
          </p:cNvSpPr>
          <p:nvPr/>
        </p:nvSpPr>
        <p:spPr bwMode="auto">
          <a:xfrm>
            <a:off x="2339975" y="378936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05" name="Oval 20"/>
          <p:cNvSpPr>
            <a:spLocks noChangeArrowheads="1"/>
          </p:cNvSpPr>
          <p:nvPr/>
        </p:nvSpPr>
        <p:spPr bwMode="auto">
          <a:xfrm>
            <a:off x="3276600" y="400526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06" name="Oval 21"/>
          <p:cNvSpPr>
            <a:spLocks noChangeArrowheads="1"/>
          </p:cNvSpPr>
          <p:nvPr/>
        </p:nvSpPr>
        <p:spPr bwMode="auto">
          <a:xfrm>
            <a:off x="2627313" y="4221163"/>
            <a:ext cx="144462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07" name="Oval 22"/>
          <p:cNvSpPr>
            <a:spLocks noChangeArrowheads="1"/>
          </p:cNvSpPr>
          <p:nvPr/>
        </p:nvSpPr>
        <p:spPr bwMode="auto">
          <a:xfrm>
            <a:off x="2484438" y="4652963"/>
            <a:ext cx="144462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08" name="Oval 23"/>
          <p:cNvSpPr>
            <a:spLocks noChangeArrowheads="1"/>
          </p:cNvSpPr>
          <p:nvPr/>
        </p:nvSpPr>
        <p:spPr bwMode="auto">
          <a:xfrm>
            <a:off x="4140200" y="40767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09" name="Oval 24"/>
          <p:cNvSpPr>
            <a:spLocks noChangeArrowheads="1"/>
          </p:cNvSpPr>
          <p:nvPr/>
        </p:nvSpPr>
        <p:spPr bwMode="auto">
          <a:xfrm>
            <a:off x="3059113" y="4724400"/>
            <a:ext cx="144462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10" name="Oval 25"/>
          <p:cNvSpPr>
            <a:spLocks noChangeArrowheads="1"/>
          </p:cNvSpPr>
          <p:nvPr/>
        </p:nvSpPr>
        <p:spPr bwMode="auto">
          <a:xfrm>
            <a:off x="4067175" y="378936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11" name="Oval 26"/>
          <p:cNvSpPr>
            <a:spLocks noChangeArrowheads="1"/>
          </p:cNvSpPr>
          <p:nvPr/>
        </p:nvSpPr>
        <p:spPr bwMode="auto">
          <a:xfrm>
            <a:off x="4140200" y="47244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12" name="Oval 27"/>
          <p:cNvSpPr>
            <a:spLocks noChangeArrowheads="1"/>
          </p:cNvSpPr>
          <p:nvPr/>
        </p:nvSpPr>
        <p:spPr bwMode="auto">
          <a:xfrm>
            <a:off x="4572000" y="350043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13" name="Oval 28"/>
          <p:cNvSpPr>
            <a:spLocks noChangeArrowheads="1"/>
          </p:cNvSpPr>
          <p:nvPr/>
        </p:nvSpPr>
        <p:spPr bwMode="auto">
          <a:xfrm>
            <a:off x="5435600" y="4149725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14" name="Oval 29"/>
          <p:cNvSpPr>
            <a:spLocks noChangeArrowheads="1"/>
          </p:cNvSpPr>
          <p:nvPr/>
        </p:nvSpPr>
        <p:spPr bwMode="auto">
          <a:xfrm>
            <a:off x="4787900" y="4581525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15" name="Oval 30"/>
          <p:cNvSpPr>
            <a:spLocks noChangeArrowheads="1"/>
          </p:cNvSpPr>
          <p:nvPr/>
        </p:nvSpPr>
        <p:spPr bwMode="auto">
          <a:xfrm>
            <a:off x="2771775" y="515778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16" name="Oval 31"/>
          <p:cNvSpPr>
            <a:spLocks noChangeArrowheads="1"/>
          </p:cNvSpPr>
          <p:nvPr/>
        </p:nvSpPr>
        <p:spPr bwMode="auto">
          <a:xfrm>
            <a:off x="2484438" y="5157788"/>
            <a:ext cx="144462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17" name="Oval 32"/>
          <p:cNvSpPr>
            <a:spLocks noChangeArrowheads="1"/>
          </p:cNvSpPr>
          <p:nvPr/>
        </p:nvSpPr>
        <p:spPr bwMode="auto">
          <a:xfrm>
            <a:off x="3419475" y="371633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7918" name="Line 33"/>
          <p:cNvSpPr>
            <a:spLocks noChangeShapeType="1"/>
          </p:cNvSpPr>
          <p:nvPr/>
        </p:nvSpPr>
        <p:spPr bwMode="auto">
          <a:xfrm>
            <a:off x="3419475" y="4149725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r>
              <a:rPr lang="cs-CZ" altLang="en-US" smtClean="0"/>
              <a:t>AGENDA</a:t>
            </a:r>
            <a:endParaRPr lang="en-GB" altLang="en-US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04200" cy="4679950"/>
          </a:xfrm>
        </p:spPr>
        <p:txBody>
          <a:bodyPr/>
          <a:lstStyle/>
          <a:p>
            <a:r>
              <a:rPr lang="cs-CZ" altLang="en-US" dirty="0" smtClean="0"/>
              <a:t>RRT</a:t>
            </a:r>
          </a:p>
          <a:p>
            <a:r>
              <a:rPr lang="cs-CZ" altLang="en-US" dirty="0" smtClean="0"/>
              <a:t>Epidemiology</a:t>
            </a:r>
          </a:p>
          <a:p>
            <a:r>
              <a:rPr lang="cs-CZ" altLang="en-US" dirty="0" err="1" smtClean="0"/>
              <a:t>Definition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acute</a:t>
            </a:r>
            <a:r>
              <a:rPr lang="cs-CZ" altLang="en-US" dirty="0" smtClean="0"/>
              <a:t> and chronic </a:t>
            </a:r>
            <a:r>
              <a:rPr lang="cs-CZ" altLang="en-US" dirty="0" err="1" smtClean="0"/>
              <a:t>dialysis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specific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requirements</a:t>
            </a:r>
            <a:endParaRPr lang="cs-CZ" altLang="en-US" dirty="0" smtClean="0"/>
          </a:p>
          <a:p>
            <a:r>
              <a:rPr lang="cs-CZ" altLang="en-US" dirty="0" smtClean="0"/>
              <a:t>Basic </a:t>
            </a:r>
            <a:r>
              <a:rPr lang="cs-CZ" altLang="en-US" dirty="0" err="1" smtClean="0"/>
              <a:t>physical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aspects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</a:t>
            </a:r>
          </a:p>
          <a:p>
            <a:r>
              <a:rPr lang="cs-CZ" altLang="en-US" b="1" dirty="0" err="1" smtClean="0">
                <a:solidFill>
                  <a:srgbClr val="FF0000"/>
                </a:solidFill>
              </a:rPr>
              <a:t>Clinical</a:t>
            </a:r>
            <a:r>
              <a:rPr lang="cs-CZ" altLang="en-US" b="1" dirty="0" smtClean="0">
                <a:solidFill>
                  <a:srgbClr val="FF0000"/>
                </a:solidFill>
              </a:rPr>
              <a:t>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application</a:t>
            </a:r>
            <a:r>
              <a:rPr lang="cs-CZ" altLang="en-US" b="1" dirty="0" smtClean="0">
                <a:solidFill>
                  <a:srgbClr val="FF0000"/>
                </a:solidFill>
              </a:rPr>
              <a:t> –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technical</a:t>
            </a:r>
            <a:r>
              <a:rPr lang="cs-CZ" altLang="en-US" b="1" dirty="0" smtClean="0">
                <a:solidFill>
                  <a:srgbClr val="FF0000"/>
                </a:solidFill>
              </a:rPr>
              <a:t>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problems</a:t>
            </a:r>
            <a:endParaRPr lang="cs-CZ" altLang="en-US" b="1" dirty="0" smtClean="0">
              <a:solidFill>
                <a:srgbClr val="FF0000"/>
              </a:solidFill>
            </a:endParaRPr>
          </a:p>
          <a:p>
            <a:r>
              <a:rPr lang="cs-CZ" altLang="en-US" dirty="0" smtClean="0"/>
              <a:t>Access </a:t>
            </a:r>
            <a:r>
              <a:rPr lang="cs-CZ" altLang="en-US" dirty="0" err="1" smtClean="0"/>
              <a:t>for</a:t>
            </a:r>
            <a:r>
              <a:rPr lang="cs-CZ" altLang="en-US" dirty="0" smtClean="0"/>
              <a:t> HD and PD </a:t>
            </a:r>
          </a:p>
          <a:p>
            <a:r>
              <a:rPr lang="cs-CZ" altLang="en-US" dirty="0" err="1" smtClean="0"/>
              <a:t>Complications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 </a:t>
            </a:r>
            <a:r>
              <a:rPr lang="cs-CZ" altLang="en-US" dirty="0" err="1" smtClean="0"/>
              <a:t>therapy</a:t>
            </a:r>
            <a:endParaRPr lang="cs-CZ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H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38225"/>
            <a:ext cx="7162800" cy="54197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868133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4000" dirty="0" err="1" smtClean="0"/>
              <a:t>Clinical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application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of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diffusion</a:t>
            </a:r>
            <a:r>
              <a:rPr lang="cs-CZ" altLang="en-US" sz="4000" dirty="0" smtClean="0"/>
              <a:t> and UF</a:t>
            </a:r>
            <a:endParaRPr lang="cs-CZ" alt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H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836613"/>
            <a:ext cx="7659687" cy="953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914400" y="228600"/>
            <a:ext cx="721864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Hemodialysis</a:t>
            </a:r>
            <a:r>
              <a:rPr lang="cs-CZ" altLang="en-US" dirty="0" smtClean="0"/>
              <a:t> </a:t>
            </a:r>
            <a:r>
              <a:rPr lang="cs-CZ" altLang="en-US" dirty="0"/>
              <a:t>- </a:t>
            </a:r>
            <a:r>
              <a:rPr lang="cs-CZ" altLang="en-US" dirty="0" err="1" smtClean="0"/>
              <a:t>technical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aspects</a:t>
            </a:r>
            <a:r>
              <a:rPr lang="cs-CZ" altLang="en-US" dirty="0" smtClean="0"/>
              <a:t> </a:t>
            </a:r>
            <a:r>
              <a:rPr lang="cs-CZ" altLang="en-US" dirty="0"/>
              <a:t>- design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dialysator</a:t>
            </a:r>
            <a:endParaRPr lang="cs-CZ" altLang="en-US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630488"/>
            <a:ext cx="256063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963" y="257175"/>
            <a:ext cx="3878262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6078908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3200" dirty="0" err="1" smtClean="0"/>
              <a:t>Hemodialysis</a:t>
            </a:r>
            <a:r>
              <a:rPr lang="cs-CZ" altLang="en-US" sz="3200" dirty="0" smtClean="0"/>
              <a:t> – </a:t>
            </a:r>
            <a:r>
              <a:rPr lang="cs-CZ" altLang="en-US" sz="3200" dirty="0" err="1" smtClean="0"/>
              <a:t>technical</a:t>
            </a:r>
            <a:r>
              <a:rPr lang="cs-CZ" altLang="en-US" sz="3200" dirty="0" smtClean="0"/>
              <a:t> </a:t>
            </a:r>
            <a:r>
              <a:rPr lang="cs-CZ" altLang="en-US" sz="3200" dirty="0" err="1" smtClean="0"/>
              <a:t>aspects</a:t>
            </a:r>
            <a:endParaRPr lang="cs-CZ" altLang="en-US" sz="3200" dirty="0"/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6280137" y="333375"/>
            <a:ext cx="24320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altLang="en-US" dirty="0" err="1" smtClean="0"/>
              <a:t>Dialysis</a:t>
            </a:r>
            <a:r>
              <a:rPr lang="cs-CZ" altLang="en-US" dirty="0" smtClean="0"/>
              <a:t> </a:t>
            </a:r>
            <a:r>
              <a:rPr lang="cs-CZ" altLang="en-US" dirty="0"/>
              <a:t>monitor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250825" y="2133600"/>
            <a:ext cx="33845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en-US" dirty="0"/>
              <a:t>1) </a:t>
            </a:r>
            <a:r>
              <a:rPr lang="cs-CZ" altLang="en-US" dirty="0" err="1" smtClean="0"/>
              <a:t>Blood</a:t>
            </a:r>
            <a:r>
              <a:rPr lang="cs-CZ" altLang="en-US" dirty="0" smtClean="0"/>
              <a:t> pump</a:t>
            </a:r>
            <a:endParaRPr lang="cs-CZ" altLang="en-US" dirty="0"/>
          </a:p>
          <a:p>
            <a:endParaRPr lang="cs-CZ" altLang="en-US" dirty="0"/>
          </a:p>
          <a:p>
            <a:r>
              <a:rPr lang="cs-CZ" altLang="en-US" dirty="0"/>
              <a:t>2) </a:t>
            </a:r>
            <a:r>
              <a:rPr lang="cs-CZ" altLang="en-US" dirty="0" smtClean="0"/>
              <a:t>Module </a:t>
            </a:r>
            <a:r>
              <a:rPr lang="cs-CZ" altLang="en-US" dirty="0" err="1" smtClean="0"/>
              <a:t>for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preparation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dialysis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solution</a:t>
            </a:r>
            <a:endParaRPr lang="cs-CZ" altLang="en-US" dirty="0"/>
          </a:p>
          <a:p>
            <a:endParaRPr lang="cs-CZ" altLang="en-US" dirty="0"/>
          </a:p>
          <a:p>
            <a:r>
              <a:rPr lang="cs-CZ" altLang="en-US" dirty="0"/>
              <a:t>3) </a:t>
            </a:r>
            <a:r>
              <a:rPr lang="cs-CZ" altLang="en-US" dirty="0" err="1" smtClean="0"/>
              <a:t>System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security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elements</a:t>
            </a:r>
            <a:endParaRPr lang="cs-CZ" altLang="en-US" dirty="0"/>
          </a:p>
          <a:p>
            <a:pPr lvl="1"/>
            <a:r>
              <a:rPr lang="cs-CZ" altLang="en-US" dirty="0"/>
              <a:t>a) </a:t>
            </a:r>
            <a:r>
              <a:rPr lang="cs-CZ" altLang="en-US" dirty="0" smtClean="0"/>
              <a:t>BP monitor</a:t>
            </a:r>
            <a:endParaRPr lang="cs-CZ" altLang="en-US" dirty="0"/>
          </a:p>
          <a:p>
            <a:pPr lvl="1"/>
            <a:r>
              <a:rPr lang="cs-CZ" altLang="en-US" dirty="0"/>
              <a:t>b) </a:t>
            </a:r>
            <a:r>
              <a:rPr lang="cs-CZ" altLang="en-US" dirty="0" smtClean="0"/>
              <a:t>monitoring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dialysis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circuit</a:t>
            </a:r>
            <a:endParaRPr lang="cs-CZ" altLang="en-US" sz="2000" dirty="0"/>
          </a:p>
        </p:txBody>
      </p:sp>
      <p:pic>
        <p:nvPicPr>
          <p:cNvPr id="43013" name="Picture 7" descr="Výsledek obrázku pro dialysis monitor Freseni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8200" y="1039813"/>
            <a:ext cx="5556250" cy="555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-4203700" y="-762000"/>
          <a:ext cx="14427200" cy="5168900"/>
        </p:xfrm>
        <a:graphic>
          <a:graphicData uri="http://schemas.openxmlformats.org/presentationml/2006/ole">
            <p:oleObj spid="_x0000_s16386" name="Document" r:id="rId3" imgW="5746651" imgH="2062837" progId="Word.Document.8">
              <p:embed/>
            </p:oleObj>
          </a:graphicData>
        </a:graphic>
      </p:graphicFrame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985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altLang="en-US" sz="3200" dirty="0"/>
              <a:t>RRT (</a:t>
            </a:r>
            <a:r>
              <a:rPr lang="cs-CZ" altLang="en-US" sz="3200" dirty="0" err="1"/>
              <a:t>Renal</a:t>
            </a:r>
            <a:r>
              <a:rPr lang="cs-CZ" altLang="en-US" sz="3200" dirty="0"/>
              <a:t> </a:t>
            </a:r>
            <a:r>
              <a:rPr lang="cs-CZ" altLang="en-US" sz="3200" dirty="0" err="1"/>
              <a:t>Replacement</a:t>
            </a:r>
            <a:r>
              <a:rPr lang="cs-CZ" altLang="en-US" sz="3200" dirty="0"/>
              <a:t> </a:t>
            </a:r>
            <a:r>
              <a:rPr lang="cs-CZ" altLang="en-US" sz="3200" dirty="0" err="1"/>
              <a:t>Therapy</a:t>
            </a:r>
            <a:r>
              <a:rPr lang="cs-CZ" altLang="en-US" sz="3200" dirty="0" smtClean="0"/>
              <a:t>)</a:t>
            </a:r>
            <a:endParaRPr lang="cs-CZ" altLang="en-US" sz="3200" dirty="0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952875" y="1709738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/>
              <a:t>HD</a:t>
            </a: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2797175" y="2333625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/>
              <a:t>PD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1423988" y="1711325"/>
            <a:ext cx="26436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Hemodialfiltration</a:t>
            </a:r>
            <a:endParaRPr lang="cs-CZ" altLang="en-US" dirty="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757738" y="2058988"/>
            <a:ext cx="2691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err="1" smtClean="0">
                <a:solidFill>
                  <a:srgbClr val="FF3300"/>
                </a:solidFill>
              </a:rPr>
              <a:t>Continual</a:t>
            </a:r>
            <a:r>
              <a:rPr lang="cs-CZ" altLang="en-US" dirty="0" smtClean="0">
                <a:solidFill>
                  <a:srgbClr val="FF3300"/>
                </a:solidFill>
              </a:rPr>
              <a:t> </a:t>
            </a:r>
            <a:r>
              <a:rPr lang="cs-CZ" altLang="en-US" dirty="0" err="1" smtClean="0">
                <a:solidFill>
                  <a:srgbClr val="FF3300"/>
                </a:solidFill>
              </a:rPr>
              <a:t>methods</a:t>
            </a:r>
            <a:endParaRPr lang="cs-CZ" altLang="en-US" dirty="0">
              <a:solidFill>
                <a:srgbClr val="FF3300"/>
              </a:solidFill>
            </a:endParaRP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5076825" y="2747963"/>
            <a:ext cx="16333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Transplant</a:t>
            </a:r>
            <a:endParaRPr lang="cs-CZ" altLang="en-US" dirty="0"/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134938" y="3757613"/>
            <a:ext cx="87614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en-US" u="sng" dirty="0" smtClean="0">
                <a:solidFill>
                  <a:srgbClr val="FF3300"/>
                </a:solidFill>
              </a:rPr>
              <a:t>to </a:t>
            </a:r>
            <a:r>
              <a:rPr lang="cs-CZ" altLang="en-US" u="sng" dirty="0">
                <a:solidFill>
                  <a:srgbClr val="FF3300"/>
                </a:solidFill>
              </a:rPr>
              <a:t>31.12.2018</a:t>
            </a:r>
          </a:p>
          <a:p>
            <a:r>
              <a:rPr lang="cs-CZ" altLang="en-US" dirty="0">
                <a:solidFill>
                  <a:srgbClr val="FF3300"/>
                </a:solidFill>
              </a:rPr>
              <a:t>HD: 6631= 626/PMP</a:t>
            </a:r>
          </a:p>
          <a:p>
            <a:r>
              <a:rPr lang="cs-CZ" altLang="en-US" dirty="0">
                <a:solidFill>
                  <a:srgbClr val="FF3300"/>
                </a:solidFill>
              </a:rPr>
              <a:t>PD: 359 = 34/PMP</a:t>
            </a:r>
          </a:p>
          <a:p>
            <a:r>
              <a:rPr lang="cs-CZ" altLang="en-US" dirty="0">
                <a:solidFill>
                  <a:srgbClr val="FF3300"/>
                </a:solidFill>
              </a:rPr>
              <a:t>TX: 378 = 45/PMP</a:t>
            </a:r>
          </a:p>
          <a:p>
            <a:r>
              <a:rPr lang="cs-CZ" altLang="en-US" dirty="0">
                <a:solidFill>
                  <a:srgbClr val="FF3300"/>
                </a:solidFill>
              </a:rPr>
              <a:t>(47 </a:t>
            </a:r>
            <a:r>
              <a:rPr lang="cs-CZ" altLang="en-US" dirty="0" err="1" smtClean="0">
                <a:solidFill>
                  <a:srgbClr val="FF3300"/>
                </a:solidFill>
              </a:rPr>
              <a:t>from</a:t>
            </a:r>
            <a:r>
              <a:rPr lang="cs-CZ" altLang="en-US" dirty="0" smtClean="0">
                <a:solidFill>
                  <a:srgbClr val="FF3300"/>
                </a:solidFill>
              </a:rPr>
              <a:t> </a:t>
            </a:r>
            <a:r>
              <a:rPr lang="cs-CZ" altLang="en-US" dirty="0" err="1" smtClean="0">
                <a:solidFill>
                  <a:srgbClr val="FF3300"/>
                </a:solidFill>
              </a:rPr>
              <a:t>living</a:t>
            </a:r>
            <a:r>
              <a:rPr lang="cs-CZ" altLang="en-US" dirty="0" smtClean="0">
                <a:solidFill>
                  <a:srgbClr val="FF3300"/>
                </a:solidFill>
              </a:rPr>
              <a:t> </a:t>
            </a:r>
            <a:r>
              <a:rPr lang="cs-CZ" altLang="en-US" dirty="0" err="1" smtClean="0">
                <a:solidFill>
                  <a:srgbClr val="FF3300"/>
                </a:solidFill>
              </a:rPr>
              <a:t>donors</a:t>
            </a:r>
            <a:r>
              <a:rPr lang="cs-CZ" altLang="en-US" dirty="0" smtClean="0">
                <a:solidFill>
                  <a:srgbClr val="FF3300"/>
                </a:solidFill>
              </a:rPr>
              <a:t>, </a:t>
            </a:r>
            <a:r>
              <a:rPr lang="cs-CZ" altLang="en-US" dirty="0">
                <a:solidFill>
                  <a:srgbClr val="FF3300"/>
                </a:solidFill>
              </a:rPr>
              <a:t>32 </a:t>
            </a:r>
            <a:r>
              <a:rPr lang="cs-CZ" altLang="en-US" dirty="0" err="1">
                <a:solidFill>
                  <a:srgbClr val="FF3300"/>
                </a:solidFill>
              </a:rPr>
              <a:t>Tx</a:t>
            </a:r>
            <a:r>
              <a:rPr lang="cs-CZ" altLang="en-US" dirty="0">
                <a:solidFill>
                  <a:srgbClr val="FF3300"/>
                </a:solidFill>
              </a:rPr>
              <a:t> </a:t>
            </a:r>
            <a:r>
              <a:rPr lang="cs-CZ" altLang="en-US" dirty="0" smtClean="0">
                <a:solidFill>
                  <a:srgbClr val="FF3300"/>
                </a:solidFill>
              </a:rPr>
              <a:t>kidney </a:t>
            </a:r>
            <a:r>
              <a:rPr lang="cs-CZ" altLang="en-US" dirty="0">
                <a:solidFill>
                  <a:srgbClr val="FF3300"/>
                </a:solidFill>
              </a:rPr>
              <a:t>+ </a:t>
            </a:r>
            <a:r>
              <a:rPr lang="cs-CZ" altLang="en-US" dirty="0" smtClean="0">
                <a:solidFill>
                  <a:srgbClr val="FF3300"/>
                </a:solidFill>
              </a:rPr>
              <a:t>pankreas/</a:t>
            </a:r>
            <a:r>
              <a:rPr lang="cs-CZ" altLang="en-US" dirty="0" err="1" smtClean="0">
                <a:solidFill>
                  <a:srgbClr val="FF3300"/>
                </a:solidFill>
              </a:rPr>
              <a:t>Langerhausen</a:t>
            </a:r>
            <a:r>
              <a:rPr lang="cs-CZ" altLang="en-US" dirty="0" smtClean="0">
                <a:solidFill>
                  <a:srgbClr val="FF3300"/>
                </a:solidFill>
              </a:rPr>
              <a:t> </a:t>
            </a:r>
            <a:r>
              <a:rPr lang="cs-CZ" altLang="en-US" dirty="0" err="1" smtClean="0">
                <a:solidFill>
                  <a:srgbClr val="FF3300"/>
                </a:solidFill>
              </a:rPr>
              <a:t>islets</a:t>
            </a:r>
            <a:r>
              <a:rPr lang="cs-CZ" altLang="en-US" dirty="0" smtClean="0">
                <a:solidFill>
                  <a:srgbClr val="FF3300"/>
                </a:solidFill>
              </a:rPr>
              <a:t>, </a:t>
            </a:r>
            <a:r>
              <a:rPr lang="cs-CZ" altLang="en-US" dirty="0">
                <a:solidFill>
                  <a:srgbClr val="FF3300"/>
                </a:solidFill>
              </a:rPr>
              <a:t>10 </a:t>
            </a:r>
            <a:r>
              <a:rPr lang="cs-CZ" altLang="en-US" dirty="0" err="1">
                <a:solidFill>
                  <a:srgbClr val="FF3300"/>
                </a:solidFill>
              </a:rPr>
              <a:t>Tx</a:t>
            </a:r>
            <a:r>
              <a:rPr lang="cs-CZ" altLang="en-US" dirty="0">
                <a:solidFill>
                  <a:srgbClr val="FF3300"/>
                </a:solidFill>
              </a:rPr>
              <a:t> </a:t>
            </a:r>
            <a:r>
              <a:rPr lang="cs-CZ" altLang="en-US" dirty="0" err="1" smtClean="0">
                <a:solidFill>
                  <a:srgbClr val="FF3300"/>
                </a:solidFill>
              </a:rPr>
              <a:t>kideny</a:t>
            </a:r>
            <a:r>
              <a:rPr lang="cs-CZ" altLang="en-US" dirty="0" smtClean="0">
                <a:solidFill>
                  <a:srgbClr val="FF3300"/>
                </a:solidFill>
              </a:rPr>
              <a:t> </a:t>
            </a:r>
            <a:r>
              <a:rPr lang="cs-CZ" altLang="en-US" dirty="0">
                <a:solidFill>
                  <a:srgbClr val="FF3300"/>
                </a:solidFill>
              </a:rPr>
              <a:t>+ </a:t>
            </a:r>
            <a:r>
              <a:rPr lang="cs-CZ" altLang="en-US" dirty="0" smtClean="0">
                <a:solidFill>
                  <a:srgbClr val="FF3300"/>
                </a:solidFill>
              </a:rPr>
              <a:t>liver </a:t>
            </a:r>
            <a:r>
              <a:rPr lang="cs-CZ" altLang="en-US" dirty="0">
                <a:solidFill>
                  <a:srgbClr val="FF3300"/>
                </a:solidFill>
              </a:rPr>
              <a:t>) 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3743325" y="45720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/>
              <a:t>RRT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4"/>
          <p:cNvSpPr>
            <a:spLocks noChangeArrowheads="1"/>
          </p:cNvSpPr>
          <p:nvPr/>
        </p:nvSpPr>
        <p:spPr bwMode="auto">
          <a:xfrm>
            <a:off x="2590800" y="4648200"/>
            <a:ext cx="1676400" cy="914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pic>
        <p:nvPicPr>
          <p:cNvPr id="44035" name="Picture 2" descr="E:\H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213" y="1143000"/>
            <a:ext cx="54244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685800" y="0"/>
            <a:ext cx="7600157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4000" dirty="0" err="1" smtClean="0"/>
              <a:t>Hemodialysis</a:t>
            </a:r>
            <a:r>
              <a:rPr lang="cs-CZ" altLang="en-US" sz="4000" dirty="0" smtClean="0"/>
              <a:t>  </a:t>
            </a:r>
            <a:r>
              <a:rPr lang="cs-CZ" altLang="en-US" sz="4000" dirty="0"/>
              <a:t>- </a:t>
            </a:r>
            <a:r>
              <a:rPr lang="cs-CZ" altLang="en-US" sz="4000" dirty="0" err="1" smtClean="0"/>
              <a:t>technical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aspects</a:t>
            </a:r>
            <a:endParaRPr lang="cs-CZ" altLang="en-US" dirty="0"/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685800" y="762000"/>
            <a:ext cx="767716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System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security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measures</a:t>
            </a:r>
            <a:r>
              <a:rPr lang="cs-CZ" altLang="en-US" dirty="0" smtClean="0"/>
              <a:t> - monitoring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blood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circuit</a:t>
            </a: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7556877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4000" dirty="0" err="1" smtClean="0"/>
              <a:t>Hemodialysis</a:t>
            </a:r>
            <a:r>
              <a:rPr lang="cs-CZ" altLang="en-US" sz="4000" dirty="0" smtClean="0"/>
              <a:t> – </a:t>
            </a:r>
            <a:r>
              <a:rPr lang="cs-CZ" altLang="en-US" sz="4000" dirty="0" err="1" smtClean="0"/>
              <a:t>technical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aspects</a:t>
            </a:r>
            <a:endParaRPr lang="cs-CZ" altLang="en-US" sz="4000" dirty="0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905000" y="1066800"/>
            <a:ext cx="3215560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4000" dirty="0" err="1" smtClean="0"/>
              <a:t>Water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for</a:t>
            </a:r>
            <a:r>
              <a:rPr lang="cs-CZ" altLang="en-US" sz="4000" dirty="0" smtClean="0"/>
              <a:t> </a:t>
            </a:r>
            <a:r>
              <a:rPr lang="cs-CZ" altLang="en-US" sz="4000" dirty="0"/>
              <a:t>HD</a:t>
            </a:r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2895600" y="2514600"/>
            <a:ext cx="2209800" cy="990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2895600" y="3505200"/>
            <a:ext cx="2209800" cy="6858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altLang="en-US" dirty="0" err="1" smtClean="0"/>
              <a:t>Special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filter</a:t>
            </a:r>
            <a:r>
              <a:rPr lang="cs-CZ" altLang="en-US" dirty="0"/>
              <a:t>:</a:t>
            </a:r>
          </a:p>
          <a:p>
            <a:pPr algn="ctr"/>
            <a:r>
              <a:rPr lang="cs-CZ" altLang="en-US" sz="1600" dirty="0" err="1" smtClean="0"/>
              <a:t>microparticles</a:t>
            </a:r>
            <a:r>
              <a:rPr lang="cs-CZ" altLang="en-US" sz="1600" dirty="0" smtClean="0"/>
              <a:t> </a:t>
            </a:r>
            <a:r>
              <a:rPr lang="cs-CZ" altLang="en-US" sz="1600" dirty="0"/>
              <a:t>1-10</a:t>
            </a:r>
            <a:r>
              <a:rPr lang="cs-CZ" altLang="en-US" sz="1600" dirty="0">
                <a:sym typeface="Symbol" pitchFamily="18" charset="2"/>
              </a:rPr>
              <a:t>m</a:t>
            </a:r>
            <a:endParaRPr lang="cs-CZ" altLang="en-US" sz="1600" dirty="0"/>
          </a:p>
        </p:txBody>
      </p:sp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2895600" y="4191000"/>
            <a:ext cx="2209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altLang="en-US" dirty="0" err="1" smtClean="0"/>
              <a:t>Softening</a:t>
            </a:r>
            <a:endParaRPr lang="cs-CZ" altLang="en-US" dirty="0"/>
          </a:p>
          <a:p>
            <a:pPr algn="ctr"/>
            <a:r>
              <a:rPr lang="cs-CZ" altLang="en-US" sz="1600" dirty="0">
                <a:sym typeface="Symbol" pitchFamily="18" charset="2"/>
              </a:rPr>
              <a:t></a:t>
            </a:r>
            <a:r>
              <a:rPr lang="cs-CZ" altLang="en-US" sz="1600" dirty="0"/>
              <a:t>Ca</a:t>
            </a:r>
          </a:p>
          <a:p>
            <a:pPr algn="ctr"/>
            <a:r>
              <a:rPr lang="cs-CZ" altLang="en-US" sz="1600" dirty="0" err="1"/>
              <a:t>Na</a:t>
            </a:r>
            <a:r>
              <a:rPr lang="cs-CZ" altLang="en-US" sz="1600" dirty="0">
                <a:sym typeface="Symbol" pitchFamily="18" charset="2"/>
              </a:rPr>
              <a:t></a:t>
            </a:r>
            <a:endParaRPr lang="cs-CZ" altLang="en-US" dirty="0"/>
          </a:p>
        </p:txBody>
      </p:sp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2895600" y="5029200"/>
            <a:ext cx="2209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2971800" y="1981200"/>
            <a:ext cx="2564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Water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adjustment</a:t>
            </a:r>
            <a:endParaRPr lang="cs-CZ" altLang="en-US" dirty="0"/>
          </a:p>
        </p:txBody>
      </p:sp>
      <p:sp>
        <p:nvSpPr>
          <p:cNvPr id="45065" name="Rectangle 11"/>
          <p:cNvSpPr>
            <a:spLocks noChangeArrowheads="1"/>
          </p:cNvSpPr>
          <p:nvPr/>
        </p:nvSpPr>
        <p:spPr bwMode="auto">
          <a:xfrm>
            <a:off x="6464300" y="2393950"/>
            <a:ext cx="914400" cy="3200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5066" name="AutoShape 12"/>
          <p:cNvSpPr>
            <a:spLocks noChangeArrowheads="1"/>
          </p:cNvSpPr>
          <p:nvPr/>
        </p:nvSpPr>
        <p:spPr bwMode="auto">
          <a:xfrm>
            <a:off x="7812088" y="4243388"/>
            <a:ext cx="1214437" cy="914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altLang="en-US" sz="1600" dirty="0" err="1"/>
              <a:t>Dial</a:t>
            </a:r>
            <a:r>
              <a:rPr lang="cs-CZ" altLang="en-US" sz="1600" dirty="0"/>
              <a:t>. </a:t>
            </a:r>
            <a:r>
              <a:rPr lang="cs-CZ" altLang="en-US" sz="1600" dirty="0" err="1" smtClean="0"/>
              <a:t>concentrate</a:t>
            </a:r>
            <a:endParaRPr lang="cs-CZ" altLang="en-US" dirty="0"/>
          </a:p>
        </p:txBody>
      </p:sp>
      <p:sp>
        <p:nvSpPr>
          <p:cNvPr id="45067" name="AutoShape 14"/>
          <p:cNvSpPr>
            <a:spLocks noChangeArrowheads="1"/>
          </p:cNvSpPr>
          <p:nvPr/>
        </p:nvSpPr>
        <p:spPr bwMode="auto">
          <a:xfrm rot="10800000" flipV="1">
            <a:off x="7391400" y="3352800"/>
            <a:ext cx="1195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5068" name="AutoShape 15"/>
          <p:cNvSpPr>
            <a:spLocks noChangeArrowheads="1"/>
          </p:cNvSpPr>
          <p:nvPr/>
        </p:nvSpPr>
        <p:spPr bwMode="auto">
          <a:xfrm>
            <a:off x="228600" y="2743200"/>
            <a:ext cx="1905000" cy="2238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5069" name="AutoShape 16"/>
          <p:cNvSpPr>
            <a:spLocks noChangeArrowheads="1"/>
          </p:cNvSpPr>
          <p:nvPr/>
        </p:nvSpPr>
        <p:spPr bwMode="auto">
          <a:xfrm>
            <a:off x="5532438" y="3794125"/>
            <a:ext cx="609600" cy="485775"/>
          </a:xfrm>
          <a:prstGeom prst="rightArrow">
            <a:avLst>
              <a:gd name="adj1" fmla="val 50000"/>
              <a:gd name="adj2" fmla="val 313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45070" name="Text Box 18"/>
          <p:cNvSpPr txBox="1">
            <a:spLocks noChangeArrowheads="1"/>
          </p:cNvSpPr>
          <p:nvPr/>
        </p:nvSpPr>
        <p:spPr bwMode="auto">
          <a:xfrm>
            <a:off x="2895600" y="2667000"/>
            <a:ext cx="24096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Active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charcoal</a:t>
            </a:r>
            <a:r>
              <a:rPr lang="cs-CZ" altLang="en-US" dirty="0" smtClean="0"/>
              <a:t>:</a:t>
            </a:r>
            <a:endParaRPr lang="cs-CZ" altLang="en-US" dirty="0"/>
          </a:p>
          <a:p>
            <a:r>
              <a:rPr lang="cs-CZ" altLang="en-US" sz="1600" dirty="0" smtClean="0"/>
              <a:t>Cl,Fe,</a:t>
            </a:r>
            <a:r>
              <a:rPr lang="cs-CZ" altLang="en-US" sz="1600" dirty="0" err="1" smtClean="0"/>
              <a:t>Mn</a:t>
            </a:r>
            <a:r>
              <a:rPr lang="cs-CZ" altLang="en-US" sz="1600" dirty="0" smtClean="0"/>
              <a:t>,organ.</a:t>
            </a:r>
            <a:r>
              <a:rPr lang="cs-CZ" altLang="en-US" sz="1600" dirty="0" err="1" smtClean="0"/>
              <a:t>molec</a:t>
            </a:r>
            <a:r>
              <a:rPr lang="cs-CZ" altLang="en-US" sz="1600" dirty="0" smtClean="0"/>
              <a:t>.</a:t>
            </a:r>
            <a:endParaRPr lang="cs-CZ" altLang="en-US" dirty="0"/>
          </a:p>
        </p:txBody>
      </p:sp>
      <p:sp>
        <p:nvSpPr>
          <p:cNvPr id="45071" name="Text Box 23"/>
          <p:cNvSpPr txBox="1">
            <a:spLocks noChangeArrowheads="1"/>
          </p:cNvSpPr>
          <p:nvPr/>
        </p:nvSpPr>
        <p:spPr bwMode="auto">
          <a:xfrm>
            <a:off x="2819400" y="5105400"/>
            <a:ext cx="23134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dirty="0" smtClean="0"/>
              <a:t>Reverse </a:t>
            </a:r>
            <a:r>
              <a:rPr lang="cs-CZ" altLang="en-US" dirty="0" err="1" smtClean="0"/>
              <a:t>osmosis</a:t>
            </a:r>
            <a:endParaRPr lang="cs-CZ" altLang="en-US" dirty="0"/>
          </a:p>
          <a:p>
            <a:r>
              <a:rPr lang="cs-CZ" altLang="en-US" sz="1600" dirty="0" err="1"/>
              <a:t>Al</a:t>
            </a:r>
            <a:r>
              <a:rPr lang="cs-CZ" altLang="en-US" sz="1600" dirty="0"/>
              <a:t>, </a:t>
            </a:r>
            <a:r>
              <a:rPr lang="cs-CZ" altLang="en-US" sz="1600" dirty="0" err="1" smtClean="0"/>
              <a:t>pyrogens</a:t>
            </a:r>
            <a:r>
              <a:rPr lang="cs-CZ" altLang="en-US" sz="1600" dirty="0" smtClean="0"/>
              <a:t>,</a:t>
            </a:r>
            <a:r>
              <a:rPr lang="cs-CZ" altLang="en-US" sz="1600" dirty="0" err="1" smtClean="0"/>
              <a:t>bacteria</a:t>
            </a:r>
            <a:endParaRPr lang="cs-CZ" altLang="en-US" dirty="0"/>
          </a:p>
        </p:txBody>
      </p:sp>
      <p:sp>
        <p:nvSpPr>
          <p:cNvPr id="45072" name="Text Box 25"/>
          <p:cNvSpPr txBox="1">
            <a:spLocks noChangeArrowheads="1"/>
          </p:cNvSpPr>
          <p:nvPr/>
        </p:nvSpPr>
        <p:spPr bwMode="auto">
          <a:xfrm>
            <a:off x="271463" y="3457575"/>
            <a:ext cx="1116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en-US" sz="1600" dirty="0" err="1" smtClean="0">
                <a:solidFill>
                  <a:schemeClr val="bg1"/>
                </a:solidFill>
              </a:rPr>
              <a:t>water</a:t>
            </a:r>
            <a:endParaRPr lang="cs-CZ" altLang="en-US" dirty="0">
              <a:solidFill>
                <a:schemeClr val="bg1"/>
              </a:solidFill>
            </a:endParaRPr>
          </a:p>
        </p:txBody>
      </p:sp>
      <p:sp>
        <p:nvSpPr>
          <p:cNvPr id="45073" name="Text Box 27"/>
          <p:cNvSpPr txBox="1">
            <a:spLocks noChangeArrowheads="1"/>
          </p:cNvSpPr>
          <p:nvPr/>
        </p:nvSpPr>
        <p:spPr bwMode="auto">
          <a:xfrm rot="16200000">
            <a:off x="5687120" y="3687476"/>
            <a:ext cx="23385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1600" dirty="0" err="1" smtClean="0">
                <a:solidFill>
                  <a:schemeClr val="bg1"/>
                </a:solidFill>
              </a:rPr>
              <a:t>Dialysis</a:t>
            </a:r>
            <a:r>
              <a:rPr lang="cs-CZ" altLang="en-US" sz="1600" dirty="0" smtClean="0">
                <a:solidFill>
                  <a:schemeClr val="bg1"/>
                </a:solidFill>
              </a:rPr>
              <a:t> </a:t>
            </a:r>
            <a:r>
              <a:rPr lang="cs-CZ" altLang="en-US" sz="1600" dirty="0">
                <a:solidFill>
                  <a:schemeClr val="bg1"/>
                </a:solidFill>
              </a:rPr>
              <a:t>monitor</a:t>
            </a:r>
          </a:p>
          <a:p>
            <a:r>
              <a:rPr lang="cs-CZ" altLang="en-US" sz="1600" dirty="0">
                <a:solidFill>
                  <a:schemeClr val="bg1"/>
                </a:solidFill>
              </a:rPr>
              <a:t>modul </a:t>
            </a:r>
            <a:r>
              <a:rPr lang="cs-CZ" altLang="en-US" sz="1600" dirty="0" err="1" smtClean="0">
                <a:solidFill>
                  <a:schemeClr val="bg1"/>
                </a:solidFill>
              </a:rPr>
              <a:t>water</a:t>
            </a:r>
            <a:r>
              <a:rPr lang="cs-CZ" altLang="en-US" sz="1600" dirty="0" smtClean="0">
                <a:solidFill>
                  <a:schemeClr val="bg1"/>
                </a:solidFill>
              </a:rPr>
              <a:t> </a:t>
            </a:r>
            <a:r>
              <a:rPr lang="cs-CZ" altLang="en-US" sz="1600" dirty="0" err="1" smtClean="0">
                <a:solidFill>
                  <a:schemeClr val="bg1"/>
                </a:solidFill>
              </a:rPr>
              <a:t>adjustment</a:t>
            </a:r>
            <a:endParaRPr lang="cs-CZ" altLang="en-US" dirty="0"/>
          </a:p>
        </p:txBody>
      </p:sp>
      <p:sp>
        <p:nvSpPr>
          <p:cNvPr id="45074" name="Text Box 30"/>
          <p:cNvSpPr txBox="1">
            <a:spLocks noChangeArrowheads="1"/>
          </p:cNvSpPr>
          <p:nvPr/>
        </p:nvSpPr>
        <p:spPr bwMode="auto">
          <a:xfrm>
            <a:off x="1547664" y="3140968"/>
            <a:ext cx="9957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2000" dirty="0" smtClean="0">
                <a:solidFill>
                  <a:schemeClr val="bg1"/>
                </a:solidFill>
              </a:rPr>
              <a:t>60l</a:t>
            </a:r>
            <a:r>
              <a:rPr lang="cs-CZ" altLang="en-US" sz="2000" dirty="0" smtClean="0"/>
              <a:t>/hod</a:t>
            </a:r>
            <a:endParaRPr lang="cs-CZ" altLang="en-US" sz="2000" dirty="0"/>
          </a:p>
        </p:txBody>
      </p:sp>
      <p:sp>
        <p:nvSpPr>
          <p:cNvPr id="45075" name="Text Box 31"/>
          <p:cNvSpPr txBox="1">
            <a:spLocks noChangeArrowheads="1"/>
          </p:cNvSpPr>
          <p:nvPr/>
        </p:nvSpPr>
        <p:spPr bwMode="auto">
          <a:xfrm>
            <a:off x="5105400" y="2514600"/>
            <a:ext cx="13500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2000" dirty="0" err="1" smtClean="0"/>
              <a:t>Needed</a:t>
            </a:r>
            <a:r>
              <a:rPr lang="cs-CZ" altLang="en-US" sz="2000" dirty="0" smtClean="0"/>
              <a:t>:</a:t>
            </a:r>
            <a:endParaRPr lang="cs-CZ" altLang="en-US" sz="2000" dirty="0"/>
          </a:p>
          <a:p>
            <a:r>
              <a:rPr lang="cs-CZ" altLang="en-US" sz="2000" dirty="0"/>
              <a:t>30/l/hod</a:t>
            </a:r>
          </a:p>
          <a:p>
            <a:r>
              <a:rPr lang="cs-CZ" altLang="en-US" sz="2000" dirty="0" err="1" smtClean="0"/>
              <a:t>with</a:t>
            </a:r>
            <a:r>
              <a:rPr lang="cs-CZ" altLang="en-US" sz="2000" dirty="0" smtClean="0"/>
              <a:t> </a:t>
            </a:r>
            <a:r>
              <a:rPr lang="cs-CZ" altLang="en-US" sz="2000" dirty="0" err="1" smtClean="0"/>
              <a:t>flow</a:t>
            </a:r>
            <a:endParaRPr lang="cs-CZ" altLang="en-US" sz="2000" dirty="0"/>
          </a:p>
          <a:p>
            <a:r>
              <a:rPr lang="cs-CZ" altLang="en-US" sz="2000" dirty="0"/>
              <a:t>500ml/min</a:t>
            </a: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700962" cy="792162"/>
          </a:xfrm>
          <a:solidFill>
            <a:srgbClr val="FFFF66"/>
          </a:solidFill>
        </p:spPr>
        <p:txBody>
          <a:bodyPr/>
          <a:lstStyle/>
          <a:p>
            <a:r>
              <a:rPr lang="cs-CZ" altLang="en-US" b="1" dirty="0" err="1" smtClean="0"/>
              <a:t>Peritoneal</a:t>
            </a:r>
            <a:r>
              <a:rPr lang="cs-CZ" altLang="en-US" b="1" dirty="0" smtClean="0"/>
              <a:t> </a:t>
            </a:r>
            <a:r>
              <a:rPr lang="cs-CZ" altLang="en-US" b="1" dirty="0" err="1" smtClean="0"/>
              <a:t>dialysis</a:t>
            </a:r>
            <a:endParaRPr lang="cs-CZ" altLang="en-US" b="1" dirty="0" smtClean="0"/>
          </a:p>
        </p:txBody>
      </p:sp>
      <p:sp>
        <p:nvSpPr>
          <p:cNvPr id="46083" name="AutoShape 5" descr="Výsledek obrázku pro peritoneální dialýz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46084" name="AutoShape 7" descr="Výsledek obrázku pro peritoneální dialýz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46085" name="AutoShape 9" descr="Výsledek obrázku pro peritoneální dialýz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46086" name="AutoShape 11" descr="Výsledek obrázku pro physical principles of peritoneal dialysi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pic>
        <p:nvPicPr>
          <p:cNvPr id="46087" name="Picture 13" descr="Výsledek obrázku pro physical principles of peritoneal dialy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0" y="1052513"/>
            <a:ext cx="4826000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1008062"/>
          </a:xfrm>
          <a:solidFill>
            <a:srgbClr val="FFFF66"/>
          </a:solidFill>
        </p:spPr>
        <p:txBody>
          <a:bodyPr/>
          <a:lstStyle/>
          <a:p>
            <a:r>
              <a:rPr lang="cs-CZ" altLang="en-US" sz="4000" dirty="0" err="1" smtClean="0"/>
              <a:t>Peritoneal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dialysis</a:t>
            </a:r>
            <a:endParaRPr lang="cs-CZ" altLang="en-US" sz="4000" dirty="0" smtClean="0"/>
          </a:p>
        </p:txBody>
      </p:sp>
      <p:sp>
        <p:nvSpPr>
          <p:cNvPr id="47107" name="AutoShape 3" descr="Výsledek obrázku pro peritoneální dialýz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47108" name="AutoShape 4" descr="Výsledek obrázku pro peritoneální dialýz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47109" name="AutoShape 5" descr="Výsledek obrázku pro peritoneální dialýz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47110" name="AutoShape 6" descr="Výsledek obrázku pro physical principles of peritoneal dialysi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pic>
        <p:nvPicPr>
          <p:cNvPr id="47111" name="Picture 18" descr="Peritoneal Dialysis in Children | SpringerL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898650"/>
            <a:ext cx="70564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gure 3. | Peritoneal Dialysis: A Primary Care Perspectiv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88" y="549275"/>
            <a:ext cx="8447087" cy="580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ovéPole 3"/>
          <p:cNvSpPr txBox="1">
            <a:spLocks noChangeArrowheads="1"/>
          </p:cNvSpPr>
          <p:nvPr/>
        </p:nvSpPr>
        <p:spPr bwMode="auto">
          <a:xfrm>
            <a:off x="5365750" y="511175"/>
            <a:ext cx="3001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/>
              <a:t>Nocturnal intermitent PD</a:t>
            </a:r>
            <a:endParaRPr lang="en-GB" altLang="en-US" sz="2000"/>
          </a:p>
        </p:txBody>
      </p:sp>
      <p:sp>
        <p:nvSpPr>
          <p:cNvPr id="48132" name="TextovéPole 4"/>
          <p:cNvSpPr txBox="1">
            <a:spLocks noChangeArrowheads="1"/>
          </p:cNvSpPr>
          <p:nvPr/>
        </p:nvSpPr>
        <p:spPr bwMode="auto">
          <a:xfrm>
            <a:off x="5218113" y="1976438"/>
            <a:ext cx="3392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/>
              <a:t>Continuous cycler-asisted PD</a:t>
            </a:r>
            <a:endParaRPr lang="en-GB" altLang="en-US" sz="2000"/>
          </a:p>
        </p:txBody>
      </p:sp>
      <p:sp>
        <p:nvSpPr>
          <p:cNvPr id="48133" name="TextovéPole 5"/>
          <p:cNvSpPr txBox="1">
            <a:spLocks noChangeArrowheads="1"/>
          </p:cNvSpPr>
          <p:nvPr/>
        </p:nvSpPr>
        <p:spPr bwMode="auto">
          <a:xfrm>
            <a:off x="5332413" y="3573463"/>
            <a:ext cx="3203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/>
              <a:t>Continuous ambulatory PD</a:t>
            </a: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Dialysis From Registry to Practice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155" name="AutoShape 4" descr="Dialysis From Registry to Practice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156" name="Obdélník 5"/>
          <p:cNvSpPr>
            <a:spLocks noChangeArrowheads="1"/>
          </p:cNvSpPr>
          <p:nvPr/>
        </p:nvSpPr>
        <p:spPr bwMode="auto">
          <a:xfrm>
            <a:off x="1907704" y="1052736"/>
            <a:ext cx="45720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Contraindications to peritoneal dialysis include the following:</a:t>
            </a:r>
          </a:p>
          <a:p>
            <a:endParaRPr lang="en-GB" dirty="0"/>
          </a:p>
          <a:p>
            <a:pPr>
              <a:buFont typeface="Arial" pitchFamily="34" charset="0"/>
              <a:buChar char="•"/>
            </a:pPr>
            <a:r>
              <a:rPr lang="en-GB" dirty="0"/>
              <a:t>    Documented type II </a:t>
            </a:r>
            <a:r>
              <a:rPr lang="en-GB" dirty="0" err="1"/>
              <a:t>ultrafiltration</a:t>
            </a:r>
            <a:r>
              <a:rPr lang="en-GB" dirty="0"/>
              <a:t> failure.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   Severe inflammatory bowel disease.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   Acute active diverticulitis.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   Abdominal abscess.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   Active ischemic bowel disease.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   Severe active psychotic disorder.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    Marked intellectual disability.</a:t>
            </a:r>
          </a:p>
        </p:txBody>
      </p:sp>
      <p:sp>
        <p:nvSpPr>
          <p:cNvPr id="49157" name="TextovéPole 6"/>
          <p:cNvSpPr txBox="1">
            <a:spLocks noChangeArrowheads="1"/>
          </p:cNvSpPr>
          <p:nvPr/>
        </p:nvSpPr>
        <p:spPr bwMode="auto">
          <a:xfrm>
            <a:off x="2700338" y="282575"/>
            <a:ext cx="35133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 smtClean="0"/>
              <a:t>Contraindications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PD</a:t>
            </a:r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Indication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PD</a:t>
            </a:r>
            <a:endParaRPr lang="en-GB" dirty="0" smtClean="0"/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>
          <a:xfrm>
            <a:off x="684213" y="1628775"/>
            <a:ext cx="7848600" cy="4752975"/>
          </a:xfrm>
        </p:spPr>
        <p:txBody>
          <a:bodyPr/>
          <a:lstStyle/>
          <a:p>
            <a:r>
              <a:rPr lang="cs-CZ" dirty="0" err="1" smtClean="0"/>
              <a:t>Pacients</a:t>
            </a:r>
            <a:r>
              <a:rPr lang="cs-CZ" dirty="0" smtClean="0"/>
              <a:t>, </a:t>
            </a:r>
            <a:r>
              <a:rPr lang="cs-CZ" dirty="0" err="1" smtClean="0"/>
              <a:t>that</a:t>
            </a:r>
            <a:r>
              <a:rPr lang="cs-CZ" dirty="0" smtClean="0"/>
              <a:t> are not </a:t>
            </a:r>
            <a:r>
              <a:rPr lang="cs-CZ" dirty="0" err="1" smtClean="0"/>
              <a:t>indicated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do not </a:t>
            </a:r>
            <a:r>
              <a:rPr lang="cs-CZ" dirty="0" err="1" smtClean="0"/>
              <a:t>want</a:t>
            </a:r>
            <a:r>
              <a:rPr lang="cs-CZ" dirty="0" smtClean="0"/>
              <a:t> </a:t>
            </a:r>
            <a:r>
              <a:rPr lang="cs-CZ" dirty="0" err="1" smtClean="0"/>
              <a:t>renal</a:t>
            </a:r>
            <a:r>
              <a:rPr lang="cs-CZ" dirty="0" smtClean="0"/>
              <a:t> </a:t>
            </a:r>
            <a:r>
              <a:rPr lang="cs-CZ" dirty="0" err="1" smtClean="0"/>
              <a:t>transplant</a:t>
            </a:r>
            <a:endParaRPr lang="cs-CZ" dirty="0" smtClean="0"/>
          </a:p>
          <a:p>
            <a:r>
              <a:rPr lang="cs-CZ" dirty="0" smtClean="0"/>
              <a:t>PD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optimal</a:t>
            </a:r>
            <a:r>
              <a:rPr lang="cs-CZ" dirty="0" smtClean="0"/>
              <a:t> </a:t>
            </a:r>
            <a:r>
              <a:rPr lang="cs-CZ" dirty="0" err="1" smtClean="0"/>
              <a:t>method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bridging</a:t>
            </a:r>
            <a:r>
              <a:rPr lang="cs-CZ" dirty="0" smtClean="0"/>
              <a:t> </a:t>
            </a:r>
            <a:r>
              <a:rPr lang="cs-CZ" dirty="0" err="1" smtClean="0"/>
              <a:t>until</a:t>
            </a:r>
            <a:r>
              <a:rPr lang="cs-CZ" dirty="0" smtClean="0"/>
              <a:t> </a:t>
            </a:r>
            <a:r>
              <a:rPr lang="cs-CZ" dirty="0" err="1" smtClean="0"/>
              <a:t>renal</a:t>
            </a:r>
            <a:r>
              <a:rPr lang="cs-CZ" dirty="0" smtClean="0"/>
              <a:t> </a:t>
            </a:r>
            <a:r>
              <a:rPr lang="cs-CZ" dirty="0" err="1" smtClean="0"/>
              <a:t>transplant</a:t>
            </a:r>
            <a:endParaRPr lang="cs-CZ" dirty="0" smtClean="0"/>
          </a:p>
          <a:p>
            <a:r>
              <a:rPr lang="cs-CZ" dirty="0" err="1" smtClean="0"/>
              <a:t>Pacients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CVD</a:t>
            </a:r>
          </a:p>
          <a:p>
            <a:r>
              <a:rPr lang="cs-CZ" dirty="0" smtClean="0"/>
              <a:t>Most </a:t>
            </a:r>
            <a:r>
              <a:rPr lang="cs-CZ" dirty="0" err="1" smtClean="0"/>
              <a:t>seniors</a:t>
            </a:r>
            <a:endParaRPr lang="cs-CZ" dirty="0" smtClean="0"/>
          </a:p>
          <a:p>
            <a:r>
              <a:rPr lang="cs-CZ" dirty="0" err="1" smtClean="0"/>
              <a:t>Pacients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side</a:t>
            </a:r>
            <a:r>
              <a:rPr lang="cs-CZ" dirty="0" smtClean="0"/>
              <a:t> </a:t>
            </a:r>
            <a:r>
              <a:rPr lang="cs-CZ" dirty="0" err="1" smtClean="0"/>
              <a:t>effects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heparinization</a:t>
            </a:r>
            <a:endParaRPr lang="en-GB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600" y="1301750"/>
            <a:ext cx="71215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3" name="TextovéPole 3"/>
          <p:cNvSpPr txBox="1">
            <a:spLocks noChangeArrowheads="1"/>
          </p:cNvSpPr>
          <p:nvPr/>
        </p:nvSpPr>
        <p:spPr bwMode="auto">
          <a:xfrm>
            <a:off x="1011238" y="404813"/>
            <a:ext cx="7953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en-US" dirty="0"/>
              <a:t>CCPD a NIPD </a:t>
            </a:r>
            <a:r>
              <a:rPr lang="cs-CZ" altLang="en-US" dirty="0" err="1" smtClean="0"/>
              <a:t>needs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equipment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for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automaticdialysis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solution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exchange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413" y="758825"/>
            <a:ext cx="711517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238" y="758825"/>
            <a:ext cx="71215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r>
              <a:rPr lang="cs-CZ" altLang="en-US" smtClean="0"/>
              <a:t>AGENDA</a:t>
            </a:r>
            <a:endParaRPr lang="en-GB" altLang="en-US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04200" cy="4679950"/>
          </a:xfrm>
        </p:spPr>
        <p:txBody>
          <a:bodyPr/>
          <a:lstStyle/>
          <a:p>
            <a:r>
              <a:rPr lang="cs-CZ" altLang="en-US" dirty="0" smtClean="0"/>
              <a:t>RRT</a:t>
            </a:r>
          </a:p>
          <a:p>
            <a:r>
              <a:rPr lang="cs-CZ" altLang="en-US" b="1" dirty="0" smtClean="0">
                <a:solidFill>
                  <a:srgbClr val="FF0000"/>
                </a:solidFill>
              </a:rPr>
              <a:t>Epidemiology</a:t>
            </a:r>
          </a:p>
          <a:p>
            <a:r>
              <a:rPr lang="cs-CZ" altLang="en-US" dirty="0" err="1" smtClean="0"/>
              <a:t>Definition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acute</a:t>
            </a:r>
            <a:r>
              <a:rPr lang="cs-CZ" altLang="en-US" dirty="0" smtClean="0"/>
              <a:t> and chronic </a:t>
            </a:r>
            <a:r>
              <a:rPr lang="cs-CZ" altLang="en-US" dirty="0" err="1" smtClean="0"/>
              <a:t>dialysis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specific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requirements</a:t>
            </a:r>
            <a:endParaRPr lang="cs-CZ" altLang="en-US" dirty="0" smtClean="0"/>
          </a:p>
          <a:p>
            <a:r>
              <a:rPr lang="cs-CZ" altLang="en-US" dirty="0" smtClean="0"/>
              <a:t>Basic </a:t>
            </a:r>
            <a:r>
              <a:rPr lang="cs-CZ" altLang="en-US" dirty="0" err="1" smtClean="0"/>
              <a:t>physical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aspects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</a:t>
            </a:r>
          </a:p>
          <a:p>
            <a:r>
              <a:rPr lang="cs-CZ" altLang="en-US" dirty="0" err="1" smtClean="0"/>
              <a:t>Clinical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application</a:t>
            </a:r>
            <a:r>
              <a:rPr lang="cs-CZ" altLang="en-US" dirty="0" smtClean="0"/>
              <a:t> – </a:t>
            </a:r>
            <a:r>
              <a:rPr lang="cs-CZ" altLang="en-US" dirty="0" err="1" smtClean="0"/>
              <a:t>technical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problems</a:t>
            </a:r>
            <a:endParaRPr lang="cs-CZ" altLang="en-US" dirty="0" smtClean="0"/>
          </a:p>
          <a:p>
            <a:r>
              <a:rPr lang="cs-CZ" altLang="en-US" dirty="0" smtClean="0"/>
              <a:t>Access </a:t>
            </a:r>
            <a:r>
              <a:rPr lang="cs-CZ" altLang="en-US" dirty="0" err="1" smtClean="0"/>
              <a:t>for</a:t>
            </a:r>
            <a:r>
              <a:rPr lang="cs-CZ" altLang="en-US" dirty="0" smtClean="0"/>
              <a:t> HD and PD </a:t>
            </a:r>
          </a:p>
          <a:p>
            <a:r>
              <a:rPr lang="cs-CZ" altLang="en-US" dirty="0" err="1" smtClean="0"/>
              <a:t>Complications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 </a:t>
            </a:r>
            <a:r>
              <a:rPr lang="cs-CZ" altLang="en-US" dirty="0" err="1" smtClean="0"/>
              <a:t>therapy</a:t>
            </a:r>
            <a:endParaRPr lang="cs-CZ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738" y="712788"/>
            <a:ext cx="7248525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690563"/>
            <a:ext cx="7304087" cy="54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225" y="682625"/>
            <a:ext cx="732155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225" y="682625"/>
            <a:ext cx="732155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038" y="700088"/>
            <a:ext cx="7273925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225" y="682625"/>
            <a:ext cx="732155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700" y="676275"/>
            <a:ext cx="73406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r>
              <a:rPr lang="cs-CZ" altLang="en-US" smtClean="0"/>
              <a:t>AGENDA</a:t>
            </a:r>
            <a:endParaRPr lang="en-GB" altLang="en-US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04200" cy="4679950"/>
          </a:xfrm>
        </p:spPr>
        <p:txBody>
          <a:bodyPr/>
          <a:lstStyle/>
          <a:p>
            <a:r>
              <a:rPr lang="cs-CZ" altLang="en-US" dirty="0" smtClean="0"/>
              <a:t>RRT</a:t>
            </a:r>
          </a:p>
          <a:p>
            <a:r>
              <a:rPr lang="cs-CZ" altLang="en-US" dirty="0" smtClean="0"/>
              <a:t>Epidemiology</a:t>
            </a:r>
          </a:p>
          <a:p>
            <a:r>
              <a:rPr lang="cs-CZ" altLang="en-US" dirty="0" err="1" smtClean="0"/>
              <a:t>Definition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acute</a:t>
            </a:r>
            <a:r>
              <a:rPr lang="cs-CZ" altLang="en-US" dirty="0" smtClean="0"/>
              <a:t> and chronic </a:t>
            </a:r>
            <a:r>
              <a:rPr lang="cs-CZ" altLang="en-US" dirty="0" err="1" smtClean="0"/>
              <a:t>dialysis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specific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requirements</a:t>
            </a:r>
            <a:endParaRPr lang="cs-CZ" altLang="en-US" dirty="0" smtClean="0"/>
          </a:p>
          <a:p>
            <a:r>
              <a:rPr lang="cs-CZ" altLang="en-US" dirty="0" smtClean="0"/>
              <a:t>Basic </a:t>
            </a:r>
            <a:r>
              <a:rPr lang="cs-CZ" altLang="en-US" dirty="0" err="1" smtClean="0"/>
              <a:t>physical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aspects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</a:t>
            </a:r>
          </a:p>
          <a:p>
            <a:r>
              <a:rPr lang="cs-CZ" altLang="en-US" dirty="0" err="1" smtClean="0"/>
              <a:t>Clinical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application</a:t>
            </a:r>
            <a:r>
              <a:rPr lang="cs-CZ" altLang="en-US" dirty="0" smtClean="0"/>
              <a:t> – </a:t>
            </a:r>
            <a:r>
              <a:rPr lang="cs-CZ" altLang="en-US" dirty="0" err="1" smtClean="0"/>
              <a:t>technical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problems</a:t>
            </a:r>
            <a:endParaRPr lang="cs-CZ" altLang="en-US" dirty="0" smtClean="0"/>
          </a:p>
          <a:p>
            <a:r>
              <a:rPr lang="cs-CZ" altLang="en-US" b="1" dirty="0" smtClean="0">
                <a:solidFill>
                  <a:srgbClr val="FF0000"/>
                </a:solidFill>
              </a:rPr>
              <a:t>Access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for</a:t>
            </a:r>
            <a:r>
              <a:rPr lang="cs-CZ" altLang="en-US" b="1" dirty="0" smtClean="0">
                <a:solidFill>
                  <a:srgbClr val="FF0000"/>
                </a:solidFill>
              </a:rPr>
              <a:t> HD and PD </a:t>
            </a:r>
          </a:p>
          <a:p>
            <a:r>
              <a:rPr lang="cs-CZ" altLang="en-US" dirty="0" err="1" smtClean="0"/>
              <a:t>Complications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 </a:t>
            </a:r>
            <a:r>
              <a:rPr lang="cs-CZ" altLang="en-US" dirty="0" err="1" smtClean="0"/>
              <a:t>therapy</a:t>
            </a:r>
            <a:endParaRPr lang="cs-CZ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38" y="188913"/>
            <a:ext cx="56149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238" y="2349500"/>
            <a:ext cx="4743450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573463"/>
            <a:ext cx="36766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ovéPole 1"/>
          <p:cNvSpPr txBox="1">
            <a:spLocks noChangeArrowheads="1"/>
          </p:cNvSpPr>
          <p:nvPr/>
        </p:nvSpPr>
        <p:spPr bwMode="auto">
          <a:xfrm>
            <a:off x="6011863" y="677863"/>
            <a:ext cx="2540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dirty="0" err="1" smtClean="0">
                <a:solidFill>
                  <a:srgbClr val="FF0000"/>
                </a:solidFill>
              </a:rPr>
              <a:t>Native</a:t>
            </a:r>
            <a:r>
              <a:rPr lang="cs-CZ" altLang="en-US" dirty="0" smtClean="0">
                <a:solidFill>
                  <a:srgbClr val="FF0000"/>
                </a:solidFill>
              </a:rPr>
              <a:t> </a:t>
            </a:r>
            <a:r>
              <a:rPr lang="cs-CZ" altLang="en-US" dirty="0">
                <a:solidFill>
                  <a:srgbClr val="FF0000"/>
                </a:solidFill>
              </a:rPr>
              <a:t>A-V </a:t>
            </a:r>
            <a:r>
              <a:rPr lang="cs-CZ" altLang="en-US" dirty="0" err="1">
                <a:solidFill>
                  <a:srgbClr val="FF0000"/>
                </a:solidFill>
              </a:rPr>
              <a:t>shunt</a:t>
            </a:r>
            <a:endParaRPr lang="en-GB" altLang="en-US" dirty="0">
              <a:solidFill>
                <a:srgbClr val="FF0000"/>
              </a:solidFill>
            </a:endParaRPr>
          </a:p>
        </p:txBody>
      </p:sp>
      <p:cxnSp>
        <p:nvCxnSpPr>
          <p:cNvPr id="62470" name="Přímá spojnice se šipkou 3"/>
          <p:cNvCxnSpPr>
            <a:cxnSpLocks noChangeShapeType="1"/>
            <a:stCxn id="62469" idx="1"/>
          </p:cNvCxnSpPr>
          <p:nvPr/>
        </p:nvCxnSpPr>
        <p:spPr bwMode="auto">
          <a:xfrm flipH="1">
            <a:off x="3708401" y="908696"/>
            <a:ext cx="2303462" cy="75659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  <p:cxnSp>
        <p:nvCxnSpPr>
          <p:cNvPr id="62471" name="Přímá spojnice se šipkou 6"/>
          <p:cNvCxnSpPr>
            <a:cxnSpLocks noChangeShapeType="1"/>
            <a:stCxn id="62469" idx="1"/>
          </p:cNvCxnSpPr>
          <p:nvPr/>
        </p:nvCxnSpPr>
        <p:spPr bwMode="auto">
          <a:xfrm flipH="1">
            <a:off x="3203575" y="908696"/>
            <a:ext cx="2808288" cy="2520304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  <p:sp>
        <p:nvSpPr>
          <p:cNvPr id="62472" name="TextovéPole 7"/>
          <p:cNvSpPr txBox="1">
            <a:spLocks noChangeArrowheads="1"/>
          </p:cNvSpPr>
          <p:nvPr/>
        </p:nvSpPr>
        <p:spPr bwMode="auto">
          <a:xfrm>
            <a:off x="6084888" y="1614488"/>
            <a:ext cx="2599430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dirty="0" err="1" smtClean="0">
                <a:solidFill>
                  <a:srgbClr val="FF0000"/>
                </a:solidFill>
              </a:rPr>
              <a:t>Vascular</a:t>
            </a:r>
            <a:r>
              <a:rPr lang="cs-CZ" altLang="en-US" dirty="0" smtClean="0">
                <a:solidFill>
                  <a:srgbClr val="FF0000"/>
                </a:solidFill>
              </a:rPr>
              <a:t> </a:t>
            </a:r>
            <a:r>
              <a:rPr lang="cs-CZ" altLang="en-US" dirty="0" err="1" smtClean="0">
                <a:solidFill>
                  <a:srgbClr val="FF0000"/>
                </a:solidFill>
              </a:rPr>
              <a:t>prothesis</a:t>
            </a:r>
            <a:endParaRPr lang="en-GB" altLang="en-US" dirty="0">
              <a:solidFill>
                <a:srgbClr val="FF0000"/>
              </a:solidFill>
            </a:endParaRPr>
          </a:p>
        </p:txBody>
      </p:sp>
      <p:cxnSp>
        <p:nvCxnSpPr>
          <p:cNvPr id="62473" name="Přímá spojnice se šipkou 9"/>
          <p:cNvCxnSpPr>
            <a:cxnSpLocks noChangeShapeType="1"/>
            <a:stCxn id="62472" idx="2"/>
          </p:cNvCxnSpPr>
          <p:nvPr/>
        </p:nvCxnSpPr>
        <p:spPr bwMode="auto">
          <a:xfrm flipH="1">
            <a:off x="6684971" y="2076153"/>
            <a:ext cx="699632" cy="171321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6901248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4000" dirty="0" err="1" smtClean="0"/>
              <a:t>Hemodialysis</a:t>
            </a:r>
            <a:r>
              <a:rPr lang="cs-CZ" altLang="en-US" sz="4000" dirty="0" smtClean="0"/>
              <a:t> – </a:t>
            </a:r>
            <a:r>
              <a:rPr lang="cs-CZ" altLang="en-US" sz="4000" dirty="0" err="1" smtClean="0"/>
              <a:t>clinical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aspects</a:t>
            </a:r>
            <a:endParaRPr lang="cs-CZ" altLang="en-US" sz="4000" dirty="0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981200" y="1066800"/>
            <a:ext cx="3563540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4000" dirty="0" err="1" smtClean="0"/>
              <a:t>Vascular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access</a:t>
            </a:r>
            <a:endParaRPr lang="cs-CZ" altLang="en-US" sz="4000" dirty="0"/>
          </a:p>
        </p:txBody>
      </p:sp>
      <p:pic>
        <p:nvPicPr>
          <p:cNvPr id="63492" name="Picture 4" descr="E:\HD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3" y="2357438"/>
            <a:ext cx="777240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41325" y="2022475"/>
            <a:ext cx="17764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/>
              <a:t>V. jugulairs</a:t>
            </a:r>
          </a:p>
          <a:p>
            <a:r>
              <a:rPr lang="cs-CZ" altLang="en-US"/>
              <a:t>V. subclavia</a:t>
            </a:r>
          </a:p>
          <a:p>
            <a:r>
              <a:rPr lang="cs-CZ" altLang="en-US"/>
              <a:t>V. femoralis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6934200" y="3886200"/>
            <a:ext cx="1524000" cy="1219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>
            <a:off x="7239000" y="4038600"/>
            <a:ext cx="914400" cy="914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altLang="en-US"/>
          </a:p>
        </p:txBody>
      </p:sp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963613"/>
            <a:ext cx="2816225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900113" y="1268413"/>
          <a:ext cx="7243761" cy="4752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4587"/>
                <a:gridCol w="2414587"/>
                <a:gridCol w="2414587"/>
              </a:tblGrid>
              <a:tr h="529057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Roky</a:t>
                      </a:r>
                      <a:endParaRPr lang="en-GB" sz="2400" dirty="0"/>
                    </a:p>
                  </a:txBody>
                  <a:tcPr marL="91443" marR="91443" marT="45704" marB="45704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HD (počet/PMP)</a:t>
                      </a:r>
                      <a:endParaRPr lang="en-GB" sz="2400" dirty="0"/>
                    </a:p>
                  </a:txBody>
                  <a:tcPr marL="91443" marR="91443" marT="45704" marB="45704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PD (počet/PMP)</a:t>
                      </a:r>
                      <a:endParaRPr lang="en-GB" sz="2400" dirty="0"/>
                    </a:p>
                  </a:txBody>
                  <a:tcPr marL="91443" marR="91443" marT="45704" marB="45704">
                    <a:solidFill>
                      <a:schemeClr val="accent2"/>
                    </a:solidFill>
                  </a:tcPr>
                </a:tc>
              </a:tr>
              <a:tr h="335261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2007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469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39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335261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2008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497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44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337648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2009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505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44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360061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2010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554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47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335261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2011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535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48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335261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2012</a:t>
                      </a:r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550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47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409660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2013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552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49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360061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2014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567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41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360061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2015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591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44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360061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2016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601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41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360061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2017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601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37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  <a:tr h="335261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2018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626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34</a:t>
                      </a:r>
                      <a:endParaRPr lang="en-GB" sz="1600" b="1" dirty="0"/>
                    </a:p>
                  </a:txBody>
                  <a:tcPr marL="91443" marR="91443" marT="45704" marB="45704"/>
                </a:tc>
              </a:tr>
            </a:tbl>
          </a:graphicData>
        </a:graphic>
      </p:graphicFrame>
      <p:sp>
        <p:nvSpPr>
          <p:cNvPr id="18492" name="TextovéPole 5"/>
          <p:cNvSpPr txBox="1">
            <a:spLocks noChangeArrowheads="1"/>
          </p:cNvSpPr>
          <p:nvPr/>
        </p:nvSpPr>
        <p:spPr bwMode="auto">
          <a:xfrm>
            <a:off x="574675" y="233363"/>
            <a:ext cx="8261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dirty="0" err="1" smtClean="0"/>
              <a:t>Number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patients</a:t>
            </a:r>
            <a:r>
              <a:rPr lang="cs-CZ" altLang="en-US" dirty="0" smtClean="0"/>
              <a:t> per </a:t>
            </a:r>
            <a:r>
              <a:rPr lang="cs-CZ" altLang="en-US" dirty="0"/>
              <a:t>1 milion </a:t>
            </a:r>
            <a:r>
              <a:rPr lang="cs-CZ" altLang="en-US" dirty="0" err="1" smtClean="0"/>
              <a:t>citizens</a:t>
            </a:r>
            <a:r>
              <a:rPr lang="cs-CZ" altLang="en-US" dirty="0" smtClean="0"/>
              <a:t> in </a:t>
            </a:r>
            <a:r>
              <a:rPr lang="cs-CZ" altLang="en-US" dirty="0"/>
              <a:t>HD a </a:t>
            </a:r>
            <a:r>
              <a:rPr lang="cs-CZ" altLang="en-US" dirty="0" smtClean="0"/>
              <a:t>PD program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511175"/>
            <a:ext cx="5362575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565400"/>
            <a:ext cx="39052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773238"/>
            <a:ext cx="81121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1"/>
          <p:cNvSpPr txBox="1">
            <a:spLocks noChangeArrowheads="1"/>
          </p:cNvSpPr>
          <p:nvPr/>
        </p:nvSpPr>
        <p:spPr bwMode="auto">
          <a:xfrm>
            <a:off x="3779838" y="620713"/>
            <a:ext cx="1747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/>
              <a:t>PD catheter</a:t>
            </a:r>
            <a:endParaRPr lang="en-GB" altLang="en-US"/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4663"/>
            <a:ext cx="28575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475" y="1138238"/>
            <a:ext cx="4757738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525713"/>
            <a:ext cx="4157663" cy="41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38" y="1700213"/>
            <a:ext cx="9083675" cy="34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5" descr="Výsledek obrázku pro peritoneal catheter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pic>
        <p:nvPicPr>
          <p:cNvPr id="68611" name="Picture 7" descr="P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2139950"/>
            <a:ext cx="741521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5" name="Picture 9" descr="Výsledek obrázku pro peritoneal cathe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1241425"/>
            <a:ext cx="89376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0" name="Picture 14" descr="Výsledek obrázku pro peritoneal cathe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" y="-604838"/>
            <a:ext cx="8902700" cy="776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r>
              <a:rPr lang="cs-CZ" altLang="en-US" smtClean="0"/>
              <a:t>AGENDA</a:t>
            </a:r>
            <a:endParaRPr lang="en-GB" altLang="en-US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04200" cy="4679950"/>
          </a:xfrm>
        </p:spPr>
        <p:txBody>
          <a:bodyPr/>
          <a:lstStyle/>
          <a:p>
            <a:r>
              <a:rPr lang="cs-CZ" altLang="en-US" dirty="0" smtClean="0"/>
              <a:t>RRT</a:t>
            </a:r>
          </a:p>
          <a:p>
            <a:r>
              <a:rPr lang="cs-CZ" altLang="en-US" dirty="0" smtClean="0"/>
              <a:t>Epidemiology</a:t>
            </a:r>
          </a:p>
          <a:p>
            <a:r>
              <a:rPr lang="cs-CZ" altLang="en-US" dirty="0" err="1" smtClean="0"/>
              <a:t>Definition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acute</a:t>
            </a:r>
            <a:r>
              <a:rPr lang="cs-CZ" altLang="en-US" dirty="0" smtClean="0"/>
              <a:t> and chronic </a:t>
            </a:r>
            <a:r>
              <a:rPr lang="cs-CZ" altLang="en-US" dirty="0" err="1" smtClean="0"/>
              <a:t>dialysis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specific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requirements</a:t>
            </a:r>
            <a:endParaRPr lang="cs-CZ" altLang="en-US" dirty="0" smtClean="0"/>
          </a:p>
          <a:p>
            <a:r>
              <a:rPr lang="cs-CZ" altLang="en-US" dirty="0" smtClean="0"/>
              <a:t>Basic </a:t>
            </a:r>
            <a:r>
              <a:rPr lang="cs-CZ" altLang="en-US" dirty="0" err="1" smtClean="0"/>
              <a:t>physical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aspects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HD and PD</a:t>
            </a:r>
          </a:p>
          <a:p>
            <a:r>
              <a:rPr lang="cs-CZ" altLang="en-US" dirty="0" err="1" smtClean="0"/>
              <a:t>Clinical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application</a:t>
            </a:r>
            <a:r>
              <a:rPr lang="cs-CZ" altLang="en-US" dirty="0" smtClean="0"/>
              <a:t> – </a:t>
            </a:r>
            <a:r>
              <a:rPr lang="cs-CZ" altLang="en-US" dirty="0" err="1" smtClean="0"/>
              <a:t>technical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problems</a:t>
            </a:r>
            <a:endParaRPr lang="cs-CZ" altLang="en-US" dirty="0" smtClean="0"/>
          </a:p>
          <a:p>
            <a:r>
              <a:rPr lang="cs-CZ" altLang="en-US" dirty="0" smtClean="0"/>
              <a:t>Access </a:t>
            </a:r>
            <a:r>
              <a:rPr lang="cs-CZ" altLang="en-US" dirty="0" err="1" smtClean="0"/>
              <a:t>for</a:t>
            </a:r>
            <a:r>
              <a:rPr lang="cs-CZ" altLang="en-US" dirty="0" smtClean="0"/>
              <a:t> HD and PD </a:t>
            </a:r>
          </a:p>
          <a:p>
            <a:r>
              <a:rPr lang="cs-CZ" altLang="en-US" b="1" dirty="0" err="1" smtClean="0">
                <a:solidFill>
                  <a:srgbClr val="FF0000"/>
                </a:solidFill>
              </a:rPr>
              <a:t>Complications</a:t>
            </a:r>
            <a:r>
              <a:rPr lang="cs-CZ" altLang="en-US" b="1" dirty="0" smtClean="0">
                <a:solidFill>
                  <a:srgbClr val="FF0000"/>
                </a:solidFill>
              </a:rPr>
              <a:t>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of</a:t>
            </a:r>
            <a:r>
              <a:rPr lang="cs-CZ" altLang="en-US" b="1" dirty="0" smtClean="0">
                <a:solidFill>
                  <a:srgbClr val="FF0000"/>
                </a:solidFill>
              </a:rPr>
              <a:t> HD and PD </a:t>
            </a:r>
            <a:r>
              <a:rPr lang="cs-CZ" altLang="en-US" b="1" dirty="0" err="1" smtClean="0">
                <a:solidFill>
                  <a:srgbClr val="FF0000"/>
                </a:solidFill>
              </a:rPr>
              <a:t>therapy</a:t>
            </a:r>
            <a:endParaRPr lang="cs-CZ" alt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1258888" y="549275"/>
            <a:ext cx="5859296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sz="4000" dirty="0" err="1" smtClean="0"/>
              <a:t>Complications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during</a:t>
            </a:r>
            <a:r>
              <a:rPr lang="cs-CZ" altLang="en-US" sz="4000" dirty="0" smtClean="0"/>
              <a:t> HD</a:t>
            </a:r>
            <a:endParaRPr lang="cs-CZ" altLang="en-US" dirty="0"/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2438400" y="1654175"/>
            <a:ext cx="633224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cs-CZ" altLang="en-US" dirty="0"/>
              <a:t> </a:t>
            </a:r>
            <a:r>
              <a:rPr lang="cs-CZ" altLang="en-US" dirty="0" err="1" smtClean="0"/>
              <a:t>Hypotension</a:t>
            </a:r>
            <a:endParaRPr lang="cs-CZ" altLang="en-US" dirty="0"/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Muscle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cramps</a:t>
            </a:r>
            <a:endParaRPr lang="cs-CZ" altLang="en-US" dirty="0"/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Disequilibrium</a:t>
            </a:r>
            <a:r>
              <a:rPr lang="cs-CZ" altLang="en-US" dirty="0" smtClean="0"/>
              <a:t> syndrome </a:t>
            </a:r>
            <a:r>
              <a:rPr lang="cs-CZ" altLang="en-US" dirty="0"/>
              <a:t>(urea, Na, </a:t>
            </a:r>
            <a:r>
              <a:rPr lang="cs-CZ" altLang="en-US" dirty="0" smtClean="0"/>
              <a:t>K,</a:t>
            </a:r>
            <a:r>
              <a:rPr lang="cs-CZ" altLang="en-US" dirty="0" smtClean="0">
                <a:sym typeface="Symbol" pitchFamily="18" charset="2"/>
              </a:rPr>
              <a:t>ABR</a:t>
            </a:r>
          </a:p>
          <a:p>
            <a:pPr>
              <a:buFontTx/>
              <a:buChar char="•"/>
            </a:pPr>
            <a:r>
              <a:rPr lang="cs-CZ" altLang="en-US" dirty="0">
                <a:sym typeface="Symbol" pitchFamily="18" charset="2"/>
              </a:rPr>
              <a:t> </a:t>
            </a:r>
            <a:r>
              <a:rPr lang="cs-CZ" altLang="en-US" dirty="0" err="1" smtClean="0"/>
              <a:t>Fever</a:t>
            </a:r>
            <a:endParaRPr lang="cs-CZ" altLang="en-US" dirty="0"/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Headache</a:t>
            </a:r>
            <a:endParaRPr lang="cs-CZ" altLang="en-US" dirty="0"/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Chest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pain</a:t>
            </a:r>
            <a:endParaRPr lang="cs-CZ" altLang="en-US" dirty="0"/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First</a:t>
            </a:r>
            <a:r>
              <a:rPr lang="cs-CZ" altLang="en-US" dirty="0" smtClean="0"/>
              <a:t> </a:t>
            </a:r>
            <a:r>
              <a:rPr lang="cs-CZ" altLang="en-US" dirty="0"/>
              <a:t>use syndrome</a:t>
            </a:r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Arrytmia</a:t>
            </a:r>
            <a:endParaRPr lang="cs-CZ" altLang="en-US" dirty="0"/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Hemorhagic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diatesis</a:t>
            </a:r>
            <a:endParaRPr lang="cs-CZ" altLang="en-US" dirty="0"/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Air</a:t>
            </a:r>
            <a:r>
              <a:rPr lang="cs-CZ" altLang="en-US" dirty="0" smtClean="0"/>
              <a:t> embolii</a:t>
            </a:r>
            <a:endParaRPr lang="cs-CZ" altLang="en-US" dirty="0"/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Blood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clotting</a:t>
            </a:r>
            <a:r>
              <a:rPr lang="cs-CZ" altLang="en-US" dirty="0" smtClean="0"/>
              <a:t> in </a:t>
            </a:r>
            <a:r>
              <a:rPr lang="cs-CZ" altLang="en-US" dirty="0" err="1" smtClean="0"/>
              <a:t>dialysator</a:t>
            </a:r>
            <a:endParaRPr lang="cs-CZ" altLang="en-US" dirty="0"/>
          </a:p>
          <a:p>
            <a:pPr>
              <a:buFontTx/>
              <a:buChar char="•"/>
            </a:pPr>
            <a:r>
              <a:rPr lang="cs-CZ" altLang="en-US" dirty="0" smtClean="0"/>
              <a:t> </a:t>
            </a:r>
            <a:r>
              <a:rPr lang="cs-CZ" altLang="en-US" dirty="0" err="1" smtClean="0"/>
              <a:t>Accelerated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hypertension</a:t>
            </a:r>
            <a:endParaRPr lang="cs-CZ" altLang="en-US" dirty="0"/>
          </a:p>
          <a:p>
            <a:pPr>
              <a:buFontTx/>
              <a:buChar char="•"/>
            </a:pPr>
            <a:endParaRPr lang="cs-CZ" altLang="en-US" dirty="0"/>
          </a:p>
          <a:p>
            <a:pPr>
              <a:buFontTx/>
              <a:buChar char="•"/>
            </a:pP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  <a:solidFill>
            <a:srgbClr val="FFFF66"/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cs-CZ" altLang="en-US" b="1" dirty="0" err="1" smtClean="0"/>
              <a:t>Complications</a:t>
            </a:r>
            <a:r>
              <a:rPr lang="cs-CZ" altLang="en-US" b="1" dirty="0" smtClean="0"/>
              <a:t> </a:t>
            </a:r>
            <a:r>
              <a:rPr lang="cs-CZ" altLang="en-US" b="1" dirty="0" err="1" smtClean="0"/>
              <a:t>regarding</a:t>
            </a:r>
            <a:r>
              <a:rPr lang="cs-CZ" altLang="en-US" b="1" dirty="0" smtClean="0"/>
              <a:t> </a:t>
            </a:r>
            <a:r>
              <a:rPr lang="cs-CZ" altLang="en-US" b="1" dirty="0" err="1" smtClean="0"/>
              <a:t>vascular</a:t>
            </a:r>
            <a:r>
              <a:rPr lang="cs-CZ" altLang="en-US" b="1" dirty="0" smtClean="0"/>
              <a:t> </a:t>
            </a:r>
            <a:r>
              <a:rPr lang="cs-CZ" altLang="en-US" b="1" dirty="0" err="1" smtClean="0"/>
              <a:t>access</a:t>
            </a:r>
            <a:endParaRPr lang="en-GB" altLang="en-US" b="1" dirty="0" smtClean="0"/>
          </a:p>
        </p:txBody>
      </p:sp>
      <p:sp>
        <p:nvSpPr>
          <p:cNvPr id="71683" name="TextovéPole 3"/>
          <p:cNvSpPr txBox="1">
            <a:spLocks noChangeArrowheads="1"/>
          </p:cNvSpPr>
          <p:nvPr/>
        </p:nvSpPr>
        <p:spPr bwMode="auto">
          <a:xfrm>
            <a:off x="684213" y="2205038"/>
            <a:ext cx="71278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en-US" dirty="0" err="1" smtClean="0"/>
              <a:t>Cathether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sepsis</a:t>
            </a:r>
            <a:endParaRPr lang="cs-CZ" altLang="en-US" dirty="0" smtClean="0"/>
          </a:p>
          <a:p>
            <a:r>
              <a:rPr lang="cs-CZ" altLang="en-US" dirty="0" err="1" smtClean="0"/>
              <a:t>Cathether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malfunction</a:t>
            </a:r>
            <a:r>
              <a:rPr lang="cs-CZ" altLang="en-US" dirty="0" smtClean="0"/>
              <a:t> (</a:t>
            </a:r>
            <a:r>
              <a:rPr lang="cs-CZ" altLang="en-US" dirty="0" err="1" smtClean="0"/>
              <a:t>thrombosis</a:t>
            </a:r>
            <a:r>
              <a:rPr lang="cs-CZ" altLang="en-US" dirty="0" smtClean="0"/>
              <a:t>/</a:t>
            </a:r>
            <a:r>
              <a:rPr lang="cs-CZ" altLang="en-US" dirty="0" err="1" smtClean="0"/>
              <a:t>stenosis</a:t>
            </a:r>
            <a:r>
              <a:rPr lang="cs-CZ" altLang="en-US" dirty="0" smtClean="0"/>
              <a:t>) </a:t>
            </a:r>
            <a:endParaRPr lang="cs-CZ" altLang="en-US" dirty="0"/>
          </a:p>
          <a:p>
            <a:r>
              <a:rPr lang="cs-CZ" altLang="en-US" dirty="0" err="1" smtClean="0"/>
              <a:t>Graft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infection</a:t>
            </a:r>
            <a:endParaRPr lang="cs-CZ" altLang="en-US" dirty="0"/>
          </a:p>
          <a:p>
            <a:r>
              <a:rPr lang="cs-CZ" altLang="en-US" dirty="0" err="1" smtClean="0"/>
              <a:t>Stenosis</a:t>
            </a:r>
            <a:r>
              <a:rPr lang="cs-CZ" altLang="en-US" dirty="0" smtClean="0"/>
              <a:t>/</a:t>
            </a:r>
            <a:r>
              <a:rPr lang="cs-CZ" altLang="en-US" dirty="0" err="1" smtClean="0"/>
              <a:t>thrombosis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an</a:t>
            </a:r>
            <a:r>
              <a:rPr lang="cs-CZ" altLang="en-US" dirty="0" smtClean="0"/>
              <a:t> A-V </a:t>
            </a:r>
            <a:r>
              <a:rPr lang="cs-CZ" altLang="en-US" dirty="0" err="1" smtClean="0"/>
              <a:t>shunt</a:t>
            </a:r>
            <a:endParaRPr lang="cs-CZ" altLang="en-US" dirty="0"/>
          </a:p>
          <a:p>
            <a:r>
              <a:rPr lang="cs-CZ" altLang="en-US" dirty="0" err="1" smtClean="0"/>
              <a:t>Aneurysm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/>
              <a:t>A-V </a:t>
            </a:r>
            <a:r>
              <a:rPr lang="cs-CZ" altLang="en-US" dirty="0" err="1" smtClean="0"/>
              <a:t>phistula</a:t>
            </a:r>
            <a:endParaRPr lang="cs-CZ" altLang="en-US" dirty="0"/>
          </a:p>
          <a:p>
            <a:r>
              <a:rPr lang="cs-CZ" altLang="en-US" dirty="0" err="1"/>
              <a:t>Steel</a:t>
            </a:r>
            <a:r>
              <a:rPr lang="cs-CZ" altLang="en-US" dirty="0"/>
              <a:t> syndrom</a:t>
            </a:r>
          </a:p>
          <a:p>
            <a:r>
              <a:rPr lang="cs-CZ" altLang="en-US" dirty="0" err="1" smtClean="0"/>
              <a:t>Bleeding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from</a:t>
            </a:r>
            <a:r>
              <a:rPr lang="cs-CZ" altLang="en-US" dirty="0" smtClean="0"/>
              <a:t> A-V </a:t>
            </a:r>
            <a:r>
              <a:rPr lang="cs-CZ" altLang="en-US" dirty="0" err="1" smtClean="0"/>
              <a:t>phistula</a:t>
            </a:r>
            <a:endParaRPr lang="cs-CZ" altLang="en-US" dirty="0"/>
          </a:p>
          <a:p>
            <a:r>
              <a:rPr lang="en-GB" altLang="en-US" dirty="0" err="1" smtClean="0"/>
              <a:t>Infe</a:t>
            </a:r>
            <a:r>
              <a:rPr lang="cs-CZ" altLang="en-US" dirty="0" err="1" smtClean="0"/>
              <a:t>ction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native</a:t>
            </a:r>
            <a:r>
              <a:rPr lang="en-GB" altLang="en-US" dirty="0" smtClean="0"/>
              <a:t> </a:t>
            </a:r>
            <a:r>
              <a:rPr lang="en-GB" altLang="en-US" dirty="0"/>
              <a:t>A-V </a:t>
            </a:r>
            <a:r>
              <a:rPr lang="cs-CZ" altLang="en-US" dirty="0" err="1" smtClean="0"/>
              <a:t>ph</a:t>
            </a:r>
            <a:r>
              <a:rPr lang="en-GB" altLang="en-US" dirty="0" err="1" smtClean="0"/>
              <a:t>istul</a:t>
            </a:r>
            <a:r>
              <a:rPr lang="cs-CZ" altLang="en-US" dirty="0" smtClean="0"/>
              <a:t>a</a:t>
            </a:r>
            <a:endParaRPr lang="en-GB" altLang="en-US" dirty="0"/>
          </a:p>
          <a:p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" y="-500063"/>
            <a:ext cx="9034463" cy="785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5" y="115888"/>
            <a:ext cx="17875250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69850"/>
            <a:ext cx="9090025" cy="671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998538"/>
            <a:ext cx="8736013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871538"/>
            <a:ext cx="909002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538163"/>
            <a:ext cx="88773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1143000"/>
          </a:xfrm>
          <a:solidFill>
            <a:srgbClr val="FFFF66"/>
          </a:solidFill>
        </p:spPr>
        <p:txBody>
          <a:bodyPr/>
          <a:lstStyle/>
          <a:p>
            <a:r>
              <a:rPr lang="cs-CZ" altLang="en-US" sz="4000" dirty="0" err="1" smtClean="0"/>
              <a:t>Complications</a:t>
            </a:r>
            <a:r>
              <a:rPr lang="cs-CZ" altLang="en-US" sz="4000" dirty="0" smtClean="0"/>
              <a:t> </a:t>
            </a:r>
            <a:r>
              <a:rPr lang="cs-CZ" altLang="en-US" sz="4000" dirty="0" err="1" smtClean="0"/>
              <a:t>regarding</a:t>
            </a:r>
            <a:r>
              <a:rPr lang="cs-CZ" altLang="en-US" sz="4000" dirty="0" smtClean="0"/>
              <a:t> PD</a:t>
            </a:r>
          </a:p>
        </p:txBody>
      </p:sp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323850" y="1773238"/>
            <a:ext cx="460254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u="sng" dirty="0" err="1" smtClean="0"/>
              <a:t>Infectious</a:t>
            </a:r>
            <a:endParaRPr lang="cs-CZ" altLang="en-US" u="sng" dirty="0"/>
          </a:p>
          <a:p>
            <a:r>
              <a:rPr lang="cs-CZ" altLang="en-US" dirty="0" err="1" smtClean="0"/>
              <a:t>Infection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exit </a:t>
            </a:r>
            <a:r>
              <a:rPr lang="cs-CZ" altLang="en-US" dirty="0" err="1" smtClean="0"/>
              <a:t>site</a:t>
            </a:r>
            <a:endParaRPr lang="cs-CZ" altLang="en-US" dirty="0" smtClean="0"/>
          </a:p>
          <a:p>
            <a:r>
              <a:rPr lang="cs-CZ" altLang="en-US" dirty="0" err="1" smtClean="0"/>
              <a:t>Infection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tunnel</a:t>
            </a:r>
            <a:endParaRPr lang="cs-CZ" altLang="en-US" dirty="0" smtClean="0"/>
          </a:p>
          <a:p>
            <a:r>
              <a:rPr lang="cs-CZ" altLang="en-US" dirty="0" err="1" smtClean="0"/>
              <a:t>Dialysis</a:t>
            </a:r>
            <a:r>
              <a:rPr lang="cs-CZ" altLang="en-US" dirty="0" smtClean="0"/>
              <a:t> peritonitis</a:t>
            </a:r>
            <a:endParaRPr lang="cs-CZ" altLang="en-US" dirty="0"/>
          </a:p>
          <a:p>
            <a:pPr>
              <a:buFontTx/>
              <a:buChar char="-"/>
            </a:pPr>
            <a:r>
              <a:rPr lang="cs-CZ" altLang="en-US" dirty="0" err="1" smtClean="0"/>
              <a:t>Hospitalisation</a:t>
            </a:r>
            <a:endParaRPr lang="cs-CZ" altLang="en-US" dirty="0"/>
          </a:p>
          <a:p>
            <a:pPr>
              <a:buFontTx/>
              <a:buChar char="-"/>
            </a:pPr>
            <a:r>
              <a:rPr lang="cs-CZ" altLang="en-US" dirty="0" err="1" smtClean="0"/>
              <a:t>Failure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/>
              <a:t>PD</a:t>
            </a:r>
          </a:p>
          <a:p>
            <a:pPr>
              <a:buFontTx/>
              <a:buChar char="-"/>
            </a:pPr>
            <a:r>
              <a:rPr lang="cs-CZ" altLang="en-US" dirty="0" err="1" smtClean="0"/>
              <a:t>Damage</a:t>
            </a:r>
            <a:r>
              <a:rPr lang="cs-CZ" altLang="en-US" dirty="0" smtClean="0"/>
              <a:t> to </a:t>
            </a:r>
            <a:r>
              <a:rPr lang="cs-CZ" altLang="en-US" dirty="0" err="1" smtClean="0"/>
              <a:t>peritoneal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membrane</a:t>
            </a:r>
            <a:endParaRPr lang="cs-CZ" altLang="en-US" dirty="0"/>
          </a:p>
          <a:p>
            <a:r>
              <a:rPr lang="cs-CZ" altLang="en-US" dirty="0"/>
              <a:t> </a:t>
            </a:r>
          </a:p>
          <a:p>
            <a:endParaRPr lang="cs-CZ" altLang="en-US" dirty="0"/>
          </a:p>
        </p:txBody>
      </p:sp>
      <p:sp>
        <p:nvSpPr>
          <p:cNvPr id="77828" name="Text Box 23"/>
          <p:cNvSpPr txBox="1">
            <a:spLocks noChangeArrowheads="1"/>
          </p:cNvSpPr>
          <p:nvPr/>
        </p:nvSpPr>
        <p:spPr bwMode="auto">
          <a:xfrm>
            <a:off x="4211638" y="1844675"/>
            <a:ext cx="39725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en-US" u="sng" dirty="0" err="1" smtClean="0"/>
              <a:t>Noninfectious</a:t>
            </a:r>
            <a:endParaRPr lang="cs-CZ" altLang="en-US" u="sng" dirty="0" smtClean="0"/>
          </a:p>
          <a:p>
            <a:r>
              <a:rPr lang="cs-CZ" altLang="en-US" dirty="0" err="1" smtClean="0"/>
              <a:t>Dislocation</a:t>
            </a:r>
            <a:r>
              <a:rPr lang="cs-CZ" altLang="en-US" dirty="0" smtClean="0"/>
              <a:t> and </a:t>
            </a:r>
            <a:r>
              <a:rPr lang="cs-CZ" altLang="en-US" dirty="0" err="1" smtClean="0"/>
              <a:t>malfunction</a:t>
            </a:r>
            <a:r>
              <a:rPr lang="cs-CZ" altLang="en-US" dirty="0" smtClean="0"/>
              <a:t> </a:t>
            </a:r>
          </a:p>
          <a:p>
            <a:r>
              <a:rPr lang="cs-CZ" altLang="en-US" dirty="0" err="1" smtClean="0"/>
              <a:t>of</a:t>
            </a:r>
            <a:r>
              <a:rPr lang="cs-CZ" altLang="en-US" dirty="0" smtClean="0"/>
              <a:t> PD </a:t>
            </a:r>
            <a:r>
              <a:rPr lang="cs-CZ" altLang="en-US" dirty="0" err="1" smtClean="0"/>
              <a:t>cathether</a:t>
            </a:r>
            <a:endParaRPr lang="cs-CZ" altLang="en-US" dirty="0"/>
          </a:p>
          <a:p>
            <a:r>
              <a:rPr lang="cs-CZ" altLang="en-US" dirty="0" err="1" smtClean="0"/>
              <a:t>Leak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/>
              <a:t>PD </a:t>
            </a:r>
            <a:r>
              <a:rPr lang="cs-CZ" altLang="en-US" dirty="0" smtClean="0"/>
              <a:t>fluid</a:t>
            </a:r>
            <a:endParaRPr lang="cs-CZ" altLang="en-US" dirty="0"/>
          </a:p>
          <a:p>
            <a:r>
              <a:rPr lang="cs-CZ" altLang="en-US" dirty="0" err="1" smtClean="0"/>
              <a:t>Hernias</a:t>
            </a:r>
            <a:endParaRPr lang="cs-CZ" altLang="en-US" dirty="0"/>
          </a:p>
        </p:txBody>
      </p:sp>
      <p:sp>
        <p:nvSpPr>
          <p:cNvPr id="77829" name="AutoShape 27" descr="Figure 3. Stage II (moderate) driveline exit site infection. Local cellulitis with or without a positive culture, absence of leukocytosis or systemic symptoms, mild tenderness. &#10;                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77830" name="AutoShape 29" descr="Související obrázek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77831" name="AutoShape 31" descr="Výsledek obrázku pro peritoneal dialysis exit site infecti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77832" name="AutoShape 33" descr="Výsledek obrázku pro peritoneal dialysis exit site infecti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98450"/>
            <a:ext cx="8351837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588" y="157163"/>
            <a:ext cx="9401176" cy="654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838" y="-15875"/>
            <a:ext cx="5900737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75" y="-66675"/>
            <a:ext cx="5554663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Renal</a:t>
            </a:r>
            <a:r>
              <a:rPr lang="cs-CZ" dirty="0" smtClean="0"/>
              <a:t> </a:t>
            </a:r>
            <a:r>
              <a:rPr lang="cs-CZ" dirty="0" err="1" smtClean="0"/>
              <a:t>transplant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177968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dirty="0" err="1" smtClean="0"/>
              <a:t>Indications</a:t>
            </a:r>
            <a:r>
              <a:rPr lang="cs-CZ" sz="1800" dirty="0" smtClean="0"/>
              <a:t>:</a:t>
            </a:r>
          </a:p>
          <a:p>
            <a:r>
              <a:rPr lang="cs-CZ" sz="1800" b="0" dirty="0" smtClean="0"/>
              <a:t>Diabetes</a:t>
            </a:r>
          </a:p>
          <a:p>
            <a:r>
              <a:rPr lang="cs-CZ" sz="1800" b="0" dirty="0" err="1" smtClean="0"/>
              <a:t>Glomerulonephritis</a:t>
            </a:r>
            <a:endParaRPr lang="cs-CZ" sz="1800" b="0" dirty="0" smtClean="0"/>
          </a:p>
          <a:p>
            <a:r>
              <a:rPr lang="cs-CZ" sz="1800" b="0" dirty="0" err="1" smtClean="0"/>
              <a:t>Polycystic</a:t>
            </a:r>
            <a:r>
              <a:rPr lang="cs-CZ" sz="1800" b="0" dirty="0" smtClean="0"/>
              <a:t> kidney disease</a:t>
            </a:r>
          </a:p>
          <a:p>
            <a:r>
              <a:rPr lang="cs-CZ" sz="1800" b="0" dirty="0" err="1" smtClean="0"/>
              <a:t>Alport’s</a:t>
            </a:r>
            <a:r>
              <a:rPr lang="cs-CZ" sz="1800" b="0" dirty="0" smtClean="0"/>
              <a:t> disease</a:t>
            </a:r>
          </a:p>
          <a:p>
            <a:r>
              <a:rPr lang="cs-CZ" sz="1800" b="0" dirty="0" err="1" smtClean="0"/>
              <a:t>Hypertensive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nephrosclerosis</a:t>
            </a:r>
            <a:endParaRPr lang="cs-CZ" sz="1800" b="0" dirty="0" smtClean="0"/>
          </a:p>
          <a:p>
            <a:r>
              <a:rPr lang="cs-CZ" sz="1800" b="0" dirty="0" err="1" smtClean="0"/>
              <a:t>Reflux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nephropathy</a:t>
            </a:r>
            <a:endParaRPr lang="cs-CZ" sz="1800" b="0" dirty="0" smtClean="0"/>
          </a:p>
          <a:p>
            <a:r>
              <a:rPr lang="cs-CZ" sz="1800" b="0" dirty="0" err="1" smtClean="0"/>
              <a:t>Interstitial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nephritis</a:t>
            </a:r>
            <a:endParaRPr lang="cs-CZ" sz="1800" b="0" dirty="0" smtClean="0"/>
          </a:p>
          <a:p>
            <a:r>
              <a:rPr lang="cs-CZ" sz="1800" b="0" dirty="0" err="1" smtClean="0"/>
              <a:t>IgA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nephropathy</a:t>
            </a:r>
            <a:endParaRPr lang="cs-CZ" sz="1800" b="0" dirty="0" smtClean="0"/>
          </a:p>
          <a:p>
            <a:r>
              <a:rPr lang="cs-CZ" sz="1800" b="0" dirty="0" smtClean="0"/>
              <a:t>….</a:t>
            </a:r>
          </a:p>
        </p:txBody>
      </p:sp>
      <p:sp>
        <p:nvSpPr>
          <p:cNvPr id="5" name="Obdélník 4"/>
          <p:cNvSpPr/>
          <p:nvPr/>
        </p:nvSpPr>
        <p:spPr>
          <a:xfrm>
            <a:off x="4283968" y="177281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dirty="0" err="1" smtClean="0"/>
              <a:t>Indications</a:t>
            </a:r>
            <a:r>
              <a:rPr lang="cs-CZ" sz="1800" dirty="0" smtClean="0"/>
              <a:t> </a:t>
            </a:r>
            <a:r>
              <a:rPr lang="cs-CZ" sz="1800" dirty="0" err="1" smtClean="0"/>
              <a:t>for</a:t>
            </a:r>
            <a:r>
              <a:rPr lang="cs-CZ" sz="1800" dirty="0" smtClean="0"/>
              <a:t> </a:t>
            </a:r>
            <a:r>
              <a:rPr lang="cs-CZ" sz="1800" dirty="0" err="1" smtClean="0"/>
              <a:t>Pancreatic</a:t>
            </a:r>
            <a:r>
              <a:rPr lang="cs-CZ" sz="1800" dirty="0" smtClean="0"/>
              <a:t> </a:t>
            </a:r>
            <a:r>
              <a:rPr lang="cs-CZ" sz="1800" dirty="0" err="1" smtClean="0"/>
              <a:t>Transplant</a:t>
            </a:r>
            <a:endParaRPr lang="cs-CZ" sz="1800" dirty="0" smtClean="0"/>
          </a:p>
          <a:p>
            <a:r>
              <a:rPr lang="cs-CZ" sz="1800" b="0" dirty="0" smtClean="0"/>
              <a:t>Type I diabetes </a:t>
            </a:r>
            <a:r>
              <a:rPr lang="cs-CZ" sz="1800" b="0" dirty="0" err="1" smtClean="0"/>
              <a:t>with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advanced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nephropathy</a:t>
            </a:r>
            <a:r>
              <a:rPr lang="cs-CZ" sz="1800" b="0" dirty="0" smtClean="0"/>
              <a:t> in </a:t>
            </a:r>
            <a:r>
              <a:rPr lang="cs-CZ" sz="1800" b="0" dirty="0" err="1" smtClean="0"/>
              <a:t>an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adult</a:t>
            </a:r>
            <a:endParaRPr lang="cs-CZ" sz="1800" b="0" dirty="0" smtClean="0"/>
          </a:p>
          <a:p>
            <a:endParaRPr lang="cs-CZ" sz="1800" dirty="0" smtClean="0"/>
          </a:p>
          <a:p>
            <a:r>
              <a:rPr lang="cs-CZ" sz="1800" dirty="0" err="1" smtClean="0"/>
              <a:t>Contraindications</a:t>
            </a:r>
            <a:r>
              <a:rPr lang="cs-CZ" sz="1800" dirty="0" smtClean="0"/>
              <a:t> </a:t>
            </a:r>
            <a:r>
              <a:rPr lang="cs-CZ" sz="1800" dirty="0" err="1" smtClean="0"/>
              <a:t>for</a:t>
            </a:r>
            <a:r>
              <a:rPr lang="cs-CZ" sz="1800" dirty="0" smtClean="0"/>
              <a:t> </a:t>
            </a:r>
            <a:r>
              <a:rPr lang="cs-CZ" sz="1800" dirty="0" err="1" smtClean="0"/>
              <a:t>Transplantation</a:t>
            </a:r>
            <a:endParaRPr lang="cs-CZ" sz="1800" dirty="0" smtClean="0"/>
          </a:p>
          <a:p>
            <a:r>
              <a:rPr lang="cs-CZ" sz="1800" b="0" dirty="0" err="1" smtClean="0"/>
              <a:t>Malignancy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within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the</a:t>
            </a:r>
            <a:r>
              <a:rPr lang="cs-CZ" sz="1800" b="0" dirty="0" smtClean="0"/>
              <a:t> past </a:t>
            </a:r>
            <a:r>
              <a:rPr lang="cs-CZ" sz="1800" b="0" dirty="0" err="1" smtClean="0"/>
              <a:t>two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years</a:t>
            </a:r>
            <a:endParaRPr lang="cs-CZ" sz="1800" b="0" dirty="0" smtClean="0"/>
          </a:p>
          <a:p>
            <a:r>
              <a:rPr lang="cs-CZ" sz="1800" b="0" dirty="0" err="1" smtClean="0"/>
              <a:t>Lack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of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adequate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social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or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family</a:t>
            </a:r>
            <a:r>
              <a:rPr lang="cs-CZ" sz="1800" b="0" dirty="0" smtClean="0"/>
              <a:t> support</a:t>
            </a:r>
          </a:p>
          <a:p>
            <a:r>
              <a:rPr lang="cs-CZ" sz="1800" b="0" dirty="0" err="1" smtClean="0"/>
              <a:t>Significant</a:t>
            </a:r>
            <a:r>
              <a:rPr lang="cs-CZ" sz="1800" b="0" dirty="0" smtClean="0"/>
              <a:t> non-</a:t>
            </a:r>
            <a:r>
              <a:rPr lang="cs-CZ" sz="1800" b="0" dirty="0" err="1" smtClean="0"/>
              <a:t>compliance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with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medical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regimen</a:t>
            </a:r>
            <a:endParaRPr lang="cs-CZ" sz="1800" b="0" dirty="0" smtClean="0"/>
          </a:p>
          <a:p>
            <a:r>
              <a:rPr lang="cs-CZ" sz="1800" b="0" dirty="0" err="1" smtClean="0"/>
              <a:t>Central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vascular</a:t>
            </a:r>
            <a:r>
              <a:rPr lang="cs-CZ" sz="1800" b="0" dirty="0" smtClean="0"/>
              <a:t> disease (</a:t>
            </a:r>
            <a:r>
              <a:rPr lang="cs-CZ" sz="1800" b="0" dirty="0" err="1" smtClean="0"/>
              <a:t>aortoiliac</a:t>
            </a:r>
            <a:r>
              <a:rPr lang="cs-CZ" sz="1800" b="0" dirty="0" smtClean="0"/>
              <a:t>)</a:t>
            </a:r>
          </a:p>
          <a:p>
            <a:r>
              <a:rPr lang="cs-CZ" sz="1800" b="0" dirty="0" err="1" smtClean="0"/>
              <a:t>Significant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coronary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artery</a:t>
            </a:r>
            <a:r>
              <a:rPr lang="cs-CZ" sz="1800" b="0" dirty="0" smtClean="0"/>
              <a:t> disease Severe </a:t>
            </a:r>
            <a:r>
              <a:rPr lang="cs-CZ" sz="1800" b="0" dirty="0" err="1" smtClean="0"/>
              <a:t>malnutrition</a:t>
            </a:r>
            <a:r>
              <a:rPr lang="cs-CZ" sz="1800" b="0" dirty="0" smtClean="0"/>
              <a:t>/</a:t>
            </a:r>
            <a:r>
              <a:rPr lang="cs-CZ" sz="1800" b="0" dirty="0" err="1" smtClean="0"/>
              <a:t>cachexia</a:t>
            </a:r>
            <a:endParaRPr lang="cs-CZ" sz="1800" b="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Finally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Hemofiltration</a:t>
            </a:r>
            <a:endParaRPr lang="cs-CZ" dirty="0" smtClean="0"/>
          </a:p>
          <a:p>
            <a:r>
              <a:rPr lang="cs-CZ" dirty="0" err="1" smtClean="0"/>
              <a:t>Hemoperfusion</a:t>
            </a:r>
            <a:endParaRPr lang="cs-CZ" dirty="0" smtClean="0"/>
          </a:p>
          <a:p>
            <a:r>
              <a:rPr lang="cs-CZ" dirty="0" err="1" smtClean="0"/>
              <a:t>Plasmapheresis</a:t>
            </a:r>
            <a:endParaRPr lang="cs-CZ" dirty="0" smtClean="0"/>
          </a:p>
          <a:p>
            <a:r>
              <a:rPr lang="cs-CZ" dirty="0" smtClean="0"/>
              <a:t>SLED (</a:t>
            </a:r>
            <a:r>
              <a:rPr lang="cs-CZ" dirty="0" err="1" smtClean="0"/>
              <a:t>Sustained</a:t>
            </a:r>
            <a:r>
              <a:rPr lang="cs-CZ" dirty="0" smtClean="0"/>
              <a:t> </a:t>
            </a:r>
            <a:r>
              <a:rPr lang="cs-CZ" dirty="0" err="1" smtClean="0"/>
              <a:t>low</a:t>
            </a:r>
            <a:r>
              <a:rPr lang="cs-CZ" dirty="0" smtClean="0"/>
              <a:t> </a:t>
            </a:r>
            <a:r>
              <a:rPr lang="cs-CZ" dirty="0" err="1" smtClean="0"/>
              <a:t>efficiency</a:t>
            </a:r>
            <a:r>
              <a:rPr lang="cs-CZ" dirty="0" smtClean="0"/>
              <a:t> </a:t>
            </a:r>
            <a:r>
              <a:rPr lang="cs-CZ" dirty="0" err="1" smtClean="0"/>
              <a:t>dialysis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Continous</a:t>
            </a:r>
            <a:r>
              <a:rPr lang="cs-CZ" dirty="0" smtClean="0"/>
              <a:t> </a:t>
            </a:r>
            <a:r>
              <a:rPr lang="cs-CZ" dirty="0" err="1" smtClean="0"/>
              <a:t>methods</a:t>
            </a:r>
            <a:r>
              <a:rPr lang="cs-CZ" dirty="0" smtClean="0"/>
              <a:t> - CRRT (CVVH, CAVHD…)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38" y="119063"/>
            <a:ext cx="9026525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á složená závorka 4"/>
          <p:cNvSpPr/>
          <p:nvPr/>
        </p:nvSpPr>
        <p:spPr>
          <a:xfrm rot="16200000">
            <a:off x="6466681" y="3167857"/>
            <a:ext cx="581025" cy="15351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Pravá složená závorka 5"/>
          <p:cNvSpPr/>
          <p:nvPr/>
        </p:nvSpPr>
        <p:spPr>
          <a:xfrm rot="16200000">
            <a:off x="7305676" y="4619625"/>
            <a:ext cx="360362" cy="61118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485" name="TextovéPole 6"/>
          <p:cNvSpPr txBox="1">
            <a:spLocks noChangeArrowheads="1"/>
          </p:cNvSpPr>
          <p:nvPr/>
        </p:nvSpPr>
        <p:spPr bwMode="auto">
          <a:xfrm>
            <a:off x="6480175" y="316388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>
                <a:solidFill>
                  <a:srgbClr val="FF0000"/>
                </a:solidFill>
              </a:rPr>
              <a:t>25%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20486" name="TextovéPole 8"/>
          <p:cNvSpPr txBox="1">
            <a:spLocks noChangeArrowheads="1"/>
          </p:cNvSpPr>
          <p:nvPr/>
        </p:nvSpPr>
        <p:spPr bwMode="auto">
          <a:xfrm>
            <a:off x="7180263" y="4283075"/>
            <a:ext cx="646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>
                <a:solidFill>
                  <a:srgbClr val="FF0000"/>
                </a:solidFill>
              </a:rPr>
              <a:t>5%</a:t>
            </a:r>
            <a:endParaRPr lang="en-GB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236538"/>
            <a:ext cx="80645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1212850" y="5291138"/>
            <a:ext cx="7704138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212850" y="5691188"/>
            <a:ext cx="7704138" cy="200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6" name="Ovál 5"/>
          <p:cNvSpPr/>
          <p:nvPr/>
        </p:nvSpPr>
        <p:spPr>
          <a:xfrm>
            <a:off x="2449513" y="3721100"/>
            <a:ext cx="609600" cy="277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0">
              <a:solidFill>
                <a:prstClr val="white"/>
              </a:solidFill>
            </a:endParaRPr>
          </a:p>
        </p:txBody>
      </p: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7913" y="3729038"/>
            <a:ext cx="5556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5838" y="3717925"/>
            <a:ext cx="5365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ovéPole 6"/>
          <p:cNvSpPr txBox="1">
            <a:spLocks noChangeArrowheads="1"/>
          </p:cNvSpPr>
          <p:nvPr/>
        </p:nvSpPr>
        <p:spPr bwMode="auto">
          <a:xfrm>
            <a:off x="690563" y="6178550"/>
            <a:ext cx="5629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600">
                <a:solidFill>
                  <a:srgbClr val="000000"/>
                </a:solidFill>
                <a:latin typeface="Calibri" pitchFamily="34" charset="0"/>
              </a:rPr>
              <a:t>DOPPS (Dialysis Otcomes and Practice  Patterns  Study Program)</a:t>
            </a:r>
            <a:endParaRPr lang="en-GB" altLang="en-US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13" name="TextovéPole 9"/>
          <p:cNvSpPr txBox="1">
            <a:spLocks noChangeArrowheads="1"/>
          </p:cNvSpPr>
          <p:nvPr/>
        </p:nvSpPr>
        <p:spPr bwMode="auto">
          <a:xfrm>
            <a:off x="7496175" y="195263"/>
            <a:ext cx="652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FF0000"/>
                </a:solidFill>
                <a:latin typeface="Calibri" pitchFamily="34" charset="0"/>
              </a:rPr>
              <a:t>2015</a:t>
            </a:r>
            <a:endParaRPr lang="en-GB" altLang="en-US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514" name="TextovéPole 11"/>
          <p:cNvSpPr txBox="1">
            <a:spLocks noChangeArrowheads="1"/>
          </p:cNvSpPr>
          <p:nvPr/>
        </p:nvSpPr>
        <p:spPr bwMode="auto">
          <a:xfrm>
            <a:off x="1992313" y="5959475"/>
            <a:ext cx="58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008000"/>
                </a:solidFill>
                <a:latin typeface="Calibri" pitchFamily="34" charset="0"/>
              </a:rPr>
              <a:t>22%</a:t>
            </a:r>
            <a:endParaRPr lang="en-GB" altLang="en-US" sz="18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21515" name="TextovéPole 12"/>
          <p:cNvSpPr txBox="1">
            <a:spLocks noChangeArrowheads="1"/>
          </p:cNvSpPr>
          <p:nvPr/>
        </p:nvSpPr>
        <p:spPr bwMode="auto">
          <a:xfrm>
            <a:off x="2533650" y="5970588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FF0000"/>
                </a:solidFill>
                <a:latin typeface="Calibri" pitchFamily="34" charset="0"/>
              </a:rPr>
              <a:t>44%</a:t>
            </a:r>
            <a:endParaRPr lang="en-GB" altLang="en-US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516" name="TextovéPole 13"/>
          <p:cNvSpPr txBox="1">
            <a:spLocks noChangeArrowheads="1"/>
          </p:cNvSpPr>
          <p:nvPr/>
        </p:nvSpPr>
        <p:spPr bwMode="auto">
          <a:xfrm>
            <a:off x="3113088" y="5962650"/>
            <a:ext cx="620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1F497D"/>
                </a:solidFill>
                <a:latin typeface="Calibri" pitchFamily="34" charset="0"/>
              </a:rPr>
              <a:t>30%</a:t>
            </a:r>
            <a:endParaRPr lang="en-GB" altLang="en-US" sz="180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21517" name="TextovéPole 14"/>
          <p:cNvSpPr txBox="1">
            <a:spLocks noChangeArrowheads="1"/>
          </p:cNvSpPr>
          <p:nvPr/>
        </p:nvSpPr>
        <p:spPr bwMode="auto">
          <a:xfrm>
            <a:off x="3733800" y="5973763"/>
            <a:ext cx="612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FF0000"/>
                </a:solidFill>
                <a:latin typeface="Calibri" pitchFamily="34" charset="0"/>
              </a:rPr>
              <a:t>37%</a:t>
            </a:r>
            <a:endParaRPr lang="en-GB" altLang="en-US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518" name="TextovéPole 15"/>
          <p:cNvSpPr txBox="1">
            <a:spLocks noChangeArrowheads="1"/>
          </p:cNvSpPr>
          <p:nvPr/>
        </p:nvSpPr>
        <p:spPr bwMode="auto">
          <a:xfrm>
            <a:off x="4346575" y="5973763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FF0000"/>
                </a:solidFill>
                <a:latin typeface="Calibri" pitchFamily="34" charset="0"/>
              </a:rPr>
              <a:t>35%</a:t>
            </a:r>
            <a:endParaRPr lang="en-GB" altLang="en-US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519" name="TextovéPole 16"/>
          <p:cNvSpPr txBox="1">
            <a:spLocks noChangeArrowheads="1"/>
          </p:cNvSpPr>
          <p:nvPr/>
        </p:nvSpPr>
        <p:spPr bwMode="auto">
          <a:xfrm>
            <a:off x="4910138" y="5995988"/>
            <a:ext cx="58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FF0000"/>
                </a:solidFill>
                <a:latin typeface="Calibri" pitchFamily="34" charset="0"/>
              </a:rPr>
              <a:t>40%</a:t>
            </a:r>
            <a:endParaRPr lang="en-GB" altLang="en-US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520" name="TextovéPole 17"/>
          <p:cNvSpPr txBox="1">
            <a:spLocks noChangeArrowheads="1"/>
          </p:cNvSpPr>
          <p:nvPr/>
        </p:nvSpPr>
        <p:spPr bwMode="auto">
          <a:xfrm>
            <a:off x="5484813" y="5994400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008000"/>
                </a:solidFill>
                <a:latin typeface="Calibri" pitchFamily="34" charset="0"/>
              </a:rPr>
              <a:t>24%</a:t>
            </a:r>
            <a:endParaRPr lang="en-GB" altLang="en-US" sz="18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21521" name="TextovéPole 18"/>
          <p:cNvSpPr txBox="1">
            <a:spLocks noChangeArrowheads="1"/>
          </p:cNvSpPr>
          <p:nvPr/>
        </p:nvSpPr>
        <p:spPr bwMode="auto">
          <a:xfrm>
            <a:off x="6075363" y="5991225"/>
            <a:ext cx="58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FF0000"/>
                </a:solidFill>
                <a:latin typeface="Calibri" pitchFamily="34" charset="0"/>
              </a:rPr>
              <a:t>35%</a:t>
            </a:r>
            <a:endParaRPr lang="en-GB" altLang="en-US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522" name="TextovéPole 19"/>
          <p:cNvSpPr txBox="1">
            <a:spLocks noChangeArrowheads="1"/>
          </p:cNvSpPr>
          <p:nvPr/>
        </p:nvSpPr>
        <p:spPr bwMode="auto">
          <a:xfrm>
            <a:off x="6659563" y="5975350"/>
            <a:ext cx="58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FF0000"/>
                </a:solidFill>
                <a:latin typeface="Calibri" pitchFamily="34" charset="0"/>
              </a:rPr>
              <a:t>31%</a:t>
            </a:r>
            <a:endParaRPr lang="en-GB" altLang="en-US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523" name="TextovéPole 20"/>
          <p:cNvSpPr txBox="1">
            <a:spLocks noChangeArrowheads="1"/>
          </p:cNvSpPr>
          <p:nvPr/>
        </p:nvSpPr>
        <p:spPr bwMode="auto">
          <a:xfrm>
            <a:off x="7258050" y="5983288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1F497D"/>
                </a:solidFill>
                <a:latin typeface="Calibri" pitchFamily="34" charset="0"/>
              </a:rPr>
              <a:t>26%</a:t>
            </a:r>
            <a:endParaRPr lang="en-GB" altLang="en-US" sz="180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21524" name="TextovéPole 21"/>
          <p:cNvSpPr txBox="1">
            <a:spLocks noChangeArrowheads="1"/>
          </p:cNvSpPr>
          <p:nvPr/>
        </p:nvSpPr>
        <p:spPr bwMode="auto">
          <a:xfrm>
            <a:off x="7916863" y="5961063"/>
            <a:ext cx="58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800">
                <a:solidFill>
                  <a:srgbClr val="008000"/>
                </a:solidFill>
                <a:latin typeface="Calibri" pitchFamily="34" charset="0"/>
              </a:rPr>
              <a:t>23%</a:t>
            </a:r>
            <a:endParaRPr lang="en-GB" altLang="en-US" sz="180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215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2513" y="3721100"/>
            <a:ext cx="619125" cy="280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5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4338" y="3717925"/>
            <a:ext cx="584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ál 1"/>
          <p:cNvSpPr/>
          <p:nvPr/>
        </p:nvSpPr>
        <p:spPr>
          <a:xfrm>
            <a:off x="1782763" y="3663950"/>
            <a:ext cx="614362" cy="354013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5464175" y="3663950"/>
            <a:ext cx="547688" cy="33178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7821613" y="3717925"/>
            <a:ext cx="546100" cy="277813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3059113" y="3652838"/>
            <a:ext cx="581025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>
            <a:off x="7183438" y="3659188"/>
            <a:ext cx="579437" cy="336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21532" name="TextovéPole 8"/>
          <p:cNvSpPr txBox="1">
            <a:spLocks noChangeArrowheads="1"/>
          </p:cNvSpPr>
          <p:nvPr/>
        </p:nvSpPr>
        <p:spPr bwMode="auto">
          <a:xfrm>
            <a:off x="8534400" y="5097463"/>
            <a:ext cx="3968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1100"/>
              <a:t>720</a:t>
            </a:r>
            <a:endParaRPr lang="en-GB" altLang="en-US" sz="1100"/>
          </a:p>
        </p:txBody>
      </p:sp>
      <p:sp>
        <p:nvSpPr>
          <p:cNvPr id="21533" name="TextovéPole 11"/>
          <p:cNvSpPr txBox="1">
            <a:spLocks noChangeArrowheads="1"/>
          </p:cNvSpPr>
          <p:nvPr/>
        </p:nvSpPr>
        <p:spPr bwMode="auto">
          <a:xfrm>
            <a:off x="8499475" y="5287963"/>
            <a:ext cx="46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1100"/>
              <a:t>25%</a:t>
            </a:r>
            <a:endParaRPr lang="en-GB" altLang="en-US" sz="1100"/>
          </a:p>
        </p:txBody>
      </p:sp>
      <p:sp>
        <p:nvSpPr>
          <p:cNvPr id="21534" name="TextovéPole 12"/>
          <p:cNvSpPr txBox="1">
            <a:spLocks noChangeArrowheads="1"/>
          </p:cNvSpPr>
          <p:nvPr/>
        </p:nvSpPr>
        <p:spPr bwMode="auto">
          <a:xfrm>
            <a:off x="8520113" y="5468938"/>
            <a:ext cx="3968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1100"/>
              <a:t>220</a:t>
            </a:r>
            <a:endParaRPr lang="en-GB" altLang="en-US" sz="1100"/>
          </a:p>
        </p:txBody>
      </p:sp>
      <p:sp>
        <p:nvSpPr>
          <p:cNvPr id="21535" name="TextovéPole 13"/>
          <p:cNvSpPr txBox="1">
            <a:spLocks noChangeArrowheads="1"/>
          </p:cNvSpPr>
          <p:nvPr/>
        </p:nvSpPr>
        <p:spPr bwMode="auto">
          <a:xfrm>
            <a:off x="8548688" y="5661025"/>
            <a:ext cx="3968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1100"/>
              <a:t>5%</a:t>
            </a:r>
            <a:endParaRPr lang="en-GB" altLang="en-US" sz="1100"/>
          </a:p>
        </p:txBody>
      </p:sp>
      <p:sp>
        <p:nvSpPr>
          <p:cNvPr id="21536" name="TextovéPole 14"/>
          <p:cNvSpPr txBox="1">
            <a:spLocks noChangeArrowheads="1"/>
          </p:cNvSpPr>
          <p:nvPr/>
        </p:nvSpPr>
        <p:spPr bwMode="auto">
          <a:xfrm>
            <a:off x="8534400" y="3597275"/>
            <a:ext cx="6302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/>
              <a:t>ČR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87313"/>
            <a:ext cx="9058275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ovéPole 4"/>
          <p:cNvSpPr txBox="1">
            <a:spLocks noChangeArrowheads="1"/>
          </p:cNvSpPr>
          <p:nvPr/>
        </p:nvSpPr>
        <p:spPr bwMode="auto">
          <a:xfrm>
            <a:off x="7223125" y="1952625"/>
            <a:ext cx="1185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>
                <a:solidFill>
                  <a:srgbClr val="FF0000"/>
                </a:solidFill>
              </a:rPr>
              <a:t>51% !!!</a:t>
            </a:r>
            <a:endParaRPr lang="en-GB" altLang="en-US">
              <a:solidFill>
                <a:srgbClr val="FF0000"/>
              </a:solidFill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 flipH="1">
            <a:off x="6700838" y="2413000"/>
            <a:ext cx="823912" cy="558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ál 14"/>
          <p:cNvSpPr/>
          <p:nvPr/>
        </p:nvSpPr>
        <p:spPr>
          <a:xfrm>
            <a:off x="7067550" y="3213100"/>
            <a:ext cx="1198563" cy="576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534" name="TextovéPole 16"/>
          <p:cNvSpPr txBox="1">
            <a:spLocks noChangeArrowheads="1"/>
          </p:cNvSpPr>
          <p:nvPr/>
        </p:nvSpPr>
        <p:spPr bwMode="auto">
          <a:xfrm>
            <a:off x="7067550" y="1495425"/>
            <a:ext cx="1884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>
                <a:solidFill>
                  <a:srgbClr val="FF0000"/>
                </a:solidFill>
              </a:rPr>
              <a:t>K 31.12.2018</a:t>
            </a:r>
            <a:endParaRPr lang="en-GB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3815</TotalTime>
  <Words>1398</Words>
  <Application>Microsoft Office PowerPoint</Application>
  <PresentationFormat>Předvádění na obrazovce (4:3)</PresentationFormat>
  <Paragraphs>473</Paragraphs>
  <Slides>69</Slides>
  <Notes>4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2" baseType="lpstr">
      <vt:lpstr>Default Design</vt:lpstr>
      <vt:lpstr>Motiv sady Office</vt:lpstr>
      <vt:lpstr>Document</vt:lpstr>
      <vt:lpstr>Elimination methods in nephrology  Renal replacement therapy, Renal transplant</vt:lpstr>
      <vt:lpstr>AGENDA</vt:lpstr>
      <vt:lpstr>Snímek 3</vt:lpstr>
      <vt:lpstr>AGENDA</vt:lpstr>
      <vt:lpstr>Snímek 5</vt:lpstr>
      <vt:lpstr>Snímek 6</vt:lpstr>
      <vt:lpstr>Snímek 7</vt:lpstr>
      <vt:lpstr>Snímek 8</vt:lpstr>
      <vt:lpstr>Snímek 9</vt:lpstr>
      <vt:lpstr>Late initiation of RRT in nephrologicaly followed-up patients</vt:lpstr>
      <vt:lpstr>Late initiation of RRT in patients with nephrological follow-up</vt:lpstr>
      <vt:lpstr>Mortality of diabetics and nondiabetics on RRT (since 1.RRT)</vt:lpstr>
      <vt:lpstr>Snímek 13</vt:lpstr>
      <vt:lpstr>AGENDA</vt:lpstr>
      <vt:lpstr>Acute hemodialysis = urgent hemodialysis</vt:lpstr>
      <vt:lpstr>Snímek 16</vt:lpstr>
      <vt:lpstr>Snímek 17</vt:lpstr>
      <vt:lpstr>Snímek 18</vt:lpstr>
      <vt:lpstr>Snímek 19</vt:lpstr>
      <vt:lpstr>AGENDA</vt:lpstr>
      <vt:lpstr>Dialysis -  definition</vt:lpstr>
      <vt:lpstr>Hemodialysis and PD</vt:lpstr>
      <vt:lpstr>Hemodialysis</vt:lpstr>
      <vt:lpstr>Peritoneal dialysis</vt:lpstr>
      <vt:lpstr>AGENDA</vt:lpstr>
      <vt:lpstr>Snímek 26</vt:lpstr>
      <vt:lpstr>Snímek 27</vt:lpstr>
      <vt:lpstr>Snímek 28</vt:lpstr>
      <vt:lpstr>Snímek 29</vt:lpstr>
      <vt:lpstr>Snímek 30</vt:lpstr>
      <vt:lpstr>Snímek 31</vt:lpstr>
      <vt:lpstr>Peritoneal dialysis</vt:lpstr>
      <vt:lpstr>Peritoneal dialysis</vt:lpstr>
      <vt:lpstr>Snímek 34</vt:lpstr>
      <vt:lpstr>Snímek 35</vt:lpstr>
      <vt:lpstr>Indication for PD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AGENDA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AGENDA</vt:lpstr>
      <vt:lpstr>Snímek 56</vt:lpstr>
      <vt:lpstr>Complications regarding vascular access</vt:lpstr>
      <vt:lpstr>Snímek 58</vt:lpstr>
      <vt:lpstr>Snímek 59</vt:lpstr>
      <vt:lpstr>Snímek 60</vt:lpstr>
      <vt:lpstr>Snímek 61</vt:lpstr>
      <vt:lpstr>Snímek 62</vt:lpstr>
      <vt:lpstr>Complications regarding PD</vt:lpstr>
      <vt:lpstr>Snímek 64</vt:lpstr>
      <vt:lpstr>Snímek 65</vt:lpstr>
      <vt:lpstr>Snímek 66</vt:lpstr>
      <vt:lpstr>Snímek 67</vt:lpstr>
      <vt:lpstr>Renal transplant</vt:lpstr>
      <vt:lpstr>Finally…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HEMODIALÝZA</dc:title>
  <dc:creator>MUDr. Horáčková</dc:creator>
  <cp:lastModifiedBy>uinter</cp:lastModifiedBy>
  <cp:revision>177</cp:revision>
  <cp:lastPrinted>2000-05-18T18:46:37Z</cp:lastPrinted>
  <dcterms:created xsi:type="dcterms:W3CDTF">2000-05-14T08:09:03Z</dcterms:created>
  <dcterms:modified xsi:type="dcterms:W3CDTF">2020-10-05T10:01:47Z</dcterms:modified>
</cp:coreProperties>
</file>