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329" r:id="rId5"/>
    <p:sldId id="259" r:id="rId6"/>
    <p:sldId id="330" r:id="rId7"/>
    <p:sldId id="260" r:id="rId8"/>
    <p:sldId id="264" r:id="rId9"/>
    <p:sldId id="331" r:id="rId10"/>
    <p:sldId id="262" r:id="rId11"/>
    <p:sldId id="261" r:id="rId12"/>
    <p:sldId id="332" r:id="rId13"/>
    <p:sldId id="304" r:id="rId14"/>
    <p:sldId id="305" r:id="rId15"/>
    <p:sldId id="333" r:id="rId16"/>
    <p:sldId id="306" r:id="rId17"/>
    <p:sldId id="307" r:id="rId18"/>
    <p:sldId id="334" r:id="rId19"/>
    <p:sldId id="268" r:id="rId20"/>
    <p:sldId id="308" r:id="rId21"/>
    <p:sldId id="335" r:id="rId22"/>
    <p:sldId id="271" r:id="rId23"/>
    <p:sldId id="270" r:id="rId24"/>
    <p:sldId id="336" r:id="rId25"/>
    <p:sldId id="272" r:id="rId26"/>
    <p:sldId id="269" r:id="rId27"/>
    <p:sldId id="337" r:id="rId28"/>
    <p:sldId id="340" r:id="rId29"/>
    <p:sldId id="296" r:id="rId30"/>
    <p:sldId id="341" r:id="rId31"/>
    <p:sldId id="273" r:id="rId32"/>
    <p:sldId id="303" r:id="rId33"/>
    <p:sldId id="338" r:id="rId34"/>
    <p:sldId id="321" r:id="rId35"/>
    <p:sldId id="324" r:id="rId36"/>
    <p:sldId id="325" r:id="rId37"/>
    <p:sldId id="339" r:id="rId38"/>
    <p:sldId id="323" r:id="rId39"/>
    <p:sldId id="342" r:id="rId40"/>
    <p:sldId id="279" r:id="rId41"/>
    <p:sldId id="328"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0" autoAdjust="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1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88CF5-35A5-4EEF-8019-5A80B32C1E1C}" type="datetimeFigureOut">
              <a:rPr lang="en-GB" smtClean="0"/>
              <a:pPr/>
              <a:t>03/07/2023</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DF31C-17A8-4DD3-9203-EB6C30E21EE3}" type="slidenum">
              <a:rPr lang="en-GB" smtClean="0"/>
              <a:pPr/>
              <a:t>‹#›</a:t>
            </a:fld>
            <a:endParaRPr lang="en-GB"/>
          </a:p>
        </p:txBody>
      </p:sp>
    </p:spTree>
    <p:extLst>
      <p:ext uri="{BB962C8B-B14F-4D97-AF65-F5344CB8AC3E}">
        <p14:creationId xmlns:p14="http://schemas.microsoft.com/office/powerpoint/2010/main" xmlns="" val="75063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D9BDF31C-17A8-4DD3-9203-EB6C30E21EE3}" type="slidenum">
              <a:rPr lang="en-GB" smtClean="0"/>
              <a:pPr/>
              <a:t>19</a:t>
            </a:fld>
            <a:endParaRPr lang="en-GB"/>
          </a:p>
        </p:txBody>
      </p:sp>
    </p:spTree>
    <p:extLst>
      <p:ext uri="{BB962C8B-B14F-4D97-AF65-F5344CB8AC3E}">
        <p14:creationId xmlns:p14="http://schemas.microsoft.com/office/powerpoint/2010/main" xmlns="" val="18114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D9BDF31C-17A8-4DD3-9203-EB6C30E21EE3}" type="slidenum">
              <a:rPr lang="en-GB" smtClean="0"/>
              <a:pPr/>
              <a:t>22</a:t>
            </a:fld>
            <a:endParaRPr lang="en-GB"/>
          </a:p>
        </p:txBody>
      </p:sp>
    </p:spTree>
    <p:extLst>
      <p:ext uri="{BB962C8B-B14F-4D97-AF65-F5344CB8AC3E}">
        <p14:creationId xmlns:p14="http://schemas.microsoft.com/office/powerpoint/2010/main" xmlns="" val="384091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D9BDF31C-17A8-4DD3-9203-EB6C30E21EE3}" type="slidenum">
              <a:rPr lang="en-GB" smtClean="0"/>
              <a:pPr/>
              <a:t>28</a:t>
            </a:fld>
            <a:endParaRPr lang="en-GB"/>
          </a:p>
        </p:txBody>
      </p:sp>
    </p:spTree>
    <p:extLst>
      <p:ext uri="{BB962C8B-B14F-4D97-AF65-F5344CB8AC3E}">
        <p14:creationId xmlns:p14="http://schemas.microsoft.com/office/powerpoint/2010/main" xmlns="" val="150905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9BDF31C-17A8-4DD3-9203-EB6C30E21EE3}" type="slidenum">
              <a:rPr lang="en-GB" smtClean="0"/>
              <a:pPr/>
              <a:t>29</a:t>
            </a:fld>
            <a:endParaRPr lang="en-GB"/>
          </a:p>
        </p:txBody>
      </p:sp>
    </p:spTree>
    <p:extLst>
      <p:ext uri="{BB962C8B-B14F-4D97-AF65-F5344CB8AC3E}">
        <p14:creationId xmlns:p14="http://schemas.microsoft.com/office/powerpoint/2010/main" xmlns="" val="415401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9BDF31C-17A8-4DD3-9203-EB6C30E21EE3}" type="slidenum">
              <a:rPr lang="en-GB" smtClean="0"/>
              <a:pPr/>
              <a:t>33</a:t>
            </a:fld>
            <a:endParaRPr lang="en-GB"/>
          </a:p>
        </p:txBody>
      </p:sp>
    </p:spTree>
    <p:extLst>
      <p:ext uri="{BB962C8B-B14F-4D97-AF65-F5344CB8AC3E}">
        <p14:creationId xmlns:p14="http://schemas.microsoft.com/office/powerpoint/2010/main" xmlns="" val="111334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B1D23-4DE3-4CF3-8211-E9EAFB904298}" type="slidenum">
              <a:rPr lang="cs-CZ" altLang="en-US">
                <a:solidFill>
                  <a:prstClr val="black"/>
                </a:solidFill>
              </a:rPr>
              <a:pPr/>
              <a:t>38</a:t>
            </a:fld>
            <a:endParaRPr lang="cs-CZ" altLang="en-US">
              <a:solidFill>
                <a:prstClr val="black"/>
              </a:solidFill>
            </a:endParaRPr>
          </a:p>
        </p:txBody>
      </p:sp>
      <p:sp>
        <p:nvSpPr>
          <p:cNvPr id="24578" name="Rectangle 2"/>
          <p:cNvSpPr>
            <a:spLocks noGrp="1" noRot="1" noChangeAspect="1" noChangeArrowheads="1" noTextEdit="1"/>
          </p:cNvSpPr>
          <p:nvPr>
            <p:ph type="sldImg"/>
          </p:nvPr>
        </p:nvSpPr>
        <p:spPr>
          <a:xfrm>
            <a:off x="1104900" y="652463"/>
            <a:ext cx="4648200" cy="3486150"/>
          </a:xfrm>
          <a:ln/>
        </p:spPr>
      </p:sp>
      <p:sp>
        <p:nvSpPr>
          <p:cNvPr id="24579" name="Rectangle 3"/>
          <p:cNvSpPr>
            <a:spLocks noGrp="1" noChangeArrowheads="1"/>
          </p:cNvSpPr>
          <p:nvPr>
            <p:ph type="body" idx="1"/>
          </p:nvPr>
        </p:nvSpPr>
        <p:spPr>
          <a:xfrm>
            <a:off x="898525" y="4356100"/>
            <a:ext cx="5060950" cy="4135438"/>
          </a:xfrm>
        </p:spPr>
        <p:txBody>
          <a:bodyPr/>
          <a:lstStyle/>
          <a:p>
            <a:pPr>
              <a:buFontTx/>
              <a:buChar char="•"/>
            </a:pPr>
            <a:r>
              <a:rPr lang="en-GB" altLang="en-US" sz="1000">
                <a:latin typeface="Arial" pitchFamily="34" charset="0"/>
              </a:rPr>
              <a:t>This slide gives a complete overview of the different mechanisms that lead to excess PTH in patients with CKD and SHPT.</a:t>
            </a:r>
          </a:p>
          <a:p>
            <a:pPr>
              <a:buFontTx/>
              <a:buChar char="•"/>
            </a:pPr>
            <a:r>
              <a:rPr lang="en-GB" altLang="en-US" sz="1000">
                <a:latin typeface="Arial" pitchFamily="34" charset="0"/>
              </a:rPr>
              <a:t>Hypocalcaemic demand is the main driver of the parathyroid glands, but the direct effects of calcitriol and phosphorus act as additional stimuli.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extBox 7"/>
          <p:cNvSpPr txBox="1"/>
          <p:nvPr userDrawn="1"/>
        </p:nvSpPr>
        <p:spPr>
          <a:xfrm>
            <a:off x="7620000" y="6611938"/>
            <a:ext cx="1524000" cy="246062"/>
          </a:xfrm>
          <a:prstGeom prst="rect">
            <a:avLst/>
          </a:prstGeom>
          <a:noFill/>
        </p:spPr>
        <p:txBody>
          <a:bodyPr>
            <a:spAutoFit/>
          </a:bodyPr>
          <a:lstStyle/>
          <a:p>
            <a:pPr algn="r" fontAlgn="auto">
              <a:spcBef>
                <a:spcPts val="0"/>
              </a:spcBef>
              <a:spcAft>
                <a:spcPts val="0"/>
              </a:spcAft>
              <a:defRPr/>
            </a:pPr>
            <a:r>
              <a:rPr lang="en-US" sz="1000" dirty="0">
                <a:latin typeface="Arial" pitchFamily="34" charset="0"/>
                <a:cs typeface="Arial" pitchFamily="34" charset="0"/>
              </a:rPr>
              <a:t>© AstraZeneca 2018</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cs-CZ" dirty="0"/>
              <a:t>Klepnutím lze upravit styly předlohy textu.</a:t>
            </a:r>
          </a:p>
        </p:txBody>
      </p:sp>
      <p:sp>
        <p:nvSpPr>
          <p:cNvPr id="5" name="Date Placeholder 2"/>
          <p:cNvSpPr>
            <a:spLocks noGrp="1"/>
          </p:cNvSpPr>
          <p:nvPr>
            <p:ph type="dt" sz="half" idx="14"/>
          </p:nvPr>
        </p:nvSpPr>
        <p:spPr/>
        <p:txBody>
          <a:bodyPr/>
          <a:lstStyle>
            <a:lvl1pPr>
              <a:defRPr/>
            </a:lvl1pPr>
          </a:lstStyle>
          <a:p>
            <a:pPr>
              <a:defRPr/>
            </a:pPr>
            <a:fld id="{159B6F60-6BE1-460A-8247-78F044DA0E76}" type="datetime1">
              <a:rPr lang="en-US"/>
              <a:pPr>
                <a:defRPr/>
              </a:pPr>
              <a:t>7/3/2023</a:t>
            </a:fld>
            <a:endParaRPr lang="en-US" dirty="0"/>
          </a:p>
        </p:txBody>
      </p:sp>
      <p:sp>
        <p:nvSpPr>
          <p:cNvPr id="6" name="Footer Placeholder 3"/>
          <p:cNvSpPr>
            <a:spLocks noGrp="1"/>
          </p:cNvSpPr>
          <p:nvPr>
            <p:ph type="ftr" sz="quarter" idx="15"/>
          </p:nvPr>
        </p:nvSpPr>
        <p:spPr/>
        <p:txBody>
          <a:bodyPr/>
          <a:lstStyle>
            <a:lvl1pPr>
              <a:defRPr dirty="0"/>
            </a:lvl1pPr>
          </a:lstStyle>
          <a:p>
            <a:pPr>
              <a:defRPr/>
            </a:pPr>
            <a:endParaRPr lang="en-US"/>
          </a:p>
        </p:txBody>
      </p:sp>
      <p:sp>
        <p:nvSpPr>
          <p:cNvPr id="8" name="Slide Number Placeholder 4"/>
          <p:cNvSpPr>
            <a:spLocks noGrp="1"/>
          </p:cNvSpPr>
          <p:nvPr>
            <p:ph type="sldNum" sz="quarter" idx="16"/>
          </p:nvPr>
        </p:nvSpPr>
        <p:spPr/>
        <p:txBody>
          <a:bodyPr/>
          <a:lstStyle>
            <a:lvl1pPr>
              <a:defRPr/>
            </a:lvl1pPr>
          </a:lstStyle>
          <a:p>
            <a:pPr>
              <a:defRPr/>
            </a:pPr>
            <a:fld id="{4C9375BF-AC83-4951-8BA5-6D971C461D87}" type="slidenum">
              <a:rPr lang="en-US"/>
              <a:pPr>
                <a:defRPr/>
              </a:pPr>
              <a:t>‹#›</a:t>
            </a:fld>
            <a:endParaRPr lang="en-US" dirty="0"/>
          </a:p>
        </p:txBody>
      </p:sp>
    </p:spTree>
    <p:extLst>
      <p:ext uri="{BB962C8B-B14F-4D97-AF65-F5344CB8AC3E}">
        <p14:creationId xmlns:p14="http://schemas.microsoft.com/office/powerpoint/2010/main" xmlns="" val="272947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130425"/>
            <a:ext cx="8856984" cy="1470025"/>
          </a:xfrm>
        </p:spPr>
        <p:txBody>
          <a:bodyPr/>
          <a:lstStyle/>
          <a:p>
            <a:r>
              <a:rPr lang="en-GB" b="1" dirty="0"/>
              <a:t>Acute and chronic renal failure</a:t>
            </a:r>
          </a:p>
        </p:txBody>
      </p:sp>
      <p:sp>
        <p:nvSpPr>
          <p:cNvPr id="3" name="Podnadpis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xmlns="" val="3029132254"/>
      </p:ext>
    </p:extLst>
  </p:cSld>
  <p:clrMapOvr>
    <a:masterClrMapping/>
  </p:clrMapOvr>
  <mc:AlternateContent xmlns:mc="http://schemas.openxmlformats.org/markup-compatibility/2006">
    <mc:Choice xmlns:p14="http://schemas.microsoft.com/office/powerpoint/2010/main" xmlns="" Requires="p14">
      <p:transition spd="slow" p14:dur="2000" advTm="7614"/>
    </mc:Choice>
    <mc:Fallback>
      <p:transition spd="slow" advTm="761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778098"/>
          </a:xfrm>
        </p:spPr>
        <p:txBody>
          <a:bodyPr>
            <a:normAutofit/>
          </a:bodyPr>
          <a:lstStyle/>
          <a:p>
            <a:r>
              <a:rPr lang="cs-CZ" sz="3600" b="1" dirty="0" err="1"/>
              <a:t>Percentage</a:t>
            </a:r>
            <a:r>
              <a:rPr lang="cs-CZ" sz="3600" b="1" dirty="0"/>
              <a:t> </a:t>
            </a:r>
            <a:r>
              <a:rPr lang="cs-CZ" sz="3600" b="1" dirty="0" err="1"/>
              <a:t>of</a:t>
            </a:r>
            <a:r>
              <a:rPr lang="cs-CZ" sz="3600" b="1" dirty="0"/>
              <a:t> AKI </a:t>
            </a:r>
            <a:r>
              <a:rPr lang="cs-CZ" sz="3600" b="1" dirty="0" err="1"/>
              <a:t>causes</a:t>
            </a:r>
            <a:endParaRPr lang="en-GB" sz="3600" b="1" dirty="0"/>
          </a:p>
        </p:txBody>
      </p:sp>
      <p:graphicFrame>
        <p:nvGraphicFramePr>
          <p:cNvPr id="4" name="Tabulka 3"/>
          <p:cNvGraphicFramePr>
            <a:graphicFrameLocks noGrp="1"/>
          </p:cNvGraphicFramePr>
          <p:nvPr>
            <p:extLst>
              <p:ext uri="{D42A27DB-BD31-4B8C-83A1-F6EECF244321}">
                <p14:modId xmlns:p14="http://schemas.microsoft.com/office/powerpoint/2010/main" xmlns="" val="190438917"/>
              </p:ext>
            </p:extLst>
          </p:nvPr>
        </p:nvGraphicFramePr>
        <p:xfrm>
          <a:off x="1115616" y="1484783"/>
          <a:ext cx="6768752" cy="4770072"/>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xmlns="" val="20000"/>
                    </a:ext>
                  </a:extLst>
                </a:gridCol>
                <a:gridCol w="3384376">
                  <a:extLst>
                    <a:ext uri="{9D8B030D-6E8A-4147-A177-3AD203B41FA5}">
                      <a16:colId xmlns:a16="http://schemas.microsoft.com/office/drawing/2014/main" xmlns="" val="20001"/>
                    </a:ext>
                  </a:extLst>
                </a:gridCol>
              </a:tblGrid>
              <a:tr h="617212">
                <a:tc>
                  <a:txBody>
                    <a:bodyPr/>
                    <a:lstStyle/>
                    <a:p>
                      <a:r>
                        <a:rPr lang="cs-CZ" sz="3200" b="1" dirty="0"/>
                        <a:t>Příčina</a:t>
                      </a:r>
                      <a:endParaRPr lang="en-GB" sz="3200" b="1" dirty="0"/>
                    </a:p>
                  </a:txBody>
                  <a:tcPr/>
                </a:tc>
                <a:tc>
                  <a:txBody>
                    <a:bodyPr/>
                    <a:lstStyle/>
                    <a:p>
                      <a:pPr algn="ctr"/>
                      <a:r>
                        <a:rPr lang="cs-CZ" sz="3200" b="1" dirty="0"/>
                        <a:t>%</a:t>
                      </a:r>
                      <a:endParaRPr lang="en-GB" sz="3200" b="1" dirty="0"/>
                    </a:p>
                  </a:txBody>
                  <a:tcPr/>
                </a:tc>
                <a:extLst>
                  <a:ext uri="{0D108BD9-81ED-4DB2-BD59-A6C34878D82A}">
                    <a16:rowId xmlns:a16="http://schemas.microsoft.com/office/drawing/2014/main" xmlns="" val="10000"/>
                  </a:ext>
                </a:extLst>
              </a:tr>
              <a:tr h="617212">
                <a:tc>
                  <a:txBody>
                    <a:bodyPr/>
                    <a:lstStyle/>
                    <a:p>
                      <a:r>
                        <a:rPr lang="cs-CZ" sz="3200" b="1" dirty="0"/>
                        <a:t>ATN</a:t>
                      </a:r>
                      <a:endParaRPr lang="en-GB" sz="3200" b="1" dirty="0"/>
                    </a:p>
                  </a:txBody>
                  <a:tcPr/>
                </a:tc>
                <a:tc>
                  <a:txBody>
                    <a:bodyPr/>
                    <a:lstStyle/>
                    <a:p>
                      <a:pPr algn="ctr"/>
                      <a:r>
                        <a:rPr lang="cs-CZ" sz="3200" b="1" dirty="0"/>
                        <a:t>45</a:t>
                      </a:r>
                      <a:endParaRPr lang="en-GB" sz="3200" b="1" dirty="0"/>
                    </a:p>
                  </a:txBody>
                  <a:tcPr/>
                </a:tc>
                <a:extLst>
                  <a:ext uri="{0D108BD9-81ED-4DB2-BD59-A6C34878D82A}">
                    <a16:rowId xmlns:a16="http://schemas.microsoft.com/office/drawing/2014/main" xmlns="" val="10001"/>
                  </a:ext>
                </a:extLst>
              </a:tr>
              <a:tr h="617212">
                <a:tc>
                  <a:txBody>
                    <a:bodyPr/>
                    <a:lstStyle/>
                    <a:p>
                      <a:r>
                        <a:rPr lang="cs-CZ" sz="3200" b="1" dirty="0" err="1"/>
                        <a:t>Pre-renal</a:t>
                      </a:r>
                      <a:r>
                        <a:rPr lang="cs-CZ" sz="3200" b="1" dirty="0"/>
                        <a:t> etiology</a:t>
                      </a:r>
                      <a:endParaRPr lang="en-GB" sz="3200" b="1" dirty="0"/>
                    </a:p>
                  </a:txBody>
                  <a:tcPr/>
                </a:tc>
                <a:tc>
                  <a:txBody>
                    <a:bodyPr/>
                    <a:lstStyle/>
                    <a:p>
                      <a:pPr algn="ctr"/>
                      <a:r>
                        <a:rPr lang="cs-CZ" sz="3200" b="1" dirty="0"/>
                        <a:t>21</a:t>
                      </a:r>
                      <a:endParaRPr lang="en-GB" sz="3200" b="1" dirty="0"/>
                    </a:p>
                  </a:txBody>
                  <a:tcPr/>
                </a:tc>
                <a:extLst>
                  <a:ext uri="{0D108BD9-81ED-4DB2-BD59-A6C34878D82A}">
                    <a16:rowId xmlns:a16="http://schemas.microsoft.com/office/drawing/2014/main" xmlns="" val="10002"/>
                  </a:ext>
                </a:extLst>
              </a:tr>
              <a:tr h="617212">
                <a:tc>
                  <a:txBody>
                    <a:bodyPr/>
                    <a:lstStyle/>
                    <a:p>
                      <a:r>
                        <a:rPr lang="cs-CZ" sz="3200" b="1" dirty="0" err="1"/>
                        <a:t>Urinary</a:t>
                      </a:r>
                      <a:r>
                        <a:rPr lang="cs-CZ" sz="3200" b="1" dirty="0"/>
                        <a:t> </a:t>
                      </a:r>
                      <a:r>
                        <a:rPr lang="cs-CZ" sz="3200" b="1" dirty="0" err="1"/>
                        <a:t>tract</a:t>
                      </a:r>
                      <a:r>
                        <a:rPr lang="cs-CZ" sz="3200" b="1" dirty="0"/>
                        <a:t> </a:t>
                      </a:r>
                      <a:r>
                        <a:rPr lang="cs-CZ" sz="3200" b="1" dirty="0" err="1"/>
                        <a:t>obstruction</a:t>
                      </a:r>
                      <a:endParaRPr lang="en-GB" sz="3200" b="1" dirty="0"/>
                    </a:p>
                  </a:txBody>
                  <a:tcPr/>
                </a:tc>
                <a:tc>
                  <a:txBody>
                    <a:bodyPr/>
                    <a:lstStyle/>
                    <a:p>
                      <a:pPr algn="ctr"/>
                      <a:r>
                        <a:rPr lang="cs-CZ" sz="3200" b="1" dirty="0"/>
                        <a:t>10</a:t>
                      </a:r>
                      <a:endParaRPr lang="en-GB" sz="3200" b="1" dirty="0"/>
                    </a:p>
                  </a:txBody>
                  <a:tcPr/>
                </a:tc>
                <a:extLst>
                  <a:ext uri="{0D108BD9-81ED-4DB2-BD59-A6C34878D82A}">
                    <a16:rowId xmlns:a16="http://schemas.microsoft.com/office/drawing/2014/main" xmlns="" val="10003"/>
                  </a:ext>
                </a:extLst>
              </a:tr>
              <a:tr h="617212">
                <a:tc>
                  <a:txBody>
                    <a:bodyPr/>
                    <a:lstStyle/>
                    <a:p>
                      <a:r>
                        <a:rPr lang="cs-CZ" sz="3200" b="1" dirty="0"/>
                        <a:t>GN/</a:t>
                      </a:r>
                      <a:r>
                        <a:rPr lang="cs-CZ" sz="3200" b="1" dirty="0" err="1"/>
                        <a:t>vasculitis</a:t>
                      </a:r>
                      <a:endParaRPr lang="en-GB" sz="3200" b="1" dirty="0"/>
                    </a:p>
                  </a:txBody>
                  <a:tcPr/>
                </a:tc>
                <a:tc>
                  <a:txBody>
                    <a:bodyPr/>
                    <a:lstStyle/>
                    <a:p>
                      <a:pPr algn="ctr"/>
                      <a:r>
                        <a:rPr lang="cs-CZ" sz="3200" b="1" dirty="0"/>
                        <a:t>4</a:t>
                      </a:r>
                      <a:endParaRPr lang="en-GB" sz="3200" b="1" dirty="0"/>
                    </a:p>
                  </a:txBody>
                  <a:tcPr/>
                </a:tc>
                <a:extLst>
                  <a:ext uri="{0D108BD9-81ED-4DB2-BD59-A6C34878D82A}">
                    <a16:rowId xmlns:a16="http://schemas.microsoft.com/office/drawing/2014/main" xmlns="" val="10004"/>
                  </a:ext>
                </a:extLst>
              </a:tr>
              <a:tr h="617212">
                <a:tc>
                  <a:txBody>
                    <a:bodyPr/>
                    <a:lstStyle/>
                    <a:p>
                      <a:r>
                        <a:rPr lang="cs-CZ" sz="3200" b="1" dirty="0"/>
                        <a:t>AIN</a:t>
                      </a:r>
                      <a:endParaRPr lang="en-GB" sz="3200" b="1" dirty="0"/>
                    </a:p>
                  </a:txBody>
                  <a:tcPr/>
                </a:tc>
                <a:tc>
                  <a:txBody>
                    <a:bodyPr/>
                    <a:lstStyle/>
                    <a:p>
                      <a:pPr algn="ctr"/>
                      <a:r>
                        <a:rPr lang="cs-CZ" sz="3200" b="1" dirty="0"/>
                        <a:t>2</a:t>
                      </a:r>
                      <a:endParaRPr lang="en-GB" sz="3200" b="1" dirty="0"/>
                    </a:p>
                  </a:txBody>
                  <a:tcPr/>
                </a:tc>
                <a:extLst>
                  <a:ext uri="{0D108BD9-81ED-4DB2-BD59-A6C34878D82A}">
                    <a16:rowId xmlns:a16="http://schemas.microsoft.com/office/drawing/2014/main" xmlns="" val="10005"/>
                  </a:ext>
                </a:extLst>
              </a:tr>
              <a:tr h="617212">
                <a:tc>
                  <a:txBody>
                    <a:bodyPr/>
                    <a:lstStyle/>
                    <a:p>
                      <a:r>
                        <a:rPr lang="cs-CZ" sz="3200" b="1" dirty="0" err="1"/>
                        <a:t>Atheroembolism</a:t>
                      </a:r>
                      <a:endParaRPr lang="cs-CZ" sz="3200" b="1" dirty="0"/>
                    </a:p>
                  </a:txBody>
                  <a:tcPr/>
                </a:tc>
                <a:tc>
                  <a:txBody>
                    <a:bodyPr/>
                    <a:lstStyle/>
                    <a:p>
                      <a:pPr algn="ctr"/>
                      <a:r>
                        <a:rPr lang="cs-CZ" sz="3200" b="1" dirty="0"/>
                        <a:t>1</a:t>
                      </a:r>
                      <a:endParaRPr lang="en-GB" sz="3200" b="1"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49213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19256" cy="634082"/>
          </a:xfrm>
        </p:spPr>
        <p:txBody>
          <a:bodyPr>
            <a:normAutofit/>
          </a:bodyPr>
          <a:lstStyle/>
          <a:p>
            <a:r>
              <a:rPr lang="cs-CZ" sz="3200" b="1" dirty="0"/>
              <a:t>Risk </a:t>
            </a:r>
            <a:r>
              <a:rPr lang="cs-CZ" sz="3200" b="1" dirty="0" err="1"/>
              <a:t>score</a:t>
            </a:r>
            <a:r>
              <a:rPr lang="cs-CZ" sz="3200" b="1" dirty="0"/>
              <a:t> </a:t>
            </a:r>
            <a:r>
              <a:rPr lang="cs-CZ" sz="3200" b="1" dirty="0" err="1"/>
              <a:t>for</a:t>
            </a:r>
            <a:r>
              <a:rPr lang="cs-CZ" sz="3200" b="1" dirty="0"/>
              <a:t> AKI</a:t>
            </a:r>
            <a:endParaRPr lang="en-GB" sz="3200" b="1" dirty="0"/>
          </a:p>
        </p:txBody>
      </p:sp>
      <p:graphicFrame>
        <p:nvGraphicFramePr>
          <p:cNvPr id="4" name="Tabulka 3"/>
          <p:cNvGraphicFramePr>
            <a:graphicFrameLocks noGrp="1"/>
          </p:cNvGraphicFramePr>
          <p:nvPr>
            <p:extLst>
              <p:ext uri="{D42A27DB-BD31-4B8C-83A1-F6EECF244321}">
                <p14:modId xmlns:p14="http://schemas.microsoft.com/office/powerpoint/2010/main" xmlns="" val="544625286"/>
              </p:ext>
            </p:extLst>
          </p:nvPr>
        </p:nvGraphicFramePr>
        <p:xfrm>
          <a:off x="1524000" y="1397000"/>
          <a:ext cx="6096000" cy="4079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r>
                        <a:rPr lang="cs-CZ" b="1" dirty="0"/>
                        <a:t>Příčina</a:t>
                      </a:r>
                      <a:endParaRPr lang="en-GB" b="1" dirty="0"/>
                    </a:p>
                  </a:txBody>
                  <a:tcPr/>
                </a:tc>
                <a:tc>
                  <a:txBody>
                    <a:bodyPr/>
                    <a:lstStyle/>
                    <a:p>
                      <a:r>
                        <a:rPr lang="cs-CZ" b="1" dirty="0"/>
                        <a:t>body</a:t>
                      </a:r>
                      <a:endParaRPr lang="en-GB" b="1" dirty="0"/>
                    </a:p>
                  </a:txBody>
                  <a:tcPr/>
                </a:tc>
                <a:extLst>
                  <a:ext uri="{0D108BD9-81ED-4DB2-BD59-A6C34878D82A}">
                    <a16:rowId xmlns:a16="http://schemas.microsoft.com/office/drawing/2014/main" xmlns="" val="10000"/>
                  </a:ext>
                </a:extLst>
              </a:tr>
              <a:tr h="370840">
                <a:tc>
                  <a:txBody>
                    <a:bodyPr/>
                    <a:lstStyle/>
                    <a:p>
                      <a:r>
                        <a:rPr lang="cs-CZ" b="1" dirty="0"/>
                        <a:t>CKD</a:t>
                      </a:r>
                      <a:endParaRPr lang="en-GB" b="1" dirty="0"/>
                    </a:p>
                  </a:txBody>
                  <a:tcPr/>
                </a:tc>
                <a:tc>
                  <a:txBody>
                    <a:bodyPr/>
                    <a:lstStyle/>
                    <a:p>
                      <a:pPr algn="ctr"/>
                      <a:r>
                        <a:rPr lang="cs-CZ" b="1" dirty="0"/>
                        <a:t>2</a:t>
                      </a:r>
                      <a:endParaRPr lang="en-GB" b="1" dirty="0"/>
                    </a:p>
                  </a:txBody>
                  <a:tcPr/>
                </a:tc>
                <a:extLst>
                  <a:ext uri="{0D108BD9-81ED-4DB2-BD59-A6C34878D82A}">
                    <a16:rowId xmlns:a16="http://schemas.microsoft.com/office/drawing/2014/main" xmlns="" val="10001"/>
                  </a:ext>
                </a:extLst>
              </a:tr>
              <a:tr h="370840">
                <a:tc>
                  <a:txBody>
                    <a:bodyPr/>
                    <a:lstStyle/>
                    <a:p>
                      <a:r>
                        <a:rPr lang="cs-CZ" b="1" dirty="0" err="1"/>
                        <a:t>Chronic</a:t>
                      </a:r>
                      <a:r>
                        <a:rPr lang="cs-CZ" b="1" dirty="0"/>
                        <a:t> liver </a:t>
                      </a:r>
                      <a:r>
                        <a:rPr lang="cs-CZ" b="1" dirty="0" err="1"/>
                        <a:t>disease</a:t>
                      </a:r>
                      <a:endParaRPr lang="en-GB" b="1" dirty="0"/>
                    </a:p>
                  </a:txBody>
                  <a:tcPr/>
                </a:tc>
                <a:tc>
                  <a:txBody>
                    <a:bodyPr/>
                    <a:lstStyle/>
                    <a:p>
                      <a:pPr algn="ctr"/>
                      <a:r>
                        <a:rPr lang="cs-CZ" b="1" dirty="0"/>
                        <a:t>2</a:t>
                      </a:r>
                      <a:endParaRPr lang="en-GB" b="1" dirty="0"/>
                    </a:p>
                  </a:txBody>
                  <a:tcPr/>
                </a:tc>
                <a:extLst>
                  <a:ext uri="{0D108BD9-81ED-4DB2-BD59-A6C34878D82A}">
                    <a16:rowId xmlns:a16="http://schemas.microsoft.com/office/drawing/2014/main" xmlns="" val="10002"/>
                  </a:ext>
                </a:extLst>
              </a:tr>
              <a:tr h="370840">
                <a:tc>
                  <a:txBody>
                    <a:bodyPr/>
                    <a:lstStyle/>
                    <a:p>
                      <a:r>
                        <a:rPr lang="cs-CZ" b="1" dirty="0" err="1"/>
                        <a:t>Heard</a:t>
                      </a:r>
                      <a:r>
                        <a:rPr lang="cs-CZ" b="1" dirty="0"/>
                        <a:t> </a:t>
                      </a:r>
                      <a:r>
                        <a:rPr lang="cs-CZ" b="1" dirty="0" err="1"/>
                        <a:t>failure</a:t>
                      </a:r>
                      <a:endParaRPr lang="en-GB" b="1" dirty="0"/>
                    </a:p>
                  </a:txBody>
                  <a:tcPr/>
                </a:tc>
                <a:tc>
                  <a:txBody>
                    <a:bodyPr/>
                    <a:lstStyle/>
                    <a:p>
                      <a:pPr algn="ctr"/>
                      <a:r>
                        <a:rPr lang="cs-CZ" b="1" dirty="0"/>
                        <a:t>2</a:t>
                      </a:r>
                      <a:endParaRPr lang="en-GB" b="1" dirty="0"/>
                    </a:p>
                  </a:txBody>
                  <a:tcPr/>
                </a:tc>
                <a:extLst>
                  <a:ext uri="{0D108BD9-81ED-4DB2-BD59-A6C34878D82A}">
                    <a16:rowId xmlns:a16="http://schemas.microsoft.com/office/drawing/2014/main" xmlns="" val="10003"/>
                  </a:ext>
                </a:extLst>
              </a:tr>
              <a:tr h="370840">
                <a:tc>
                  <a:txBody>
                    <a:bodyPr/>
                    <a:lstStyle/>
                    <a:p>
                      <a:r>
                        <a:rPr lang="cs-CZ" b="1" dirty="0" err="1"/>
                        <a:t>Hypertension</a:t>
                      </a:r>
                      <a:endParaRPr lang="en-GB" b="1" dirty="0"/>
                    </a:p>
                  </a:txBody>
                  <a:tcPr/>
                </a:tc>
                <a:tc>
                  <a:txBody>
                    <a:bodyPr/>
                    <a:lstStyle/>
                    <a:p>
                      <a:pPr algn="ctr"/>
                      <a:r>
                        <a:rPr lang="cs-CZ" b="1" dirty="0"/>
                        <a:t>2</a:t>
                      </a:r>
                      <a:endParaRPr lang="en-GB" b="1" dirty="0"/>
                    </a:p>
                  </a:txBody>
                  <a:tcPr/>
                </a:tc>
                <a:extLst>
                  <a:ext uri="{0D108BD9-81ED-4DB2-BD59-A6C34878D82A}">
                    <a16:rowId xmlns:a16="http://schemas.microsoft.com/office/drawing/2014/main" xmlns="" val="10004"/>
                  </a:ext>
                </a:extLst>
              </a:tr>
              <a:tr h="370840">
                <a:tc>
                  <a:txBody>
                    <a:bodyPr/>
                    <a:lstStyle/>
                    <a:p>
                      <a:r>
                        <a:rPr lang="cs-CZ" b="1" dirty="0" err="1"/>
                        <a:t>Ischemic</a:t>
                      </a:r>
                      <a:r>
                        <a:rPr lang="cs-CZ" b="1" dirty="0"/>
                        <a:t> </a:t>
                      </a:r>
                      <a:r>
                        <a:rPr lang="cs-CZ" b="1" dirty="0" err="1"/>
                        <a:t>heard</a:t>
                      </a:r>
                      <a:r>
                        <a:rPr lang="cs-CZ" b="1" dirty="0"/>
                        <a:t> </a:t>
                      </a:r>
                      <a:r>
                        <a:rPr lang="cs-CZ" b="1" dirty="0" err="1"/>
                        <a:t>disease</a:t>
                      </a:r>
                      <a:endParaRPr lang="en-GB" b="1" dirty="0"/>
                    </a:p>
                  </a:txBody>
                  <a:tcPr/>
                </a:tc>
                <a:tc>
                  <a:txBody>
                    <a:bodyPr/>
                    <a:lstStyle/>
                    <a:p>
                      <a:pPr algn="ctr"/>
                      <a:r>
                        <a:rPr lang="cs-CZ" b="1" dirty="0"/>
                        <a:t>2</a:t>
                      </a:r>
                      <a:endParaRPr lang="en-GB" b="1" dirty="0"/>
                    </a:p>
                  </a:txBody>
                  <a:tcPr/>
                </a:tc>
                <a:extLst>
                  <a:ext uri="{0D108BD9-81ED-4DB2-BD59-A6C34878D82A}">
                    <a16:rowId xmlns:a16="http://schemas.microsoft.com/office/drawing/2014/main" xmlns="" val="10005"/>
                  </a:ext>
                </a:extLst>
              </a:tr>
              <a:tr h="370840">
                <a:tc>
                  <a:txBody>
                    <a:bodyPr/>
                    <a:lstStyle/>
                    <a:p>
                      <a:r>
                        <a:rPr lang="cs-CZ" b="1" dirty="0"/>
                        <a:t>pH &lt;7.3</a:t>
                      </a:r>
                      <a:endParaRPr lang="en-GB" b="1" dirty="0"/>
                    </a:p>
                  </a:txBody>
                  <a:tcPr/>
                </a:tc>
                <a:tc>
                  <a:txBody>
                    <a:bodyPr/>
                    <a:lstStyle/>
                    <a:p>
                      <a:pPr algn="ctr"/>
                      <a:r>
                        <a:rPr lang="cs-CZ" b="1" dirty="0"/>
                        <a:t>3</a:t>
                      </a:r>
                      <a:endParaRPr lang="en-GB" b="1" dirty="0"/>
                    </a:p>
                  </a:txBody>
                  <a:tcPr/>
                </a:tc>
                <a:extLst>
                  <a:ext uri="{0D108BD9-81ED-4DB2-BD59-A6C34878D82A}">
                    <a16:rowId xmlns:a16="http://schemas.microsoft.com/office/drawing/2014/main" xmlns="" val="10006"/>
                  </a:ext>
                </a:extLst>
              </a:tr>
              <a:tr h="370840">
                <a:tc>
                  <a:txBody>
                    <a:bodyPr/>
                    <a:lstStyle/>
                    <a:p>
                      <a:r>
                        <a:rPr lang="cs-CZ" b="1" dirty="0" err="1"/>
                        <a:t>Exposure</a:t>
                      </a:r>
                      <a:r>
                        <a:rPr lang="cs-CZ" b="1" dirty="0"/>
                        <a:t> to </a:t>
                      </a:r>
                      <a:r>
                        <a:rPr lang="cs-CZ" b="1" dirty="0" err="1"/>
                        <a:t>nephrotoxins</a:t>
                      </a:r>
                      <a:endParaRPr lang="en-GB" b="1" dirty="0"/>
                    </a:p>
                  </a:txBody>
                  <a:tcPr/>
                </a:tc>
                <a:tc>
                  <a:txBody>
                    <a:bodyPr/>
                    <a:lstStyle/>
                    <a:p>
                      <a:pPr algn="ctr"/>
                      <a:r>
                        <a:rPr lang="cs-CZ" b="1" dirty="0"/>
                        <a:t>3</a:t>
                      </a:r>
                      <a:endParaRPr lang="en-GB" b="1" dirty="0"/>
                    </a:p>
                  </a:txBody>
                  <a:tcPr/>
                </a:tc>
                <a:extLst>
                  <a:ext uri="{0D108BD9-81ED-4DB2-BD59-A6C34878D82A}">
                    <a16:rowId xmlns:a16="http://schemas.microsoft.com/office/drawing/2014/main" xmlns="" val="10007"/>
                  </a:ext>
                </a:extLst>
              </a:tr>
              <a:tr h="370840">
                <a:tc>
                  <a:txBody>
                    <a:bodyPr/>
                    <a:lstStyle/>
                    <a:p>
                      <a:r>
                        <a:rPr lang="cs-CZ" b="1" dirty="0"/>
                        <a:t>Severe </a:t>
                      </a:r>
                      <a:r>
                        <a:rPr lang="cs-CZ" b="1" dirty="0" err="1"/>
                        <a:t>infection</a:t>
                      </a:r>
                      <a:r>
                        <a:rPr lang="cs-CZ" b="1" dirty="0"/>
                        <a:t> / </a:t>
                      </a:r>
                      <a:r>
                        <a:rPr lang="cs-CZ" b="1" dirty="0" err="1"/>
                        <a:t>sepsis</a:t>
                      </a:r>
                      <a:endParaRPr lang="en-GB" b="1" dirty="0"/>
                    </a:p>
                  </a:txBody>
                  <a:tcPr/>
                </a:tc>
                <a:tc>
                  <a:txBody>
                    <a:bodyPr/>
                    <a:lstStyle/>
                    <a:p>
                      <a:pPr algn="ctr"/>
                      <a:r>
                        <a:rPr lang="cs-CZ" b="1" dirty="0"/>
                        <a:t>2</a:t>
                      </a:r>
                      <a:endParaRPr lang="en-GB" b="1" dirty="0"/>
                    </a:p>
                  </a:txBody>
                  <a:tcPr/>
                </a:tc>
                <a:extLst>
                  <a:ext uri="{0D108BD9-81ED-4DB2-BD59-A6C34878D82A}">
                    <a16:rowId xmlns:a16="http://schemas.microsoft.com/office/drawing/2014/main" xmlns="" val="10008"/>
                  </a:ext>
                </a:extLst>
              </a:tr>
              <a:tr h="370840">
                <a:tc>
                  <a:txBody>
                    <a:bodyPr/>
                    <a:lstStyle/>
                    <a:p>
                      <a:r>
                        <a:rPr lang="cs-CZ" b="1" dirty="0" err="1"/>
                        <a:t>Anemia</a:t>
                      </a:r>
                      <a:endParaRPr lang="en-GB" b="1" dirty="0"/>
                    </a:p>
                  </a:txBody>
                  <a:tcPr/>
                </a:tc>
                <a:tc>
                  <a:txBody>
                    <a:bodyPr/>
                    <a:lstStyle/>
                    <a:p>
                      <a:pPr algn="ctr"/>
                      <a:r>
                        <a:rPr lang="cs-CZ" b="1" dirty="0"/>
                        <a:t>1</a:t>
                      </a:r>
                      <a:endParaRPr lang="en-GB" b="1" dirty="0"/>
                    </a:p>
                  </a:txBody>
                  <a:tcPr/>
                </a:tc>
                <a:extLst>
                  <a:ext uri="{0D108BD9-81ED-4DB2-BD59-A6C34878D82A}">
                    <a16:rowId xmlns:a16="http://schemas.microsoft.com/office/drawing/2014/main" xmlns="" val="10009"/>
                  </a:ext>
                </a:extLst>
              </a:tr>
              <a:tr h="370840">
                <a:tc>
                  <a:txBody>
                    <a:bodyPr/>
                    <a:lstStyle/>
                    <a:p>
                      <a:r>
                        <a:rPr lang="cs-CZ" b="1" dirty="0" err="1"/>
                        <a:t>Artificial</a:t>
                      </a:r>
                      <a:r>
                        <a:rPr lang="cs-CZ" b="1" dirty="0"/>
                        <a:t> </a:t>
                      </a:r>
                      <a:r>
                        <a:rPr lang="cs-CZ" b="1" dirty="0" err="1"/>
                        <a:t>lung</a:t>
                      </a:r>
                      <a:r>
                        <a:rPr lang="cs-CZ" b="1" dirty="0"/>
                        <a:t> </a:t>
                      </a:r>
                      <a:r>
                        <a:rPr lang="cs-CZ" b="1" dirty="0" err="1"/>
                        <a:t>ventilation</a:t>
                      </a:r>
                      <a:endParaRPr lang="en-GB" b="1" dirty="0"/>
                    </a:p>
                  </a:txBody>
                  <a:tcPr/>
                </a:tc>
                <a:tc>
                  <a:txBody>
                    <a:bodyPr/>
                    <a:lstStyle/>
                    <a:p>
                      <a:pPr algn="ctr"/>
                      <a:r>
                        <a:rPr lang="cs-CZ" b="1" dirty="0"/>
                        <a:t>2</a:t>
                      </a:r>
                      <a:endParaRPr lang="en-GB" b="1" dirty="0"/>
                    </a:p>
                  </a:txBody>
                  <a:tcPr/>
                </a:tc>
                <a:extLst>
                  <a:ext uri="{0D108BD9-81ED-4DB2-BD59-A6C34878D82A}">
                    <a16:rowId xmlns:a16="http://schemas.microsoft.com/office/drawing/2014/main" xmlns="" val="10010"/>
                  </a:ext>
                </a:extLst>
              </a:tr>
            </a:tbl>
          </a:graphicData>
        </a:graphic>
      </p:graphicFrame>
      <p:sp>
        <p:nvSpPr>
          <p:cNvPr id="5" name="TextovéPole 4"/>
          <p:cNvSpPr txBox="1"/>
          <p:nvPr/>
        </p:nvSpPr>
        <p:spPr>
          <a:xfrm>
            <a:off x="1331640" y="5972458"/>
            <a:ext cx="6697411" cy="369332"/>
          </a:xfrm>
          <a:prstGeom prst="rect">
            <a:avLst/>
          </a:prstGeom>
          <a:noFill/>
        </p:spPr>
        <p:txBody>
          <a:bodyPr wrap="none" rtlCol="0">
            <a:spAutoFit/>
          </a:bodyPr>
          <a:lstStyle/>
          <a:p>
            <a:r>
              <a:rPr lang="cs-CZ" dirty="0"/>
              <a:t> </a:t>
            </a:r>
            <a:r>
              <a:rPr lang="en-GB" b="1" dirty="0">
                <a:solidFill>
                  <a:srgbClr val="FF0000"/>
                </a:solidFill>
              </a:rPr>
              <a:t>Sum&gt; 5 = high risk patient for AKI development in the next 48 hours</a:t>
            </a:r>
          </a:p>
        </p:txBody>
      </p:sp>
      <p:sp>
        <p:nvSpPr>
          <p:cNvPr id="3" name="TextovéPole 2"/>
          <p:cNvSpPr txBox="1"/>
          <p:nvPr/>
        </p:nvSpPr>
        <p:spPr>
          <a:xfrm>
            <a:off x="2403599" y="301298"/>
            <a:ext cx="4767331" cy="369332"/>
          </a:xfrm>
          <a:prstGeom prst="rect">
            <a:avLst/>
          </a:prstGeom>
          <a:noFill/>
        </p:spPr>
        <p:txBody>
          <a:bodyPr wrap="none" rtlCol="0">
            <a:spAutoFit/>
          </a:bodyPr>
          <a:lstStyle/>
          <a:p>
            <a:r>
              <a:rPr lang="cs-CZ" b="1" dirty="0">
                <a:solidFill>
                  <a:srgbClr val="FF0000"/>
                </a:solidFill>
              </a:rPr>
              <a:t>M</a:t>
            </a:r>
            <a:r>
              <a:rPr lang="en-GB" b="1" dirty="0" err="1">
                <a:solidFill>
                  <a:srgbClr val="FF0000"/>
                </a:solidFill>
              </a:rPr>
              <a:t>ost</a:t>
            </a:r>
            <a:r>
              <a:rPr lang="en-GB" b="1" dirty="0">
                <a:solidFill>
                  <a:srgbClr val="FF0000"/>
                </a:solidFill>
              </a:rPr>
              <a:t> acute kidney injury occurs in the hospital</a:t>
            </a:r>
            <a:r>
              <a:rPr lang="cs-CZ" b="1" dirty="0">
                <a:solidFill>
                  <a:srgbClr val="FF0000"/>
                </a:solidFill>
              </a:rPr>
              <a:t> !</a:t>
            </a:r>
            <a:endParaRPr lang="en-GB" b="1" dirty="0">
              <a:solidFill>
                <a:srgbClr val="FF0000"/>
              </a:solidFill>
            </a:endParaRPr>
          </a:p>
        </p:txBody>
      </p:sp>
    </p:spTree>
    <p:extLst>
      <p:ext uri="{BB962C8B-B14F-4D97-AF65-F5344CB8AC3E}">
        <p14:creationId xmlns:p14="http://schemas.microsoft.com/office/powerpoint/2010/main" xmlns="" val="12732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solidFill>
                  <a:srgbClr val="FF0000"/>
                </a:solidFill>
              </a:rPr>
              <a:t>AKI classification according to diagnostic criteria (S</a:t>
            </a:r>
            <a:r>
              <a:rPr lang="cs-CZ" b="1" dirty="0">
                <a:solidFill>
                  <a:srgbClr val="FF0000"/>
                </a:solidFill>
              </a:rPr>
              <a:t>C</a:t>
            </a:r>
            <a:r>
              <a:rPr lang="en-GB" b="1" dirty="0">
                <a:solidFill>
                  <a:srgbClr val="FF0000"/>
                </a:solidFill>
              </a:rPr>
              <a:t>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US" b="1" dirty="0" smtClean="0"/>
              <a:t>Adaptation of residual </a:t>
            </a:r>
            <a:r>
              <a:rPr lang="en-US" b="1" dirty="0" err="1" smtClean="0"/>
              <a:t>nephrons</a:t>
            </a:r>
            <a:r>
              <a:rPr lang="en-US" b="1" dirty="0" smtClean="0"/>
              <a:t> with the aim of maintaining the internal </a:t>
            </a:r>
            <a:r>
              <a:rPr lang="en-US" b="1" dirty="0" smtClean="0"/>
              <a:t>environment</a:t>
            </a:r>
            <a:endParaRPr lang="cs-CZ" b="1" dirty="0" smtClean="0"/>
          </a:p>
          <a:p>
            <a:pPr marL="514350" indent="-514350">
              <a:buFont typeface="+mj-lt"/>
              <a:buAutoNum type="arabicPeriod"/>
            </a:pPr>
            <a:r>
              <a:rPr lang="en-GB" b="1" dirty="0" smtClean="0"/>
              <a:t>Specific </a:t>
            </a:r>
            <a:r>
              <a:rPr lang="en-GB" b="1" dirty="0"/>
              <a:t>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288743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a:t>Diagnostic</a:t>
            </a:r>
            <a:r>
              <a:rPr lang="cs-CZ" b="1" dirty="0"/>
              <a:t> </a:t>
            </a:r>
            <a:r>
              <a:rPr lang="cs-CZ" b="1" dirty="0" err="1"/>
              <a:t>criteria</a:t>
            </a:r>
            <a:r>
              <a:rPr lang="cs-CZ" b="1" dirty="0"/>
              <a:t> </a:t>
            </a:r>
            <a:r>
              <a:rPr lang="cs-CZ" b="1" dirty="0" err="1"/>
              <a:t>for</a:t>
            </a:r>
            <a:r>
              <a:rPr lang="cs-CZ" b="1" dirty="0"/>
              <a:t> </a:t>
            </a:r>
            <a:r>
              <a:rPr lang="cs-CZ" b="1" dirty="0" err="1"/>
              <a:t>acute</a:t>
            </a:r>
            <a:r>
              <a:rPr lang="cs-CZ" b="1" dirty="0"/>
              <a:t> </a:t>
            </a:r>
            <a:r>
              <a:rPr lang="cs-CZ" b="1" dirty="0" err="1"/>
              <a:t>renal</a:t>
            </a:r>
            <a:r>
              <a:rPr lang="cs-CZ" b="1" dirty="0"/>
              <a:t> </a:t>
            </a:r>
            <a:r>
              <a:rPr lang="cs-CZ" b="1" dirty="0" err="1"/>
              <a:t>impairment</a:t>
            </a:r>
            <a:r>
              <a:rPr lang="cs-CZ" b="1" dirty="0"/>
              <a:t>  (AKI)</a:t>
            </a:r>
            <a:endParaRPr lang="en-GB" b="1" dirty="0"/>
          </a:p>
        </p:txBody>
      </p:sp>
      <p:graphicFrame>
        <p:nvGraphicFramePr>
          <p:cNvPr id="5" name="Tabulka 4"/>
          <p:cNvGraphicFramePr>
            <a:graphicFrameLocks noGrp="1"/>
          </p:cNvGraphicFramePr>
          <p:nvPr>
            <p:extLst>
              <p:ext uri="{D42A27DB-BD31-4B8C-83A1-F6EECF244321}">
                <p14:modId xmlns:p14="http://schemas.microsoft.com/office/powerpoint/2010/main" xmlns="" val="2897363640"/>
              </p:ext>
            </p:extLst>
          </p:nvPr>
        </p:nvGraphicFramePr>
        <p:xfrm>
          <a:off x="323528" y="1772816"/>
          <a:ext cx="8640959" cy="4460240"/>
        </p:xfrm>
        <a:graphic>
          <a:graphicData uri="http://schemas.openxmlformats.org/drawingml/2006/table">
            <a:tbl>
              <a:tblPr firstRow="1" bandRow="1">
                <a:tableStyleId>{5C22544A-7EE6-4342-B048-85BDC9FD1C3A}</a:tableStyleId>
              </a:tblPr>
              <a:tblGrid>
                <a:gridCol w="2056336">
                  <a:extLst>
                    <a:ext uri="{9D8B030D-6E8A-4147-A177-3AD203B41FA5}">
                      <a16:colId xmlns:a16="http://schemas.microsoft.com/office/drawing/2014/main" xmlns="" val="20000"/>
                    </a:ext>
                  </a:extLst>
                </a:gridCol>
                <a:gridCol w="3485057">
                  <a:extLst>
                    <a:ext uri="{9D8B030D-6E8A-4147-A177-3AD203B41FA5}">
                      <a16:colId xmlns:a16="http://schemas.microsoft.com/office/drawing/2014/main" xmlns="" val="20001"/>
                    </a:ext>
                  </a:extLst>
                </a:gridCol>
                <a:gridCol w="3099566">
                  <a:extLst>
                    <a:ext uri="{9D8B030D-6E8A-4147-A177-3AD203B41FA5}">
                      <a16:colId xmlns:a16="http://schemas.microsoft.com/office/drawing/2014/main" xmlns="" val="20002"/>
                    </a:ext>
                  </a:extLst>
                </a:gridCol>
              </a:tblGrid>
              <a:tr h="370840">
                <a:tc>
                  <a:txBody>
                    <a:bodyPr/>
                    <a:lstStyle/>
                    <a:p>
                      <a:r>
                        <a:rPr lang="cs-CZ" dirty="0" err="1"/>
                        <a:t>Parameters</a:t>
                      </a:r>
                      <a:endParaRPr lang="en-GB" dirty="0"/>
                    </a:p>
                  </a:txBody>
                  <a:tcPr/>
                </a:tc>
                <a:tc gridSpan="2">
                  <a:txBody>
                    <a:bodyPr/>
                    <a:lstStyle/>
                    <a:p>
                      <a:pPr algn="ctr"/>
                      <a:r>
                        <a:rPr lang="cs-CZ" dirty="0"/>
                        <a:t>AKIN (</a:t>
                      </a:r>
                      <a:r>
                        <a:rPr lang="cs-CZ" dirty="0" err="1"/>
                        <a:t>Acute</a:t>
                      </a:r>
                      <a:r>
                        <a:rPr lang="cs-CZ" dirty="0"/>
                        <a:t> </a:t>
                      </a:r>
                      <a:r>
                        <a:rPr lang="cs-CZ" dirty="0" err="1"/>
                        <a:t>Kidney</a:t>
                      </a:r>
                      <a:r>
                        <a:rPr lang="cs-CZ" dirty="0"/>
                        <a:t> </a:t>
                      </a:r>
                      <a:r>
                        <a:rPr lang="cs-CZ" dirty="0" err="1"/>
                        <a:t>Injury</a:t>
                      </a:r>
                      <a:r>
                        <a:rPr lang="cs-CZ" dirty="0"/>
                        <a:t> Network)</a:t>
                      </a:r>
                      <a:endParaRPr lang="en-GB" dirty="0"/>
                    </a:p>
                  </a:txBody>
                  <a:tcPr/>
                </a:tc>
                <a:tc hMerge="1">
                  <a:txBody>
                    <a:bodyPr/>
                    <a:lstStyle/>
                    <a:p>
                      <a:endParaRPr lang="en-GB"/>
                    </a:p>
                  </a:txBody>
                  <a:tcPr/>
                </a:tc>
                <a:extLst>
                  <a:ext uri="{0D108BD9-81ED-4DB2-BD59-A6C34878D82A}">
                    <a16:rowId xmlns:a16="http://schemas.microsoft.com/office/drawing/2014/main" xmlns="" val="10000"/>
                  </a:ext>
                </a:extLst>
              </a:tr>
              <a:tr h="370840">
                <a:tc>
                  <a:txBody>
                    <a:bodyPr/>
                    <a:lstStyle/>
                    <a:p>
                      <a:pPr algn="ctr"/>
                      <a:r>
                        <a:rPr lang="cs-CZ" b="1" dirty="0"/>
                        <a:t>Grade</a:t>
                      </a:r>
                      <a:endParaRPr lang="en-GB" b="1" dirty="0"/>
                    </a:p>
                  </a:txBody>
                  <a:tcPr/>
                </a:tc>
                <a:tc>
                  <a:txBody>
                    <a:bodyPr/>
                    <a:lstStyle/>
                    <a:p>
                      <a:pPr algn="ctr"/>
                      <a:r>
                        <a:rPr lang="cs-CZ" b="1" dirty="0" err="1"/>
                        <a:t>S</a:t>
                      </a:r>
                      <a:r>
                        <a:rPr lang="cs-CZ" b="1" baseline="-25000" dirty="0" err="1"/>
                        <a:t>Kr</a:t>
                      </a:r>
                      <a:endParaRPr lang="en-GB" b="1" baseline="-25000" dirty="0"/>
                    </a:p>
                  </a:txBody>
                  <a:tcPr/>
                </a:tc>
                <a:tc>
                  <a:txBody>
                    <a:bodyPr/>
                    <a:lstStyle/>
                    <a:p>
                      <a:pPr algn="ctr"/>
                      <a:r>
                        <a:rPr lang="cs-CZ" b="1" dirty="0" err="1"/>
                        <a:t>Diuresis</a:t>
                      </a:r>
                      <a:endParaRPr lang="en-GB" b="1" dirty="0"/>
                    </a:p>
                  </a:txBody>
                  <a:tcPr/>
                </a:tc>
                <a:extLst>
                  <a:ext uri="{0D108BD9-81ED-4DB2-BD59-A6C34878D82A}">
                    <a16:rowId xmlns:a16="http://schemas.microsoft.com/office/drawing/2014/main" xmlns="" val="10001"/>
                  </a:ext>
                </a:extLst>
              </a:tr>
              <a:tr h="370840">
                <a:tc>
                  <a:txBody>
                    <a:bodyPr/>
                    <a:lstStyle/>
                    <a:p>
                      <a:r>
                        <a:rPr lang="cs-CZ" b="1" dirty="0"/>
                        <a:t>1</a:t>
                      </a:r>
                      <a:endParaRPr lang="en-GB" b="1" dirty="0"/>
                    </a:p>
                  </a:txBody>
                  <a:tcPr/>
                </a:tc>
                <a:tc>
                  <a:txBody>
                    <a:bodyPr/>
                    <a:lstStyle/>
                    <a:p>
                      <a:r>
                        <a:rPr lang="cs-CZ" b="1" dirty="0"/>
                        <a:t>↑</a:t>
                      </a:r>
                      <a:r>
                        <a:rPr lang="cs-CZ" b="1" dirty="0" err="1"/>
                        <a:t>S</a:t>
                      </a:r>
                      <a:r>
                        <a:rPr lang="cs-CZ" b="1" baseline="-25000" dirty="0" err="1"/>
                        <a:t>Cr</a:t>
                      </a:r>
                      <a:r>
                        <a:rPr lang="cs-CZ" b="1" dirty="0"/>
                        <a:t> ≥</a:t>
                      </a:r>
                      <a:r>
                        <a:rPr lang="cs-CZ" b="1" baseline="0" dirty="0"/>
                        <a:t> </a:t>
                      </a:r>
                      <a:r>
                        <a:rPr lang="cs-CZ" b="1" dirty="0"/>
                        <a:t>27 </a:t>
                      </a:r>
                      <a:r>
                        <a:rPr lang="cs-CZ" b="1" dirty="0" err="1"/>
                        <a:t>umol</a:t>
                      </a:r>
                      <a:r>
                        <a:rPr lang="cs-CZ" b="1" dirty="0"/>
                        <a:t>/L (0.3 mg/dl)  </a:t>
                      </a:r>
                      <a:r>
                        <a:rPr lang="cs-CZ" b="1" dirty="0" err="1"/>
                        <a:t>from</a:t>
                      </a:r>
                      <a:r>
                        <a:rPr lang="cs-CZ" b="1" dirty="0"/>
                        <a:t> </a:t>
                      </a:r>
                      <a:r>
                        <a:rPr lang="cs-CZ" b="1" dirty="0" err="1"/>
                        <a:t>baseline</a:t>
                      </a:r>
                      <a:endParaRPr lang="cs-CZ" b="1" dirty="0"/>
                    </a:p>
                    <a:p>
                      <a:r>
                        <a:rPr lang="cs-CZ" dirty="0" err="1"/>
                        <a:t>or</a:t>
                      </a:r>
                      <a:endParaRPr lang="cs-CZ" dirty="0"/>
                    </a:p>
                    <a:p>
                      <a:r>
                        <a:rPr lang="cs-CZ" b="1" dirty="0">
                          <a:solidFill>
                            <a:srgbClr val="FF0000"/>
                          </a:solidFill>
                        </a:rPr>
                        <a:t>↑</a:t>
                      </a:r>
                      <a:r>
                        <a:rPr lang="cs-CZ" b="1" dirty="0" err="1">
                          <a:solidFill>
                            <a:srgbClr val="FF0000"/>
                          </a:solidFill>
                        </a:rPr>
                        <a:t>S</a:t>
                      </a:r>
                      <a:r>
                        <a:rPr lang="cs-CZ" b="1" baseline="-25000" dirty="0" err="1">
                          <a:solidFill>
                            <a:srgbClr val="FF0000"/>
                          </a:solidFill>
                        </a:rPr>
                        <a:t>Cr</a:t>
                      </a:r>
                      <a:r>
                        <a:rPr lang="cs-CZ" b="1" dirty="0">
                          <a:solidFill>
                            <a:srgbClr val="FF0000"/>
                          </a:solidFill>
                        </a:rPr>
                        <a:t> 1.5 ~2 </a:t>
                      </a:r>
                      <a:r>
                        <a:rPr lang="cs-CZ" b="1" dirty="0" err="1">
                          <a:solidFill>
                            <a:srgbClr val="FF0000"/>
                          </a:solidFill>
                        </a:rPr>
                        <a:t>fould</a:t>
                      </a:r>
                      <a:r>
                        <a:rPr lang="cs-CZ" b="1" dirty="0">
                          <a:solidFill>
                            <a:srgbClr val="FF0000"/>
                          </a:solidFill>
                        </a:rPr>
                        <a:t> </a:t>
                      </a:r>
                      <a:r>
                        <a:rPr lang="cs-CZ" b="1" dirty="0" err="1">
                          <a:solidFill>
                            <a:srgbClr val="FF0000"/>
                          </a:solidFill>
                        </a:rPr>
                        <a:t>from</a:t>
                      </a:r>
                      <a:r>
                        <a:rPr lang="cs-CZ" b="1" dirty="0">
                          <a:solidFill>
                            <a:srgbClr val="FF0000"/>
                          </a:solidFill>
                        </a:rPr>
                        <a:t> </a:t>
                      </a:r>
                      <a:r>
                        <a:rPr lang="cs-CZ" b="1" dirty="0" err="1">
                          <a:solidFill>
                            <a:srgbClr val="FF0000"/>
                          </a:solidFill>
                        </a:rPr>
                        <a:t>baseline</a:t>
                      </a:r>
                      <a:endParaRPr lang="cs-CZ" b="1" dirty="0">
                        <a:solidFill>
                          <a:srgbClr val="FF0000"/>
                        </a:solidFill>
                      </a:endParaRPr>
                    </a:p>
                    <a:p>
                      <a:r>
                        <a:rPr lang="cs-CZ" b="1" dirty="0">
                          <a:solidFill>
                            <a:srgbClr val="FF0000"/>
                          </a:solidFill>
                        </a:rPr>
                        <a:t>In </a:t>
                      </a:r>
                      <a:r>
                        <a:rPr lang="cs-CZ" b="1" dirty="0" err="1">
                          <a:solidFill>
                            <a:srgbClr val="FF0000"/>
                          </a:solidFill>
                        </a:rPr>
                        <a:t>time</a:t>
                      </a:r>
                      <a:r>
                        <a:rPr lang="cs-CZ" b="1" dirty="0">
                          <a:solidFill>
                            <a:srgbClr val="FF0000"/>
                          </a:solidFill>
                        </a:rPr>
                        <a:t> period 48 h</a:t>
                      </a:r>
                      <a:endParaRPr lang="en-GB" b="1" dirty="0">
                        <a:solidFill>
                          <a:srgbClr val="FF0000"/>
                        </a:solidFill>
                      </a:endParaRPr>
                    </a:p>
                  </a:txBody>
                  <a:tcPr/>
                </a:tc>
                <a:tc>
                  <a:txBody>
                    <a:bodyPr/>
                    <a:lstStyle/>
                    <a:p>
                      <a:r>
                        <a:rPr lang="cs-CZ" baseline="0" dirty="0"/>
                        <a:t> </a:t>
                      </a:r>
                      <a:r>
                        <a:rPr lang="cs-CZ" b="1" baseline="0" dirty="0"/>
                        <a:t>&lt; 0.5 </a:t>
                      </a:r>
                      <a:r>
                        <a:rPr lang="cs-CZ" b="1" baseline="0" dirty="0" err="1"/>
                        <a:t>mL</a:t>
                      </a:r>
                      <a:r>
                        <a:rPr lang="cs-CZ" b="1" baseline="0" dirty="0"/>
                        <a:t>/kg/h</a:t>
                      </a:r>
                    </a:p>
                    <a:p>
                      <a:r>
                        <a:rPr lang="cs-CZ" b="1" baseline="0" dirty="0"/>
                        <a:t>In </a:t>
                      </a:r>
                      <a:r>
                        <a:rPr lang="cs-CZ" b="1" baseline="0" dirty="0" err="1"/>
                        <a:t>time</a:t>
                      </a:r>
                      <a:r>
                        <a:rPr lang="cs-CZ" b="1" baseline="0" dirty="0"/>
                        <a:t> period &gt;6 h</a:t>
                      </a:r>
                    </a:p>
                    <a:p>
                      <a:r>
                        <a:rPr lang="cs-CZ" b="1" baseline="0" dirty="0"/>
                        <a:t> </a:t>
                      </a:r>
                    </a:p>
                    <a:p>
                      <a:r>
                        <a:rPr lang="cs-CZ" sz="1400" b="1" baseline="0" dirty="0"/>
                        <a:t>(35 </a:t>
                      </a:r>
                      <a:r>
                        <a:rPr lang="cs-CZ" sz="1400" b="1" baseline="0" dirty="0" err="1"/>
                        <a:t>mL</a:t>
                      </a:r>
                      <a:r>
                        <a:rPr lang="cs-CZ" sz="1400" b="1" baseline="0" dirty="0"/>
                        <a:t>/h&gt;&gt;210 </a:t>
                      </a:r>
                      <a:r>
                        <a:rPr lang="cs-CZ" sz="1400" b="1" baseline="0" dirty="0" err="1"/>
                        <a:t>mL</a:t>
                      </a:r>
                      <a:r>
                        <a:rPr lang="cs-CZ" sz="1400" b="1" baseline="0" dirty="0"/>
                        <a:t>/6 h in </a:t>
                      </a:r>
                      <a:r>
                        <a:rPr lang="cs-CZ" sz="1400" b="1" baseline="0" dirty="0" err="1"/>
                        <a:t>pts</a:t>
                      </a:r>
                      <a:r>
                        <a:rPr lang="cs-CZ" sz="1400" b="1" baseline="0" dirty="0"/>
                        <a:t> </a:t>
                      </a:r>
                      <a:r>
                        <a:rPr lang="en-GB" sz="1400" b="1" baseline="0" dirty="0"/>
                        <a:t>in a patient weighing 70 kg</a:t>
                      </a:r>
                      <a:r>
                        <a:rPr lang="cs-CZ" sz="1400" b="1" baseline="0" dirty="0"/>
                        <a:t>)</a:t>
                      </a:r>
                      <a:endParaRPr lang="en-GB" sz="1400" b="1" dirty="0"/>
                    </a:p>
                  </a:txBody>
                  <a:tcPr/>
                </a:tc>
                <a:extLst>
                  <a:ext uri="{0D108BD9-81ED-4DB2-BD59-A6C34878D82A}">
                    <a16:rowId xmlns:a16="http://schemas.microsoft.com/office/drawing/2014/main" xmlns="" val="10002"/>
                  </a:ext>
                </a:extLst>
              </a:tr>
              <a:tr h="370840">
                <a:tc>
                  <a:txBody>
                    <a:bodyPr/>
                    <a:lstStyle/>
                    <a:p>
                      <a:r>
                        <a:rPr lang="cs-CZ" b="1" dirty="0"/>
                        <a:t>2</a:t>
                      </a:r>
                      <a:endParaRPr lang="en-GB" b="1" dirty="0"/>
                    </a:p>
                  </a:txBody>
                  <a:tcPr/>
                </a:tc>
                <a:tc>
                  <a:txBody>
                    <a:bodyPr/>
                    <a:lstStyle/>
                    <a:p>
                      <a:r>
                        <a:rPr lang="en-GB" b="1" dirty="0">
                          <a:solidFill>
                            <a:srgbClr val="FF0000"/>
                          </a:solidFill>
                        </a:rPr>
                        <a:t>↑</a:t>
                      </a:r>
                      <a:r>
                        <a:rPr lang="cs-CZ" b="1" dirty="0">
                          <a:solidFill>
                            <a:srgbClr val="FF0000"/>
                          </a:solidFill>
                        </a:rPr>
                        <a:t> </a:t>
                      </a:r>
                      <a:r>
                        <a:rPr lang="cs-CZ" b="1" dirty="0" err="1">
                          <a:solidFill>
                            <a:srgbClr val="FF0000"/>
                          </a:solidFill>
                        </a:rPr>
                        <a:t>S</a:t>
                      </a:r>
                      <a:r>
                        <a:rPr lang="cs-CZ" b="1" baseline="-25000" dirty="0" err="1">
                          <a:solidFill>
                            <a:srgbClr val="FF0000"/>
                          </a:solidFill>
                        </a:rPr>
                        <a:t>Cr</a:t>
                      </a:r>
                      <a:r>
                        <a:rPr lang="cs-CZ" b="1" dirty="0">
                          <a:solidFill>
                            <a:srgbClr val="FF0000"/>
                          </a:solidFill>
                        </a:rPr>
                        <a:t> &gt; 2-3 </a:t>
                      </a:r>
                      <a:r>
                        <a:rPr lang="cs-CZ" b="1" dirty="0" err="1">
                          <a:solidFill>
                            <a:srgbClr val="FF0000"/>
                          </a:solidFill>
                        </a:rPr>
                        <a:t>fould</a:t>
                      </a:r>
                      <a:r>
                        <a:rPr lang="cs-CZ" b="1" dirty="0">
                          <a:solidFill>
                            <a:srgbClr val="FF0000"/>
                          </a:solidFill>
                        </a:rPr>
                        <a:t> </a:t>
                      </a:r>
                      <a:r>
                        <a:rPr lang="cs-CZ" b="1" dirty="0" err="1">
                          <a:solidFill>
                            <a:srgbClr val="FF0000"/>
                          </a:solidFill>
                        </a:rPr>
                        <a:t>from</a:t>
                      </a:r>
                      <a:r>
                        <a:rPr lang="cs-CZ" b="1" dirty="0">
                          <a:solidFill>
                            <a:srgbClr val="FF0000"/>
                          </a:solidFill>
                        </a:rPr>
                        <a:t> </a:t>
                      </a:r>
                      <a:r>
                        <a:rPr lang="cs-CZ" b="1" dirty="0" err="1">
                          <a:solidFill>
                            <a:srgbClr val="FF0000"/>
                          </a:solidFill>
                        </a:rPr>
                        <a:t>baseline</a:t>
                      </a:r>
                      <a:endParaRPr lang="en-GB" b="1" dirty="0">
                        <a:solidFill>
                          <a:srgbClr val="FF0000"/>
                        </a:solidFill>
                      </a:endParaRPr>
                    </a:p>
                  </a:txBody>
                  <a:tcPr/>
                </a:tc>
                <a:tc>
                  <a:txBody>
                    <a:bodyPr/>
                    <a:lstStyle/>
                    <a:p>
                      <a:r>
                        <a:rPr lang="cs-CZ" b="1" dirty="0"/>
                        <a:t>&lt; 0.5 </a:t>
                      </a:r>
                      <a:r>
                        <a:rPr lang="cs-CZ" b="1" dirty="0" err="1"/>
                        <a:t>mL</a:t>
                      </a:r>
                      <a:r>
                        <a:rPr lang="cs-CZ" b="1" dirty="0"/>
                        <a:t>/kg/h </a:t>
                      </a:r>
                    </a:p>
                    <a:p>
                      <a:r>
                        <a:rPr lang="cs-CZ" b="1" dirty="0"/>
                        <a:t>In </a:t>
                      </a:r>
                      <a:r>
                        <a:rPr lang="cs-CZ" b="1" dirty="0" err="1"/>
                        <a:t>time</a:t>
                      </a:r>
                      <a:r>
                        <a:rPr lang="cs-CZ" b="1" dirty="0"/>
                        <a:t> period &gt; 12h</a:t>
                      </a:r>
                      <a:endParaRPr lang="en-GB" b="1" dirty="0"/>
                    </a:p>
                  </a:txBody>
                  <a:tcPr/>
                </a:tc>
                <a:extLst>
                  <a:ext uri="{0D108BD9-81ED-4DB2-BD59-A6C34878D82A}">
                    <a16:rowId xmlns:a16="http://schemas.microsoft.com/office/drawing/2014/main" xmlns="" val="10003"/>
                  </a:ext>
                </a:extLst>
              </a:tr>
              <a:tr h="370840">
                <a:tc>
                  <a:txBody>
                    <a:bodyPr/>
                    <a:lstStyle/>
                    <a:p>
                      <a:r>
                        <a:rPr lang="cs-CZ" b="1" dirty="0"/>
                        <a:t>3</a:t>
                      </a:r>
                      <a:endParaRPr lang="en-GB" b="1" dirty="0"/>
                    </a:p>
                  </a:txBody>
                  <a:tcPr/>
                </a:tc>
                <a:tc>
                  <a:txBody>
                    <a:bodyPr/>
                    <a:lstStyle/>
                    <a:p>
                      <a:r>
                        <a:rPr lang="en-GB" b="1" dirty="0">
                          <a:solidFill>
                            <a:srgbClr val="FF0000"/>
                          </a:solidFill>
                        </a:rPr>
                        <a:t>↑</a:t>
                      </a:r>
                      <a:r>
                        <a:rPr lang="cs-CZ" b="1" dirty="0" err="1">
                          <a:solidFill>
                            <a:srgbClr val="FF0000"/>
                          </a:solidFill>
                        </a:rPr>
                        <a:t>S</a:t>
                      </a:r>
                      <a:r>
                        <a:rPr lang="cs-CZ" b="1" baseline="-25000" dirty="0" err="1">
                          <a:solidFill>
                            <a:srgbClr val="FF0000"/>
                          </a:solidFill>
                        </a:rPr>
                        <a:t>Cr</a:t>
                      </a:r>
                      <a:r>
                        <a:rPr lang="cs-CZ" b="1" dirty="0">
                          <a:solidFill>
                            <a:srgbClr val="FF0000"/>
                          </a:solidFill>
                        </a:rPr>
                        <a:t> &gt;3 </a:t>
                      </a:r>
                      <a:r>
                        <a:rPr lang="cs-CZ" b="1" dirty="0" err="1">
                          <a:solidFill>
                            <a:srgbClr val="FF0000"/>
                          </a:solidFill>
                        </a:rPr>
                        <a:t>fould</a:t>
                      </a:r>
                      <a:r>
                        <a:rPr lang="cs-CZ" b="1" dirty="0">
                          <a:solidFill>
                            <a:srgbClr val="FF0000"/>
                          </a:solidFill>
                        </a:rPr>
                        <a:t> </a:t>
                      </a:r>
                    </a:p>
                    <a:p>
                      <a:r>
                        <a:rPr lang="cs-CZ" b="0" dirty="0" err="1">
                          <a:solidFill>
                            <a:schemeClr val="tx1"/>
                          </a:solidFill>
                        </a:rPr>
                        <a:t>or</a:t>
                      </a:r>
                      <a:endParaRPr lang="cs-CZ" b="0" dirty="0">
                        <a:solidFill>
                          <a:schemeClr val="tx1"/>
                        </a:solidFill>
                      </a:endParaRPr>
                    </a:p>
                    <a:p>
                      <a:r>
                        <a:rPr lang="cs-CZ" b="1" dirty="0">
                          <a:solidFill>
                            <a:schemeClr val="tx1"/>
                          </a:solidFill>
                        </a:rPr>
                        <a:t>↑</a:t>
                      </a:r>
                      <a:r>
                        <a:rPr lang="cs-CZ" b="1" dirty="0" err="1">
                          <a:solidFill>
                            <a:schemeClr val="tx1"/>
                          </a:solidFill>
                        </a:rPr>
                        <a:t>S</a:t>
                      </a:r>
                      <a:r>
                        <a:rPr lang="cs-CZ" b="1" baseline="-25000" dirty="0" err="1">
                          <a:solidFill>
                            <a:schemeClr val="tx1"/>
                          </a:solidFill>
                        </a:rPr>
                        <a:t>Cr</a:t>
                      </a:r>
                      <a:r>
                        <a:rPr lang="cs-CZ" b="1" dirty="0">
                          <a:solidFill>
                            <a:schemeClr val="tx1"/>
                          </a:solidFill>
                        </a:rPr>
                        <a:t> &gt;44 </a:t>
                      </a:r>
                      <a:r>
                        <a:rPr lang="cs-CZ" b="1" dirty="0" err="1">
                          <a:solidFill>
                            <a:schemeClr val="tx1"/>
                          </a:solidFill>
                        </a:rPr>
                        <a:t>umol</a:t>
                      </a:r>
                      <a:r>
                        <a:rPr lang="cs-CZ" b="1" dirty="0">
                          <a:solidFill>
                            <a:schemeClr val="tx1"/>
                          </a:solidFill>
                        </a:rPr>
                        <a:t>/L  (0.5</a:t>
                      </a:r>
                      <a:r>
                        <a:rPr lang="cs-CZ" b="1" baseline="0" dirty="0">
                          <a:solidFill>
                            <a:schemeClr val="tx1"/>
                          </a:solidFill>
                        </a:rPr>
                        <a:t> mg/dl) </a:t>
                      </a:r>
                      <a:r>
                        <a:rPr lang="cs-CZ" b="1" dirty="0" err="1">
                          <a:solidFill>
                            <a:schemeClr val="tx1"/>
                          </a:solidFill>
                        </a:rPr>
                        <a:t>above</a:t>
                      </a:r>
                      <a:r>
                        <a:rPr lang="cs-CZ" b="1" dirty="0">
                          <a:solidFill>
                            <a:schemeClr val="tx1"/>
                          </a:solidFill>
                        </a:rPr>
                        <a:t> </a:t>
                      </a:r>
                      <a:r>
                        <a:rPr lang="cs-CZ" b="1" dirty="0" err="1">
                          <a:solidFill>
                            <a:schemeClr val="tx1"/>
                          </a:solidFill>
                        </a:rPr>
                        <a:t>chronic</a:t>
                      </a:r>
                      <a:r>
                        <a:rPr lang="cs-CZ" b="1" dirty="0">
                          <a:solidFill>
                            <a:schemeClr val="tx1"/>
                          </a:solidFill>
                        </a:rPr>
                        <a:t>  </a:t>
                      </a:r>
                      <a:r>
                        <a:rPr lang="cs-CZ" b="1" dirty="0" err="1">
                          <a:solidFill>
                            <a:schemeClr val="tx1"/>
                          </a:solidFill>
                        </a:rPr>
                        <a:t>value</a:t>
                      </a:r>
                      <a:r>
                        <a:rPr lang="cs-CZ" b="1" dirty="0">
                          <a:solidFill>
                            <a:schemeClr val="tx1"/>
                          </a:solidFill>
                        </a:rPr>
                        <a:t> &gt; 354 </a:t>
                      </a:r>
                      <a:r>
                        <a:rPr lang="cs-CZ" b="1" dirty="0" err="1">
                          <a:solidFill>
                            <a:schemeClr val="tx1"/>
                          </a:solidFill>
                        </a:rPr>
                        <a:t>umol</a:t>
                      </a:r>
                      <a:r>
                        <a:rPr lang="cs-CZ" b="1" dirty="0">
                          <a:solidFill>
                            <a:schemeClr val="tx1"/>
                          </a:solidFill>
                        </a:rPr>
                        <a:t>/L</a:t>
                      </a:r>
                    </a:p>
                    <a:p>
                      <a:r>
                        <a:rPr lang="cs-CZ" b="1" dirty="0">
                          <a:solidFill>
                            <a:schemeClr val="tx1"/>
                          </a:solidFill>
                        </a:rPr>
                        <a:t>(4mg/dl)</a:t>
                      </a:r>
                      <a:endParaRPr lang="en-GB" b="1" dirty="0">
                        <a:solidFill>
                          <a:schemeClr val="tx1"/>
                        </a:solidFill>
                      </a:endParaRPr>
                    </a:p>
                  </a:txBody>
                  <a:tcPr/>
                </a:tc>
                <a:tc>
                  <a:txBody>
                    <a:bodyPr/>
                    <a:lstStyle/>
                    <a:p>
                      <a:r>
                        <a:rPr lang="cs-CZ" b="1" dirty="0"/>
                        <a:t>&lt;0.3 </a:t>
                      </a:r>
                      <a:r>
                        <a:rPr lang="cs-CZ" b="1" dirty="0" err="1"/>
                        <a:t>mL</a:t>
                      </a:r>
                      <a:r>
                        <a:rPr lang="cs-CZ" b="1" dirty="0"/>
                        <a:t>/kg/h</a:t>
                      </a:r>
                      <a:r>
                        <a:rPr lang="cs-CZ" b="1" baseline="0" dirty="0"/>
                        <a:t> </a:t>
                      </a:r>
                    </a:p>
                    <a:p>
                      <a:r>
                        <a:rPr lang="cs-CZ" b="1" baseline="0" dirty="0"/>
                        <a:t>In </a:t>
                      </a:r>
                      <a:r>
                        <a:rPr lang="cs-CZ" b="1" baseline="0" dirty="0" err="1"/>
                        <a:t>time</a:t>
                      </a:r>
                      <a:r>
                        <a:rPr lang="cs-CZ" b="1" baseline="0" dirty="0"/>
                        <a:t> period 24 h </a:t>
                      </a:r>
                      <a:r>
                        <a:rPr lang="cs-CZ" b="1" baseline="0" dirty="0" err="1"/>
                        <a:t>or</a:t>
                      </a:r>
                      <a:r>
                        <a:rPr lang="cs-CZ" b="1" baseline="0" dirty="0"/>
                        <a:t> </a:t>
                      </a:r>
                      <a:r>
                        <a:rPr lang="cs-CZ" b="1" baseline="0" dirty="0" err="1"/>
                        <a:t>anuria</a:t>
                      </a:r>
                      <a:endParaRPr lang="cs-CZ" b="1" baseline="0" dirty="0"/>
                    </a:p>
                    <a:p>
                      <a:endParaRPr lang="cs-CZ" b="1" baseline="0" dirty="0"/>
                    </a:p>
                    <a:p>
                      <a:r>
                        <a:rPr lang="cs-CZ" sz="1400" b="1" baseline="0" dirty="0"/>
                        <a:t>(20 </a:t>
                      </a:r>
                      <a:r>
                        <a:rPr lang="cs-CZ" sz="1400" b="1" baseline="0" dirty="0" err="1"/>
                        <a:t>mL</a:t>
                      </a:r>
                      <a:r>
                        <a:rPr lang="cs-CZ" sz="1400" b="1" baseline="0" dirty="0"/>
                        <a:t>/h &gt;&gt;500mL/24hin </a:t>
                      </a:r>
                      <a:r>
                        <a:rPr lang="cs-CZ" sz="1400" b="1" baseline="0" dirty="0" err="1"/>
                        <a:t>pts</a:t>
                      </a:r>
                      <a:r>
                        <a:rPr lang="cs-CZ" sz="1400" b="1" baseline="0" dirty="0"/>
                        <a:t> in a </a:t>
                      </a:r>
                      <a:r>
                        <a:rPr lang="cs-CZ" sz="1400" b="1" baseline="0" dirty="0" err="1"/>
                        <a:t>patient</a:t>
                      </a:r>
                      <a:r>
                        <a:rPr lang="cs-CZ" sz="1400" b="1" baseline="0" dirty="0"/>
                        <a:t> </a:t>
                      </a:r>
                      <a:r>
                        <a:rPr lang="cs-CZ" sz="1400" b="1" baseline="0" dirty="0" err="1"/>
                        <a:t>weighing</a:t>
                      </a:r>
                      <a:r>
                        <a:rPr lang="cs-CZ" sz="1400" b="1" baseline="0" dirty="0"/>
                        <a:t> 70 kg)</a:t>
                      </a:r>
                    </a:p>
                    <a:p>
                      <a:endParaRPr lang="en-GB" b="1"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25545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Diagnostic</a:t>
            </a:r>
            <a:r>
              <a:rPr lang="cs-CZ" b="1" dirty="0"/>
              <a:t> </a:t>
            </a:r>
            <a:r>
              <a:rPr lang="cs-CZ" b="1" dirty="0" err="1"/>
              <a:t>criteria</a:t>
            </a:r>
            <a:r>
              <a:rPr lang="cs-CZ" b="1" dirty="0"/>
              <a:t> RIFLE </a:t>
            </a:r>
            <a:endParaRPr lang="en-GB" b="1" dirty="0"/>
          </a:p>
        </p:txBody>
      </p:sp>
      <p:pic>
        <p:nvPicPr>
          <p:cNvPr id="1029" name="Picture 5" descr="http://www.geriatricfastfacts.com/sites/default/files/styles/med_responsive/public/images/assessment/GFR.PNG?itok=CWS67YT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2537" y="1877988"/>
            <a:ext cx="8432873" cy="307120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Ovál 2"/>
          <p:cNvSpPr/>
          <p:nvPr/>
        </p:nvSpPr>
        <p:spPr>
          <a:xfrm>
            <a:off x="146267" y="3703330"/>
            <a:ext cx="8892540" cy="1245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Přímá spojnice 4"/>
          <p:cNvCxnSpPr/>
          <p:nvPr/>
        </p:nvCxnSpPr>
        <p:spPr>
          <a:xfrm>
            <a:off x="7308304" y="414908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4977138" y="4869160"/>
            <a:ext cx="810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959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solidFill>
                  <a:srgbClr val="FF0000"/>
                </a:solidFill>
              </a:rPr>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US" b="1" dirty="0" smtClean="0"/>
              <a:t>Adaptation of residual </a:t>
            </a:r>
            <a:r>
              <a:rPr lang="en-US" b="1" dirty="0" err="1" smtClean="0"/>
              <a:t>nephrons</a:t>
            </a:r>
            <a:r>
              <a:rPr lang="en-US" b="1" dirty="0" smtClean="0"/>
              <a:t> with the aim of maintaining the internal </a:t>
            </a:r>
            <a:r>
              <a:rPr lang="en-US" b="1" dirty="0" smtClean="0"/>
              <a:t>environment</a:t>
            </a:r>
            <a:endParaRPr lang="cs-CZ" b="1" dirty="0" smtClean="0"/>
          </a:p>
          <a:p>
            <a:pPr marL="514350" indent="-514350">
              <a:buFont typeface="+mj-lt"/>
              <a:buAutoNum type="arabicPeriod"/>
            </a:pPr>
            <a:r>
              <a:rPr lang="en-GB" b="1" dirty="0" smtClean="0"/>
              <a:t>Specific </a:t>
            </a:r>
            <a:r>
              <a:rPr lang="en-GB" b="1" dirty="0"/>
              <a:t>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170009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19256" cy="1565672"/>
          </a:xfrm>
        </p:spPr>
        <p:txBody>
          <a:bodyPr>
            <a:normAutofit fontScale="90000"/>
          </a:bodyPr>
          <a:lstStyle/>
          <a:p>
            <a:r>
              <a:rPr lang="cs-CZ" b="1" dirty="0" err="1"/>
              <a:t>Targeted</a:t>
            </a:r>
            <a:r>
              <a:rPr lang="cs-CZ" b="1" dirty="0"/>
              <a:t> </a:t>
            </a:r>
            <a:r>
              <a:rPr lang="cs-CZ" b="1" dirty="0" err="1"/>
              <a:t>examinations</a:t>
            </a:r>
            <a:r>
              <a:rPr lang="cs-CZ" b="1" dirty="0"/>
              <a:t> to </a:t>
            </a:r>
            <a:r>
              <a:rPr lang="cs-CZ" b="1" dirty="0" err="1"/>
              <a:t>distinguish</a:t>
            </a:r>
            <a:r>
              <a:rPr lang="cs-CZ" b="1" dirty="0"/>
              <a:t> </a:t>
            </a:r>
            <a:r>
              <a:rPr lang="cs-CZ" b="1" dirty="0" err="1"/>
              <a:t>pre-renal</a:t>
            </a:r>
            <a:r>
              <a:rPr lang="cs-CZ" b="1" dirty="0"/>
              <a:t> AKI / ARF </a:t>
            </a:r>
            <a:r>
              <a:rPr lang="cs-CZ" b="1" dirty="0" err="1"/>
              <a:t>vs</a:t>
            </a:r>
            <a:r>
              <a:rPr lang="cs-CZ" b="1" dirty="0"/>
              <a:t> ATN and ATN </a:t>
            </a:r>
            <a:r>
              <a:rPr lang="cs-CZ" b="1" dirty="0" err="1"/>
              <a:t>vs</a:t>
            </a:r>
            <a:r>
              <a:rPr lang="cs-CZ" b="1" dirty="0"/>
              <a:t> ESRF</a:t>
            </a:r>
            <a:endParaRPr lang="en-GB" b="1" dirty="0"/>
          </a:p>
        </p:txBody>
      </p:sp>
      <p:sp>
        <p:nvSpPr>
          <p:cNvPr id="4" name="TextovéPole 3"/>
          <p:cNvSpPr txBox="1"/>
          <p:nvPr/>
        </p:nvSpPr>
        <p:spPr>
          <a:xfrm>
            <a:off x="251520" y="1988840"/>
            <a:ext cx="2102435" cy="400110"/>
          </a:xfrm>
          <a:prstGeom prst="rect">
            <a:avLst/>
          </a:prstGeom>
          <a:noFill/>
          <a:ln>
            <a:solidFill>
              <a:schemeClr val="tx1"/>
            </a:solidFill>
          </a:ln>
        </p:spPr>
        <p:txBody>
          <a:bodyPr wrap="none" rtlCol="0">
            <a:spAutoFit/>
          </a:bodyPr>
          <a:lstStyle/>
          <a:p>
            <a:r>
              <a:rPr lang="cs-CZ" sz="2000" b="1" dirty="0" err="1"/>
              <a:t>Pre-renal</a:t>
            </a:r>
            <a:r>
              <a:rPr lang="cs-CZ" sz="2000" b="1" dirty="0"/>
              <a:t> AKI/ARF</a:t>
            </a:r>
            <a:endParaRPr lang="en-GB" sz="2000" b="1" dirty="0"/>
          </a:p>
        </p:txBody>
      </p:sp>
      <p:sp>
        <p:nvSpPr>
          <p:cNvPr id="5" name="TextovéPole 4"/>
          <p:cNvSpPr txBox="1"/>
          <p:nvPr/>
        </p:nvSpPr>
        <p:spPr>
          <a:xfrm>
            <a:off x="3240642" y="1966040"/>
            <a:ext cx="615040" cy="400110"/>
          </a:xfrm>
          <a:prstGeom prst="rect">
            <a:avLst/>
          </a:prstGeom>
          <a:noFill/>
          <a:ln>
            <a:solidFill>
              <a:schemeClr val="tx1"/>
            </a:solidFill>
          </a:ln>
        </p:spPr>
        <p:txBody>
          <a:bodyPr wrap="none" rtlCol="0">
            <a:spAutoFit/>
          </a:bodyPr>
          <a:lstStyle/>
          <a:p>
            <a:r>
              <a:rPr lang="cs-CZ" sz="2000" b="1" dirty="0"/>
              <a:t>ATN</a:t>
            </a:r>
            <a:endParaRPr lang="en-GB" sz="2000" b="1" dirty="0"/>
          </a:p>
        </p:txBody>
      </p:sp>
      <p:sp>
        <p:nvSpPr>
          <p:cNvPr id="6" name="TextovéPole 5"/>
          <p:cNvSpPr txBox="1"/>
          <p:nvPr/>
        </p:nvSpPr>
        <p:spPr>
          <a:xfrm>
            <a:off x="6444208" y="1988840"/>
            <a:ext cx="690317" cy="400110"/>
          </a:xfrm>
          <a:prstGeom prst="rect">
            <a:avLst/>
          </a:prstGeom>
          <a:noFill/>
          <a:ln>
            <a:solidFill>
              <a:schemeClr val="tx1"/>
            </a:solidFill>
          </a:ln>
        </p:spPr>
        <p:txBody>
          <a:bodyPr wrap="none" rtlCol="0">
            <a:spAutoFit/>
          </a:bodyPr>
          <a:lstStyle/>
          <a:p>
            <a:r>
              <a:rPr lang="cs-CZ" sz="2000" b="1" dirty="0"/>
              <a:t>ESRF</a:t>
            </a:r>
            <a:endParaRPr lang="en-GB" sz="2000" b="1" dirty="0"/>
          </a:p>
        </p:txBody>
      </p:sp>
      <p:sp>
        <p:nvSpPr>
          <p:cNvPr id="7" name="TextovéPole 6"/>
          <p:cNvSpPr txBox="1"/>
          <p:nvPr/>
        </p:nvSpPr>
        <p:spPr>
          <a:xfrm>
            <a:off x="183000" y="2780928"/>
            <a:ext cx="2473178" cy="2031325"/>
          </a:xfrm>
          <a:prstGeom prst="rect">
            <a:avLst/>
          </a:prstGeom>
          <a:noFill/>
        </p:spPr>
        <p:txBody>
          <a:bodyPr wrap="none" rtlCol="0">
            <a:spAutoFit/>
          </a:bodyPr>
          <a:lstStyle/>
          <a:p>
            <a:r>
              <a:rPr lang="cs-CZ" b="1" dirty="0" err="1"/>
              <a:t>EF</a:t>
            </a:r>
            <a:r>
              <a:rPr lang="cs-CZ" b="1" baseline="-25000" dirty="0" err="1"/>
              <a:t>urea</a:t>
            </a:r>
            <a:r>
              <a:rPr lang="cs-CZ" b="1" dirty="0"/>
              <a:t> &lt;30%</a:t>
            </a:r>
          </a:p>
          <a:p>
            <a:r>
              <a:rPr lang="cs-CZ" b="1" dirty="0" err="1"/>
              <a:t>EF</a:t>
            </a:r>
            <a:r>
              <a:rPr lang="cs-CZ" b="1" baseline="-25000" dirty="0" err="1"/>
              <a:t>Na</a:t>
            </a:r>
            <a:r>
              <a:rPr lang="cs-CZ" b="1" dirty="0"/>
              <a:t> &lt; 0,4%</a:t>
            </a:r>
          </a:p>
          <a:p>
            <a:r>
              <a:rPr lang="cs-CZ" b="1" dirty="0" err="1"/>
              <a:t>EF</a:t>
            </a:r>
            <a:r>
              <a:rPr lang="cs-CZ" b="1" baseline="-25000" dirty="0" err="1"/>
              <a:t>osm</a:t>
            </a:r>
            <a:r>
              <a:rPr lang="cs-CZ" b="1" dirty="0"/>
              <a:t> &lt; 3.5%</a:t>
            </a:r>
          </a:p>
          <a:p>
            <a:r>
              <a:rPr lang="cs-CZ" b="1" dirty="0"/>
              <a:t>EF</a:t>
            </a:r>
            <a:r>
              <a:rPr lang="cs-CZ" b="1" baseline="-25000" dirty="0"/>
              <a:t>H2O</a:t>
            </a:r>
            <a:r>
              <a:rPr lang="cs-CZ" b="1" dirty="0"/>
              <a:t> &lt;2%</a:t>
            </a:r>
          </a:p>
          <a:p>
            <a:r>
              <a:rPr lang="cs-CZ" b="1" dirty="0" err="1"/>
              <a:t>U</a:t>
            </a:r>
            <a:r>
              <a:rPr lang="cs-CZ" b="1" baseline="-25000" dirty="0" err="1"/>
              <a:t>osm</a:t>
            </a:r>
            <a:r>
              <a:rPr lang="cs-CZ" b="1" dirty="0"/>
              <a:t> &gt;</a:t>
            </a:r>
            <a:r>
              <a:rPr lang="cs-CZ" b="1" dirty="0" err="1"/>
              <a:t>P</a:t>
            </a:r>
            <a:r>
              <a:rPr lang="cs-CZ" b="1" baseline="-25000" dirty="0" err="1"/>
              <a:t>osm</a:t>
            </a:r>
            <a:endParaRPr lang="cs-CZ" b="1" baseline="-25000" dirty="0"/>
          </a:p>
          <a:p>
            <a:r>
              <a:rPr lang="cs-CZ" b="1" dirty="0"/>
              <a:t>Fast ↓ </a:t>
            </a:r>
            <a:r>
              <a:rPr lang="cs-CZ" b="1" dirty="0" err="1"/>
              <a:t>SCr</a:t>
            </a:r>
            <a:r>
              <a:rPr lang="cs-CZ" b="1" dirty="0"/>
              <a:t> </a:t>
            </a:r>
            <a:r>
              <a:rPr lang="cs-CZ" b="1" dirty="0" err="1"/>
              <a:t>after</a:t>
            </a:r>
            <a:r>
              <a:rPr lang="cs-CZ" b="1" dirty="0"/>
              <a:t> </a:t>
            </a:r>
            <a:r>
              <a:rPr lang="cs-CZ" b="1" dirty="0" err="1"/>
              <a:t>volume</a:t>
            </a:r>
            <a:endParaRPr lang="cs-CZ" b="1" dirty="0"/>
          </a:p>
          <a:p>
            <a:r>
              <a:rPr lang="cs-CZ" b="1" dirty="0" err="1"/>
              <a:t>expansions</a:t>
            </a:r>
            <a:r>
              <a:rPr lang="cs-CZ" b="1" dirty="0"/>
              <a:t> </a:t>
            </a:r>
            <a:endParaRPr lang="en-GB" b="1" dirty="0"/>
          </a:p>
        </p:txBody>
      </p:sp>
      <p:sp>
        <p:nvSpPr>
          <p:cNvPr id="9" name="TextovéPole 8"/>
          <p:cNvSpPr txBox="1"/>
          <p:nvPr/>
        </p:nvSpPr>
        <p:spPr>
          <a:xfrm>
            <a:off x="2999122" y="2806853"/>
            <a:ext cx="2952328" cy="2308324"/>
          </a:xfrm>
          <a:prstGeom prst="rect">
            <a:avLst/>
          </a:prstGeom>
          <a:noFill/>
        </p:spPr>
        <p:txBody>
          <a:bodyPr wrap="square" rtlCol="0">
            <a:spAutoFit/>
          </a:bodyPr>
          <a:lstStyle/>
          <a:p>
            <a:r>
              <a:rPr lang="cs-CZ" dirty="0" err="1"/>
              <a:t>E</a:t>
            </a:r>
            <a:r>
              <a:rPr lang="cs-CZ" b="1" dirty="0" err="1"/>
              <a:t>F</a:t>
            </a:r>
            <a:r>
              <a:rPr lang="cs-CZ" b="1" baseline="-25000" dirty="0" err="1"/>
              <a:t>urea</a:t>
            </a:r>
            <a:r>
              <a:rPr lang="cs-CZ" b="1" dirty="0"/>
              <a:t> &gt;50%</a:t>
            </a:r>
          </a:p>
          <a:p>
            <a:r>
              <a:rPr lang="cs-CZ" b="1" dirty="0" err="1"/>
              <a:t>EF</a:t>
            </a:r>
            <a:r>
              <a:rPr lang="cs-CZ" b="1" baseline="-25000" dirty="0" err="1"/>
              <a:t>Na</a:t>
            </a:r>
            <a:r>
              <a:rPr lang="cs-CZ" b="1" dirty="0"/>
              <a:t> &gt;1.2%</a:t>
            </a:r>
          </a:p>
          <a:p>
            <a:r>
              <a:rPr lang="cs-CZ" b="1" dirty="0" err="1"/>
              <a:t>EF</a:t>
            </a:r>
            <a:r>
              <a:rPr lang="cs-CZ" b="1" baseline="-25000" dirty="0" err="1"/>
              <a:t>osm</a:t>
            </a:r>
            <a:r>
              <a:rPr lang="cs-CZ" b="1" dirty="0"/>
              <a:t> &gt; 3.5%</a:t>
            </a:r>
          </a:p>
          <a:p>
            <a:r>
              <a:rPr lang="cs-CZ" b="1" dirty="0"/>
              <a:t>EF</a:t>
            </a:r>
            <a:r>
              <a:rPr lang="cs-CZ" b="1" baseline="-25000" dirty="0"/>
              <a:t>H2O</a:t>
            </a:r>
            <a:r>
              <a:rPr lang="cs-CZ" b="1" dirty="0"/>
              <a:t> &gt;2%</a:t>
            </a:r>
          </a:p>
          <a:p>
            <a:r>
              <a:rPr lang="cs-CZ" b="1" dirty="0" err="1"/>
              <a:t>U</a:t>
            </a:r>
            <a:r>
              <a:rPr lang="cs-CZ" b="1" baseline="-25000" dirty="0" err="1"/>
              <a:t>osm</a:t>
            </a:r>
            <a:r>
              <a:rPr lang="cs-CZ" b="1" dirty="0"/>
              <a:t> = </a:t>
            </a:r>
            <a:r>
              <a:rPr lang="cs-CZ" b="1" dirty="0" err="1"/>
              <a:t>P</a:t>
            </a:r>
            <a:r>
              <a:rPr lang="cs-CZ" b="1" baseline="-25000" dirty="0" err="1"/>
              <a:t>osm</a:t>
            </a:r>
            <a:endParaRPr lang="cs-CZ" b="1" baseline="-25000" dirty="0"/>
          </a:p>
          <a:p>
            <a:r>
              <a:rPr lang="cs-CZ" b="1" dirty="0"/>
              <a:t>≈ </a:t>
            </a:r>
            <a:r>
              <a:rPr lang="cs-CZ" b="1" dirty="0" err="1"/>
              <a:t>SC</a:t>
            </a:r>
            <a:r>
              <a:rPr lang="cs-CZ" b="1" baseline="-25000" dirty="0" err="1"/>
              <a:t>r</a:t>
            </a:r>
            <a:r>
              <a:rPr lang="cs-CZ" b="1" dirty="0"/>
              <a:t> </a:t>
            </a:r>
            <a:r>
              <a:rPr lang="cs-CZ" b="1" dirty="0" err="1"/>
              <a:t>after</a:t>
            </a:r>
            <a:r>
              <a:rPr lang="cs-CZ" b="1" dirty="0"/>
              <a:t> </a:t>
            </a:r>
            <a:r>
              <a:rPr lang="cs-CZ" b="1" dirty="0" err="1"/>
              <a:t>volume</a:t>
            </a:r>
            <a:endParaRPr lang="cs-CZ" b="1" dirty="0"/>
          </a:p>
          <a:p>
            <a:r>
              <a:rPr lang="cs-CZ" b="1" dirty="0" err="1"/>
              <a:t>expansions</a:t>
            </a:r>
            <a:r>
              <a:rPr lang="cs-CZ" b="1" dirty="0"/>
              <a:t> </a:t>
            </a:r>
          </a:p>
          <a:p>
            <a:r>
              <a:rPr lang="cs-CZ" b="1" dirty="0"/>
              <a:t> </a:t>
            </a:r>
            <a:endParaRPr lang="en-GB" b="1" dirty="0"/>
          </a:p>
        </p:txBody>
      </p:sp>
      <p:sp>
        <p:nvSpPr>
          <p:cNvPr id="10" name="TextovéPole 9"/>
          <p:cNvSpPr txBox="1"/>
          <p:nvPr/>
        </p:nvSpPr>
        <p:spPr>
          <a:xfrm>
            <a:off x="5951450" y="2811089"/>
            <a:ext cx="2808312" cy="3416320"/>
          </a:xfrm>
          <a:prstGeom prst="rect">
            <a:avLst/>
          </a:prstGeom>
          <a:noFill/>
        </p:spPr>
        <p:txBody>
          <a:bodyPr wrap="square" rtlCol="0">
            <a:spAutoFit/>
          </a:bodyPr>
          <a:lstStyle/>
          <a:p>
            <a:r>
              <a:rPr lang="cs-CZ" b="1" dirty="0" err="1"/>
              <a:t>EF</a:t>
            </a:r>
            <a:r>
              <a:rPr lang="cs-CZ" b="1" baseline="-25000" dirty="0" err="1"/>
              <a:t>urea</a:t>
            </a:r>
            <a:r>
              <a:rPr lang="cs-CZ" b="1" dirty="0"/>
              <a:t> &gt; 50 %</a:t>
            </a:r>
          </a:p>
          <a:p>
            <a:r>
              <a:rPr lang="cs-CZ" b="1" dirty="0" err="1"/>
              <a:t>EF</a:t>
            </a:r>
            <a:r>
              <a:rPr lang="cs-CZ" b="1" baseline="-25000" dirty="0" err="1"/>
              <a:t>Na</a:t>
            </a:r>
            <a:r>
              <a:rPr lang="cs-CZ" b="1" dirty="0"/>
              <a:t> &gt; 1.2 %</a:t>
            </a:r>
          </a:p>
          <a:p>
            <a:r>
              <a:rPr lang="cs-CZ" b="1" dirty="0" err="1"/>
              <a:t>EF</a:t>
            </a:r>
            <a:r>
              <a:rPr lang="cs-CZ" b="1" baseline="-25000" dirty="0" err="1"/>
              <a:t>osm</a:t>
            </a:r>
            <a:r>
              <a:rPr lang="cs-CZ" b="1" dirty="0"/>
              <a:t> &gt; 3.5%</a:t>
            </a:r>
          </a:p>
          <a:p>
            <a:r>
              <a:rPr lang="cs-CZ" b="1" dirty="0"/>
              <a:t>EF</a:t>
            </a:r>
            <a:r>
              <a:rPr lang="cs-CZ" b="1" baseline="-25000" dirty="0"/>
              <a:t>H2O</a:t>
            </a:r>
            <a:r>
              <a:rPr lang="cs-CZ" b="1" dirty="0"/>
              <a:t> &gt; 2%</a:t>
            </a:r>
          </a:p>
          <a:p>
            <a:r>
              <a:rPr lang="cs-CZ" b="1" dirty="0" err="1"/>
              <a:t>U</a:t>
            </a:r>
            <a:r>
              <a:rPr lang="cs-CZ" b="1" baseline="-25000" dirty="0" err="1"/>
              <a:t>osm</a:t>
            </a:r>
            <a:r>
              <a:rPr lang="cs-CZ" b="1" dirty="0"/>
              <a:t> = </a:t>
            </a:r>
            <a:r>
              <a:rPr lang="cs-CZ" b="1" dirty="0" err="1"/>
              <a:t>P</a:t>
            </a:r>
            <a:r>
              <a:rPr lang="cs-CZ" b="1" baseline="-25000" dirty="0" err="1"/>
              <a:t>osm</a:t>
            </a:r>
            <a:endParaRPr lang="cs-CZ" b="1" baseline="-25000" dirty="0"/>
          </a:p>
          <a:p>
            <a:r>
              <a:rPr lang="cs-CZ" b="1" dirty="0"/>
              <a:t>≈ </a:t>
            </a:r>
            <a:r>
              <a:rPr lang="cs-CZ" b="1" dirty="0" err="1"/>
              <a:t>SC</a:t>
            </a:r>
            <a:r>
              <a:rPr lang="cs-CZ" b="1" baseline="-25000" dirty="0" err="1"/>
              <a:t>r</a:t>
            </a:r>
            <a:r>
              <a:rPr lang="cs-CZ" b="1" dirty="0"/>
              <a:t> </a:t>
            </a:r>
            <a:r>
              <a:rPr lang="cs-CZ" b="1" dirty="0" err="1"/>
              <a:t>after</a:t>
            </a:r>
            <a:r>
              <a:rPr lang="cs-CZ" b="1" dirty="0"/>
              <a:t> </a:t>
            </a:r>
            <a:r>
              <a:rPr lang="cs-CZ" b="1" dirty="0" err="1"/>
              <a:t>volume</a:t>
            </a:r>
            <a:endParaRPr lang="cs-CZ" b="1" dirty="0"/>
          </a:p>
          <a:p>
            <a:r>
              <a:rPr lang="cs-CZ" b="1" dirty="0" err="1"/>
              <a:t>expansions</a:t>
            </a:r>
            <a:r>
              <a:rPr lang="cs-CZ" b="1" dirty="0"/>
              <a:t> </a:t>
            </a:r>
          </a:p>
          <a:p>
            <a:endParaRPr lang="cs-CZ" b="1" dirty="0"/>
          </a:p>
          <a:p>
            <a:r>
              <a:rPr lang="cs-CZ" b="1" dirty="0"/>
              <a:t>↑ </a:t>
            </a:r>
            <a:r>
              <a:rPr lang="cs-CZ" b="1" dirty="0" err="1"/>
              <a:t>iPTH</a:t>
            </a:r>
            <a:endParaRPr lang="cs-CZ" b="1" dirty="0"/>
          </a:p>
          <a:p>
            <a:r>
              <a:rPr lang="en-GB" b="1" dirty="0"/>
              <a:t>USG image of small kidneys</a:t>
            </a:r>
            <a:endParaRPr lang="cs-CZ" b="1" dirty="0"/>
          </a:p>
          <a:p>
            <a:r>
              <a:rPr lang="cs-CZ" b="1" dirty="0" err="1"/>
              <a:t>Anemia</a:t>
            </a:r>
            <a:endParaRPr lang="cs-CZ" b="1" dirty="0"/>
          </a:p>
          <a:p>
            <a:endParaRPr lang="en-GB" dirty="0"/>
          </a:p>
        </p:txBody>
      </p:sp>
    </p:spTree>
    <p:extLst>
      <p:ext uri="{BB962C8B-B14F-4D97-AF65-F5344CB8AC3E}">
        <p14:creationId xmlns:p14="http://schemas.microsoft.com/office/powerpoint/2010/main" xmlns="" val="61738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b="1" dirty="0"/>
              <a:t>Targeted examinations to distinguish renal AKI </a:t>
            </a:r>
          </a:p>
        </p:txBody>
      </p:sp>
      <p:sp>
        <p:nvSpPr>
          <p:cNvPr id="4" name="TextovéPole 3"/>
          <p:cNvSpPr txBox="1"/>
          <p:nvPr/>
        </p:nvSpPr>
        <p:spPr>
          <a:xfrm>
            <a:off x="3282269" y="1557950"/>
            <a:ext cx="1813702" cy="584775"/>
          </a:xfrm>
          <a:prstGeom prst="rect">
            <a:avLst/>
          </a:prstGeom>
          <a:noFill/>
          <a:ln>
            <a:solidFill>
              <a:schemeClr val="tx1"/>
            </a:solidFill>
          </a:ln>
        </p:spPr>
        <p:txBody>
          <a:bodyPr wrap="none" rtlCol="0">
            <a:spAutoFit/>
          </a:bodyPr>
          <a:lstStyle/>
          <a:p>
            <a:r>
              <a:rPr lang="cs-CZ" sz="3200" b="1" dirty="0" err="1"/>
              <a:t>Renal</a:t>
            </a:r>
            <a:r>
              <a:rPr lang="cs-CZ" sz="3200" b="1" dirty="0"/>
              <a:t> AKI</a:t>
            </a:r>
            <a:endParaRPr lang="en-GB" sz="3200" b="1" dirty="0"/>
          </a:p>
        </p:txBody>
      </p:sp>
      <p:sp>
        <p:nvSpPr>
          <p:cNvPr id="5" name="TextovéPole 4"/>
          <p:cNvSpPr txBox="1"/>
          <p:nvPr/>
        </p:nvSpPr>
        <p:spPr>
          <a:xfrm>
            <a:off x="169278" y="2710308"/>
            <a:ext cx="1636987" cy="461665"/>
          </a:xfrm>
          <a:prstGeom prst="rect">
            <a:avLst/>
          </a:prstGeom>
          <a:noFill/>
          <a:ln>
            <a:solidFill>
              <a:schemeClr val="tx1"/>
            </a:solidFill>
          </a:ln>
        </p:spPr>
        <p:txBody>
          <a:bodyPr wrap="none" rtlCol="0">
            <a:spAutoFit/>
          </a:bodyPr>
          <a:lstStyle/>
          <a:p>
            <a:r>
              <a:rPr lang="cs-CZ" sz="2400" b="1" dirty="0" err="1"/>
              <a:t>Glomerular</a:t>
            </a:r>
            <a:endParaRPr lang="en-GB" sz="2400" b="1" dirty="0"/>
          </a:p>
        </p:txBody>
      </p:sp>
      <p:sp>
        <p:nvSpPr>
          <p:cNvPr id="7" name="TextovéPole 6"/>
          <p:cNvSpPr txBox="1"/>
          <p:nvPr/>
        </p:nvSpPr>
        <p:spPr>
          <a:xfrm>
            <a:off x="2230559" y="2679530"/>
            <a:ext cx="1726691" cy="523220"/>
          </a:xfrm>
          <a:prstGeom prst="rect">
            <a:avLst/>
          </a:prstGeom>
          <a:noFill/>
          <a:ln>
            <a:solidFill>
              <a:schemeClr val="tx1"/>
            </a:solidFill>
          </a:ln>
        </p:spPr>
        <p:txBody>
          <a:bodyPr wrap="none" rtlCol="0">
            <a:spAutoFit/>
          </a:bodyPr>
          <a:lstStyle/>
          <a:p>
            <a:r>
              <a:rPr lang="cs-CZ" sz="2800" b="1" dirty="0" err="1"/>
              <a:t>Interstitial</a:t>
            </a:r>
            <a:endParaRPr lang="en-GB" sz="2800" b="1" dirty="0"/>
          </a:p>
        </p:txBody>
      </p:sp>
      <p:sp>
        <p:nvSpPr>
          <p:cNvPr id="9" name="TextovéPole 8"/>
          <p:cNvSpPr txBox="1"/>
          <p:nvPr/>
        </p:nvSpPr>
        <p:spPr>
          <a:xfrm>
            <a:off x="4595938" y="2626340"/>
            <a:ext cx="1315617" cy="523220"/>
          </a:xfrm>
          <a:prstGeom prst="rect">
            <a:avLst/>
          </a:prstGeom>
          <a:noFill/>
          <a:ln>
            <a:solidFill>
              <a:schemeClr val="tx1"/>
            </a:solidFill>
          </a:ln>
        </p:spPr>
        <p:txBody>
          <a:bodyPr wrap="none" rtlCol="0">
            <a:spAutoFit/>
          </a:bodyPr>
          <a:lstStyle/>
          <a:p>
            <a:r>
              <a:rPr lang="cs-CZ" sz="2800" b="1" dirty="0" err="1"/>
              <a:t>Tubular</a:t>
            </a:r>
            <a:endParaRPr lang="en-GB" sz="2800" b="1" dirty="0"/>
          </a:p>
        </p:txBody>
      </p:sp>
      <p:sp>
        <p:nvSpPr>
          <p:cNvPr id="10" name="TextovéPole 9"/>
          <p:cNvSpPr txBox="1"/>
          <p:nvPr/>
        </p:nvSpPr>
        <p:spPr>
          <a:xfrm>
            <a:off x="6732239" y="2626340"/>
            <a:ext cx="1434432" cy="523220"/>
          </a:xfrm>
          <a:prstGeom prst="rect">
            <a:avLst/>
          </a:prstGeom>
          <a:noFill/>
          <a:ln>
            <a:solidFill>
              <a:schemeClr val="tx1"/>
            </a:solidFill>
          </a:ln>
        </p:spPr>
        <p:txBody>
          <a:bodyPr wrap="none" rtlCol="0">
            <a:spAutoFit/>
          </a:bodyPr>
          <a:lstStyle/>
          <a:p>
            <a:r>
              <a:rPr lang="cs-CZ" sz="2800" b="1" dirty="0" err="1"/>
              <a:t>Vascular</a:t>
            </a:r>
            <a:endParaRPr lang="en-GB" sz="2800" b="1" dirty="0"/>
          </a:p>
        </p:txBody>
      </p:sp>
      <p:cxnSp>
        <p:nvCxnSpPr>
          <p:cNvPr id="12" name="Přímá spojnice 11"/>
          <p:cNvCxnSpPr/>
          <p:nvPr/>
        </p:nvCxnSpPr>
        <p:spPr>
          <a:xfrm>
            <a:off x="4252026" y="2132449"/>
            <a:ext cx="0" cy="323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987771" y="2433885"/>
            <a:ext cx="6461684" cy="224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Přímá spojnice 18"/>
          <p:cNvCxnSpPr>
            <a:stCxn id="5" idx="0"/>
          </p:cNvCxnSpPr>
          <p:nvPr/>
        </p:nvCxnSpPr>
        <p:spPr>
          <a:xfrm flipH="1" flipV="1">
            <a:off x="987771" y="2456330"/>
            <a:ext cx="1" cy="2539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2951237" y="2456330"/>
            <a:ext cx="0" cy="2556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flipH="1" flipV="1">
            <a:off x="5394010" y="2433885"/>
            <a:ext cx="1" cy="1700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Přímá spojnice 24"/>
          <p:cNvCxnSpPr>
            <a:stCxn id="10" idx="0"/>
          </p:cNvCxnSpPr>
          <p:nvPr/>
        </p:nvCxnSpPr>
        <p:spPr>
          <a:xfrm flipV="1">
            <a:off x="7449455" y="2456330"/>
            <a:ext cx="0" cy="17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323528" y="3375521"/>
            <a:ext cx="1089144" cy="923330"/>
          </a:xfrm>
          <a:prstGeom prst="rect">
            <a:avLst/>
          </a:prstGeom>
          <a:noFill/>
          <a:ln>
            <a:solidFill>
              <a:schemeClr val="tx1"/>
            </a:solidFill>
          </a:ln>
        </p:spPr>
        <p:txBody>
          <a:bodyPr wrap="none" rtlCol="0">
            <a:spAutoFit/>
          </a:bodyPr>
          <a:lstStyle/>
          <a:p>
            <a:r>
              <a:rPr lang="cs-CZ" b="1" dirty="0" err="1"/>
              <a:t>Acute</a:t>
            </a:r>
            <a:r>
              <a:rPr lang="cs-CZ" b="1" dirty="0"/>
              <a:t> GN</a:t>
            </a:r>
          </a:p>
          <a:p>
            <a:r>
              <a:rPr lang="cs-CZ" b="1" dirty="0"/>
              <a:t>RPGN</a:t>
            </a:r>
          </a:p>
          <a:p>
            <a:endParaRPr lang="en-GB" dirty="0"/>
          </a:p>
        </p:txBody>
      </p:sp>
      <p:sp>
        <p:nvSpPr>
          <p:cNvPr id="28" name="TextovéPole 27"/>
          <p:cNvSpPr txBox="1"/>
          <p:nvPr/>
        </p:nvSpPr>
        <p:spPr>
          <a:xfrm>
            <a:off x="2568372" y="3375521"/>
            <a:ext cx="1143646" cy="646331"/>
          </a:xfrm>
          <a:prstGeom prst="rect">
            <a:avLst/>
          </a:prstGeom>
          <a:noFill/>
          <a:ln>
            <a:solidFill>
              <a:schemeClr val="tx1"/>
            </a:solidFill>
          </a:ln>
        </p:spPr>
        <p:txBody>
          <a:bodyPr wrap="none" rtlCol="0">
            <a:spAutoFit/>
          </a:bodyPr>
          <a:lstStyle/>
          <a:p>
            <a:r>
              <a:rPr lang="cs-CZ" b="1" dirty="0"/>
              <a:t>AIN</a:t>
            </a:r>
          </a:p>
          <a:p>
            <a:r>
              <a:rPr lang="cs-CZ" b="1" dirty="0"/>
              <a:t>Akutní PN</a:t>
            </a:r>
          </a:p>
        </p:txBody>
      </p:sp>
      <p:sp>
        <p:nvSpPr>
          <p:cNvPr id="30" name="TextovéPole 29"/>
          <p:cNvSpPr txBox="1"/>
          <p:nvPr/>
        </p:nvSpPr>
        <p:spPr>
          <a:xfrm>
            <a:off x="4482774" y="3343716"/>
            <a:ext cx="2067938" cy="1200329"/>
          </a:xfrm>
          <a:prstGeom prst="rect">
            <a:avLst/>
          </a:prstGeom>
          <a:noFill/>
          <a:ln>
            <a:solidFill>
              <a:schemeClr val="tx1"/>
            </a:solidFill>
          </a:ln>
        </p:spPr>
        <p:txBody>
          <a:bodyPr wrap="none" rtlCol="0">
            <a:spAutoFit/>
          </a:bodyPr>
          <a:lstStyle/>
          <a:p>
            <a:r>
              <a:rPr lang="cs-CZ" b="1" dirty="0"/>
              <a:t>ATN</a:t>
            </a:r>
          </a:p>
          <a:p>
            <a:r>
              <a:rPr lang="cs-CZ" b="1" dirty="0"/>
              <a:t>Myelomová ledvina</a:t>
            </a:r>
          </a:p>
          <a:p>
            <a:r>
              <a:rPr lang="cs-CZ" b="1" dirty="0" err="1"/>
              <a:t>Rhabdomyolýza</a:t>
            </a:r>
            <a:endParaRPr lang="cs-CZ" b="1" dirty="0"/>
          </a:p>
          <a:p>
            <a:r>
              <a:rPr lang="cs-CZ" b="1" dirty="0"/>
              <a:t>Hemolýza</a:t>
            </a:r>
            <a:endParaRPr lang="en-GB" b="1" dirty="0"/>
          </a:p>
        </p:txBody>
      </p:sp>
      <p:sp>
        <p:nvSpPr>
          <p:cNvPr id="31" name="TextovéPole 30"/>
          <p:cNvSpPr txBox="1"/>
          <p:nvPr/>
        </p:nvSpPr>
        <p:spPr>
          <a:xfrm>
            <a:off x="6844686" y="3343716"/>
            <a:ext cx="2167764" cy="1200329"/>
          </a:xfrm>
          <a:prstGeom prst="rect">
            <a:avLst/>
          </a:prstGeom>
          <a:noFill/>
          <a:ln>
            <a:solidFill>
              <a:schemeClr val="tx1"/>
            </a:solidFill>
          </a:ln>
        </p:spPr>
        <p:txBody>
          <a:bodyPr wrap="square" rtlCol="0">
            <a:spAutoFit/>
          </a:bodyPr>
          <a:lstStyle/>
          <a:p>
            <a:r>
              <a:rPr lang="cs-CZ" b="1" dirty="0"/>
              <a:t>TMA</a:t>
            </a:r>
          </a:p>
          <a:p>
            <a:r>
              <a:rPr lang="cs-CZ" b="1" dirty="0"/>
              <a:t>	HUS</a:t>
            </a:r>
          </a:p>
          <a:p>
            <a:r>
              <a:rPr lang="cs-CZ" b="1" dirty="0"/>
              <a:t>	</a:t>
            </a:r>
            <a:r>
              <a:rPr lang="cs-CZ" b="1" dirty="0" err="1"/>
              <a:t>aHUS</a:t>
            </a:r>
            <a:endParaRPr lang="cs-CZ" b="1" dirty="0"/>
          </a:p>
          <a:p>
            <a:r>
              <a:rPr lang="cs-CZ" b="1" dirty="0"/>
              <a:t>	TTP	</a:t>
            </a:r>
          </a:p>
        </p:txBody>
      </p:sp>
      <p:sp>
        <p:nvSpPr>
          <p:cNvPr id="3" name="TextovéPole 2"/>
          <p:cNvSpPr txBox="1"/>
          <p:nvPr/>
        </p:nvSpPr>
        <p:spPr>
          <a:xfrm>
            <a:off x="102870" y="4544045"/>
            <a:ext cx="1943845" cy="1569660"/>
          </a:xfrm>
          <a:prstGeom prst="rect">
            <a:avLst/>
          </a:prstGeom>
          <a:noFill/>
        </p:spPr>
        <p:txBody>
          <a:bodyPr wrap="square" rtlCol="0">
            <a:spAutoFit/>
          </a:bodyPr>
          <a:lstStyle/>
          <a:p>
            <a:r>
              <a:rPr lang="cs-CZ" sz="1600" b="1" dirty="0" err="1">
                <a:solidFill>
                  <a:srgbClr val="FF0000"/>
                </a:solidFill>
              </a:rPr>
              <a:t>U</a:t>
            </a:r>
            <a:r>
              <a:rPr lang="cs-CZ" sz="1600" b="1" baseline="-25000" dirty="0" err="1">
                <a:solidFill>
                  <a:srgbClr val="FF0000"/>
                </a:solidFill>
              </a:rPr>
              <a:t>sediment</a:t>
            </a:r>
            <a:r>
              <a:rPr lang="cs-CZ" sz="1600" b="1" dirty="0">
                <a:solidFill>
                  <a:srgbClr val="FF0000"/>
                </a:solidFill>
              </a:rPr>
              <a:t>/cytology</a:t>
            </a:r>
          </a:p>
          <a:p>
            <a:r>
              <a:rPr lang="cs-CZ" sz="1600" b="1" dirty="0">
                <a:solidFill>
                  <a:srgbClr val="FF0000"/>
                </a:solidFill>
              </a:rPr>
              <a:t>PU</a:t>
            </a:r>
          </a:p>
          <a:p>
            <a:r>
              <a:rPr lang="cs-CZ" sz="1600" b="1" dirty="0" err="1">
                <a:solidFill>
                  <a:srgbClr val="FF0000"/>
                </a:solidFill>
              </a:rPr>
              <a:t>IgG,IgA,IgM</a:t>
            </a:r>
            <a:r>
              <a:rPr lang="cs-CZ" sz="1600" b="1" dirty="0">
                <a:solidFill>
                  <a:srgbClr val="FF0000"/>
                </a:solidFill>
              </a:rPr>
              <a:t>, C3,C4, anti MPO, anti PR3, ANA, anti-</a:t>
            </a:r>
            <a:r>
              <a:rPr lang="cs-CZ" sz="1600" b="1" dirty="0" err="1">
                <a:solidFill>
                  <a:srgbClr val="FF0000"/>
                </a:solidFill>
              </a:rPr>
              <a:t>dsDNA</a:t>
            </a:r>
            <a:r>
              <a:rPr lang="cs-CZ" sz="1600" b="1" dirty="0">
                <a:solidFill>
                  <a:srgbClr val="FF0000"/>
                </a:solidFill>
              </a:rPr>
              <a:t>, ENA, anti-GBM</a:t>
            </a:r>
            <a:endParaRPr lang="en-GB" sz="1600" b="1" dirty="0">
              <a:solidFill>
                <a:srgbClr val="FF0000"/>
              </a:solidFill>
            </a:endParaRPr>
          </a:p>
        </p:txBody>
      </p:sp>
      <p:sp>
        <p:nvSpPr>
          <p:cNvPr id="6" name="TextovéPole 5"/>
          <p:cNvSpPr txBox="1"/>
          <p:nvPr/>
        </p:nvSpPr>
        <p:spPr>
          <a:xfrm>
            <a:off x="2011309" y="4432035"/>
            <a:ext cx="2367433" cy="2308324"/>
          </a:xfrm>
          <a:prstGeom prst="rect">
            <a:avLst/>
          </a:prstGeom>
          <a:noFill/>
        </p:spPr>
        <p:txBody>
          <a:bodyPr wrap="square" rtlCol="0">
            <a:spAutoFit/>
          </a:bodyPr>
          <a:lstStyle/>
          <a:p>
            <a:r>
              <a:rPr lang="cs-CZ" b="1" dirty="0" err="1">
                <a:solidFill>
                  <a:srgbClr val="FF0000"/>
                </a:solidFill>
              </a:rPr>
              <a:t>U</a:t>
            </a:r>
            <a:r>
              <a:rPr lang="cs-CZ" b="1" baseline="-25000" dirty="0" err="1">
                <a:solidFill>
                  <a:srgbClr val="FF0000"/>
                </a:solidFill>
              </a:rPr>
              <a:t>sediment</a:t>
            </a:r>
            <a:r>
              <a:rPr lang="cs-CZ" b="1" dirty="0">
                <a:solidFill>
                  <a:srgbClr val="FF0000"/>
                </a:solidFill>
              </a:rPr>
              <a:t>, </a:t>
            </a:r>
            <a:r>
              <a:rPr lang="cs-CZ" b="1" dirty="0" err="1">
                <a:solidFill>
                  <a:srgbClr val="FF0000"/>
                </a:solidFill>
              </a:rPr>
              <a:t>glykosuria</a:t>
            </a:r>
            <a:endParaRPr lang="cs-CZ" b="1" dirty="0">
              <a:solidFill>
                <a:srgbClr val="FF0000"/>
              </a:solidFill>
            </a:endParaRPr>
          </a:p>
          <a:p>
            <a:r>
              <a:rPr lang="cs-CZ" b="1" dirty="0" err="1">
                <a:solidFill>
                  <a:srgbClr val="FF0000"/>
                </a:solidFill>
              </a:rPr>
              <a:t>history</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drug</a:t>
            </a:r>
            <a:r>
              <a:rPr lang="cs-CZ" b="1" dirty="0">
                <a:solidFill>
                  <a:srgbClr val="FF0000"/>
                </a:solidFill>
              </a:rPr>
              <a:t> use !</a:t>
            </a:r>
          </a:p>
          <a:p>
            <a:r>
              <a:rPr lang="en-GB" b="1" dirty="0">
                <a:solidFill>
                  <a:srgbClr val="FF0000"/>
                </a:solidFill>
              </a:rPr>
              <a:t>Serological detection of antibodies against </a:t>
            </a:r>
            <a:r>
              <a:rPr lang="en-GB" b="1" dirty="0" err="1">
                <a:solidFill>
                  <a:srgbClr val="FF0000"/>
                </a:solidFill>
              </a:rPr>
              <a:t>pathognomic</a:t>
            </a:r>
            <a:r>
              <a:rPr lang="en-GB" b="1" dirty="0">
                <a:solidFill>
                  <a:srgbClr val="FF0000"/>
                </a:solidFill>
              </a:rPr>
              <a:t> infectious agents for AIN </a:t>
            </a:r>
            <a:endParaRPr lang="cs-CZ" b="1" dirty="0">
              <a:solidFill>
                <a:srgbClr val="FF0000"/>
              </a:solidFill>
            </a:endParaRPr>
          </a:p>
          <a:p>
            <a:r>
              <a:rPr lang="en-GB" b="1" dirty="0">
                <a:solidFill>
                  <a:srgbClr val="FF0000"/>
                </a:solidFill>
              </a:rPr>
              <a:t>U</a:t>
            </a:r>
            <a:r>
              <a:rPr lang="cs-CZ" b="1" dirty="0" err="1">
                <a:solidFill>
                  <a:srgbClr val="FF0000"/>
                </a:solidFill>
              </a:rPr>
              <a:t>rin</a:t>
            </a:r>
            <a:r>
              <a:rPr lang="cs-CZ" b="1" dirty="0">
                <a:solidFill>
                  <a:srgbClr val="FF0000"/>
                </a:solidFill>
              </a:rPr>
              <a:t> </a:t>
            </a:r>
            <a:r>
              <a:rPr lang="cs-CZ" b="1" dirty="0" err="1">
                <a:solidFill>
                  <a:srgbClr val="FF0000"/>
                </a:solidFill>
              </a:rPr>
              <a:t>culture</a:t>
            </a:r>
            <a:endParaRPr lang="en-GB" dirty="0">
              <a:solidFill>
                <a:srgbClr val="FF0000"/>
              </a:solidFill>
            </a:endParaRPr>
          </a:p>
        </p:txBody>
      </p:sp>
      <p:sp>
        <p:nvSpPr>
          <p:cNvPr id="8" name="TextovéPole 7"/>
          <p:cNvSpPr txBox="1"/>
          <p:nvPr/>
        </p:nvSpPr>
        <p:spPr>
          <a:xfrm>
            <a:off x="4261390" y="4569360"/>
            <a:ext cx="2489989" cy="2308324"/>
          </a:xfrm>
          <a:prstGeom prst="rect">
            <a:avLst/>
          </a:prstGeom>
          <a:noFill/>
        </p:spPr>
        <p:txBody>
          <a:bodyPr wrap="square" rtlCol="0">
            <a:spAutoFit/>
          </a:bodyPr>
          <a:lstStyle/>
          <a:p>
            <a:r>
              <a:rPr lang="cs-CZ" b="1" dirty="0" err="1">
                <a:solidFill>
                  <a:srgbClr val="FF0000"/>
                </a:solidFill>
              </a:rPr>
              <a:t>EF</a:t>
            </a:r>
            <a:r>
              <a:rPr lang="cs-CZ" b="1" baseline="-25000" dirty="0" err="1">
                <a:solidFill>
                  <a:srgbClr val="FF0000"/>
                </a:solidFill>
              </a:rPr>
              <a:t>urea</a:t>
            </a:r>
            <a:r>
              <a:rPr lang="cs-CZ" b="1" dirty="0">
                <a:solidFill>
                  <a:srgbClr val="FF0000"/>
                </a:solidFill>
              </a:rPr>
              <a:t>, </a:t>
            </a:r>
            <a:r>
              <a:rPr lang="cs-CZ" b="1" dirty="0" err="1">
                <a:solidFill>
                  <a:srgbClr val="FF0000"/>
                </a:solidFill>
              </a:rPr>
              <a:t>EF</a:t>
            </a:r>
            <a:r>
              <a:rPr lang="cs-CZ" b="1" baseline="-25000" dirty="0" err="1">
                <a:solidFill>
                  <a:srgbClr val="FF0000"/>
                </a:solidFill>
              </a:rPr>
              <a:t>Na</a:t>
            </a:r>
            <a:r>
              <a:rPr lang="cs-CZ" b="1" dirty="0">
                <a:solidFill>
                  <a:srgbClr val="FF0000"/>
                </a:solidFill>
              </a:rPr>
              <a:t>, </a:t>
            </a:r>
            <a:r>
              <a:rPr lang="cs-CZ" b="1" dirty="0" err="1">
                <a:solidFill>
                  <a:srgbClr val="FF0000"/>
                </a:solidFill>
              </a:rPr>
              <a:t>EF</a:t>
            </a:r>
            <a:r>
              <a:rPr lang="cs-CZ" b="1" baseline="-25000" dirty="0" err="1">
                <a:solidFill>
                  <a:srgbClr val="FF0000"/>
                </a:solidFill>
              </a:rPr>
              <a:t>osm</a:t>
            </a:r>
            <a:r>
              <a:rPr lang="cs-CZ" b="1" dirty="0">
                <a:solidFill>
                  <a:srgbClr val="FF0000"/>
                </a:solidFill>
              </a:rPr>
              <a:t>, EF</a:t>
            </a:r>
            <a:r>
              <a:rPr lang="cs-CZ" b="1" baseline="-25000" dirty="0">
                <a:solidFill>
                  <a:srgbClr val="FF0000"/>
                </a:solidFill>
              </a:rPr>
              <a:t>H2O</a:t>
            </a:r>
          </a:p>
          <a:p>
            <a:r>
              <a:rPr lang="cs-CZ" b="1" dirty="0">
                <a:solidFill>
                  <a:srgbClr val="FF0000"/>
                </a:solidFill>
              </a:rPr>
              <a:t>P </a:t>
            </a:r>
            <a:r>
              <a:rPr lang="cs-CZ" b="1" baseline="-25000" dirty="0">
                <a:solidFill>
                  <a:srgbClr val="FF0000"/>
                </a:solidFill>
              </a:rPr>
              <a:t>Kappa/Lambda</a:t>
            </a:r>
            <a:r>
              <a:rPr lang="cs-CZ" b="1" dirty="0">
                <a:solidFill>
                  <a:srgbClr val="FF0000"/>
                </a:solidFill>
              </a:rPr>
              <a:t>, 24-h PU, plasma and urin ELFO and  </a:t>
            </a:r>
            <a:r>
              <a:rPr lang="cs-CZ" b="1" dirty="0" err="1">
                <a:solidFill>
                  <a:srgbClr val="FF0000"/>
                </a:solidFill>
              </a:rPr>
              <a:t>iELFO</a:t>
            </a:r>
            <a:r>
              <a:rPr lang="cs-CZ" b="1" dirty="0">
                <a:solidFill>
                  <a:srgbClr val="FF0000"/>
                </a:solidFill>
              </a:rPr>
              <a:t>, myoglobin, CK, AST</a:t>
            </a:r>
          </a:p>
          <a:p>
            <a:r>
              <a:rPr lang="cs-CZ" b="1" dirty="0" err="1">
                <a:solidFill>
                  <a:srgbClr val="FF0000"/>
                </a:solidFill>
              </a:rPr>
              <a:t>Hb,trombo</a:t>
            </a:r>
            <a:r>
              <a:rPr lang="cs-CZ" b="1" dirty="0">
                <a:solidFill>
                  <a:srgbClr val="FF0000"/>
                </a:solidFill>
              </a:rPr>
              <a:t>, </a:t>
            </a:r>
            <a:r>
              <a:rPr lang="cs-CZ" sz="1100" b="1" dirty="0" err="1">
                <a:solidFill>
                  <a:srgbClr val="FF0000"/>
                </a:solidFill>
              </a:rPr>
              <a:t>schistocytes</a:t>
            </a:r>
            <a:endParaRPr lang="cs-CZ" sz="1100" b="1" dirty="0">
              <a:solidFill>
                <a:srgbClr val="FF0000"/>
              </a:solidFill>
            </a:endParaRPr>
          </a:p>
          <a:p>
            <a:r>
              <a:rPr lang="cs-CZ" b="1" dirty="0">
                <a:solidFill>
                  <a:srgbClr val="FF0000"/>
                </a:solidFill>
              </a:rPr>
              <a:t>HPG, LD, free </a:t>
            </a:r>
            <a:r>
              <a:rPr lang="cs-CZ" b="1" dirty="0" err="1">
                <a:solidFill>
                  <a:srgbClr val="FF0000"/>
                </a:solidFill>
              </a:rPr>
              <a:t>Hb</a:t>
            </a:r>
            <a:r>
              <a:rPr lang="cs-CZ" b="1" dirty="0">
                <a:solidFill>
                  <a:srgbClr val="FF0000"/>
                </a:solidFill>
              </a:rPr>
              <a:t>, </a:t>
            </a:r>
            <a:r>
              <a:rPr lang="cs-CZ" b="1" dirty="0" err="1">
                <a:solidFill>
                  <a:srgbClr val="FF0000"/>
                </a:solidFill>
              </a:rPr>
              <a:t>Coombs</a:t>
            </a:r>
            <a:r>
              <a:rPr lang="cs-CZ" b="1" dirty="0">
                <a:solidFill>
                  <a:srgbClr val="FF0000"/>
                </a:solidFill>
              </a:rPr>
              <a:t> test (positive)</a:t>
            </a:r>
            <a:endParaRPr lang="en-GB" b="1" dirty="0">
              <a:solidFill>
                <a:srgbClr val="FF0000"/>
              </a:solidFill>
            </a:endParaRPr>
          </a:p>
        </p:txBody>
      </p:sp>
      <p:sp>
        <p:nvSpPr>
          <p:cNvPr id="11" name="TextovéPole 10"/>
          <p:cNvSpPr txBox="1"/>
          <p:nvPr/>
        </p:nvSpPr>
        <p:spPr>
          <a:xfrm>
            <a:off x="7164288" y="4941168"/>
            <a:ext cx="237566" cy="369332"/>
          </a:xfrm>
          <a:prstGeom prst="rect">
            <a:avLst/>
          </a:prstGeom>
          <a:noFill/>
        </p:spPr>
        <p:txBody>
          <a:bodyPr wrap="none" rtlCol="0">
            <a:spAutoFit/>
          </a:bodyPr>
          <a:lstStyle/>
          <a:p>
            <a:r>
              <a:rPr lang="cs-CZ" dirty="0"/>
              <a:t> </a:t>
            </a:r>
            <a:endParaRPr lang="en-GB" dirty="0"/>
          </a:p>
        </p:txBody>
      </p:sp>
      <p:sp>
        <p:nvSpPr>
          <p:cNvPr id="13" name="TextovéPole 12"/>
          <p:cNvSpPr txBox="1"/>
          <p:nvPr/>
        </p:nvSpPr>
        <p:spPr>
          <a:xfrm>
            <a:off x="6660232" y="4570535"/>
            <a:ext cx="2422370" cy="2215991"/>
          </a:xfrm>
          <a:prstGeom prst="rect">
            <a:avLst/>
          </a:prstGeom>
          <a:noFill/>
        </p:spPr>
        <p:txBody>
          <a:bodyPr wrap="square" rtlCol="0">
            <a:spAutoFit/>
          </a:bodyPr>
          <a:lstStyle/>
          <a:p>
            <a:r>
              <a:rPr lang="en-GB" b="1" dirty="0" err="1">
                <a:solidFill>
                  <a:srgbClr val="FF0000"/>
                </a:solidFill>
              </a:rPr>
              <a:t>Hb,trombo</a:t>
            </a:r>
            <a:r>
              <a:rPr lang="en-GB" b="1" dirty="0">
                <a:solidFill>
                  <a:srgbClr val="FF0000"/>
                </a:solidFill>
              </a:rPr>
              <a:t>, </a:t>
            </a:r>
            <a:r>
              <a:rPr lang="en-GB" sz="1400" b="1" dirty="0" err="1">
                <a:solidFill>
                  <a:srgbClr val="FF0000"/>
                </a:solidFill>
              </a:rPr>
              <a:t>schistocyt</a:t>
            </a:r>
            <a:r>
              <a:rPr lang="cs-CZ" sz="1400" b="1" dirty="0">
                <a:solidFill>
                  <a:srgbClr val="FF0000"/>
                </a:solidFill>
              </a:rPr>
              <a:t>es</a:t>
            </a:r>
            <a:endParaRPr lang="en-GB" sz="1400" b="1" dirty="0">
              <a:solidFill>
                <a:srgbClr val="FF0000"/>
              </a:solidFill>
            </a:endParaRPr>
          </a:p>
          <a:p>
            <a:r>
              <a:rPr lang="en-GB" b="1" dirty="0">
                <a:solidFill>
                  <a:srgbClr val="FF0000"/>
                </a:solidFill>
              </a:rPr>
              <a:t>HPG, LD, </a:t>
            </a:r>
            <a:r>
              <a:rPr lang="cs-CZ" b="1" dirty="0">
                <a:solidFill>
                  <a:srgbClr val="FF0000"/>
                </a:solidFill>
              </a:rPr>
              <a:t>free</a:t>
            </a:r>
            <a:r>
              <a:rPr lang="en-GB" b="1" dirty="0">
                <a:solidFill>
                  <a:srgbClr val="FF0000"/>
                </a:solidFill>
              </a:rPr>
              <a:t> </a:t>
            </a:r>
            <a:r>
              <a:rPr lang="en-GB" b="1" dirty="0" err="1">
                <a:solidFill>
                  <a:srgbClr val="FF0000"/>
                </a:solidFill>
              </a:rPr>
              <a:t>Hb</a:t>
            </a:r>
            <a:r>
              <a:rPr lang="en-GB" b="1" dirty="0">
                <a:solidFill>
                  <a:srgbClr val="FF0000"/>
                </a:solidFill>
              </a:rPr>
              <a:t>, </a:t>
            </a:r>
            <a:endParaRPr lang="cs-CZ" b="1" dirty="0">
              <a:solidFill>
                <a:srgbClr val="FF0000"/>
              </a:solidFill>
            </a:endParaRPr>
          </a:p>
          <a:p>
            <a:r>
              <a:rPr lang="en-GB" b="1" dirty="0">
                <a:solidFill>
                  <a:srgbClr val="FF0000"/>
                </a:solidFill>
              </a:rPr>
              <a:t>Coombs</a:t>
            </a:r>
            <a:r>
              <a:rPr lang="cs-CZ" b="1" dirty="0">
                <a:solidFill>
                  <a:srgbClr val="FF0000"/>
                </a:solidFill>
              </a:rPr>
              <a:t> test (negative)</a:t>
            </a:r>
          </a:p>
          <a:p>
            <a:r>
              <a:rPr lang="cs-CZ" b="1" dirty="0">
                <a:solidFill>
                  <a:srgbClr val="FF0000"/>
                </a:solidFill>
              </a:rPr>
              <a:t>R</a:t>
            </a:r>
            <a:r>
              <a:rPr lang="en-GB" b="1" dirty="0" err="1">
                <a:solidFill>
                  <a:srgbClr val="FF0000"/>
                </a:solidFill>
              </a:rPr>
              <a:t>egulators</a:t>
            </a:r>
            <a:r>
              <a:rPr lang="en-GB" b="1" dirty="0">
                <a:solidFill>
                  <a:srgbClr val="FF0000"/>
                </a:solidFill>
              </a:rPr>
              <a:t> of the alternative pathway of complement</a:t>
            </a:r>
            <a:r>
              <a:rPr lang="cs-CZ" b="1" dirty="0">
                <a:solidFill>
                  <a:srgbClr val="FF0000"/>
                </a:solidFill>
              </a:rPr>
              <a:t> </a:t>
            </a:r>
            <a:r>
              <a:rPr lang="en-GB" b="1" dirty="0">
                <a:solidFill>
                  <a:srgbClr val="FF0000"/>
                </a:solidFill>
              </a:rPr>
              <a:t>activation</a:t>
            </a:r>
            <a:endParaRPr lang="cs-CZ" b="1" dirty="0">
              <a:solidFill>
                <a:srgbClr val="FF0000"/>
              </a:solidFill>
            </a:endParaRPr>
          </a:p>
          <a:p>
            <a:r>
              <a:rPr lang="cs-CZ" sz="1200" b="1" dirty="0">
                <a:solidFill>
                  <a:srgbClr val="FF0000"/>
                </a:solidFill>
              </a:rPr>
              <a:t>(CFH, CFI, MCP)</a:t>
            </a:r>
            <a:endParaRPr lang="cs-CZ" b="1" dirty="0">
              <a:solidFill>
                <a:srgbClr val="FF0000"/>
              </a:solidFill>
            </a:endParaRPr>
          </a:p>
          <a:p>
            <a:r>
              <a:rPr lang="en-GB" b="1" dirty="0">
                <a:solidFill>
                  <a:srgbClr val="FF0000"/>
                </a:solidFill>
              </a:rPr>
              <a:t>ADAMTS</a:t>
            </a:r>
          </a:p>
        </p:txBody>
      </p:sp>
    </p:spTree>
    <p:extLst>
      <p:ext uri="{BB962C8B-B14F-4D97-AF65-F5344CB8AC3E}">
        <p14:creationId xmlns:p14="http://schemas.microsoft.com/office/powerpoint/2010/main" xmlns="" val="70855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solidFill>
                  <a:srgbClr val="FF0000"/>
                </a:solidFill>
              </a:rPr>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GB" b="1" dirty="0"/>
              <a:t>Adaptation of residual nephrons with maintenance goals</a:t>
            </a:r>
          </a:p>
          <a:p>
            <a:pPr marL="514350" indent="-514350">
              <a:buFont typeface="+mj-lt"/>
              <a:buAutoNum type="arabicPeriod"/>
            </a:pPr>
            <a:r>
              <a:rPr lang="en-GB" b="1" dirty="0"/>
              <a:t>Specific 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2874099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706090"/>
          </a:xfrm>
        </p:spPr>
        <p:txBody>
          <a:bodyPr>
            <a:normAutofit fontScale="90000"/>
          </a:bodyPr>
          <a:lstStyle/>
          <a:p>
            <a:r>
              <a:rPr lang="en-GB" b="1" dirty="0"/>
              <a:t>General principles of AKI therapy</a:t>
            </a:r>
          </a:p>
        </p:txBody>
      </p:sp>
      <p:sp>
        <p:nvSpPr>
          <p:cNvPr id="6" name="TextovéPole 5"/>
          <p:cNvSpPr txBox="1"/>
          <p:nvPr/>
        </p:nvSpPr>
        <p:spPr>
          <a:xfrm>
            <a:off x="184801" y="1484784"/>
            <a:ext cx="8712968" cy="4893647"/>
          </a:xfrm>
          <a:prstGeom prst="rect">
            <a:avLst/>
          </a:prstGeom>
          <a:noFill/>
        </p:spPr>
        <p:txBody>
          <a:bodyPr wrap="square" rtlCol="0">
            <a:spAutoFit/>
          </a:bodyPr>
          <a:lstStyle/>
          <a:p>
            <a:pPr marL="285750" indent="-285750">
              <a:buFont typeface="Arial" panose="020B0604020202020204" pitchFamily="34" charset="0"/>
              <a:buChar char="•"/>
            </a:pPr>
            <a:r>
              <a:rPr lang="cs-CZ" sz="2400" dirty="0" err="1"/>
              <a:t>isotonic</a:t>
            </a:r>
            <a:r>
              <a:rPr lang="cs-CZ" sz="2400" dirty="0"/>
              <a:t> </a:t>
            </a:r>
            <a:r>
              <a:rPr lang="cs-CZ" sz="2400" dirty="0" err="1"/>
              <a:t>solution</a:t>
            </a:r>
            <a:r>
              <a:rPr lang="cs-CZ" sz="2400" dirty="0"/>
              <a:t> </a:t>
            </a:r>
            <a:r>
              <a:rPr lang="cs-CZ" sz="2400" dirty="0" err="1"/>
              <a:t>infusion</a:t>
            </a:r>
            <a:r>
              <a:rPr lang="cs-CZ" sz="2400" dirty="0"/>
              <a:t> </a:t>
            </a:r>
            <a:r>
              <a:rPr lang="cs-CZ" sz="2400" dirty="0" err="1"/>
              <a:t>therapy</a:t>
            </a:r>
            <a:r>
              <a:rPr lang="cs-CZ" sz="2400" dirty="0"/>
              <a:t> </a:t>
            </a:r>
            <a:r>
              <a:rPr lang="cs-CZ" sz="2400" dirty="0" err="1"/>
              <a:t>for</a:t>
            </a:r>
            <a:r>
              <a:rPr lang="cs-CZ" sz="2400" dirty="0"/>
              <a:t> </a:t>
            </a:r>
            <a:r>
              <a:rPr lang="cs-CZ" sz="2400" dirty="0" err="1"/>
              <a:t>volume</a:t>
            </a:r>
            <a:r>
              <a:rPr lang="cs-CZ" sz="2400" dirty="0"/>
              <a:t> </a:t>
            </a:r>
            <a:r>
              <a:rPr lang="cs-CZ" sz="2400" dirty="0" err="1"/>
              <a:t>depletion</a:t>
            </a:r>
            <a:endParaRPr lang="cs-CZ" sz="2400" dirty="0"/>
          </a:p>
          <a:p>
            <a:pPr marL="285750" indent="-285750">
              <a:buFont typeface="Arial" panose="020B0604020202020204" pitchFamily="34" charset="0"/>
              <a:buChar char="•"/>
            </a:pPr>
            <a:r>
              <a:rPr lang="cs-CZ" sz="2400" dirty="0" err="1"/>
              <a:t>Therapy</a:t>
            </a:r>
            <a:r>
              <a:rPr lang="cs-CZ" sz="2400" dirty="0"/>
              <a:t> </a:t>
            </a:r>
            <a:r>
              <a:rPr lang="cs-CZ" sz="2400" dirty="0" err="1"/>
              <a:t>of</a:t>
            </a:r>
            <a:r>
              <a:rPr lang="cs-CZ" sz="2400" dirty="0"/>
              <a:t> </a:t>
            </a:r>
            <a:r>
              <a:rPr lang="cs-CZ" sz="2400" dirty="0" err="1"/>
              <a:t>hypervolemia</a:t>
            </a:r>
            <a:r>
              <a:rPr lang="cs-CZ" sz="2400" dirty="0"/>
              <a:t>/</a:t>
            </a:r>
            <a:r>
              <a:rPr lang="cs-CZ" sz="2400" dirty="0" err="1"/>
              <a:t>hyperhydratation</a:t>
            </a:r>
            <a:r>
              <a:rPr lang="cs-CZ" sz="2400" dirty="0"/>
              <a:t> by </a:t>
            </a:r>
            <a:r>
              <a:rPr lang="cs-CZ" sz="2400" dirty="0" err="1"/>
              <a:t>furosemide</a:t>
            </a:r>
            <a:r>
              <a:rPr lang="cs-CZ" sz="2400" dirty="0"/>
              <a:t> </a:t>
            </a:r>
            <a:r>
              <a:rPr lang="cs-CZ" sz="2400" dirty="0" err="1"/>
              <a:t>depends</a:t>
            </a:r>
            <a:r>
              <a:rPr lang="cs-CZ" sz="2400" dirty="0"/>
              <a:t> on </a:t>
            </a:r>
            <a:r>
              <a:rPr lang="cs-CZ" sz="2400" dirty="0" err="1"/>
              <a:t>the</a:t>
            </a:r>
            <a:r>
              <a:rPr lang="cs-CZ" sz="2400" dirty="0"/>
              <a:t> </a:t>
            </a:r>
            <a:r>
              <a:rPr lang="cs-CZ" sz="2400" dirty="0" err="1"/>
              <a:t>patient's</a:t>
            </a:r>
            <a:r>
              <a:rPr lang="cs-CZ" sz="2400" dirty="0"/>
              <a:t> </a:t>
            </a:r>
            <a:r>
              <a:rPr lang="cs-CZ" sz="2400" dirty="0" err="1"/>
              <a:t>responsiveness</a:t>
            </a:r>
            <a:r>
              <a:rPr lang="cs-CZ" sz="2400" dirty="0"/>
              <a:t> to </a:t>
            </a:r>
            <a:r>
              <a:rPr lang="cs-CZ" sz="2400" dirty="0" err="1"/>
              <a:t>this</a:t>
            </a:r>
            <a:r>
              <a:rPr lang="cs-CZ" sz="2400" dirty="0"/>
              <a:t> </a:t>
            </a:r>
            <a:r>
              <a:rPr lang="cs-CZ" sz="2400" dirty="0" err="1"/>
              <a:t>therapy</a:t>
            </a:r>
            <a:endParaRPr lang="cs-CZ" sz="2400" dirty="0"/>
          </a:p>
          <a:p>
            <a:pPr marL="285750" indent="-285750">
              <a:buFont typeface="Arial" panose="020B0604020202020204" pitchFamily="34" charset="0"/>
              <a:buChar char="•"/>
            </a:pPr>
            <a:r>
              <a:rPr lang="cs-CZ" sz="2400" dirty="0" err="1"/>
              <a:t>Correction</a:t>
            </a:r>
            <a:r>
              <a:rPr lang="cs-CZ" sz="2400" dirty="0"/>
              <a:t> </a:t>
            </a:r>
            <a:r>
              <a:rPr lang="cs-CZ" sz="2400" dirty="0" err="1"/>
              <a:t>of</a:t>
            </a:r>
            <a:r>
              <a:rPr lang="cs-CZ" sz="2400" dirty="0"/>
              <a:t> severe </a:t>
            </a:r>
            <a:r>
              <a:rPr lang="cs-CZ" sz="2400" dirty="0" err="1"/>
              <a:t>metabolic</a:t>
            </a:r>
            <a:r>
              <a:rPr lang="cs-CZ" sz="2400" dirty="0"/>
              <a:t> </a:t>
            </a:r>
            <a:r>
              <a:rPr lang="cs-CZ" sz="2400" dirty="0" err="1"/>
              <a:t>acidosis</a:t>
            </a:r>
            <a:r>
              <a:rPr lang="cs-CZ" sz="2400" dirty="0"/>
              <a:t> by  </a:t>
            </a:r>
            <a:r>
              <a:rPr lang="cs-CZ" sz="2400" dirty="0" err="1"/>
              <a:t>i.v</a:t>
            </a:r>
            <a:r>
              <a:rPr lang="cs-CZ" sz="2400" dirty="0"/>
              <a:t>. </a:t>
            </a:r>
            <a:r>
              <a:rPr lang="cs-CZ" sz="2400" dirty="0" err="1"/>
              <a:t>bicarbonate</a:t>
            </a:r>
            <a:r>
              <a:rPr lang="cs-CZ" sz="2400" dirty="0"/>
              <a:t> </a:t>
            </a:r>
            <a:r>
              <a:rPr lang="cs-CZ" sz="2400" dirty="0" err="1"/>
              <a:t>applications</a:t>
            </a:r>
            <a:r>
              <a:rPr lang="cs-CZ" sz="2400" dirty="0"/>
              <a:t> - as a </a:t>
            </a:r>
            <a:r>
              <a:rPr lang="cs-CZ" sz="2400" dirty="0" err="1"/>
              <a:t>bridge</a:t>
            </a:r>
            <a:r>
              <a:rPr lang="cs-CZ" sz="2400" dirty="0"/>
              <a:t> to </a:t>
            </a:r>
            <a:r>
              <a:rPr lang="cs-CZ" sz="2400" dirty="0" err="1"/>
              <a:t>hemodialysis</a:t>
            </a:r>
            <a:endParaRPr lang="cs-CZ" sz="2400" dirty="0"/>
          </a:p>
          <a:p>
            <a:pPr marL="285750" indent="-285750">
              <a:buFont typeface="Arial" panose="020B0604020202020204" pitchFamily="34" charset="0"/>
              <a:buChar char="•"/>
            </a:pPr>
            <a:r>
              <a:rPr lang="cs-CZ" sz="2400" dirty="0"/>
              <a:t>  </a:t>
            </a:r>
            <a:r>
              <a:rPr lang="cs-CZ" sz="2400" dirty="0" err="1"/>
              <a:t>Correction</a:t>
            </a:r>
            <a:r>
              <a:rPr lang="cs-CZ" sz="2400" dirty="0"/>
              <a:t> </a:t>
            </a:r>
            <a:r>
              <a:rPr lang="cs-CZ" sz="2400" dirty="0" err="1"/>
              <a:t>of</a:t>
            </a:r>
            <a:r>
              <a:rPr lang="cs-CZ" sz="2400" dirty="0"/>
              <a:t> </a:t>
            </a:r>
            <a:r>
              <a:rPr lang="cs-CZ" sz="2400" dirty="0" err="1"/>
              <a:t>hematological</a:t>
            </a:r>
            <a:r>
              <a:rPr lang="cs-CZ" sz="2400" dirty="0"/>
              <a:t> </a:t>
            </a:r>
            <a:r>
              <a:rPr lang="cs-CZ" sz="2400" dirty="0" err="1"/>
              <a:t>abnormalities</a:t>
            </a:r>
            <a:r>
              <a:rPr lang="cs-CZ" sz="2400" dirty="0"/>
              <a:t> (</a:t>
            </a:r>
            <a:r>
              <a:rPr lang="cs-CZ" sz="2400" dirty="0" err="1"/>
              <a:t>anemia</a:t>
            </a:r>
            <a:r>
              <a:rPr lang="cs-CZ" sz="2400" dirty="0"/>
              <a:t>. </a:t>
            </a:r>
            <a:r>
              <a:rPr lang="cs-CZ" sz="2400" dirty="0" err="1"/>
              <a:t>trombopenia</a:t>
            </a:r>
            <a:r>
              <a:rPr lang="cs-CZ" sz="2400" dirty="0"/>
              <a:t>)</a:t>
            </a:r>
          </a:p>
          <a:p>
            <a:pPr marL="285750" indent="-285750">
              <a:buFont typeface="Arial" panose="020B0604020202020204" pitchFamily="34" charset="0"/>
              <a:buChar char="•"/>
            </a:pPr>
            <a:r>
              <a:rPr lang="cs-CZ" sz="2400" dirty="0" err="1"/>
              <a:t>Hyperkalaemia</a:t>
            </a:r>
            <a:r>
              <a:rPr lang="cs-CZ" sz="2400" dirty="0"/>
              <a:t> </a:t>
            </a:r>
            <a:r>
              <a:rPr lang="cs-CZ" sz="2400" dirty="0" err="1"/>
              <a:t>correction</a:t>
            </a:r>
            <a:endParaRPr lang="cs-CZ" sz="2400" dirty="0"/>
          </a:p>
          <a:p>
            <a:r>
              <a:rPr lang="cs-CZ" sz="2400" dirty="0"/>
              <a:t>	</a:t>
            </a:r>
            <a:r>
              <a:rPr lang="cs-CZ" sz="2400" dirty="0" err="1"/>
              <a:t>Reduction</a:t>
            </a:r>
            <a:r>
              <a:rPr lang="cs-CZ" sz="2400" dirty="0"/>
              <a:t> </a:t>
            </a:r>
            <a:r>
              <a:rPr lang="cs-CZ" sz="2400" dirty="0" err="1"/>
              <a:t>of</a:t>
            </a:r>
            <a:r>
              <a:rPr lang="cs-CZ" sz="2400" dirty="0"/>
              <a:t> oral </a:t>
            </a:r>
            <a:r>
              <a:rPr lang="cs-CZ" sz="2400" dirty="0" err="1"/>
              <a:t>potassium</a:t>
            </a:r>
            <a:r>
              <a:rPr lang="cs-CZ" sz="2400" dirty="0"/>
              <a:t> </a:t>
            </a:r>
            <a:r>
              <a:rPr lang="cs-CZ" sz="2400" dirty="0" err="1"/>
              <a:t>intake</a:t>
            </a:r>
            <a:endParaRPr lang="cs-CZ" sz="2400" dirty="0"/>
          </a:p>
          <a:p>
            <a:r>
              <a:rPr lang="cs-CZ" sz="2400" dirty="0"/>
              <a:t>	Use </a:t>
            </a:r>
            <a:r>
              <a:rPr lang="cs-CZ" sz="2400" dirty="0" err="1"/>
              <a:t>of</a:t>
            </a:r>
            <a:r>
              <a:rPr lang="cs-CZ" sz="2400" dirty="0"/>
              <a:t> ion </a:t>
            </a:r>
            <a:r>
              <a:rPr lang="cs-CZ" sz="2400" dirty="0" err="1"/>
              <a:t>exchangers</a:t>
            </a:r>
            <a:r>
              <a:rPr lang="cs-CZ" sz="2400" dirty="0"/>
              <a:t> (</a:t>
            </a:r>
            <a:r>
              <a:rPr lang="cs-CZ" sz="2400" dirty="0" err="1"/>
              <a:t>potassium</a:t>
            </a:r>
            <a:r>
              <a:rPr lang="cs-CZ" sz="2400" dirty="0"/>
              <a:t> </a:t>
            </a:r>
            <a:r>
              <a:rPr lang="cs-CZ" sz="2400" dirty="0" err="1"/>
              <a:t>binding</a:t>
            </a:r>
            <a:r>
              <a:rPr lang="cs-CZ" sz="2400" dirty="0"/>
              <a:t> </a:t>
            </a:r>
            <a:r>
              <a:rPr lang="cs-CZ" sz="2400" dirty="0" err="1"/>
              <a:t>resins</a:t>
            </a:r>
            <a:r>
              <a:rPr lang="cs-CZ" sz="2400" dirty="0"/>
              <a:t>)</a:t>
            </a:r>
          </a:p>
          <a:p>
            <a:r>
              <a:rPr lang="cs-CZ" sz="2400" dirty="0"/>
              <a:t>	</a:t>
            </a:r>
            <a:r>
              <a:rPr lang="cs-CZ" sz="2400" dirty="0" err="1"/>
              <a:t>Treatment</a:t>
            </a:r>
            <a:r>
              <a:rPr lang="cs-CZ" sz="2400" dirty="0"/>
              <a:t> </a:t>
            </a:r>
            <a:r>
              <a:rPr lang="cs-CZ" sz="2400" dirty="0" err="1"/>
              <a:t>facilitating</a:t>
            </a:r>
            <a:r>
              <a:rPr lang="cs-CZ" sz="2400" dirty="0"/>
              <a:t> </a:t>
            </a:r>
            <a:r>
              <a:rPr lang="cs-CZ" sz="2400" dirty="0" err="1"/>
              <a:t>the</a:t>
            </a:r>
            <a:r>
              <a:rPr lang="cs-CZ" sz="2400" dirty="0"/>
              <a:t> </a:t>
            </a:r>
            <a:r>
              <a:rPr lang="cs-CZ" sz="2400" dirty="0" err="1"/>
              <a:t>entry</a:t>
            </a:r>
            <a:r>
              <a:rPr lang="cs-CZ" sz="2400" dirty="0"/>
              <a:t> </a:t>
            </a:r>
            <a:r>
              <a:rPr lang="cs-CZ" sz="2400" dirty="0" err="1"/>
              <a:t>of</a:t>
            </a:r>
            <a:r>
              <a:rPr lang="cs-CZ" sz="2400" dirty="0"/>
              <a:t> </a:t>
            </a:r>
            <a:r>
              <a:rPr lang="cs-CZ" sz="2400" dirty="0" err="1"/>
              <a:t>potassium</a:t>
            </a:r>
            <a:r>
              <a:rPr lang="cs-CZ" sz="2400" dirty="0"/>
              <a:t> </a:t>
            </a:r>
            <a:r>
              <a:rPr lang="cs-CZ" sz="2400" dirty="0" err="1"/>
              <a:t>into</a:t>
            </a:r>
            <a:r>
              <a:rPr lang="cs-CZ" sz="2400" dirty="0"/>
              <a:t> ICT (insulin 		</a:t>
            </a:r>
            <a:r>
              <a:rPr lang="cs-CZ" sz="2400" dirty="0" err="1"/>
              <a:t>with</a:t>
            </a:r>
            <a:r>
              <a:rPr lang="cs-CZ" sz="2400" dirty="0"/>
              <a:t> </a:t>
            </a:r>
            <a:r>
              <a:rPr lang="cs-CZ" sz="2400" dirty="0" err="1"/>
              <a:t>glucose</a:t>
            </a:r>
            <a:r>
              <a:rPr lang="cs-CZ" sz="2400" dirty="0"/>
              <a:t>)</a:t>
            </a:r>
          </a:p>
          <a:p>
            <a:pPr marL="285750" indent="-285750">
              <a:buFont typeface="Arial" panose="020B0604020202020204" pitchFamily="34" charset="0"/>
              <a:buChar char="•"/>
            </a:pPr>
            <a:r>
              <a:rPr lang="cs-CZ" sz="2400" dirty="0"/>
              <a:t>Urgent </a:t>
            </a:r>
            <a:r>
              <a:rPr lang="cs-CZ" sz="2400" dirty="0" err="1"/>
              <a:t>hemodialysis</a:t>
            </a:r>
            <a:r>
              <a:rPr lang="cs-CZ" sz="2400" dirty="0"/>
              <a:t> </a:t>
            </a:r>
            <a:r>
              <a:rPr lang="cs-CZ" sz="2400" dirty="0" err="1"/>
              <a:t>or</a:t>
            </a:r>
            <a:r>
              <a:rPr lang="cs-CZ" sz="2400" dirty="0"/>
              <a:t> CVVH </a:t>
            </a:r>
            <a:endParaRPr lang="en-GB" sz="2400" dirty="0"/>
          </a:p>
        </p:txBody>
      </p:sp>
    </p:spTree>
    <p:extLst>
      <p:ext uri="{BB962C8B-B14F-4D97-AF65-F5344CB8AC3E}">
        <p14:creationId xmlns:p14="http://schemas.microsoft.com/office/powerpoint/2010/main" xmlns="" val="272383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solidFill>
                  <a:srgbClr val="FF0000"/>
                </a:solidFill>
              </a:rPr>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US" b="1" dirty="0" smtClean="0"/>
              <a:t>Adaptation of residual </a:t>
            </a:r>
            <a:r>
              <a:rPr lang="en-US" b="1" dirty="0" err="1" smtClean="0"/>
              <a:t>nephrons</a:t>
            </a:r>
            <a:r>
              <a:rPr lang="en-US" b="1" dirty="0" smtClean="0"/>
              <a:t> with the aim of maintaining the internal </a:t>
            </a:r>
            <a:r>
              <a:rPr lang="en-US" b="1" dirty="0" smtClean="0"/>
              <a:t>environment</a:t>
            </a:r>
            <a:endParaRPr lang="cs-CZ" b="1" dirty="0" smtClean="0"/>
          </a:p>
          <a:p>
            <a:pPr marL="514350" indent="-514350">
              <a:buFont typeface="+mj-lt"/>
              <a:buAutoNum type="arabicPeriod"/>
            </a:pPr>
            <a:r>
              <a:rPr lang="en-GB" b="1" dirty="0" smtClean="0"/>
              <a:t>Specific </a:t>
            </a:r>
            <a:r>
              <a:rPr lang="en-GB" b="1" dirty="0"/>
              <a:t>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433397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1138" y="170737"/>
            <a:ext cx="8229600" cy="1143000"/>
          </a:xfrm>
        </p:spPr>
        <p:txBody>
          <a:bodyPr/>
          <a:lstStyle/>
          <a:p>
            <a:r>
              <a:rPr lang="cs-CZ" b="1" dirty="0" err="1"/>
              <a:t>Causal</a:t>
            </a:r>
            <a:r>
              <a:rPr lang="cs-CZ" b="1" dirty="0"/>
              <a:t> </a:t>
            </a:r>
            <a:r>
              <a:rPr lang="cs-CZ" b="1" dirty="0" err="1"/>
              <a:t>therapy</a:t>
            </a:r>
            <a:endParaRPr lang="en-GB" b="1" dirty="0"/>
          </a:p>
        </p:txBody>
      </p:sp>
      <p:sp>
        <p:nvSpPr>
          <p:cNvPr id="4" name="TextovéPole 3"/>
          <p:cNvSpPr txBox="1"/>
          <p:nvPr/>
        </p:nvSpPr>
        <p:spPr>
          <a:xfrm>
            <a:off x="3414687" y="1547674"/>
            <a:ext cx="1813702" cy="584775"/>
          </a:xfrm>
          <a:prstGeom prst="rect">
            <a:avLst/>
          </a:prstGeom>
          <a:noFill/>
          <a:ln>
            <a:solidFill>
              <a:schemeClr val="tx1"/>
            </a:solidFill>
          </a:ln>
        </p:spPr>
        <p:txBody>
          <a:bodyPr wrap="none" rtlCol="0">
            <a:spAutoFit/>
          </a:bodyPr>
          <a:lstStyle/>
          <a:p>
            <a:r>
              <a:rPr lang="cs-CZ" sz="3200" b="1" dirty="0" err="1"/>
              <a:t>Renal</a:t>
            </a:r>
            <a:r>
              <a:rPr lang="cs-CZ" sz="3200" b="1" dirty="0"/>
              <a:t> AKI</a:t>
            </a:r>
            <a:endParaRPr lang="en-GB" sz="3200" b="1" dirty="0"/>
          </a:p>
        </p:txBody>
      </p:sp>
      <p:sp>
        <p:nvSpPr>
          <p:cNvPr id="5" name="TextovéPole 4"/>
          <p:cNvSpPr txBox="1"/>
          <p:nvPr/>
        </p:nvSpPr>
        <p:spPr>
          <a:xfrm>
            <a:off x="169278" y="2710308"/>
            <a:ext cx="1636987" cy="461665"/>
          </a:xfrm>
          <a:prstGeom prst="rect">
            <a:avLst/>
          </a:prstGeom>
          <a:noFill/>
          <a:ln>
            <a:solidFill>
              <a:schemeClr val="tx1"/>
            </a:solidFill>
          </a:ln>
        </p:spPr>
        <p:txBody>
          <a:bodyPr wrap="none" rtlCol="0">
            <a:spAutoFit/>
          </a:bodyPr>
          <a:lstStyle/>
          <a:p>
            <a:r>
              <a:rPr lang="cs-CZ" sz="2400" b="1" dirty="0" err="1"/>
              <a:t>Glomerular</a:t>
            </a:r>
            <a:endParaRPr lang="en-GB" sz="2400" b="1" dirty="0"/>
          </a:p>
        </p:txBody>
      </p:sp>
      <p:sp>
        <p:nvSpPr>
          <p:cNvPr id="7" name="TextovéPole 6"/>
          <p:cNvSpPr txBox="1"/>
          <p:nvPr/>
        </p:nvSpPr>
        <p:spPr>
          <a:xfrm>
            <a:off x="2230559" y="2627620"/>
            <a:ext cx="1726691" cy="523220"/>
          </a:xfrm>
          <a:prstGeom prst="rect">
            <a:avLst/>
          </a:prstGeom>
          <a:noFill/>
          <a:ln>
            <a:solidFill>
              <a:schemeClr val="tx1"/>
            </a:solidFill>
          </a:ln>
        </p:spPr>
        <p:txBody>
          <a:bodyPr wrap="none" rtlCol="0">
            <a:spAutoFit/>
          </a:bodyPr>
          <a:lstStyle/>
          <a:p>
            <a:r>
              <a:rPr lang="cs-CZ" sz="2800" b="1" dirty="0" err="1"/>
              <a:t>Interstitial</a:t>
            </a:r>
            <a:endParaRPr lang="en-GB" sz="2800" b="1" dirty="0"/>
          </a:p>
        </p:txBody>
      </p:sp>
      <p:sp>
        <p:nvSpPr>
          <p:cNvPr id="9" name="TextovéPole 8"/>
          <p:cNvSpPr txBox="1"/>
          <p:nvPr/>
        </p:nvSpPr>
        <p:spPr>
          <a:xfrm>
            <a:off x="4595938" y="2626340"/>
            <a:ext cx="1315617" cy="523220"/>
          </a:xfrm>
          <a:prstGeom prst="rect">
            <a:avLst/>
          </a:prstGeom>
          <a:noFill/>
          <a:ln>
            <a:solidFill>
              <a:schemeClr val="tx1"/>
            </a:solidFill>
          </a:ln>
        </p:spPr>
        <p:txBody>
          <a:bodyPr wrap="none" rtlCol="0">
            <a:spAutoFit/>
          </a:bodyPr>
          <a:lstStyle/>
          <a:p>
            <a:r>
              <a:rPr lang="cs-CZ" sz="2800" b="1" dirty="0" err="1"/>
              <a:t>Tubular</a:t>
            </a:r>
            <a:endParaRPr lang="en-GB" sz="2800" b="1" dirty="0"/>
          </a:p>
        </p:txBody>
      </p:sp>
      <p:sp>
        <p:nvSpPr>
          <p:cNvPr id="10" name="TextovéPole 9"/>
          <p:cNvSpPr txBox="1"/>
          <p:nvPr/>
        </p:nvSpPr>
        <p:spPr>
          <a:xfrm>
            <a:off x="6732240" y="2581453"/>
            <a:ext cx="1434432" cy="523220"/>
          </a:xfrm>
          <a:prstGeom prst="rect">
            <a:avLst/>
          </a:prstGeom>
          <a:noFill/>
          <a:ln>
            <a:solidFill>
              <a:schemeClr val="tx1"/>
            </a:solidFill>
          </a:ln>
        </p:spPr>
        <p:txBody>
          <a:bodyPr wrap="none" rtlCol="0">
            <a:spAutoFit/>
          </a:bodyPr>
          <a:lstStyle/>
          <a:p>
            <a:r>
              <a:rPr lang="cs-CZ" sz="2800" b="1" dirty="0" err="1"/>
              <a:t>Vascular</a:t>
            </a:r>
            <a:endParaRPr lang="en-GB" sz="2800" b="1" dirty="0"/>
          </a:p>
        </p:txBody>
      </p:sp>
      <p:cxnSp>
        <p:nvCxnSpPr>
          <p:cNvPr id="12" name="Přímá spojnice 11"/>
          <p:cNvCxnSpPr/>
          <p:nvPr/>
        </p:nvCxnSpPr>
        <p:spPr>
          <a:xfrm>
            <a:off x="4252026" y="2132449"/>
            <a:ext cx="0" cy="323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907374" y="2433885"/>
            <a:ext cx="6691385" cy="224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900348" y="2445108"/>
            <a:ext cx="1" cy="265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Přímá spojnice 20"/>
          <p:cNvCxnSpPr>
            <a:stCxn id="7" idx="0"/>
          </p:cNvCxnSpPr>
          <p:nvPr/>
        </p:nvCxnSpPr>
        <p:spPr>
          <a:xfrm flipH="1" flipV="1">
            <a:off x="3093904" y="2433885"/>
            <a:ext cx="1" cy="1937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flipH="1" flipV="1">
            <a:off x="5394010" y="2433885"/>
            <a:ext cx="1" cy="1700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V="1">
            <a:off x="7598760" y="2456329"/>
            <a:ext cx="0" cy="1251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323528" y="3375521"/>
            <a:ext cx="1089144" cy="923330"/>
          </a:xfrm>
          <a:prstGeom prst="rect">
            <a:avLst/>
          </a:prstGeom>
          <a:noFill/>
          <a:ln>
            <a:solidFill>
              <a:schemeClr val="tx1"/>
            </a:solidFill>
          </a:ln>
        </p:spPr>
        <p:txBody>
          <a:bodyPr wrap="none" rtlCol="0">
            <a:spAutoFit/>
          </a:bodyPr>
          <a:lstStyle/>
          <a:p>
            <a:r>
              <a:rPr lang="cs-CZ" b="1" dirty="0" err="1"/>
              <a:t>Acute</a:t>
            </a:r>
            <a:r>
              <a:rPr lang="cs-CZ" b="1" dirty="0"/>
              <a:t> GN</a:t>
            </a:r>
          </a:p>
          <a:p>
            <a:r>
              <a:rPr lang="cs-CZ" b="1" dirty="0"/>
              <a:t>RPGN</a:t>
            </a:r>
          </a:p>
          <a:p>
            <a:endParaRPr lang="en-GB" dirty="0"/>
          </a:p>
        </p:txBody>
      </p:sp>
      <p:sp>
        <p:nvSpPr>
          <p:cNvPr id="28" name="TextovéPole 27"/>
          <p:cNvSpPr txBox="1"/>
          <p:nvPr/>
        </p:nvSpPr>
        <p:spPr>
          <a:xfrm>
            <a:off x="2568372" y="3375521"/>
            <a:ext cx="1065100" cy="646331"/>
          </a:xfrm>
          <a:prstGeom prst="rect">
            <a:avLst/>
          </a:prstGeom>
          <a:noFill/>
          <a:ln>
            <a:solidFill>
              <a:schemeClr val="tx1"/>
            </a:solidFill>
          </a:ln>
        </p:spPr>
        <p:txBody>
          <a:bodyPr wrap="none" rtlCol="0">
            <a:spAutoFit/>
          </a:bodyPr>
          <a:lstStyle/>
          <a:p>
            <a:r>
              <a:rPr lang="cs-CZ" b="1" dirty="0"/>
              <a:t>AIN</a:t>
            </a:r>
          </a:p>
          <a:p>
            <a:r>
              <a:rPr lang="cs-CZ" b="1" dirty="0" err="1"/>
              <a:t>Acute</a:t>
            </a:r>
            <a:r>
              <a:rPr lang="cs-CZ" b="1" dirty="0"/>
              <a:t> PN</a:t>
            </a:r>
          </a:p>
        </p:txBody>
      </p:sp>
      <p:sp>
        <p:nvSpPr>
          <p:cNvPr id="30" name="TextovéPole 29"/>
          <p:cNvSpPr txBox="1"/>
          <p:nvPr/>
        </p:nvSpPr>
        <p:spPr>
          <a:xfrm>
            <a:off x="4321538" y="3343715"/>
            <a:ext cx="1778179" cy="1200329"/>
          </a:xfrm>
          <a:prstGeom prst="rect">
            <a:avLst/>
          </a:prstGeom>
          <a:noFill/>
          <a:ln>
            <a:solidFill>
              <a:schemeClr val="tx1"/>
            </a:solidFill>
          </a:ln>
        </p:spPr>
        <p:txBody>
          <a:bodyPr wrap="none" rtlCol="0">
            <a:spAutoFit/>
          </a:bodyPr>
          <a:lstStyle/>
          <a:p>
            <a:r>
              <a:rPr lang="cs-CZ" b="1" dirty="0"/>
              <a:t>ATN</a:t>
            </a:r>
          </a:p>
          <a:p>
            <a:r>
              <a:rPr lang="cs-CZ" b="1" dirty="0" err="1"/>
              <a:t>Myeloma</a:t>
            </a:r>
            <a:r>
              <a:rPr lang="cs-CZ" b="1" dirty="0"/>
              <a:t> </a:t>
            </a:r>
            <a:r>
              <a:rPr lang="cs-CZ" b="1" dirty="0" err="1"/>
              <a:t>kidney</a:t>
            </a:r>
            <a:endParaRPr lang="cs-CZ" b="1" dirty="0"/>
          </a:p>
          <a:p>
            <a:r>
              <a:rPr lang="cs-CZ" b="1" dirty="0" err="1"/>
              <a:t>Rhabdomyolysis</a:t>
            </a:r>
            <a:endParaRPr lang="cs-CZ" b="1" dirty="0"/>
          </a:p>
          <a:p>
            <a:r>
              <a:rPr lang="cs-CZ" b="1" dirty="0" err="1"/>
              <a:t>Hemolysis</a:t>
            </a:r>
            <a:endParaRPr lang="en-GB" b="1" dirty="0"/>
          </a:p>
        </p:txBody>
      </p:sp>
      <p:sp>
        <p:nvSpPr>
          <p:cNvPr id="31" name="TextovéPole 30"/>
          <p:cNvSpPr txBox="1"/>
          <p:nvPr/>
        </p:nvSpPr>
        <p:spPr>
          <a:xfrm>
            <a:off x="6652260" y="3343716"/>
            <a:ext cx="2360190" cy="1200329"/>
          </a:xfrm>
          <a:prstGeom prst="rect">
            <a:avLst/>
          </a:prstGeom>
          <a:noFill/>
          <a:ln>
            <a:solidFill>
              <a:schemeClr val="tx1"/>
            </a:solidFill>
          </a:ln>
        </p:spPr>
        <p:txBody>
          <a:bodyPr wrap="square" rtlCol="0">
            <a:spAutoFit/>
          </a:bodyPr>
          <a:lstStyle/>
          <a:p>
            <a:r>
              <a:rPr lang="cs-CZ" b="1" dirty="0"/>
              <a:t>TMA		HUS</a:t>
            </a:r>
          </a:p>
          <a:p>
            <a:r>
              <a:rPr lang="cs-CZ" b="1" dirty="0"/>
              <a:t>	</a:t>
            </a:r>
            <a:r>
              <a:rPr lang="cs-CZ" b="1" dirty="0" err="1"/>
              <a:t>aHUS</a:t>
            </a:r>
            <a:endParaRPr lang="cs-CZ" b="1" dirty="0"/>
          </a:p>
          <a:p>
            <a:r>
              <a:rPr lang="cs-CZ" b="1" dirty="0"/>
              <a:t>	TTP	</a:t>
            </a:r>
          </a:p>
        </p:txBody>
      </p:sp>
      <p:sp>
        <p:nvSpPr>
          <p:cNvPr id="11" name="TextovéPole 10"/>
          <p:cNvSpPr txBox="1"/>
          <p:nvPr/>
        </p:nvSpPr>
        <p:spPr>
          <a:xfrm>
            <a:off x="7164288" y="4941168"/>
            <a:ext cx="237566" cy="369332"/>
          </a:xfrm>
          <a:prstGeom prst="rect">
            <a:avLst/>
          </a:prstGeom>
          <a:noFill/>
        </p:spPr>
        <p:txBody>
          <a:bodyPr wrap="none" rtlCol="0">
            <a:spAutoFit/>
          </a:bodyPr>
          <a:lstStyle/>
          <a:p>
            <a:r>
              <a:rPr lang="cs-CZ" dirty="0"/>
              <a:t> </a:t>
            </a:r>
            <a:endParaRPr lang="en-GB" dirty="0"/>
          </a:p>
        </p:txBody>
      </p:sp>
      <p:sp>
        <p:nvSpPr>
          <p:cNvPr id="16" name="TextovéPole 15"/>
          <p:cNvSpPr txBox="1"/>
          <p:nvPr/>
        </p:nvSpPr>
        <p:spPr>
          <a:xfrm>
            <a:off x="202472" y="5125833"/>
            <a:ext cx="2193357" cy="1292662"/>
          </a:xfrm>
          <a:prstGeom prst="rect">
            <a:avLst/>
          </a:prstGeom>
          <a:noFill/>
        </p:spPr>
        <p:txBody>
          <a:bodyPr wrap="none" rtlCol="0">
            <a:spAutoFit/>
          </a:bodyPr>
          <a:lstStyle/>
          <a:p>
            <a:r>
              <a:rPr lang="cs-CZ" b="1" dirty="0">
                <a:solidFill>
                  <a:srgbClr val="FF0000"/>
                </a:solidFill>
              </a:rPr>
              <a:t>0 ← </a:t>
            </a:r>
            <a:r>
              <a:rPr lang="cs-CZ" b="1" dirty="0" err="1">
                <a:solidFill>
                  <a:srgbClr val="FF0000"/>
                </a:solidFill>
              </a:rPr>
              <a:t>spont</a:t>
            </a:r>
            <a:r>
              <a:rPr lang="cs-CZ" b="1" dirty="0">
                <a:solidFill>
                  <a:srgbClr val="FF0000"/>
                </a:solidFill>
              </a:rPr>
              <a:t>. </a:t>
            </a:r>
            <a:r>
              <a:rPr lang="cs-CZ" b="1" dirty="0" err="1">
                <a:solidFill>
                  <a:srgbClr val="FF0000"/>
                </a:solidFill>
              </a:rPr>
              <a:t>remission</a:t>
            </a:r>
            <a:endParaRPr lang="cs-CZ" b="1" dirty="0">
              <a:solidFill>
                <a:srgbClr val="FF0000"/>
              </a:solidFill>
            </a:endParaRPr>
          </a:p>
          <a:p>
            <a:r>
              <a:rPr lang="cs-CZ" b="1" dirty="0">
                <a:solidFill>
                  <a:srgbClr val="FF0000"/>
                </a:solidFill>
              </a:rPr>
              <a:t>KS + </a:t>
            </a:r>
            <a:r>
              <a:rPr lang="cs-CZ" b="1" dirty="0" err="1">
                <a:solidFill>
                  <a:srgbClr val="FF0000"/>
                </a:solidFill>
              </a:rPr>
              <a:t>DMARDs</a:t>
            </a:r>
            <a:endParaRPr lang="cs-CZ" b="1" dirty="0">
              <a:solidFill>
                <a:srgbClr val="FF0000"/>
              </a:solidFill>
            </a:endParaRPr>
          </a:p>
          <a:p>
            <a:r>
              <a:rPr lang="cs-CZ" sz="1400" b="1" dirty="0" err="1">
                <a:solidFill>
                  <a:srgbClr val="FF0000"/>
                </a:solidFill>
              </a:rPr>
              <a:t>Cyclophosfamide</a:t>
            </a:r>
            <a:endParaRPr lang="cs-CZ" sz="1400" b="1" dirty="0">
              <a:solidFill>
                <a:srgbClr val="FF0000"/>
              </a:solidFill>
            </a:endParaRPr>
          </a:p>
          <a:p>
            <a:r>
              <a:rPr lang="cs-CZ" sz="1400" b="1" dirty="0" err="1">
                <a:solidFill>
                  <a:srgbClr val="FF0000"/>
                </a:solidFill>
              </a:rPr>
              <a:t>Mykofenolat-mofetil</a:t>
            </a:r>
            <a:endParaRPr lang="cs-CZ" sz="1400" b="1" dirty="0">
              <a:solidFill>
                <a:srgbClr val="FF0000"/>
              </a:solidFill>
            </a:endParaRPr>
          </a:p>
          <a:p>
            <a:r>
              <a:rPr lang="cs-CZ" sz="1400" b="1" dirty="0" err="1">
                <a:solidFill>
                  <a:srgbClr val="FF0000"/>
                </a:solidFill>
              </a:rPr>
              <a:t>Rituximab</a:t>
            </a:r>
            <a:r>
              <a:rPr lang="cs-CZ" sz="1400" b="1" dirty="0">
                <a:solidFill>
                  <a:srgbClr val="FF0000"/>
                </a:solidFill>
              </a:rPr>
              <a:t> </a:t>
            </a:r>
            <a:endParaRPr lang="en-GB" sz="1400" b="1" dirty="0">
              <a:solidFill>
                <a:srgbClr val="FF0000"/>
              </a:solidFill>
            </a:endParaRPr>
          </a:p>
        </p:txBody>
      </p:sp>
      <p:sp>
        <p:nvSpPr>
          <p:cNvPr id="17" name="TextovéPole 16"/>
          <p:cNvSpPr txBox="1"/>
          <p:nvPr/>
        </p:nvSpPr>
        <p:spPr>
          <a:xfrm>
            <a:off x="2281049" y="5232933"/>
            <a:ext cx="1759969" cy="1200329"/>
          </a:xfrm>
          <a:prstGeom prst="rect">
            <a:avLst/>
          </a:prstGeom>
          <a:noFill/>
        </p:spPr>
        <p:txBody>
          <a:bodyPr wrap="none" rtlCol="0">
            <a:spAutoFit/>
          </a:bodyPr>
          <a:lstStyle/>
          <a:p>
            <a:r>
              <a:rPr lang="cs-CZ" b="1" dirty="0">
                <a:solidFill>
                  <a:srgbClr val="FF0000"/>
                </a:solidFill>
              </a:rPr>
              <a:t>STOP </a:t>
            </a:r>
            <a:r>
              <a:rPr lang="cs-CZ" b="1" dirty="0" err="1">
                <a:solidFill>
                  <a:srgbClr val="FF0000"/>
                </a:solidFill>
              </a:rPr>
              <a:t>suspicious</a:t>
            </a:r>
            <a:r>
              <a:rPr lang="cs-CZ" b="1" dirty="0">
                <a:solidFill>
                  <a:srgbClr val="FF0000"/>
                </a:solidFill>
              </a:rPr>
              <a:t> </a:t>
            </a:r>
          </a:p>
          <a:p>
            <a:r>
              <a:rPr lang="cs-CZ" b="1" dirty="0">
                <a:solidFill>
                  <a:srgbClr val="FF0000"/>
                </a:solidFill>
              </a:rPr>
              <a:t>	</a:t>
            </a:r>
            <a:r>
              <a:rPr lang="cs-CZ" b="1" dirty="0" err="1">
                <a:solidFill>
                  <a:srgbClr val="FF0000"/>
                </a:solidFill>
              </a:rPr>
              <a:t>drugs</a:t>
            </a:r>
            <a:endParaRPr lang="cs-CZ" b="1" dirty="0">
              <a:solidFill>
                <a:srgbClr val="FF0000"/>
              </a:solidFill>
            </a:endParaRPr>
          </a:p>
          <a:p>
            <a:r>
              <a:rPr lang="cs-CZ" b="1" dirty="0">
                <a:solidFill>
                  <a:srgbClr val="FF0000"/>
                </a:solidFill>
              </a:rPr>
              <a:t>KS</a:t>
            </a:r>
          </a:p>
          <a:p>
            <a:r>
              <a:rPr lang="cs-CZ" b="1" dirty="0">
                <a:solidFill>
                  <a:srgbClr val="FF0000"/>
                </a:solidFill>
              </a:rPr>
              <a:t>ATB</a:t>
            </a:r>
            <a:endParaRPr lang="en-GB" b="1" dirty="0">
              <a:solidFill>
                <a:srgbClr val="FF0000"/>
              </a:solidFill>
            </a:endParaRPr>
          </a:p>
        </p:txBody>
      </p:sp>
      <p:sp>
        <p:nvSpPr>
          <p:cNvPr id="18" name="TextovéPole 17"/>
          <p:cNvSpPr txBox="1"/>
          <p:nvPr/>
        </p:nvSpPr>
        <p:spPr>
          <a:xfrm>
            <a:off x="4305534" y="5094505"/>
            <a:ext cx="2613792" cy="1754326"/>
          </a:xfrm>
          <a:prstGeom prst="rect">
            <a:avLst/>
          </a:prstGeom>
          <a:noFill/>
        </p:spPr>
        <p:txBody>
          <a:bodyPr wrap="none" rtlCol="0">
            <a:spAutoFit/>
          </a:bodyPr>
          <a:lstStyle/>
          <a:p>
            <a:r>
              <a:rPr lang="cs-CZ" b="1" dirty="0" err="1">
                <a:solidFill>
                  <a:srgbClr val="FF0000"/>
                </a:solidFill>
              </a:rPr>
              <a:t>volume</a:t>
            </a:r>
            <a:r>
              <a:rPr lang="cs-CZ" b="1" dirty="0">
                <a:solidFill>
                  <a:srgbClr val="FF0000"/>
                </a:solidFill>
              </a:rPr>
              <a:t> </a:t>
            </a:r>
            <a:r>
              <a:rPr lang="cs-CZ" b="1" dirty="0" err="1">
                <a:solidFill>
                  <a:srgbClr val="FF0000"/>
                </a:solidFill>
              </a:rPr>
              <a:t>challenge</a:t>
            </a:r>
            <a:endParaRPr lang="cs-CZ" b="1" dirty="0">
              <a:solidFill>
                <a:srgbClr val="FF0000"/>
              </a:solidFill>
            </a:endParaRPr>
          </a:p>
          <a:p>
            <a:r>
              <a:rPr lang="cs-CZ" b="1" dirty="0" err="1">
                <a:solidFill>
                  <a:srgbClr val="FF0000"/>
                </a:solidFill>
              </a:rPr>
              <a:t>alkalizing</a:t>
            </a:r>
            <a:r>
              <a:rPr lang="cs-CZ" b="1" dirty="0">
                <a:solidFill>
                  <a:srgbClr val="FF0000"/>
                </a:solidFill>
              </a:rPr>
              <a:t> </a:t>
            </a:r>
            <a:r>
              <a:rPr lang="cs-CZ" b="1" dirty="0" err="1">
                <a:solidFill>
                  <a:srgbClr val="FF0000"/>
                </a:solidFill>
              </a:rPr>
              <a:t>solutions</a:t>
            </a:r>
            <a:endParaRPr lang="cs-CZ" b="1" dirty="0">
              <a:solidFill>
                <a:srgbClr val="FF0000"/>
              </a:solidFill>
            </a:endParaRPr>
          </a:p>
          <a:p>
            <a:r>
              <a:rPr lang="cs-CZ" b="1" dirty="0">
                <a:solidFill>
                  <a:srgbClr val="FF0000"/>
                </a:solidFill>
              </a:rPr>
              <a:t>AIHA </a:t>
            </a:r>
            <a:r>
              <a:rPr lang="cs-CZ" b="1" dirty="0" err="1">
                <a:solidFill>
                  <a:srgbClr val="FF0000"/>
                </a:solidFill>
              </a:rPr>
              <a:t>treatment</a:t>
            </a:r>
            <a:endParaRPr lang="cs-CZ" b="1" dirty="0">
              <a:solidFill>
                <a:srgbClr val="FF0000"/>
              </a:solidFill>
            </a:endParaRPr>
          </a:p>
          <a:p>
            <a:r>
              <a:rPr lang="cs-CZ" b="1" dirty="0">
                <a:solidFill>
                  <a:srgbClr val="FF0000"/>
                </a:solidFill>
              </a:rPr>
              <a:t>+</a:t>
            </a:r>
          </a:p>
          <a:p>
            <a:r>
              <a:rPr lang="cs-CZ" b="1" dirty="0" err="1">
                <a:solidFill>
                  <a:srgbClr val="FF0000"/>
                </a:solidFill>
              </a:rPr>
              <a:t>Polyuric</a:t>
            </a:r>
            <a:r>
              <a:rPr lang="cs-CZ" b="1" dirty="0">
                <a:solidFill>
                  <a:srgbClr val="FF0000"/>
                </a:solidFill>
              </a:rPr>
              <a:t> </a:t>
            </a:r>
            <a:r>
              <a:rPr lang="cs-CZ" b="1" dirty="0" err="1">
                <a:solidFill>
                  <a:srgbClr val="FF0000"/>
                </a:solidFill>
              </a:rPr>
              <a:t>phase</a:t>
            </a:r>
            <a:r>
              <a:rPr lang="cs-CZ" b="1" dirty="0">
                <a:solidFill>
                  <a:srgbClr val="FF0000"/>
                </a:solidFill>
              </a:rPr>
              <a:t> </a:t>
            </a:r>
            <a:r>
              <a:rPr lang="cs-CZ" b="1" dirty="0" err="1">
                <a:solidFill>
                  <a:srgbClr val="FF0000"/>
                </a:solidFill>
              </a:rPr>
              <a:t>therapy</a:t>
            </a:r>
            <a:endParaRPr lang="cs-CZ" b="1" dirty="0">
              <a:solidFill>
                <a:srgbClr val="FF0000"/>
              </a:solidFill>
            </a:endParaRPr>
          </a:p>
          <a:p>
            <a:r>
              <a:rPr lang="cs-CZ" b="1" dirty="0">
                <a:solidFill>
                  <a:srgbClr val="FF0000"/>
                </a:solidFill>
              </a:rPr>
              <a:t>&gt;&gt;</a:t>
            </a:r>
            <a:r>
              <a:rPr lang="cs-CZ" b="1" dirty="0" err="1">
                <a:solidFill>
                  <a:srgbClr val="FF0000"/>
                </a:solidFill>
              </a:rPr>
              <a:t>water</a:t>
            </a:r>
            <a:r>
              <a:rPr lang="cs-CZ" b="1" dirty="0">
                <a:solidFill>
                  <a:srgbClr val="FF0000"/>
                </a:solidFill>
              </a:rPr>
              <a:t> and Na</a:t>
            </a:r>
            <a:r>
              <a:rPr lang="cs-CZ" b="1" baseline="30000" dirty="0">
                <a:solidFill>
                  <a:srgbClr val="FF0000"/>
                </a:solidFill>
              </a:rPr>
              <a:t>+</a:t>
            </a:r>
            <a:r>
              <a:rPr lang="cs-CZ" b="1" dirty="0">
                <a:solidFill>
                  <a:srgbClr val="FF0000"/>
                </a:solidFill>
              </a:rPr>
              <a:t> balance</a:t>
            </a:r>
            <a:endParaRPr lang="cs-CZ" b="1" baseline="30000" dirty="0">
              <a:solidFill>
                <a:srgbClr val="FF0000"/>
              </a:solidFill>
            </a:endParaRPr>
          </a:p>
        </p:txBody>
      </p:sp>
      <p:sp>
        <p:nvSpPr>
          <p:cNvPr id="22" name="TextovéPole 21"/>
          <p:cNvSpPr txBox="1"/>
          <p:nvPr/>
        </p:nvSpPr>
        <p:spPr>
          <a:xfrm>
            <a:off x="6638598" y="5079667"/>
            <a:ext cx="2479653" cy="1361911"/>
          </a:xfrm>
          <a:prstGeom prst="rect">
            <a:avLst/>
          </a:prstGeom>
          <a:noFill/>
        </p:spPr>
        <p:txBody>
          <a:bodyPr wrap="none" rtlCol="0">
            <a:spAutoFit/>
          </a:bodyPr>
          <a:lstStyle/>
          <a:p>
            <a:r>
              <a:rPr lang="cs-CZ" b="1" dirty="0" err="1">
                <a:solidFill>
                  <a:srgbClr val="FF0000"/>
                </a:solidFill>
              </a:rPr>
              <a:t>Causal</a:t>
            </a:r>
            <a:r>
              <a:rPr lang="cs-CZ" b="1" dirty="0">
                <a:solidFill>
                  <a:srgbClr val="FF0000"/>
                </a:solidFill>
              </a:rPr>
              <a:t> </a:t>
            </a:r>
            <a:r>
              <a:rPr lang="cs-CZ" b="1" dirty="0" err="1">
                <a:solidFill>
                  <a:srgbClr val="FF0000"/>
                </a:solidFill>
              </a:rPr>
              <a:t>therapy</a:t>
            </a:r>
            <a:endParaRPr lang="cs-CZ" b="1" dirty="0">
              <a:solidFill>
                <a:srgbClr val="FF0000"/>
              </a:solidFill>
            </a:endParaRPr>
          </a:p>
          <a:p>
            <a:endParaRPr lang="cs-CZ" b="1" dirty="0">
              <a:solidFill>
                <a:srgbClr val="FF0000"/>
              </a:solidFill>
            </a:endParaRPr>
          </a:p>
          <a:p>
            <a:r>
              <a:rPr lang="cs-CZ" b="1" dirty="0" err="1">
                <a:solidFill>
                  <a:srgbClr val="FF0000"/>
                </a:solidFill>
              </a:rPr>
              <a:t>Ecuzulimab</a:t>
            </a:r>
            <a:r>
              <a:rPr lang="cs-CZ" b="1" dirty="0">
                <a:solidFill>
                  <a:srgbClr val="FF0000"/>
                </a:solidFill>
              </a:rPr>
              <a:t>  (anti C5)</a:t>
            </a:r>
          </a:p>
          <a:p>
            <a:r>
              <a:rPr lang="cs-CZ" sz="1050" b="1" dirty="0">
                <a:solidFill>
                  <a:srgbClr val="FF0000"/>
                </a:solidFill>
              </a:rPr>
              <a:t>$500,000 per </a:t>
            </a:r>
            <a:r>
              <a:rPr lang="cs-CZ" sz="1050" b="1" dirty="0" err="1">
                <a:solidFill>
                  <a:srgbClr val="FF0000"/>
                </a:solidFill>
              </a:rPr>
              <a:t>patient</a:t>
            </a:r>
            <a:r>
              <a:rPr lang="cs-CZ" sz="1050" b="1" dirty="0">
                <a:solidFill>
                  <a:srgbClr val="FF0000"/>
                </a:solidFill>
              </a:rPr>
              <a:t> per </a:t>
            </a:r>
            <a:r>
              <a:rPr lang="cs-CZ" sz="1050" b="1" dirty="0" err="1">
                <a:solidFill>
                  <a:srgbClr val="FF0000"/>
                </a:solidFill>
              </a:rPr>
              <a:t>year</a:t>
            </a:r>
            <a:endParaRPr lang="cs-CZ" sz="1050" b="1" dirty="0">
              <a:solidFill>
                <a:srgbClr val="FF0000"/>
              </a:solidFill>
            </a:endParaRPr>
          </a:p>
          <a:p>
            <a:r>
              <a:rPr lang="cs-CZ" b="1" dirty="0" err="1">
                <a:solidFill>
                  <a:srgbClr val="FF0000"/>
                </a:solidFill>
              </a:rPr>
              <a:t>Plasmaferesis</a:t>
            </a:r>
            <a:r>
              <a:rPr lang="cs-CZ" b="1" dirty="0">
                <a:solidFill>
                  <a:srgbClr val="FF0000"/>
                </a:solidFill>
              </a:rPr>
              <a:t> + KS +RTX</a:t>
            </a:r>
            <a:endParaRPr lang="en-GB" b="1" dirty="0">
              <a:solidFill>
                <a:srgbClr val="FF0000"/>
              </a:solidFill>
            </a:endParaRPr>
          </a:p>
        </p:txBody>
      </p:sp>
      <p:sp>
        <p:nvSpPr>
          <p:cNvPr id="24" name="TextovéPole 23"/>
          <p:cNvSpPr txBox="1"/>
          <p:nvPr/>
        </p:nvSpPr>
        <p:spPr>
          <a:xfrm>
            <a:off x="760423" y="1024454"/>
            <a:ext cx="7704856" cy="523220"/>
          </a:xfrm>
          <a:prstGeom prst="rect">
            <a:avLst/>
          </a:prstGeom>
          <a:noFill/>
        </p:spPr>
        <p:txBody>
          <a:bodyPr wrap="square" rtlCol="0">
            <a:spAutoFit/>
          </a:bodyPr>
          <a:lstStyle/>
          <a:p>
            <a:r>
              <a:rPr lang="en-GB" sz="2800" b="1" dirty="0">
                <a:solidFill>
                  <a:srgbClr val="FF0000"/>
                </a:solidFill>
              </a:rPr>
              <a:t>Therapy focused on the cause of AKI</a:t>
            </a:r>
            <a:r>
              <a:rPr lang="cs-CZ" sz="2800" b="1" dirty="0">
                <a:solidFill>
                  <a:srgbClr val="FF0000"/>
                </a:solidFill>
              </a:rPr>
              <a:t> </a:t>
            </a:r>
            <a:r>
              <a:rPr lang="en-GB" sz="2800" b="1" dirty="0">
                <a:solidFill>
                  <a:srgbClr val="FF0000"/>
                </a:solidFill>
              </a:rPr>
              <a:t>is essential</a:t>
            </a:r>
            <a:r>
              <a:rPr lang="cs-CZ" sz="2800" b="1" dirty="0">
                <a:solidFill>
                  <a:srgbClr val="FF0000"/>
                </a:solidFill>
              </a:rPr>
              <a:t>!</a:t>
            </a:r>
            <a:endParaRPr lang="en-GB" sz="2800" b="1" dirty="0">
              <a:solidFill>
                <a:srgbClr val="FF0000"/>
              </a:solidFill>
            </a:endParaRPr>
          </a:p>
        </p:txBody>
      </p:sp>
    </p:spTree>
    <p:extLst>
      <p:ext uri="{BB962C8B-B14F-4D97-AF65-F5344CB8AC3E}">
        <p14:creationId xmlns:p14="http://schemas.microsoft.com/office/powerpoint/2010/main" xmlns="" val="168914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solidFill>
                  <a:srgbClr val="FF0000"/>
                </a:solidFill>
              </a:rPr>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GB" b="1" dirty="0"/>
              <a:t>Adaptation of residual nephrons with maintenance goals</a:t>
            </a:r>
          </a:p>
          <a:p>
            <a:pPr marL="514350" indent="-514350">
              <a:buFont typeface="+mj-lt"/>
              <a:buAutoNum type="arabicPeriod"/>
            </a:pPr>
            <a:r>
              <a:rPr lang="en-GB" b="1" dirty="0"/>
              <a:t>Specific 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643903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507288" cy="1143000"/>
          </a:xfrm>
        </p:spPr>
        <p:txBody>
          <a:bodyPr>
            <a:normAutofit/>
          </a:bodyPr>
          <a:lstStyle/>
          <a:p>
            <a:r>
              <a:rPr lang="en-GB" sz="3200" b="1" dirty="0"/>
              <a:t>Chronic renal dysfunction and its consequences</a:t>
            </a:r>
          </a:p>
        </p:txBody>
      </p:sp>
      <p:sp>
        <p:nvSpPr>
          <p:cNvPr id="4" name="TextovéPole 3"/>
          <p:cNvSpPr txBox="1"/>
          <p:nvPr/>
        </p:nvSpPr>
        <p:spPr>
          <a:xfrm>
            <a:off x="107504" y="1196752"/>
            <a:ext cx="9036496" cy="830997"/>
          </a:xfrm>
          <a:prstGeom prst="rect">
            <a:avLst/>
          </a:prstGeom>
          <a:noFill/>
        </p:spPr>
        <p:txBody>
          <a:bodyPr wrap="square" rtlCol="0">
            <a:spAutoFit/>
          </a:bodyPr>
          <a:lstStyle/>
          <a:p>
            <a:r>
              <a:rPr lang="cs-CZ" sz="2400" b="1" dirty="0">
                <a:solidFill>
                  <a:srgbClr val="FF0000"/>
                </a:solidFill>
              </a:rPr>
              <a:t>CHRI </a:t>
            </a:r>
            <a:r>
              <a:rPr lang="en-GB" sz="2400" b="1" dirty="0">
                <a:solidFill>
                  <a:srgbClr val="FF0000"/>
                </a:solidFill>
              </a:rPr>
              <a:t>It is characterized by a gradual decrease in </a:t>
            </a:r>
            <a:r>
              <a:rPr lang="cs-CZ" sz="2400" b="1" dirty="0">
                <a:solidFill>
                  <a:srgbClr val="FF0000"/>
                </a:solidFill>
              </a:rPr>
              <a:t>GFR</a:t>
            </a:r>
            <a:r>
              <a:rPr lang="en-GB" sz="2400" b="1" dirty="0">
                <a:solidFill>
                  <a:srgbClr val="FF0000"/>
                </a:solidFill>
              </a:rPr>
              <a:t>.</a:t>
            </a:r>
          </a:p>
          <a:p>
            <a:r>
              <a:rPr lang="en-GB" sz="2400" b="1" dirty="0">
                <a:solidFill>
                  <a:srgbClr val="FF0000"/>
                </a:solidFill>
              </a:rPr>
              <a:t>The slow decrease in GFR allows the </a:t>
            </a:r>
            <a:r>
              <a:rPr lang="en-GB" sz="2400" b="1" u="sng" dirty="0">
                <a:solidFill>
                  <a:srgbClr val="FF0000"/>
                </a:solidFill>
              </a:rPr>
              <a:t>adaptation of residual nephrons</a:t>
            </a:r>
            <a:r>
              <a:rPr lang="cs-CZ" sz="2400" b="1" dirty="0">
                <a:solidFill>
                  <a:srgbClr val="FF0000"/>
                </a:solidFill>
              </a:rPr>
              <a:t>.</a:t>
            </a:r>
            <a:endParaRPr lang="en-GB" sz="2400" b="1" dirty="0">
              <a:solidFill>
                <a:srgbClr val="FF0000"/>
              </a:solidFill>
            </a:endParaRPr>
          </a:p>
        </p:txBody>
      </p:sp>
      <p:sp>
        <p:nvSpPr>
          <p:cNvPr id="7" name="TextovéPole 18"/>
          <p:cNvSpPr txBox="1">
            <a:spLocks noChangeArrowheads="1"/>
          </p:cNvSpPr>
          <p:nvPr/>
        </p:nvSpPr>
        <p:spPr bwMode="auto">
          <a:xfrm>
            <a:off x="174752" y="2027749"/>
            <a:ext cx="8573712"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b="1" dirty="0"/>
              <a:t>T</a:t>
            </a:r>
            <a:r>
              <a:rPr lang="en-GB" altLang="en-US" sz="1800" b="1" dirty="0"/>
              <a:t>he homeostasis of the internal environment is maintained if the </a:t>
            </a:r>
            <a:r>
              <a:rPr lang="cs-CZ" altLang="en-US" sz="1800" b="1" dirty="0"/>
              <a:t>EF</a:t>
            </a:r>
            <a:r>
              <a:rPr lang="en-GB" altLang="en-US" sz="1800" b="1" dirty="0"/>
              <a:t> of the individual solutes</a:t>
            </a:r>
            <a:r>
              <a:rPr lang="cs-CZ" altLang="en-US" sz="1800" b="1" dirty="0"/>
              <a:t> and </a:t>
            </a:r>
            <a:r>
              <a:rPr lang="cs-CZ" altLang="en-US" sz="1800" b="1" dirty="0" err="1"/>
              <a:t>water</a:t>
            </a:r>
            <a:r>
              <a:rPr lang="en-GB" altLang="en-US" sz="1800" b="1" dirty="0"/>
              <a:t> are set to values that correspond to the decrease in GFR, but also to the size of their intake. </a:t>
            </a:r>
            <a:r>
              <a:rPr lang="cs-CZ" altLang="en-US" sz="1800" b="1" dirty="0">
                <a:solidFill>
                  <a:srgbClr val="FF0000"/>
                </a:solidFill>
              </a:rPr>
              <a:t>M</a:t>
            </a:r>
            <a:r>
              <a:rPr lang="en-GB" altLang="en-US" sz="1800" b="1" dirty="0" err="1">
                <a:solidFill>
                  <a:srgbClr val="FF0000"/>
                </a:solidFill>
              </a:rPr>
              <a:t>etabolic</a:t>
            </a:r>
            <a:r>
              <a:rPr lang="en-GB" altLang="en-US" sz="1800" b="1" dirty="0">
                <a:solidFill>
                  <a:srgbClr val="FF0000"/>
                </a:solidFill>
              </a:rPr>
              <a:t> acidosis</a:t>
            </a:r>
            <a:r>
              <a:rPr lang="cs-CZ" altLang="en-US" sz="1800" b="1" dirty="0">
                <a:solidFill>
                  <a:srgbClr val="FF0000"/>
                </a:solidFill>
              </a:rPr>
              <a:t>, </a:t>
            </a:r>
            <a:r>
              <a:rPr lang="cs-CZ" altLang="en-US" sz="1800" b="1" dirty="0" err="1">
                <a:solidFill>
                  <a:srgbClr val="FF0000"/>
                </a:solidFill>
              </a:rPr>
              <a:t>changes</a:t>
            </a:r>
            <a:r>
              <a:rPr lang="cs-CZ" altLang="en-US" sz="1800" b="1" dirty="0">
                <a:solidFill>
                  <a:srgbClr val="FF0000"/>
                </a:solidFill>
              </a:rPr>
              <a:t> </a:t>
            </a:r>
            <a:r>
              <a:rPr lang="cs-CZ" altLang="en-US" sz="1800" b="1" dirty="0" err="1">
                <a:solidFill>
                  <a:srgbClr val="FF0000"/>
                </a:solidFill>
              </a:rPr>
              <a:t>of</a:t>
            </a:r>
            <a:r>
              <a:rPr lang="cs-CZ" altLang="en-US" sz="1800" b="1" dirty="0">
                <a:solidFill>
                  <a:srgbClr val="FF0000"/>
                </a:solidFill>
              </a:rPr>
              <a:t> </a:t>
            </a:r>
            <a:r>
              <a:rPr lang="en-GB" altLang="en-US" sz="1800" b="1" dirty="0">
                <a:solidFill>
                  <a:srgbClr val="FF0000"/>
                </a:solidFill>
              </a:rPr>
              <a:t>electrolyte composition of the internal environment</a:t>
            </a:r>
            <a:r>
              <a:rPr lang="cs-CZ" altLang="en-US" sz="1800" b="1" dirty="0">
                <a:solidFill>
                  <a:srgbClr val="FF0000"/>
                </a:solidFill>
              </a:rPr>
              <a:t>, </a:t>
            </a:r>
            <a:r>
              <a:rPr lang="en-GB" altLang="en-US" sz="1800" b="1" dirty="0" err="1">
                <a:solidFill>
                  <a:srgbClr val="FF0000"/>
                </a:solidFill>
              </a:rPr>
              <a:t>hyperhydration</a:t>
            </a:r>
            <a:r>
              <a:rPr lang="en-GB" altLang="en-US" sz="1800" b="1" dirty="0">
                <a:solidFill>
                  <a:srgbClr val="FF0000"/>
                </a:solidFill>
              </a:rPr>
              <a:t>, </a:t>
            </a:r>
            <a:r>
              <a:rPr lang="en-GB" altLang="en-US" sz="1800" b="1" dirty="0" err="1">
                <a:solidFill>
                  <a:srgbClr val="FF0000"/>
                </a:solidFill>
              </a:rPr>
              <a:t>hyperkalemia</a:t>
            </a:r>
            <a:r>
              <a:rPr lang="cs-CZ" altLang="en-US" sz="1800" b="1" dirty="0">
                <a:solidFill>
                  <a:srgbClr val="FF0000"/>
                </a:solidFill>
              </a:rPr>
              <a:t>, </a:t>
            </a:r>
            <a:r>
              <a:rPr lang="en-GB" altLang="en-US" sz="1800" b="1" dirty="0">
                <a:solidFill>
                  <a:srgbClr val="FF0000"/>
                </a:solidFill>
              </a:rPr>
              <a:t>disorder of </a:t>
            </a:r>
            <a:r>
              <a:rPr lang="en-GB" altLang="en-US" sz="1800" b="1" dirty="0" err="1">
                <a:solidFill>
                  <a:srgbClr val="FF0000"/>
                </a:solidFill>
              </a:rPr>
              <a:t>phosph</a:t>
            </a:r>
            <a:r>
              <a:rPr lang="cs-CZ" altLang="en-US" sz="1800" b="1" dirty="0" err="1">
                <a:solidFill>
                  <a:srgbClr val="FF0000"/>
                </a:solidFill>
              </a:rPr>
              <a:t>ate</a:t>
            </a:r>
            <a:r>
              <a:rPr lang="cs-CZ" altLang="en-US" sz="1800" b="1" dirty="0">
                <a:solidFill>
                  <a:srgbClr val="FF0000"/>
                </a:solidFill>
              </a:rPr>
              <a:t> and </a:t>
            </a:r>
            <a:r>
              <a:rPr lang="cs-CZ" altLang="en-US" sz="1800" b="1" dirty="0" err="1">
                <a:solidFill>
                  <a:srgbClr val="FF0000"/>
                </a:solidFill>
              </a:rPr>
              <a:t>calcium</a:t>
            </a:r>
            <a:r>
              <a:rPr lang="cs-CZ" altLang="en-US" sz="1800" b="1" dirty="0">
                <a:solidFill>
                  <a:srgbClr val="FF0000"/>
                </a:solidFill>
              </a:rPr>
              <a:t> </a:t>
            </a:r>
            <a:r>
              <a:rPr lang="en-GB" altLang="en-US" sz="1800" b="1" dirty="0">
                <a:solidFill>
                  <a:srgbClr val="FF0000"/>
                </a:solidFill>
              </a:rPr>
              <a:t>metabolism</a:t>
            </a:r>
            <a:r>
              <a:rPr lang="en-GB" altLang="en-US" sz="1800" b="1" dirty="0"/>
              <a:t> and </a:t>
            </a:r>
            <a:r>
              <a:rPr lang="en-GB" altLang="en-US" sz="1800" b="1" dirty="0">
                <a:solidFill>
                  <a:srgbClr val="FF0000"/>
                </a:solidFill>
              </a:rPr>
              <a:t>hyperuricemia</a:t>
            </a:r>
            <a:r>
              <a:rPr lang="en-GB" altLang="en-US" sz="1800" b="1" dirty="0"/>
              <a:t> </a:t>
            </a:r>
            <a:r>
              <a:rPr lang="cs-CZ" altLang="en-US" sz="1800" b="1" dirty="0" err="1"/>
              <a:t>is</a:t>
            </a:r>
            <a:r>
              <a:rPr lang="cs-CZ" altLang="en-US" sz="1800" b="1" dirty="0"/>
              <a:t> a </a:t>
            </a:r>
            <a:r>
              <a:rPr lang="cs-CZ" altLang="en-US" sz="1800" b="1" dirty="0" err="1"/>
              <a:t>result</a:t>
            </a:r>
            <a:r>
              <a:rPr lang="cs-CZ" altLang="en-US" sz="1800" b="1" dirty="0"/>
              <a:t>  </a:t>
            </a:r>
            <a:r>
              <a:rPr lang="cs-CZ" altLang="en-US" sz="1800" b="1" dirty="0" err="1"/>
              <a:t>if</a:t>
            </a:r>
            <a:r>
              <a:rPr lang="cs-CZ" altLang="en-US" sz="1800" b="1" dirty="0"/>
              <a:t> </a:t>
            </a:r>
            <a:r>
              <a:rPr lang="en-GB" altLang="en-US" sz="1800" b="1" dirty="0"/>
              <a:t>the adaptive possibilities are exhausted in the terminal phase</a:t>
            </a:r>
            <a:r>
              <a:rPr lang="cs-CZ" altLang="en-US" sz="1800" b="1" dirty="0"/>
              <a:t> RI.</a:t>
            </a:r>
            <a:endParaRPr lang="en-GB" altLang="en-US" sz="1800" dirty="0"/>
          </a:p>
        </p:txBody>
      </p:sp>
      <p:sp>
        <p:nvSpPr>
          <p:cNvPr id="9" name="TextovéPole 8"/>
          <p:cNvSpPr txBox="1"/>
          <p:nvPr/>
        </p:nvSpPr>
        <p:spPr>
          <a:xfrm>
            <a:off x="181741" y="4024424"/>
            <a:ext cx="8064896" cy="1754326"/>
          </a:xfrm>
          <a:prstGeom prst="rect">
            <a:avLst/>
          </a:prstGeom>
          <a:noFill/>
        </p:spPr>
        <p:txBody>
          <a:bodyPr wrap="square" rtlCol="0">
            <a:spAutoFit/>
          </a:bodyPr>
          <a:lstStyle/>
          <a:p>
            <a:r>
              <a:rPr lang="cs-CZ" b="1" dirty="0" err="1">
                <a:latin typeface="Arial" panose="020B0604020202020204" pitchFamily="34" charset="0"/>
                <a:cs typeface="Arial" panose="020B0604020202020204" pitchFamily="34" charset="0"/>
              </a:rPr>
              <a:t>The</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kidneys</a:t>
            </a:r>
            <a:r>
              <a:rPr lang="cs-CZ" b="1" dirty="0">
                <a:latin typeface="Arial" panose="020B0604020202020204" pitchFamily="34" charset="0"/>
                <a:cs typeface="Arial" panose="020B0604020202020204" pitchFamily="34" charset="0"/>
              </a:rPr>
              <a:t> are </a:t>
            </a:r>
            <a:r>
              <a:rPr lang="cs-CZ" b="1" dirty="0" err="1">
                <a:latin typeface="Arial" panose="020B0604020202020204" pitchFamily="34" charset="0"/>
                <a:cs typeface="Arial" panose="020B0604020202020204" pitchFamily="34" charset="0"/>
              </a:rPr>
              <a:t>producers</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of</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hormones</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erythropoietin</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calcitriol</a:t>
            </a:r>
            <a:r>
              <a:rPr lang="cs-CZ" b="1" dirty="0">
                <a:latin typeface="Arial" panose="020B0604020202020204" pitchFamily="34" charset="0"/>
                <a:cs typeface="Arial" panose="020B0604020202020204" pitchFamily="34" charset="0"/>
              </a:rPr>
              <a:t>, renin, </a:t>
            </a:r>
            <a:r>
              <a:rPr lang="cs-CZ" b="1" dirty="0" err="1">
                <a:latin typeface="Arial" panose="020B0604020202020204" pitchFamily="34" charset="0"/>
                <a:cs typeface="Arial" panose="020B0604020202020204" pitchFamily="34" charset="0"/>
              </a:rPr>
              <a:t>prostaglandins</a:t>
            </a:r>
            <a:r>
              <a:rPr lang="cs-CZ" b="1" dirty="0">
                <a:latin typeface="Arial" panose="020B0604020202020204" pitchFamily="34" charset="0"/>
                <a:cs typeface="Arial" panose="020B0604020202020204" pitchFamily="34" charset="0"/>
              </a:rPr>
              <a:t>) and are </a:t>
            </a:r>
            <a:r>
              <a:rPr lang="cs-CZ" b="1" dirty="0" err="1">
                <a:latin typeface="Arial" panose="020B0604020202020204" pitchFamily="34" charset="0"/>
                <a:cs typeface="Arial" panose="020B0604020202020204" pitchFamily="34" charset="0"/>
              </a:rPr>
              <a:t>the</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target</a:t>
            </a:r>
            <a:r>
              <a:rPr lang="cs-CZ" b="1" dirty="0">
                <a:latin typeface="Arial" panose="020B0604020202020204" pitchFamily="34" charset="0"/>
                <a:cs typeface="Arial" panose="020B0604020202020204" pitchFamily="34" charset="0"/>
              </a:rPr>
              <a:t> organ </a:t>
            </a:r>
            <a:r>
              <a:rPr lang="cs-CZ" b="1" dirty="0" err="1">
                <a:latin typeface="Arial" panose="020B0604020202020204" pitchFamily="34" charset="0"/>
                <a:cs typeface="Arial" panose="020B0604020202020204" pitchFamily="34" charset="0"/>
              </a:rPr>
              <a:t>for</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extrarenally</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produced</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hormones</a:t>
            </a:r>
            <a:r>
              <a:rPr lang="cs-CZ" b="1" dirty="0">
                <a:latin typeface="Arial" panose="020B0604020202020204" pitchFamily="34" charset="0"/>
                <a:cs typeface="Arial" panose="020B0604020202020204" pitchFamily="34" charset="0"/>
              </a:rPr>
              <a:t> (BNP, ADH / </a:t>
            </a:r>
            <a:r>
              <a:rPr lang="cs-CZ" b="1" dirty="0" err="1">
                <a:latin typeface="Arial" panose="020B0604020202020204" pitchFamily="34" charset="0"/>
                <a:cs typeface="Arial" panose="020B0604020202020204" pitchFamily="34" charset="0"/>
              </a:rPr>
              <a:t>vasopressin</a:t>
            </a:r>
            <a:r>
              <a:rPr lang="cs-CZ" b="1" dirty="0">
                <a:latin typeface="Arial" panose="020B0604020202020204" pitchFamily="34" charset="0"/>
                <a:cs typeface="Arial" panose="020B0604020202020204" pitchFamily="34" charset="0"/>
              </a:rPr>
              <a:t>, FGF23, CLOTHO, </a:t>
            </a:r>
            <a:r>
              <a:rPr lang="cs-CZ" b="1" dirty="0" err="1">
                <a:latin typeface="Arial" panose="020B0604020202020204" pitchFamily="34" charset="0"/>
                <a:cs typeface="Arial" panose="020B0604020202020204" pitchFamily="34" charset="0"/>
              </a:rPr>
              <a:t>parathyroid</a:t>
            </a:r>
            <a:r>
              <a:rPr lang="cs-CZ" b="1" dirty="0">
                <a:latin typeface="Arial" panose="020B0604020202020204" pitchFamily="34" charset="0"/>
                <a:cs typeface="Arial" panose="020B0604020202020204" pitchFamily="34" charset="0"/>
              </a:rPr>
              <a:t> hormone, aldosterone).</a:t>
            </a:r>
          </a:p>
          <a:p>
            <a:r>
              <a:rPr lang="cs-CZ" b="1" dirty="0" err="1">
                <a:solidFill>
                  <a:srgbClr val="FF0000"/>
                </a:solidFill>
                <a:latin typeface="Arial" panose="020B0604020202020204" pitchFamily="34" charset="0"/>
                <a:cs typeface="Arial" panose="020B0604020202020204" pitchFamily="34" charset="0"/>
              </a:rPr>
              <a:t>Renal</a:t>
            </a:r>
            <a:r>
              <a:rPr lang="cs-CZ" b="1" dirty="0">
                <a:solidFill>
                  <a:srgbClr val="FF0000"/>
                </a:solidFill>
                <a:latin typeface="Arial" panose="020B0604020202020204" pitchFamily="34" charset="0"/>
                <a:cs typeface="Arial" panose="020B0604020202020204" pitchFamily="34" charset="0"/>
              </a:rPr>
              <a:t> </a:t>
            </a:r>
            <a:r>
              <a:rPr lang="cs-CZ" b="1" dirty="0" err="1">
                <a:solidFill>
                  <a:srgbClr val="FF0000"/>
                </a:solidFill>
                <a:latin typeface="Arial" panose="020B0604020202020204" pitchFamily="34" charset="0"/>
                <a:cs typeface="Arial" panose="020B0604020202020204" pitchFamily="34" charset="0"/>
              </a:rPr>
              <a:t>anemia</a:t>
            </a:r>
            <a:r>
              <a:rPr lang="cs-CZ" b="1" dirty="0">
                <a:solidFill>
                  <a:srgbClr val="FF0000"/>
                </a:solidFill>
                <a:latin typeface="Arial" panose="020B0604020202020204" pitchFamily="34" charset="0"/>
                <a:cs typeface="Arial" panose="020B0604020202020204" pitchFamily="34" charset="0"/>
              </a:rPr>
              <a:t>, </a:t>
            </a:r>
            <a:r>
              <a:rPr lang="cs-CZ" b="1" dirty="0" err="1">
                <a:solidFill>
                  <a:srgbClr val="FF0000"/>
                </a:solidFill>
                <a:latin typeface="Arial" panose="020B0604020202020204" pitchFamily="34" charset="0"/>
                <a:cs typeface="Arial" panose="020B0604020202020204" pitchFamily="34" charset="0"/>
              </a:rPr>
              <a:t>calcitriol</a:t>
            </a:r>
            <a:r>
              <a:rPr lang="cs-CZ" b="1" dirty="0">
                <a:solidFill>
                  <a:srgbClr val="FF0000"/>
                </a:solidFill>
                <a:latin typeface="Arial" panose="020B0604020202020204" pitchFamily="34" charset="0"/>
                <a:cs typeface="Arial" panose="020B0604020202020204" pitchFamily="34" charset="0"/>
              </a:rPr>
              <a:t> </a:t>
            </a:r>
            <a:r>
              <a:rPr lang="cs-CZ" b="1" dirty="0" err="1">
                <a:solidFill>
                  <a:srgbClr val="FF0000"/>
                </a:solidFill>
                <a:latin typeface="Arial" panose="020B0604020202020204" pitchFamily="34" charset="0"/>
                <a:cs typeface="Arial" panose="020B0604020202020204" pitchFamily="34" charset="0"/>
              </a:rPr>
              <a:t>deficiency</a:t>
            </a:r>
            <a:r>
              <a:rPr lang="cs-CZ" b="1" dirty="0">
                <a:solidFill>
                  <a:srgbClr val="FF0000"/>
                </a:solidFill>
                <a:latin typeface="Arial" panose="020B0604020202020204" pitchFamily="34" charset="0"/>
                <a:cs typeface="Arial" panose="020B0604020202020204" pitchFamily="34" charset="0"/>
              </a:rPr>
              <a:t> and </a:t>
            </a:r>
            <a:r>
              <a:rPr lang="cs-CZ" b="1" dirty="0" err="1">
                <a:solidFill>
                  <a:srgbClr val="FF0000"/>
                </a:solidFill>
                <a:latin typeface="Arial" panose="020B0604020202020204" pitchFamily="34" charset="0"/>
                <a:cs typeface="Arial" panose="020B0604020202020204" pitchFamily="34" charset="0"/>
              </a:rPr>
              <a:t>secondary</a:t>
            </a:r>
            <a:r>
              <a:rPr lang="cs-CZ" b="1" dirty="0">
                <a:solidFill>
                  <a:srgbClr val="FF0000"/>
                </a:solidFill>
                <a:latin typeface="Arial" panose="020B0604020202020204" pitchFamily="34" charset="0"/>
                <a:cs typeface="Arial" panose="020B0604020202020204" pitchFamily="34" charset="0"/>
              </a:rPr>
              <a:t> </a:t>
            </a:r>
            <a:r>
              <a:rPr lang="cs-CZ" b="1" dirty="0" err="1">
                <a:solidFill>
                  <a:srgbClr val="FF0000"/>
                </a:solidFill>
                <a:latin typeface="Arial" panose="020B0604020202020204" pitchFamily="34" charset="0"/>
                <a:cs typeface="Arial" panose="020B0604020202020204" pitchFamily="34" charset="0"/>
              </a:rPr>
              <a:t>hyperparathyroidism</a:t>
            </a:r>
            <a:r>
              <a:rPr lang="cs-CZ" b="1" dirty="0">
                <a:solidFill>
                  <a:srgbClr val="FF0000"/>
                </a:solidFill>
                <a:latin typeface="Arial" panose="020B0604020202020204" pitchFamily="34" charset="0"/>
                <a:cs typeface="Arial" panose="020B0604020202020204" pitchFamily="34" charset="0"/>
              </a:rPr>
              <a:t> are </a:t>
            </a:r>
            <a:r>
              <a:rPr lang="cs-CZ" b="1" dirty="0" err="1">
                <a:solidFill>
                  <a:srgbClr val="FF0000"/>
                </a:solidFill>
                <a:latin typeface="Arial" panose="020B0604020202020204" pitchFamily="34" charset="0"/>
                <a:cs typeface="Arial" panose="020B0604020202020204" pitchFamily="34" charset="0"/>
              </a:rPr>
              <a:t>the</a:t>
            </a:r>
            <a:r>
              <a:rPr lang="cs-CZ" b="1" dirty="0">
                <a:solidFill>
                  <a:srgbClr val="FF0000"/>
                </a:solidFill>
                <a:latin typeface="Arial" panose="020B0604020202020204" pitchFamily="34" charset="0"/>
                <a:cs typeface="Arial" panose="020B0604020202020204" pitchFamily="34" charset="0"/>
              </a:rPr>
              <a:t> </a:t>
            </a:r>
            <a:r>
              <a:rPr lang="cs-CZ" b="1" dirty="0" err="1">
                <a:solidFill>
                  <a:srgbClr val="FF0000"/>
                </a:solidFill>
                <a:latin typeface="Arial" panose="020B0604020202020204" pitchFamily="34" charset="0"/>
                <a:cs typeface="Arial" panose="020B0604020202020204" pitchFamily="34" charset="0"/>
              </a:rPr>
              <a:t>consequences</a:t>
            </a:r>
            <a:r>
              <a:rPr lang="cs-CZ" b="1" dirty="0">
                <a:solidFill>
                  <a:srgbClr val="FF0000"/>
                </a:solidFill>
                <a:latin typeface="Arial" panose="020B0604020202020204" pitchFamily="34" charset="0"/>
                <a:cs typeface="Arial" panose="020B0604020202020204" pitchFamily="34" charset="0"/>
              </a:rPr>
              <a:t>. </a:t>
            </a:r>
            <a:endParaRPr lang="en-GB" dirty="0">
              <a:solidFill>
                <a:srgbClr val="FF0000"/>
              </a:solidFill>
              <a:latin typeface="Arial" panose="020B0604020202020204" pitchFamily="34" charset="0"/>
              <a:cs typeface="Arial" panose="020B0604020202020204" pitchFamily="34" charset="0"/>
            </a:endParaRPr>
          </a:p>
        </p:txBody>
      </p:sp>
      <p:sp>
        <p:nvSpPr>
          <p:cNvPr id="10" name="TextovéPole 9"/>
          <p:cNvSpPr txBox="1"/>
          <p:nvPr/>
        </p:nvSpPr>
        <p:spPr>
          <a:xfrm>
            <a:off x="107504" y="5778750"/>
            <a:ext cx="8928992" cy="954107"/>
          </a:xfrm>
          <a:prstGeom prst="rect">
            <a:avLst/>
          </a:prstGeom>
          <a:noFill/>
        </p:spPr>
        <p:txBody>
          <a:bodyPr wrap="square" rtlCol="0">
            <a:spAutoFit/>
          </a:bodyPr>
          <a:lstStyle/>
          <a:p>
            <a:r>
              <a:rPr lang="en-GB" sz="2800" b="1" dirty="0">
                <a:solidFill>
                  <a:srgbClr val="FF0000"/>
                </a:solidFill>
              </a:rPr>
              <a:t>Uremic syndrome is the result of complete depletion of residual nephron compensation in the ESRF phase.</a:t>
            </a:r>
          </a:p>
        </p:txBody>
      </p:sp>
    </p:spTree>
    <p:extLst>
      <p:ext uri="{BB962C8B-B14F-4D97-AF65-F5344CB8AC3E}">
        <p14:creationId xmlns:p14="http://schemas.microsoft.com/office/powerpoint/2010/main" xmlns="" val="198053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Uremic</a:t>
            </a:r>
            <a:r>
              <a:rPr lang="cs-CZ" b="1" dirty="0"/>
              <a:t> syndrome= </a:t>
            </a:r>
            <a:r>
              <a:rPr lang="cs-CZ" b="1" dirty="0" err="1"/>
              <a:t>Uremia</a:t>
            </a:r>
            <a:endParaRPr lang="en-GB" b="1" dirty="0"/>
          </a:p>
        </p:txBody>
      </p:sp>
      <p:sp>
        <p:nvSpPr>
          <p:cNvPr id="5" name="TextovéPole 4"/>
          <p:cNvSpPr txBox="1"/>
          <p:nvPr/>
        </p:nvSpPr>
        <p:spPr>
          <a:xfrm>
            <a:off x="323528" y="1628800"/>
            <a:ext cx="8496944" cy="923330"/>
          </a:xfrm>
          <a:prstGeom prst="rect">
            <a:avLst/>
          </a:prstGeom>
          <a:noFill/>
        </p:spPr>
        <p:txBody>
          <a:bodyPr wrap="square" rtlCol="0">
            <a:spAutoFit/>
          </a:bodyPr>
          <a:lstStyle/>
          <a:p>
            <a:r>
              <a:rPr lang="cs-CZ" b="1" dirty="0" err="1">
                <a:solidFill>
                  <a:srgbClr val="FF0000"/>
                </a:solidFill>
              </a:rPr>
              <a:t>Subjective</a:t>
            </a:r>
            <a:r>
              <a:rPr lang="cs-CZ" b="1" dirty="0">
                <a:solidFill>
                  <a:srgbClr val="FF0000"/>
                </a:solidFill>
              </a:rPr>
              <a:t> </a:t>
            </a:r>
            <a:r>
              <a:rPr lang="cs-CZ" b="1" dirty="0" err="1">
                <a:solidFill>
                  <a:srgbClr val="FF0000"/>
                </a:solidFill>
              </a:rPr>
              <a:t>complaints</a:t>
            </a:r>
            <a:r>
              <a:rPr lang="cs-CZ" b="1" dirty="0">
                <a:solidFill>
                  <a:srgbClr val="FF0000"/>
                </a:solidFill>
              </a:rPr>
              <a:t>: </a:t>
            </a:r>
            <a:r>
              <a:rPr lang="cs-CZ" b="1" dirty="0" err="1"/>
              <a:t>muscle</a:t>
            </a:r>
            <a:r>
              <a:rPr lang="cs-CZ" b="1" dirty="0"/>
              <a:t> </a:t>
            </a:r>
            <a:r>
              <a:rPr lang="cs-CZ" b="1" dirty="0" err="1"/>
              <a:t>weakness</a:t>
            </a:r>
            <a:r>
              <a:rPr lang="cs-CZ" b="1" dirty="0"/>
              <a:t> and </a:t>
            </a:r>
            <a:r>
              <a:rPr lang="cs-CZ" b="1" dirty="0" err="1"/>
              <a:t>fatigue</a:t>
            </a:r>
            <a:r>
              <a:rPr lang="cs-CZ" b="1" dirty="0"/>
              <a:t>, </a:t>
            </a:r>
            <a:r>
              <a:rPr lang="cs-CZ" b="1" dirty="0" err="1"/>
              <a:t>metallic</a:t>
            </a:r>
            <a:r>
              <a:rPr lang="cs-CZ" b="1" dirty="0"/>
              <a:t> taste in </a:t>
            </a:r>
            <a:r>
              <a:rPr lang="cs-CZ" b="1" dirty="0" err="1"/>
              <a:t>the</a:t>
            </a:r>
            <a:r>
              <a:rPr lang="cs-CZ" b="1" dirty="0"/>
              <a:t> </a:t>
            </a:r>
            <a:r>
              <a:rPr lang="cs-CZ" b="1" dirty="0" err="1"/>
              <a:t>mouth</a:t>
            </a:r>
            <a:r>
              <a:rPr lang="cs-CZ" b="1" dirty="0"/>
              <a:t>, </a:t>
            </a:r>
            <a:r>
              <a:rPr lang="cs-CZ" b="1" dirty="0" err="1"/>
              <a:t>loss</a:t>
            </a:r>
            <a:r>
              <a:rPr lang="cs-CZ" b="1" dirty="0"/>
              <a:t> </a:t>
            </a:r>
            <a:r>
              <a:rPr lang="cs-CZ" b="1" dirty="0" err="1"/>
              <a:t>of</a:t>
            </a:r>
            <a:r>
              <a:rPr lang="cs-CZ" b="1" dirty="0"/>
              <a:t> </a:t>
            </a:r>
            <a:r>
              <a:rPr lang="cs-CZ" b="1" dirty="0" err="1"/>
              <a:t>appetite</a:t>
            </a:r>
            <a:r>
              <a:rPr lang="cs-CZ" b="1" dirty="0"/>
              <a:t>, </a:t>
            </a:r>
            <a:r>
              <a:rPr lang="cs-CZ" b="1" dirty="0" err="1"/>
              <a:t>nausea</a:t>
            </a:r>
            <a:r>
              <a:rPr lang="cs-CZ" b="1" dirty="0"/>
              <a:t> / </a:t>
            </a:r>
            <a:r>
              <a:rPr lang="cs-CZ" b="1" dirty="0" err="1"/>
              <a:t>vomiting</a:t>
            </a:r>
            <a:r>
              <a:rPr lang="cs-CZ" b="1" dirty="0"/>
              <a:t>, BW </a:t>
            </a:r>
            <a:r>
              <a:rPr lang="cs-CZ" b="1" dirty="0" err="1"/>
              <a:t>loss</a:t>
            </a:r>
            <a:r>
              <a:rPr lang="cs-CZ" b="1" dirty="0"/>
              <a:t>, </a:t>
            </a:r>
            <a:r>
              <a:rPr lang="cs-CZ" b="1" dirty="0" err="1"/>
              <a:t>drowsiness</a:t>
            </a:r>
            <a:r>
              <a:rPr lang="cs-CZ" b="1" dirty="0"/>
              <a:t> and </a:t>
            </a:r>
            <a:r>
              <a:rPr lang="cs-CZ" b="1" dirty="0" err="1"/>
              <a:t>sleep</a:t>
            </a:r>
            <a:r>
              <a:rPr lang="cs-CZ" b="1" dirty="0"/>
              <a:t> </a:t>
            </a:r>
            <a:r>
              <a:rPr lang="cs-CZ" b="1" dirty="0" err="1"/>
              <a:t>disorders</a:t>
            </a:r>
            <a:r>
              <a:rPr lang="cs-CZ" b="1" dirty="0"/>
              <a:t>, bone </a:t>
            </a:r>
            <a:r>
              <a:rPr lang="cs-CZ" b="1" dirty="0" err="1"/>
              <a:t>pain</a:t>
            </a:r>
            <a:r>
              <a:rPr lang="cs-CZ" b="1" dirty="0"/>
              <a:t>, </a:t>
            </a:r>
            <a:r>
              <a:rPr lang="cs-CZ" b="1" dirty="0" err="1"/>
              <a:t>convulsions</a:t>
            </a:r>
            <a:r>
              <a:rPr lang="cs-CZ" b="1" dirty="0"/>
              <a:t>, </a:t>
            </a:r>
            <a:r>
              <a:rPr lang="cs-CZ" b="1" dirty="0" err="1"/>
              <a:t>paresthesia</a:t>
            </a:r>
            <a:r>
              <a:rPr lang="cs-CZ" b="1" dirty="0"/>
              <a:t>, skin pruritus, </a:t>
            </a:r>
            <a:r>
              <a:rPr lang="cs-CZ" b="1" dirty="0" err="1"/>
              <a:t>chills</a:t>
            </a:r>
            <a:r>
              <a:rPr lang="cs-CZ" b="1" dirty="0"/>
              <a:t> </a:t>
            </a:r>
            <a:endParaRPr lang="en-GB" dirty="0"/>
          </a:p>
        </p:txBody>
      </p:sp>
      <p:sp>
        <p:nvSpPr>
          <p:cNvPr id="7" name="TextovéPole 6"/>
          <p:cNvSpPr txBox="1"/>
          <p:nvPr/>
        </p:nvSpPr>
        <p:spPr>
          <a:xfrm>
            <a:off x="352164" y="2636912"/>
            <a:ext cx="5040560" cy="2308324"/>
          </a:xfrm>
          <a:prstGeom prst="rect">
            <a:avLst/>
          </a:prstGeom>
          <a:noFill/>
        </p:spPr>
        <p:txBody>
          <a:bodyPr wrap="square" rtlCol="0">
            <a:spAutoFit/>
          </a:bodyPr>
          <a:lstStyle/>
          <a:p>
            <a:r>
              <a:rPr lang="cs-CZ" b="1" dirty="0">
                <a:solidFill>
                  <a:srgbClr val="FF0000"/>
                </a:solidFill>
              </a:rPr>
              <a:t> </a:t>
            </a:r>
            <a:r>
              <a:rPr lang="cs-CZ" b="1" dirty="0" err="1">
                <a:solidFill>
                  <a:srgbClr val="FF0000"/>
                </a:solidFill>
              </a:rPr>
              <a:t>Objective</a:t>
            </a:r>
            <a:r>
              <a:rPr lang="cs-CZ" b="1" dirty="0">
                <a:solidFill>
                  <a:srgbClr val="FF0000"/>
                </a:solidFill>
              </a:rPr>
              <a:t> </a:t>
            </a:r>
            <a:r>
              <a:rPr lang="cs-CZ" b="1" dirty="0" err="1">
                <a:solidFill>
                  <a:srgbClr val="FF0000"/>
                </a:solidFill>
              </a:rPr>
              <a:t>finding</a:t>
            </a:r>
            <a:endParaRPr lang="cs-CZ" b="1" dirty="0">
              <a:solidFill>
                <a:srgbClr val="FF0000"/>
              </a:solidFill>
            </a:endParaRPr>
          </a:p>
          <a:p>
            <a:r>
              <a:rPr lang="cs-CZ" b="1" dirty="0" err="1"/>
              <a:t>Signs</a:t>
            </a:r>
            <a:r>
              <a:rPr lang="cs-CZ" b="1" dirty="0"/>
              <a:t> </a:t>
            </a:r>
            <a:r>
              <a:rPr lang="cs-CZ" b="1" dirty="0" err="1"/>
              <a:t>of</a:t>
            </a:r>
            <a:r>
              <a:rPr lang="cs-CZ" b="1" dirty="0"/>
              <a:t> </a:t>
            </a:r>
            <a:r>
              <a:rPr lang="cs-CZ" b="1" dirty="0" err="1"/>
              <a:t>malnutrition</a:t>
            </a:r>
            <a:endParaRPr lang="cs-CZ" b="1" dirty="0"/>
          </a:p>
          <a:p>
            <a:r>
              <a:rPr lang="cs-CZ" b="1" dirty="0" err="1"/>
              <a:t>Straw</a:t>
            </a:r>
            <a:r>
              <a:rPr lang="cs-CZ" b="1" dirty="0"/>
              <a:t> </a:t>
            </a:r>
            <a:r>
              <a:rPr lang="cs-CZ" b="1" dirty="0" err="1"/>
              <a:t>or</a:t>
            </a:r>
            <a:r>
              <a:rPr lang="cs-CZ" b="1" dirty="0"/>
              <a:t> </a:t>
            </a:r>
            <a:r>
              <a:rPr lang="cs-CZ" b="1" dirty="0" err="1"/>
              <a:t>gray</a:t>
            </a:r>
            <a:r>
              <a:rPr lang="cs-CZ" b="1" dirty="0"/>
              <a:t> skin </a:t>
            </a:r>
            <a:r>
              <a:rPr lang="cs-CZ" b="1" dirty="0" err="1"/>
              <a:t>discoloration</a:t>
            </a:r>
            <a:r>
              <a:rPr lang="cs-CZ" b="1" dirty="0"/>
              <a:t>, </a:t>
            </a:r>
            <a:r>
              <a:rPr lang="cs-CZ" b="1" dirty="0" err="1"/>
              <a:t>bruises</a:t>
            </a:r>
            <a:endParaRPr lang="cs-CZ" b="1" dirty="0"/>
          </a:p>
          <a:p>
            <a:r>
              <a:rPr lang="cs-CZ" b="1" dirty="0" err="1"/>
              <a:t>Dyspnoea</a:t>
            </a:r>
            <a:r>
              <a:rPr lang="cs-CZ" b="1" dirty="0"/>
              <a:t>, </a:t>
            </a:r>
            <a:r>
              <a:rPr lang="cs-CZ" b="1" dirty="0" err="1"/>
              <a:t>hypertension</a:t>
            </a:r>
            <a:endParaRPr lang="cs-CZ" b="1" dirty="0"/>
          </a:p>
          <a:p>
            <a:r>
              <a:rPr lang="cs-CZ" b="1" dirty="0" err="1"/>
              <a:t>Foetor</a:t>
            </a:r>
            <a:r>
              <a:rPr lang="cs-CZ" b="1" dirty="0"/>
              <a:t> </a:t>
            </a:r>
            <a:r>
              <a:rPr lang="cs-CZ" b="1" dirty="0" err="1"/>
              <a:t>uremicus</a:t>
            </a:r>
            <a:endParaRPr lang="cs-CZ" b="1" dirty="0"/>
          </a:p>
          <a:p>
            <a:r>
              <a:rPr lang="cs-CZ" b="1" dirty="0" err="1"/>
              <a:t>Increased</a:t>
            </a:r>
            <a:r>
              <a:rPr lang="cs-CZ" b="1" dirty="0"/>
              <a:t> </a:t>
            </a:r>
            <a:r>
              <a:rPr lang="cs-CZ" b="1" dirty="0" err="1"/>
              <a:t>filling</a:t>
            </a:r>
            <a:r>
              <a:rPr lang="cs-CZ" b="1" dirty="0"/>
              <a:t> </a:t>
            </a:r>
            <a:r>
              <a:rPr lang="cs-CZ" b="1" dirty="0" err="1"/>
              <a:t>of</a:t>
            </a:r>
            <a:r>
              <a:rPr lang="cs-CZ" b="1" dirty="0"/>
              <a:t> </a:t>
            </a:r>
            <a:r>
              <a:rPr lang="cs-CZ" b="1" dirty="0" err="1"/>
              <a:t>the</a:t>
            </a:r>
            <a:r>
              <a:rPr lang="cs-CZ" b="1" dirty="0"/>
              <a:t> </a:t>
            </a:r>
            <a:r>
              <a:rPr lang="cs-CZ" b="1" dirty="0" err="1"/>
              <a:t>jugular</a:t>
            </a:r>
            <a:r>
              <a:rPr lang="cs-CZ" b="1" dirty="0"/>
              <a:t> </a:t>
            </a:r>
            <a:r>
              <a:rPr lang="cs-CZ" b="1" dirty="0" err="1"/>
              <a:t>veins</a:t>
            </a:r>
            <a:r>
              <a:rPr lang="cs-CZ" b="1" dirty="0"/>
              <a:t>, </a:t>
            </a:r>
            <a:r>
              <a:rPr lang="cs-CZ" b="1" dirty="0" err="1"/>
              <a:t>signs</a:t>
            </a:r>
            <a:r>
              <a:rPr lang="cs-CZ" b="1" dirty="0"/>
              <a:t> </a:t>
            </a:r>
            <a:r>
              <a:rPr lang="cs-CZ" b="1" dirty="0" err="1"/>
              <a:t>of</a:t>
            </a:r>
            <a:r>
              <a:rPr lang="cs-CZ" b="1" dirty="0"/>
              <a:t> </a:t>
            </a:r>
            <a:r>
              <a:rPr lang="cs-CZ" b="1" dirty="0" err="1"/>
              <a:t>pulmonary</a:t>
            </a:r>
            <a:r>
              <a:rPr lang="cs-CZ" b="1" dirty="0"/>
              <a:t> </a:t>
            </a:r>
            <a:r>
              <a:rPr lang="cs-CZ" b="1" dirty="0" err="1"/>
              <a:t>congestion</a:t>
            </a:r>
            <a:endParaRPr lang="cs-CZ" b="1" dirty="0"/>
          </a:p>
          <a:p>
            <a:r>
              <a:rPr lang="cs-CZ" b="1" dirty="0" err="1"/>
              <a:t>Pulmonary</a:t>
            </a:r>
            <a:r>
              <a:rPr lang="cs-CZ" b="1" dirty="0"/>
              <a:t> / </a:t>
            </a:r>
            <a:r>
              <a:rPr lang="cs-CZ" b="1" dirty="0" err="1"/>
              <a:t>pericardial</a:t>
            </a:r>
            <a:r>
              <a:rPr lang="cs-CZ" b="1" dirty="0"/>
              <a:t> </a:t>
            </a:r>
            <a:r>
              <a:rPr lang="cs-CZ" b="1" dirty="0" err="1"/>
              <a:t>friction</a:t>
            </a:r>
            <a:r>
              <a:rPr lang="cs-CZ" b="1" dirty="0"/>
              <a:t> </a:t>
            </a:r>
            <a:r>
              <a:rPr lang="cs-CZ" b="1" dirty="0" err="1"/>
              <a:t>murmur</a:t>
            </a:r>
            <a:r>
              <a:rPr lang="cs-CZ" b="1" dirty="0"/>
              <a:t> </a:t>
            </a:r>
            <a:endParaRPr lang="en-GB" b="1" dirty="0"/>
          </a:p>
        </p:txBody>
      </p:sp>
      <p:sp>
        <p:nvSpPr>
          <p:cNvPr id="8" name="TextovéPole 7"/>
          <p:cNvSpPr txBox="1"/>
          <p:nvPr/>
        </p:nvSpPr>
        <p:spPr>
          <a:xfrm>
            <a:off x="359133" y="4941168"/>
            <a:ext cx="4079130" cy="1477328"/>
          </a:xfrm>
          <a:prstGeom prst="rect">
            <a:avLst/>
          </a:prstGeom>
          <a:noFill/>
        </p:spPr>
        <p:txBody>
          <a:bodyPr wrap="none" rtlCol="0">
            <a:spAutoFit/>
          </a:bodyPr>
          <a:lstStyle/>
          <a:p>
            <a:r>
              <a:rPr lang="cs-CZ" b="1" dirty="0" err="1">
                <a:solidFill>
                  <a:srgbClr val="FF0000"/>
                </a:solidFill>
              </a:rPr>
              <a:t>Laboratory</a:t>
            </a:r>
            <a:r>
              <a:rPr lang="cs-CZ" b="1" dirty="0">
                <a:solidFill>
                  <a:srgbClr val="FF0000"/>
                </a:solidFill>
              </a:rPr>
              <a:t> </a:t>
            </a:r>
            <a:r>
              <a:rPr lang="cs-CZ" b="1" dirty="0" err="1">
                <a:solidFill>
                  <a:srgbClr val="FF0000"/>
                </a:solidFill>
              </a:rPr>
              <a:t>examination</a:t>
            </a:r>
            <a:endParaRPr lang="cs-CZ" b="1" dirty="0">
              <a:solidFill>
                <a:srgbClr val="FF0000"/>
              </a:solidFill>
            </a:endParaRPr>
          </a:p>
          <a:p>
            <a:r>
              <a:rPr lang="en-GB" b="1" dirty="0"/>
              <a:t>High urea and creatinine, GFR &lt;0.2 ml / s</a:t>
            </a:r>
            <a:endParaRPr lang="cs-CZ" b="1" dirty="0"/>
          </a:p>
          <a:p>
            <a:r>
              <a:rPr lang="cs-CZ" b="1" dirty="0" err="1"/>
              <a:t>Anemia</a:t>
            </a:r>
            <a:endParaRPr lang="cs-CZ" b="1" dirty="0"/>
          </a:p>
          <a:p>
            <a:r>
              <a:rPr lang="cs-CZ" b="1" dirty="0" err="1"/>
              <a:t>Hyperphosfatemia</a:t>
            </a:r>
            <a:r>
              <a:rPr lang="cs-CZ" b="1" dirty="0"/>
              <a:t> a </a:t>
            </a:r>
            <a:r>
              <a:rPr lang="cs-CZ" b="1" dirty="0" err="1"/>
              <a:t>hypocalcemia</a:t>
            </a:r>
            <a:endParaRPr lang="cs-CZ" b="1" dirty="0"/>
          </a:p>
          <a:p>
            <a:r>
              <a:rPr lang="cs-CZ" b="1" dirty="0" err="1"/>
              <a:t>High</a:t>
            </a:r>
            <a:r>
              <a:rPr lang="cs-CZ" b="1" dirty="0"/>
              <a:t> PTH</a:t>
            </a:r>
            <a:endParaRPr lang="en-GB" b="1" dirty="0"/>
          </a:p>
        </p:txBody>
      </p:sp>
    </p:spTree>
    <p:extLst>
      <p:ext uri="{BB962C8B-B14F-4D97-AF65-F5344CB8AC3E}">
        <p14:creationId xmlns:p14="http://schemas.microsoft.com/office/powerpoint/2010/main" xmlns="" val="346542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solidFill>
                  <a:srgbClr val="FF0000"/>
                </a:solidFill>
              </a:rPr>
              <a:t>Stages of chronic nephropathy</a:t>
            </a:r>
          </a:p>
          <a:p>
            <a:pPr marL="514350" indent="-514350">
              <a:buFont typeface="+mj-lt"/>
              <a:buAutoNum type="arabicPeriod"/>
            </a:pPr>
            <a:r>
              <a:rPr lang="en-US" b="1" dirty="0" smtClean="0"/>
              <a:t>Adaptation of residual </a:t>
            </a:r>
            <a:r>
              <a:rPr lang="en-US" b="1" dirty="0" err="1" smtClean="0"/>
              <a:t>nephrons</a:t>
            </a:r>
            <a:r>
              <a:rPr lang="en-US" b="1" dirty="0" smtClean="0"/>
              <a:t> with the aim of maintaining the internal </a:t>
            </a:r>
            <a:r>
              <a:rPr lang="en-US" b="1" dirty="0" smtClean="0"/>
              <a:t>environment</a:t>
            </a:r>
            <a:endParaRPr lang="cs-CZ" b="1" dirty="0" smtClean="0"/>
          </a:p>
          <a:p>
            <a:pPr marL="514350" indent="-514350">
              <a:buFont typeface="+mj-lt"/>
              <a:buAutoNum type="arabicPeriod"/>
            </a:pPr>
            <a:r>
              <a:rPr lang="en-GB" b="1" dirty="0" smtClean="0"/>
              <a:t>Specific </a:t>
            </a:r>
            <a:r>
              <a:rPr lang="en-GB" b="1" dirty="0"/>
              <a:t>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255786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ál 1"/>
          <p:cNvSpPr/>
          <p:nvPr/>
        </p:nvSpPr>
        <p:spPr>
          <a:xfrm>
            <a:off x="179511" y="548680"/>
            <a:ext cx="2578969" cy="129614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cs-CZ" sz="1600" b="1" u="sng" dirty="0" err="1">
                <a:solidFill>
                  <a:srgbClr val="FF0000"/>
                </a:solidFill>
              </a:rPr>
              <a:t>Normal</a:t>
            </a:r>
            <a:r>
              <a:rPr lang="cs-CZ" sz="1600" b="1" u="sng" dirty="0">
                <a:solidFill>
                  <a:srgbClr val="FF0000"/>
                </a:solidFill>
              </a:rPr>
              <a:t> </a:t>
            </a:r>
            <a:r>
              <a:rPr lang="cs-CZ" sz="1600" b="1" u="sng" dirty="0" err="1">
                <a:solidFill>
                  <a:srgbClr val="FF0000"/>
                </a:solidFill>
              </a:rPr>
              <a:t>function</a:t>
            </a:r>
            <a:r>
              <a:rPr lang="cs-CZ" sz="1600" b="1" u="sng" dirty="0">
                <a:solidFill>
                  <a:srgbClr val="FF0000"/>
                </a:solidFill>
              </a:rPr>
              <a:t> </a:t>
            </a:r>
          </a:p>
          <a:p>
            <a:r>
              <a:rPr lang="cs-CZ" sz="1600" dirty="0"/>
              <a:t>GFR&gt;1,5  (90) ml/s(min)/1,73m</a:t>
            </a:r>
            <a:r>
              <a:rPr lang="cs-CZ" sz="1600" baseline="30000" dirty="0"/>
              <a:t>2</a:t>
            </a:r>
          </a:p>
        </p:txBody>
      </p:sp>
      <p:sp>
        <p:nvSpPr>
          <p:cNvPr id="3" name="Ovál 2"/>
          <p:cNvSpPr/>
          <p:nvPr/>
        </p:nvSpPr>
        <p:spPr>
          <a:xfrm>
            <a:off x="2643479" y="2396412"/>
            <a:ext cx="2576714" cy="12024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1600" b="1" u="sng" dirty="0" err="1">
                <a:solidFill>
                  <a:srgbClr val="FF0000"/>
                </a:solidFill>
              </a:rPr>
              <a:t>Impairment</a:t>
            </a:r>
            <a:r>
              <a:rPr lang="cs-CZ" sz="1600" b="1" u="sng" dirty="0">
                <a:solidFill>
                  <a:srgbClr val="FF0000"/>
                </a:solidFill>
              </a:rPr>
              <a:t> </a:t>
            </a:r>
          </a:p>
          <a:p>
            <a:pPr algn="ctr"/>
            <a:r>
              <a:rPr lang="cs-CZ" sz="1600" dirty="0"/>
              <a:t>GFR &lt;1,5 (90) </a:t>
            </a:r>
          </a:p>
          <a:p>
            <a:pPr algn="ctr"/>
            <a:r>
              <a:rPr lang="cs-CZ" sz="1600" dirty="0"/>
              <a:t>ml/s(min)/1,73m</a:t>
            </a:r>
            <a:r>
              <a:rPr lang="cs-CZ" sz="1600" baseline="30000" dirty="0"/>
              <a:t>2</a:t>
            </a:r>
          </a:p>
        </p:txBody>
      </p:sp>
      <p:sp>
        <p:nvSpPr>
          <p:cNvPr id="4" name="Ovál 3"/>
          <p:cNvSpPr/>
          <p:nvPr/>
        </p:nvSpPr>
        <p:spPr>
          <a:xfrm>
            <a:off x="4644006" y="3477816"/>
            <a:ext cx="2952327"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1600" b="1" u="sng" dirty="0" err="1">
                <a:solidFill>
                  <a:srgbClr val="FF0000"/>
                </a:solidFill>
              </a:rPr>
              <a:t>Overt</a:t>
            </a:r>
            <a:r>
              <a:rPr lang="cs-CZ" sz="1600" b="1" u="sng" dirty="0">
                <a:solidFill>
                  <a:srgbClr val="FF0000"/>
                </a:solidFill>
              </a:rPr>
              <a:t> RI</a:t>
            </a:r>
          </a:p>
          <a:p>
            <a:pPr algn="ctr"/>
            <a:r>
              <a:rPr lang="cs-CZ" sz="1600" dirty="0"/>
              <a:t>GFR &lt; 1 (60)ml/s(min)/1,73m</a:t>
            </a:r>
            <a:r>
              <a:rPr lang="cs-CZ" sz="1600" baseline="30000" dirty="0"/>
              <a:t>2</a:t>
            </a:r>
          </a:p>
          <a:p>
            <a:pPr algn="ctr"/>
            <a:endParaRPr lang="cs-CZ" dirty="0"/>
          </a:p>
        </p:txBody>
      </p:sp>
      <p:sp>
        <p:nvSpPr>
          <p:cNvPr id="5" name="Ovál 4"/>
          <p:cNvSpPr/>
          <p:nvPr/>
        </p:nvSpPr>
        <p:spPr>
          <a:xfrm>
            <a:off x="6595594" y="5071934"/>
            <a:ext cx="2325960" cy="14954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1600" b="1" u="sng" dirty="0" err="1">
                <a:solidFill>
                  <a:srgbClr val="FF0000"/>
                </a:solidFill>
              </a:rPr>
              <a:t>Preadialysis</a:t>
            </a:r>
            <a:r>
              <a:rPr lang="cs-CZ" sz="1600" b="1" u="sng" dirty="0">
                <a:solidFill>
                  <a:srgbClr val="FF0000"/>
                </a:solidFill>
              </a:rPr>
              <a:t> </a:t>
            </a:r>
            <a:r>
              <a:rPr lang="cs-CZ" sz="1600" b="1" u="sng" dirty="0" err="1">
                <a:solidFill>
                  <a:srgbClr val="FF0000"/>
                </a:solidFill>
              </a:rPr>
              <a:t>phase</a:t>
            </a:r>
            <a:endParaRPr lang="cs-CZ" sz="1600" b="1" u="sng" dirty="0">
              <a:solidFill>
                <a:srgbClr val="FF0000"/>
              </a:solidFill>
            </a:endParaRPr>
          </a:p>
          <a:p>
            <a:pPr algn="ctr"/>
            <a:r>
              <a:rPr lang="cs-CZ" sz="1600" dirty="0"/>
              <a:t>GFR &lt;0,30ml (18)/s (min)/ 1,73m</a:t>
            </a:r>
            <a:r>
              <a:rPr lang="cs-CZ" sz="1600" baseline="30000" dirty="0"/>
              <a:t>2</a:t>
            </a:r>
          </a:p>
          <a:p>
            <a:pPr algn="ctr"/>
            <a:r>
              <a:rPr lang="cs-CZ" dirty="0"/>
              <a:t> </a:t>
            </a:r>
          </a:p>
        </p:txBody>
      </p:sp>
      <p:sp>
        <p:nvSpPr>
          <p:cNvPr id="6" name="TextovéPole 5"/>
          <p:cNvSpPr txBox="1"/>
          <p:nvPr/>
        </p:nvSpPr>
        <p:spPr>
          <a:xfrm>
            <a:off x="71363" y="2929091"/>
            <a:ext cx="3200235" cy="1477328"/>
          </a:xfrm>
          <a:prstGeom prst="rect">
            <a:avLst/>
          </a:prstGeom>
          <a:noFill/>
        </p:spPr>
        <p:txBody>
          <a:bodyPr wrap="none" rtlCol="0">
            <a:spAutoFit/>
          </a:bodyPr>
          <a:lstStyle/>
          <a:p>
            <a:pPr marL="342900" indent="-342900">
              <a:buFont typeface="+mj-lt"/>
              <a:buAutoNum type="arabicPeriod"/>
            </a:pPr>
            <a:r>
              <a:rPr lang="cs-CZ" dirty="0" err="1">
                <a:solidFill>
                  <a:srgbClr val="FF0000"/>
                </a:solidFill>
              </a:rPr>
              <a:t>Nephropathy</a:t>
            </a:r>
            <a:r>
              <a:rPr lang="cs-CZ" dirty="0">
                <a:solidFill>
                  <a:srgbClr val="FF0000"/>
                </a:solidFill>
              </a:rPr>
              <a:t> </a:t>
            </a:r>
            <a:r>
              <a:rPr lang="cs-CZ" dirty="0" err="1">
                <a:solidFill>
                  <a:srgbClr val="FF0000"/>
                </a:solidFill>
              </a:rPr>
              <a:t>screening</a:t>
            </a:r>
            <a:r>
              <a:rPr lang="cs-CZ" dirty="0">
                <a:solidFill>
                  <a:srgbClr val="FF0000"/>
                </a:solidFill>
              </a:rPr>
              <a:t> </a:t>
            </a:r>
          </a:p>
          <a:p>
            <a:pPr marL="342900" indent="-342900">
              <a:buFont typeface="+mj-lt"/>
              <a:buAutoNum type="arabicPeriod"/>
            </a:pPr>
            <a:r>
              <a:rPr lang="cs-CZ" dirty="0" err="1">
                <a:solidFill>
                  <a:srgbClr val="FF0000"/>
                </a:solidFill>
              </a:rPr>
              <a:t>Nephropathy</a:t>
            </a:r>
            <a:r>
              <a:rPr lang="cs-CZ" dirty="0">
                <a:solidFill>
                  <a:srgbClr val="FF0000"/>
                </a:solidFill>
              </a:rPr>
              <a:t> </a:t>
            </a:r>
            <a:r>
              <a:rPr lang="cs-CZ" dirty="0" err="1">
                <a:solidFill>
                  <a:srgbClr val="FF0000"/>
                </a:solidFill>
              </a:rPr>
              <a:t>diagnosis</a:t>
            </a:r>
            <a:endParaRPr lang="cs-CZ" dirty="0">
              <a:solidFill>
                <a:srgbClr val="FF0000"/>
              </a:solidFill>
            </a:endParaRPr>
          </a:p>
          <a:p>
            <a:pPr marL="342900" indent="-342900">
              <a:buFont typeface="+mj-lt"/>
              <a:buAutoNum type="arabicPeriod"/>
            </a:pPr>
            <a:r>
              <a:rPr lang="cs-CZ" dirty="0" err="1">
                <a:solidFill>
                  <a:srgbClr val="FF0000"/>
                </a:solidFill>
              </a:rPr>
              <a:t>Nephropathy</a:t>
            </a:r>
            <a:r>
              <a:rPr lang="cs-CZ" dirty="0">
                <a:solidFill>
                  <a:srgbClr val="FF0000"/>
                </a:solidFill>
              </a:rPr>
              <a:t> </a:t>
            </a:r>
            <a:r>
              <a:rPr lang="cs-CZ" dirty="0" err="1">
                <a:solidFill>
                  <a:srgbClr val="FF0000"/>
                </a:solidFill>
              </a:rPr>
              <a:t>treatment</a:t>
            </a:r>
            <a:r>
              <a:rPr lang="cs-CZ" dirty="0">
                <a:solidFill>
                  <a:srgbClr val="FF0000"/>
                </a:solidFill>
              </a:rPr>
              <a:t> </a:t>
            </a:r>
          </a:p>
          <a:p>
            <a:pPr marL="342900" indent="-342900">
              <a:buFont typeface="+mj-lt"/>
              <a:buAutoNum type="arabicPeriod"/>
            </a:pPr>
            <a:r>
              <a:rPr lang="cs-CZ" dirty="0">
                <a:solidFill>
                  <a:srgbClr val="FF0000"/>
                </a:solidFill>
              </a:rPr>
              <a:t>T</a:t>
            </a:r>
            <a:r>
              <a:rPr lang="en-GB" dirty="0" err="1">
                <a:solidFill>
                  <a:srgbClr val="FF0000"/>
                </a:solidFill>
              </a:rPr>
              <a:t>herapeutic</a:t>
            </a:r>
            <a:r>
              <a:rPr lang="en-GB" dirty="0">
                <a:solidFill>
                  <a:srgbClr val="FF0000"/>
                </a:solidFill>
              </a:rPr>
              <a:t> influence of risk</a:t>
            </a:r>
          </a:p>
          <a:p>
            <a:r>
              <a:rPr lang="cs-CZ" dirty="0">
                <a:solidFill>
                  <a:srgbClr val="FF0000"/>
                </a:solidFill>
              </a:rPr>
              <a:t>	</a:t>
            </a:r>
            <a:r>
              <a:rPr lang="en-GB" dirty="0">
                <a:solidFill>
                  <a:srgbClr val="FF0000"/>
                </a:solidFill>
              </a:rPr>
              <a:t>factors </a:t>
            </a:r>
            <a:endParaRPr lang="cs-CZ" dirty="0"/>
          </a:p>
        </p:txBody>
      </p:sp>
      <p:sp>
        <p:nvSpPr>
          <p:cNvPr id="8" name="TextovéPole 7"/>
          <p:cNvSpPr txBox="1"/>
          <p:nvPr/>
        </p:nvSpPr>
        <p:spPr>
          <a:xfrm>
            <a:off x="2758480" y="188640"/>
            <a:ext cx="3089885" cy="1200329"/>
          </a:xfrm>
          <a:prstGeom prst="rect">
            <a:avLst/>
          </a:prstGeom>
          <a:noFill/>
        </p:spPr>
        <p:txBody>
          <a:bodyPr wrap="none" rtlCol="0">
            <a:spAutoFit/>
          </a:bodyPr>
          <a:lstStyle/>
          <a:p>
            <a:pPr marL="342900" indent="-342900">
              <a:buFont typeface="+mj-lt"/>
              <a:buAutoNum type="arabicPeriod"/>
            </a:pPr>
            <a:r>
              <a:rPr lang="cs-CZ" dirty="0" err="1">
                <a:solidFill>
                  <a:srgbClr val="FF0000"/>
                </a:solidFill>
              </a:rPr>
              <a:t>Nehropathy</a:t>
            </a:r>
            <a:r>
              <a:rPr lang="cs-CZ" dirty="0">
                <a:solidFill>
                  <a:srgbClr val="FF0000"/>
                </a:solidFill>
              </a:rPr>
              <a:t> </a:t>
            </a:r>
            <a:r>
              <a:rPr lang="cs-CZ" dirty="0" err="1">
                <a:solidFill>
                  <a:srgbClr val="FF0000"/>
                </a:solidFill>
              </a:rPr>
              <a:t>diagnosis</a:t>
            </a:r>
            <a:endParaRPr lang="cs-CZ" dirty="0">
              <a:solidFill>
                <a:srgbClr val="FF0000"/>
              </a:solidFill>
            </a:endParaRPr>
          </a:p>
          <a:p>
            <a:pPr marL="342900" indent="-342900">
              <a:buFont typeface="+mj-lt"/>
              <a:buAutoNum type="arabicPeriod"/>
            </a:pPr>
            <a:r>
              <a:rPr lang="cs-CZ" dirty="0" err="1">
                <a:solidFill>
                  <a:srgbClr val="FF0000"/>
                </a:solidFill>
              </a:rPr>
              <a:t>Nephropathy</a:t>
            </a:r>
            <a:r>
              <a:rPr lang="cs-CZ" dirty="0">
                <a:solidFill>
                  <a:srgbClr val="FF0000"/>
                </a:solidFill>
              </a:rPr>
              <a:t> </a:t>
            </a:r>
            <a:r>
              <a:rPr lang="cs-CZ" dirty="0" err="1">
                <a:solidFill>
                  <a:srgbClr val="FF0000"/>
                </a:solidFill>
              </a:rPr>
              <a:t>treatment</a:t>
            </a:r>
            <a:endParaRPr lang="cs-CZ" dirty="0">
              <a:solidFill>
                <a:srgbClr val="FF0000"/>
              </a:solidFill>
            </a:endParaRPr>
          </a:p>
          <a:p>
            <a:pPr marL="342900" indent="-342900">
              <a:buFont typeface="+mj-lt"/>
              <a:buAutoNum type="arabicPeriod"/>
            </a:pPr>
            <a:r>
              <a:rPr lang="cs-CZ" dirty="0" err="1">
                <a:solidFill>
                  <a:srgbClr val="FF0000"/>
                </a:solidFill>
              </a:rPr>
              <a:t>Treatment</a:t>
            </a:r>
            <a:r>
              <a:rPr lang="cs-CZ" dirty="0">
                <a:solidFill>
                  <a:srgbClr val="FF0000"/>
                </a:solidFill>
              </a:rPr>
              <a:t> </a:t>
            </a:r>
            <a:r>
              <a:rPr lang="cs-CZ" dirty="0" err="1">
                <a:solidFill>
                  <a:srgbClr val="FF0000"/>
                </a:solidFill>
              </a:rPr>
              <a:t>of</a:t>
            </a:r>
            <a:r>
              <a:rPr lang="cs-CZ" dirty="0">
                <a:solidFill>
                  <a:srgbClr val="FF0000"/>
                </a:solidFill>
              </a:rPr>
              <a:t> </a:t>
            </a:r>
            <a:r>
              <a:rPr lang="cs-CZ" dirty="0" err="1">
                <a:solidFill>
                  <a:srgbClr val="FF0000"/>
                </a:solidFill>
              </a:rPr>
              <a:t>comorbidities</a:t>
            </a:r>
            <a:endParaRPr lang="cs-CZ" dirty="0">
              <a:solidFill>
                <a:srgbClr val="FF0000"/>
              </a:solidFill>
            </a:endParaRPr>
          </a:p>
          <a:p>
            <a:pPr marL="342900" indent="-342900">
              <a:buFont typeface="+mj-lt"/>
              <a:buAutoNum type="arabicPeriod"/>
            </a:pPr>
            <a:r>
              <a:rPr lang="cs-CZ" dirty="0" err="1">
                <a:solidFill>
                  <a:srgbClr val="FF0000"/>
                </a:solidFill>
              </a:rPr>
              <a:t>Progression</a:t>
            </a:r>
            <a:r>
              <a:rPr lang="cs-CZ" dirty="0">
                <a:solidFill>
                  <a:srgbClr val="FF0000"/>
                </a:solidFill>
              </a:rPr>
              <a:t> </a:t>
            </a:r>
            <a:r>
              <a:rPr lang="cs-CZ" dirty="0" err="1">
                <a:solidFill>
                  <a:srgbClr val="FF0000"/>
                </a:solidFill>
              </a:rPr>
              <a:t>slowdown</a:t>
            </a:r>
            <a:endParaRPr lang="cs-CZ" dirty="0"/>
          </a:p>
        </p:txBody>
      </p:sp>
      <p:sp>
        <p:nvSpPr>
          <p:cNvPr id="9" name="TextovéPole 8"/>
          <p:cNvSpPr txBox="1"/>
          <p:nvPr/>
        </p:nvSpPr>
        <p:spPr>
          <a:xfrm>
            <a:off x="4788024" y="1665968"/>
            <a:ext cx="4404539" cy="923330"/>
          </a:xfrm>
          <a:prstGeom prst="rect">
            <a:avLst/>
          </a:prstGeom>
          <a:noFill/>
        </p:spPr>
        <p:txBody>
          <a:bodyPr wrap="none" rtlCol="0">
            <a:spAutoFit/>
          </a:bodyPr>
          <a:lstStyle/>
          <a:p>
            <a:pPr marL="342900" indent="-342900">
              <a:buFont typeface="+mj-lt"/>
              <a:buAutoNum type="arabicPeriod"/>
            </a:pPr>
            <a:r>
              <a:rPr lang="en-GB" b="1" dirty="0">
                <a:solidFill>
                  <a:srgbClr val="FF0000"/>
                </a:solidFill>
              </a:rPr>
              <a:t>Treatment of specific complications of RI</a:t>
            </a:r>
            <a:endParaRPr lang="cs-CZ" b="1" dirty="0">
              <a:solidFill>
                <a:srgbClr val="FF0000"/>
              </a:solidFill>
            </a:endParaRPr>
          </a:p>
          <a:p>
            <a:pPr marL="342900" indent="-342900">
              <a:buFont typeface="+mj-lt"/>
              <a:buAutoNum type="arabicPeriod"/>
            </a:pPr>
            <a:r>
              <a:rPr lang="cs-CZ" dirty="0" err="1">
                <a:solidFill>
                  <a:srgbClr val="FF0000"/>
                </a:solidFill>
              </a:rPr>
              <a:t>Determination</a:t>
            </a:r>
            <a:r>
              <a:rPr lang="cs-CZ" dirty="0">
                <a:solidFill>
                  <a:srgbClr val="FF0000"/>
                </a:solidFill>
              </a:rPr>
              <a:t> </a:t>
            </a:r>
            <a:r>
              <a:rPr lang="cs-CZ" dirty="0" err="1">
                <a:solidFill>
                  <a:srgbClr val="FF0000"/>
                </a:solidFill>
              </a:rPr>
              <a:t>of</a:t>
            </a:r>
            <a:r>
              <a:rPr lang="cs-CZ" dirty="0">
                <a:solidFill>
                  <a:srgbClr val="FF0000"/>
                </a:solidFill>
              </a:rPr>
              <a:t> </a:t>
            </a:r>
            <a:r>
              <a:rPr lang="cs-CZ" dirty="0" err="1">
                <a:solidFill>
                  <a:srgbClr val="FF0000"/>
                </a:solidFill>
              </a:rPr>
              <a:t>progression</a:t>
            </a:r>
            <a:r>
              <a:rPr lang="cs-CZ" dirty="0">
                <a:solidFill>
                  <a:srgbClr val="FF0000"/>
                </a:solidFill>
              </a:rPr>
              <a:t> </a:t>
            </a:r>
            <a:r>
              <a:rPr lang="cs-CZ" dirty="0" err="1">
                <a:solidFill>
                  <a:srgbClr val="FF0000"/>
                </a:solidFill>
              </a:rPr>
              <a:t>rate</a:t>
            </a:r>
            <a:endParaRPr lang="cs-CZ" dirty="0">
              <a:solidFill>
                <a:srgbClr val="FF0000"/>
              </a:solidFill>
            </a:endParaRPr>
          </a:p>
          <a:p>
            <a:pPr marL="342900" indent="-342900">
              <a:buFont typeface="+mj-lt"/>
              <a:buAutoNum type="arabicPeriod"/>
            </a:pPr>
            <a:r>
              <a:rPr lang="cs-CZ" dirty="0" err="1">
                <a:solidFill>
                  <a:srgbClr val="FF0000"/>
                </a:solidFill>
              </a:rPr>
              <a:t>Education</a:t>
            </a:r>
            <a:r>
              <a:rPr lang="cs-CZ" dirty="0">
                <a:solidFill>
                  <a:srgbClr val="FF0000"/>
                </a:solidFill>
              </a:rPr>
              <a:t> </a:t>
            </a:r>
            <a:r>
              <a:rPr lang="cs-CZ" dirty="0" err="1">
                <a:solidFill>
                  <a:srgbClr val="FF0000"/>
                </a:solidFill>
              </a:rPr>
              <a:t>about</a:t>
            </a:r>
            <a:r>
              <a:rPr lang="cs-CZ" dirty="0">
                <a:solidFill>
                  <a:srgbClr val="FF0000"/>
                </a:solidFill>
              </a:rPr>
              <a:t> RRT </a:t>
            </a:r>
            <a:r>
              <a:rPr lang="cs-CZ" dirty="0" err="1">
                <a:solidFill>
                  <a:srgbClr val="FF0000"/>
                </a:solidFill>
              </a:rPr>
              <a:t>modalities</a:t>
            </a:r>
            <a:endParaRPr lang="cs-CZ" dirty="0"/>
          </a:p>
        </p:txBody>
      </p:sp>
      <p:sp>
        <p:nvSpPr>
          <p:cNvPr id="10" name="TextovéPole 9"/>
          <p:cNvSpPr txBox="1"/>
          <p:nvPr/>
        </p:nvSpPr>
        <p:spPr>
          <a:xfrm>
            <a:off x="6970222" y="3304262"/>
            <a:ext cx="2019142" cy="369332"/>
          </a:xfrm>
          <a:prstGeom prst="rect">
            <a:avLst/>
          </a:prstGeom>
          <a:noFill/>
        </p:spPr>
        <p:txBody>
          <a:bodyPr wrap="none" rtlCol="0">
            <a:spAutoFit/>
          </a:bodyPr>
          <a:lstStyle/>
          <a:p>
            <a:r>
              <a:rPr lang="cs-CZ" dirty="0" err="1">
                <a:solidFill>
                  <a:srgbClr val="FF0000"/>
                </a:solidFill>
              </a:rPr>
              <a:t>Preparation</a:t>
            </a:r>
            <a:r>
              <a:rPr lang="cs-CZ" dirty="0">
                <a:solidFill>
                  <a:srgbClr val="FF0000"/>
                </a:solidFill>
              </a:rPr>
              <a:t> </a:t>
            </a:r>
            <a:r>
              <a:rPr lang="cs-CZ" dirty="0" err="1">
                <a:solidFill>
                  <a:srgbClr val="FF0000"/>
                </a:solidFill>
              </a:rPr>
              <a:t>for</a:t>
            </a:r>
            <a:r>
              <a:rPr lang="cs-CZ" dirty="0">
                <a:solidFill>
                  <a:srgbClr val="FF0000"/>
                </a:solidFill>
              </a:rPr>
              <a:t> RRT</a:t>
            </a:r>
          </a:p>
        </p:txBody>
      </p:sp>
      <p:sp>
        <p:nvSpPr>
          <p:cNvPr id="11" name="TextovéPole 10"/>
          <p:cNvSpPr txBox="1"/>
          <p:nvPr/>
        </p:nvSpPr>
        <p:spPr>
          <a:xfrm>
            <a:off x="3271598" y="4149291"/>
            <a:ext cx="864339" cy="923330"/>
          </a:xfrm>
          <a:prstGeom prst="rect">
            <a:avLst/>
          </a:prstGeom>
          <a:noFill/>
        </p:spPr>
        <p:txBody>
          <a:bodyPr wrap="none" rtlCol="0">
            <a:spAutoFit/>
          </a:bodyPr>
          <a:lstStyle/>
          <a:p>
            <a:pPr marL="342900" indent="-342900">
              <a:buFont typeface="+mj-lt"/>
              <a:buAutoNum type="arabicPeriod"/>
            </a:pPr>
            <a:r>
              <a:rPr lang="cs-CZ" dirty="0">
                <a:solidFill>
                  <a:srgbClr val="FF0000"/>
                </a:solidFill>
              </a:rPr>
              <a:t>HD</a:t>
            </a:r>
          </a:p>
          <a:p>
            <a:pPr marL="342900" indent="-342900">
              <a:buFont typeface="+mj-lt"/>
              <a:buAutoNum type="arabicPeriod"/>
            </a:pPr>
            <a:r>
              <a:rPr lang="cs-CZ" dirty="0">
                <a:solidFill>
                  <a:srgbClr val="FF0000"/>
                </a:solidFill>
              </a:rPr>
              <a:t>PD</a:t>
            </a:r>
          </a:p>
          <a:p>
            <a:pPr marL="342900" indent="-342900">
              <a:buFont typeface="+mj-lt"/>
              <a:buAutoNum type="arabicPeriod"/>
            </a:pPr>
            <a:r>
              <a:rPr lang="cs-CZ" dirty="0">
                <a:solidFill>
                  <a:srgbClr val="FF0000"/>
                </a:solidFill>
              </a:rPr>
              <a:t>TX</a:t>
            </a:r>
          </a:p>
        </p:txBody>
      </p:sp>
      <p:sp>
        <p:nvSpPr>
          <p:cNvPr id="13" name="Šipka dolů 12"/>
          <p:cNvSpPr/>
          <p:nvPr/>
        </p:nvSpPr>
        <p:spPr>
          <a:xfrm rot="10800000">
            <a:off x="873300" y="1907208"/>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lů 13"/>
          <p:cNvSpPr/>
          <p:nvPr/>
        </p:nvSpPr>
        <p:spPr>
          <a:xfrm>
            <a:off x="3558556" y="1355620"/>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lů 14"/>
          <p:cNvSpPr/>
          <p:nvPr/>
        </p:nvSpPr>
        <p:spPr>
          <a:xfrm>
            <a:off x="5694717" y="2499408"/>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ahnutá šipka dolů 15"/>
          <p:cNvSpPr/>
          <p:nvPr/>
        </p:nvSpPr>
        <p:spPr>
          <a:xfrm rot="1756620">
            <a:off x="1763688" y="1534612"/>
            <a:ext cx="1736232" cy="731520"/>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7" name="Zahnutá šipka dolů 16"/>
          <p:cNvSpPr/>
          <p:nvPr/>
        </p:nvSpPr>
        <p:spPr>
          <a:xfrm rot="1756620">
            <a:off x="4831534" y="2676115"/>
            <a:ext cx="1110546" cy="731520"/>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8" name="Zahnutá šipka dolů 17"/>
          <p:cNvSpPr/>
          <p:nvPr/>
        </p:nvSpPr>
        <p:spPr>
          <a:xfrm rot="1756620">
            <a:off x="6809324" y="4216967"/>
            <a:ext cx="1322585" cy="681937"/>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9" name="Šipka doprava 18"/>
          <p:cNvSpPr/>
          <p:nvPr/>
        </p:nvSpPr>
        <p:spPr>
          <a:xfrm rot="5400000">
            <a:off x="3823676" y="4653307"/>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leva 19"/>
          <p:cNvSpPr/>
          <p:nvPr/>
        </p:nvSpPr>
        <p:spPr>
          <a:xfrm rot="17264244">
            <a:off x="7734882" y="3953134"/>
            <a:ext cx="1279089" cy="73564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2631804" y="5454290"/>
            <a:ext cx="3305229" cy="1215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ovéPole 11"/>
          <p:cNvSpPr txBox="1"/>
          <p:nvPr/>
        </p:nvSpPr>
        <p:spPr>
          <a:xfrm>
            <a:off x="2777396" y="5769436"/>
            <a:ext cx="3070969" cy="584775"/>
          </a:xfrm>
          <a:prstGeom prst="rect">
            <a:avLst/>
          </a:prstGeom>
          <a:noFill/>
        </p:spPr>
        <p:txBody>
          <a:bodyPr wrap="none" rtlCol="0">
            <a:spAutoFit/>
          </a:bodyPr>
          <a:lstStyle/>
          <a:p>
            <a:r>
              <a:rPr lang="cs-CZ" sz="1600" b="1" u="sng" dirty="0">
                <a:solidFill>
                  <a:srgbClr val="FF0000"/>
                </a:solidFill>
              </a:rPr>
              <a:t>ESRF</a:t>
            </a:r>
          </a:p>
          <a:p>
            <a:r>
              <a:rPr lang="cs-CZ" sz="1600" dirty="0"/>
              <a:t>GFR &lt; 0,15 (10) ml/s (min)/1,73m2</a:t>
            </a:r>
            <a:endParaRPr lang="en-GB" sz="1600" dirty="0"/>
          </a:p>
        </p:txBody>
      </p:sp>
      <p:sp>
        <p:nvSpPr>
          <p:cNvPr id="21" name="Kruhová šipka 20"/>
          <p:cNvSpPr/>
          <p:nvPr/>
        </p:nvSpPr>
        <p:spPr>
          <a:xfrm rot="10800000">
            <a:off x="5694717" y="5454290"/>
            <a:ext cx="1138030"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ovéPole 22">
            <a:extLst>
              <a:ext uri="{FF2B5EF4-FFF2-40B4-BE49-F238E27FC236}">
                <a16:creationId xmlns:a16="http://schemas.microsoft.com/office/drawing/2014/main" xmlns="" id="{E532774D-E670-692F-8273-E3D58D800E09}"/>
              </a:ext>
            </a:extLst>
          </p:cNvPr>
          <p:cNvSpPr txBox="1"/>
          <p:nvPr/>
        </p:nvSpPr>
        <p:spPr>
          <a:xfrm>
            <a:off x="-38843" y="4660725"/>
            <a:ext cx="2812790" cy="1169551"/>
          </a:xfrm>
          <a:prstGeom prst="rect">
            <a:avLst/>
          </a:prstGeom>
          <a:noFill/>
        </p:spPr>
        <p:txBody>
          <a:bodyPr wrap="square">
            <a:spAutoFit/>
          </a:bodyPr>
          <a:lstStyle/>
          <a:p>
            <a:r>
              <a:rPr lang="en-US" sz="1400" b="1" dirty="0"/>
              <a:t>The aim of this classification is to </a:t>
            </a:r>
            <a:endParaRPr lang="cs-CZ" sz="1400" b="1" dirty="0"/>
          </a:p>
          <a:p>
            <a:r>
              <a:rPr lang="en-US" sz="1400" b="1" dirty="0"/>
              <a:t>determine the diagnostic and </a:t>
            </a:r>
            <a:endParaRPr lang="cs-CZ" sz="1400" b="1" dirty="0"/>
          </a:p>
          <a:p>
            <a:r>
              <a:rPr lang="en-US" sz="1400" b="1" dirty="0"/>
              <a:t>treatment procedures to be </a:t>
            </a:r>
            <a:endParaRPr lang="cs-CZ" sz="1400" b="1" dirty="0"/>
          </a:p>
          <a:p>
            <a:r>
              <a:rPr lang="en-US" sz="1400" b="1" dirty="0"/>
              <a:t>performed at a defined level of damage</a:t>
            </a:r>
            <a:endParaRPr lang="cs-CZ" sz="1400" b="1" dirty="0"/>
          </a:p>
        </p:txBody>
      </p:sp>
    </p:spTree>
    <p:extLst>
      <p:ext uri="{BB962C8B-B14F-4D97-AF65-F5344CB8AC3E}">
        <p14:creationId xmlns:p14="http://schemas.microsoft.com/office/powerpoint/2010/main" xmlns="" val="147920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ferences in KDOQI US Commentary on the 2012 KDIGO Clinical Practice  Guideline for the Evaluation and Management of CKD - American Journal of  Kidney Diseas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404664"/>
            <a:ext cx="8293369" cy="61394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262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US" b="1" dirty="0" smtClean="0">
                <a:solidFill>
                  <a:srgbClr val="FF0000"/>
                </a:solidFill>
              </a:rPr>
              <a:t>Adaptation of residual </a:t>
            </a:r>
            <a:r>
              <a:rPr lang="en-US" b="1" dirty="0" err="1" smtClean="0">
                <a:solidFill>
                  <a:srgbClr val="FF0000"/>
                </a:solidFill>
              </a:rPr>
              <a:t>nephrons</a:t>
            </a:r>
            <a:r>
              <a:rPr lang="en-US" b="1" dirty="0" smtClean="0">
                <a:solidFill>
                  <a:srgbClr val="FF0000"/>
                </a:solidFill>
              </a:rPr>
              <a:t> with the aim of maintaining the internal environment</a:t>
            </a:r>
            <a:endParaRPr lang="en-GB" b="1" dirty="0">
              <a:solidFill>
                <a:srgbClr val="FF0000"/>
              </a:solidFill>
            </a:endParaRPr>
          </a:p>
          <a:p>
            <a:pPr marL="514350" indent="-514350">
              <a:buFont typeface="+mj-lt"/>
              <a:buAutoNum type="arabicPeriod"/>
            </a:pPr>
            <a:r>
              <a:rPr lang="en-GB" b="1" dirty="0"/>
              <a:t>Specific 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1410266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433204" y="220663"/>
            <a:ext cx="8229600" cy="1143000"/>
          </a:xfrm>
        </p:spPr>
        <p:txBody>
          <a:bodyPr/>
          <a:lstStyle/>
          <a:p>
            <a:r>
              <a:rPr lang="cs-CZ" sz="3200" b="1" dirty="0"/>
              <a:t>A</a:t>
            </a:r>
            <a:r>
              <a:rPr lang="en-GB" sz="3200" b="1" dirty="0" err="1"/>
              <a:t>daptive</a:t>
            </a:r>
            <a:r>
              <a:rPr lang="en-GB" sz="3200" b="1" dirty="0"/>
              <a:t> changes in tubular Na + resorption in residual nephrons</a:t>
            </a:r>
            <a:r>
              <a:rPr lang="cs-CZ" sz="3200" b="1" dirty="0"/>
              <a:t>   </a:t>
            </a:r>
          </a:p>
        </p:txBody>
      </p:sp>
      <p:graphicFrame>
        <p:nvGraphicFramePr>
          <p:cNvPr id="35922" name="Group 82"/>
          <p:cNvGraphicFramePr>
            <a:graphicFrameLocks noGrp="1"/>
          </p:cNvGraphicFramePr>
          <p:nvPr>
            <p:ph sz="half" idx="1"/>
            <p:extLst>
              <p:ext uri="{D42A27DB-BD31-4B8C-83A1-F6EECF244321}">
                <p14:modId xmlns:p14="http://schemas.microsoft.com/office/powerpoint/2010/main" xmlns="" val="2135726098"/>
              </p:ext>
            </p:extLst>
          </p:nvPr>
        </p:nvGraphicFramePr>
        <p:xfrm>
          <a:off x="5624513" y="4437063"/>
          <a:ext cx="2952750" cy="2211388"/>
        </p:xfrm>
        <a:graphic>
          <a:graphicData uri="http://schemas.openxmlformats.org/drawingml/2006/table">
            <a:tbl>
              <a:tblPr/>
              <a:tblGrid>
                <a:gridCol w="1254125">
                  <a:extLst>
                    <a:ext uri="{9D8B030D-6E8A-4147-A177-3AD203B41FA5}">
                      <a16:colId xmlns:a16="http://schemas.microsoft.com/office/drawing/2014/main" xmlns="" val="20000"/>
                    </a:ext>
                  </a:extLst>
                </a:gridCol>
                <a:gridCol w="1698625">
                  <a:extLst>
                    <a:ext uri="{9D8B030D-6E8A-4147-A177-3AD203B41FA5}">
                      <a16:colId xmlns:a16="http://schemas.microsoft.com/office/drawing/2014/main" xmlns="" val="20001"/>
                    </a:ext>
                  </a:extLst>
                </a:gridCol>
              </a:tblGrid>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dirty="0">
                          <a:ln>
                            <a:noFill/>
                          </a:ln>
                          <a:solidFill>
                            <a:schemeClr val="tx1"/>
                          </a:solidFill>
                          <a:effectLst/>
                          <a:latin typeface="Calibri" pitchFamily="34" charset="0"/>
                        </a:rPr>
                        <a:t>S </a:t>
                      </a:r>
                      <a:r>
                        <a:rPr kumimoji="0" lang="cs-CZ" sz="1800" b="1" i="0" u="none" strike="noStrike" cap="none" normalizeH="0" baseline="-25000" dirty="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140 mmol/L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GFR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0.3 mL/s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U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68 mmol/L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25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dU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150 mmol/24h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FE </a:t>
                      </a:r>
                      <a:r>
                        <a:rPr kumimoji="0" lang="cs-CZ" sz="1800" b="1" i="0" u="none" strike="noStrike" cap="none" normalizeH="0" baseline="-25000">
                          <a:ln>
                            <a:noFill/>
                          </a:ln>
                          <a:solidFill>
                            <a:srgbClr val="FF0000"/>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4.1 %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FE </a:t>
                      </a:r>
                      <a:r>
                        <a:rPr kumimoji="0" lang="cs-CZ" sz="1800" b="1" i="0" u="none" strike="noStrike" cap="none" normalizeH="0" baseline="-25000">
                          <a:ln>
                            <a:noFill/>
                          </a:ln>
                          <a:solidFill>
                            <a:srgbClr val="FF0000"/>
                          </a:solidFill>
                          <a:effectLst/>
                          <a:latin typeface="Calibri" pitchFamily="34" charset="0"/>
                        </a:rPr>
                        <a:t>H2O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dirty="0">
                          <a:ln>
                            <a:noFill/>
                          </a:ln>
                          <a:solidFill>
                            <a:srgbClr val="FF0000"/>
                          </a:solidFill>
                          <a:effectLst/>
                          <a:latin typeface="Calibri" pitchFamily="34"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35865" name="Picture 7" descr="Výsledek obrázku pro nephron pictogram"/>
          <p:cNvPicPr>
            <a:picLocks noChangeAspect="1" noChangeArrowheads="1"/>
          </p:cNvPicPr>
          <p:nvPr/>
        </p:nvPicPr>
        <p:blipFill>
          <a:blip r:embed="rId3" cstate="print"/>
          <a:srcRect/>
          <a:stretch>
            <a:fillRect/>
          </a:stretch>
        </p:blipFill>
        <p:spPr bwMode="auto">
          <a:xfrm>
            <a:off x="2563375" y="5468272"/>
            <a:ext cx="1054976" cy="1386948"/>
          </a:xfrm>
          <a:prstGeom prst="rect">
            <a:avLst/>
          </a:prstGeom>
          <a:noFill/>
          <a:ln w="9525">
            <a:noFill/>
            <a:miter lim="800000"/>
            <a:headEnd/>
            <a:tailEnd/>
          </a:ln>
        </p:spPr>
      </p:pic>
      <p:pic>
        <p:nvPicPr>
          <p:cNvPr id="35866" name="Picture 12" descr="Výsledek obrázku pro nephron pictogram"/>
          <p:cNvPicPr>
            <a:picLocks noChangeAspect="1" noChangeArrowheads="1"/>
          </p:cNvPicPr>
          <p:nvPr/>
        </p:nvPicPr>
        <p:blipFill>
          <a:blip r:embed="rId3" cstate="print"/>
          <a:srcRect/>
          <a:stretch>
            <a:fillRect/>
          </a:stretch>
        </p:blipFill>
        <p:spPr bwMode="auto">
          <a:xfrm>
            <a:off x="1395413" y="5491054"/>
            <a:ext cx="1054977" cy="1386949"/>
          </a:xfrm>
          <a:prstGeom prst="rect">
            <a:avLst/>
          </a:prstGeom>
          <a:noFill/>
          <a:ln w="9525">
            <a:noFill/>
            <a:miter lim="800000"/>
            <a:headEnd/>
            <a:tailEnd/>
          </a:ln>
        </p:spPr>
      </p:pic>
      <p:pic>
        <p:nvPicPr>
          <p:cNvPr id="35867" name="Picture 13" descr="Výsledek obrázku pro nephron pictogram"/>
          <p:cNvPicPr>
            <a:picLocks noChangeAspect="1" noChangeArrowheads="1"/>
          </p:cNvPicPr>
          <p:nvPr/>
        </p:nvPicPr>
        <p:blipFill>
          <a:blip r:embed="rId4" cstate="print"/>
          <a:srcRect/>
          <a:stretch>
            <a:fillRect/>
          </a:stretch>
        </p:blipFill>
        <p:spPr bwMode="auto">
          <a:xfrm>
            <a:off x="239713" y="5468272"/>
            <a:ext cx="1004094" cy="1320055"/>
          </a:xfrm>
          <a:prstGeom prst="rect">
            <a:avLst/>
          </a:prstGeom>
          <a:noFill/>
          <a:ln w="9525">
            <a:noFill/>
            <a:miter lim="800000"/>
            <a:headEnd/>
            <a:tailEnd/>
          </a:ln>
        </p:spPr>
      </p:pic>
      <p:pic>
        <p:nvPicPr>
          <p:cNvPr id="35868" name="Picture 14" descr="Výsledek obrázku pro nephron pictogram"/>
          <p:cNvPicPr>
            <a:picLocks noChangeAspect="1" noChangeArrowheads="1"/>
          </p:cNvPicPr>
          <p:nvPr/>
        </p:nvPicPr>
        <p:blipFill>
          <a:blip r:embed="rId5" cstate="print"/>
          <a:srcRect/>
          <a:stretch>
            <a:fillRect/>
          </a:stretch>
        </p:blipFill>
        <p:spPr bwMode="auto">
          <a:xfrm>
            <a:off x="788988" y="2060575"/>
            <a:ext cx="822325" cy="1081088"/>
          </a:xfrm>
          <a:prstGeom prst="rect">
            <a:avLst/>
          </a:prstGeom>
          <a:noFill/>
          <a:ln w="9525">
            <a:noFill/>
            <a:miter lim="800000"/>
            <a:headEnd/>
            <a:tailEnd/>
          </a:ln>
        </p:spPr>
      </p:pic>
      <p:pic>
        <p:nvPicPr>
          <p:cNvPr id="35869" name="Picture 15" descr="Výsledek obrázku pro nephron pictogram"/>
          <p:cNvPicPr>
            <a:picLocks noChangeAspect="1" noChangeArrowheads="1"/>
          </p:cNvPicPr>
          <p:nvPr/>
        </p:nvPicPr>
        <p:blipFill>
          <a:blip r:embed="rId5" cstate="print"/>
          <a:srcRect/>
          <a:stretch>
            <a:fillRect/>
          </a:stretch>
        </p:blipFill>
        <p:spPr bwMode="auto">
          <a:xfrm>
            <a:off x="1004888" y="2276475"/>
            <a:ext cx="822325" cy="1081088"/>
          </a:xfrm>
          <a:prstGeom prst="rect">
            <a:avLst/>
          </a:prstGeom>
          <a:noFill/>
          <a:ln w="9525">
            <a:noFill/>
            <a:miter lim="800000"/>
            <a:headEnd/>
            <a:tailEnd/>
          </a:ln>
        </p:spPr>
      </p:pic>
      <p:pic>
        <p:nvPicPr>
          <p:cNvPr id="35870" name="Picture 16" descr="Výsledek obrázku pro nephron pictogram"/>
          <p:cNvPicPr>
            <a:picLocks noChangeAspect="1" noChangeArrowheads="1"/>
          </p:cNvPicPr>
          <p:nvPr/>
        </p:nvPicPr>
        <p:blipFill>
          <a:blip r:embed="rId5" cstate="print"/>
          <a:srcRect/>
          <a:stretch>
            <a:fillRect/>
          </a:stretch>
        </p:blipFill>
        <p:spPr bwMode="auto">
          <a:xfrm>
            <a:off x="1220788" y="2492375"/>
            <a:ext cx="822325" cy="1081088"/>
          </a:xfrm>
          <a:prstGeom prst="rect">
            <a:avLst/>
          </a:prstGeom>
          <a:noFill/>
          <a:ln w="9525">
            <a:noFill/>
            <a:miter lim="800000"/>
            <a:headEnd/>
            <a:tailEnd/>
          </a:ln>
        </p:spPr>
      </p:pic>
      <p:pic>
        <p:nvPicPr>
          <p:cNvPr id="35871" name="Picture 17" descr="Výsledek obrázku pro nephron pictogram"/>
          <p:cNvPicPr>
            <a:picLocks noChangeAspect="1" noChangeArrowheads="1"/>
          </p:cNvPicPr>
          <p:nvPr/>
        </p:nvPicPr>
        <p:blipFill>
          <a:blip r:embed="rId5" cstate="print"/>
          <a:srcRect/>
          <a:stretch>
            <a:fillRect/>
          </a:stretch>
        </p:blipFill>
        <p:spPr bwMode="auto">
          <a:xfrm>
            <a:off x="1408430" y="2672556"/>
            <a:ext cx="822325" cy="1081088"/>
          </a:xfrm>
          <a:prstGeom prst="rect">
            <a:avLst/>
          </a:prstGeom>
          <a:noFill/>
          <a:ln w="9525">
            <a:noFill/>
            <a:miter lim="800000"/>
            <a:headEnd/>
            <a:tailEnd/>
          </a:ln>
        </p:spPr>
      </p:pic>
      <p:pic>
        <p:nvPicPr>
          <p:cNvPr id="35872" name="Picture 18" descr="Výsledek obrázku pro nephron pictogram"/>
          <p:cNvPicPr>
            <a:picLocks noChangeAspect="1" noChangeArrowheads="1"/>
          </p:cNvPicPr>
          <p:nvPr/>
        </p:nvPicPr>
        <p:blipFill>
          <a:blip r:embed="rId5" cstate="print"/>
          <a:srcRect/>
          <a:stretch>
            <a:fillRect/>
          </a:stretch>
        </p:blipFill>
        <p:spPr bwMode="auto">
          <a:xfrm>
            <a:off x="1652588" y="2924175"/>
            <a:ext cx="822325" cy="1081088"/>
          </a:xfrm>
          <a:prstGeom prst="rect">
            <a:avLst/>
          </a:prstGeom>
          <a:noFill/>
          <a:ln w="9525">
            <a:noFill/>
            <a:miter lim="800000"/>
            <a:headEnd/>
            <a:tailEnd/>
          </a:ln>
        </p:spPr>
      </p:pic>
      <p:pic>
        <p:nvPicPr>
          <p:cNvPr id="35873" name="Picture 19" descr="Výsledek obrázku pro nephron pictogram"/>
          <p:cNvPicPr>
            <a:picLocks noChangeAspect="1" noChangeArrowheads="1"/>
          </p:cNvPicPr>
          <p:nvPr/>
        </p:nvPicPr>
        <p:blipFill>
          <a:blip r:embed="rId5" cstate="print"/>
          <a:srcRect/>
          <a:stretch>
            <a:fillRect/>
          </a:stretch>
        </p:blipFill>
        <p:spPr bwMode="auto">
          <a:xfrm>
            <a:off x="1868488" y="3140075"/>
            <a:ext cx="822325" cy="1081088"/>
          </a:xfrm>
          <a:prstGeom prst="rect">
            <a:avLst/>
          </a:prstGeom>
          <a:noFill/>
          <a:ln w="9525">
            <a:noFill/>
            <a:miter lim="800000"/>
            <a:headEnd/>
            <a:tailEnd/>
          </a:ln>
        </p:spPr>
      </p:pic>
      <p:pic>
        <p:nvPicPr>
          <p:cNvPr id="35874" name="Picture 20" descr="Výsledek obrázku pro nephron pictogram"/>
          <p:cNvPicPr>
            <a:picLocks noChangeAspect="1" noChangeArrowheads="1"/>
          </p:cNvPicPr>
          <p:nvPr/>
        </p:nvPicPr>
        <p:blipFill>
          <a:blip r:embed="rId5" cstate="print"/>
          <a:srcRect/>
          <a:stretch>
            <a:fillRect/>
          </a:stretch>
        </p:blipFill>
        <p:spPr bwMode="auto">
          <a:xfrm>
            <a:off x="2084388" y="3355975"/>
            <a:ext cx="822325" cy="1081088"/>
          </a:xfrm>
          <a:prstGeom prst="rect">
            <a:avLst/>
          </a:prstGeom>
          <a:noFill/>
          <a:ln w="9525">
            <a:noFill/>
            <a:miter lim="800000"/>
            <a:headEnd/>
            <a:tailEnd/>
          </a:ln>
        </p:spPr>
      </p:pic>
      <p:pic>
        <p:nvPicPr>
          <p:cNvPr id="35875" name="Picture 21" descr="Výsledek obrázku pro nephron pictogram"/>
          <p:cNvPicPr>
            <a:picLocks noChangeAspect="1" noChangeArrowheads="1"/>
          </p:cNvPicPr>
          <p:nvPr/>
        </p:nvPicPr>
        <p:blipFill>
          <a:blip r:embed="rId5" cstate="print"/>
          <a:srcRect/>
          <a:stretch>
            <a:fillRect/>
          </a:stretch>
        </p:blipFill>
        <p:spPr bwMode="auto">
          <a:xfrm>
            <a:off x="2300288" y="3571875"/>
            <a:ext cx="822325" cy="1081088"/>
          </a:xfrm>
          <a:prstGeom prst="rect">
            <a:avLst/>
          </a:prstGeom>
          <a:noFill/>
          <a:ln w="9525">
            <a:noFill/>
            <a:miter lim="800000"/>
            <a:headEnd/>
            <a:tailEnd/>
          </a:ln>
        </p:spPr>
      </p:pic>
      <p:pic>
        <p:nvPicPr>
          <p:cNvPr id="35876" name="Picture 22" descr="Výsledek obrázku pro nephron pictogram"/>
          <p:cNvPicPr>
            <a:picLocks noChangeAspect="1" noChangeArrowheads="1"/>
          </p:cNvPicPr>
          <p:nvPr/>
        </p:nvPicPr>
        <p:blipFill>
          <a:blip r:embed="rId5" cstate="print"/>
          <a:srcRect/>
          <a:stretch>
            <a:fillRect/>
          </a:stretch>
        </p:blipFill>
        <p:spPr bwMode="auto">
          <a:xfrm>
            <a:off x="2268538" y="3933825"/>
            <a:ext cx="822325" cy="1081088"/>
          </a:xfrm>
          <a:prstGeom prst="rect">
            <a:avLst/>
          </a:prstGeom>
          <a:noFill/>
          <a:ln w="9525">
            <a:noFill/>
            <a:miter lim="800000"/>
            <a:headEnd/>
            <a:tailEnd/>
          </a:ln>
        </p:spPr>
      </p:pic>
      <p:pic>
        <p:nvPicPr>
          <p:cNvPr id="35877" name="Picture 45" descr="Výsledek obrázku pro nephron pictogram"/>
          <p:cNvPicPr>
            <a:picLocks noChangeAspect="1" noChangeArrowheads="1"/>
          </p:cNvPicPr>
          <p:nvPr/>
        </p:nvPicPr>
        <p:blipFill>
          <a:blip r:embed="rId6" cstate="print"/>
          <a:srcRect/>
          <a:stretch>
            <a:fillRect/>
          </a:stretch>
        </p:blipFill>
        <p:spPr bwMode="auto">
          <a:xfrm>
            <a:off x="250825" y="2781300"/>
            <a:ext cx="712788" cy="936625"/>
          </a:xfrm>
          <a:prstGeom prst="rect">
            <a:avLst/>
          </a:prstGeom>
          <a:noFill/>
          <a:ln w="9525">
            <a:noFill/>
            <a:miter lim="800000"/>
            <a:headEnd/>
            <a:tailEnd/>
          </a:ln>
        </p:spPr>
      </p:pic>
      <p:pic>
        <p:nvPicPr>
          <p:cNvPr id="35878" name="Picture 50" descr="Výsledek obrázku pro nephron pictogram"/>
          <p:cNvPicPr>
            <a:picLocks noChangeAspect="1" noChangeArrowheads="1"/>
          </p:cNvPicPr>
          <p:nvPr/>
        </p:nvPicPr>
        <p:blipFill>
          <a:blip r:embed="rId6" cstate="print"/>
          <a:srcRect/>
          <a:stretch>
            <a:fillRect/>
          </a:stretch>
        </p:blipFill>
        <p:spPr bwMode="auto">
          <a:xfrm>
            <a:off x="466725" y="2997200"/>
            <a:ext cx="712788" cy="936625"/>
          </a:xfrm>
          <a:prstGeom prst="rect">
            <a:avLst/>
          </a:prstGeom>
          <a:noFill/>
          <a:ln w="9525">
            <a:noFill/>
            <a:miter lim="800000"/>
            <a:headEnd/>
            <a:tailEnd/>
          </a:ln>
        </p:spPr>
      </p:pic>
      <p:pic>
        <p:nvPicPr>
          <p:cNvPr id="35879" name="Picture 51" descr="Výsledek obrázku pro nephron pictogram"/>
          <p:cNvPicPr>
            <a:picLocks noChangeAspect="1" noChangeArrowheads="1"/>
          </p:cNvPicPr>
          <p:nvPr/>
        </p:nvPicPr>
        <p:blipFill>
          <a:blip r:embed="rId6" cstate="print"/>
          <a:srcRect/>
          <a:stretch>
            <a:fillRect/>
          </a:stretch>
        </p:blipFill>
        <p:spPr bwMode="auto">
          <a:xfrm>
            <a:off x="682625" y="3213100"/>
            <a:ext cx="712788" cy="936625"/>
          </a:xfrm>
          <a:prstGeom prst="rect">
            <a:avLst/>
          </a:prstGeom>
          <a:noFill/>
          <a:ln w="9525">
            <a:noFill/>
            <a:miter lim="800000"/>
            <a:headEnd/>
            <a:tailEnd/>
          </a:ln>
        </p:spPr>
      </p:pic>
      <p:pic>
        <p:nvPicPr>
          <p:cNvPr id="35880" name="Picture 52" descr="Výsledek obrázku pro nephron pictogram"/>
          <p:cNvPicPr>
            <a:picLocks noChangeAspect="1" noChangeArrowheads="1"/>
          </p:cNvPicPr>
          <p:nvPr/>
        </p:nvPicPr>
        <p:blipFill>
          <a:blip r:embed="rId6" cstate="print"/>
          <a:srcRect/>
          <a:stretch>
            <a:fillRect/>
          </a:stretch>
        </p:blipFill>
        <p:spPr bwMode="auto">
          <a:xfrm>
            <a:off x="898525" y="3429000"/>
            <a:ext cx="712788" cy="936625"/>
          </a:xfrm>
          <a:prstGeom prst="rect">
            <a:avLst/>
          </a:prstGeom>
          <a:noFill/>
          <a:ln w="9525">
            <a:noFill/>
            <a:miter lim="800000"/>
            <a:headEnd/>
            <a:tailEnd/>
          </a:ln>
        </p:spPr>
      </p:pic>
      <p:pic>
        <p:nvPicPr>
          <p:cNvPr id="35881" name="Picture 53" descr="Výsledek obrázku pro nephron pictogram"/>
          <p:cNvPicPr>
            <a:picLocks noChangeAspect="1" noChangeArrowheads="1"/>
          </p:cNvPicPr>
          <p:nvPr/>
        </p:nvPicPr>
        <p:blipFill>
          <a:blip r:embed="rId6" cstate="print"/>
          <a:srcRect/>
          <a:stretch>
            <a:fillRect/>
          </a:stretch>
        </p:blipFill>
        <p:spPr bwMode="auto">
          <a:xfrm>
            <a:off x="1114425" y="3644900"/>
            <a:ext cx="712788" cy="936625"/>
          </a:xfrm>
          <a:prstGeom prst="rect">
            <a:avLst/>
          </a:prstGeom>
          <a:noFill/>
          <a:ln w="9525">
            <a:noFill/>
            <a:miter lim="800000"/>
            <a:headEnd/>
            <a:tailEnd/>
          </a:ln>
        </p:spPr>
      </p:pic>
      <p:pic>
        <p:nvPicPr>
          <p:cNvPr id="35882" name="Picture 54" descr="Výsledek obrázku pro nephron pictogram"/>
          <p:cNvPicPr>
            <a:picLocks noChangeAspect="1" noChangeArrowheads="1"/>
          </p:cNvPicPr>
          <p:nvPr/>
        </p:nvPicPr>
        <p:blipFill>
          <a:blip r:embed="rId6" cstate="print"/>
          <a:srcRect/>
          <a:stretch>
            <a:fillRect/>
          </a:stretch>
        </p:blipFill>
        <p:spPr bwMode="auto">
          <a:xfrm>
            <a:off x="1330325" y="3860800"/>
            <a:ext cx="712788" cy="936625"/>
          </a:xfrm>
          <a:prstGeom prst="rect">
            <a:avLst/>
          </a:prstGeom>
          <a:noFill/>
          <a:ln w="9525">
            <a:noFill/>
            <a:miter lim="800000"/>
            <a:headEnd/>
            <a:tailEnd/>
          </a:ln>
        </p:spPr>
      </p:pic>
      <p:pic>
        <p:nvPicPr>
          <p:cNvPr id="35883" name="Picture 55" descr="Výsledek obrázku pro nephron pictogram"/>
          <p:cNvPicPr>
            <a:picLocks noChangeAspect="1" noChangeArrowheads="1"/>
          </p:cNvPicPr>
          <p:nvPr/>
        </p:nvPicPr>
        <p:blipFill>
          <a:blip r:embed="rId6" cstate="print"/>
          <a:srcRect/>
          <a:stretch>
            <a:fillRect/>
          </a:stretch>
        </p:blipFill>
        <p:spPr bwMode="auto">
          <a:xfrm>
            <a:off x="1546225" y="4076700"/>
            <a:ext cx="712788" cy="936625"/>
          </a:xfrm>
          <a:prstGeom prst="rect">
            <a:avLst/>
          </a:prstGeom>
          <a:noFill/>
          <a:ln w="9525">
            <a:noFill/>
            <a:miter lim="800000"/>
            <a:headEnd/>
            <a:tailEnd/>
          </a:ln>
        </p:spPr>
      </p:pic>
      <p:pic>
        <p:nvPicPr>
          <p:cNvPr id="35884" name="Picture 57" descr="Výsledek obrázku pro nephron pictogram"/>
          <p:cNvPicPr>
            <a:picLocks noChangeAspect="1" noChangeArrowheads="1"/>
          </p:cNvPicPr>
          <p:nvPr/>
        </p:nvPicPr>
        <p:blipFill>
          <a:blip r:embed="rId7" cstate="print"/>
          <a:srcRect/>
          <a:stretch>
            <a:fillRect/>
          </a:stretch>
        </p:blipFill>
        <p:spPr bwMode="auto">
          <a:xfrm>
            <a:off x="1908175" y="1700213"/>
            <a:ext cx="823913" cy="1081087"/>
          </a:xfrm>
          <a:prstGeom prst="rect">
            <a:avLst/>
          </a:prstGeom>
          <a:noFill/>
          <a:ln w="9525">
            <a:noFill/>
            <a:miter lim="800000"/>
            <a:headEnd/>
            <a:tailEnd/>
          </a:ln>
        </p:spPr>
      </p:pic>
      <p:pic>
        <p:nvPicPr>
          <p:cNvPr id="35885" name="Picture 58" descr="Výsledek obrázku pro nephron pictogram"/>
          <p:cNvPicPr>
            <a:picLocks noChangeAspect="1" noChangeArrowheads="1"/>
          </p:cNvPicPr>
          <p:nvPr/>
        </p:nvPicPr>
        <p:blipFill>
          <a:blip r:embed="rId7" cstate="print"/>
          <a:srcRect/>
          <a:stretch>
            <a:fillRect/>
          </a:stretch>
        </p:blipFill>
        <p:spPr bwMode="auto">
          <a:xfrm>
            <a:off x="2124075" y="1916113"/>
            <a:ext cx="823913" cy="1081087"/>
          </a:xfrm>
          <a:prstGeom prst="rect">
            <a:avLst/>
          </a:prstGeom>
          <a:noFill/>
          <a:ln w="9525">
            <a:noFill/>
            <a:miter lim="800000"/>
            <a:headEnd/>
            <a:tailEnd/>
          </a:ln>
        </p:spPr>
      </p:pic>
      <p:pic>
        <p:nvPicPr>
          <p:cNvPr id="35886" name="Picture 59" descr="Výsledek obrázku pro nephron pictogram"/>
          <p:cNvPicPr>
            <a:picLocks noChangeAspect="1" noChangeArrowheads="1"/>
          </p:cNvPicPr>
          <p:nvPr/>
        </p:nvPicPr>
        <p:blipFill>
          <a:blip r:embed="rId7" cstate="print"/>
          <a:srcRect/>
          <a:stretch>
            <a:fillRect/>
          </a:stretch>
        </p:blipFill>
        <p:spPr bwMode="auto">
          <a:xfrm>
            <a:off x="2339975" y="2132013"/>
            <a:ext cx="823913" cy="1081087"/>
          </a:xfrm>
          <a:prstGeom prst="rect">
            <a:avLst/>
          </a:prstGeom>
          <a:noFill/>
          <a:ln w="9525">
            <a:noFill/>
            <a:miter lim="800000"/>
            <a:headEnd/>
            <a:tailEnd/>
          </a:ln>
        </p:spPr>
      </p:pic>
      <p:pic>
        <p:nvPicPr>
          <p:cNvPr id="35887" name="Picture 60" descr="Výsledek obrázku pro nephron pictogram"/>
          <p:cNvPicPr>
            <a:picLocks noChangeAspect="1" noChangeArrowheads="1"/>
          </p:cNvPicPr>
          <p:nvPr/>
        </p:nvPicPr>
        <p:blipFill>
          <a:blip r:embed="rId7" cstate="print"/>
          <a:srcRect/>
          <a:stretch>
            <a:fillRect/>
          </a:stretch>
        </p:blipFill>
        <p:spPr bwMode="auto">
          <a:xfrm>
            <a:off x="2555875" y="2347913"/>
            <a:ext cx="823913" cy="1081087"/>
          </a:xfrm>
          <a:prstGeom prst="rect">
            <a:avLst/>
          </a:prstGeom>
          <a:noFill/>
          <a:ln w="9525">
            <a:noFill/>
            <a:miter lim="800000"/>
            <a:headEnd/>
            <a:tailEnd/>
          </a:ln>
        </p:spPr>
      </p:pic>
      <p:pic>
        <p:nvPicPr>
          <p:cNvPr id="35888" name="Picture 61" descr="Výsledek obrázku pro nephron pictogram"/>
          <p:cNvPicPr>
            <a:picLocks noChangeAspect="1" noChangeArrowheads="1"/>
          </p:cNvPicPr>
          <p:nvPr/>
        </p:nvPicPr>
        <p:blipFill>
          <a:blip r:embed="rId7" cstate="print"/>
          <a:srcRect/>
          <a:stretch>
            <a:fillRect/>
          </a:stretch>
        </p:blipFill>
        <p:spPr bwMode="auto">
          <a:xfrm>
            <a:off x="2771775" y="2563813"/>
            <a:ext cx="823913" cy="1081087"/>
          </a:xfrm>
          <a:prstGeom prst="rect">
            <a:avLst/>
          </a:prstGeom>
          <a:noFill/>
          <a:ln w="9525">
            <a:noFill/>
            <a:miter lim="800000"/>
            <a:headEnd/>
            <a:tailEnd/>
          </a:ln>
        </p:spPr>
      </p:pic>
      <p:pic>
        <p:nvPicPr>
          <p:cNvPr id="35889" name="Picture 62" descr="Výsledek obrázku pro nephron pictogram"/>
          <p:cNvPicPr>
            <a:picLocks noChangeAspect="1" noChangeArrowheads="1"/>
          </p:cNvPicPr>
          <p:nvPr/>
        </p:nvPicPr>
        <p:blipFill>
          <a:blip r:embed="rId7" cstate="print"/>
          <a:srcRect/>
          <a:stretch>
            <a:fillRect/>
          </a:stretch>
        </p:blipFill>
        <p:spPr bwMode="auto">
          <a:xfrm>
            <a:off x="2987675" y="2779713"/>
            <a:ext cx="823913" cy="1081087"/>
          </a:xfrm>
          <a:prstGeom prst="rect">
            <a:avLst/>
          </a:prstGeom>
          <a:noFill/>
          <a:ln w="9525">
            <a:noFill/>
            <a:miter lim="800000"/>
            <a:headEnd/>
            <a:tailEnd/>
          </a:ln>
        </p:spPr>
      </p:pic>
      <p:sp>
        <p:nvSpPr>
          <p:cNvPr id="35890" name="Text Box 65"/>
          <p:cNvSpPr txBox="1">
            <a:spLocks noChangeArrowheads="1"/>
          </p:cNvSpPr>
          <p:nvPr/>
        </p:nvSpPr>
        <p:spPr bwMode="auto">
          <a:xfrm>
            <a:off x="5364163" y="1363663"/>
            <a:ext cx="3473450" cy="366712"/>
          </a:xfrm>
          <a:prstGeom prst="rect">
            <a:avLst/>
          </a:prstGeom>
          <a:noFill/>
          <a:ln w="9525">
            <a:noFill/>
            <a:miter lim="800000"/>
            <a:headEnd/>
            <a:tailEnd/>
          </a:ln>
        </p:spPr>
        <p:txBody>
          <a:bodyPr wrap="none">
            <a:spAutoFit/>
          </a:bodyPr>
          <a:lstStyle/>
          <a:p>
            <a:r>
              <a:rPr lang="cs-CZ"/>
              <a:t>R.Platt(1952); N.S.Bricker(1960)</a:t>
            </a:r>
          </a:p>
        </p:txBody>
      </p:sp>
      <p:pic>
        <p:nvPicPr>
          <p:cNvPr id="35891" name="Picture 67" descr="Výsledek obrázku pro nephron pictogram"/>
          <p:cNvPicPr>
            <a:picLocks noChangeAspect="1" noChangeArrowheads="1"/>
          </p:cNvPicPr>
          <p:nvPr/>
        </p:nvPicPr>
        <p:blipFill>
          <a:blip r:embed="rId8" cstate="print"/>
          <a:srcRect/>
          <a:stretch>
            <a:fillRect/>
          </a:stretch>
        </p:blipFill>
        <p:spPr bwMode="auto">
          <a:xfrm>
            <a:off x="107950" y="3644900"/>
            <a:ext cx="768350" cy="1008063"/>
          </a:xfrm>
          <a:prstGeom prst="rect">
            <a:avLst/>
          </a:prstGeom>
          <a:noFill/>
          <a:ln w="9525">
            <a:noFill/>
            <a:miter lim="800000"/>
            <a:headEnd/>
            <a:tailEnd/>
          </a:ln>
        </p:spPr>
      </p:pic>
      <p:pic>
        <p:nvPicPr>
          <p:cNvPr id="35892" name="Picture 68" descr="Výsledek obrázku pro nephron pictogram"/>
          <p:cNvPicPr>
            <a:picLocks noChangeAspect="1" noChangeArrowheads="1"/>
          </p:cNvPicPr>
          <p:nvPr/>
        </p:nvPicPr>
        <p:blipFill>
          <a:blip r:embed="rId8" cstate="print"/>
          <a:srcRect/>
          <a:stretch>
            <a:fillRect/>
          </a:stretch>
        </p:blipFill>
        <p:spPr bwMode="auto">
          <a:xfrm>
            <a:off x="323850" y="3860800"/>
            <a:ext cx="768350" cy="1008063"/>
          </a:xfrm>
          <a:prstGeom prst="rect">
            <a:avLst/>
          </a:prstGeom>
          <a:noFill/>
          <a:ln w="9525">
            <a:noFill/>
            <a:miter lim="800000"/>
            <a:headEnd/>
            <a:tailEnd/>
          </a:ln>
        </p:spPr>
      </p:pic>
      <p:pic>
        <p:nvPicPr>
          <p:cNvPr id="35893" name="Picture 69" descr="Výsledek obrázku pro nephron pictogram"/>
          <p:cNvPicPr>
            <a:picLocks noChangeAspect="1" noChangeArrowheads="1"/>
          </p:cNvPicPr>
          <p:nvPr/>
        </p:nvPicPr>
        <p:blipFill>
          <a:blip r:embed="rId8" cstate="print"/>
          <a:srcRect/>
          <a:stretch>
            <a:fillRect/>
          </a:stretch>
        </p:blipFill>
        <p:spPr bwMode="auto">
          <a:xfrm>
            <a:off x="539750" y="4076700"/>
            <a:ext cx="768350" cy="1008063"/>
          </a:xfrm>
          <a:prstGeom prst="rect">
            <a:avLst/>
          </a:prstGeom>
          <a:noFill/>
          <a:ln w="9525">
            <a:noFill/>
            <a:miter lim="800000"/>
            <a:headEnd/>
            <a:tailEnd/>
          </a:ln>
        </p:spPr>
      </p:pic>
      <p:pic>
        <p:nvPicPr>
          <p:cNvPr id="35894" name="Picture 70" descr="Výsledek obrázku pro nephron pictogram"/>
          <p:cNvPicPr>
            <a:picLocks noChangeAspect="1" noChangeArrowheads="1"/>
          </p:cNvPicPr>
          <p:nvPr/>
        </p:nvPicPr>
        <p:blipFill>
          <a:blip r:embed="rId8" cstate="print"/>
          <a:srcRect/>
          <a:stretch>
            <a:fillRect/>
          </a:stretch>
        </p:blipFill>
        <p:spPr bwMode="auto">
          <a:xfrm>
            <a:off x="755650" y="4292600"/>
            <a:ext cx="768350" cy="1008063"/>
          </a:xfrm>
          <a:prstGeom prst="rect">
            <a:avLst/>
          </a:prstGeom>
          <a:noFill/>
          <a:ln w="9525">
            <a:noFill/>
            <a:miter lim="800000"/>
            <a:headEnd/>
            <a:tailEnd/>
          </a:ln>
        </p:spPr>
      </p:pic>
      <p:graphicFrame>
        <p:nvGraphicFramePr>
          <p:cNvPr id="35921" name="Group 81"/>
          <p:cNvGraphicFramePr>
            <a:graphicFrameLocks noGrp="1"/>
          </p:cNvGraphicFramePr>
          <p:nvPr>
            <p:ph sz="half" idx="2"/>
          </p:nvPr>
        </p:nvGraphicFramePr>
        <p:xfrm>
          <a:off x="5626100" y="1865313"/>
          <a:ext cx="2947988" cy="2211388"/>
        </p:xfrm>
        <a:graphic>
          <a:graphicData uri="http://schemas.openxmlformats.org/drawingml/2006/table">
            <a:tbl>
              <a:tblPr/>
              <a:tblGrid>
                <a:gridCol w="1250950">
                  <a:extLst>
                    <a:ext uri="{9D8B030D-6E8A-4147-A177-3AD203B41FA5}">
                      <a16:colId xmlns:a16="http://schemas.microsoft.com/office/drawing/2014/main" xmlns="" val="20000"/>
                    </a:ext>
                  </a:extLst>
                </a:gridCol>
                <a:gridCol w="1697038">
                  <a:extLst>
                    <a:ext uri="{9D8B030D-6E8A-4147-A177-3AD203B41FA5}">
                      <a16:colId xmlns:a16="http://schemas.microsoft.com/office/drawing/2014/main" xmlns="" val="20001"/>
                    </a:ext>
                  </a:extLst>
                </a:gridCol>
              </a:tblGrid>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S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140 mmol/L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GFR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1.5 mL/s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U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93 mmol/L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25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dU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150 mmol/24h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FE </a:t>
                      </a:r>
                      <a:r>
                        <a:rPr kumimoji="0" lang="cs-CZ" sz="1800" b="1" i="0" u="none" strike="noStrike" cap="none" normalizeH="0" baseline="-25000">
                          <a:ln>
                            <a:noFill/>
                          </a:ln>
                          <a:solidFill>
                            <a:srgbClr val="FF0000"/>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0.8 %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FE </a:t>
                      </a:r>
                      <a:r>
                        <a:rPr kumimoji="0" lang="cs-CZ" sz="1800" b="1" i="0" u="none" strike="noStrike" cap="none" normalizeH="0" baseline="-25000">
                          <a:ln>
                            <a:noFill/>
                          </a:ln>
                          <a:solidFill>
                            <a:srgbClr val="FF0000"/>
                          </a:solidFill>
                          <a:effectLst/>
                          <a:latin typeface="Calibri" pitchFamily="34" charset="0"/>
                        </a:rPr>
                        <a:t>H2O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35918" name="Picture 3"/>
          <p:cNvPicPr>
            <a:picLocks noChangeAspect="1" noChangeArrowheads="1"/>
          </p:cNvPicPr>
          <p:nvPr/>
        </p:nvPicPr>
        <p:blipFill>
          <a:blip r:embed="rId9"/>
          <a:srcRect/>
          <a:stretch>
            <a:fillRect/>
          </a:stretch>
        </p:blipFill>
        <p:spPr bwMode="auto">
          <a:xfrm>
            <a:off x="3787592" y="5420186"/>
            <a:ext cx="1520825" cy="968375"/>
          </a:xfrm>
          <a:prstGeom prst="rect">
            <a:avLst/>
          </a:prstGeom>
          <a:noFill/>
          <a:ln w="9525">
            <a:noFill/>
            <a:miter lim="800000"/>
            <a:headEnd/>
            <a:tailEnd/>
          </a:ln>
        </p:spPr>
      </p:pic>
      <p:pic>
        <p:nvPicPr>
          <p:cNvPr id="35919" name="Picture 4"/>
          <p:cNvPicPr>
            <a:picLocks noChangeAspect="1" noChangeArrowheads="1"/>
          </p:cNvPicPr>
          <p:nvPr/>
        </p:nvPicPr>
        <p:blipFill>
          <a:blip r:embed="rId10"/>
          <a:srcRect/>
          <a:stretch>
            <a:fillRect/>
          </a:stretch>
        </p:blipFill>
        <p:spPr bwMode="auto">
          <a:xfrm>
            <a:off x="3547584" y="2060575"/>
            <a:ext cx="1748267" cy="1766887"/>
          </a:xfrm>
          <a:prstGeom prst="rect">
            <a:avLst/>
          </a:prstGeom>
          <a:noFill/>
          <a:ln w="9525">
            <a:noFill/>
            <a:miter lim="800000"/>
            <a:headEnd/>
            <a:tailEnd/>
          </a:ln>
        </p:spPr>
      </p:pic>
      <p:sp>
        <p:nvSpPr>
          <p:cNvPr id="2" name="TextovéPole 1"/>
          <p:cNvSpPr txBox="1"/>
          <p:nvPr/>
        </p:nvSpPr>
        <p:spPr>
          <a:xfrm>
            <a:off x="607219" y="1367632"/>
            <a:ext cx="2913362" cy="369332"/>
          </a:xfrm>
          <a:prstGeom prst="rect">
            <a:avLst/>
          </a:prstGeom>
          <a:noFill/>
        </p:spPr>
        <p:txBody>
          <a:bodyPr wrap="none" rtlCol="0">
            <a:spAutoFit/>
          </a:bodyPr>
          <a:lstStyle/>
          <a:p>
            <a:r>
              <a:rPr lang="cs-CZ" b="1" dirty="0" err="1"/>
              <a:t>Normal</a:t>
            </a:r>
            <a:r>
              <a:rPr lang="cs-CZ" b="1" dirty="0"/>
              <a:t> </a:t>
            </a:r>
            <a:r>
              <a:rPr lang="cs-CZ" b="1" dirty="0" err="1"/>
              <a:t>number</a:t>
            </a:r>
            <a:r>
              <a:rPr lang="cs-CZ" b="1" dirty="0"/>
              <a:t> </a:t>
            </a:r>
            <a:r>
              <a:rPr lang="cs-CZ" b="1" dirty="0" err="1"/>
              <a:t>of</a:t>
            </a:r>
            <a:r>
              <a:rPr lang="cs-CZ" b="1" dirty="0"/>
              <a:t> </a:t>
            </a:r>
            <a:r>
              <a:rPr lang="cs-CZ" b="1" dirty="0" err="1"/>
              <a:t>nephrons</a:t>
            </a:r>
            <a:endParaRPr lang="en-GB" b="1" dirty="0"/>
          </a:p>
        </p:txBody>
      </p:sp>
      <p:sp>
        <p:nvSpPr>
          <p:cNvPr id="3" name="TextovéPole 2"/>
          <p:cNvSpPr txBox="1"/>
          <p:nvPr/>
        </p:nvSpPr>
        <p:spPr>
          <a:xfrm>
            <a:off x="321322" y="5156955"/>
            <a:ext cx="4105868" cy="369332"/>
          </a:xfrm>
          <a:prstGeom prst="rect">
            <a:avLst/>
          </a:prstGeom>
          <a:noFill/>
        </p:spPr>
        <p:txBody>
          <a:bodyPr wrap="none" rtlCol="0">
            <a:spAutoFit/>
          </a:bodyPr>
          <a:lstStyle/>
          <a:p>
            <a:r>
              <a:rPr lang="en-GB" b="1" dirty="0"/>
              <a:t>Residual nephrons and their hypertrophy</a:t>
            </a:r>
          </a:p>
        </p:txBody>
      </p:sp>
    </p:spTree>
    <p:extLst>
      <p:ext uri="{BB962C8B-B14F-4D97-AF65-F5344CB8AC3E}">
        <p14:creationId xmlns:p14="http://schemas.microsoft.com/office/powerpoint/2010/main" xmlns="" val="68309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457200" y="152400"/>
            <a:ext cx="8229600" cy="1143000"/>
          </a:xfrm>
        </p:spPr>
        <p:txBody>
          <a:bodyPr/>
          <a:lstStyle/>
          <a:p>
            <a:r>
              <a:rPr lang="cs-CZ" altLang="en-US" sz="3600" b="1" dirty="0" err="1"/>
              <a:t>Examination</a:t>
            </a:r>
            <a:r>
              <a:rPr lang="cs-CZ" altLang="en-US" sz="3600" b="1" dirty="0"/>
              <a:t> </a:t>
            </a:r>
            <a:r>
              <a:rPr lang="cs-CZ" altLang="en-US" sz="3600" b="1" dirty="0" err="1"/>
              <a:t>of</a:t>
            </a:r>
            <a:r>
              <a:rPr lang="cs-CZ" altLang="en-US" sz="3600" b="1" dirty="0"/>
              <a:t> </a:t>
            </a:r>
            <a:r>
              <a:rPr lang="cs-CZ" altLang="en-US" sz="3600" b="1" dirty="0" err="1"/>
              <a:t>tubular</a:t>
            </a:r>
            <a:r>
              <a:rPr lang="cs-CZ" altLang="en-US" sz="3600" b="1" dirty="0"/>
              <a:t> transport</a:t>
            </a:r>
            <a:endParaRPr lang="en-GB" altLang="en-US" dirty="0"/>
          </a:p>
        </p:txBody>
      </p:sp>
      <p:sp>
        <p:nvSpPr>
          <p:cNvPr id="4099" name="TextovéPole 3"/>
          <p:cNvSpPr txBox="1">
            <a:spLocks noChangeArrowheads="1"/>
          </p:cNvSpPr>
          <p:nvPr/>
        </p:nvSpPr>
        <p:spPr bwMode="auto">
          <a:xfrm>
            <a:off x="1927225" y="1143000"/>
            <a:ext cx="257968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2800" b="1"/>
              <a:t>FE</a:t>
            </a:r>
            <a:r>
              <a:rPr lang="cs-CZ" altLang="en-US" sz="2800" b="1" baseline="-25000"/>
              <a:t>X</a:t>
            </a:r>
            <a:r>
              <a:rPr lang="cs-CZ" altLang="en-US" sz="2800" b="1"/>
              <a:t>  = U</a:t>
            </a:r>
            <a:r>
              <a:rPr lang="cs-CZ" altLang="en-US" sz="2800" b="1" baseline="-25000"/>
              <a:t>X</a:t>
            </a:r>
            <a:r>
              <a:rPr lang="cs-CZ" altLang="en-US" sz="2800" b="1"/>
              <a:t> x S</a:t>
            </a:r>
            <a:r>
              <a:rPr lang="cs-CZ" altLang="en-US" sz="2800" b="1" baseline="-25000"/>
              <a:t>kr</a:t>
            </a:r>
          </a:p>
          <a:p>
            <a:pPr eaLnBrk="1" hangingPunct="1">
              <a:spcBef>
                <a:spcPct val="0"/>
              </a:spcBef>
              <a:buFontTx/>
              <a:buNone/>
            </a:pPr>
            <a:r>
              <a:rPr lang="cs-CZ" altLang="en-US" sz="2800" b="1"/>
              <a:t>	  S</a:t>
            </a:r>
            <a:r>
              <a:rPr lang="cs-CZ" altLang="en-US" sz="2800" b="1" baseline="-25000"/>
              <a:t>X</a:t>
            </a:r>
            <a:r>
              <a:rPr lang="cs-CZ" altLang="en-US" sz="2800" b="1"/>
              <a:t> x U</a:t>
            </a:r>
            <a:r>
              <a:rPr lang="cs-CZ" altLang="en-US" sz="2800" b="1" baseline="-25000"/>
              <a:t>kr</a:t>
            </a:r>
            <a:endParaRPr lang="en-GB" altLang="en-US" sz="2800" b="1" baseline="-25000"/>
          </a:p>
        </p:txBody>
      </p:sp>
      <p:cxnSp>
        <p:nvCxnSpPr>
          <p:cNvPr id="6" name="Přímá spojnice 5"/>
          <p:cNvCxnSpPr/>
          <p:nvPr/>
        </p:nvCxnSpPr>
        <p:spPr>
          <a:xfrm>
            <a:off x="2971800" y="1676400"/>
            <a:ext cx="15255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1" name="TextovéPole 6"/>
          <p:cNvSpPr txBox="1">
            <a:spLocks noChangeArrowheads="1"/>
          </p:cNvSpPr>
          <p:nvPr/>
        </p:nvSpPr>
        <p:spPr bwMode="auto">
          <a:xfrm>
            <a:off x="5791200" y="1184275"/>
            <a:ext cx="2303463" cy="79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2800" b="1"/>
              <a:t>FE</a:t>
            </a:r>
            <a:r>
              <a:rPr lang="cs-CZ" altLang="en-US" sz="2800" b="1" baseline="-25000"/>
              <a:t>X</a:t>
            </a:r>
            <a:r>
              <a:rPr lang="cs-CZ" altLang="en-US" sz="2800" b="1"/>
              <a:t> = C</a:t>
            </a:r>
            <a:r>
              <a:rPr lang="cs-CZ" altLang="en-US" sz="2800" b="1" baseline="-25000"/>
              <a:t>X</a:t>
            </a:r>
            <a:r>
              <a:rPr lang="cs-CZ" altLang="en-US" sz="2800" b="1"/>
              <a:t> /C</a:t>
            </a:r>
            <a:r>
              <a:rPr lang="cs-CZ" altLang="en-US" sz="2800" b="1" baseline="-25000"/>
              <a:t>kr</a:t>
            </a:r>
          </a:p>
          <a:p>
            <a:pPr eaLnBrk="1" hangingPunct="1">
              <a:spcBef>
                <a:spcPct val="0"/>
              </a:spcBef>
              <a:buFontTx/>
              <a:buNone/>
            </a:pPr>
            <a:endParaRPr lang="en-GB" altLang="en-US" sz="1800"/>
          </a:p>
        </p:txBody>
      </p:sp>
      <p:sp>
        <p:nvSpPr>
          <p:cNvPr id="4102" name="TextovéPole 12"/>
          <p:cNvSpPr txBox="1">
            <a:spLocks noChangeArrowheads="1"/>
          </p:cNvSpPr>
          <p:nvPr/>
        </p:nvSpPr>
        <p:spPr bwMode="auto">
          <a:xfrm>
            <a:off x="606425" y="2106310"/>
            <a:ext cx="8229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2400" b="1" dirty="0">
                <a:solidFill>
                  <a:srgbClr val="FF0000"/>
                </a:solidFill>
              </a:rPr>
              <a:t>EF</a:t>
            </a:r>
            <a:r>
              <a:rPr lang="cs-CZ" altLang="en-US" sz="2400" b="1" baseline="-25000" dirty="0">
                <a:solidFill>
                  <a:srgbClr val="FF0000"/>
                </a:solidFill>
              </a:rPr>
              <a:t>X</a:t>
            </a:r>
            <a:r>
              <a:rPr lang="cs-CZ" altLang="en-US" sz="2400" b="1" dirty="0">
                <a:solidFill>
                  <a:srgbClr val="FF0000"/>
                </a:solidFill>
              </a:rPr>
              <a:t> &lt; 100% </a:t>
            </a:r>
            <a:r>
              <a:rPr lang="cs-CZ" altLang="en-US" sz="2400" dirty="0"/>
              <a:t>(</a:t>
            </a:r>
            <a:r>
              <a:rPr lang="cs-CZ" altLang="en-US" sz="2400" dirty="0" err="1"/>
              <a:t>solutes</a:t>
            </a:r>
            <a:r>
              <a:rPr lang="cs-CZ" altLang="en-US" sz="2400" dirty="0"/>
              <a:t> </a:t>
            </a:r>
            <a:r>
              <a:rPr lang="cs-CZ" altLang="en-US" sz="2400" dirty="0" err="1"/>
              <a:t>only</a:t>
            </a:r>
            <a:r>
              <a:rPr lang="cs-CZ" altLang="en-US" sz="2400" dirty="0"/>
              <a:t> </a:t>
            </a:r>
            <a:r>
              <a:rPr lang="cs-CZ" altLang="en-US" sz="2400" dirty="0" err="1"/>
              <a:t>tubularly</a:t>
            </a:r>
            <a:r>
              <a:rPr lang="cs-CZ" altLang="en-US" sz="2400" dirty="0"/>
              <a:t> </a:t>
            </a:r>
            <a:r>
              <a:rPr lang="cs-CZ" altLang="en-US" sz="2400" dirty="0" err="1"/>
              <a:t>resorbed</a:t>
            </a:r>
            <a:r>
              <a:rPr lang="cs-CZ" altLang="en-US" sz="2400" dirty="0"/>
              <a:t>)</a:t>
            </a:r>
          </a:p>
          <a:p>
            <a:pPr eaLnBrk="1" hangingPunct="1">
              <a:spcBef>
                <a:spcPct val="0"/>
              </a:spcBef>
              <a:buFontTx/>
              <a:buNone/>
            </a:pPr>
            <a:r>
              <a:rPr lang="cs-CZ" altLang="en-US" sz="2400" b="1" dirty="0">
                <a:solidFill>
                  <a:srgbClr val="FF0000"/>
                </a:solidFill>
              </a:rPr>
              <a:t>EF</a:t>
            </a:r>
            <a:r>
              <a:rPr lang="cs-CZ" altLang="en-US" sz="2400" b="1" baseline="-25000" dirty="0">
                <a:solidFill>
                  <a:srgbClr val="FF0000"/>
                </a:solidFill>
              </a:rPr>
              <a:t>X</a:t>
            </a:r>
            <a:r>
              <a:rPr lang="cs-CZ" altLang="en-US" sz="2400" b="1" dirty="0">
                <a:solidFill>
                  <a:srgbClr val="FF0000"/>
                </a:solidFill>
              </a:rPr>
              <a:t> &gt; 100%  </a:t>
            </a:r>
            <a:r>
              <a:rPr lang="cs-CZ" altLang="en-US" sz="2400" dirty="0"/>
              <a:t>(</a:t>
            </a:r>
            <a:r>
              <a:rPr lang="cs-CZ" altLang="en-US" sz="2400" dirty="0" err="1"/>
              <a:t>solutes</a:t>
            </a:r>
            <a:r>
              <a:rPr lang="cs-CZ" altLang="en-US" sz="2400" dirty="0"/>
              <a:t> </a:t>
            </a:r>
            <a:r>
              <a:rPr lang="cs-CZ" altLang="en-US" sz="2400" dirty="0" err="1"/>
              <a:t>intensively</a:t>
            </a:r>
            <a:r>
              <a:rPr lang="cs-CZ" altLang="en-US" sz="2400" dirty="0"/>
              <a:t> </a:t>
            </a:r>
            <a:r>
              <a:rPr lang="cs-CZ" altLang="en-US" sz="2400" dirty="0" err="1"/>
              <a:t>secreted</a:t>
            </a:r>
            <a:r>
              <a:rPr lang="cs-CZ" altLang="en-US" sz="2400" dirty="0"/>
              <a:t>)</a:t>
            </a:r>
            <a:endParaRPr lang="en-GB" altLang="en-US" sz="2400" dirty="0"/>
          </a:p>
        </p:txBody>
      </p:sp>
      <p:cxnSp>
        <p:nvCxnSpPr>
          <p:cNvPr id="17" name="Přímá spojnice se šipkou 16"/>
          <p:cNvCxnSpPr/>
          <p:nvPr/>
        </p:nvCxnSpPr>
        <p:spPr>
          <a:xfrm flipH="1">
            <a:off x="4794250" y="1466850"/>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4" name="TextovéPole 17"/>
          <p:cNvSpPr txBox="1">
            <a:spLocks noChangeArrowheads="1"/>
          </p:cNvSpPr>
          <p:nvPr/>
        </p:nvSpPr>
        <p:spPr bwMode="auto">
          <a:xfrm>
            <a:off x="636588" y="3311525"/>
            <a:ext cx="248337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2800" b="1" dirty="0">
                <a:solidFill>
                  <a:srgbClr val="FF0000"/>
                </a:solidFill>
              </a:rPr>
              <a:t>EF</a:t>
            </a:r>
            <a:r>
              <a:rPr lang="cs-CZ" altLang="en-US" sz="2800" b="1" baseline="-25000" dirty="0">
                <a:solidFill>
                  <a:srgbClr val="FF0000"/>
                </a:solidFill>
              </a:rPr>
              <a:t>X</a:t>
            </a:r>
            <a:r>
              <a:rPr lang="cs-CZ" altLang="en-US" sz="2800" b="1" dirty="0">
                <a:solidFill>
                  <a:srgbClr val="FF0000"/>
                </a:solidFill>
              </a:rPr>
              <a:t> </a:t>
            </a:r>
            <a:r>
              <a:rPr lang="cs-CZ" altLang="en-US" sz="2800" b="1" dirty="0" err="1">
                <a:solidFill>
                  <a:srgbClr val="FF0000"/>
                </a:solidFill>
              </a:rPr>
              <a:t>adequate</a:t>
            </a:r>
            <a:endParaRPr lang="en-GB" altLang="en-US" sz="2800" b="1" dirty="0">
              <a:solidFill>
                <a:srgbClr val="FF0000"/>
              </a:solidFill>
            </a:endParaRPr>
          </a:p>
        </p:txBody>
      </p:sp>
      <p:sp>
        <p:nvSpPr>
          <p:cNvPr id="4105" name="TextovéPole 18"/>
          <p:cNvSpPr txBox="1">
            <a:spLocks noChangeArrowheads="1"/>
          </p:cNvSpPr>
          <p:nvPr/>
        </p:nvSpPr>
        <p:spPr bwMode="auto">
          <a:xfrm>
            <a:off x="606425" y="4267200"/>
            <a:ext cx="72390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a:t>The homeostasis of the internal environment can be maintained if the FEs of the individual solutes are set to values that correspond to the decrease in GFR, but also to the size of their intake. </a:t>
            </a:r>
            <a:r>
              <a:rPr lang="en-GB" altLang="en-US" sz="1800" b="1" dirty="0">
                <a:solidFill>
                  <a:srgbClr val="FF0000"/>
                </a:solidFill>
              </a:rPr>
              <a:t>The </a:t>
            </a:r>
            <a:r>
              <a:rPr lang="cs-CZ" altLang="en-US" sz="1800" b="1" dirty="0">
                <a:solidFill>
                  <a:srgbClr val="FF0000"/>
                </a:solidFill>
              </a:rPr>
              <a:t>EF</a:t>
            </a:r>
            <a:r>
              <a:rPr lang="en-GB" altLang="en-US" sz="1800" b="1" dirty="0">
                <a:solidFill>
                  <a:srgbClr val="FF0000"/>
                </a:solidFill>
              </a:rPr>
              <a:t> value set in this way is called adequate.</a:t>
            </a:r>
          </a:p>
        </p:txBody>
      </p:sp>
    </p:spTree>
    <p:extLst>
      <p:ext uri="{BB962C8B-B14F-4D97-AF65-F5344CB8AC3E}">
        <p14:creationId xmlns:p14="http://schemas.microsoft.com/office/powerpoint/2010/main" xmlns="" val="147951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8256"/>
            <a:ext cx="8229600" cy="1143000"/>
          </a:xfrm>
        </p:spPr>
        <p:txBody>
          <a:bodyPr/>
          <a:lstStyle/>
          <a:p>
            <a:r>
              <a:rPr lang="cs-CZ" b="1" dirty="0"/>
              <a:t>Terminology</a:t>
            </a:r>
            <a:r>
              <a:rPr lang="cs-CZ" dirty="0"/>
              <a:t> </a:t>
            </a:r>
            <a:endParaRPr lang="en-GB" dirty="0"/>
          </a:p>
        </p:txBody>
      </p:sp>
      <p:sp>
        <p:nvSpPr>
          <p:cNvPr id="4" name="TextovéPole 3"/>
          <p:cNvSpPr txBox="1"/>
          <p:nvPr/>
        </p:nvSpPr>
        <p:spPr>
          <a:xfrm>
            <a:off x="91550" y="980727"/>
            <a:ext cx="8344644" cy="2862322"/>
          </a:xfrm>
          <a:prstGeom prst="rect">
            <a:avLst/>
          </a:prstGeom>
          <a:noFill/>
        </p:spPr>
        <p:txBody>
          <a:bodyPr wrap="square" rtlCol="0">
            <a:spAutoFit/>
          </a:bodyPr>
          <a:lstStyle/>
          <a:p>
            <a:r>
              <a:rPr lang="en-GB" b="1" u="sng" dirty="0"/>
              <a:t>Acute kidney failure </a:t>
            </a:r>
            <a:r>
              <a:rPr lang="en-GB" b="1" dirty="0"/>
              <a:t>– (</a:t>
            </a:r>
            <a:r>
              <a:rPr lang="en-GB" b="1" dirty="0">
                <a:solidFill>
                  <a:srgbClr val="FF0000"/>
                </a:solidFill>
              </a:rPr>
              <a:t>ARF</a:t>
            </a:r>
            <a:r>
              <a:rPr lang="en-GB" b="1" dirty="0"/>
              <a:t>)</a:t>
            </a:r>
            <a:r>
              <a:rPr lang="en-GB" dirty="0"/>
              <a:t>,</a:t>
            </a:r>
            <a:r>
              <a:rPr lang="en-GB" b="1" dirty="0"/>
              <a:t> </a:t>
            </a:r>
            <a:r>
              <a:rPr lang="en-GB" dirty="0"/>
              <a:t>usually requires urgent replacement of </a:t>
            </a:r>
            <a:r>
              <a:rPr lang="en-GB" dirty="0" smtClean="0"/>
              <a:t>the</a:t>
            </a:r>
            <a:r>
              <a:rPr lang="cs-CZ" dirty="0" smtClean="0"/>
              <a:t> </a:t>
            </a:r>
            <a:r>
              <a:rPr lang="cs-CZ" dirty="0" err="1" smtClean="0"/>
              <a:t>renal</a:t>
            </a:r>
            <a:r>
              <a:rPr lang="en-GB" dirty="0" smtClean="0"/>
              <a:t> </a:t>
            </a:r>
            <a:r>
              <a:rPr lang="en-GB" dirty="0"/>
              <a:t>function</a:t>
            </a:r>
            <a:r>
              <a:rPr lang="cs-CZ" dirty="0"/>
              <a:t> by </a:t>
            </a:r>
            <a:r>
              <a:rPr lang="cs-CZ" dirty="0" err="1"/>
              <a:t>hemodialysis</a:t>
            </a:r>
            <a:endParaRPr lang="en-GB" dirty="0"/>
          </a:p>
          <a:p>
            <a:endParaRPr lang="cs-CZ" b="1" dirty="0"/>
          </a:p>
          <a:p>
            <a:r>
              <a:rPr lang="en-GB" b="1" dirty="0"/>
              <a:t>Acute </a:t>
            </a:r>
            <a:r>
              <a:rPr lang="cs-CZ" b="1" dirty="0" err="1" smtClean="0"/>
              <a:t>kidney</a:t>
            </a:r>
            <a:r>
              <a:rPr lang="cs-CZ" b="1" dirty="0" smtClean="0"/>
              <a:t> </a:t>
            </a:r>
            <a:r>
              <a:rPr lang="cs-CZ" b="1" dirty="0" err="1" smtClean="0"/>
              <a:t>injury</a:t>
            </a:r>
            <a:r>
              <a:rPr lang="cs-CZ" b="1" dirty="0" smtClean="0"/>
              <a:t> </a:t>
            </a:r>
            <a:r>
              <a:rPr lang="en-GB" b="1" dirty="0" smtClean="0"/>
              <a:t>does </a:t>
            </a:r>
            <a:r>
              <a:rPr lang="en-GB" b="1" dirty="0"/>
              <a:t>not always mean a condition characterized by acute renal failure!</a:t>
            </a:r>
          </a:p>
          <a:p>
            <a:endParaRPr lang="cs-CZ" b="1" u="sng" dirty="0"/>
          </a:p>
          <a:p>
            <a:r>
              <a:rPr lang="cs-CZ" b="1" u="sng" dirty="0" err="1"/>
              <a:t>Acute</a:t>
            </a:r>
            <a:r>
              <a:rPr lang="cs-CZ" b="1" u="sng" dirty="0"/>
              <a:t> </a:t>
            </a:r>
            <a:r>
              <a:rPr lang="cs-CZ" b="1" u="sng" dirty="0" err="1"/>
              <a:t>kidney</a:t>
            </a:r>
            <a:r>
              <a:rPr lang="cs-CZ" b="1" u="sng" dirty="0"/>
              <a:t> </a:t>
            </a:r>
            <a:r>
              <a:rPr lang="cs-CZ" b="1" u="sng" dirty="0" err="1"/>
              <a:t>injury</a:t>
            </a:r>
            <a:r>
              <a:rPr lang="cs-CZ" b="1" u="sng" dirty="0"/>
              <a:t>  </a:t>
            </a:r>
            <a:r>
              <a:rPr lang="cs-CZ" dirty="0"/>
              <a:t>- </a:t>
            </a:r>
            <a:r>
              <a:rPr lang="cs-CZ" b="1" dirty="0">
                <a:solidFill>
                  <a:srgbClr val="FF0000"/>
                </a:solidFill>
              </a:rPr>
              <a:t>(</a:t>
            </a:r>
            <a:r>
              <a:rPr lang="cs-CZ" b="1" u="sng" dirty="0">
                <a:solidFill>
                  <a:srgbClr val="FF0000"/>
                </a:solidFill>
              </a:rPr>
              <a:t>AKI</a:t>
            </a:r>
            <a:r>
              <a:rPr lang="cs-CZ" b="1" dirty="0">
                <a:solidFill>
                  <a:srgbClr val="FF0000"/>
                </a:solidFill>
              </a:rPr>
              <a:t>), </a:t>
            </a:r>
            <a:r>
              <a:rPr lang="en-GB" dirty="0"/>
              <a:t>is a newly introduced term to indicate different degrees of glomerular filtration damage</a:t>
            </a:r>
            <a:endParaRPr lang="cs-CZ" dirty="0"/>
          </a:p>
          <a:p>
            <a:endParaRPr lang="cs-CZ" b="1" dirty="0">
              <a:solidFill>
                <a:srgbClr val="FF0000"/>
              </a:solidFill>
            </a:endParaRPr>
          </a:p>
          <a:p>
            <a:r>
              <a:rPr lang="en-GB" b="1" dirty="0">
                <a:solidFill>
                  <a:srgbClr val="FF0000"/>
                </a:solidFill>
              </a:rPr>
              <a:t>AKI is a potentially reversible process!</a:t>
            </a:r>
            <a:endParaRPr lang="cs-CZ" b="1" dirty="0">
              <a:solidFill>
                <a:srgbClr val="FF0000"/>
              </a:solidFill>
            </a:endParaRPr>
          </a:p>
        </p:txBody>
      </p:sp>
      <p:sp>
        <p:nvSpPr>
          <p:cNvPr id="6" name="TextovéPole 5"/>
          <p:cNvSpPr txBox="1"/>
          <p:nvPr/>
        </p:nvSpPr>
        <p:spPr>
          <a:xfrm>
            <a:off x="21724" y="3933056"/>
            <a:ext cx="8676456" cy="2862322"/>
          </a:xfrm>
          <a:prstGeom prst="rect">
            <a:avLst/>
          </a:prstGeom>
          <a:noFill/>
        </p:spPr>
        <p:txBody>
          <a:bodyPr wrap="square" rtlCol="0">
            <a:spAutoFit/>
          </a:bodyPr>
          <a:lstStyle/>
          <a:p>
            <a:r>
              <a:rPr lang="cs-CZ" b="1" u="sng" dirty="0" err="1"/>
              <a:t>Chronic</a:t>
            </a:r>
            <a:r>
              <a:rPr lang="cs-CZ" b="1" u="sng" dirty="0"/>
              <a:t> </a:t>
            </a:r>
            <a:r>
              <a:rPr lang="cs-CZ" b="1" u="sng" dirty="0" err="1"/>
              <a:t>kidney</a:t>
            </a:r>
            <a:r>
              <a:rPr lang="cs-CZ" b="1" u="sng" dirty="0"/>
              <a:t> </a:t>
            </a:r>
            <a:r>
              <a:rPr lang="cs-CZ" b="1" u="sng" dirty="0" err="1"/>
              <a:t>disease</a:t>
            </a:r>
            <a:r>
              <a:rPr lang="cs-CZ" b="1" u="sng" dirty="0"/>
              <a:t> </a:t>
            </a:r>
            <a:r>
              <a:rPr lang="cs-CZ" b="1" dirty="0"/>
              <a:t>- </a:t>
            </a:r>
            <a:r>
              <a:rPr lang="cs-CZ" b="1" dirty="0">
                <a:solidFill>
                  <a:srgbClr val="FF0000"/>
                </a:solidFill>
              </a:rPr>
              <a:t>(</a:t>
            </a:r>
            <a:r>
              <a:rPr lang="cs-CZ" b="1" u="sng" dirty="0">
                <a:solidFill>
                  <a:srgbClr val="FF0000"/>
                </a:solidFill>
              </a:rPr>
              <a:t>CKD</a:t>
            </a:r>
            <a:r>
              <a:rPr lang="cs-CZ" b="1" dirty="0">
                <a:solidFill>
                  <a:srgbClr val="FF0000"/>
                </a:solidFill>
              </a:rPr>
              <a:t>) </a:t>
            </a:r>
            <a:r>
              <a:rPr lang="en-GB" dirty="0"/>
              <a:t>is renal impairment and / or glomerular filtration rate (GFR &lt;1 ml / s / 1.73 m</a:t>
            </a:r>
            <a:r>
              <a:rPr lang="en-GB" baseline="30000" dirty="0"/>
              <a:t>2</a:t>
            </a:r>
            <a:r>
              <a:rPr lang="en-GB" dirty="0"/>
              <a:t>) </a:t>
            </a:r>
            <a:r>
              <a:rPr lang="en-GB" b="1" dirty="0">
                <a:solidFill>
                  <a:srgbClr val="FF0000"/>
                </a:solidFill>
              </a:rPr>
              <a:t>lasting at least 3 months or more</a:t>
            </a:r>
            <a:r>
              <a:rPr lang="en-GB" dirty="0"/>
              <a:t>, regardless of the underlying cause. It is usually a progressive process if the underlying cause of damage to renal structures / renal function is not </a:t>
            </a:r>
            <a:r>
              <a:rPr lang="cs-CZ" dirty="0" err="1" smtClean="0"/>
              <a:t>treated</a:t>
            </a:r>
            <a:r>
              <a:rPr lang="cs-CZ" smtClean="0"/>
              <a:t>/</a:t>
            </a:r>
            <a:r>
              <a:rPr lang="en-GB" smtClean="0"/>
              <a:t>treatable</a:t>
            </a:r>
            <a:r>
              <a:rPr lang="en-GB" dirty="0"/>
              <a:t>.</a:t>
            </a:r>
            <a:endParaRPr lang="cs-CZ" dirty="0"/>
          </a:p>
          <a:p>
            <a:r>
              <a:rPr lang="en-GB" b="1" u="sng" dirty="0"/>
              <a:t>Chronic renal insufficiency </a:t>
            </a:r>
            <a:r>
              <a:rPr lang="en-GB" b="1" dirty="0"/>
              <a:t>– </a:t>
            </a:r>
            <a:r>
              <a:rPr lang="en-GB" b="1" dirty="0">
                <a:solidFill>
                  <a:srgbClr val="FF0000"/>
                </a:solidFill>
              </a:rPr>
              <a:t>(</a:t>
            </a:r>
            <a:r>
              <a:rPr lang="en-GB" b="1" u="sng" dirty="0">
                <a:solidFill>
                  <a:srgbClr val="FF0000"/>
                </a:solidFill>
              </a:rPr>
              <a:t>CHRI)</a:t>
            </a:r>
            <a:r>
              <a:rPr lang="en-GB" dirty="0"/>
              <a:t> is a label for a state in which is the chronic impairment of kidney function accompanied by complications that are not related to underlying nephropathy. The development and severity of these complications depend on the degree of renal impairment. </a:t>
            </a:r>
          </a:p>
          <a:p>
            <a:r>
              <a:rPr lang="cs-CZ" b="1" u="sng" dirty="0"/>
              <a:t>End </a:t>
            </a:r>
            <a:r>
              <a:rPr lang="en-GB" b="1" u="sng" dirty="0"/>
              <a:t>stage</a:t>
            </a:r>
            <a:r>
              <a:rPr lang="cs-CZ" b="1" u="sng" dirty="0"/>
              <a:t> </a:t>
            </a:r>
            <a:r>
              <a:rPr lang="cs-CZ" b="1" u="sng" dirty="0" err="1"/>
              <a:t>renal</a:t>
            </a:r>
            <a:r>
              <a:rPr lang="cs-CZ" b="1" u="sng" dirty="0"/>
              <a:t> </a:t>
            </a:r>
            <a:r>
              <a:rPr lang="cs-CZ" b="1" u="sng" dirty="0" err="1"/>
              <a:t>failure</a:t>
            </a:r>
            <a:r>
              <a:rPr lang="cs-CZ" b="1" u="sng" dirty="0"/>
              <a:t>  </a:t>
            </a:r>
            <a:r>
              <a:rPr lang="cs-CZ" b="1" dirty="0"/>
              <a:t>- </a:t>
            </a:r>
            <a:r>
              <a:rPr lang="cs-CZ" b="1" dirty="0">
                <a:solidFill>
                  <a:srgbClr val="FF0000"/>
                </a:solidFill>
              </a:rPr>
              <a:t>(</a:t>
            </a:r>
            <a:r>
              <a:rPr lang="cs-CZ" b="1" u="sng" dirty="0">
                <a:solidFill>
                  <a:srgbClr val="FF0000"/>
                </a:solidFill>
              </a:rPr>
              <a:t>ESRF</a:t>
            </a:r>
            <a:r>
              <a:rPr lang="cs-CZ" b="1" dirty="0">
                <a:solidFill>
                  <a:srgbClr val="FF0000"/>
                </a:solidFill>
              </a:rPr>
              <a:t>)</a:t>
            </a:r>
            <a:r>
              <a:rPr lang="cs-CZ" dirty="0"/>
              <a:t> </a:t>
            </a:r>
            <a:r>
              <a:rPr lang="en-GB" dirty="0"/>
              <a:t>is a definitive renal failure requiring </a:t>
            </a:r>
            <a:r>
              <a:rPr lang="cs-CZ" dirty="0" err="1"/>
              <a:t>maintenance</a:t>
            </a:r>
            <a:r>
              <a:rPr lang="cs-CZ" dirty="0"/>
              <a:t> </a:t>
            </a:r>
            <a:r>
              <a:rPr lang="cs-CZ" dirty="0" err="1"/>
              <a:t>renal</a:t>
            </a:r>
            <a:r>
              <a:rPr lang="cs-CZ" dirty="0"/>
              <a:t> </a:t>
            </a:r>
            <a:r>
              <a:rPr lang="cs-CZ" dirty="0" err="1"/>
              <a:t>replacement</a:t>
            </a:r>
            <a:r>
              <a:rPr lang="cs-CZ" dirty="0"/>
              <a:t> </a:t>
            </a:r>
            <a:r>
              <a:rPr lang="cs-CZ" dirty="0" err="1"/>
              <a:t>therapy</a:t>
            </a:r>
            <a:endParaRPr lang="en-GB" dirty="0"/>
          </a:p>
        </p:txBody>
      </p:sp>
    </p:spTree>
    <p:extLst>
      <p:ext uri="{BB962C8B-B14F-4D97-AF65-F5344CB8AC3E}">
        <p14:creationId xmlns:p14="http://schemas.microsoft.com/office/powerpoint/2010/main" xmlns="" val="3494248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US" b="1" dirty="0" smtClean="0"/>
              <a:t>Adaptation of residual </a:t>
            </a:r>
            <a:r>
              <a:rPr lang="en-US" b="1" dirty="0" err="1" smtClean="0"/>
              <a:t>nephrons</a:t>
            </a:r>
            <a:r>
              <a:rPr lang="en-US" b="1" dirty="0" smtClean="0"/>
              <a:t> with the aim of maintaining the internal </a:t>
            </a:r>
            <a:r>
              <a:rPr lang="en-US" b="1" dirty="0" smtClean="0"/>
              <a:t>environment</a:t>
            </a:r>
            <a:endParaRPr lang="cs-CZ" b="1" dirty="0" smtClean="0"/>
          </a:p>
          <a:p>
            <a:pPr marL="514350" indent="-514350">
              <a:buFont typeface="+mj-lt"/>
              <a:buAutoNum type="arabicPeriod"/>
            </a:pPr>
            <a:r>
              <a:rPr lang="en-GB" b="1" dirty="0" smtClean="0">
                <a:solidFill>
                  <a:srgbClr val="FF0000"/>
                </a:solidFill>
              </a:rPr>
              <a:t>Specific </a:t>
            </a:r>
            <a:r>
              <a:rPr lang="en-GB" b="1" dirty="0">
                <a:solidFill>
                  <a:srgbClr val="FF0000"/>
                </a:solidFill>
              </a:rPr>
              <a:t>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2412001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Specific</a:t>
            </a:r>
            <a:r>
              <a:rPr lang="cs-CZ" b="1" dirty="0"/>
              <a:t> </a:t>
            </a:r>
            <a:r>
              <a:rPr lang="cs-CZ" b="1" dirty="0" err="1"/>
              <a:t>complications</a:t>
            </a:r>
            <a:r>
              <a:rPr lang="cs-CZ" b="1" dirty="0"/>
              <a:t> </a:t>
            </a:r>
            <a:r>
              <a:rPr lang="cs-CZ" b="1" dirty="0" err="1"/>
              <a:t>of</a:t>
            </a:r>
            <a:r>
              <a:rPr lang="cs-CZ" b="1" dirty="0"/>
              <a:t> RI</a:t>
            </a:r>
            <a:endParaRPr lang="en-GB" b="1" dirty="0"/>
          </a:p>
        </p:txBody>
      </p:sp>
      <p:sp>
        <p:nvSpPr>
          <p:cNvPr id="4" name="TextovéPole 3"/>
          <p:cNvSpPr txBox="1"/>
          <p:nvPr/>
        </p:nvSpPr>
        <p:spPr>
          <a:xfrm>
            <a:off x="539551" y="1700808"/>
            <a:ext cx="8352929" cy="4832092"/>
          </a:xfrm>
          <a:prstGeom prst="rect">
            <a:avLst/>
          </a:prstGeom>
          <a:noFill/>
        </p:spPr>
        <p:txBody>
          <a:bodyPr wrap="square" rtlCol="0">
            <a:spAutoFit/>
          </a:bodyPr>
          <a:lstStyle/>
          <a:p>
            <a:pPr marL="342900" indent="-342900">
              <a:buFont typeface="+mj-lt"/>
              <a:buAutoNum type="arabicPeriod"/>
            </a:pPr>
            <a:r>
              <a:rPr lang="en-GB" sz="2800" b="1" dirty="0">
                <a:solidFill>
                  <a:srgbClr val="FF0000"/>
                </a:solidFill>
              </a:rPr>
              <a:t>Tendency to isotonic dehydration </a:t>
            </a:r>
            <a:r>
              <a:rPr lang="en-GB" sz="2800" b="1" dirty="0"/>
              <a:t>in osmotic diuresis</a:t>
            </a:r>
          </a:p>
          <a:p>
            <a:pPr marL="342900" indent="-342900">
              <a:buFont typeface="+mj-lt"/>
              <a:buAutoNum type="arabicPeriod"/>
            </a:pPr>
            <a:r>
              <a:rPr lang="en-GB" sz="2800" b="1" dirty="0">
                <a:solidFill>
                  <a:srgbClr val="FF0000"/>
                </a:solidFill>
              </a:rPr>
              <a:t>Tendency to develop severe MAC </a:t>
            </a:r>
            <a:r>
              <a:rPr lang="en-GB" sz="2800" b="1" dirty="0"/>
              <a:t>after minimal </a:t>
            </a:r>
            <a:r>
              <a:rPr lang="cs-CZ" sz="2800" b="1" dirty="0" err="1"/>
              <a:t>insult</a:t>
            </a:r>
            <a:endParaRPr lang="cs-CZ" sz="2800" b="1" dirty="0"/>
          </a:p>
          <a:p>
            <a:pPr marL="342900" indent="-342900">
              <a:buFont typeface="+mj-lt"/>
              <a:buAutoNum type="arabicPeriod"/>
            </a:pPr>
            <a:r>
              <a:rPr lang="en-GB" sz="2800" b="1" dirty="0">
                <a:solidFill>
                  <a:srgbClr val="FF0000"/>
                </a:solidFill>
              </a:rPr>
              <a:t>Tendency to </a:t>
            </a:r>
            <a:r>
              <a:rPr lang="en-GB" sz="2800" b="1" dirty="0" err="1">
                <a:solidFill>
                  <a:srgbClr val="FF0000"/>
                </a:solidFill>
              </a:rPr>
              <a:t>hyperkalemia</a:t>
            </a:r>
            <a:r>
              <a:rPr lang="en-GB" sz="2800" b="1" dirty="0">
                <a:solidFill>
                  <a:srgbClr val="FF0000"/>
                </a:solidFill>
              </a:rPr>
              <a:t> </a:t>
            </a:r>
            <a:r>
              <a:rPr lang="en-GB" sz="2800" b="1" dirty="0"/>
              <a:t>before the development of anuria</a:t>
            </a:r>
            <a:r>
              <a:rPr lang="cs-CZ" sz="2800" b="1" dirty="0"/>
              <a:t>, </a:t>
            </a:r>
            <a:r>
              <a:rPr lang="cs-CZ" sz="2800" b="1" dirty="0" err="1"/>
              <a:t>bacause</a:t>
            </a:r>
            <a:r>
              <a:rPr lang="cs-CZ" sz="2800" b="1" dirty="0"/>
              <a:t> </a:t>
            </a:r>
            <a:r>
              <a:rPr lang="en-GB" sz="2800" b="1" dirty="0"/>
              <a:t> impaired tubular K</a:t>
            </a:r>
            <a:r>
              <a:rPr lang="en-GB" sz="2800" b="1" baseline="30000" dirty="0"/>
              <a:t>+</a:t>
            </a:r>
            <a:r>
              <a:rPr lang="en-GB" sz="2800" b="1" dirty="0"/>
              <a:t> transport in the distal nephron</a:t>
            </a:r>
          </a:p>
          <a:p>
            <a:pPr marL="342900" indent="-342900">
              <a:buFont typeface="+mj-lt"/>
              <a:buAutoNum type="arabicPeriod"/>
            </a:pPr>
            <a:r>
              <a:rPr lang="en-GB" sz="2800" b="1" dirty="0">
                <a:solidFill>
                  <a:srgbClr val="FF0000"/>
                </a:solidFill>
              </a:rPr>
              <a:t>Early development of </a:t>
            </a:r>
            <a:r>
              <a:rPr lang="en-GB" sz="2800" b="1" dirty="0" err="1">
                <a:solidFill>
                  <a:srgbClr val="FF0000"/>
                </a:solidFill>
              </a:rPr>
              <a:t>phosph</a:t>
            </a:r>
            <a:r>
              <a:rPr lang="cs-CZ" sz="2800" b="1" dirty="0" err="1">
                <a:solidFill>
                  <a:srgbClr val="FF0000"/>
                </a:solidFill>
              </a:rPr>
              <a:t>ate</a:t>
            </a:r>
            <a:r>
              <a:rPr lang="cs-CZ" sz="2800" b="1" dirty="0">
                <a:solidFill>
                  <a:srgbClr val="FF0000"/>
                </a:solidFill>
              </a:rPr>
              <a:t> and </a:t>
            </a:r>
            <a:r>
              <a:rPr lang="en-GB" sz="2800" b="1" dirty="0">
                <a:solidFill>
                  <a:srgbClr val="FF0000"/>
                </a:solidFill>
              </a:rPr>
              <a:t>calcium metabolism disorder </a:t>
            </a:r>
            <a:r>
              <a:rPr lang="en-GB" sz="2800" b="1" dirty="0"/>
              <a:t>accelerating the development of K-V complications</a:t>
            </a:r>
          </a:p>
          <a:p>
            <a:pPr marL="342900" indent="-342900">
              <a:buFont typeface="+mj-lt"/>
              <a:buAutoNum type="arabicPeriod"/>
            </a:pPr>
            <a:r>
              <a:rPr lang="en-GB" sz="2800" b="1" dirty="0">
                <a:solidFill>
                  <a:srgbClr val="FF0000"/>
                </a:solidFill>
              </a:rPr>
              <a:t>Development of </a:t>
            </a:r>
            <a:r>
              <a:rPr lang="en-GB" sz="2800" b="1" dirty="0" err="1">
                <a:solidFill>
                  <a:srgbClr val="FF0000"/>
                </a:solidFill>
              </a:rPr>
              <a:t>anemia</a:t>
            </a:r>
            <a:r>
              <a:rPr lang="en-GB" sz="2800" b="1" dirty="0">
                <a:solidFill>
                  <a:srgbClr val="FF0000"/>
                </a:solidFill>
              </a:rPr>
              <a:t> </a:t>
            </a:r>
            <a:r>
              <a:rPr lang="en-GB" sz="2800" b="1" dirty="0"/>
              <a:t>in late stage RI due to erythropoietin deficiency</a:t>
            </a:r>
          </a:p>
        </p:txBody>
      </p:sp>
    </p:spTree>
    <p:extLst>
      <p:ext uri="{BB962C8B-B14F-4D97-AF65-F5344CB8AC3E}">
        <p14:creationId xmlns:p14="http://schemas.microsoft.com/office/powerpoint/2010/main" xmlns="" val="2906015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1143000"/>
          </a:xfrm>
        </p:spPr>
        <p:txBody>
          <a:bodyPr/>
          <a:lstStyle/>
          <a:p>
            <a:r>
              <a:rPr lang="cs-CZ" altLang="en-US" b="1" dirty="0" err="1"/>
              <a:t>Definition</a:t>
            </a:r>
            <a:r>
              <a:rPr lang="cs-CZ" altLang="en-US" b="1" dirty="0"/>
              <a:t> CKD-MBD</a:t>
            </a:r>
          </a:p>
        </p:txBody>
      </p:sp>
      <p:sp>
        <p:nvSpPr>
          <p:cNvPr id="12291" name="Rectangle 3"/>
          <p:cNvSpPr>
            <a:spLocks noChangeArrowheads="1"/>
          </p:cNvSpPr>
          <p:nvPr/>
        </p:nvSpPr>
        <p:spPr bwMode="auto">
          <a:xfrm>
            <a:off x="152400" y="1828800"/>
            <a:ext cx="8884096"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pPr>
              <a:buFontTx/>
              <a:buNone/>
            </a:pPr>
            <a:r>
              <a:rPr lang="en-GB" altLang="en-US" dirty="0"/>
              <a:t>Systemic disorder of mineral and bone metabolism based on CKD manifested by one or a combination of the following abnormalities:</a:t>
            </a:r>
            <a:endParaRPr lang="cs-CZ" altLang="en-US" dirty="0"/>
          </a:p>
          <a:p>
            <a:r>
              <a:rPr lang="cs-CZ" altLang="en-US" dirty="0" err="1">
                <a:solidFill>
                  <a:srgbClr val="FF0000"/>
                </a:solidFill>
              </a:rPr>
              <a:t>Disorder</a:t>
            </a:r>
            <a:r>
              <a:rPr lang="cs-CZ" altLang="en-US" dirty="0">
                <a:solidFill>
                  <a:srgbClr val="FF0000"/>
                </a:solidFill>
              </a:rPr>
              <a:t> </a:t>
            </a:r>
            <a:r>
              <a:rPr lang="cs-CZ" altLang="en-US" dirty="0" err="1">
                <a:solidFill>
                  <a:srgbClr val="FF0000"/>
                </a:solidFill>
              </a:rPr>
              <a:t>of</a:t>
            </a:r>
            <a:r>
              <a:rPr lang="cs-CZ" altLang="en-US" dirty="0">
                <a:solidFill>
                  <a:srgbClr val="FF0000"/>
                </a:solidFill>
              </a:rPr>
              <a:t> </a:t>
            </a:r>
            <a:r>
              <a:rPr lang="cs-CZ" altLang="en-US" dirty="0" err="1">
                <a:solidFill>
                  <a:srgbClr val="FF0000"/>
                </a:solidFill>
              </a:rPr>
              <a:t>calcium</a:t>
            </a:r>
            <a:r>
              <a:rPr lang="cs-CZ" altLang="en-US" dirty="0">
                <a:solidFill>
                  <a:srgbClr val="FF0000"/>
                </a:solidFill>
              </a:rPr>
              <a:t>, </a:t>
            </a:r>
            <a:r>
              <a:rPr lang="cs-CZ" altLang="en-US" dirty="0" err="1">
                <a:solidFill>
                  <a:srgbClr val="FF0000"/>
                </a:solidFill>
              </a:rPr>
              <a:t>phosphorus</a:t>
            </a:r>
            <a:r>
              <a:rPr lang="cs-CZ" altLang="en-US" dirty="0">
                <a:solidFill>
                  <a:srgbClr val="FF0000"/>
                </a:solidFill>
              </a:rPr>
              <a:t>, PTH and vitamin D </a:t>
            </a:r>
            <a:r>
              <a:rPr lang="cs-CZ" altLang="en-US" dirty="0" err="1">
                <a:solidFill>
                  <a:srgbClr val="FF0000"/>
                </a:solidFill>
              </a:rPr>
              <a:t>metabolism</a:t>
            </a:r>
            <a:endParaRPr lang="cs-CZ" altLang="en-US" dirty="0">
              <a:solidFill>
                <a:srgbClr val="FF0000"/>
              </a:solidFill>
            </a:endParaRPr>
          </a:p>
          <a:p>
            <a:r>
              <a:rPr lang="cs-CZ" altLang="en-US" dirty="0">
                <a:solidFill>
                  <a:srgbClr val="FF0000"/>
                </a:solidFill>
              </a:rPr>
              <a:t>Bone </a:t>
            </a:r>
            <a:r>
              <a:rPr lang="cs-CZ" altLang="en-US" dirty="0" err="1">
                <a:solidFill>
                  <a:srgbClr val="FF0000"/>
                </a:solidFill>
              </a:rPr>
              <a:t>disorders</a:t>
            </a:r>
            <a:r>
              <a:rPr lang="cs-CZ" altLang="en-US" dirty="0">
                <a:solidFill>
                  <a:srgbClr val="FF0000"/>
                </a:solidFill>
              </a:rPr>
              <a:t> (bone </a:t>
            </a:r>
            <a:r>
              <a:rPr lang="cs-CZ" altLang="en-US" dirty="0" err="1">
                <a:solidFill>
                  <a:srgbClr val="FF0000"/>
                </a:solidFill>
              </a:rPr>
              <a:t>turnover</a:t>
            </a:r>
            <a:r>
              <a:rPr lang="cs-CZ" altLang="en-US" dirty="0">
                <a:solidFill>
                  <a:srgbClr val="FF0000"/>
                </a:solidFill>
              </a:rPr>
              <a:t>, </a:t>
            </a:r>
            <a:r>
              <a:rPr lang="cs-CZ" altLang="en-US" dirty="0" err="1">
                <a:solidFill>
                  <a:srgbClr val="FF0000"/>
                </a:solidFill>
              </a:rPr>
              <a:t>mineralization</a:t>
            </a:r>
            <a:r>
              <a:rPr lang="cs-CZ" altLang="en-US" dirty="0">
                <a:solidFill>
                  <a:srgbClr val="FF0000"/>
                </a:solidFill>
              </a:rPr>
              <a:t>, </a:t>
            </a:r>
            <a:r>
              <a:rPr lang="cs-CZ" altLang="en-US" dirty="0" err="1">
                <a:solidFill>
                  <a:srgbClr val="FF0000"/>
                </a:solidFill>
              </a:rPr>
              <a:t>volume</a:t>
            </a:r>
            <a:r>
              <a:rPr lang="cs-CZ" altLang="en-US" dirty="0">
                <a:solidFill>
                  <a:srgbClr val="FF0000"/>
                </a:solidFill>
              </a:rPr>
              <a:t>)</a:t>
            </a:r>
          </a:p>
          <a:p>
            <a:r>
              <a:rPr lang="cs-CZ" altLang="en-US" dirty="0" err="1">
                <a:solidFill>
                  <a:srgbClr val="FF0000"/>
                </a:solidFill>
              </a:rPr>
              <a:t>Calcification</a:t>
            </a:r>
            <a:r>
              <a:rPr lang="cs-CZ" altLang="en-US" dirty="0">
                <a:solidFill>
                  <a:srgbClr val="FF0000"/>
                </a:solidFill>
              </a:rPr>
              <a:t> </a:t>
            </a:r>
            <a:r>
              <a:rPr lang="cs-CZ" altLang="en-US" dirty="0" err="1">
                <a:solidFill>
                  <a:srgbClr val="FF0000"/>
                </a:solidFill>
              </a:rPr>
              <a:t>of</a:t>
            </a:r>
            <a:r>
              <a:rPr lang="cs-CZ" altLang="en-US" dirty="0">
                <a:solidFill>
                  <a:srgbClr val="FF0000"/>
                </a:solidFill>
              </a:rPr>
              <a:t> </a:t>
            </a:r>
            <a:r>
              <a:rPr lang="cs-CZ" altLang="en-US" dirty="0" err="1">
                <a:solidFill>
                  <a:srgbClr val="FF0000"/>
                </a:solidFill>
              </a:rPr>
              <a:t>vascular</a:t>
            </a:r>
            <a:r>
              <a:rPr lang="cs-CZ" altLang="en-US" dirty="0">
                <a:solidFill>
                  <a:srgbClr val="FF0000"/>
                </a:solidFill>
              </a:rPr>
              <a:t> and </a:t>
            </a:r>
            <a:r>
              <a:rPr lang="cs-CZ" altLang="en-US" dirty="0" err="1">
                <a:solidFill>
                  <a:srgbClr val="FF0000"/>
                </a:solidFill>
              </a:rPr>
              <a:t>other</a:t>
            </a:r>
            <a:r>
              <a:rPr lang="cs-CZ" altLang="en-US" dirty="0">
                <a:solidFill>
                  <a:srgbClr val="FF0000"/>
                </a:solidFill>
              </a:rPr>
              <a:t> soft </a:t>
            </a:r>
            <a:r>
              <a:rPr lang="cs-CZ" altLang="en-US" dirty="0" err="1">
                <a:solidFill>
                  <a:srgbClr val="FF0000"/>
                </a:solidFill>
              </a:rPr>
              <a:t>tissues</a:t>
            </a:r>
            <a:r>
              <a:rPr lang="cs-CZ" altLang="en-US" dirty="0">
                <a:solidFill>
                  <a:srgbClr val="FF0000"/>
                </a:solidFill>
              </a:rPr>
              <a:t> </a:t>
            </a:r>
            <a:endParaRPr lang="en-US" altLang="en-US" dirty="0">
              <a:solidFill>
                <a:srgbClr val="FF0000"/>
              </a:solidFill>
            </a:endParaRPr>
          </a:p>
        </p:txBody>
      </p:sp>
      <p:sp>
        <p:nvSpPr>
          <p:cNvPr id="2" name="TextovéPole 1"/>
          <p:cNvSpPr txBox="1"/>
          <p:nvPr/>
        </p:nvSpPr>
        <p:spPr>
          <a:xfrm>
            <a:off x="2055997" y="1274802"/>
            <a:ext cx="4955203" cy="369332"/>
          </a:xfrm>
          <a:prstGeom prst="rect">
            <a:avLst/>
          </a:prstGeom>
          <a:noFill/>
        </p:spPr>
        <p:txBody>
          <a:bodyPr wrap="none" rtlCol="0">
            <a:spAutoFit/>
          </a:bodyPr>
          <a:lstStyle/>
          <a:p>
            <a:r>
              <a:rPr lang="en-GB" b="1" dirty="0"/>
              <a:t>Chronic kidney disease-mineral and bone disorder</a:t>
            </a:r>
          </a:p>
        </p:txBody>
      </p:sp>
    </p:spTree>
    <p:extLst>
      <p:ext uri="{BB962C8B-B14F-4D97-AF65-F5344CB8AC3E}">
        <p14:creationId xmlns:p14="http://schemas.microsoft.com/office/powerpoint/2010/main" xmlns="" val="2952610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gulatory mechanisms of phosphate homeostasis. From conception and... |  Download Scientific Diagra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9011" y="908720"/>
            <a:ext cx="6264696" cy="55754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délník 3"/>
          <p:cNvSpPr/>
          <p:nvPr/>
        </p:nvSpPr>
        <p:spPr>
          <a:xfrm>
            <a:off x="539552" y="77723"/>
            <a:ext cx="8352928" cy="830997"/>
          </a:xfrm>
          <a:prstGeom prst="rect">
            <a:avLst/>
          </a:prstGeom>
        </p:spPr>
        <p:txBody>
          <a:bodyPr wrap="square">
            <a:spAutoFit/>
          </a:bodyPr>
          <a:lstStyle/>
          <a:p>
            <a:r>
              <a:rPr lang="en-GB" sz="2400" b="1" dirty="0"/>
              <a:t>Three feedback loops precisely regulating serum phosphate concentration</a:t>
            </a:r>
          </a:p>
        </p:txBody>
      </p:sp>
      <p:sp>
        <p:nvSpPr>
          <p:cNvPr id="6" name="TextovéPole 5"/>
          <p:cNvSpPr txBox="1"/>
          <p:nvPr/>
        </p:nvSpPr>
        <p:spPr>
          <a:xfrm>
            <a:off x="0" y="3248109"/>
            <a:ext cx="2601290" cy="3139321"/>
          </a:xfrm>
          <a:prstGeom prst="rect">
            <a:avLst/>
          </a:prstGeom>
          <a:noFill/>
        </p:spPr>
        <p:txBody>
          <a:bodyPr wrap="none" rtlCol="0">
            <a:spAutoFit/>
          </a:bodyPr>
          <a:lstStyle/>
          <a:p>
            <a:r>
              <a:rPr lang="cs-CZ" b="1" dirty="0">
                <a:solidFill>
                  <a:srgbClr val="FF0000"/>
                </a:solidFill>
              </a:rPr>
              <a:t>RI-GFR &gt;0,5 ml/</a:t>
            </a:r>
            <a:r>
              <a:rPr lang="cs-CZ" dirty="0">
                <a:solidFill>
                  <a:srgbClr val="FF0000"/>
                </a:solidFill>
              </a:rPr>
              <a:t>s</a:t>
            </a:r>
          </a:p>
          <a:p>
            <a:r>
              <a:rPr lang="cs-CZ" dirty="0"/>
              <a:t>(30ml/min):</a:t>
            </a:r>
          </a:p>
          <a:p>
            <a:r>
              <a:rPr lang="cs-CZ" b="1" dirty="0">
                <a:solidFill>
                  <a:srgbClr val="FF0000"/>
                </a:solidFill>
              </a:rPr>
              <a:t>↑FGF23</a:t>
            </a:r>
          </a:p>
          <a:p>
            <a:r>
              <a:rPr lang="en-GB" dirty="0"/>
              <a:t>↓</a:t>
            </a:r>
            <a:r>
              <a:rPr lang="cs-CZ" dirty="0"/>
              <a:t>1,25OHD3</a:t>
            </a:r>
          </a:p>
          <a:p>
            <a:r>
              <a:rPr lang="cs-CZ" dirty="0"/>
              <a:t>          ↓</a:t>
            </a:r>
          </a:p>
          <a:p>
            <a:r>
              <a:rPr lang="cs-CZ" dirty="0"/>
              <a:t>↓ Ca + </a:t>
            </a:r>
            <a:r>
              <a:rPr lang="cs-CZ" dirty="0" err="1"/>
              <a:t>Pi</a:t>
            </a:r>
            <a:r>
              <a:rPr lang="cs-CZ" dirty="0"/>
              <a:t> GIT </a:t>
            </a:r>
            <a:r>
              <a:rPr lang="cs-CZ" dirty="0" err="1"/>
              <a:t>resorption</a:t>
            </a:r>
            <a:endParaRPr lang="cs-CZ" dirty="0"/>
          </a:p>
          <a:p>
            <a:r>
              <a:rPr lang="cs-CZ" dirty="0"/>
              <a:t>↓  </a:t>
            </a:r>
            <a:r>
              <a:rPr lang="cs-CZ" dirty="0" err="1"/>
              <a:t>Pi</a:t>
            </a:r>
            <a:r>
              <a:rPr lang="cs-CZ" dirty="0"/>
              <a:t> </a:t>
            </a:r>
            <a:r>
              <a:rPr lang="cs-CZ" dirty="0" err="1"/>
              <a:t>resorption</a:t>
            </a:r>
            <a:r>
              <a:rPr lang="cs-CZ" dirty="0"/>
              <a:t> in </a:t>
            </a:r>
            <a:r>
              <a:rPr lang="cs-CZ" dirty="0" err="1"/>
              <a:t>kidney</a:t>
            </a:r>
            <a:endParaRPr lang="cs-CZ" dirty="0"/>
          </a:p>
          <a:p>
            <a:r>
              <a:rPr lang="cs-CZ" dirty="0"/>
              <a:t>	↓</a:t>
            </a:r>
          </a:p>
          <a:p>
            <a:r>
              <a:rPr lang="cs-CZ" dirty="0" err="1"/>
              <a:t>P</a:t>
            </a:r>
            <a:r>
              <a:rPr lang="cs-CZ" baseline="-25000" dirty="0" err="1"/>
              <a:t>Pi</a:t>
            </a:r>
            <a:r>
              <a:rPr lang="cs-CZ" dirty="0"/>
              <a:t> ≈</a:t>
            </a:r>
            <a:r>
              <a:rPr lang="cs-CZ" dirty="0" err="1"/>
              <a:t>normal</a:t>
            </a:r>
            <a:r>
              <a:rPr lang="cs-CZ" dirty="0"/>
              <a:t> </a:t>
            </a:r>
            <a:r>
              <a:rPr lang="cs-CZ" dirty="0" err="1"/>
              <a:t>range</a:t>
            </a:r>
            <a:endParaRPr lang="cs-CZ" dirty="0"/>
          </a:p>
          <a:p>
            <a:r>
              <a:rPr lang="cs-CZ" dirty="0"/>
              <a:t>↓</a:t>
            </a:r>
            <a:r>
              <a:rPr lang="cs-CZ" dirty="0" err="1"/>
              <a:t>P</a:t>
            </a:r>
            <a:r>
              <a:rPr lang="cs-CZ" baseline="-25000" dirty="0" err="1"/>
              <a:t>Ca</a:t>
            </a:r>
            <a:endParaRPr lang="cs-CZ" baseline="-25000" dirty="0"/>
          </a:p>
          <a:p>
            <a:endParaRPr lang="cs-CZ" dirty="0"/>
          </a:p>
        </p:txBody>
      </p:sp>
      <p:sp>
        <p:nvSpPr>
          <p:cNvPr id="7" name="TextovéPole 6"/>
          <p:cNvSpPr txBox="1"/>
          <p:nvPr/>
        </p:nvSpPr>
        <p:spPr>
          <a:xfrm>
            <a:off x="6707867" y="3621825"/>
            <a:ext cx="2495491" cy="2862322"/>
          </a:xfrm>
          <a:prstGeom prst="rect">
            <a:avLst/>
          </a:prstGeom>
          <a:noFill/>
        </p:spPr>
        <p:txBody>
          <a:bodyPr wrap="none" rtlCol="0">
            <a:spAutoFit/>
          </a:bodyPr>
          <a:lstStyle/>
          <a:p>
            <a:r>
              <a:rPr lang="cs-CZ" b="1" dirty="0">
                <a:solidFill>
                  <a:srgbClr val="FF0000"/>
                </a:solidFill>
              </a:rPr>
              <a:t>RI-GFR &lt;0,5 ml/s</a:t>
            </a:r>
          </a:p>
          <a:p>
            <a:r>
              <a:rPr lang="cs-CZ" dirty="0"/>
              <a:t>↑PTH</a:t>
            </a:r>
          </a:p>
          <a:p>
            <a:r>
              <a:rPr lang="cs-CZ" dirty="0"/>
              <a:t>           ↓</a:t>
            </a:r>
          </a:p>
          <a:p>
            <a:r>
              <a:rPr lang="cs-CZ" dirty="0"/>
              <a:t>↓</a:t>
            </a:r>
            <a:r>
              <a:rPr lang="cs-CZ" dirty="0" err="1"/>
              <a:t>Pi</a:t>
            </a:r>
            <a:r>
              <a:rPr lang="cs-CZ" dirty="0"/>
              <a:t> </a:t>
            </a:r>
            <a:r>
              <a:rPr lang="cs-CZ" dirty="0" err="1"/>
              <a:t>resorption</a:t>
            </a:r>
            <a:r>
              <a:rPr lang="cs-CZ" dirty="0"/>
              <a:t> in </a:t>
            </a:r>
            <a:r>
              <a:rPr lang="cs-CZ" dirty="0" err="1"/>
              <a:t>kidney</a:t>
            </a:r>
            <a:endParaRPr lang="cs-CZ" dirty="0"/>
          </a:p>
          <a:p>
            <a:r>
              <a:rPr lang="cs-CZ" dirty="0"/>
              <a:t>↑Ca + </a:t>
            </a:r>
            <a:r>
              <a:rPr lang="cs-CZ" dirty="0" err="1"/>
              <a:t>Pi</a:t>
            </a:r>
            <a:r>
              <a:rPr lang="cs-CZ" dirty="0"/>
              <a:t> bone </a:t>
            </a:r>
            <a:r>
              <a:rPr lang="cs-CZ" dirty="0" err="1"/>
              <a:t>releaze</a:t>
            </a:r>
            <a:endParaRPr lang="cs-CZ" dirty="0"/>
          </a:p>
          <a:p>
            <a:r>
              <a:rPr lang="cs-CZ" dirty="0"/>
              <a:t>	↓</a:t>
            </a:r>
          </a:p>
          <a:p>
            <a:r>
              <a:rPr lang="cs-CZ" dirty="0" err="1"/>
              <a:t>P</a:t>
            </a:r>
            <a:r>
              <a:rPr lang="cs-CZ" baseline="-25000" dirty="0" err="1"/>
              <a:t>Ca</a:t>
            </a:r>
            <a:r>
              <a:rPr lang="cs-CZ" dirty="0" err="1"/>
              <a:t>≈normal</a:t>
            </a:r>
            <a:r>
              <a:rPr lang="cs-CZ" dirty="0"/>
              <a:t> </a:t>
            </a:r>
            <a:r>
              <a:rPr lang="cs-CZ" dirty="0" err="1"/>
              <a:t>range</a:t>
            </a:r>
            <a:endParaRPr lang="cs-CZ" dirty="0"/>
          </a:p>
          <a:p>
            <a:r>
              <a:rPr lang="cs-CZ" dirty="0"/>
              <a:t>↑</a:t>
            </a:r>
            <a:r>
              <a:rPr lang="cs-CZ" dirty="0" err="1"/>
              <a:t>P</a:t>
            </a:r>
            <a:r>
              <a:rPr lang="cs-CZ" baseline="-25000" dirty="0" err="1"/>
              <a:t>Pi</a:t>
            </a:r>
            <a:endParaRPr lang="cs-CZ" baseline="-25000" dirty="0"/>
          </a:p>
          <a:p>
            <a:r>
              <a:rPr lang="cs-CZ" dirty="0"/>
              <a:t>             ↓</a:t>
            </a:r>
          </a:p>
          <a:p>
            <a:r>
              <a:rPr lang="cs-CZ" b="1" dirty="0" err="1">
                <a:solidFill>
                  <a:srgbClr val="FF0000"/>
                </a:solidFill>
              </a:rPr>
              <a:t>Secondary</a:t>
            </a:r>
            <a:r>
              <a:rPr lang="cs-CZ" b="1" dirty="0">
                <a:solidFill>
                  <a:srgbClr val="FF0000"/>
                </a:solidFill>
              </a:rPr>
              <a:t> HPT</a:t>
            </a:r>
          </a:p>
        </p:txBody>
      </p:sp>
      <p:sp>
        <p:nvSpPr>
          <p:cNvPr id="8" name="TextovéPole 7"/>
          <p:cNvSpPr txBox="1"/>
          <p:nvPr/>
        </p:nvSpPr>
        <p:spPr>
          <a:xfrm>
            <a:off x="6503229" y="620688"/>
            <a:ext cx="2696379" cy="2862322"/>
          </a:xfrm>
          <a:prstGeom prst="rect">
            <a:avLst/>
          </a:prstGeom>
          <a:noFill/>
        </p:spPr>
        <p:txBody>
          <a:bodyPr wrap="none" rtlCol="0">
            <a:spAutoFit/>
          </a:bodyPr>
          <a:lstStyle/>
          <a:p>
            <a:r>
              <a:rPr lang="cs-CZ" b="1" dirty="0">
                <a:solidFill>
                  <a:srgbClr val="FF0000"/>
                </a:solidFill>
              </a:rPr>
              <a:t>RI –GFR &lt;0.10ml/s</a:t>
            </a:r>
          </a:p>
          <a:p>
            <a:r>
              <a:rPr lang="cs-CZ" dirty="0"/>
              <a:t>(6ml/min) </a:t>
            </a:r>
          </a:p>
          <a:p>
            <a:r>
              <a:rPr lang="cs-CZ" dirty="0"/>
              <a:t>          ↓</a:t>
            </a:r>
          </a:p>
          <a:p>
            <a:r>
              <a:rPr lang="cs-CZ" dirty="0"/>
              <a:t>↑↑↑PTH</a:t>
            </a:r>
          </a:p>
          <a:p>
            <a:r>
              <a:rPr lang="cs-CZ" dirty="0"/>
              <a:t>          ↓</a:t>
            </a:r>
          </a:p>
          <a:p>
            <a:r>
              <a:rPr lang="en-GB" dirty="0"/>
              <a:t>↑↑↑Ca + Pi bone </a:t>
            </a:r>
            <a:r>
              <a:rPr lang="en-GB" dirty="0" err="1"/>
              <a:t>releaze</a:t>
            </a:r>
            <a:endParaRPr lang="cs-CZ" dirty="0"/>
          </a:p>
          <a:p>
            <a:r>
              <a:rPr lang="cs-CZ" dirty="0"/>
              <a:t>                </a:t>
            </a:r>
            <a:r>
              <a:rPr lang="en-GB" dirty="0"/>
              <a:t>↓</a:t>
            </a:r>
            <a:r>
              <a:rPr lang="cs-CZ" dirty="0"/>
              <a:t> </a:t>
            </a:r>
          </a:p>
          <a:p>
            <a:r>
              <a:rPr lang="cs-CZ" dirty="0"/>
              <a:t>↑↑↑ </a:t>
            </a:r>
            <a:r>
              <a:rPr lang="cs-CZ" dirty="0" err="1"/>
              <a:t>P</a:t>
            </a:r>
            <a:r>
              <a:rPr lang="cs-CZ" baseline="-25000" dirty="0" err="1"/>
              <a:t>Ca</a:t>
            </a:r>
            <a:r>
              <a:rPr lang="cs-CZ" dirty="0"/>
              <a:t>  + P</a:t>
            </a:r>
            <a:r>
              <a:rPr lang="cs-CZ" baseline="-25000" dirty="0"/>
              <a:t>pi</a:t>
            </a:r>
          </a:p>
          <a:p>
            <a:r>
              <a:rPr lang="cs-CZ" dirty="0"/>
              <a:t>                ↓</a:t>
            </a:r>
          </a:p>
          <a:p>
            <a:r>
              <a:rPr lang="cs-CZ" dirty="0"/>
              <a:t>        </a:t>
            </a:r>
            <a:r>
              <a:rPr lang="cs-CZ" b="1" dirty="0" err="1">
                <a:solidFill>
                  <a:srgbClr val="FF0000"/>
                </a:solidFill>
              </a:rPr>
              <a:t>Terciary</a:t>
            </a:r>
            <a:r>
              <a:rPr lang="cs-CZ" b="1" dirty="0">
                <a:solidFill>
                  <a:srgbClr val="FF0000"/>
                </a:solidFill>
              </a:rPr>
              <a:t> HPT</a:t>
            </a:r>
            <a:endParaRPr lang="en-GB" b="1" dirty="0">
              <a:solidFill>
                <a:srgbClr val="FF0000"/>
              </a:solidFill>
            </a:endParaRPr>
          </a:p>
        </p:txBody>
      </p:sp>
      <p:sp>
        <p:nvSpPr>
          <p:cNvPr id="9" name="TextovéPole 8"/>
          <p:cNvSpPr txBox="1"/>
          <p:nvPr/>
        </p:nvSpPr>
        <p:spPr>
          <a:xfrm>
            <a:off x="179512" y="792052"/>
            <a:ext cx="2923044" cy="923330"/>
          </a:xfrm>
          <a:prstGeom prst="rect">
            <a:avLst/>
          </a:prstGeom>
          <a:noFill/>
        </p:spPr>
        <p:txBody>
          <a:bodyPr wrap="none" rtlCol="0">
            <a:spAutoFit/>
          </a:bodyPr>
          <a:lstStyle/>
          <a:p>
            <a:r>
              <a:rPr lang="cs-CZ" b="1" dirty="0" err="1">
                <a:solidFill>
                  <a:srgbClr val="FF0000"/>
                </a:solidFill>
              </a:rPr>
              <a:t>Terciary</a:t>
            </a:r>
            <a:r>
              <a:rPr lang="cs-CZ" b="1" dirty="0">
                <a:solidFill>
                  <a:srgbClr val="FF0000"/>
                </a:solidFill>
              </a:rPr>
              <a:t> HPT = PTH </a:t>
            </a:r>
            <a:r>
              <a:rPr lang="cs-CZ" b="1" dirty="0" err="1">
                <a:solidFill>
                  <a:srgbClr val="FF0000"/>
                </a:solidFill>
              </a:rPr>
              <a:t>adenoma</a:t>
            </a:r>
            <a:endParaRPr lang="cs-CZ" b="1" dirty="0">
              <a:solidFill>
                <a:srgbClr val="FF0000"/>
              </a:solidFill>
            </a:endParaRPr>
          </a:p>
          <a:p>
            <a:r>
              <a:rPr lang="cs-CZ" dirty="0"/>
              <a:t>	↓</a:t>
            </a:r>
          </a:p>
          <a:p>
            <a:r>
              <a:rPr lang="cs-CZ" b="1" dirty="0" err="1">
                <a:solidFill>
                  <a:srgbClr val="FF0000"/>
                </a:solidFill>
              </a:rPr>
              <a:t>Renal</a:t>
            </a:r>
            <a:r>
              <a:rPr lang="cs-CZ" b="1" dirty="0">
                <a:solidFill>
                  <a:srgbClr val="FF0000"/>
                </a:solidFill>
              </a:rPr>
              <a:t> bone </a:t>
            </a:r>
            <a:r>
              <a:rPr lang="cs-CZ" b="1" dirty="0" err="1">
                <a:solidFill>
                  <a:srgbClr val="FF0000"/>
                </a:solidFill>
              </a:rPr>
              <a:t>disease</a:t>
            </a:r>
            <a:r>
              <a:rPr lang="cs-CZ" b="1" dirty="0">
                <a:solidFill>
                  <a:srgbClr val="FF0000"/>
                </a:solidFill>
              </a:rPr>
              <a:t> </a:t>
            </a:r>
            <a:endParaRPr lang="en-GB" b="1" dirty="0">
              <a:solidFill>
                <a:srgbClr val="FF0000"/>
              </a:solidFill>
            </a:endParaRPr>
          </a:p>
        </p:txBody>
      </p:sp>
      <p:sp>
        <p:nvSpPr>
          <p:cNvPr id="2" name="Obdélník 1"/>
          <p:cNvSpPr/>
          <p:nvPr/>
        </p:nvSpPr>
        <p:spPr>
          <a:xfrm>
            <a:off x="2987824" y="2348880"/>
            <a:ext cx="3321935" cy="369332"/>
          </a:xfrm>
          <a:prstGeom prst="rect">
            <a:avLst/>
          </a:prstGeom>
        </p:spPr>
        <p:txBody>
          <a:bodyPr wrap="none">
            <a:spAutoFit/>
          </a:bodyPr>
          <a:lstStyle/>
          <a:p>
            <a:r>
              <a:rPr lang="cs-CZ" sz="1400" b="1" dirty="0"/>
              <a:t>S</a:t>
            </a:r>
            <a:r>
              <a:rPr lang="cs-CZ" sz="1400" b="1" baseline="-25000" dirty="0"/>
              <a:t>P</a:t>
            </a:r>
            <a:r>
              <a:rPr lang="cs-CZ" sz="1400" b="1" dirty="0"/>
              <a:t>: </a:t>
            </a:r>
            <a:r>
              <a:rPr lang="en-GB" sz="1400" b="1" dirty="0"/>
              <a:t>3.4 to 4.5 mg/dl (1.12 to 1.45 </a:t>
            </a:r>
            <a:r>
              <a:rPr lang="en-GB" sz="1400" b="1" dirty="0" err="1"/>
              <a:t>mmol</a:t>
            </a:r>
            <a:r>
              <a:rPr lang="en-GB" sz="1400" b="1" dirty="0"/>
              <a:t>/L</a:t>
            </a:r>
            <a:r>
              <a:rPr lang="en-GB" dirty="0"/>
              <a:t>)</a:t>
            </a:r>
          </a:p>
        </p:txBody>
      </p:sp>
    </p:spTree>
    <p:extLst>
      <p:ext uri="{BB962C8B-B14F-4D97-AF65-F5344CB8AC3E}">
        <p14:creationId xmlns:p14="http://schemas.microsoft.com/office/powerpoint/2010/main" xmlns="" val="42252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02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942" y="1235556"/>
            <a:ext cx="8115300" cy="506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18" name="Rectangle 1026"/>
          <p:cNvSpPr>
            <a:spLocks noGrp="1" noChangeArrowheads="1"/>
          </p:cNvSpPr>
          <p:nvPr>
            <p:ph type="title"/>
          </p:nvPr>
        </p:nvSpPr>
        <p:spPr>
          <a:xfrm>
            <a:off x="179512" y="228600"/>
            <a:ext cx="8812088" cy="1143000"/>
          </a:xfrm>
        </p:spPr>
        <p:txBody>
          <a:bodyPr>
            <a:normAutofit fontScale="90000"/>
          </a:bodyPr>
          <a:lstStyle/>
          <a:p>
            <a:r>
              <a:rPr lang="en-GB" altLang="en-US" sz="3200" b="1" dirty="0"/>
              <a:t>Plasma concentrations of vitamin D, PTH and </a:t>
            </a:r>
            <a:r>
              <a:rPr lang="en-GB" altLang="en-US" sz="3200" b="1" dirty="0" err="1"/>
              <a:t>phosphatemia</a:t>
            </a:r>
            <a:r>
              <a:rPr lang="en-GB" altLang="en-US" sz="3200" b="1" dirty="0"/>
              <a:t> according to the degree of GFR reduction</a:t>
            </a:r>
            <a:endParaRPr lang="cs-CZ" altLang="en-US" sz="3200" b="1" dirty="0"/>
          </a:p>
        </p:txBody>
      </p:sp>
      <p:sp>
        <p:nvSpPr>
          <p:cNvPr id="9220" name="Text Box 1028"/>
          <p:cNvSpPr txBox="1">
            <a:spLocks noChangeArrowheads="1"/>
          </p:cNvSpPr>
          <p:nvPr/>
        </p:nvSpPr>
        <p:spPr bwMode="auto">
          <a:xfrm>
            <a:off x="3840761" y="6295473"/>
            <a:ext cx="77457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ltLang="en-US" sz="1200" b="1" dirty="0">
                <a:solidFill>
                  <a:schemeClr val="bg1">
                    <a:lumMod val="50000"/>
                  </a:schemeClr>
                </a:solidFill>
              </a:rPr>
              <a:t>0,8 - 0,65</a:t>
            </a:r>
          </a:p>
        </p:txBody>
      </p:sp>
      <p:sp>
        <p:nvSpPr>
          <p:cNvPr id="3" name="TextovéPole 2"/>
          <p:cNvSpPr txBox="1"/>
          <p:nvPr/>
        </p:nvSpPr>
        <p:spPr>
          <a:xfrm>
            <a:off x="1795113" y="6302856"/>
            <a:ext cx="620683" cy="276999"/>
          </a:xfrm>
          <a:prstGeom prst="rect">
            <a:avLst/>
          </a:prstGeom>
          <a:noFill/>
        </p:spPr>
        <p:txBody>
          <a:bodyPr wrap="none" rtlCol="0">
            <a:spAutoFit/>
          </a:bodyPr>
          <a:lstStyle/>
          <a:p>
            <a:r>
              <a:rPr lang="cs-CZ" sz="1200" b="1" dirty="0"/>
              <a:t>1,3-1,2</a:t>
            </a:r>
            <a:endParaRPr lang="en-GB" sz="1200" b="1" dirty="0"/>
          </a:p>
        </p:txBody>
      </p:sp>
      <p:sp>
        <p:nvSpPr>
          <p:cNvPr id="4" name="TextovéPole 3"/>
          <p:cNvSpPr txBox="1"/>
          <p:nvPr/>
        </p:nvSpPr>
        <p:spPr>
          <a:xfrm>
            <a:off x="1190354" y="6300812"/>
            <a:ext cx="465192" cy="276999"/>
          </a:xfrm>
          <a:prstGeom prst="rect">
            <a:avLst/>
          </a:prstGeom>
          <a:noFill/>
        </p:spPr>
        <p:txBody>
          <a:bodyPr wrap="none" rtlCol="0">
            <a:spAutoFit/>
          </a:bodyPr>
          <a:lstStyle/>
          <a:p>
            <a:r>
              <a:rPr lang="cs-CZ" sz="1200" b="1" dirty="0"/>
              <a:t>&lt;1,5</a:t>
            </a:r>
            <a:endParaRPr lang="en-GB" sz="1200" b="1" dirty="0"/>
          </a:p>
        </p:txBody>
      </p:sp>
      <p:sp>
        <p:nvSpPr>
          <p:cNvPr id="5" name="TextovéPole 4"/>
          <p:cNvSpPr txBox="1"/>
          <p:nvPr/>
        </p:nvSpPr>
        <p:spPr>
          <a:xfrm>
            <a:off x="2539298" y="6298144"/>
            <a:ext cx="505267" cy="276999"/>
          </a:xfrm>
          <a:prstGeom prst="rect">
            <a:avLst/>
          </a:prstGeom>
          <a:noFill/>
        </p:spPr>
        <p:txBody>
          <a:bodyPr wrap="none" rtlCol="0">
            <a:spAutoFit/>
          </a:bodyPr>
          <a:lstStyle/>
          <a:p>
            <a:r>
              <a:rPr lang="cs-CZ" sz="1200" b="1" dirty="0"/>
              <a:t>1,1-1</a:t>
            </a:r>
            <a:endParaRPr lang="en-GB" sz="1200" b="1" dirty="0"/>
          </a:p>
        </p:txBody>
      </p:sp>
      <p:sp>
        <p:nvSpPr>
          <p:cNvPr id="6" name="TextovéPole 5"/>
          <p:cNvSpPr txBox="1"/>
          <p:nvPr/>
        </p:nvSpPr>
        <p:spPr>
          <a:xfrm>
            <a:off x="3220078" y="6328150"/>
            <a:ext cx="620683" cy="276999"/>
          </a:xfrm>
          <a:prstGeom prst="rect">
            <a:avLst/>
          </a:prstGeom>
          <a:noFill/>
        </p:spPr>
        <p:txBody>
          <a:bodyPr wrap="none" rtlCol="0">
            <a:spAutoFit/>
          </a:bodyPr>
          <a:lstStyle/>
          <a:p>
            <a:r>
              <a:rPr lang="cs-CZ" sz="1200" b="1" dirty="0">
                <a:solidFill>
                  <a:srgbClr val="FFC000"/>
                </a:solidFill>
              </a:rPr>
              <a:t>0,9-0,8</a:t>
            </a:r>
            <a:endParaRPr lang="en-GB" sz="1200" b="1" dirty="0">
              <a:solidFill>
                <a:srgbClr val="FFC000"/>
              </a:solidFill>
            </a:endParaRPr>
          </a:p>
        </p:txBody>
      </p:sp>
      <p:sp>
        <p:nvSpPr>
          <p:cNvPr id="7" name="TextovéPole 6"/>
          <p:cNvSpPr txBox="1"/>
          <p:nvPr/>
        </p:nvSpPr>
        <p:spPr>
          <a:xfrm>
            <a:off x="4574846" y="6292802"/>
            <a:ext cx="697627" cy="276999"/>
          </a:xfrm>
          <a:prstGeom prst="rect">
            <a:avLst/>
          </a:prstGeom>
          <a:noFill/>
        </p:spPr>
        <p:txBody>
          <a:bodyPr wrap="none" rtlCol="0">
            <a:spAutoFit/>
          </a:bodyPr>
          <a:lstStyle/>
          <a:p>
            <a:r>
              <a:rPr lang="cs-CZ" sz="1200" b="1" dirty="0">
                <a:solidFill>
                  <a:srgbClr val="C00C9E"/>
                </a:solidFill>
              </a:rPr>
              <a:t>0,65-0,5</a:t>
            </a:r>
            <a:endParaRPr lang="en-GB" sz="1200" b="1" dirty="0">
              <a:solidFill>
                <a:srgbClr val="C00C9E"/>
              </a:solidFill>
            </a:endParaRPr>
          </a:p>
        </p:txBody>
      </p:sp>
      <p:sp>
        <p:nvSpPr>
          <p:cNvPr id="8" name="TextovéPole 7"/>
          <p:cNvSpPr txBox="1"/>
          <p:nvPr/>
        </p:nvSpPr>
        <p:spPr>
          <a:xfrm>
            <a:off x="5272473" y="6292801"/>
            <a:ext cx="774571" cy="276999"/>
          </a:xfrm>
          <a:prstGeom prst="rect">
            <a:avLst/>
          </a:prstGeom>
          <a:noFill/>
        </p:spPr>
        <p:txBody>
          <a:bodyPr wrap="none" rtlCol="0">
            <a:spAutoFit/>
          </a:bodyPr>
          <a:lstStyle/>
          <a:p>
            <a:r>
              <a:rPr lang="cs-CZ" sz="1200" b="1" dirty="0"/>
              <a:t>0,48-0,33</a:t>
            </a:r>
            <a:endParaRPr lang="en-GB" sz="1200" b="1" dirty="0"/>
          </a:p>
        </p:txBody>
      </p:sp>
      <p:sp>
        <p:nvSpPr>
          <p:cNvPr id="9" name="TextovéPole 8"/>
          <p:cNvSpPr txBox="1"/>
          <p:nvPr/>
        </p:nvSpPr>
        <p:spPr>
          <a:xfrm>
            <a:off x="6156176" y="6292800"/>
            <a:ext cx="854721" cy="276999"/>
          </a:xfrm>
          <a:prstGeom prst="rect">
            <a:avLst/>
          </a:prstGeom>
          <a:noFill/>
        </p:spPr>
        <p:txBody>
          <a:bodyPr wrap="none" rtlCol="0">
            <a:spAutoFit/>
          </a:bodyPr>
          <a:lstStyle/>
          <a:p>
            <a:r>
              <a:rPr lang="cs-CZ" sz="1200" b="1" dirty="0"/>
              <a:t>&gt;0,33 ml/s</a:t>
            </a:r>
            <a:endParaRPr lang="en-GB" sz="1200" b="1" dirty="0"/>
          </a:p>
        </p:txBody>
      </p:sp>
      <p:cxnSp>
        <p:nvCxnSpPr>
          <p:cNvPr id="12" name="Přímá spojnice se šipkou 11"/>
          <p:cNvCxnSpPr/>
          <p:nvPr/>
        </p:nvCxnSpPr>
        <p:spPr>
          <a:xfrm>
            <a:off x="3482947" y="3140968"/>
            <a:ext cx="0" cy="223224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4186616" y="4581128"/>
            <a:ext cx="0" cy="7920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4788024" y="2924944"/>
            <a:ext cx="0" cy="2448272"/>
          </a:xfrm>
          <a:prstGeom prst="straightConnector1">
            <a:avLst/>
          </a:prstGeom>
          <a:ln w="28575">
            <a:solidFill>
              <a:srgbClr val="C00C9E"/>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2105454" y="1772816"/>
            <a:ext cx="0" cy="9361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1767013" y="1427510"/>
            <a:ext cx="774123" cy="369332"/>
          </a:xfrm>
          <a:prstGeom prst="rect">
            <a:avLst/>
          </a:prstGeom>
          <a:noFill/>
        </p:spPr>
        <p:txBody>
          <a:bodyPr wrap="none" rtlCol="0">
            <a:spAutoFit/>
          </a:bodyPr>
          <a:lstStyle/>
          <a:p>
            <a:r>
              <a:rPr lang="cs-CZ" b="1" dirty="0"/>
              <a:t>FGF23</a:t>
            </a:r>
            <a:endParaRPr lang="en-GB" b="1" dirty="0"/>
          </a:p>
        </p:txBody>
      </p:sp>
    </p:spTree>
    <p:extLst>
      <p:ext uri="{BB962C8B-B14F-4D97-AF65-F5344CB8AC3E}">
        <p14:creationId xmlns:p14="http://schemas.microsoft.com/office/powerpoint/2010/main" xmlns="" val="2103583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143000"/>
          </a:xfrm>
        </p:spPr>
        <p:txBody>
          <a:bodyPr>
            <a:normAutofit fontScale="90000"/>
          </a:bodyPr>
          <a:lstStyle/>
          <a:p>
            <a:r>
              <a:rPr lang="en-GB" b="1" dirty="0"/>
              <a:t>FGF23 function in cooperation with KLOTHO</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0127" y="1695449"/>
            <a:ext cx="6308217" cy="46670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1123950"/>
            <a:ext cx="5943600" cy="5734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ovéPole 2"/>
          <p:cNvSpPr txBox="1"/>
          <p:nvPr/>
        </p:nvSpPr>
        <p:spPr>
          <a:xfrm>
            <a:off x="2123728" y="2276872"/>
            <a:ext cx="4284571" cy="369332"/>
          </a:xfrm>
          <a:prstGeom prst="rect">
            <a:avLst/>
          </a:prstGeom>
          <a:solidFill>
            <a:schemeClr val="bg1"/>
          </a:solidFill>
        </p:spPr>
        <p:txBody>
          <a:bodyPr wrap="none" rtlCol="0">
            <a:spAutoFit/>
          </a:bodyPr>
          <a:lstStyle/>
          <a:p>
            <a:r>
              <a:rPr lang="en-GB" b="1" dirty="0"/>
              <a:t>Clotho is one of the three judges of destiny</a:t>
            </a:r>
          </a:p>
        </p:txBody>
      </p:sp>
    </p:spTree>
    <p:extLst>
      <p:ext uri="{BB962C8B-B14F-4D97-AF65-F5344CB8AC3E}">
        <p14:creationId xmlns:p14="http://schemas.microsoft.com/office/powerpoint/2010/main" xmlns="" val="2561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274638"/>
            <a:ext cx="7859216" cy="490066"/>
          </a:xfrm>
        </p:spPr>
        <p:txBody>
          <a:bodyPr>
            <a:normAutofit fontScale="90000"/>
          </a:bodyPr>
          <a:lstStyle/>
          <a:p>
            <a:r>
              <a:rPr lang="cs-CZ" dirty="0"/>
              <a:t>FGF23</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836712"/>
            <a:ext cx="6192688" cy="57873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583964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1" y="404664"/>
            <a:ext cx="7942267" cy="63212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1760" y="534274"/>
            <a:ext cx="3960440" cy="60620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ovéPole 3"/>
          <p:cNvSpPr txBox="1"/>
          <p:nvPr/>
        </p:nvSpPr>
        <p:spPr>
          <a:xfrm>
            <a:off x="2821393" y="764704"/>
            <a:ext cx="3630802" cy="369332"/>
          </a:xfrm>
          <a:prstGeom prst="rect">
            <a:avLst/>
          </a:prstGeom>
          <a:noFill/>
        </p:spPr>
        <p:txBody>
          <a:bodyPr wrap="none" rtlCol="0">
            <a:spAutoFit/>
          </a:bodyPr>
          <a:lstStyle/>
          <a:p>
            <a:r>
              <a:rPr lang="en-GB" b="1" dirty="0" err="1">
                <a:solidFill>
                  <a:schemeClr val="bg1"/>
                </a:solidFill>
              </a:rPr>
              <a:t>Monckeberg</a:t>
            </a:r>
            <a:r>
              <a:rPr lang="en-GB" b="1" dirty="0">
                <a:solidFill>
                  <a:schemeClr val="bg1"/>
                </a:solidFill>
              </a:rPr>
              <a:t> medial calcific sclerosis</a:t>
            </a:r>
          </a:p>
        </p:txBody>
      </p:sp>
    </p:spTree>
    <p:extLst>
      <p:ext uri="{BB962C8B-B14F-4D97-AF65-F5344CB8AC3E}">
        <p14:creationId xmlns:p14="http://schemas.microsoft.com/office/powerpoint/2010/main" xmlns="" val="11760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33946"/>
            <a:ext cx="8458200" cy="1143000"/>
          </a:xfrm>
        </p:spPr>
        <p:txBody>
          <a:bodyPr>
            <a:normAutofit fontScale="90000"/>
          </a:bodyPr>
          <a:lstStyle/>
          <a:p>
            <a:r>
              <a:rPr lang="en-GB" altLang="en-US" sz="3600" b="1" dirty="0"/>
              <a:t>Possibilities of influencing the production and secretion of PTH</a:t>
            </a:r>
            <a:endParaRPr lang="en-US" altLang="en-US" sz="3600" b="1" dirty="0"/>
          </a:p>
        </p:txBody>
      </p:sp>
      <p:pic>
        <p:nvPicPr>
          <p:cNvPr id="23555" name="Picture 3" descr="thyroid ne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2925" y="1843088"/>
            <a:ext cx="2400300" cy="340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 Box 4"/>
          <p:cNvSpPr txBox="1">
            <a:spLocks noChangeArrowheads="1"/>
          </p:cNvSpPr>
          <p:nvPr/>
        </p:nvSpPr>
        <p:spPr bwMode="auto">
          <a:xfrm>
            <a:off x="6753225" y="2924175"/>
            <a:ext cx="608013"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GB" altLang="en-US" sz="1600" b="1">
                <a:solidFill>
                  <a:srgbClr val="000000"/>
                </a:solidFill>
                <a:latin typeface="Arial" pitchFamily="34" charset="0"/>
              </a:rPr>
              <a:t>VDR</a:t>
            </a:r>
            <a:endParaRPr lang="en-US" altLang="en-US" sz="1600" b="1">
              <a:solidFill>
                <a:srgbClr val="000000"/>
              </a:solidFill>
              <a:latin typeface="Arial" pitchFamily="34" charset="0"/>
            </a:endParaRPr>
          </a:p>
        </p:txBody>
      </p:sp>
      <p:sp>
        <p:nvSpPr>
          <p:cNvPr id="23557" name="Text Box 5"/>
          <p:cNvSpPr txBox="1">
            <a:spLocks noChangeArrowheads="1"/>
          </p:cNvSpPr>
          <p:nvPr/>
        </p:nvSpPr>
        <p:spPr bwMode="auto">
          <a:xfrm>
            <a:off x="5627688" y="2736850"/>
            <a:ext cx="585787" cy="33655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GB" altLang="en-US" sz="1600" b="1" dirty="0" err="1">
                <a:solidFill>
                  <a:srgbClr val="000000"/>
                </a:solidFill>
                <a:latin typeface="Arial" pitchFamily="34" charset="0"/>
              </a:rPr>
              <a:t>CaR</a:t>
            </a:r>
            <a:endParaRPr lang="en-US" altLang="en-US" sz="1600" b="1" dirty="0">
              <a:solidFill>
                <a:srgbClr val="000000"/>
              </a:solidFill>
              <a:latin typeface="Arial" pitchFamily="34" charset="0"/>
            </a:endParaRPr>
          </a:p>
        </p:txBody>
      </p:sp>
      <p:sp>
        <p:nvSpPr>
          <p:cNvPr id="23558" name="AutoShape 6"/>
          <p:cNvSpPr>
            <a:spLocks noChangeArrowheads="1"/>
          </p:cNvSpPr>
          <p:nvPr/>
        </p:nvSpPr>
        <p:spPr bwMode="auto">
          <a:xfrm rot="16200000">
            <a:off x="2012950" y="3028950"/>
            <a:ext cx="1328738" cy="325438"/>
          </a:xfrm>
          <a:prstGeom prst="rightArrow">
            <a:avLst>
              <a:gd name="adj1" fmla="val 39519"/>
              <a:gd name="adj2" fmla="val 86838"/>
            </a:avLst>
          </a:prstGeom>
          <a:gradFill rotWithShape="1">
            <a:gsLst>
              <a:gs pos="0">
                <a:srgbClr val="A6CE39">
                  <a:gamma/>
                  <a:tint val="27451"/>
                  <a:invGamma/>
                </a:srgbClr>
              </a:gs>
              <a:gs pos="100000">
                <a:srgbClr val="A6CE39"/>
              </a:gs>
            </a:gsLst>
            <a:lin ang="0" scaled="1"/>
          </a:gradFill>
          <a:ln>
            <a:noFill/>
          </a:ln>
          <a:effectLst>
            <a:outerShdw dist="28398" dir="6993903" algn="ctr" rotWithShape="0">
              <a:srgbClr val="C0C0C0">
                <a:alpha val="50000"/>
              </a:srgbClr>
            </a:outerShdw>
          </a:effectLst>
          <a:extLst>
            <a:ext uri="{91240B29-F687-4F45-9708-019B960494DF}">
              <a14:hiddenLine xmlns:a14="http://schemas.microsoft.com/office/drawing/2010/main" xmlns="" w="15875" algn="ctr">
                <a:solidFill>
                  <a:srgbClr val="F68B1F"/>
                </a:solidFill>
                <a:miter lim="800000"/>
                <a:headEnd/>
                <a:tailEnd/>
              </a14:hiddenLine>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59" name="Text Box 7"/>
          <p:cNvSpPr txBox="1">
            <a:spLocks noChangeArrowheads="1"/>
          </p:cNvSpPr>
          <p:nvPr/>
        </p:nvSpPr>
        <p:spPr bwMode="auto">
          <a:xfrm>
            <a:off x="2325688" y="1689100"/>
            <a:ext cx="1100137" cy="396875"/>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cs-CZ" altLang="en-US" sz="2000" dirty="0">
                <a:solidFill>
                  <a:srgbClr val="F68B1F"/>
                </a:solidFill>
                <a:latin typeface="Arial" pitchFamily="34" charset="0"/>
              </a:rPr>
              <a:t>c</a:t>
            </a:r>
            <a:r>
              <a:rPr lang="en-GB" altLang="en-US" sz="2000" dirty="0" err="1">
                <a:solidFill>
                  <a:srgbClr val="F68B1F"/>
                </a:solidFill>
                <a:latin typeface="Arial" pitchFamily="34" charset="0"/>
              </a:rPr>
              <a:t>alcitriol</a:t>
            </a:r>
            <a:endParaRPr lang="en-US" altLang="en-US" sz="2000" dirty="0">
              <a:solidFill>
                <a:srgbClr val="F68B1F"/>
              </a:solidFill>
              <a:latin typeface="Arial" pitchFamily="34" charset="0"/>
            </a:endParaRPr>
          </a:p>
        </p:txBody>
      </p:sp>
      <p:sp>
        <p:nvSpPr>
          <p:cNvPr id="23560" name="Text Box 8"/>
          <p:cNvSpPr txBox="1">
            <a:spLocks noChangeArrowheads="1"/>
          </p:cNvSpPr>
          <p:nvPr/>
        </p:nvSpPr>
        <p:spPr bwMode="auto">
          <a:xfrm>
            <a:off x="2176463" y="4360863"/>
            <a:ext cx="410988" cy="402291"/>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cs-CZ" altLang="en-US" sz="2000" dirty="0" err="1">
                <a:solidFill>
                  <a:srgbClr val="A6CE39"/>
                </a:solidFill>
                <a:latin typeface="Arial" pitchFamily="34" charset="0"/>
              </a:rPr>
              <a:t>Pi</a:t>
            </a:r>
            <a:endParaRPr lang="en-US" altLang="en-US" sz="2000" dirty="0">
              <a:solidFill>
                <a:srgbClr val="A6CE39"/>
              </a:solidFill>
              <a:latin typeface="Arial" pitchFamily="34" charset="0"/>
            </a:endParaRPr>
          </a:p>
        </p:txBody>
      </p:sp>
      <p:sp>
        <p:nvSpPr>
          <p:cNvPr id="23561" name="AutoShape 9"/>
          <p:cNvSpPr>
            <a:spLocks noChangeArrowheads="1"/>
          </p:cNvSpPr>
          <p:nvPr/>
        </p:nvSpPr>
        <p:spPr bwMode="auto">
          <a:xfrm rot="10800000">
            <a:off x="2193925" y="1712913"/>
            <a:ext cx="128588" cy="319087"/>
          </a:xfrm>
          <a:prstGeom prst="upArrow">
            <a:avLst>
              <a:gd name="adj1" fmla="val 58028"/>
              <a:gd name="adj2" fmla="val 80246"/>
            </a:avLst>
          </a:prstGeom>
          <a:solidFill>
            <a:schemeClr val="accent2"/>
          </a:solidFill>
          <a:ln>
            <a:noFill/>
          </a:ln>
          <a:effectLst/>
          <a:extLst>
            <a:ext uri="{91240B29-F687-4F45-9708-019B960494DF}">
              <a14:hiddenLine xmlns:a14="http://schemas.microsoft.com/office/drawing/2010/main" xmlns="" w="15875" algn="ctr">
                <a:solidFill>
                  <a:srgbClr val="F68B1F"/>
                </a:solidFill>
                <a:miter lim="800000"/>
                <a:headEnd/>
                <a:tailEnd/>
              </a14:hiddenLine>
            </a:ext>
            <a:ext uri="{AF507438-7753-43E0-B8FC-AC1667EBCBE1}">
              <a14:hiddenEffects xmlns:a14="http://schemas.microsoft.com/office/drawing/2010/main" xmlns="">
                <a:effectLst>
                  <a:outerShdw dist="45791" dir="7421404" algn="ctr" rotWithShape="0">
                    <a:schemeClr val="folHlink">
                      <a:alpha val="50000"/>
                    </a:schemeClr>
                  </a:outerShdw>
                </a:effectLst>
              </a14:hiddenEffects>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62" name="AutoShape 10"/>
          <p:cNvSpPr>
            <a:spLocks noChangeArrowheads="1"/>
          </p:cNvSpPr>
          <p:nvPr/>
        </p:nvSpPr>
        <p:spPr bwMode="auto">
          <a:xfrm>
            <a:off x="2033588" y="4370388"/>
            <a:ext cx="128587" cy="319087"/>
          </a:xfrm>
          <a:prstGeom prst="upArrow">
            <a:avLst>
              <a:gd name="adj1" fmla="val 50620"/>
              <a:gd name="adj2" fmla="val 87656"/>
            </a:avLst>
          </a:prstGeom>
          <a:solidFill>
            <a:srgbClr val="A6CE39"/>
          </a:solidFill>
          <a:ln>
            <a:noFill/>
          </a:ln>
          <a:effectLst/>
          <a:extLst>
            <a:ext uri="{91240B29-F687-4F45-9708-019B960494DF}">
              <a14:hiddenLine xmlns:a14="http://schemas.microsoft.com/office/drawing/2010/main" xmlns="" w="15875" algn="ctr">
                <a:solidFill>
                  <a:srgbClr val="F68B1F"/>
                </a:solidFill>
                <a:miter lim="800000"/>
                <a:headEnd/>
                <a:tailEnd/>
              </a14:hiddenLine>
            </a:ext>
            <a:ext uri="{AF507438-7753-43E0-B8FC-AC1667EBCBE1}">
              <a14:hiddenEffects xmlns:a14="http://schemas.microsoft.com/office/drawing/2010/main" xmlns="">
                <a:effectLst>
                  <a:outerShdw dist="45791" dir="7421404" algn="ctr" rotWithShape="0">
                    <a:srgbClr val="C0C0C0">
                      <a:alpha val="50000"/>
                    </a:srgbClr>
                  </a:outerShdw>
                </a:effectLst>
              </a14:hiddenEffects>
            </a:ext>
          </a:extLst>
        </p:spPr>
        <p:txBody>
          <a:bodyPr wrap="none" lIns="90000" tIns="46800" rIns="90000" bIns="46800" anchor="ctr"/>
          <a:lstStyle/>
          <a:p>
            <a:pPr algn="ctr" fontAlgn="base">
              <a:spcBef>
                <a:spcPct val="0"/>
              </a:spcBef>
              <a:spcAft>
                <a:spcPct val="0"/>
              </a:spcAft>
            </a:pPr>
            <a:endParaRPr lang="en-GB" altLang="en-US" sz="800">
              <a:solidFill>
                <a:srgbClr val="000000"/>
              </a:solidFill>
              <a:latin typeface="Arial" pitchFamily="34" charset="0"/>
            </a:endParaRPr>
          </a:p>
        </p:txBody>
      </p:sp>
      <p:sp>
        <p:nvSpPr>
          <p:cNvPr id="23563" name="Freeform 11"/>
          <p:cNvSpPr>
            <a:spLocks/>
          </p:cNvSpPr>
          <p:nvPr/>
        </p:nvSpPr>
        <p:spPr bwMode="auto">
          <a:xfrm rot="5400000">
            <a:off x="1712913" y="3454400"/>
            <a:ext cx="749300" cy="669925"/>
          </a:xfrm>
          <a:custGeom>
            <a:avLst/>
            <a:gdLst>
              <a:gd name="T0" fmla="*/ 277 w 472"/>
              <a:gd name="T1" fmla="*/ 58 h 422"/>
              <a:gd name="T2" fmla="*/ 472 w 472"/>
              <a:gd name="T3" fmla="*/ 0 h 422"/>
              <a:gd name="T4" fmla="*/ 421 w 472"/>
              <a:gd name="T5" fmla="*/ 196 h 422"/>
              <a:gd name="T6" fmla="*/ 378 w 472"/>
              <a:gd name="T7" fmla="*/ 154 h 422"/>
              <a:gd name="T8" fmla="*/ 117 w 472"/>
              <a:gd name="T9" fmla="*/ 422 h 422"/>
              <a:gd name="T10" fmla="*/ 0 w 472"/>
              <a:gd name="T11" fmla="*/ 419 h 422"/>
              <a:gd name="T12" fmla="*/ 317 w 472"/>
              <a:gd name="T13" fmla="*/ 97 h 422"/>
              <a:gd name="T14" fmla="*/ 277 w 472"/>
              <a:gd name="T15" fmla="*/ 58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2" h="422">
                <a:moveTo>
                  <a:pt x="277" y="58"/>
                </a:moveTo>
                <a:lnTo>
                  <a:pt x="472" y="0"/>
                </a:lnTo>
                <a:lnTo>
                  <a:pt x="421" y="196"/>
                </a:lnTo>
                <a:lnTo>
                  <a:pt x="378" y="154"/>
                </a:lnTo>
                <a:lnTo>
                  <a:pt x="117" y="422"/>
                </a:lnTo>
                <a:lnTo>
                  <a:pt x="0" y="419"/>
                </a:lnTo>
                <a:lnTo>
                  <a:pt x="317" y="97"/>
                </a:lnTo>
                <a:lnTo>
                  <a:pt x="277" y="58"/>
                </a:lnTo>
                <a:close/>
              </a:path>
            </a:pathLst>
          </a:custGeom>
          <a:solidFill>
            <a:srgbClr val="C0C0C0"/>
          </a:solidFill>
          <a:ln>
            <a:noFill/>
          </a:ln>
          <a:effectLst>
            <a:outerShdw dist="28398" dir="3806097" algn="ctr" rotWithShape="0">
              <a:srgbClr val="C0C0C0">
                <a:alpha val="50000"/>
              </a:srgbClr>
            </a:outerShdw>
          </a:effectLst>
          <a:extLst>
            <a:ext uri="{91240B29-F687-4F45-9708-019B960494DF}">
              <a14:hiddenLine xmlns:a14="http://schemas.microsoft.com/office/drawing/2010/main" xmlns="" w="15875" cap="flat" cmpd="sng">
                <a:solidFill>
                  <a:srgbClr val="F68B1F"/>
                </a:solidFill>
                <a:prstDash val="solid"/>
                <a:round/>
                <a:headEnd/>
                <a:tailEnd/>
              </a14:hiddenLine>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64" name="Freeform 12"/>
          <p:cNvSpPr>
            <a:spLocks/>
          </p:cNvSpPr>
          <p:nvPr/>
        </p:nvSpPr>
        <p:spPr bwMode="auto">
          <a:xfrm rot="16200000" flipV="1">
            <a:off x="1712913" y="2355850"/>
            <a:ext cx="749300" cy="669925"/>
          </a:xfrm>
          <a:custGeom>
            <a:avLst/>
            <a:gdLst>
              <a:gd name="T0" fmla="*/ 277 w 472"/>
              <a:gd name="T1" fmla="*/ 58 h 422"/>
              <a:gd name="T2" fmla="*/ 472 w 472"/>
              <a:gd name="T3" fmla="*/ 0 h 422"/>
              <a:gd name="T4" fmla="*/ 421 w 472"/>
              <a:gd name="T5" fmla="*/ 196 h 422"/>
              <a:gd name="T6" fmla="*/ 378 w 472"/>
              <a:gd name="T7" fmla="*/ 154 h 422"/>
              <a:gd name="T8" fmla="*/ 117 w 472"/>
              <a:gd name="T9" fmla="*/ 422 h 422"/>
              <a:gd name="T10" fmla="*/ 0 w 472"/>
              <a:gd name="T11" fmla="*/ 419 h 422"/>
              <a:gd name="T12" fmla="*/ 317 w 472"/>
              <a:gd name="T13" fmla="*/ 97 h 422"/>
              <a:gd name="T14" fmla="*/ 277 w 472"/>
              <a:gd name="T15" fmla="*/ 58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2" h="422">
                <a:moveTo>
                  <a:pt x="277" y="58"/>
                </a:moveTo>
                <a:lnTo>
                  <a:pt x="472" y="0"/>
                </a:lnTo>
                <a:lnTo>
                  <a:pt x="421" y="196"/>
                </a:lnTo>
                <a:lnTo>
                  <a:pt x="378" y="154"/>
                </a:lnTo>
                <a:lnTo>
                  <a:pt x="117" y="422"/>
                </a:lnTo>
                <a:lnTo>
                  <a:pt x="0" y="419"/>
                </a:lnTo>
                <a:lnTo>
                  <a:pt x="317" y="97"/>
                </a:lnTo>
                <a:lnTo>
                  <a:pt x="277" y="58"/>
                </a:lnTo>
                <a:close/>
              </a:path>
            </a:pathLst>
          </a:custGeom>
          <a:solidFill>
            <a:srgbClr val="C0C0C0"/>
          </a:solidFill>
          <a:ln>
            <a:noFill/>
          </a:ln>
          <a:effectLst>
            <a:outerShdw dist="28398" dir="3806097" algn="ctr" rotWithShape="0">
              <a:srgbClr val="C0C0C0">
                <a:alpha val="50000"/>
              </a:srgbClr>
            </a:outerShdw>
          </a:effectLst>
          <a:extLst>
            <a:ext uri="{91240B29-F687-4F45-9708-019B960494DF}">
              <a14:hiddenLine xmlns:a14="http://schemas.microsoft.com/office/drawing/2010/main" xmlns="" w="15875" cap="flat" cmpd="sng">
                <a:solidFill>
                  <a:srgbClr val="F68B1F"/>
                </a:solidFill>
                <a:prstDash val="solid"/>
                <a:round/>
                <a:headEnd/>
                <a:tailEnd/>
              </a14:hiddenLine>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65" name="Text Box 13"/>
          <p:cNvSpPr txBox="1">
            <a:spLocks noChangeArrowheads="1"/>
          </p:cNvSpPr>
          <p:nvPr/>
        </p:nvSpPr>
        <p:spPr bwMode="auto">
          <a:xfrm>
            <a:off x="3494088" y="3027363"/>
            <a:ext cx="695325" cy="396875"/>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DDDDDD"/>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txBody>
          <a:bodyPr wrap="none" lIns="90000" tIns="46800" rIns="90000" bIns="46800">
            <a:spAutoFit/>
          </a:bodyPr>
          <a:lstStyle/>
          <a:p>
            <a:pPr fontAlgn="base">
              <a:spcBef>
                <a:spcPct val="0"/>
              </a:spcBef>
              <a:spcAft>
                <a:spcPct val="0"/>
              </a:spcAft>
            </a:pPr>
            <a:r>
              <a:rPr lang="en-GB" altLang="en-US" sz="2000">
                <a:solidFill>
                  <a:srgbClr val="9999FF"/>
                </a:solidFill>
                <a:latin typeface="Arial" pitchFamily="34" charset="0"/>
              </a:rPr>
              <a:t>Ca</a:t>
            </a:r>
            <a:r>
              <a:rPr lang="en-GB" altLang="en-US" sz="2000" baseline="26000">
                <a:solidFill>
                  <a:srgbClr val="9999FF"/>
                </a:solidFill>
                <a:latin typeface="Arial" pitchFamily="34" charset="0"/>
              </a:rPr>
              <a:t>2+</a:t>
            </a:r>
            <a:endParaRPr lang="en-US" altLang="en-US" sz="2000" baseline="26000">
              <a:solidFill>
                <a:srgbClr val="9999FF"/>
              </a:solidFill>
              <a:latin typeface="Arial" pitchFamily="34" charset="0"/>
            </a:endParaRPr>
          </a:p>
        </p:txBody>
      </p:sp>
      <p:sp>
        <p:nvSpPr>
          <p:cNvPr id="23566" name="Freeform 14"/>
          <p:cNvSpPr>
            <a:spLocks/>
          </p:cNvSpPr>
          <p:nvPr/>
        </p:nvSpPr>
        <p:spPr bwMode="auto">
          <a:xfrm flipV="1">
            <a:off x="2895600" y="2316163"/>
            <a:ext cx="749300" cy="669925"/>
          </a:xfrm>
          <a:custGeom>
            <a:avLst/>
            <a:gdLst>
              <a:gd name="T0" fmla="*/ 277 w 472"/>
              <a:gd name="T1" fmla="*/ 58 h 422"/>
              <a:gd name="T2" fmla="*/ 472 w 472"/>
              <a:gd name="T3" fmla="*/ 0 h 422"/>
              <a:gd name="T4" fmla="*/ 421 w 472"/>
              <a:gd name="T5" fmla="*/ 196 h 422"/>
              <a:gd name="T6" fmla="*/ 378 w 472"/>
              <a:gd name="T7" fmla="*/ 154 h 422"/>
              <a:gd name="T8" fmla="*/ 117 w 472"/>
              <a:gd name="T9" fmla="*/ 422 h 422"/>
              <a:gd name="T10" fmla="*/ 0 w 472"/>
              <a:gd name="T11" fmla="*/ 419 h 422"/>
              <a:gd name="T12" fmla="*/ 317 w 472"/>
              <a:gd name="T13" fmla="*/ 97 h 422"/>
              <a:gd name="T14" fmla="*/ 277 w 472"/>
              <a:gd name="T15" fmla="*/ 58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2" h="422">
                <a:moveTo>
                  <a:pt x="277" y="58"/>
                </a:moveTo>
                <a:lnTo>
                  <a:pt x="472" y="0"/>
                </a:lnTo>
                <a:lnTo>
                  <a:pt x="421" y="196"/>
                </a:lnTo>
                <a:lnTo>
                  <a:pt x="378" y="154"/>
                </a:lnTo>
                <a:lnTo>
                  <a:pt x="117" y="422"/>
                </a:lnTo>
                <a:lnTo>
                  <a:pt x="0" y="419"/>
                </a:lnTo>
                <a:lnTo>
                  <a:pt x="317" y="97"/>
                </a:lnTo>
                <a:lnTo>
                  <a:pt x="277" y="58"/>
                </a:lnTo>
                <a:close/>
              </a:path>
            </a:pathLst>
          </a:custGeom>
          <a:gradFill rotWithShape="1">
            <a:gsLst>
              <a:gs pos="0">
                <a:srgbClr val="F68B1F"/>
              </a:gs>
              <a:gs pos="100000">
                <a:srgbClr val="F68B1F">
                  <a:gamma/>
                  <a:tint val="27451"/>
                  <a:invGamma/>
                </a:srgbClr>
              </a:gs>
            </a:gsLst>
            <a:path path="rect">
              <a:fillToRect l="100000" b="100000"/>
            </a:path>
          </a:gradFill>
          <a:ln>
            <a:noFill/>
          </a:ln>
          <a:effectLst>
            <a:outerShdw dist="28398" dir="3806097" algn="ctr" rotWithShape="0">
              <a:srgbClr val="C0C0C0">
                <a:alpha val="50000"/>
              </a:srgbClr>
            </a:outerShdw>
          </a:effectLst>
          <a:extLst>
            <a:ext uri="{91240B29-F687-4F45-9708-019B960494DF}">
              <a14:hiddenLine xmlns:a14="http://schemas.microsoft.com/office/drawing/2010/main" xmlns="" w="15875" cap="flat" cmpd="sng">
                <a:solidFill>
                  <a:srgbClr val="F68B1F"/>
                </a:solidFill>
                <a:prstDash val="solid"/>
                <a:round/>
                <a:headEnd/>
                <a:tailEnd/>
              </a14:hiddenLine>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67" name="Freeform 15"/>
          <p:cNvSpPr>
            <a:spLocks/>
          </p:cNvSpPr>
          <p:nvPr/>
        </p:nvSpPr>
        <p:spPr bwMode="auto">
          <a:xfrm>
            <a:off x="2895600" y="3494088"/>
            <a:ext cx="749300" cy="669925"/>
          </a:xfrm>
          <a:custGeom>
            <a:avLst/>
            <a:gdLst>
              <a:gd name="T0" fmla="*/ 277 w 472"/>
              <a:gd name="T1" fmla="*/ 58 h 422"/>
              <a:gd name="T2" fmla="*/ 472 w 472"/>
              <a:gd name="T3" fmla="*/ 0 h 422"/>
              <a:gd name="T4" fmla="*/ 421 w 472"/>
              <a:gd name="T5" fmla="*/ 196 h 422"/>
              <a:gd name="T6" fmla="*/ 378 w 472"/>
              <a:gd name="T7" fmla="*/ 154 h 422"/>
              <a:gd name="T8" fmla="*/ 117 w 472"/>
              <a:gd name="T9" fmla="*/ 422 h 422"/>
              <a:gd name="T10" fmla="*/ 0 w 472"/>
              <a:gd name="T11" fmla="*/ 419 h 422"/>
              <a:gd name="T12" fmla="*/ 317 w 472"/>
              <a:gd name="T13" fmla="*/ 97 h 422"/>
              <a:gd name="T14" fmla="*/ 277 w 472"/>
              <a:gd name="T15" fmla="*/ 58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2" h="422">
                <a:moveTo>
                  <a:pt x="277" y="58"/>
                </a:moveTo>
                <a:lnTo>
                  <a:pt x="472" y="0"/>
                </a:lnTo>
                <a:lnTo>
                  <a:pt x="421" y="196"/>
                </a:lnTo>
                <a:lnTo>
                  <a:pt x="378" y="154"/>
                </a:lnTo>
                <a:lnTo>
                  <a:pt x="117" y="422"/>
                </a:lnTo>
                <a:lnTo>
                  <a:pt x="0" y="419"/>
                </a:lnTo>
                <a:lnTo>
                  <a:pt x="317" y="97"/>
                </a:lnTo>
                <a:lnTo>
                  <a:pt x="277" y="58"/>
                </a:lnTo>
                <a:close/>
              </a:path>
            </a:pathLst>
          </a:custGeom>
          <a:gradFill rotWithShape="1">
            <a:gsLst>
              <a:gs pos="0">
                <a:srgbClr val="A6CE39"/>
              </a:gs>
              <a:gs pos="100000">
                <a:srgbClr val="A6CE39">
                  <a:gamma/>
                  <a:tint val="27451"/>
                  <a:invGamma/>
                </a:srgbClr>
              </a:gs>
            </a:gsLst>
            <a:path path="rect">
              <a:fillToRect l="100000" b="100000"/>
            </a:path>
          </a:gradFill>
          <a:ln>
            <a:noFill/>
          </a:ln>
          <a:effectLst>
            <a:outerShdw dist="28398" dir="3806097" algn="ctr" rotWithShape="0">
              <a:srgbClr val="C0C0C0">
                <a:alpha val="50000"/>
              </a:srgbClr>
            </a:outerShdw>
          </a:effectLst>
          <a:extLst>
            <a:ext uri="{91240B29-F687-4F45-9708-019B960494DF}">
              <a14:hiddenLine xmlns:a14="http://schemas.microsoft.com/office/drawing/2010/main" xmlns="" w="15875" cap="flat" cmpd="sng">
                <a:solidFill>
                  <a:srgbClr val="F68B1F"/>
                </a:solidFill>
                <a:prstDash val="solid"/>
                <a:round/>
                <a:headEnd type="none" w="med" len="med"/>
                <a:tailEnd type="none" w="med" len="med"/>
              </a14:hiddenLine>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68" name="AutoShape 16"/>
          <p:cNvSpPr>
            <a:spLocks noChangeArrowheads="1"/>
          </p:cNvSpPr>
          <p:nvPr/>
        </p:nvSpPr>
        <p:spPr bwMode="auto">
          <a:xfrm rot="16200000">
            <a:off x="7871619" y="2899569"/>
            <a:ext cx="584200" cy="325438"/>
          </a:xfrm>
          <a:prstGeom prst="rightArrow">
            <a:avLst>
              <a:gd name="adj1" fmla="val 41472"/>
              <a:gd name="adj2" fmla="val 54153"/>
            </a:avLst>
          </a:prstGeom>
          <a:gradFill rotWithShape="1">
            <a:gsLst>
              <a:gs pos="0">
                <a:srgbClr val="00AFA5">
                  <a:gamma/>
                  <a:tint val="27451"/>
                  <a:invGamma/>
                </a:srgbClr>
              </a:gs>
              <a:gs pos="100000">
                <a:srgbClr val="00AFA5"/>
              </a:gs>
            </a:gsLst>
            <a:lin ang="0" scaled="1"/>
          </a:gradFill>
          <a:ln>
            <a:noFill/>
          </a:ln>
          <a:effectLst>
            <a:outerShdw dist="28398" dir="6993903" algn="ctr" rotWithShape="0">
              <a:srgbClr val="C0C0C0">
                <a:alpha val="50000"/>
              </a:srgbClr>
            </a:outerShdw>
          </a:effectLst>
          <a:extLst>
            <a:ext uri="{91240B29-F687-4F45-9708-019B960494DF}">
              <a14:hiddenLine xmlns:a14="http://schemas.microsoft.com/office/drawing/2010/main" xmlns="" w="15875" algn="ctr">
                <a:solidFill>
                  <a:srgbClr val="F68B1F"/>
                </a:solidFill>
                <a:miter lim="800000"/>
                <a:headEnd/>
                <a:tailEnd/>
              </a14:hiddenLine>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69" name="AutoShape 17"/>
          <p:cNvSpPr>
            <a:spLocks noChangeArrowheads="1"/>
          </p:cNvSpPr>
          <p:nvPr/>
        </p:nvSpPr>
        <p:spPr bwMode="auto">
          <a:xfrm>
            <a:off x="6061075" y="4032250"/>
            <a:ext cx="128588" cy="319088"/>
          </a:xfrm>
          <a:prstGeom prst="upArrow">
            <a:avLst>
              <a:gd name="adj1" fmla="val 58028"/>
              <a:gd name="adj2" fmla="val 69137"/>
            </a:avLst>
          </a:prstGeom>
          <a:solidFill>
            <a:srgbClr val="4D4D4D"/>
          </a:solidFill>
          <a:ln>
            <a:noFill/>
          </a:ln>
          <a:effectLst/>
          <a:extLst>
            <a:ext uri="{91240B29-F687-4F45-9708-019B960494DF}">
              <a14:hiddenLine xmlns:a14="http://schemas.microsoft.com/office/drawing/2010/main" xmlns="" w="15875" algn="ctr">
                <a:solidFill>
                  <a:srgbClr val="F68B1F"/>
                </a:solidFill>
                <a:miter lim="800000"/>
                <a:headEnd/>
                <a:tailEnd/>
              </a14:hiddenLine>
            </a:ext>
            <a:ext uri="{AF507438-7753-43E0-B8FC-AC1667EBCBE1}">
              <a14:hiddenEffects xmlns:a14="http://schemas.microsoft.com/office/drawing/2010/main" xmlns="">
                <a:effectLst>
                  <a:outerShdw dist="45791" dir="7421404" algn="ctr" rotWithShape="0">
                    <a:schemeClr val="folHlink">
                      <a:alpha val="50000"/>
                    </a:schemeClr>
                  </a:outerShdw>
                </a:effectLst>
              </a14:hiddenEffects>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70" name="AutoShape 18"/>
          <p:cNvSpPr>
            <a:spLocks noChangeArrowheads="1"/>
          </p:cNvSpPr>
          <p:nvPr/>
        </p:nvSpPr>
        <p:spPr bwMode="auto">
          <a:xfrm>
            <a:off x="6059488" y="3586163"/>
            <a:ext cx="128587" cy="319087"/>
          </a:xfrm>
          <a:prstGeom prst="upArrow">
            <a:avLst>
              <a:gd name="adj1" fmla="val 58028"/>
              <a:gd name="adj2" fmla="val 76547"/>
            </a:avLst>
          </a:prstGeom>
          <a:solidFill>
            <a:srgbClr val="4D4D4D"/>
          </a:solidFill>
          <a:ln>
            <a:noFill/>
          </a:ln>
          <a:effectLst/>
          <a:extLst>
            <a:ext uri="{91240B29-F687-4F45-9708-019B960494DF}">
              <a14:hiddenLine xmlns:a14="http://schemas.microsoft.com/office/drawing/2010/main" xmlns="" w="15875" algn="ctr">
                <a:solidFill>
                  <a:srgbClr val="F68B1F"/>
                </a:solidFill>
                <a:miter lim="800000"/>
                <a:headEnd/>
                <a:tailEnd/>
              </a14:hiddenLine>
            </a:ext>
            <a:ext uri="{AF507438-7753-43E0-B8FC-AC1667EBCBE1}">
              <a14:hiddenEffects xmlns:a14="http://schemas.microsoft.com/office/drawing/2010/main" xmlns="">
                <a:effectLst>
                  <a:outerShdw dist="45791" dir="7421404" algn="ctr" rotWithShape="0">
                    <a:schemeClr val="folHlink">
                      <a:alpha val="50000"/>
                    </a:schemeClr>
                  </a:outerShdw>
                </a:effectLst>
              </a14:hiddenEffects>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grpSp>
        <p:nvGrpSpPr>
          <p:cNvPr id="23571" name="Group 19"/>
          <p:cNvGrpSpPr>
            <a:grpSpLocks/>
          </p:cNvGrpSpPr>
          <p:nvPr/>
        </p:nvGrpSpPr>
        <p:grpSpPr bwMode="auto">
          <a:xfrm>
            <a:off x="6203950" y="2994026"/>
            <a:ext cx="2749550" cy="1728788"/>
            <a:chOff x="3908" y="1886"/>
            <a:chExt cx="1732" cy="1089"/>
          </a:xfrm>
        </p:grpSpPr>
        <p:sp>
          <p:nvSpPr>
            <p:cNvPr id="23572" name="Text Box 20"/>
            <p:cNvSpPr txBox="1">
              <a:spLocks noChangeArrowheads="1"/>
            </p:cNvSpPr>
            <p:nvPr/>
          </p:nvSpPr>
          <p:spPr bwMode="auto">
            <a:xfrm>
              <a:off x="3908" y="2281"/>
              <a:ext cx="815" cy="14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cs-CZ" altLang="en-US" sz="1500" b="1" dirty="0">
                  <a:solidFill>
                    <a:srgbClr val="000000"/>
                  </a:solidFill>
                  <a:latin typeface="Arial" pitchFamily="34" charset="0"/>
                </a:rPr>
                <a:t>PTH </a:t>
              </a:r>
              <a:r>
                <a:rPr lang="cs-CZ" altLang="en-US" sz="1500" b="1" dirty="0" err="1">
                  <a:solidFill>
                    <a:srgbClr val="000000"/>
                  </a:solidFill>
                  <a:latin typeface="Arial" pitchFamily="34" charset="0"/>
                </a:rPr>
                <a:t>secretion</a:t>
              </a:r>
              <a:endParaRPr lang="en-US" altLang="en-US" sz="1500" b="1" dirty="0">
                <a:solidFill>
                  <a:srgbClr val="000000"/>
                </a:solidFill>
                <a:latin typeface="Arial" pitchFamily="34" charset="0"/>
              </a:endParaRPr>
            </a:p>
          </p:txBody>
        </p:sp>
        <p:sp>
          <p:nvSpPr>
            <p:cNvPr id="23573" name="Text Box 21"/>
            <p:cNvSpPr txBox="1">
              <a:spLocks noChangeArrowheads="1"/>
            </p:cNvSpPr>
            <p:nvPr/>
          </p:nvSpPr>
          <p:spPr bwMode="auto">
            <a:xfrm>
              <a:off x="3908" y="2555"/>
              <a:ext cx="847" cy="14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GB" altLang="en-US" sz="1500" b="1" dirty="0">
                  <a:solidFill>
                    <a:srgbClr val="000000"/>
                  </a:solidFill>
                  <a:latin typeface="Arial" pitchFamily="34" charset="0"/>
                </a:rPr>
                <a:t> </a:t>
              </a:r>
              <a:r>
                <a:rPr lang="cs-CZ" altLang="en-US" sz="1500" b="1" dirty="0">
                  <a:solidFill>
                    <a:srgbClr val="000000"/>
                  </a:solidFill>
                  <a:latin typeface="Arial" pitchFamily="34" charset="0"/>
                </a:rPr>
                <a:t>PTH </a:t>
              </a:r>
              <a:r>
                <a:rPr lang="cs-CZ" altLang="en-US" sz="1500" b="1" dirty="0" err="1">
                  <a:solidFill>
                    <a:srgbClr val="000000"/>
                  </a:solidFill>
                  <a:latin typeface="Arial" pitchFamily="34" charset="0"/>
                </a:rPr>
                <a:t>creation</a:t>
              </a:r>
              <a:r>
                <a:rPr lang="cs-CZ" altLang="en-US" sz="1500" b="1" dirty="0">
                  <a:solidFill>
                    <a:srgbClr val="000000"/>
                  </a:solidFill>
                  <a:latin typeface="Arial" pitchFamily="34" charset="0"/>
                </a:rPr>
                <a:t>  </a:t>
              </a:r>
              <a:endParaRPr lang="en-US" altLang="en-US" sz="1500" b="1" dirty="0">
                <a:solidFill>
                  <a:srgbClr val="000000"/>
                </a:solidFill>
                <a:latin typeface="Arial" pitchFamily="34" charset="0"/>
              </a:endParaRPr>
            </a:p>
          </p:txBody>
        </p:sp>
        <p:sp>
          <p:nvSpPr>
            <p:cNvPr id="23574" name="Text Box 22"/>
            <p:cNvSpPr txBox="1">
              <a:spLocks noChangeArrowheads="1"/>
            </p:cNvSpPr>
            <p:nvPr/>
          </p:nvSpPr>
          <p:spPr bwMode="auto">
            <a:xfrm>
              <a:off x="3908" y="2830"/>
              <a:ext cx="1263" cy="14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GB" altLang="en-US" sz="1500" b="1" dirty="0">
                  <a:solidFill>
                    <a:srgbClr val="000000"/>
                  </a:solidFill>
                  <a:latin typeface="Arial" pitchFamily="34" charset="0"/>
                </a:rPr>
                <a:t> </a:t>
              </a:r>
              <a:r>
                <a:rPr lang="cs-CZ" altLang="en-US" sz="1500" b="1" dirty="0">
                  <a:solidFill>
                    <a:srgbClr val="000000"/>
                  </a:solidFill>
                  <a:latin typeface="Arial" pitchFamily="34" charset="0"/>
                </a:rPr>
                <a:t>PT </a:t>
              </a:r>
              <a:r>
                <a:rPr lang="cs-CZ" altLang="en-US" sz="1500" b="1" dirty="0" err="1">
                  <a:solidFill>
                    <a:srgbClr val="000000"/>
                  </a:solidFill>
                  <a:latin typeface="Arial" pitchFamily="34" charset="0"/>
                </a:rPr>
                <a:t>cells</a:t>
              </a:r>
              <a:r>
                <a:rPr lang="cs-CZ" altLang="en-US" sz="1500" b="1" dirty="0">
                  <a:solidFill>
                    <a:srgbClr val="000000"/>
                  </a:solidFill>
                  <a:latin typeface="Arial" pitchFamily="34" charset="0"/>
                </a:rPr>
                <a:t> </a:t>
              </a:r>
              <a:r>
                <a:rPr lang="cs-CZ" altLang="en-US" sz="1500" b="1" dirty="0" err="1">
                  <a:solidFill>
                    <a:srgbClr val="000000"/>
                  </a:solidFill>
                  <a:latin typeface="Arial" pitchFamily="34" charset="0"/>
                </a:rPr>
                <a:t>proliferation</a:t>
              </a:r>
              <a:r>
                <a:rPr lang="cs-CZ" altLang="en-US" sz="1500" b="1" dirty="0">
                  <a:solidFill>
                    <a:srgbClr val="000000"/>
                  </a:solidFill>
                  <a:latin typeface="Arial" pitchFamily="34" charset="0"/>
                </a:rPr>
                <a:t> </a:t>
              </a:r>
              <a:endParaRPr lang="en-US" altLang="en-US" sz="1500" b="1" dirty="0">
                <a:solidFill>
                  <a:srgbClr val="000000"/>
                </a:solidFill>
                <a:latin typeface="Arial" pitchFamily="34" charset="0"/>
              </a:endParaRPr>
            </a:p>
          </p:txBody>
        </p:sp>
        <p:sp>
          <p:nvSpPr>
            <p:cNvPr id="23575" name="Text Box 23"/>
            <p:cNvSpPr txBox="1">
              <a:spLocks noChangeArrowheads="1"/>
            </p:cNvSpPr>
            <p:nvPr/>
          </p:nvSpPr>
          <p:spPr bwMode="auto">
            <a:xfrm>
              <a:off x="5205" y="1886"/>
              <a:ext cx="435" cy="2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GB" altLang="en-US" sz="2000">
                  <a:solidFill>
                    <a:srgbClr val="00AFAD"/>
                  </a:solidFill>
                  <a:latin typeface="Arial" pitchFamily="34" charset="0"/>
                </a:rPr>
                <a:t>PTH</a:t>
              </a:r>
              <a:endParaRPr lang="en-US" altLang="en-US" sz="2000">
                <a:solidFill>
                  <a:srgbClr val="00AFAD"/>
                </a:solidFill>
                <a:latin typeface="Arial" pitchFamily="34" charset="0"/>
              </a:endParaRPr>
            </a:p>
          </p:txBody>
        </p:sp>
      </p:grpSp>
      <p:grpSp>
        <p:nvGrpSpPr>
          <p:cNvPr id="23576" name="Group 24"/>
          <p:cNvGrpSpPr>
            <a:grpSpLocks/>
          </p:cNvGrpSpPr>
          <p:nvPr/>
        </p:nvGrpSpPr>
        <p:grpSpPr bwMode="auto">
          <a:xfrm>
            <a:off x="785813" y="2517775"/>
            <a:ext cx="725487" cy="1171575"/>
            <a:chOff x="505" y="1571"/>
            <a:chExt cx="457" cy="738"/>
          </a:xfrm>
        </p:grpSpPr>
        <p:sp>
          <p:nvSpPr>
            <p:cNvPr id="23577" name="Freeform 25"/>
            <p:cNvSpPr>
              <a:spLocks/>
            </p:cNvSpPr>
            <p:nvPr/>
          </p:nvSpPr>
          <p:spPr bwMode="auto">
            <a:xfrm>
              <a:off x="505" y="1571"/>
              <a:ext cx="457" cy="738"/>
            </a:xfrm>
            <a:custGeom>
              <a:avLst/>
              <a:gdLst>
                <a:gd name="T0" fmla="*/ 143 w 721"/>
                <a:gd name="T1" fmla="*/ 520 h 1322"/>
                <a:gd name="T2" fmla="*/ 124 w 721"/>
                <a:gd name="T3" fmla="*/ 506 h 1322"/>
                <a:gd name="T4" fmla="*/ 101 w 721"/>
                <a:gd name="T5" fmla="*/ 492 h 1322"/>
                <a:gd name="T6" fmla="*/ 76 w 721"/>
                <a:gd name="T7" fmla="*/ 468 h 1322"/>
                <a:gd name="T8" fmla="*/ 53 w 721"/>
                <a:gd name="T9" fmla="*/ 437 h 1322"/>
                <a:gd name="T10" fmla="*/ 40 w 721"/>
                <a:gd name="T11" fmla="*/ 418 h 1322"/>
                <a:gd name="T12" fmla="*/ 30 w 721"/>
                <a:gd name="T13" fmla="*/ 395 h 1322"/>
                <a:gd name="T14" fmla="*/ 17 w 721"/>
                <a:gd name="T15" fmla="*/ 353 h 1322"/>
                <a:gd name="T16" fmla="*/ 5 w 721"/>
                <a:gd name="T17" fmla="*/ 312 h 1322"/>
                <a:gd name="T18" fmla="*/ 0 w 721"/>
                <a:gd name="T19" fmla="*/ 280 h 1322"/>
                <a:gd name="T20" fmla="*/ 4 w 721"/>
                <a:gd name="T21" fmla="*/ 245 h 1322"/>
                <a:gd name="T22" fmla="*/ 18 w 721"/>
                <a:gd name="T23" fmla="*/ 193 h 1322"/>
                <a:gd name="T24" fmla="*/ 32 w 721"/>
                <a:gd name="T25" fmla="*/ 157 h 1322"/>
                <a:gd name="T26" fmla="*/ 50 w 721"/>
                <a:gd name="T27" fmla="*/ 130 h 1322"/>
                <a:gd name="T28" fmla="*/ 76 w 721"/>
                <a:gd name="T29" fmla="*/ 105 h 1322"/>
                <a:gd name="T30" fmla="*/ 129 w 721"/>
                <a:gd name="T31" fmla="*/ 64 h 1322"/>
                <a:gd name="T32" fmla="*/ 175 w 721"/>
                <a:gd name="T33" fmla="*/ 30 h 1322"/>
                <a:gd name="T34" fmla="*/ 218 w 721"/>
                <a:gd name="T35" fmla="*/ 11 h 1322"/>
                <a:gd name="T36" fmla="*/ 272 w 721"/>
                <a:gd name="T37" fmla="*/ 2 h 1322"/>
                <a:gd name="T38" fmla="*/ 343 w 721"/>
                <a:gd name="T39" fmla="*/ 0 h 1322"/>
                <a:gd name="T40" fmla="*/ 386 w 721"/>
                <a:gd name="T41" fmla="*/ 7 h 1322"/>
                <a:gd name="T42" fmla="*/ 422 w 721"/>
                <a:gd name="T43" fmla="*/ 23 h 1322"/>
                <a:gd name="T44" fmla="*/ 463 w 721"/>
                <a:gd name="T45" fmla="*/ 50 h 1322"/>
                <a:gd name="T46" fmla="*/ 524 w 721"/>
                <a:gd name="T47" fmla="*/ 92 h 1322"/>
                <a:gd name="T48" fmla="*/ 560 w 721"/>
                <a:gd name="T49" fmla="*/ 124 h 1322"/>
                <a:gd name="T50" fmla="*/ 588 w 721"/>
                <a:gd name="T51" fmla="*/ 159 h 1322"/>
                <a:gd name="T52" fmla="*/ 616 w 721"/>
                <a:gd name="T53" fmla="*/ 210 h 1322"/>
                <a:gd name="T54" fmla="*/ 656 w 721"/>
                <a:gd name="T55" fmla="*/ 287 h 1322"/>
                <a:gd name="T56" fmla="*/ 674 w 721"/>
                <a:gd name="T57" fmla="*/ 339 h 1322"/>
                <a:gd name="T58" fmla="*/ 684 w 721"/>
                <a:gd name="T59" fmla="*/ 391 h 1322"/>
                <a:gd name="T60" fmla="*/ 695 w 721"/>
                <a:gd name="T61" fmla="*/ 464 h 1322"/>
                <a:gd name="T62" fmla="*/ 707 w 721"/>
                <a:gd name="T63" fmla="*/ 532 h 1322"/>
                <a:gd name="T64" fmla="*/ 712 w 721"/>
                <a:gd name="T65" fmla="*/ 572 h 1322"/>
                <a:gd name="T66" fmla="*/ 713 w 721"/>
                <a:gd name="T67" fmla="*/ 612 h 1322"/>
                <a:gd name="T68" fmla="*/ 714 w 721"/>
                <a:gd name="T69" fmla="*/ 670 h 1322"/>
                <a:gd name="T70" fmla="*/ 717 w 721"/>
                <a:gd name="T71" fmla="*/ 762 h 1322"/>
                <a:gd name="T72" fmla="*/ 720 w 721"/>
                <a:gd name="T73" fmla="*/ 820 h 1322"/>
                <a:gd name="T74" fmla="*/ 714 w 721"/>
                <a:gd name="T75" fmla="*/ 878 h 1322"/>
                <a:gd name="T76" fmla="*/ 692 w 721"/>
                <a:gd name="T77" fmla="*/ 969 h 1322"/>
                <a:gd name="T78" fmla="*/ 675 w 721"/>
                <a:gd name="T79" fmla="*/ 1028 h 1322"/>
                <a:gd name="T80" fmla="*/ 657 w 721"/>
                <a:gd name="T81" fmla="*/ 1070 h 1322"/>
                <a:gd name="T82" fmla="*/ 628 w 721"/>
                <a:gd name="T83" fmla="*/ 1112 h 1322"/>
                <a:gd name="T84" fmla="*/ 572 w 721"/>
                <a:gd name="T85" fmla="*/ 1178 h 1322"/>
                <a:gd name="T86" fmla="*/ 526 w 721"/>
                <a:gd name="T87" fmla="*/ 1229 h 1322"/>
                <a:gd name="T88" fmla="*/ 483 w 721"/>
                <a:gd name="T89" fmla="*/ 1263 h 1322"/>
                <a:gd name="T90" fmla="*/ 427 w 721"/>
                <a:gd name="T91" fmla="*/ 1288 h 1322"/>
                <a:gd name="T92" fmla="*/ 334 w 721"/>
                <a:gd name="T93" fmla="*/ 1310 h 1322"/>
                <a:gd name="T94" fmla="*/ 260 w 721"/>
                <a:gd name="T95" fmla="*/ 1321 h 1322"/>
                <a:gd name="T96" fmla="*/ 196 w 721"/>
                <a:gd name="T97" fmla="*/ 1314 h 1322"/>
                <a:gd name="T98" fmla="*/ 134 w 721"/>
                <a:gd name="T99" fmla="*/ 1286 h 1322"/>
                <a:gd name="T100" fmla="*/ 80 w 721"/>
                <a:gd name="T101" fmla="*/ 1242 h 1322"/>
                <a:gd name="T102" fmla="*/ 50 w 721"/>
                <a:gd name="T103" fmla="*/ 1195 h 1322"/>
                <a:gd name="T104" fmla="*/ 26 w 721"/>
                <a:gd name="T105" fmla="*/ 1134 h 1322"/>
                <a:gd name="T106" fmla="*/ 13 w 721"/>
                <a:gd name="T107" fmla="*/ 1068 h 1322"/>
                <a:gd name="T108" fmla="*/ 18 w 721"/>
                <a:gd name="T109" fmla="*/ 1000 h 1322"/>
                <a:gd name="T110" fmla="*/ 36 w 721"/>
                <a:gd name="T111" fmla="*/ 948 h 1322"/>
                <a:gd name="T112" fmla="*/ 57 w 721"/>
                <a:gd name="T113" fmla="*/ 906 h 1322"/>
                <a:gd name="T114" fmla="*/ 74 w 721"/>
                <a:gd name="T115" fmla="*/ 877 h 1322"/>
                <a:gd name="T116" fmla="*/ 112 w 721"/>
                <a:gd name="T117" fmla="*/ 807 h 1322"/>
                <a:gd name="T118" fmla="*/ 147 w 721"/>
                <a:gd name="T119" fmla="*/ 735 h 1322"/>
                <a:gd name="T120" fmla="*/ 166 w 721"/>
                <a:gd name="T121" fmla="*/ 655 h 1322"/>
                <a:gd name="T122" fmla="*/ 159 w 721"/>
                <a:gd name="T123" fmla="*/ 559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1" h="1322">
                  <a:moveTo>
                    <a:pt x="156" y="546"/>
                  </a:moveTo>
                  <a:lnTo>
                    <a:pt x="153" y="538"/>
                  </a:lnTo>
                  <a:lnTo>
                    <a:pt x="152" y="534"/>
                  </a:lnTo>
                  <a:lnTo>
                    <a:pt x="150" y="531"/>
                  </a:lnTo>
                  <a:lnTo>
                    <a:pt x="149" y="528"/>
                  </a:lnTo>
                  <a:lnTo>
                    <a:pt x="147" y="525"/>
                  </a:lnTo>
                  <a:lnTo>
                    <a:pt x="145" y="522"/>
                  </a:lnTo>
                  <a:lnTo>
                    <a:pt x="143" y="520"/>
                  </a:lnTo>
                  <a:lnTo>
                    <a:pt x="141" y="518"/>
                  </a:lnTo>
                  <a:lnTo>
                    <a:pt x="139" y="516"/>
                  </a:lnTo>
                  <a:lnTo>
                    <a:pt x="136" y="514"/>
                  </a:lnTo>
                  <a:lnTo>
                    <a:pt x="134" y="512"/>
                  </a:lnTo>
                  <a:lnTo>
                    <a:pt x="132" y="510"/>
                  </a:lnTo>
                  <a:lnTo>
                    <a:pt x="129" y="509"/>
                  </a:lnTo>
                  <a:lnTo>
                    <a:pt x="127" y="507"/>
                  </a:lnTo>
                  <a:lnTo>
                    <a:pt x="124" y="506"/>
                  </a:lnTo>
                  <a:lnTo>
                    <a:pt x="121" y="504"/>
                  </a:lnTo>
                  <a:lnTo>
                    <a:pt x="119" y="503"/>
                  </a:lnTo>
                  <a:lnTo>
                    <a:pt x="116" y="501"/>
                  </a:lnTo>
                  <a:lnTo>
                    <a:pt x="113" y="500"/>
                  </a:lnTo>
                  <a:lnTo>
                    <a:pt x="110" y="498"/>
                  </a:lnTo>
                  <a:lnTo>
                    <a:pt x="107" y="496"/>
                  </a:lnTo>
                  <a:lnTo>
                    <a:pt x="104" y="494"/>
                  </a:lnTo>
                  <a:lnTo>
                    <a:pt x="101" y="492"/>
                  </a:lnTo>
                  <a:lnTo>
                    <a:pt x="98" y="490"/>
                  </a:lnTo>
                  <a:lnTo>
                    <a:pt x="95" y="487"/>
                  </a:lnTo>
                  <a:lnTo>
                    <a:pt x="92" y="485"/>
                  </a:lnTo>
                  <a:lnTo>
                    <a:pt x="89" y="482"/>
                  </a:lnTo>
                  <a:lnTo>
                    <a:pt x="86" y="479"/>
                  </a:lnTo>
                  <a:lnTo>
                    <a:pt x="82" y="475"/>
                  </a:lnTo>
                  <a:lnTo>
                    <a:pt x="79" y="472"/>
                  </a:lnTo>
                  <a:lnTo>
                    <a:pt x="76" y="468"/>
                  </a:lnTo>
                  <a:lnTo>
                    <a:pt x="70" y="460"/>
                  </a:lnTo>
                  <a:lnTo>
                    <a:pt x="67" y="456"/>
                  </a:lnTo>
                  <a:lnTo>
                    <a:pt x="64" y="452"/>
                  </a:lnTo>
                  <a:lnTo>
                    <a:pt x="62" y="449"/>
                  </a:lnTo>
                  <a:lnTo>
                    <a:pt x="60" y="446"/>
                  </a:lnTo>
                  <a:lnTo>
                    <a:pt x="57" y="443"/>
                  </a:lnTo>
                  <a:lnTo>
                    <a:pt x="55" y="440"/>
                  </a:lnTo>
                  <a:lnTo>
                    <a:pt x="53" y="437"/>
                  </a:lnTo>
                  <a:lnTo>
                    <a:pt x="51" y="435"/>
                  </a:lnTo>
                  <a:lnTo>
                    <a:pt x="49" y="432"/>
                  </a:lnTo>
                  <a:lnTo>
                    <a:pt x="47" y="430"/>
                  </a:lnTo>
                  <a:lnTo>
                    <a:pt x="46" y="427"/>
                  </a:lnTo>
                  <a:lnTo>
                    <a:pt x="44" y="425"/>
                  </a:lnTo>
                  <a:lnTo>
                    <a:pt x="42" y="422"/>
                  </a:lnTo>
                  <a:lnTo>
                    <a:pt x="41" y="420"/>
                  </a:lnTo>
                  <a:lnTo>
                    <a:pt x="40" y="418"/>
                  </a:lnTo>
                  <a:lnTo>
                    <a:pt x="38" y="415"/>
                  </a:lnTo>
                  <a:lnTo>
                    <a:pt x="37" y="413"/>
                  </a:lnTo>
                  <a:lnTo>
                    <a:pt x="36" y="410"/>
                  </a:lnTo>
                  <a:lnTo>
                    <a:pt x="34" y="407"/>
                  </a:lnTo>
                  <a:lnTo>
                    <a:pt x="33" y="404"/>
                  </a:lnTo>
                  <a:lnTo>
                    <a:pt x="32" y="402"/>
                  </a:lnTo>
                  <a:lnTo>
                    <a:pt x="31" y="398"/>
                  </a:lnTo>
                  <a:lnTo>
                    <a:pt x="30" y="395"/>
                  </a:lnTo>
                  <a:lnTo>
                    <a:pt x="28" y="392"/>
                  </a:lnTo>
                  <a:lnTo>
                    <a:pt x="27" y="388"/>
                  </a:lnTo>
                  <a:lnTo>
                    <a:pt x="26" y="384"/>
                  </a:lnTo>
                  <a:lnTo>
                    <a:pt x="25" y="380"/>
                  </a:lnTo>
                  <a:lnTo>
                    <a:pt x="23" y="376"/>
                  </a:lnTo>
                  <a:lnTo>
                    <a:pt x="22" y="371"/>
                  </a:lnTo>
                  <a:lnTo>
                    <a:pt x="21" y="366"/>
                  </a:lnTo>
                  <a:lnTo>
                    <a:pt x="17" y="353"/>
                  </a:lnTo>
                  <a:lnTo>
                    <a:pt x="15" y="347"/>
                  </a:lnTo>
                  <a:lnTo>
                    <a:pt x="13" y="342"/>
                  </a:lnTo>
                  <a:lnTo>
                    <a:pt x="12" y="336"/>
                  </a:lnTo>
                  <a:lnTo>
                    <a:pt x="10" y="331"/>
                  </a:lnTo>
                  <a:lnTo>
                    <a:pt x="9" y="326"/>
                  </a:lnTo>
                  <a:lnTo>
                    <a:pt x="8" y="321"/>
                  </a:lnTo>
                  <a:lnTo>
                    <a:pt x="6" y="316"/>
                  </a:lnTo>
                  <a:lnTo>
                    <a:pt x="5" y="312"/>
                  </a:lnTo>
                  <a:lnTo>
                    <a:pt x="4" y="308"/>
                  </a:lnTo>
                  <a:lnTo>
                    <a:pt x="3" y="304"/>
                  </a:lnTo>
                  <a:lnTo>
                    <a:pt x="2" y="300"/>
                  </a:lnTo>
                  <a:lnTo>
                    <a:pt x="2" y="296"/>
                  </a:lnTo>
                  <a:lnTo>
                    <a:pt x="1" y="292"/>
                  </a:lnTo>
                  <a:lnTo>
                    <a:pt x="1" y="288"/>
                  </a:lnTo>
                  <a:lnTo>
                    <a:pt x="0" y="284"/>
                  </a:lnTo>
                  <a:lnTo>
                    <a:pt x="0" y="280"/>
                  </a:lnTo>
                  <a:lnTo>
                    <a:pt x="0" y="276"/>
                  </a:lnTo>
                  <a:lnTo>
                    <a:pt x="0" y="272"/>
                  </a:lnTo>
                  <a:lnTo>
                    <a:pt x="0" y="268"/>
                  </a:lnTo>
                  <a:lnTo>
                    <a:pt x="1" y="264"/>
                  </a:lnTo>
                  <a:lnTo>
                    <a:pt x="2" y="259"/>
                  </a:lnTo>
                  <a:lnTo>
                    <a:pt x="2" y="255"/>
                  </a:lnTo>
                  <a:lnTo>
                    <a:pt x="3" y="250"/>
                  </a:lnTo>
                  <a:lnTo>
                    <a:pt x="4" y="245"/>
                  </a:lnTo>
                  <a:lnTo>
                    <a:pt x="5" y="240"/>
                  </a:lnTo>
                  <a:lnTo>
                    <a:pt x="6" y="235"/>
                  </a:lnTo>
                  <a:lnTo>
                    <a:pt x="8" y="229"/>
                  </a:lnTo>
                  <a:lnTo>
                    <a:pt x="9" y="223"/>
                  </a:lnTo>
                  <a:lnTo>
                    <a:pt x="11" y="217"/>
                  </a:lnTo>
                  <a:lnTo>
                    <a:pt x="13" y="211"/>
                  </a:lnTo>
                  <a:lnTo>
                    <a:pt x="16" y="198"/>
                  </a:lnTo>
                  <a:lnTo>
                    <a:pt x="18" y="193"/>
                  </a:lnTo>
                  <a:lnTo>
                    <a:pt x="20" y="187"/>
                  </a:lnTo>
                  <a:lnTo>
                    <a:pt x="21" y="182"/>
                  </a:lnTo>
                  <a:lnTo>
                    <a:pt x="23" y="178"/>
                  </a:lnTo>
                  <a:lnTo>
                    <a:pt x="25" y="173"/>
                  </a:lnTo>
                  <a:lnTo>
                    <a:pt x="26" y="168"/>
                  </a:lnTo>
                  <a:lnTo>
                    <a:pt x="28" y="164"/>
                  </a:lnTo>
                  <a:lnTo>
                    <a:pt x="30" y="160"/>
                  </a:lnTo>
                  <a:lnTo>
                    <a:pt x="32" y="157"/>
                  </a:lnTo>
                  <a:lnTo>
                    <a:pt x="34" y="153"/>
                  </a:lnTo>
                  <a:lnTo>
                    <a:pt x="36" y="150"/>
                  </a:lnTo>
                  <a:lnTo>
                    <a:pt x="38" y="146"/>
                  </a:lnTo>
                  <a:lnTo>
                    <a:pt x="40" y="143"/>
                  </a:lnTo>
                  <a:lnTo>
                    <a:pt x="42" y="140"/>
                  </a:lnTo>
                  <a:lnTo>
                    <a:pt x="44" y="136"/>
                  </a:lnTo>
                  <a:lnTo>
                    <a:pt x="47" y="134"/>
                  </a:lnTo>
                  <a:lnTo>
                    <a:pt x="50" y="130"/>
                  </a:lnTo>
                  <a:lnTo>
                    <a:pt x="52" y="128"/>
                  </a:lnTo>
                  <a:lnTo>
                    <a:pt x="55" y="124"/>
                  </a:lnTo>
                  <a:lnTo>
                    <a:pt x="58" y="121"/>
                  </a:lnTo>
                  <a:lnTo>
                    <a:pt x="62" y="118"/>
                  </a:lnTo>
                  <a:lnTo>
                    <a:pt x="65" y="115"/>
                  </a:lnTo>
                  <a:lnTo>
                    <a:pt x="68" y="112"/>
                  </a:lnTo>
                  <a:lnTo>
                    <a:pt x="72" y="109"/>
                  </a:lnTo>
                  <a:lnTo>
                    <a:pt x="76" y="105"/>
                  </a:lnTo>
                  <a:lnTo>
                    <a:pt x="81" y="102"/>
                  </a:lnTo>
                  <a:lnTo>
                    <a:pt x="85" y="98"/>
                  </a:lnTo>
                  <a:lnTo>
                    <a:pt x="90" y="94"/>
                  </a:lnTo>
                  <a:lnTo>
                    <a:pt x="95" y="90"/>
                  </a:lnTo>
                  <a:lnTo>
                    <a:pt x="100" y="86"/>
                  </a:lnTo>
                  <a:lnTo>
                    <a:pt x="115" y="74"/>
                  </a:lnTo>
                  <a:lnTo>
                    <a:pt x="122" y="69"/>
                  </a:lnTo>
                  <a:lnTo>
                    <a:pt x="129" y="64"/>
                  </a:lnTo>
                  <a:lnTo>
                    <a:pt x="135" y="58"/>
                  </a:lnTo>
                  <a:lnTo>
                    <a:pt x="141" y="54"/>
                  </a:lnTo>
                  <a:lnTo>
                    <a:pt x="147" y="49"/>
                  </a:lnTo>
                  <a:lnTo>
                    <a:pt x="153" y="45"/>
                  </a:lnTo>
                  <a:lnTo>
                    <a:pt x="159" y="41"/>
                  </a:lnTo>
                  <a:lnTo>
                    <a:pt x="164" y="37"/>
                  </a:lnTo>
                  <a:lnTo>
                    <a:pt x="170" y="34"/>
                  </a:lnTo>
                  <a:lnTo>
                    <a:pt x="175" y="30"/>
                  </a:lnTo>
                  <a:lnTo>
                    <a:pt x="180" y="27"/>
                  </a:lnTo>
                  <a:lnTo>
                    <a:pt x="185" y="24"/>
                  </a:lnTo>
                  <a:lnTo>
                    <a:pt x="190" y="22"/>
                  </a:lnTo>
                  <a:lnTo>
                    <a:pt x="196" y="19"/>
                  </a:lnTo>
                  <a:lnTo>
                    <a:pt x="201" y="17"/>
                  </a:lnTo>
                  <a:lnTo>
                    <a:pt x="206" y="15"/>
                  </a:lnTo>
                  <a:lnTo>
                    <a:pt x="212" y="13"/>
                  </a:lnTo>
                  <a:lnTo>
                    <a:pt x="218" y="11"/>
                  </a:lnTo>
                  <a:lnTo>
                    <a:pt x="224" y="9"/>
                  </a:lnTo>
                  <a:lnTo>
                    <a:pt x="230" y="8"/>
                  </a:lnTo>
                  <a:lnTo>
                    <a:pt x="236" y="6"/>
                  </a:lnTo>
                  <a:lnTo>
                    <a:pt x="242" y="6"/>
                  </a:lnTo>
                  <a:lnTo>
                    <a:pt x="249" y="4"/>
                  </a:lnTo>
                  <a:lnTo>
                    <a:pt x="256" y="4"/>
                  </a:lnTo>
                  <a:lnTo>
                    <a:pt x="264" y="3"/>
                  </a:lnTo>
                  <a:lnTo>
                    <a:pt x="272" y="2"/>
                  </a:lnTo>
                  <a:lnTo>
                    <a:pt x="280" y="1"/>
                  </a:lnTo>
                  <a:lnTo>
                    <a:pt x="288" y="1"/>
                  </a:lnTo>
                  <a:lnTo>
                    <a:pt x="298" y="0"/>
                  </a:lnTo>
                  <a:lnTo>
                    <a:pt x="307" y="0"/>
                  </a:lnTo>
                  <a:lnTo>
                    <a:pt x="322" y="0"/>
                  </a:lnTo>
                  <a:lnTo>
                    <a:pt x="330" y="0"/>
                  </a:lnTo>
                  <a:lnTo>
                    <a:pt x="336" y="0"/>
                  </a:lnTo>
                  <a:lnTo>
                    <a:pt x="343" y="0"/>
                  </a:lnTo>
                  <a:lnTo>
                    <a:pt x="349" y="1"/>
                  </a:lnTo>
                  <a:lnTo>
                    <a:pt x="355" y="2"/>
                  </a:lnTo>
                  <a:lnTo>
                    <a:pt x="360" y="2"/>
                  </a:lnTo>
                  <a:lnTo>
                    <a:pt x="366" y="3"/>
                  </a:lnTo>
                  <a:lnTo>
                    <a:pt x="371" y="4"/>
                  </a:lnTo>
                  <a:lnTo>
                    <a:pt x="376" y="5"/>
                  </a:lnTo>
                  <a:lnTo>
                    <a:pt x="381" y="6"/>
                  </a:lnTo>
                  <a:lnTo>
                    <a:pt x="386" y="7"/>
                  </a:lnTo>
                  <a:lnTo>
                    <a:pt x="390" y="8"/>
                  </a:lnTo>
                  <a:lnTo>
                    <a:pt x="395" y="10"/>
                  </a:lnTo>
                  <a:lnTo>
                    <a:pt x="400" y="12"/>
                  </a:lnTo>
                  <a:lnTo>
                    <a:pt x="404" y="14"/>
                  </a:lnTo>
                  <a:lnTo>
                    <a:pt x="408" y="16"/>
                  </a:lnTo>
                  <a:lnTo>
                    <a:pt x="413" y="18"/>
                  </a:lnTo>
                  <a:lnTo>
                    <a:pt x="417" y="20"/>
                  </a:lnTo>
                  <a:lnTo>
                    <a:pt x="422" y="23"/>
                  </a:lnTo>
                  <a:lnTo>
                    <a:pt x="426" y="26"/>
                  </a:lnTo>
                  <a:lnTo>
                    <a:pt x="431" y="28"/>
                  </a:lnTo>
                  <a:lnTo>
                    <a:pt x="436" y="32"/>
                  </a:lnTo>
                  <a:lnTo>
                    <a:pt x="441" y="35"/>
                  </a:lnTo>
                  <a:lnTo>
                    <a:pt x="446" y="38"/>
                  </a:lnTo>
                  <a:lnTo>
                    <a:pt x="451" y="42"/>
                  </a:lnTo>
                  <a:lnTo>
                    <a:pt x="457" y="46"/>
                  </a:lnTo>
                  <a:lnTo>
                    <a:pt x="463" y="50"/>
                  </a:lnTo>
                  <a:lnTo>
                    <a:pt x="469" y="54"/>
                  </a:lnTo>
                  <a:lnTo>
                    <a:pt x="476" y="58"/>
                  </a:lnTo>
                  <a:lnTo>
                    <a:pt x="482" y="63"/>
                  </a:lnTo>
                  <a:lnTo>
                    <a:pt x="498" y="73"/>
                  </a:lnTo>
                  <a:lnTo>
                    <a:pt x="505" y="78"/>
                  </a:lnTo>
                  <a:lnTo>
                    <a:pt x="512" y="83"/>
                  </a:lnTo>
                  <a:lnTo>
                    <a:pt x="518" y="87"/>
                  </a:lnTo>
                  <a:lnTo>
                    <a:pt x="524" y="92"/>
                  </a:lnTo>
                  <a:lnTo>
                    <a:pt x="529" y="96"/>
                  </a:lnTo>
                  <a:lnTo>
                    <a:pt x="534" y="100"/>
                  </a:lnTo>
                  <a:lnTo>
                    <a:pt x="539" y="104"/>
                  </a:lnTo>
                  <a:lnTo>
                    <a:pt x="544" y="108"/>
                  </a:lnTo>
                  <a:lnTo>
                    <a:pt x="548" y="112"/>
                  </a:lnTo>
                  <a:lnTo>
                    <a:pt x="553" y="116"/>
                  </a:lnTo>
                  <a:lnTo>
                    <a:pt x="557" y="120"/>
                  </a:lnTo>
                  <a:lnTo>
                    <a:pt x="560" y="124"/>
                  </a:lnTo>
                  <a:lnTo>
                    <a:pt x="564" y="128"/>
                  </a:lnTo>
                  <a:lnTo>
                    <a:pt x="568" y="132"/>
                  </a:lnTo>
                  <a:lnTo>
                    <a:pt x="571" y="136"/>
                  </a:lnTo>
                  <a:lnTo>
                    <a:pt x="574" y="140"/>
                  </a:lnTo>
                  <a:lnTo>
                    <a:pt x="578" y="145"/>
                  </a:lnTo>
                  <a:lnTo>
                    <a:pt x="581" y="149"/>
                  </a:lnTo>
                  <a:lnTo>
                    <a:pt x="584" y="154"/>
                  </a:lnTo>
                  <a:lnTo>
                    <a:pt x="588" y="159"/>
                  </a:lnTo>
                  <a:lnTo>
                    <a:pt x="591" y="164"/>
                  </a:lnTo>
                  <a:lnTo>
                    <a:pt x="594" y="170"/>
                  </a:lnTo>
                  <a:lnTo>
                    <a:pt x="598" y="176"/>
                  </a:lnTo>
                  <a:lnTo>
                    <a:pt x="601" y="182"/>
                  </a:lnTo>
                  <a:lnTo>
                    <a:pt x="604" y="188"/>
                  </a:lnTo>
                  <a:lnTo>
                    <a:pt x="608" y="195"/>
                  </a:lnTo>
                  <a:lnTo>
                    <a:pt x="612" y="202"/>
                  </a:lnTo>
                  <a:lnTo>
                    <a:pt x="616" y="210"/>
                  </a:lnTo>
                  <a:lnTo>
                    <a:pt x="621" y="218"/>
                  </a:lnTo>
                  <a:lnTo>
                    <a:pt x="626" y="226"/>
                  </a:lnTo>
                  <a:lnTo>
                    <a:pt x="636" y="246"/>
                  </a:lnTo>
                  <a:lnTo>
                    <a:pt x="641" y="255"/>
                  </a:lnTo>
                  <a:lnTo>
                    <a:pt x="645" y="264"/>
                  </a:lnTo>
                  <a:lnTo>
                    <a:pt x="649" y="272"/>
                  </a:lnTo>
                  <a:lnTo>
                    <a:pt x="653" y="280"/>
                  </a:lnTo>
                  <a:lnTo>
                    <a:pt x="656" y="287"/>
                  </a:lnTo>
                  <a:lnTo>
                    <a:pt x="659" y="294"/>
                  </a:lnTo>
                  <a:lnTo>
                    <a:pt x="662" y="301"/>
                  </a:lnTo>
                  <a:lnTo>
                    <a:pt x="664" y="308"/>
                  </a:lnTo>
                  <a:lnTo>
                    <a:pt x="667" y="314"/>
                  </a:lnTo>
                  <a:lnTo>
                    <a:pt x="669" y="321"/>
                  </a:lnTo>
                  <a:lnTo>
                    <a:pt x="671" y="327"/>
                  </a:lnTo>
                  <a:lnTo>
                    <a:pt x="672" y="333"/>
                  </a:lnTo>
                  <a:lnTo>
                    <a:pt x="674" y="339"/>
                  </a:lnTo>
                  <a:lnTo>
                    <a:pt x="676" y="345"/>
                  </a:lnTo>
                  <a:lnTo>
                    <a:pt x="677" y="351"/>
                  </a:lnTo>
                  <a:lnTo>
                    <a:pt x="678" y="358"/>
                  </a:lnTo>
                  <a:lnTo>
                    <a:pt x="679" y="364"/>
                  </a:lnTo>
                  <a:lnTo>
                    <a:pt x="680" y="370"/>
                  </a:lnTo>
                  <a:lnTo>
                    <a:pt x="682" y="377"/>
                  </a:lnTo>
                  <a:lnTo>
                    <a:pt x="683" y="384"/>
                  </a:lnTo>
                  <a:lnTo>
                    <a:pt x="684" y="391"/>
                  </a:lnTo>
                  <a:lnTo>
                    <a:pt x="685" y="399"/>
                  </a:lnTo>
                  <a:lnTo>
                    <a:pt x="686" y="406"/>
                  </a:lnTo>
                  <a:lnTo>
                    <a:pt x="687" y="415"/>
                  </a:lnTo>
                  <a:lnTo>
                    <a:pt x="689" y="424"/>
                  </a:lnTo>
                  <a:lnTo>
                    <a:pt x="690" y="433"/>
                  </a:lnTo>
                  <a:lnTo>
                    <a:pt x="692" y="442"/>
                  </a:lnTo>
                  <a:lnTo>
                    <a:pt x="694" y="453"/>
                  </a:lnTo>
                  <a:lnTo>
                    <a:pt x="695" y="464"/>
                  </a:lnTo>
                  <a:lnTo>
                    <a:pt x="698" y="476"/>
                  </a:lnTo>
                  <a:lnTo>
                    <a:pt x="700" y="492"/>
                  </a:lnTo>
                  <a:lnTo>
                    <a:pt x="702" y="500"/>
                  </a:lnTo>
                  <a:lnTo>
                    <a:pt x="703" y="507"/>
                  </a:lnTo>
                  <a:lnTo>
                    <a:pt x="704" y="514"/>
                  </a:lnTo>
                  <a:lnTo>
                    <a:pt x="705" y="520"/>
                  </a:lnTo>
                  <a:lnTo>
                    <a:pt x="706" y="526"/>
                  </a:lnTo>
                  <a:lnTo>
                    <a:pt x="707" y="532"/>
                  </a:lnTo>
                  <a:lnTo>
                    <a:pt x="708" y="538"/>
                  </a:lnTo>
                  <a:lnTo>
                    <a:pt x="708" y="543"/>
                  </a:lnTo>
                  <a:lnTo>
                    <a:pt x="709" y="548"/>
                  </a:lnTo>
                  <a:lnTo>
                    <a:pt x="710" y="553"/>
                  </a:lnTo>
                  <a:lnTo>
                    <a:pt x="710" y="558"/>
                  </a:lnTo>
                  <a:lnTo>
                    <a:pt x="711" y="563"/>
                  </a:lnTo>
                  <a:lnTo>
                    <a:pt x="711" y="568"/>
                  </a:lnTo>
                  <a:lnTo>
                    <a:pt x="712" y="572"/>
                  </a:lnTo>
                  <a:lnTo>
                    <a:pt x="712" y="577"/>
                  </a:lnTo>
                  <a:lnTo>
                    <a:pt x="712" y="581"/>
                  </a:lnTo>
                  <a:lnTo>
                    <a:pt x="712" y="586"/>
                  </a:lnTo>
                  <a:lnTo>
                    <a:pt x="712" y="591"/>
                  </a:lnTo>
                  <a:lnTo>
                    <a:pt x="712" y="596"/>
                  </a:lnTo>
                  <a:lnTo>
                    <a:pt x="712" y="601"/>
                  </a:lnTo>
                  <a:lnTo>
                    <a:pt x="712" y="606"/>
                  </a:lnTo>
                  <a:lnTo>
                    <a:pt x="713" y="612"/>
                  </a:lnTo>
                  <a:lnTo>
                    <a:pt x="713" y="618"/>
                  </a:lnTo>
                  <a:lnTo>
                    <a:pt x="713" y="624"/>
                  </a:lnTo>
                  <a:lnTo>
                    <a:pt x="713" y="631"/>
                  </a:lnTo>
                  <a:lnTo>
                    <a:pt x="713" y="638"/>
                  </a:lnTo>
                  <a:lnTo>
                    <a:pt x="713" y="645"/>
                  </a:lnTo>
                  <a:lnTo>
                    <a:pt x="713" y="653"/>
                  </a:lnTo>
                  <a:lnTo>
                    <a:pt x="713" y="661"/>
                  </a:lnTo>
                  <a:lnTo>
                    <a:pt x="714" y="670"/>
                  </a:lnTo>
                  <a:lnTo>
                    <a:pt x="714" y="695"/>
                  </a:lnTo>
                  <a:lnTo>
                    <a:pt x="714" y="706"/>
                  </a:lnTo>
                  <a:lnTo>
                    <a:pt x="715" y="717"/>
                  </a:lnTo>
                  <a:lnTo>
                    <a:pt x="715" y="727"/>
                  </a:lnTo>
                  <a:lnTo>
                    <a:pt x="716" y="736"/>
                  </a:lnTo>
                  <a:lnTo>
                    <a:pt x="716" y="746"/>
                  </a:lnTo>
                  <a:lnTo>
                    <a:pt x="717" y="754"/>
                  </a:lnTo>
                  <a:lnTo>
                    <a:pt x="717" y="762"/>
                  </a:lnTo>
                  <a:lnTo>
                    <a:pt x="718" y="770"/>
                  </a:lnTo>
                  <a:lnTo>
                    <a:pt x="718" y="778"/>
                  </a:lnTo>
                  <a:lnTo>
                    <a:pt x="718" y="785"/>
                  </a:lnTo>
                  <a:lnTo>
                    <a:pt x="719" y="792"/>
                  </a:lnTo>
                  <a:lnTo>
                    <a:pt x="719" y="799"/>
                  </a:lnTo>
                  <a:lnTo>
                    <a:pt x="719" y="806"/>
                  </a:lnTo>
                  <a:lnTo>
                    <a:pt x="720" y="813"/>
                  </a:lnTo>
                  <a:lnTo>
                    <a:pt x="720" y="820"/>
                  </a:lnTo>
                  <a:lnTo>
                    <a:pt x="719" y="826"/>
                  </a:lnTo>
                  <a:lnTo>
                    <a:pt x="719" y="833"/>
                  </a:lnTo>
                  <a:lnTo>
                    <a:pt x="719" y="840"/>
                  </a:lnTo>
                  <a:lnTo>
                    <a:pt x="718" y="847"/>
                  </a:lnTo>
                  <a:lnTo>
                    <a:pt x="717" y="854"/>
                  </a:lnTo>
                  <a:lnTo>
                    <a:pt x="716" y="862"/>
                  </a:lnTo>
                  <a:lnTo>
                    <a:pt x="715" y="870"/>
                  </a:lnTo>
                  <a:lnTo>
                    <a:pt x="714" y="878"/>
                  </a:lnTo>
                  <a:lnTo>
                    <a:pt x="712" y="887"/>
                  </a:lnTo>
                  <a:lnTo>
                    <a:pt x="710" y="896"/>
                  </a:lnTo>
                  <a:lnTo>
                    <a:pt x="708" y="906"/>
                  </a:lnTo>
                  <a:lnTo>
                    <a:pt x="706" y="916"/>
                  </a:lnTo>
                  <a:lnTo>
                    <a:pt x="704" y="927"/>
                  </a:lnTo>
                  <a:lnTo>
                    <a:pt x="700" y="938"/>
                  </a:lnTo>
                  <a:lnTo>
                    <a:pt x="698" y="950"/>
                  </a:lnTo>
                  <a:lnTo>
                    <a:pt x="692" y="969"/>
                  </a:lnTo>
                  <a:lnTo>
                    <a:pt x="690" y="978"/>
                  </a:lnTo>
                  <a:lnTo>
                    <a:pt x="688" y="986"/>
                  </a:lnTo>
                  <a:lnTo>
                    <a:pt x="685" y="994"/>
                  </a:lnTo>
                  <a:lnTo>
                    <a:pt x="683" y="1002"/>
                  </a:lnTo>
                  <a:lnTo>
                    <a:pt x="681" y="1009"/>
                  </a:lnTo>
                  <a:lnTo>
                    <a:pt x="679" y="1016"/>
                  </a:lnTo>
                  <a:lnTo>
                    <a:pt x="677" y="1022"/>
                  </a:lnTo>
                  <a:lnTo>
                    <a:pt x="675" y="1028"/>
                  </a:lnTo>
                  <a:lnTo>
                    <a:pt x="673" y="1034"/>
                  </a:lnTo>
                  <a:lnTo>
                    <a:pt x="671" y="1040"/>
                  </a:lnTo>
                  <a:lnTo>
                    <a:pt x="669" y="1045"/>
                  </a:lnTo>
                  <a:lnTo>
                    <a:pt x="667" y="1050"/>
                  </a:lnTo>
                  <a:lnTo>
                    <a:pt x="664" y="1056"/>
                  </a:lnTo>
                  <a:lnTo>
                    <a:pt x="662" y="1061"/>
                  </a:lnTo>
                  <a:lnTo>
                    <a:pt x="660" y="1066"/>
                  </a:lnTo>
                  <a:lnTo>
                    <a:pt x="657" y="1070"/>
                  </a:lnTo>
                  <a:lnTo>
                    <a:pt x="654" y="1076"/>
                  </a:lnTo>
                  <a:lnTo>
                    <a:pt x="651" y="1080"/>
                  </a:lnTo>
                  <a:lnTo>
                    <a:pt x="648" y="1086"/>
                  </a:lnTo>
                  <a:lnTo>
                    <a:pt x="644" y="1091"/>
                  </a:lnTo>
                  <a:lnTo>
                    <a:pt x="641" y="1096"/>
                  </a:lnTo>
                  <a:lnTo>
                    <a:pt x="637" y="1101"/>
                  </a:lnTo>
                  <a:lnTo>
                    <a:pt x="632" y="1107"/>
                  </a:lnTo>
                  <a:lnTo>
                    <a:pt x="628" y="1112"/>
                  </a:lnTo>
                  <a:lnTo>
                    <a:pt x="623" y="1118"/>
                  </a:lnTo>
                  <a:lnTo>
                    <a:pt x="618" y="1125"/>
                  </a:lnTo>
                  <a:lnTo>
                    <a:pt x="612" y="1131"/>
                  </a:lnTo>
                  <a:lnTo>
                    <a:pt x="607" y="1138"/>
                  </a:lnTo>
                  <a:lnTo>
                    <a:pt x="600" y="1145"/>
                  </a:lnTo>
                  <a:lnTo>
                    <a:pt x="594" y="1153"/>
                  </a:lnTo>
                  <a:lnTo>
                    <a:pt x="579" y="1170"/>
                  </a:lnTo>
                  <a:lnTo>
                    <a:pt x="572" y="1178"/>
                  </a:lnTo>
                  <a:lnTo>
                    <a:pt x="566" y="1185"/>
                  </a:lnTo>
                  <a:lnTo>
                    <a:pt x="559" y="1192"/>
                  </a:lnTo>
                  <a:lnTo>
                    <a:pt x="553" y="1199"/>
                  </a:lnTo>
                  <a:lnTo>
                    <a:pt x="548" y="1206"/>
                  </a:lnTo>
                  <a:lnTo>
                    <a:pt x="542" y="1212"/>
                  </a:lnTo>
                  <a:lnTo>
                    <a:pt x="536" y="1218"/>
                  </a:lnTo>
                  <a:lnTo>
                    <a:pt x="531" y="1224"/>
                  </a:lnTo>
                  <a:lnTo>
                    <a:pt x="526" y="1229"/>
                  </a:lnTo>
                  <a:lnTo>
                    <a:pt x="520" y="1234"/>
                  </a:lnTo>
                  <a:lnTo>
                    <a:pt x="515" y="1239"/>
                  </a:lnTo>
                  <a:lnTo>
                    <a:pt x="510" y="1243"/>
                  </a:lnTo>
                  <a:lnTo>
                    <a:pt x="505" y="1248"/>
                  </a:lnTo>
                  <a:lnTo>
                    <a:pt x="500" y="1252"/>
                  </a:lnTo>
                  <a:lnTo>
                    <a:pt x="494" y="1256"/>
                  </a:lnTo>
                  <a:lnTo>
                    <a:pt x="489" y="1260"/>
                  </a:lnTo>
                  <a:lnTo>
                    <a:pt x="483" y="1263"/>
                  </a:lnTo>
                  <a:lnTo>
                    <a:pt x="477" y="1267"/>
                  </a:lnTo>
                  <a:lnTo>
                    <a:pt x="471" y="1270"/>
                  </a:lnTo>
                  <a:lnTo>
                    <a:pt x="464" y="1273"/>
                  </a:lnTo>
                  <a:lnTo>
                    <a:pt x="458" y="1276"/>
                  </a:lnTo>
                  <a:lnTo>
                    <a:pt x="451" y="1279"/>
                  </a:lnTo>
                  <a:lnTo>
                    <a:pt x="443" y="1282"/>
                  </a:lnTo>
                  <a:lnTo>
                    <a:pt x="436" y="1285"/>
                  </a:lnTo>
                  <a:lnTo>
                    <a:pt x="427" y="1288"/>
                  </a:lnTo>
                  <a:lnTo>
                    <a:pt x="419" y="1290"/>
                  </a:lnTo>
                  <a:lnTo>
                    <a:pt x="410" y="1293"/>
                  </a:lnTo>
                  <a:lnTo>
                    <a:pt x="400" y="1296"/>
                  </a:lnTo>
                  <a:lnTo>
                    <a:pt x="390" y="1298"/>
                  </a:lnTo>
                  <a:lnTo>
                    <a:pt x="379" y="1301"/>
                  </a:lnTo>
                  <a:lnTo>
                    <a:pt x="356" y="1306"/>
                  </a:lnTo>
                  <a:lnTo>
                    <a:pt x="344" y="1308"/>
                  </a:lnTo>
                  <a:lnTo>
                    <a:pt x="334" y="1310"/>
                  </a:lnTo>
                  <a:lnTo>
                    <a:pt x="324" y="1313"/>
                  </a:lnTo>
                  <a:lnTo>
                    <a:pt x="314" y="1314"/>
                  </a:lnTo>
                  <a:lnTo>
                    <a:pt x="304" y="1316"/>
                  </a:lnTo>
                  <a:lnTo>
                    <a:pt x="295" y="1318"/>
                  </a:lnTo>
                  <a:lnTo>
                    <a:pt x="286" y="1319"/>
                  </a:lnTo>
                  <a:lnTo>
                    <a:pt x="277" y="1320"/>
                  </a:lnTo>
                  <a:lnTo>
                    <a:pt x="268" y="1320"/>
                  </a:lnTo>
                  <a:lnTo>
                    <a:pt x="260" y="1321"/>
                  </a:lnTo>
                  <a:lnTo>
                    <a:pt x="251" y="1321"/>
                  </a:lnTo>
                  <a:lnTo>
                    <a:pt x="243" y="1321"/>
                  </a:lnTo>
                  <a:lnTo>
                    <a:pt x="235" y="1321"/>
                  </a:lnTo>
                  <a:lnTo>
                    <a:pt x="228" y="1320"/>
                  </a:lnTo>
                  <a:lnTo>
                    <a:pt x="220" y="1319"/>
                  </a:lnTo>
                  <a:lnTo>
                    <a:pt x="212" y="1318"/>
                  </a:lnTo>
                  <a:lnTo>
                    <a:pt x="204" y="1316"/>
                  </a:lnTo>
                  <a:lnTo>
                    <a:pt x="196" y="1314"/>
                  </a:lnTo>
                  <a:lnTo>
                    <a:pt x="189" y="1312"/>
                  </a:lnTo>
                  <a:lnTo>
                    <a:pt x="181" y="1310"/>
                  </a:lnTo>
                  <a:lnTo>
                    <a:pt x="174" y="1307"/>
                  </a:lnTo>
                  <a:lnTo>
                    <a:pt x="166" y="1304"/>
                  </a:lnTo>
                  <a:lnTo>
                    <a:pt x="158" y="1300"/>
                  </a:lnTo>
                  <a:lnTo>
                    <a:pt x="150" y="1296"/>
                  </a:lnTo>
                  <a:lnTo>
                    <a:pt x="142" y="1291"/>
                  </a:lnTo>
                  <a:lnTo>
                    <a:pt x="134" y="1286"/>
                  </a:lnTo>
                  <a:lnTo>
                    <a:pt x="126" y="1281"/>
                  </a:lnTo>
                  <a:lnTo>
                    <a:pt x="118" y="1275"/>
                  </a:lnTo>
                  <a:lnTo>
                    <a:pt x="109" y="1269"/>
                  </a:lnTo>
                  <a:lnTo>
                    <a:pt x="100" y="1262"/>
                  </a:lnTo>
                  <a:lnTo>
                    <a:pt x="92" y="1255"/>
                  </a:lnTo>
                  <a:lnTo>
                    <a:pt x="88" y="1251"/>
                  </a:lnTo>
                  <a:lnTo>
                    <a:pt x="84" y="1247"/>
                  </a:lnTo>
                  <a:lnTo>
                    <a:pt x="80" y="1242"/>
                  </a:lnTo>
                  <a:lnTo>
                    <a:pt x="76" y="1237"/>
                  </a:lnTo>
                  <a:lnTo>
                    <a:pt x="72" y="1232"/>
                  </a:lnTo>
                  <a:lnTo>
                    <a:pt x="68" y="1226"/>
                  </a:lnTo>
                  <a:lnTo>
                    <a:pt x="64" y="1220"/>
                  </a:lnTo>
                  <a:lnTo>
                    <a:pt x="61" y="1214"/>
                  </a:lnTo>
                  <a:lnTo>
                    <a:pt x="57" y="1208"/>
                  </a:lnTo>
                  <a:lnTo>
                    <a:pt x="53" y="1202"/>
                  </a:lnTo>
                  <a:lnTo>
                    <a:pt x="50" y="1195"/>
                  </a:lnTo>
                  <a:lnTo>
                    <a:pt x="46" y="1188"/>
                  </a:lnTo>
                  <a:lnTo>
                    <a:pt x="43" y="1180"/>
                  </a:lnTo>
                  <a:lnTo>
                    <a:pt x="40" y="1173"/>
                  </a:lnTo>
                  <a:lnTo>
                    <a:pt x="37" y="1166"/>
                  </a:lnTo>
                  <a:lnTo>
                    <a:pt x="34" y="1158"/>
                  </a:lnTo>
                  <a:lnTo>
                    <a:pt x="31" y="1150"/>
                  </a:lnTo>
                  <a:lnTo>
                    <a:pt x="28" y="1142"/>
                  </a:lnTo>
                  <a:lnTo>
                    <a:pt x="26" y="1134"/>
                  </a:lnTo>
                  <a:lnTo>
                    <a:pt x="23" y="1126"/>
                  </a:lnTo>
                  <a:lnTo>
                    <a:pt x="21" y="1118"/>
                  </a:lnTo>
                  <a:lnTo>
                    <a:pt x="19" y="1110"/>
                  </a:lnTo>
                  <a:lnTo>
                    <a:pt x="18" y="1102"/>
                  </a:lnTo>
                  <a:lnTo>
                    <a:pt x="16" y="1093"/>
                  </a:lnTo>
                  <a:lnTo>
                    <a:pt x="15" y="1085"/>
                  </a:lnTo>
                  <a:lnTo>
                    <a:pt x="14" y="1077"/>
                  </a:lnTo>
                  <a:lnTo>
                    <a:pt x="13" y="1068"/>
                  </a:lnTo>
                  <a:lnTo>
                    <a:pt x="13" y="1060"/>
                  </a:lnTo>
                  <a:lnTo>
                    <a:pt x="12" y="1052"/>
                  </a:lnTo>
                  <a:lnTo>
                    <a:pt x="13" y="1044"/>
                  </a:lnTo>
                  <a:lnTo>
                    <a:pt x="14" y="1029"/>
                  </a:lnTo>
                  <a:lnTo>
                    <a:pt x="14" y="1022"/>
                  </a:lnTo>
                  <a:lnTo>
                    <a:pt x="16" y="1014"/>
                  </a:lnTo>
                  <a:lnTo>
                    <a:pt x="17" y="1007"/>
                  </a:lnTo>
                  <a:lnTo>
                    <a:pt x="18" y="1000"/>
                  </a:lnTo>
                  <a:lnTo>
                    <a:pt x="20" y="993"/>
                  </a:lnTo>
                  <a:lnTo>
                    <a:pt x="22" y="986"/>
                  </a:lnTo>
                  <a:lnTo>
                    <a:pt x="24" y="980"/>
                  </a:lnTo>
                  <a:lnTo>
                    <a:pt x="26" y="973"/>
                  </a:lnTo>
                  <a:lnTo>
                    <a:pt x="28" y="966"/>
                  </a:lnTo>
                  <a:lnTo>
                    <a:pt x="30" y="960"/>
                  </a:lnTo>
                  <a:lnTo>
                    <a:pt x="33" y="954"/>
                  </a:lnTo>
                  <a:lnTo>
                    <a:pt x="36" y="948"/>
                  </a:lnTo>
                  <a:lnTo>
                    <a:pt x="38" y="942"/>
                  </a:lnTo>
                  <a:lnTo>
                    <a:pt x="41" y="936"/>
                  </a:lnTo>
                  <a:lnTo>
                    <a:pt x="44" y="931"/>
                  </a:lnTo>
                  <a:lnTo>
                    <a:pt x="46" y="926"/>
                  </a:lnTo>
                  <a:lnTo>
                    <a:pt x="49" y="920"/>
                  </a:lnTo>
                  <a:lnTo>
                    <a:pt x="52" y="915"/>
                  </a:lnTo>
                  <a:lnTo>
                    <a:pt x="54" y="910"/>
                  </a:lnTo>
                  <a:lnTo>
                    <a:pt x="57" y="906"/>
                  </a:lnTo>
                  <a:lnTo>
                    <a:pt x="59" y="902"/>
                  </a:lnTo>
                  <a:lnTo>
                    <a:pt x="62" y="897"/>
                  </a:lnTo>
                  <a:lnTo>
                    <a:pt x="64" y="893"/>
                  </a:lnTo>
                  <a:lnTo>
                    <a:pt x="66" y="890"/>
                  </a:lnTo>
                  <a:lnTo>
                    <a:pt x="68" y="886"/>
                  </a:lnTo>
                  <a:lnTo>
                    <a:pt x="70" y="883"/>
                  </a:lnTo>
                  <a:lnTo>
                    <a:pt x="72" y="880"/>
                  </a:lnTo>
                  <a:lnTo>
                    <a:pt x="74" y="877"/>
                  </a:lnTo>
                  <a:lnTo>
                    <a:pt x="75" y="875"/>
                  </a:lnTo>
                  <a:lnTo>
                    <a:pt x="76" y="873"/>
                  </a:lnTo>
                  <a:lnTo>
                    <a:pt x="86" y="853"/>
                  </a:lnTo>
                  <a:lnTo>
                    <a:pt x="92" y="844"/>
                  </a:lnTo>
                  <a:lnTo>
                    <a:pt x="97" y="835"/>
                  </a:lnTo>
                  <a:lnTo>
                    <a:pt x="102" y="826"/>
                  </a:lnTo>
                  <a:lnTo>
                    <a:pt x="107" y="816"/>
                  </a:lnTo>
                  <a:lnTo>
                    <a:pt x="112" y="807"/>
                  </a:lnTo>
                  <a:lnTo>
                    <a:pt x="117" y="798"/>
                  </a:lnTo>
                  <a:lnTo>
                    <a:pt x="122" y="789"/>
                  </a:lnTo>
                  <a:lnTo>
                    <a:pt x="126" y="780"/>
                  </a:lnTo>
                  <a:lnTo>
                    <a:pt x="131" y="771"/>
                  </a:lnTo>
                  <a:lnTo>
                    <a:pt x="136" y="762"/>
                  </a:lnTo>
                  <a:lnTo>
                    <a:pt x="140" y="753"/>
                  </a:lnTo>
                  <a:lnTo>
                    <a:pt x="144" y="744"/>
                  </a:lnTo>
                  <a:lnTo>
                    <a:pt x="147" y="735"/>
                  </a:lnTo>
                  <a:lnTo>
                    <a:pt x="151" y="725"/>
                  </a:lnTo>
                  <a:lnTo>
                    <a:pt x="154" y="716"/>
                  </a:lnTo>
                  <a:lnTo>
                    <a:pt x="157" y="706"/>
                  </a:lnTo>
                  <a:lnTo>
                    <a:pt x="160" y="696"/>
                  </a:lnTo>
                  <a:lnTo>
                    <a:pt x="162" y="686"/>
                  </a:lnTo>
                  <a:lnTo>
                    <a:pt x="164" y="676"/>
                  </a:lnTo>
                  <a:lnTo>
                    <a:pt x="165" y="666"/>
                  </a:lnTo>
                  <a:lnTo>
                    <a:pt x="166" y="655"/>
                  </a:lnTo>
                  <a:lnTo>
                    <a:pt x="167" y="644"/>
                  </a:lnTo>
                  <a:lnTo>
                    <a:pt x="168" y="633"/>
                  </a:lnTo>
                  <a:lnTo>
                    <a:pt x="167" y="622"/>
                  </a:lnTo>
                  <a:lnTo>
                    <a:pt x="167" y="610"/>
                  </a:lnTo>
                  <a:lnTo>
                    <a:pt x="166" y="598"/>
                  </a:lnTo>
                  <a:lnTo>
                    <a:pt x="164" y="585"/>
                  </a:lnTo>
                  <a:lnTo>
                    <a:pt x="162" y="572"/>
                  </a:lnTo>
                  <a:lnTo>
                    <a:pt x="159" y="559"/>
                  </a:lnTo>
                  <a:lnTo>
                    <a:pt x="156" y="546"/>
                  </a:lnTo>
                </a:path>
              </a:pathLst>
            </a:custGeom>
            <a:noFill/>
            <a:ln w="28575" cap="flat" cmpd="sng">
              <a:solidFill>
                <a:schemeClr val="tx2"/>
              </a:solidFill>
              <a:prstDash val="dash"/>
              <a:round/>
              <a:headEnd type="none" w="med" len="med"/>
              <a:tailEnd type="none" w="med" len="med"/>
            </a:ln>
            <a:effectLst/>
            <a:extLst>
              <a:ext uri="{909E8E84-426E-40DD-AFC4-6F175D3DCCD1}">
                <a14:hiddenFill xmlns:a14="http://schemas.microsoft.com/office/drawing/2010/main" xmlns="">
                  <a:solidFill>
                    <a:srgbClr val="FF9999"/>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
          <p:nvSpPr>
            <p:cNvPr id="23578" name="Line 26"/>
            <p:cNvSpPr>
              <a:spLocks noChangeShapeType="1"/>
            </p:cNvSpPr>
            <p:nvPr/>
          </p:nvSpPr>
          <p:spPr bwMode="auto">
            <a:xfrm flipH="1">
              <a:off x="670" y="1597"/>
              <a:ext cx="6" cy="80"/>
            </a:xfrm>
            <a:prstGeom prst="line">
              <a:avLst/>
            </a:prstGeom>
            <a:noFill/>
            <a:ln w="19050">
              <a:solidFill>
                <a:srgbClr val="5F5F5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
          <p:nvSpPr>
            <p:cNvPr id="23579" name="Line 27"/>
            <p:cNvSpPr>
              <a:spLocks noChangeShapeType="1"/>
            </p:cNvSpPr>
            <p:nvPr/>
          </p:nvSpPr>
          <p:spPr bwMode="auto">
            <a:xfrm flipH="1">
              <a:off x="765" y="1666"/>
              <a:ext cx="64" cy="45"/>
            </a:xfrm>
            <a:prstGeom prst="line">
              <a:avLst/>
            </a:prstGeom>
            <a:noFill/>
            <a:ln w="19050">
              <a:solidFill>
                <a:srgbClr val="5F5F5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
          <p:nvSpPr>
            <p:cNvPr id="23580" name="Line 28"/>
            <p:cNvSpPr>
              <a:spLocks noChangeShapeType="1"/>
            </p:cNvSpPr>
            <p:nvPr/>
          </p:nvSpPr>
          <p:spPr bwMode="auto">
            <a:xfrm flipH="1">
              <a:off x="825" y="1784"/>
              <a:ext cx="76" cy="36"/>
            </a:xfrm>
            <a:prstGeom prst="line">
              <a:avLst/>
            </a:prstGeom>
            <a:noFill/>
            <a:ln w="19050">
              <a:solidFill>
                <a:srgbClr val="5F5F5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
          <p:nvSpPr>
            <p:cNvPr id="23581" name="Line 29"/>
            <p:cNvSpPr>
              <a:spLocks noChangeShapeType="1"/>
            </p:cNvSpPr>
            <p:nvPr/>
          </p:nvSpPr>
          <p:spPr bwMode="auto">
            <a:xfrm flipH="1">
              <a:off x="837" y="1927"/>
              <a:ext cx="88" cy="5"/>
            </a:xfrm>
            <a:prstGeom prst="line">
              <a:avLst/>
            </a:prstGeom>
            <a:noFill/>
            <a:ln w="19050">
              <a:solidFill>
                <a:srgbClr val="5F5F5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
          <p:nvSpPr>
            <p:cNvPr id="23582" name="Line 30"/>
            <p:cNvSpPr>
              <a:spLocks noChangeShapeType="1"/>
            </p:cNvSpPr>
            <p:nvPr/>
          </p:nvSpPr>
          <p:spPr bwMode="auto">
            <a:xfrm flipH="1" flipV="1">
              <a:off x="827" y="2048"/>
              <a:ext cx="84" cy="31"/>
            </a:xfrm>
            <a:prstGeom prst="line">
              <a:avLst/>
            </a:prstGeom>
            <a:noFill/>
            <a:ln w="19050">
              <a:solidFill>
                <a:srgbClr val="5F5F5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
          <p:nvSpPr>
            <p:cNvPr id="23583" name="Line 31"/>
            <p:cNvSpPr>
              <a:spLocks noChangeShapeType="1"/>
            </p:cNvSpPr>
            <p:nvPr/>
          </p:nvSpPr>
          <p:spPr bwMode="auto">
            <a:xfrm flipH="1" flipV="1">
              <a:off x="771" y="2150"/>
              <a:ext cx="63" cy="53"/>
            </a:xfrm>
            <a:prstGeom prst="line">
              <a:avLst/>
            </a:prstGeom>
            <a:noFill/>
            <a:ln w="19050">
              <a:solidFill>
                <a:srgbClr val="5F5F5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
          <p:nvSpPr>
            <p:cNvPr id="23584" name="Line 32"/>
            <p:cNvSpPr>
              <a:spLocks noChangeShapeType="1"/>
            </p:cNvSpPr>
            <p:nvPr/>
          </p:nvSpPr>
          <p:spPr bwMode="auto">
            <a:xfrm flipV="1">
              <a:off x="553" y="2170"/>
              <a:ext cx="38" cy="54"/>
            </a:xfrm>
            <a:prstGeom prst="line">
              <a:avLst/>
            </a:prstGeom>
            <a:noFill/>
            <a:ln w="19050">
              <a:solidFill>
                <a:srgbClr val="5F5F5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
          <p:nvSpPr>
            <p:cNvPr id="23585" name="Line 33"/>
            <p:cNvSpPr>
              <a:spLocks noChangeShapeType="1"/>
            </p:cNvSpPr>
            <p:nvPr/>
          </p:nvSpPr>
          <p:spPr bwMode="auto">
            <a:xfrm>
              <a:off x="541" y="1662"/>
              <a:ext cx="54" cy="50"/>
            </a:xfrm>
            <a:prstGeom prst="line">
              <a:avLst/>
            </a:prstGeom>
            <a:noFill/>
            <a:ln w="19050">
              <a:solidFill>
                <a:srgbClr val="5F5F5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sp>
          <p:nvSpPr>
            <p:cNvPr id="23586" name="Line 34"/>
            <p:cNvSpPr>
              <a:spLocks noChangeShapeType="1"/>
            </p:cNvSpPr>
            <p:nvPr/>
          </p:nvSpPr>
          <p:spPr bwMode="auto">
            <a:xfrm flipH="1" flipV="1">
              <a:off x="676" y="2203"/>
              <a:ext cx="31" cy="81"/>
            </a:xfrm>
            <a:prstGeom prst="line">
              <a:avLst/>
            </a:prstGeom>
            <a:noFill/>
            <a:ln w="19050">
              <a:solidFill>
                <a:srgbClr val="5F5F5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a:solidFill>
                  <a:srgbClr val="000000"/>
                </a:solidFill>
              </a:endParaRPr>
            </a:p>
          </p:txBody>
        </p:sp>
      </p:grpSp>
      <p:sp>
        <p:nvSpPr>
          <p:cNvPr id="23587" name="AutoShape 35"/>
          <p:cNvSpPr>
            <a:spLocks noChangeArrowheads="1"/>
          </p:cNvSpPr>
          <p:nvPr/>
        </p:nvSpPr>
        <p:spPr bwMode="auto">
          <a:xfrm>
            <a:off x="4170363" y="2911475"/>
            <a:ext cx="1565275" cy="647700"/>
          </a:xfrm>
          <a:prstGeom prst="rightArrow">
            <a:avLst>
              <a:gd name="adj1" fmla="val 60787"/>
              <a:gd name="adj2" fmla="val 59555"/>
            </a:avLst>
          </a:prstGeom>
          <a:gradFill rotWithShape="1">
            <a:gsLst>
              <a:gs pos="0">
                <a:srgbClr val="9999FF">
                  <a:gamma/>
                  <a:tint val="27451"/>
                  <a:invGamma/>
                </a:srgbClr>
              </a:gs>
              <a:gs pos="100000">
                <a:srgbClr val="9999FF"/>
              </a:gs>
            </a:gsLst>
            <a:lin ang="0" scaled="1"/>
          </a:gradFill>
          <a:ln>
            <a:noFill/>
          </a:ln>
          <a:effectLst>
            <a:outerShdw dist="28398" dir="6993903" algn="ctr" rotWithShape="0">
              <a:srgbClr val="C0C0C0">
                <a:alpha val="50000"/>
              </a:srgbClr>
            </a:outerShdw>
          </a:effectLst>
          <a:extLst>
            <a:ext uri="{91240B29-F687-4F45-9708-019B960494DF}">
              <a14:hiddenLine xmlns:a14="http://schemas.microsoft.com/office/drawing/2010/main" xmlns="" w="15875" algn="ctr">
                <a:solidFill>
                  <a:srgbClr val="F68B1F"/>
                </a:solidFill>
                <a:miter lim="800000"/>
                <a:headEnd/>
                <a:tailEnd/>
              </a14:hiddenLine>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88" name="Freeform 36"/>
          <p:cNvSpPr>
            <a:spLocks/>
          </p:cNvSpPr>
          <p:nvPr/>
        </p:nvSpPr>
        <p:spPr bwMode="auto">
          <a:xfrm>
            <a:off x="3705225" y="1685925"/>
            <a:ext cx="2755900" cy="1082675"/>
          </a:xfrm>
          <a:custGeom>
            <a:avLst/>
            <a:gdLst>
              <a:gd name="T0" fmla="*/ 1603 w 1736"/>
              <a:gd name="T1" fmla="*/ 556 h 682"/>
              <a:gd name="T2" fmla="*/ 1553 w 1736"/>
              <a:gd name="T3" fmla="*/ 591 h 682"/>
              <a:gd name="T4" fmla="*/ 1736 w 1736"/>
              <a:gd name="T5" fmla="*/ 682 h 682"/>
              <a:gd name="T6" fmla="*/ 1698 w 1736"/>
              <a:gd name="T7" fmla="*/ 476 h 682"/>
              <a:gd name="T8" fmla="*/ 1648 w 1736"/>
              <a:gd name="T9" fmla="*/ 506 h 682"/>
              <a:gd name="T10" fmla="*/ 892 w 1736"/>
              <a:gd name="T11" fmla="*/ 85 h 682"/>
              <a:gd name="T12" fmla="*/ 0 w 1736"/>
              <a:gd name="T13" fmla="*/ 25 h 682"/>
              <a:gd name="T14" fmla="*/ 20 w 1736"/>
              <a:gd name="T15" fmla="*/ 95 h 682"/>
              <a:gd name="T16" fmla="*/ 857 w 1736"/>
              <a:gd name="T17" fmla="*/ 150 h 682"/>
              <a:gd name="T18" fmla="*/ 1603 w 1736"/>
              <a:gd name="T19" fmla="*/ 55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6" h="682">
                <a:moveTo>
                  <a:pt x="1603" y="556"/>
                </a:moveTo>
                <a:lnTo>
                  <a:pt x="1553" y="591"/>
                </a:lnTo>
                <a:lnTo>
                  <a:pt x="1736" y="682"/>
                </a:lnTo>
                <a:lnTo>
                  <a:pt x="1698" y="476"/>
                </a:lnTo>
                <a:lnTo>
                  <a:pt x="1648" y="506"/>
                </a:lnTo>
                <a:cubicBezTo>
                  <a:pt x="1523" y="436"/>
                  <a:pt x="1252" y="225"/>
                  <a:pt x="892" y="85"/>
                </a:cubicBezTo>
                <a:cubicBezTo>
                  <a:pt x="551" y="0"/>
                  <a:pt x="144" y="23"/>
                  <a:pt x="0" y="25"/>
                </a:cubicBezTo>
                <a:lnTo>
                  <a:pt x="20" y="95"/>
                </a:lnTo>
                <a:cubicBezTo>
                  <a:pt x="419" y="80"/>
                  <a:pt x="552" y="73"/>
                  <a:pt x="857" y="150"/>
                </a:cubicBezTo>
                <a:cubicBezTo>
                  <a:pt x="1100" y="218"/>
                  <a:pt x="1603" y="556"/>
                  <a:pt x="1603" y="556"/>
                </a:cubicBezTo>
                <a:close/>
              </a:path>
            </a:pathLst>
          </a:custGeom>
          <a:gradFill rotWithShape="1">
            <a:gsLst>
              <a:gs pos="0">
                <a:srgbClr val="F68B1F">
                  <a:gamma/>
                  <a:tint val="27451"/>
                  <a:invGamma/>
                </a:srgbClr>
              </a:gs>
              <a:gs pos="100000">
                <a:srgbClr val="F68B1F"/>
              </a:gs>
            </a:gsLst>
            <a:lin ang="0" scaled="1"/>
          </a:gradFill>
          <a:ln>
            <a:noFill/>
          </a:ln>
          <a:effectLst>
            <a:outerShdw dist="28398" dir="6993903" algn="ctr" rotWithShape="0">
              <a:srgbClr val="C0C0C0">
                <a:alpha val="50000"/>
              </a:srgbClr>
            </a:outerShdw>
          </a:effectLst>
          <a:extLst>
            <a:ext uri="{91240B29-F687-4F45-9708-019B960494DF}">
              <a14:hiddenLine xmlns:a14="http://schemas.microsoft.com/office/drawing/2010/main" xmlns="" w="15875" cap="flat" cmpd="sng">
                <a:solidFill>
                  <a:srgbClr val="F68B1F"/>
                </a:solidFill>
                <a:prstDash val="solid"/>
                <a:round/>
                <a:headEnd/>
                <a:tailEnd/>
              </a14:hiddenLine>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89" name="Freeform 37"/>
          <p:cNvSpPr>
            <a:spLocks/>
          </p:cNvSpPr>
          <p:nvPr/>
        </p:nvSpPr>
        <p:spPr bwMode="auto">
          <a:xfrm>
            <a:off x="3829050" y="4257675"/>
            <a:ext cx="2047875" cy="371475"/>
          </a:xfrm>
          <a:custGeom>
            <a:avLst/>
            <a:gdLst>
              <a:gd name="T0" fmla="*/ 1104 w 1290"/>
              <a:gd name="T1" fmla="*/ 48 h 234"/>
              <a:gd name="T2" fmla="*/ 1080 w 1290"/>
              <a:gd name="T3" fmla="*/ 12 h 234"/>
              <a:gd name="T4" fmla="*/ 1290 w 1290"/>
              <a:gd name="T5" fmla="*/ 0 h 234"/>
              <a:gd name="T6" fmla="*/ 1170 w 1290"/>
              <a:gd name="T7" fmla="*/ 168 h 234"/>
              <a:gd name="T8" fmla="*/ 1146 w 1290"/>
              <a:gd name="T9" fmla="*/ 126 h 234"/>
              <a:gd name="T10" fmla="*/ 882 w 1290"/>
              <a:gd name="T11" fmla="*/ 174 h 234"/>
              <a:gd name="T12" fmla="*/ 492 w 1290"/>
              <a:gd name="T13" fmla="*/ 222 h 234"/>
              <a:gd name="T14" fmla="*/ 0 w 1290"/>
              <a:gd name="T15" fmla="*/ 222 h 234"/>
              <a:gd name="T16" fmla="*/ 0 w 1290"/>
              <a:gd name="T17" fmla="*/ 156 h 234"/>
              <a:gd name="T18" fmla="*/ 468 w 1290"/>
              <a:gd name="T19" fmla="*/ 144 h 234"/>
              <a:gd name="T20" fmla="*/ 834 w 1290"/>
              <a:gd name="T21" fmla="*/ 108 h 234"/>
              <a:gd name="T22" fmla="*/ 1104 w 1290"/>
              <a:gd name="T23" fmla="*/ 4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0" h="234">
                <a:moveTo>
                  <a:pt x="1104" y="48"/>
                </a:moveTo>
                <a:lnTo>
                  <a:pt x="1080" y="12"/>
                </a:lnTo>
                <a:lnTo>
                  <a:pt x="1290" y="0"/>
                </a:lnTo>
                <a:lnTo>
                  <a:pt x="1170" y="168"/>
                </a:lnTo>
                <a:lnTo>
                  <a:pt x="1146" y="126"/>
                </a:lnTo>
                <a:cubicBezTo>
                  <a:pt x="1130" y="121"/>
                  <a:pt x="991" y="160"/>
                  <a:pt x="882" y="174"/>
                </a:cubicBezTo>
                <a:cubicBezTo>
                  <a:pt x="773" y="190"/>
                  <a:pt x="654" y="204"/>
                  <a:pt x="492" y="222"/>
                </a:cubicBezTo>
                <a:cubicBezTo>
                  <a:pt x="156" y="234"/>
                  <a:pt x="84" y="231"/>
                  <a:pt x="0" y="222"/>
                </a:cubicBezTo>
                <a:lnTo>
                  <a:pt x="0" y="156"/>
                </a:lnTo>
                <a:cubicBezTo>
                  <a:pt x="408" y="150"/>
                  <a:pt x="180" y="168"/>
                  <a:pt x="468" y="144"/>
                </a:cubicBezTo>
                <a:cubicBezTo>
                  <a:pt x="609" y="136"/>
                  <a:pt x="726" y="123"/>
                  <a:pt x="834" y="108"/>
                </a:cubicBezTo>
                <a:cubicBezTo>
                  <a:pt x="940" y="92"/>
                  <a:pt x="1104" y="48"/>
                  <a:pt x="1104" y="48"/>
                </a:cubicBezTo>
                <a:close/>
              </a:path>
            </a:pathLst>
          </a:custGeom>
          <a:gradFill rotWithShape="1">
            <a:gsLst>
              <a:gs pos="0">
                <a:srgbClr val="A6CE39">
                  <a:gamma/>
                  <a:tint val="27451"/>
                  <a:invGamma/>
                </a:srgbClr>
              </a:gs>
              <a:gs pos="100000">
                <a:srgbClr val="A6CE39"/>
              </a:gs>
            </a:gsLst>
            <a:lin ang="0" scaled="1"/>
          </a:gradFill>
          <a:ln>
            <a:noFill/>
          </a:ln>
          <a:effectLst>
            <a:outerShdw dist="28398" dir="6993903" algn="ctr" rotWithShape="0">
              <a:srgbClr val="C0C0C0">
                <a:alpha val="50000"/>
              </a:srgbClr>
            </a:outerShdw>
          </a:effectLst>
          <a:extLst>
            <a:ext uri="{91240B29-F687-4F45-9708-019B960494DF}">
              <a14:hiddenLine xmlns:a14="http://schemas.microsoft.com/office/drawing/2010/main" xmlns="" w="15875" cap="flat" cmpd="sng">
                <a:solidFill>
                  <a:srgbClr val="F68B1F"/>
                </a:solidFill>
                <a:prstDash val="solid"/>
                <a:round/>
                <a:headEnd/>
                <a:tailEnd/>
              </a14:hiddenLine>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90" name="AutoShape 38"/>
          <p:cNvSpPr>
            <a:spLocks noChangeArrowheads="1"/>
          </p:cNvSpPr>
          <p:nvPr/>
        </p:nvSpPr>
        <p:spPr bwMode="auto">
          <a:xfrm rot="10800000">
            <a:off x="3362325" y="3059113"/>
            <a:ext cx="128588" cy="319087"/>
          </a:xfrm>
          <a:prstGeom prst="upArrow">
            <a:avLst>
              <a:gd name="adj1" fmla="val 58028"/>
              <a:gd name="adj2" fmla="val 80246"/>
            </a:avLst>
          </a:prstGeom>
          <a:solidFill>
            <a:schemeClr val="bg2"/>
          </a:solidFill>
          <a:ln>
            <a:noFill/>
          </a:ln>
          <a:effectLst/>
          <a:extLst>
            <a:ext uri="{91240B29-F687-4F45-9708-019B960494DF}">
              <a14:hiddenLine xmlns:a14="http://schemas.microsoft.com/office/drawing/2010/main" xmlns="" w="15875" algn="ctr">
                <a:solidFill>
                  <a:srgbClr val="F68B1F"/>
                </a:solidFill>
                <a:miter lim="800000"/>
                <a:headEnd/>
                <a:tailEnd/>
              </a14:hiddenLine>
            </a:ext>
            <a:ext uri="{AF507438-7753-43E0-B8FC-AC1667EBCBE1}">
              <a14:hiddenEffects xmlns:a14="http://schemas.microsoft.com/office/drawing/2010/main" xmlns="">
                <a:effectLst>
                  <a:outerShdw dist="45791" dir="7421404" algn="ctr" rotWithShape="0">
                    <a:schemeClr val="folHlink">
                      <a:alpha val="50000"/>
                    </a:schemeClr>
                  </a:outerShdw>
                </a:effectLst>
              </a14:hiddenEffects>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pic>
        <p:nvPicPr>
          <p:cNvPr id="23591" name="Picture 39" descr="smallkidney_ne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09588" y="2444750"/>
            <a:ext cx="1101725" cy="1287463"/>
          </a:xfrm>
          <a:prstGeom prst="rect">
            <a:avLst/>
          </a:prstGeom>
          <a:noFill/>
          <a:extLst>
            <a:ext uri="{909E8E84-426E-40DD-AFC4-6F175D3DCCD1}">
              <a14:hiddenFill xmlns:a14="http://schemas.microsoft.com/office/drawing/2010/main" xmlns="">
                <a:solidFill>
                  <a:srgbClr val="FFFFFF"/>
                </a:solidFill>
              </a14:hiddenFill>
            </a:ext>
          </a:extLst>
        </p:spPr>
      </p:pic>
      <p:sp>
        <p:nvSpPr>
          <p:cNvPr id="23592" name="AutoShape 40"/>
          <p:cNvSpPr>
            <a:spLocks noChangeArrowheads="1"/>
          </p:cNvSpPr>
          <p:nvPr/>
        </p:nvSpPr>
        <p:spPr bwMode="auto">
          <a:xfrm>
            <a:off x="6061075" y="4465638"/>
            <a:ext cx="128588" cy="319087"/>
          </a:xfrm>
          <a:prstGeom prst="upArrow">
            <a:avLst>
              <a:gd name="adj1" fmla="val 58028"/>
              <a:gd name="adj2" fmla="val 69136"/>
            </a:avLst>
          </a:prstGeom>
          <a:solidFill>
            <a:srgbClr val="4D4D4D"/>
          </a:solidFill>
          <a:ln>
            <a:noFill/>
          </a:ln>
          <a:effectLst/>
          <a:extLst>
            <a:ext uri="{91240B29-F687-4F45-9708-019B960494DF}">
              <a14:hiddenLine xmlns:a14="http://schemas.microsoft.com/office/drawing/2010/main" xmlns="" w="15875" algn="ctr">
                <a:solidFill>
                  <a:srgbClr val="F68B1F"/>
                </a:solidFill>
                <a:miter lim="800000"/>
                <a:headEnd/>
                <a:tailEnd/>
              </a14:hiddenLine>
            </a:ext>
            <a:ext uri="{AF507438-7753-43E0-B8FC-AC1667EBCBE1}">
              <a14:hiddenEffects xmlns:a14="http://schemas.microsoft.com/office/drawing/2010/main" xmlns="">
                <a:effectLst>
                  <a:outerShdw dist="45791" dir="7421404" algn="ctr" rotWithShape="0">
                    <a:schemeClr val="folHlink">
                      <a:alpha val="50000"/>
                    </a:schemeClr>
                  </a:outerShdw>
                </a:effectLst>
              </a14:hiddenEffects>
            </a:ext>
          </a:extLst>
        </p:spPr>
        <p:txBody>
          <a:bodyPr wrap="none" lIns="90000" tIns="46800" rIns="90000" bIns="46800" anchor="ctr"/>
          <a:lstStyle/>
          <a:p>
            <a:pPr fontAlgn="base">
              <a:spcBef>
                <a:spcPct val="0"/>
              </a:spcBef>
              <a:spcAft>
                <a:spcPct val="0"/>
              </a:spcAft>
            </a:pPr>
            <a:endParaRPr lang="en-GB" sz="2400">
              <a:solidFill>
                <a:srgbClr val="000000"/>
              </a:solidFill>
            </a:endParaRPr>
          </a:p>
        </p:txBody>
      </p:sp>
      <p:sp>
        <p:nvSpPr>
          <p:cNvPr id="23593" name="Text Box 41"/>
          <p:cNvSpPr txBox="1">
            <a:spLocks noChangeArrowheads="1"/>
          </p:cNvSpPr>
          <p:nvPr/>
        </p:nvSpPr>
        <p:spPr bwMode="auto">
          <a:xfrm>
            <a:off x="95250" y="6272213"/>
            <a:ext cx="2736850" cy="244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US" altLang="en-US" sz="1000">
                <a:solidFill>
                  <a:srgbClr val="000000"/>
                </a:solidFill>
                <a:latin typeface="Arial" pitchFamily="34" charset="0"/>
              </a:rPr>
              <a:t>Slatopolsky E </a:t>
            </a:r>
            <a:r>
              <a:rPr lang="en-US" altLang="en-US" sz="1000" i="1">
                <a:solidFill>
                  <a:srgbClr val="000000"/>
                </a:solidFill>
                <a:latin typeface="Arial" pitchFamily="34" charset="0"/>
              </a:rPr>
              <a:t>et al</a:t>
            </a:r>
            <a:r>
              <a:rPr lang="en-US" altLang="en-US" sz="1000">
                <a:solidFill>
                  <a:srgbClr val="000000"/>
                </a:solidFill>
                <a:latin typeface="Arial" pitchFamily="34" charset="0"/>
              </a:rPr>
              <a:t>. </a:t>
            </a:r>
            <a:r>
              <a:rPr lang="en-US" altLang="en-US" sz="1000" i="1">
                <a:solidFill>
                  <a:srgbClr val="000000"/>
                </a:solidFill>
                <a:latin typeface="Arial" pitchFamily="34" charset="0"/>
              </a:rPr>
              <a:t>Kidney Int</a:t>
            </a:r>
            <a:r>
              <a:rPr lang="en-US" altLang="en-US" sz="1000">
                <a:solidFill>
                  <a:srgbClr val="000000"/>
                </a:solidFill>
                <a:latin typeface="Arial" pitchFamily="34" charset="0"/>
              </a:rPr>
              <a:t> 1999;73:S14–9</a:t>
            </a:r>
          </a:p>
        </p:txBody>
      </p:sp>
      <p:sp>
        <p:nvSpPr>
          <p:cNvPr id="23594" name="AutoShape 42"/>
          <p:cNvSpPr>
            <a:spLocks noChangeArrowheads="1"/>
          </p:cNvSpPr>
          <p:nvPr/>
        </p:nvSpPr>
        <p:spPr bwMode="auto">
          <a:xfrm rot="6719073">
            <a:off x="6453981" y="421482"/>
            <a:ext cx="2319337" cy="2514600"/>
          </a:xfrm>
          <a:prstGeom prst="lightningBolt">
            <a:avLst/>
          </a:pr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000000"/>
              </a:solidFill>
            </a:endParaRPr>
          </a:p>
        </p:txBody>
      </p:sp>
      <p:sp>
        <p:nvSpPr>
          <p:cNvPr id="23595" name="AutoShape 43"/>
          <p:cNvSpPr>
            <a:spLocks noChangeArrowheads="1"/>
          </p:cNvSpPr>
          <p:nvPr/>
        </p:nvSpPr>
        <p:spPr bwMode="auto">
          <a:xfrm rot="229389">
            <a:off x="2667000" y="1371600"/>
            <a:ext cx="3124200" cy="1828800"/>
          </a:xfrm>
          <a:prstGeom prst="lightningBolt">
            <a:avLst/>
          </a:pr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000000"/>
              </a:solidFill>
            </a:endParaRPr>
          </a:p>
        </p:txBody>
      </p:sp>
      <p:sp>
        <p:nvSpPr>
          <p:cNvPr id="23596" name="AutoShape 44"/>
          <p:cNvSpPr>
            <a:spLocks noChangeArrowheads="1"/>
          </p:cNvSpPr>
          <p:nvPr/>
        </p:nvSpPr>
        <p:spPr bwMode="auto">
          <a:xfrm rot="11086810">
            <a:off x="4191000" y="4800600"/>
            <a:ext cx="4146550" cy="1792288"/>
          </a:xfrm>
          <a:prstGeom prst="lightningBolt">
            <a:avLst/>
          </a:pr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000000"/>
              </a:solidFill>
            </a:endParaRPr>
          </a:p>
        </p:txBody>
      </p:sp>
      <p:sp>
        <p:nvSpPr>
          <p:cNvPr id="23597" name="Text Box 45"/>
          <p:cNvSpPr txBox="1">
            <a:spLocks noChangeArrowheads="1"/>
          </p:cNvSpPr>
          <p:nvPr/>
        </p:nvSpPr>
        <p:spPr bwMode="auto">
          <a:xfrm rot="2441900">
            <a:off x="3458638" y="1955179"/>
            <a:ext cx="132978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ltLang="en-US" sz="1600" b="1" dirty="0" err="1">
                <a:solidFill>
                  <a:srgbClr val="FFFFFF"/>
                </a:solidFill>
              </a:rPr>
              <a:t>calcimimetics</a:t>
            </a:r>
            <a:endParaRPr lang="cs-CZ" altLang="en-US" sz="1600" b="1" dirty="0">
              <a:solidFill>
                <a:srgbClr val="FFFFFF"/>
              </a:solidFill>
            </a:endParaRPr>
          </a:p>
        </p:txBody>
      </p:sp>
      <p:sp>
        <p:nvSpPr>
          <p:cNvPr id="23598" name="Text Box 46"/>
          <p:cNvSpPr txBox="1">
            <a:spLocks noChangeArrowheads="1"/>
          </p:cNvSpPr>
          <p:nvPr/>
        </p:nvSpPr>
        <p:spPr bwMode="auto">
          <a:xfrm rot="-1010847">
            <a:off x="6060803" y="1522691"/>
            <a:ext cx="308969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ltLang="en-US" b="1" dirty="0">
                <a:solidFill>
                  <a:srgbClr val="FFFFFF"/>
                </a:solidFill>
              </a:rPr>
              <a:t>Vit. D </a:t>
            </a:r>
            <a:r>
              <a:rPr lang="cs-CZ" altLang="en-US" b="1" dirty="0" err="1">
                <a:solidFill>
                  <a:srgbClr val="FFFFFF"/>
                </a:solidFill>
              </a:rPr>
              <a:t>analogs</a:t>
            </a:r>
            <a:r>
              <a:rPr lang="cs-CZ" altLang="en-US" b="1" dirty="0">
                <a:solidFill>
                  <a:srgbClr val="FFFFFF"/>
                </a:solidFill>
              </a:rPr>
              <a:t> and </a:t>
            </a:r>
            <a:r>
              <a:rPr lang="cs-CZ" altLang="en-US" b="1" dirty="0" err="1">
                <a:solidFill>
                  <a:schemeClr val="bg1"/>
                </a:solidFill>
              </a:rPr>
              <a:t>derivative</a:t>
            </a:r>
            <a:r>
              <a:rPr lang="cs-CZ" altLang="en-US" b="1" dirty="0" err="1"/>
              <a:t>ts</a:t>
            </a:r>
            <a:endParaRPr lang="cs-CZ" altLang="en-US" b="1" dirty="0"/>
          </a:p>
        </p:txBody>
      </p:sp>
      <p:sp>
        <p:nvSpPr>
          <p:cNvPr id="23599" name="Text Box 47"/>
          <p:cNvSpPr txBox="1">
            <a:spLocks noChangeArrowheads="1"/>
          </p:cNvSpPr>
          <p:nvPr/>
        </p:nvSpPr>
        <p:spPr bwMode="auto">
          <a:xfrm rot="2309507">
            <a:off x="5200923" y="5518428"/>
            <a:ext cx="203145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cs-CZ" altLang="en-US" b="1" dirty="0">
                <a:solidFill>
                  <a:srgbClr val="FFFFFF"/>
                </a:solidFill>
              </a:rPr>
              <a:t>diet, HD, </a:t>
            </a:r>
            <a:r>
              <a:rPr lang="cs-CZ" altLang="en-US" b="1" dirty="0" err="1">
                <a:solidFill>
                  <a:srgbClr val="FFFFFF"/>
                </a:solidFill>
              </a:rPr>
              <a:t>Pi-binders</a:t>
            </a:r>
            <a:endParaRPr lang="cs-CZ" altLang="en-US" b="1" dirty="0">
              <a:solidFill>
                <a:srgbClr val="FFFFFF"/>
              </a:solidFill>
            </a:endParaRPr>
          </a:p>
        </p:txBody>
      </p:sp>
      <p:sp>
        <p:nvSpPr>
          <p:cNvPr id="23600" name="AutoShape 48"/>
          <p:cNvSpPr>
            <a:spLocks noChangeArrowheads="1"/>
          </p:cNvSpPr>
          <p:nvPr/>
        </p:nvSpPr>
        <p:spPr bwMode="auto">
          <a:xfrm>
            <a:off x="0" y="1447800"/>
            <a:ext cx="1219200" cy="1066800"/>
          </a:xfrm>
          <a:prstGeom prst="lightningBolt">
            <a:avLst/>
          </a:prstGeom>
          <a:solidFill>
            <a:srgbClr val="FF33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a:solidFill>
                <a:srgbClr val="000000"/>
              </a:solidFill>
            </a:endParaRPr>
          </a:p>
        </p:txBody>
      </p:sp>
      <p:sp>
        <p:nvSpPr>
          <p:cNvPr id="23601" name="Text Box 49"/>
          <p:cNvSpPr txBox="1">
            <a:spLocks noChangeArrowheads="1"/>
          </p:cNvSpPr>
          <p:nvPr/>
        </p:nvSpPr>
        <p:spPr bwMode="auto">
          <a:xfrm>
            <a:off x="228600" y="1524000"/>
            <a:ext cx="838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cs-CZ" altLang="en-US" b="1" dirty="0">
                <a:solidFill>
                  <a:srgbClr val="FFFFFF"/>
                </a:solidFill>
              </a:rPr>
              <a:t>TX</a:t>
            </a:r>
          </a:p>
        </p:txBody>
      </p:sp>
    </p:spTree>
    <p:extLst>
      <p:ext uri="{BB962C8B-B14F-4D97-AF65-F5344CB8AC3E}">
        <p14:creationId xmlns:p14="http://schemas.microsoft.com/office/powerpoint/2010/main" xmlns="" val="1032062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594"/>
                                        </p:tgtEl>
                                        <p:attrNameLst>
                                          <p:attrName>style.visibility</p:attrName>
                                        </p:attrNameLst>
                                      </p:cBhvr>
                                      <p:to>
                                        <p:strVal val="visible"/>
                                      </p:to>
                                    </p:set>
                                    <p:animEffect transition="in" filter="circle(in)">
                                      <p:cBhvr>
                                        <p:cTn id="7" dur="2000"/>
                                        <p:tgtEl>
                                          <p:spTgt spid="235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596"/>
                                        </p:tgtEl>
                                        <p:attrNameLst>
                                          <p:attrName>style.visibility</p:attrName>
                                        </p:attrNameLst>
                                      </p:cBhvr>
                                      <p:to>
                                        <p:strVal val="visible"/>
                                      </p:to>
                                    </p:set>
                                    <p:animEffect transition="in" filter="circle(in)">
                                      <p:cBhvr>
                                        <p:cTn id="12" dur="2000"/>
                                        <p:tgtEl>
                                          <p:spTgt spid="2359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595"/>
                                        </p:tgtEl>
                                        <p:attrNameLst>
                                          <p:attrName>style.visibility</p:attrName>
                                        </p:attrNameLst>
                                      </p:cBhvr>
                                      <p:to>
                                        <p:strVal val="visible"/>
                                      </p:to>
                                    </p:set>
                                    <p:animEffect transition="in" filter="circle(in)">
                                      <p:cBhvr>
                                        <p:cTn id="17" dur="2000"/>
                                        <p:tgtEl>
                                          <p:spTgt spid="2359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600"/>
                                        </p:tgtEl>
                                        <p:attrNameLst>
                                          <p:attrName>style.visibility</p:attrName>
                                        </p:attrNameLst>
                                      </p:cBhvr>
                                      <p:to>
                                        <p:strVal val="visible"/>
                                      </p:to>
                                    </p:set>
                                    <p:animEffect transition="in" filter="circle(in)">
                                      <p:cBhvr>
                                        <p:cTn id="22" dur="2000"/>
                                        <p:tgtEl>
                                          <p:spTgt spid="23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4" grpId="0" animBg="1"/>
      <p:bldP spid="23595" grpId="0" animBg="1"/>
      <p:bldP spid="23596" grpId="0" animBg="1"/>
      <p:bldP spid="2360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US" b="1" dirty="0" smtClean="0"/>
              <a:t>Adaptation of residual </a:t>
            </a:r>
            <a:r>
              <a:rPr lang="en-US" b="1" dirty="0" err="1" smtClean="0"/>
              <a:t>nephrons</a:t>
            </a:r>
            <a:r>
              <a:rPr lang="en-US" b="1" dirty="0" smtClean="0"/>
              <a:t> with the aim of maintaining the internal </a:t>
            </a:r>
            <a:r>
              <a:rPr lang="en-US" b="1" dirty="0" smtClean="0"/>
              <a:t>environment</a:t>
            </a:r>
            <a:endParaRPr lang="cs-CZ" b="1" dirty="0" smtClean="0"/>
          </a:p>
          <a:p>
            <a:pPr marL="514350" indent="-514350">
              <a:buFont typeface="+mj-lt"/>
              <a:buAutoNum type="arabicPeriod"/>
            </a:pPr>
            <a:r>
              <a:rPr lang="en-GB" b="1" dirty="0" smtClean="0"/>
              <a:t>Specific </a:t>
            </a:r>
            <a:r>
              <a:rPr lang="en-GB" b="1" dirty="0"/>
              <a:t>complications of RI</a:t>
            </a:r>
          </a:p>
          <a:p>
            <a:pPr marL="514350" indent="-514350">
              <a:buFont typeface="+mj-lt"/>
              <a:buAutoNum type="arabicPeriod"/>
            </a:pPr>
            <a:r>
              <a:rPr lang="en-GB" b="1" dirty="0">
                <a:solidFill>
                  <a:srgbClr val="FF0000"/>
                </a:solidFill>
              </a:rPr>
              <a:t>Therapy of specific complications of RI </a:t>
            </a:r>
            <a:endParaRPr lang="cs-CZ" b="1" dirty="0">
              <a:solidFill>
                <a:srgbClr val="FF0000"/>
              </a:solidFill>
            </a:endParaRPr>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70900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solidFill>
                  <a:srgbClr val="FF0000"/>
                </a:solidFill>
              </a:rPr>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GB" b="1" dirty="0"/>
              <a:t>Adaptation of residual nephrons with maintenance goals</a:t>
            </a:r>
          </a:p>
          <a:p>
            <a:pPr marL="514350" indent="-514350">
              <a:buFont typeface="+mj-lt"/>
              <a:buAutoNum type="arabicPeriod"/>
            </a:pPr>
            <a:r>
              <a:rPr lang="en-GB" b="1" dirty="0"/>
              <a:t>Specific 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2689009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b="1" dirty="0"/>
              <a:t>Therapy of specific complications of RI</a:t>
            </a:r>
          </a:p>
        </p:txBody>
      </p:sp>
      <p:sp>
        <p:nvSpPr>
          <p:cNvPr id="3" name="Zástupný symbol pro obsah 2"/>
          <p:cNvSpPr>
            <a:spLocks noGrp="1"/>
          </p:cNvSpPr>
          <p:nvPr>
            <p:ph idx="1"/>
          </p:nvPr>
        </p:nvSpPr>
        <p:spPr/>
        <p:txBody>
          <a:bodyPr>
            <a:normAutofit fontScale="85000" lnSpcReduction="20000"/>
          </a:bodyPr>
          <a:lstStyle/>
          <a:p>
            <a:r>
              <a:rPr lang="cs-CZ" b="1" dirty="0" err="1"/>
              <a:t>Volemia</a:t>
            </a:r>
            <a:r>
              <a:rPr lang="cs-CZ" b="1" dirty="0"/>
              <a:t> </a:t>
            </a:r>
            <a:r>
              <a:rPr lang="cs-CZ" b="1" dirty="0" err="1"/>
              <a:t>control</a:t>
            </a:r>
            <a:r>
              <a:rPr lang="cs-CZ" b="1" dirty="0"/>
              <a:t> and </a:t>
            </a:r>
            <a:r>
              <a:rPr lang="cs-CZ" b="1" dirty="0" err="1"/>
              <a:t>volume</a:t>
            </a:r>
            <a:r>
              <a:rPr lang="cs-CZ" b="1" dirty="0"/>
              <a:t> </a:t>
            </a:r>
            <a:r>
              <a:rPr lang="cs-CZ" b="1" dirty="0" err="1"/>
              <a:t>compensation</a:t>
            </a:r>
            <a:r>
              <a:rPr lang="cs-CZ" b="1" dirty="0"/>
              <a:t> in </a:t>
            </a:r>
            <a:r>
              <a:rPr lang="cs-CZ" b="1" dirty="0" err="1"/>
              <a:t>hypovolemic</a:t>
            </a:r>
            <a:r>
              <a:rPr lang="cs-CZ" b="1" dirty="0"/>
              <a:t>/</a:t>
            </a:r>
            <a:r>
              <a:rPr lang="cs-CZ" b="1" dirty="0" err="1"/>
              <a:t>dehydrated</a:t>
            </a:r>
            <a:r>
              <a:rPr lang="cs-CZ" b="1" dirty="0"/>
              <a:t> </a:t>
            </a:r>
            <a:r>
              <a:rPr lang="cs-CZ" b="1" dirty="0" err="1"/>
              <a:t>pts</a:t>
            </a:r>
            <a:endParaRPr lang="cs-CZ" b="1" dirty="0"/>
          </a:p>
          <a:p>
            <a:r>
              <a:rPr lang="cs-CZ" b="1" dirty="0" err="1"/>
              <a:t>Correction</a:t>
            </a:r>
            <a:r>
              <a:rPr lang="cs-CZ" b="1" dirty="0"/>
              <a:t> </a:t>
            </a:r>
            <a:r>
              <a:rPr lang="cs-CZ" b="1" dirty="0" err="1"/>
              <a:t>of</a:t>
            </a:r>
            <a:r>
              <a:rPr lang="cs-CZ" b="1" dirty="0"/>
              <a:t> ABR </a:t>
            </a:r>
            <a:r>
              <a:rPr lang="cs-CZ" b="1" dirty="0" err="1"/>
              <a:t>disorders</a:t>
            </a:r>
            <a:endParaRPr lang="cs-CZ" b="1" dirty="0"/>
          </a:p>
          <a:p>
            <a:r>
              <a:rPr lang="cs-CZ" b="1" dirty="0" err="1"/>
              <a:t>Treatment</a:t>
            </a:r>
            <a:r>
              <a:rPr lang="cs-CZ" b="1" dirty="0"/>
              <a:t> </a:t>
            </a:r>
            <a:r>
              <a:rPr lang="cs-CZ" b="1" dirty="0" err="1"/>
              <a:t>of</a:t>
            </a:r>
            <a:r>
              <a:rPr lang="cs-CZ" b="1" dirty="0"/>
              <a:t> Ca-P </a:t>
            </a:r>
            <a:r>
              <a:rPr lang="cs-CZ" b="1" dirty="0" err="1"/>
              <a:t>metabolism</a:t>
            </a:r>
            <a:r>
              <a:rPr lang="cs-CZ" b="1" dirty="0"/>
              <a:t> </a:t>
            </a:r>
            <a:r>
              <a:rPr lang="cs-CZ" b="1" dirty="0" err="1"/>
              <a:t>disorder</a:t>
            </a:r>
            <a:r>
              <a:rPr lang="cs-CZ" b="1" dirty="0"/>
              <a:t> by </a:t>
            </a:r>
            <a:r>
              <a:rPr lang="cs-CZ" b="1" dirty="0" err="1"/>
              <a:t>appropriate</a:t>
            </a:r>
            <a:r>
              <a:rPr lang="cs-CZ" b="1" dirty="0"/>
              <a:t> diet, </a:t>
            </a:r>
            <a:r>
              <a:rPr lang="cs-CZ" b="1" dirty="0" err="1"/>
              <a:t>phosphate</a:t>
            </a:r>
            <a:r>
              <a:rPr lang="cs-CZ" b="1" dirty="0"/>
              <a:t> </a:t>
            </a:r>
            <a:r>
              <a:rPr lang="cs-CZ" b="1" dirty="0" err="1"/>
              <a:t>binders</a:t>
            </a:r>
            <a:r>
              <a:rPr lang="cs-CZ" b="1" dirty="0"/>
              <a:t> and </a:t>
            </a:r>
            <a:r>
              <a:rPr lang="cs-CZ" b="1" dirty="0" err="1"/>
              <a:t>calcitriol</a:t>
            </a:r>
            <a:r>
              <a:rPr lang="cs-CZ" b="1" dirty="0"/>
              <a:t>, early </a:t>
            </a:r>
            <a:r>
              <a:rPr lang="cs-CZ" b="1" dirty="0" err="1"/>
              <a:t>correction</a:t>
            </a:r>
            <a:r>
              <a:rPr lang="cs-CZ" b="1" dirty="0"/>
              <a:t> </a:t>
            </a:r>
            <a:r>
              <a:rPr lang="cs-CZ" b="1" dirty="0" err="1"/>
              <a:t>of</a:t>
            </a:r>
            <a:r>
              <a:rPr lang="cs-CZ" b="1" dirty="0"/>
              <a:t> </a:t>
            </a:r>
            <a:r>
              <a:rPr lang="cs-CZ" b="1" dirty="0" err="1"/>
              <a:t>calcidiol</a:t>
            </a:r>
            <a:r>
              <a:rPr lang="cs-CZ" b="1" dirty="0"/>
              <a:t> </a:t>
            </a:r>
            <a:r>
              <a:rPr lang="cs-CZ" b="1" dirty="0" err="1"/>
              <a:t>deficiency</a:t>
            </a:r>
            <a:endParaRPr lang="cs-CZ" b="1" dirty="0"/>
          </a:p>
          <a:p>
            <a:r>
              <a:rPr lang="cs-CZ" b="1" dirty="0" err="1"/>
              <a:t>Differential</a:t>
            </a:r>
            <a:r>
              <a:rPr lang="cs-CZ" b="1" dirty="0"/>
              <a:t> </a:t>
            </a:r>
            <a:r>
              <a:rPr lang="cs-CZ" b="1" dirty="0" err="1"/>
              <a:t>diagnosis</a:t>
            </a:r>
            <a:r>
              <a:rPr lang="cs-CZ" b="1" dirty="0"/>
              <a:t> </a:t>
            </a:r>
            <a:r>
              <a:rPr lang="cs-CZ" b="1" dirty="0" err="1"/>
              <a:t>of</a:t>
            </a:r>
            <a:r>
              <a:rPr lang="cs-CZ" b="1" dirty="0"/>
              <a:t> </a:t>
            </a:r>
            <a:r>
              <a:rPr lang="cs-CZ" b="1" dirty="0" err="1"/>
              <a:t>hyperkalemia</a:t>
            </a:r>
            <a:r>
              <a:rPr lang="cs-CZ" b="1" dirty="0"/>
              <a:t> in </a:t>
            </a:r>
            <a:r>
              <a:rPr lang="cs-CZ" b="1" dirty="0" err="1"/>
              <a:t>patient</a:t>
            </a:r>
            <a:r>
              <a:rPr lang="cs-CZ" b="1" dirty="0"/>
              <a:t> in </a:t>
            </a:r>
            <a:r>
              <a:rPr lang="cs-CZ" b="1" dirty="0" err="1"/>
              <a:t>earlier</a:t>
            </a:r>
            <a:r>
              <a:rPr lang="cs-CZ" b="1" dirty="0"/>
              <a:t> </a:t>
            </a:r>
            <a:r>
              <a:rPr lang="cs-CZ" b="1" dirty="0" err="1"/>
              <a:t>stage</a:t>
            </a:r>
            <a:r>
              <a:rPr lang="cs-CZ" b="1" dirty="0"/>
              <a:t> </a:t>
            </a:r>
            <a:r>
              <a:rPr lang="cs-CZ" b="1" dirty="0" err="1"/>
              <a:t>of</a:t>
            </a:r>
            <a:r>
              <a:rPr lang="cs-CZ" b="1" dirty="0"/>
              <a:t> RI</a:t>
            </a:r>
          </a:p>
          <a:p>
            <a:r>
              <a:rPr lang="cs-CZ" b="1" dirty="0" err="1"/>
              <a:t>Careful</a:t>
            </a:r>
            <a:r>
              <a:rPr lang="cs-CZ" b="1" dirty="0"/>
              <a:t> and </a:t>
            </a:r>
            <a:r>
              <a:rPr lang="cs-CZ" b="1" dirty="0" err="1"/>
              <a:t>monitored</a:t>
            </a:r>
            <a:r>
              <a:rPr lang="cs-CZ" b="1" dirty="0"/>
              <a:t> </a:t>
            </a:r>
            <a:r>
              <a:rPr lang="cs-CZ" b="1" dirty="0" err="1"/>
              <a:t>correction</a:t>
            </a:r>
            <a:r>
              <a:rPr lang="cs-CZ" b="1" dirty="0"/>
              <a:t> </a:t>
            </a:r>
            <a:r>
              <a:rPr lang="cs-CZ" b="1" dirty="0" err="1"/>
              <a:t>of</a:t>
            </a:r>
            <a:r>
              <a:rPr lang="cs-CZ" b="1" dirty="0"/>
              <a:t> </a:t>
            </a:r>
            <a:r>
              <a:rPr lang="cs-CZ" b="1" dirty="0" err="1"/>
              <a:t>hypokalaemia</a:t>
            </a:r>
            <a:endParaRPr lang="cs-CZ" b="1" dirty="0"/>
          </a:p>
          <a:p>
            <a:r>
              <a:rPr lang="cs-CZ" b="1" dirty="0" err="1"/>
              <a:t>Correction</a:t>
            </a:r>
            <a:r>
              <a:rPr lang="cs-CZ" b="1" dirty="0"/>
              <a:t> </a:t>
            </a:r>
            <a:r>
              <a:rPr lang="cs-CZ" b="1" dirty="0" err="1"/>
              <a:t>of</a:t>
            </a:r>
            <a:r>
              <a:rPr lang="cs-CZ" b="1" dirty="0"/>
              <a:t> </a:t>
            </a:r>
            <a:r>
              <a:rPr lang="cs-CZ" b="1" dirty="0" err="1"/>
              <a:t>anemia</a:t>
            </a:r>
            <a:r>
              <a:rPr lang="cs-CZ" b="1" dirty="0"/>
              <a:t> </a:t>
            </a:r>
            <a:r>
              <a:rPr lang="cs-CZ" b="1" dirty="0" err="1"/>
              <a:t>with</a:t>
            </a:r>
            <a:r>
              <a:rPr lang="cs-CZ" b="1" dirty="0"/>
              <a:t> </a:t>
            </a:r>
            <a:r>
              <a:rPr lang="cs-CZ" b="1" dirty="0" err="1"/>
              <a:t>erythropoitine</a:t>
            </a:r>
            <a:r>
              <a:rPr lang="cs-CZ" b="1" dirty="0"/>
              <a:t> </a:t>
            </a:r>
            <a:r>
              <a:rPr lang="cs-CZ" b="1" dirty="0" err="1"/>
              <a:t>with</a:t>
            </a:r>
            <a:r>
              <a:rPr lang="cs-CZ" b="1" dirty="0"/>
              <a:t> </a:t>
            </a:r>
            <a:r>
              <a:rPr lang="cs-CZ" b="1" dirty="0" err="1"/>
              <a:t>previous</a:t>
            </a:r>
            <a:r>
              <a:rPr lang="cs-CZ" b="1" dirty="0"/>
              <a:t> </a:t>
            </a:r>
            <a:r>
              <a:rPr lang="cs-CZ" b="1" dirty="0" err="1"/>
              <a:t>correction</a:t>
            </a:r>
            <a:r>
              <a:rPr lang="cs-CZ" b="1" dirty="0"/>
              <a:t> </a:t>
            </a:r>
            <a:r>
              <a:rPr lang="cs-CZ" b="1" dirty="0" err="1"/>
              <a:t>of</a:t>
            </a:r>
            <a:r>
              <a:rPr lang="cs-CZ" b="1" dirty="0"/>
              <a:t> </a:t>
            </a:r>
            <a:r>
              <a:rPr lang="cs-CZ" b="1" dirty="0" err="1"/>
              <a:t>hyposideremia</a:t>
            </a:r>
            <a:endParaRPr lang="en-GB" b="1" dirty="0"/>
          </a:p>
        </p:txBody>
      </p:sp>
    </p:spTree>
    <p:extLst>
      <p:ext uri="{BB962C8B-B14F-4D97-AF65-F5344CB8AC3E}">
        <p14:creationId xmlns:p14="http://schemas.microsoft.com/office/powerpoint/2010/main" xmlns="" val="294857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412776"/>
            <a:ext cx="8384131" cy="47096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ovéPole 3"/>
          <p:cNvSpPr txBox="1"/>
          <p:nvPr/>
        </p:nvSpPr>
        <p:spPr>
          <a:xfrm>
            <a:off x="437120" y="404664"/>
            <a:ext cx="8430449" cy="369332"/>
          </a:xfrm>
          <a:prstGeom prst="rect">
            <a:avLst/>
          </a:prstGeom>
          <a:noFill/>
        </p:spPr>
        <p:txBody>
          <a:bodyPr wrap="none" rtlCol="0">
            <a:spAutoFit/>
          </a:bodyPr>
          <a:lstStyle/>
          <a:p>
            <a:r>
              <a:rPr lang="en-GB" b="1" dirty="0"/>
              <a:t>Thank you that our lecture today did not go this way and that you kept your attention!</a:t>
            </a:r>
          </a:p>
        </p:txBody>
      </p:sp>
    </p:spTree>
    <p:extLst>
      <p:ext uri="{BB962C8B-B14F-4D97-AF65-F5344CB8AC3E}">
        <p14:creationId xmlns:p14="http://schemas.microsoft.com/office/powerpoint/2010/main" xmlns="" val="154477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781284" y="449412"/>
            <a:ext cx="2856295" cy="523220"/>
          </a:xfrm>
          <a:prstGeom prst="rect">
            <a:avLst/>
          </a:prstGeom>
          <a:noFill/>
          <a:ln>
            <a:solidFill>
              <a:schemeClr val="tx1"/>
            </a:solidFill>
          </a:ln>
        </p:spPr>
        <p:txBody>
          <a:bodyPr wrap="none" rtlCol="0">
            <a:spAutoFit/>
          </a:bodyPr>
          <a:lstStyle/>
          <a:p>
            <a:r>
              <a:rPr lang="cs-CZ" sz="2800" b="1" dirty="0" err="1"/>
              <a:t>Renal</a:t>
            </a:r>
            <a:r>
              <a:rPr lang="cs-CZ" sz="2800" b="1" dirty="0"/>
              <a:t> </a:t>
            </a:r>
            <a:r>
              <a:rPr lang="cs-CZ" sz="2800" b="1" dirty="0" err="1"/>
              <a:t>impairment</a:t>
            </a:r>
            <a:endParaRPr lang="en-GB" sz="2800" b="1" dirty="0"/>
          </a:p>
        </p:txBody>
      </p:sp>
      <p:sp>
        <p:nvSpPr>
          <p:cNvPr id="5" name="TextovéPole 4"/>
          <p:cNvSpPr txBox="1"/>
          <p:nvPr/>
        </p:nvSpPr>
        <p:spPr>
          <a:xfrm>
            <a:off x="611560" y="1700808"/>
            <a:ext cx="1007455" cy="523220"/>
          </a:xfrm>
          <a:prstGeom prst="rect">
            <a:avLst/>
          </a:prstGeom>
          <a:noFill/>
          <a:ln>
            <a:solidFill>
              <a:schemeClr val="tx1"/>
            </a:solidFill>
          </a:ln>
        </p:spPr>
        <p:txBody>
          <a:bodyPr wrap="none" rtlCol="0">
            <a:spAutoFit/>
          </a:bodyPr>
          <a:lstStyle/>
          <a:p>
            <a:r>
              <a:rPr lang="cs-CZ" sz="2800" b="1" dirty="0" err="1"/>
              <a:t>acute</a:t>
            </a:r>
            <a:endParaRPr lang="en-GB" sz="2800" b="1" dirty="0"/>
          </a:p>
        </p:txBody>
      </p:sp>
      <p:sp>
        <p:nvSpPr>
          <p:cNvPr id="6" name="TextovéPole 5"/>
          <p:cNvSpPr txBox="1"/>
          <p:nvPr/>
        </p:nvSpPr>
        <p:spPr>
          <a:xfrm>
            <a:off x="2267744" y="1700808"/>
            <a:ext cx="1534844" cy="523220"/>
          </a:xfrm>
          <a:prstGeom prst="rect">
            <a:avLst/>
          </a:prstGeom>
          <a:noFill/>
          <a:ln>
            <a:solidFill>
              <a:schemeClr val="tx1"/>
            </a:solidFill>
          </a:ln>
        </p:spPr>
        <p:txBody>
          <a:bodyPr wrap="none" rtlCol="0">
            <a:spAutoFit/>
          </a:bodyPr>
          <a:lstStyle/>
          <a:p>
            <a:r>
              <a:rPr lang="cs-CZ" sz="2800" b="1" dirty="0" err="1"/>
              <a:t>subacute</a:t>
            </a:r>
            <a:endParaRPr lang="en-GB" sz="2800" b="1" dirty="0"/>
          </a:p>
        </p:txBody>
      </p:sp>
      <p:sp>
        <p:nvSpPr>
          <p:cNvPr id="7" name="TextovéPole 6"/>
          <p:cNvSpPr txBox="1"/>
          <p:nvPr/>
        </p:nvSpPr>
        <p:spPr>
          <a:xfrm>
            <a:off x="4211960" y="1700808"/>
            <a:ext cx="1723450" cy="523220"/>
          </a:xfrm>
          <a:prstGeom prst="rect">
            <a:avLst/>
          </a:prstGeom>
          <a:noFill/>
          <a:ln>
            <a:solidFill>
              <a:schemeClr val="tx1"/>
            </a:solidFill>
          </a:ln>
        </p:spPr>
        <p:txBody>
          <a:bodyPr wrap="square" rtlCol="0">
            <a:spAutoFit/>
          </a:bodyPr>
          <a:lstStyle/>
          <a:p>
            <a:r>
              <a:rPr lang="cs-CZ" sz="2800" b="1" dirty="0" err="1"/>
              <a:t>chronic</a:t>
            </a:r>
            <a:endParaRPr lang="en-GB" sz="2800" b="1" dirty="0"/>
          </a:p>
        </p:txBody>
      </p:sp>
      <p:sp>
        <p:nvSpPr>
          <p:cNvPr id="8" name="TextovéPole 7"/>
          <p:cNvSpPr txBox="1"/>
          <p:nvPr/>
        </p:nvSpPr>
        <p:spPr>
          <a:xfrm>
            <a:off x="6228184" y="1700808"/>
            <a:ext cx="2664296" cy="523220"/>
          </a:xfrm>
          <a:prstGeom prst="rect">
            <a:avLst/>
          </a:prstGeom>
          <a:noFill/>
          <a:ln>
            <a:solidFill>
              <a:schemeClr val="tx1"/>
            </a:solidFill>
          </a:ln>
        </p:spPr>
        <p:txBody>
          <a:bodyPr wrap="square" rtlCol="0">
            <a:spAutoFit/>
          </a:bodyPr>
          <a:lstStyle/>
          <a:p>
            <a:r>
              <a:rPr lang="cs-CZ" sz="2800" b="1" dirty="0" err="1"/>
              <a:t>acute</a:t>
            </a:r>
            <a:r>
              <a:rPr lang="cs-CZ" sz="2800" b="1" dirty="0"/>
              <a:t> on </a:t>
            </a:r>
            <a:r>
              <a:rPr lang="cs-CZ" sz="2800" b="1" dirty="0" err="1"/>
              <a:t>chronic</a:t>
            </a:r>
            <a:r>
              <a:rPr lang="cs-CZ" sz="2800" b="1" dirty="0"/>
              <a:t> </a:t>
            </a:r>
            <a:endParaRPr lang="en-GB" sz="2800" b="1" dirty="0"/>
          </a:p>
        </p:txBody>
      </p:sp>
      <p:cxnSp>
        <p:nvCxnSpPr>
          <p:cNvPr id="10" name="Přímá spojnice 9"/>
          <p:cNvCxnSpPr>
            <a:stCxn id="4" idx="2"/>
          </p:cNvCxnSpPr>
          <p:nvPr/>
        </p:nvCxnSpPr>
        <p:spPr>
          <a:xfrm>
            <a:off x="4209432" y="972632"/>
            <a:ext cx="2528" cy="3681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1176202" y="1340768"/>
            <a:ext cx="638413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1176204" y="1340768"/>
            <a:ext cx="0"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2860438" y="1340768"/>
            <a:ext cx="0"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Přímá spojnice 19"/>
          <p:cNvCxnSpPr>
            <a:stCxn id="7" idx="0"/>
          </p:cNvCxnSpPr>
          <p:nvPr/>
        </p:nvCxnSpPr>
        <p:spPr>
          <a:xfrm flipV="1">
            <a:off x="5073685" y="1340768"/>
            <a:ext cx="0"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Přímá spojnice 21"/>
          <p:cNvCxnSpPr>
            <a:stCxn id="8" idx="0"/>
          </p:cNvCxnSpPr>
          <p:nvPr/>
        </p:nvCxnSpPr>
        <p:spPr>
          <a:xfrm flipV="1">
            <a:off x="7560332" y="1340768"/>
            <a:ext cx="0" cy="3600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179512" y="2780928"/>
            <a:ext cx="1800200" cy="2031325"/>
          </a:xfrm>
          <a:prstGeom prst="rect">
            <a:avLst/>
          </a:prstGeom>
          <a:noFill/>
          <a:ln>
            <a:solidFill>
              <a:srgbClr val="FF0000"/>
            </a:solidFill>
          </a:ln>
        </p:spPr>
        <p:txBody>
          <a:bodyPr wrap="square" rtlCol="0">
            <a:spAutoFit/>
          </a:bodyPr>
          <a:lstStyle/>
          <a:p>
            <a:r>
              <a:rPr lang="en-GB" b="1" dirty="0">
                <a:solidFill>
                  <a:srgbClr val="FF0000"/>
                </a:solidFill>
              </a:rPr>
              <a:t>Sudden (in hours / days</a:t>
            </a:r>
            <a:r>
              <a:rPr lang="cs-CZ" b="1" dirty="0">
                <a:solidFill>
                  <a:srgbClr val="FF0000"/>
                </a:solidFill>
              </a:rPr>
              <a:t>)</a:t>
            </a:r>
            <a:r>
              <a:rPr lang="en-GB" b="1" dirty="0">
                <a:solidFill>
                  <a:srgbClr val="FF0000"/>
                </a:solidFill>
              </a:rPr>
              <a:t> developing renal impairment.</a:t>
            </a:r>
          </a:p>
          <a:p>
            <a:r>
              <a:rPr lang="en-GB" b="1" dirty="0">
                <a:solidFill>
                  <a:srgbClr val="FF0000"/>
                </a:solidFill>
              </a:rPr>
              <a:t>With timely dg it is potentially reversible! </a:t>
            </a:r>
          </a:p>
        </p:txBody>
      </p:sp>
      <p:sp>
        <p:nvSpPr>
          <p:cNvPr id="25" name="TextovéPole 24"/>
          <p:cNvSpPr txBox="1"/>
          <p:nvPr/>
        </p:nvSpPr>
        <p:spPr>
          <a:xfrm>
            <a:off x="2029091" y="2768362"/>
            <a:ext cx="2182869" cy="2031325"/>
          </a:xfrm>
          <a:prstGeom prst="rect">
            <a:avLst/>
          </a:prstGeom>
          <a:noFill/>
          <a:ln>
            <a:solidFill>
              <a:srgbClr val="FF0000"/>
            </a:solidFill>
          </a:ln>
        </p:spPr>
        <p:txBody>
          <a:bodyPr wrap="square" rtlCol="0">
            <a:spAutoFit/>
          </a:bodyPr>
          <a:lstStyle/>
          <a:p>
            <a:r>
              <a:rPr lang="en-GB" b="1" dirty="0">
                <a:solidFill>
                  <a:srgbClr val="FF0000"/>
                </a:solidFill>
              </a:rPr>
              <a:t>Development of renal impairment progressing in weeks </a:t>
            </a:r>
            <a:r>
              <a:rPr lang="cs-CZ" b="1" dirty="0" err="1">
                <a:solidFill>
                  <a:srgbClr val="FF0000"/>
                </a:solidFill>
              </a:rPr>
              <a:t>or</a:t>
            </a:r>
            <a:r>
              <a:rPr lang="cs-CZ" b="1" dirty="0">
                <a:solidFill>
                  <a:srgbClr val="FF0000"/>
                </a:solidFill>
              </a:rPr>
              <a:t> </a:t>
            </a:r>
            <a:r>
              <a:rPr lang="en-GB" b="1" dirty="0">
                <a:solidFill>
                  <a:srgbClr val="FF0000"/>
                </a:solidFill>
              </a:rPr>
              <a:t>months. It can be reversible in</a:t>
            </a:r>
            <a:r>
              <a:rPr lang="cs-CZ" b="1" dirty="0">
                <a:solidFill>
                  <a:srgbClr val="FF0000"/>
                </a:solidFill>
              </a:rPr>
              <a:t> </a:t>
            </a:r>
            <a:r>
              <a:rPr lang="en-GB" b="1" dirty="0">
                <a:solidFill>
                  <a:srgbClr val="FF0000"/>
                </a:solidFill>
              </a:rPr>
              <a:t>treatable nephropathy! </a:t>
            </a:r>
          </a:p>
        </p:txBody>
      </p:sp>
      <p:sp>
        <p:nvSpPr>
          <p:cNvPr id="26" name="TextovéPole 25"/>
          <p:cNvSpPr txBox="1"/>
          <p:nvPr/>
        </p:nvSpPr>
        <p:spPr>
          <a:xfrm>
            <a:off x="4368267" y="2768362"/>
            <a:ext cx="1859917" cy="2308324"/>
          </a:xfrm>
          <a:prstGeom prst="rect">
            <a:avLst/>
          </a:prstGeom>
          <a:noFill/>
          <a:ln>
            <a:solidFill>
              <a:srgbClr val="FF0000"/>
            </a:solidFill>
          </a:ln>
        </p:spPr>
        <p:txBody>
          <a:bodyPr wrap="square" rtlCol="0">
            <a:spAutoFit/>
          </a:bodyPr>
          <a:lstStyle/>
          <a:p>
            <a:r>
              <a:rPr lang="en-GB" b="1" dirty="0">
                <a:solidFill>
                  <a:srgbClr val="FF0000"/>
                </a:solidFill>
              </a:rPr>
              <a:t>Slow development of kidney damage in years. Progression to irreversible failure can be slowed down! </a:t>
            </a:r>
          </a:p>
        </p:txBody>
      </p:sp>
      <p:sp>
        <p:nvSpPr>
          <p:cNvPr id="27" name="TextovéPole 26"/>
          <p:cNvSpPr txBox="1"/>
          <p:nvPr/>
        </p:nvSpPr>
        <p:spPr>
          <a:xfrm>
            <a:off x="6378128" y="2768362"/>
            <a:ext cx="2586360" cy="1754326"/>
          </a:xfrm>
          <a:prstGeom prst="rect">
            <a:avLst/>
          </a:prstGeom>
          <a:noFill/>
          <a:ln>
            <a:solidFill>
              <a:srgbClr val="FF0000"/>
            </a:solidFill>
          </a:ln>
        </p:spPr>
        <p:txBody>
          <a:bodyPr wrap="square" rtlCol="0">
            <a:spAutoFit/>
          </a:bodyPr>
          <a:lstStyle/>
          <a:p>
            <a:r>
              <a:rPr lang="en-GB" b="1" dirty="0">
                <a:solidFill>
                  <a:srgbClr val="FF0000"/>
                </a:solidFill>
              </a:rPr>
              <a:t>It is one or more attacks of acute AKI on underlying CKD .The number of attacks accelerates the progression to the ESRF!</a:t>
            </a:r>
          </a:p>
        </p:txBody>
      </p:sp>
      <p:sp>
        <p:nvSpPr>
          <p:cNvPr id="28" name="TextovéPole 27"/>
          <p:cNvSpPr txBox="1"/>
          <p:nvPr/>
        </p:nvSpPr>
        <p:spPr>
          <a:xfrm>
            <a:off x="125846" y="5517232"/>
            <a:ext cx="8838642" cy="923330"/>
          </a:xfrm>
          <a:prstGeom prst="rect">
            <a:avLst/>
          </a:prstGeom>
          <a:noFill/>
        </p:spPr>
        <p:txBody>
          <a:bodyPr wrap="square" rtlCol="0">
            <a:spAutoFit/>
          </a:bodyPr>
          <a:lstStyle/>
          <a:p>
            <a:r>
              <a:rPr lang="en-GB" b="1" dirty="0"/>
              <a:t>The classification of renal impairment depends on knowledge of the basal value of renal function! The classification can be refined according to the trend of GFR development during treatment. The rapid reparability of GFR indicates an acute deterioration of GFR.</a:t>
            </a:r>
          </a:p>
        </p:txBody>
      </p:sp>
    </p:spTree>
    <p:extLst>
      <p:ext uri="{BB962C8B-B14F-4D97-AF65-F5344CB8AC3E}">
        <p14:creationId xmlns:p14="http://schemas.microsoft.com/office/powerpoint/2010/main" xmlns="" val="208831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solidFill>
                  <a:srgbClr val="FF0000"/>
                </a:solidFill>
              </a:rPr>
              <a:t>Pathogenesis of AKI</a:t>
            </a:r>
          </a:p>
          <a:p>
            <a:pPr marL="514350" indent="-514350">
              <a:buFont typeface="+mj-lt"/>
              <a:buAutoNum type="arabicPeriod"/>
            </a:pPr>
            <a:r>
              <a:rPr lang="en-GB" b="1" dirty="0"/>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US" b="1" dirty="0" smtClean="0"/>
              <a:t>Adaptation of residual </a:t>
            </a:r>
            <a:r>
              <a:rPr lang="en-US" b="1" dirty="0" err="1" smtClean="0"/>
              <a:t>nephrons</a:t>
            </a:r>
            <a:r>
              <a:rPr lang="en-US" b="1" dirty="0" smtClean="0"/>
              <a:t> with the aim of maintaining the internal </a:t>
            </a:r>
            <a:r>
              <a:rPr lang="en-US" b="1" dirty="0" smtClean="0"/>
              <a:t>environment</a:t>
            </a:r>
            <a:endParaRPr lang="cs-CZ" b="1" dirty="0" smtClean="0"/>
          </a:p>
          <a:p>
            <a:pPr marL="514350" indent="-514350">
              <a:buFont typeface="+mj-lt"/>
              <a:buAutoNum type="arabicPeriod"/>
            </a:pPr>
            <a:r>
              <a:rPr lang="en-GB" b="1" dirty="0" smtClean="0"/>
              <a:t>Specific </a:t>
            </a:r>
            <a:r>
              <a:rPr lang="en-GB" b="1" dirty="0"/>
              <a:t>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309553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9672" y="60946"/>
            <a:ext cx="4968552" cy="994122"/>
          </a:xfrm>
        </p:spPr>
        <p:txBody>
          <a:bodyPr/>
          <a:lstStyle/>
          <a:p>
            <a:r>
              <a:rPr lang="cs-CZ" b="1" dirty="0" err="1"/>
              <a:t>Pathogenesis</a:t>
            </a:r>
            <a:r>
              <a:rPr lang="cs-CZ" b="1" dirty="0"/>
              <a:t> </a:t>
            </a:r>
            <a:r>
              <a:rPr lang="cs-CZ" b="1" dirty="0" err="1"/>
              <a:t>of</a:t>
            </a:r>
            <a:r>
              <a:rPr lang="cs-CZ" b="1" dirty="0"/>
              <a:t> AKI</a:t>
            </a:r>
            <a:endParaRPr lang="en-GB" b="1" dirty="0"/>
          </a:p>
        </p:txBody>
      </p:sp>
      <p:sp>
        <p:nvSpPr>
          <p:cNvPr id="4" name="TextovéPole 3"/>
          <p:cNvSpPr txBox="1"/>
          <p:nvPr/>
        </p:nvSpPr>
        <p:spPr>
          <a:xfrm>
            <a:off x="251520" y="1468810"/>
            <a:ext cx="1636923" cy="523220"/>
          </a:xfrm>
          <a:prstGeom prst="rect">
            <a:avLst/>
          </a:prstGeom>
          <a:noFill/>
          <a:ln>
            <a:solidFill>
              <a:schemeClr val="tx1"/>
            </a:solidFill>
          </a:ln>
        </p:spPr>
        <p:txBody>
          <a:bodyPr wrap="none" rtlCol="0">
            <a:spAutoFit/>
          </a:bodyPr>
          <a:lstStyle/>
          <a:p>
            <a:r>
              <a:rPr lang="cs-CZ" sz="2800" b="1" dirty="0" err="1"/>
              <a:t>Pre</a:t>
            </a:r>
            <a:r>
              <a:rPr lang="cs-CZ" sz="2800" b="1" dirty="0"/>
              <a:t>- </a:t>
            </a:r>
            <a:r>
              <a:rPr lang="cs-CZ" sz="2800" b="1" dirty="0" err="1"/>
              <a:t>renal</a:t>
            </a:r>
            <a:endParaRPr lang="en-GB" sz="2800" b="1" dirty="0"/>
          </a:p>
        </p:txBody>
      </p:sp>
      <p:sp>
        <p:nvSpPr>
          <p:cNvPr id="5" name="TextovéPole 4"/>
          <p:cNvSpPr txBox="1"/>
          <p:nvPr/>
        </p:nvSpPr>
        <p:spPr>
          <a:xfrm>
            <a:off x="3617771" y="1501364"/>
            <a:ext cx="1688154" cy="954107"/>
          </a:xfrm>
          <a:prstGeom prst="rect">
            <a:avLst/>
          </a:prstGeom>
          <a:noFill/>
          <a:ln>
            <a:solidFill>
              <a:schemeClr val="tx1"/>
            </a:solidFill>
          </a:ln>
        </p:spPr>
        <p:txBody>
          <a:bodyPr wrap="none" rtlCol="0">
            <a:spAutoFit/>
          </a:bodyPr>
          <a:lstStyle/>
          <a:p>
            <a:r>
              <a:rPr lang="cs-CZ" sz="2800" b="1" dirty="0" err="1"/>
              <a:t>Renal</a:t>
            </a:r>
            <a:endParaRPr lang="cs-CZ" sz="2800" b="1" dirty="0"/>
          </a:p>
          <a:p>
            <a:r>
              <a:rPr lang="cs-CZ" sz="2800" b="1" dirty="0"/>
              <a:t>„</a:t>
            </a:r>
            <a:r>
              <a:rPr lang="cs-CZ" sz="2800" b="1" dirty="0" err="1"/>
              <a:t>intrinsic</a:t>
            </a:r>
            <a:r>
              <a:rPr lang="cs-CZ" sz="2800" b="1" dirty="0"/>
              <a:t>“</a:t>
            </a:r>
            <a:endParaRPr lang="en-GB" sz="2800" b="1" dirty="0"/>
          </a:p>
        </p:txBody>
      </p:sp>
      <p:sp>
        <p:nvSpPr>
          <p:cNvPr id="6" name="TextovéPole 5"/>
          <p:cNvSpPr txBox="1"/>
          <p:nvPr/>
        </p:nvSpPr>
        <p:spPr>
          <a:xfrm>
            <a:off x="7020272" y="1472734"/>
            <a:ext cx="1700081" cy="523220"/>
          </a:xfrm>
          <a:prstGeom prst="rect">
            <a:avLst/>
          </a:prstGeom>
          <a:noFill/>
          <a:ln>
            <a:solidFill>
              <a:schemeClr val="tx1"/>
            </a:solidFill>
          </a:ln>
        </p:spPr>
        <p:txBody>
          <a:bodyPr wrap="none" rtlCol="0">
            <a:spAutoFit/>
          </a:bodyPr>
          <a:lstStyle/>
          <a:p>
            <a:r>
              <a:rPr lang="cs-CZ" sz="2800" b="1" dirty="0"/>
              <a:t>Post-</a:t>
            </a:r>
            <a:r>
              <a:rPr lang="cs-CZ" sz="2800" b="1" dirty="0" err="1"/>
              <a:t>renal</a:t>
            </a:r>
            <a:endParaRPr lang="en-GB" sz="2800" b="1" dirty="0"/>
          </a:p>
        </p:txBody>
      </p:sp>
      <p:cxnSp>
        <p:nvCxnSpPr>
          <p:cNvPr id="9" name="Přímá spojnice 8"/>
          <p:cNvCxnSpPr/>
          <p:nvPr/>
        </p:nvCxnSpPr>
        <p:spPr>
          <a:xfrm>
            <a:off x="1020703" y="1196752"/>
            <a:ext cx="69345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4268526" y="937350"/>
            <a:ext cx="0" cy="288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V="1">
            <a:off x="1020703" y="1196752"/>
            <a:ext cx="0" cy="2720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4268528" y="1225382"/>
            <a:ext cx="0" cy="2434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7955272" y="1196752"/>
            <a:ext cx="0" cy="2720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251520" y="2622064"/>
            <a:ext cx="4527137" cy="3139321"/>
          </a:xfrm>
          <a:prstGeom prst="rect">
            <a:avLst/>
          </a:prstGeom>
          <a:noFill/>
        </p:spPr>
        <p:txBody>
          <a:bodyPr wrap="none" rtlCol="0">
            <a:spAutoFit/>
          </a:bodyPr>
          <a:lstStyle/>
          <a:p>
            <a:pPr marL="342900" indent="-342900">
              <a:buFont typeface="+mj-lt"/>
              <a:buAutoNum type="arabicPeriod"/>
            </a:pPr>
            <a:r>
              <a:rPr lang="cs-CZ" b="1" dirty="0" err="1"/>
              <a:t>Significant</a:t>
            </a:r>
            <a:r>
              <a:rPr lang="cs-CZ" b="1" dirty="0"/>
              <a:t>  EC </a:t>
            </a:r>
            <a:r>
              <a:rPr lang="cs-CZ" b="1" dirty="0" err="1"/>
              <a:t>volume</a:t>
            </a:r>
            <a:r>
              <a:rPr lang="cs-CZ" b="1" dirty="0"/>
              <a:t> </a:t>
            </a:r>
            <a:r>
              <a:rPr lang="cs-CZ" b="1" dirty="0" err="1"/>
              <a:t>depletion</a:t>
            </a:r>
            <a:endParaRPr lang="cs-CZ" b="1" dirty="0"/>
          </a:p>
          <a:p>
            <a:pPr marL="342900" indent="-342900">
              <a:buFont typeface="+mj-lt"/>
              <a:buAutoNum type="arabicPeriod"/>
            </a:pPr>
            <a:r>
              <a:rPr lang="en-GB" b="1" dirty="0"/>
              <a:t>Reduction of effective circulating volume</a:t>
            </a:r>
            <a:endParaRPr lang="cs-CZ" b="1" dirty="0"/>
          </a:p>
          <a:p>
            <a:pPr marL="342900" indent="-342900">
              <a:buFont typeface="+mj-lt"/>
              <a:buAutoNum type="arabicPeriod"/>
            </a:pPr>
            <a:r>
              <a:rPr lang="en-GB" b="1" dirty="0"/>
              <a:t>Acute renal artery occlusion functionally</a:t>
            </a:r>
          </a:p>
          <a:p>
            <a:r>
              <a:rPr lang="cs-CZ" b="1" dirty="0"/>
              <a:t>      </a:t>
            </a:r>
            <a:r>
              <a:rPr lang="en-GB" b="1" dirty="0"/>
              <a:t>or anatomically solitary kidney </a:t>
            </a:r>
            <a:endParaRPr lang="cs-CZ" b="1" dirty="0"/>
          </a:p>
          <a:p>
            <a:r>
              <a:rPr lang="cs-CZ" b="1" dirty="0"/>
              <a:t>4.   </a:t>
            </a:r>
            <a:r>
              <a:rPr lang="cs-CZ" b="1" dirty="0" err="1"/>
              <a:t>Nephrotoxic</a:t>
            </a:r>
            <a:r>
              <a:rPr lang="cs-CZ" b="1" dirty="0"/>
              <a:t> </a:t>
            </a:r>
            <a:r>
              <a:rPr lang="cs-CZ" b="1" dirty="0" err="1"/>
              <a:t>substances</a:t>
            </a:r>
            <a:r>
              <a:rPr lang="cs-CZ" b="1" dirty="0"/>
              <a:t> and </a:t>
            </a:r>
            <a:r>
              <a:rPr lang="cs-CZ" b="1" dirty="0" err="1"/>
              <a:t>drugs</a:t>
            </a:r>
            <a:endParaRPr lang="cs-CZ" b="1" dirty="0"/>
          </a:p>
          <a:p>
            <a:r>
              <a:rPr lang="cs-CZ" b="1" dirty="0"/>
              <a:t>5.   </a:t>
            </a:r>
            <a:r>
              <a:rPr lang="cs-CZ" b="1" dirty="0" err="1"/>
              <a:t>Sepsis</a:t>
            </a:r>
            <a:endParaRPr lang="cs-CZ" b="1" dirty="0"/>
          </a:p>
          <a:p>
            <a:r>
              <a:rPr lang="cs-CZ" b="1" dirty="0"/>
              <a:t>6.   </a:t>
            </a:r>
            <a:r>
              <a:rPr lang="cs-CZ" b="1" dirty="0" err="1"/>
              <a:t>Shock</a:t>
            </a:r>
            <a:r>
              <a:rPr lang="cs-CZ" b="1" dirty="0"/>
              <a:t> </a:t>
            </a:r>
            <a:r>
              <a:rPr lang="cs-CZ" b="1" dirty="0" err="1"/>
              <a:t>circulation</a:t>
            </a:r>
            <a:r>
              <a:rPr lang="cs-CZ" b="1" dirty="0"/>
              <a:t> - </a:t>
            </a:r>
            <a:r>
              <a:rPr lang="cs-CZ" b="1" dirty="0" err="1"/>
              <a:t>prolonged</a:t>
            </a:r>
            <a:r>
              <a:rPr lang="cs-CZ" b="1" dirty="0"/>
              <a:t> </a:t>
            </a:r>
            <a:r>
              <a:rPr lang="cs-CZ" b="1" dirty="0" err="1"/>
              <a:t>hypotension</a:t>
            </a:r>
            <a:endParaRPr lang="cs-CZ" b="1" dirty="0"/>
          </a:p>
          <a:p>
            <a:r>
              <a:rPr lang="cs-CZ" b="1" dirty="0"/>
              <a:t>7.   </a:t>
            </a:r>
            <a:r>
              <a:rPr lang="cs-CZ" b="1" dirty="0" err="1"/>
              <a:t>Hemolysis</a:t>
            </a:r>
            <a:r>
              <a:rPr lang="cs-CZ" b="1" dirty="0"/>
              <a:t>, </a:t>
            </a:r>
            <a:r>
              <a:rPr lang="cs-CZ" b="1" dirty="0" err="1"/>
              <a:t>rhabdomyolysis</a:t>
            </a:r>
            <a:r>
              <a:rPr lang="cs-CZ" b="1" dirty="0"/>
              <a:t>, </a:t>
            </a:r>
            <a:r>
              <a:rPr lang="cs-CZ" b="1" dirty="0" err="1"/>
              <a:t>myeloma</a:t>
            </a:r>
            <a:r>
              <a:rPr lang="cs-CZ" b="1" dirty="0"/>
              <a:t> </a:t>
            </a:r>
          </a:p>
          <a:p>
            <a:r>
              <a:rPr lang="cs-CZ" b="1" dirty="0"/>
              <a:t>       (LCH </a:t>
            </a:r>
            <a:r>
              <a:rPr lang="cs-CZ" b="1" dirty="0" err="1"/>
              <a:t>hyperproduction</a:t>
            </a:r>
            <a:r>
              <a:rPr lang="cs-CZ" b="1" dirty="0"/>
              <a:t>)</a:t>
            </a:r>
          </a:p>
          <a:p>
            <a:pPr marL="342900" indent="-342900">
              <a:buFont typeface="+mj-lt"/>
              <a:buAutoNum type="arabicPeriod"/>
            </a:pPr>
            <a:endParaRPr lang="cs-CZ" b="1" dirty="0"/>
          </a:p>
          <a:p>
            <a:pPr marL="342900" indent="-342900">
              <a:buFont typeface="+mj-lt"/>
              <a:buAutoNum type="arabicPeriod"/>
            </a:pPr>
            <a:endParaRPr lang="en-GB" dirty="0"/>
          </a:p>
        </p:txBody>
      </p:sp>
      <p:sp>
        <p:nvSpPr>
          <p:cNvPr id="3" name="TextovéPole 2"/>
          <p:cNvSpPr txBox="1"/>
          <p:nvPr/>
        </p:nvSpPr>
        <p:spPr>
          <a:xfrm>
            <a:off x="4067944" y="5035976"/>
            <a:ext cx="4104456" cy="1754326"/>
          </a:xfrm>
          <a:prstGeom prst="rect">
            <a:avLst/>
          </a:prstGeom>
          <a:noFill/>
          <a:ln>
            <a:solidFill>
              <a:schemeClr val="tx2">
                <a:lumMod val="60000"/>
                <a:lumOff val="40000"/>
              </a:schemeClr>
            </a:solidFill>
          </a:ln>
        </p:spPr>
        <p:txBody>
          <a:bodyPr wrap="square" rtlCol="0">
            <a:spAutoFit/>
          </a:bodyPr>
          <a:lstStyle/>
          <a:p>
            <a:pPr marL="342900" indent="-342900">
              <a:buFont typeface="+mj-lt"/>
              <a:buAutoNum type="arabicPeriod"/>
            </a:pPr>
            <a:r>
              <a:rPr lang="cs-CZ" b="1" u="sng" dirty="0">
                <a:solidFill>
                  <a:schemeClr val="accent1"/>
                </a:solidFill>
              </a:rPr>
              <a:t>ATN</a:t>
            </a:r>
          </a:p>
          <a:p>
            <a:pPr marL="342900" indent="-342900">
              <a:buFont typeface="+mj-lt"/>
              <a:buAutoNum type="arabicPeriod"/>
            </a:pPr>
            <a:r>
              <a:rPr lang="cs-CZ" b="1" dirty="0" err="1"/>
              <a:t>Acute</a:t>
            </a:r>
            <a:r>
              <a:rPr lang="cs-CZ" b="1" dirty="0"/>
              <a:t> GN</a:t>
            </a:r>
          </a:p>
          <a:p>
            <a:pPr marL="342900" indent="-342900">
              <a:buFont typeface="+mj-lt"/>
              <a:buAutoNum type="arabicPeriod"/>
            </a:pPr>
            <a:r>
              <a:rPr lang="cs-CZ" b="1" dirty="0"/>
              <a:t>RPGN</a:t>
            </a:r>
          </a:p>
          <a:p>
            <a:pPr marL="342900" indent="-342900">
              <a:buFont typeface="+mj-lt"/>
              <a:buAutoNum type="arabicPeriod"/>
            </a:pPr>
            <a:r>
              <a:rPr lang="cs-CZ" b="1" dirty="0" err="1"/>
              <a:t>nephropathy</a:t>
            </a:r>
            <a:r>
              <a:rPr lang="cs-CZ" b="1" dirty="0"/>
              <a:t> </a:t>
            </a:r>
            <a:r>
              <a:rPr lang="cs-CZ" b="1" dirty="0" err="1"/>
              <a:t>associated</a:t>
            </a:r>
            <a:r>
              <a:rPr lang="cs-CZ" b="1" dirty="0"/>
              <a:t> </a:t>
            </a:r>
            <a:r>
              <a:rPr lang="cs-CZ" b="1" dirty="0" err="1"/>
              <a:t>with</a:t>
            </a:r>
            <a:r>
              <a:rPr lang="cs-CZ" b="1" dirty="0"/>
              <a:t> TMA</a:t>
            </a:r>
          </a:p>
          <a:p>
            <a:pPr marL="342900" indent="-342900">
              <a:buFont typeface="+mj-lt"/>
              <a:buAutoNum type="arabicPeriod"/>
            </a:pPr>
            <a:r>
              <a:rPr lang="cs-CZ" b="1" dirty="0"/>
              <a:t>AIN</a:t>
            </a:r>
          </a:p>
          <a:p>
            <a:pPr marL="342900" indent="-342900">
              <a:buFont typeface="+mj-lt"/>
              <a:buAutoNum type="arabicPeriod"/>
            </a:pPr>
            <a:r>
              <a:rPr lang="cs-CZ" b="1" dirty="0" err="1"/>
              <a:t>Acute</a:t>
            </a:r>
            <a:r>
              <a:rPr lang="cs-CZ" b="1" dirty="0"/>
              <a:t> PN</a:t>
            </a:r>
            <a:endParaRPr lang="en-GB" b="1" dirty="0"/>
          </a:p>
        </p:txBody>
      </p:sp>
      <p:sp>
        <p:nvSpPr>
          <p:cNvPr id="7" name="TextovéPole 6"/>
          <p:cNvSpPr txBox="1"/>
          <p:nvPr/>
        </p:nvSpPr>
        <p:spPr>
          <a:xfrm>
            <a:off x="5685130" y="2594284"/>
            <a:ext cx="3320396" cy="1477328"/>
          </a:xfrm>
          <a:prstGeom prst="rect">
            <a:avLst/>
          </a:prstGeom>
          <a:noFill/>
        </p:spPr>
        <p:txBody>
          <a:bodyPr wrap="square" rtlCol="0">
            <a:spAutoFit/>
          </a:bodyPr>
          <a:lstStyle/>
          <a:p>
            <a:pPr marL="342900" indent="-342900">
              <a:buFont typeface="+mj-lt"/>
              <a:buAutoNum type="arabicPeriod"/>
            </a:pPr>
            <a:r>
              <a:rPr lang="cs-CZ" b="1" dirty="0" err="1"/>
              <a:t>Subvesical</a:t>
            </a:r>
            <a:r>
              <a:rPr lang="cs-CZ" b="1" dirty="0"/>
              <a:t> </a:t>
            </a:r>
            <a:r>
              <a:rPr lang="cs-CZ" b="1" dirty="0" err="1"/>
              <a:t>obstruction</a:t>
            </a:r>
            <a:endParaRPr lang="cs-CZ" b="1" dirty="0"/>
          </a:p>
          <a:p>
            <a:pPr marL="342900" indent="-342900">
              <a:buFont typeface="+mj-lt"/>
              <a:buAutoNum type="arabicPeriod"/>
            </a:pPr>
            <a:r>
              <a:rPr lang="cs-CZ" b="1" dirty="0" err="1"/>
              <a:t>Obstruction</a:t>
            </a:r>
            <a:r>
              <a:rPr lang="cs-CZ" b="1" dirty="0"/>
              <a:t> </a:t>
            </a:r>
            <a:r>
              <a:rPr lang="cs-CZ" b="1" dirty="0" err="1"/>
              <a:t>of</a:t>
            </a:r>
            <a:r>
              <a:rPr lang="cs-CZ" b="1" dirty="0"/>
              <a:t> </a:t>
            </a:r>
            <a:r>
              <a:rPr lang="cs-CZ" b="1" dirty="0" err="1"/>
              <a:t>both</a:t>
            </a:r>
            <a:r>
              <a:rPr lang="cs-CZ" b="1" dirty="0"/>
              <a:t> </a:t>
            </a:r>
            <a:r>
              <a:rPr lang="cs-CZ" b="1" dirty="0" err="1"/>
              <a:t>ureters</a:t>
            </a:r>
            <a:endParaRPr lang="cs-CZ" b="1" dirty="0"/>
          </a:p>
          <a:p>
            <a:pPr marL="342900" indent="-342900">
              <a:buFont typeface="+mj-lt"/>
              <a:buAutoNum type="arabicPeriod"/>
            </a:pPr>
            <a:r>
              <a:rPr lang="en-GB" b="1" dirty="0"/>
              <a:t>Ureteral obstruction anatomically or functionally solitary kidney</a:t>
            </a:r>
          </a:p>
        </p:txBody>
      </p:sp>
      <p:cxnSp>
        <p:nvCxnSpPr>
          <p:cNvPr id="13" name="Přímá spojnice se šipkou 12"/>
          <p:cNvCxnSpPr>
            <a:stCxn id="4" idx="2"/>
          </p:cNvCxnSpPr>
          <p:nvPr/>
        </p:nvCxnSpPr>
        <p:spPr>
          <a:xfrm flipH="1">
            <a:off x="1069981" y="1992030"/>
            <a:ext cx="1" cy="4634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4268528" y="2538767"/>
            <a:ext cx="0" cy="832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4268526" y="2622064"/>
            <a:ext cx="7355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6" idx="2"/>
          </p:cNvCxnSpPr>
          <p:nvPr/>
        </p:nvCxnSpPr>
        <p:spPr>
          <a:xfrm>
            <a:off x="7870313" y="1995954"/>
            <a:ext cx="0" cy="4595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107502" y="3854422"/>
            <a:ext cx="0" cy="13027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107502" y="5157192"/>
            <a:ext cx="39604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p:nvPr/>
        </p:nvCxnSpPr>
        <p:spPr>
          <a:xfrm>
            <a:off x="5004048" y="2622064"/>
            <a:ext cx="0" cy="2391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Pravá složená závorka 7"/>
          <p:cNvSpPr/>
          <p:nvPr/>
        </p:nvSpPr>
        <p:spPr>
          <a:xfrm rot="10800000">
            <a:off x="107503" y="2751564"/>
            <a:ext cx="288034" cy="211759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xmlns="" val="383774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Ethiology</a:t>
            </a:r>
            <a:r>
              <a:rPr lang="cs-CZ" b="1" dirty="0"/>
              <a:t> </a:t>
            </a:r>
            <a:r>
              <a:rPr lang="cs-CZ" b="1" dirty="0" err="1"/>
              <a:t>of</a:t>
            </a:r>
            <a:r>
              <a:rPr lang="cs-CZ" b="1" dirty="0"/>
              <a:t> </a:t>
            </a:r>
            <a:r>
              <a:rPr lang="cs-CZ" b="1" dirty="0" err="1"/>
              <a:t>renal</a:t>
            </a:r>
            <a:r>
              <a:rPr lang="cs-CZ" b="1" dirty="0"/>
              <a:t> („</a:t>
            </a:r>
            <a:r>
              <a:rPr lang="cs-CZ" b="1" dirty="0" err="1"/>
              <a:t>intrincis</a:t>
            </a:r>
            <a:r>
              <a:rPr lang="cs-CZ" b="1" dirty="0"/>
              <a:t>“) AKI</a:t>
            </a:r>
            <a:endParaRPr lang="en-GB" b="1" dirty="0"/>
          </a:p>
        </p:txBody>
      </p:sp>
      <p:sp>
        <p:nvSpPr>
          <p:cNvPr id="4" name="TextovéPole 3"/>
          <p:cNvSpPr txBox="1"/>
          <p:nvPr/>
        </p:nvSpPr>
        <p:spPr>
          <a:xfrm>
            <a:off x="3356572" y="1547673"/>
            <a:ext cx="1813702" cy="584775"/>
          </a:xfrm>
          <a:prstGeom prst="rect">
            <a:avLst/>
          </a:prstGeom>
          <a:noFill/>
          <a:ln>
            <a:solidFill>
              <a:schemeClr val="tx1"/>
            </a:solidFill>
          </a:ln>
        </p:spPr>
        <p:txBody>
          <a:bodyPr wrap="none" rtlCol="0">
            <a:spAutoFit/>
          </a:bodyPr>
          <a:lstStyle/>
          <a:p>
            <a:r>
              <a:rPr lang="cs-CZ" sz="3200" b="1" dirty="0" err="1"/>
              <a:t>Renal</a:t>
            </a:r>
            <a:r>
              <a:rPr lang="cs-CZ" sz="3200" b="1" dirty="0"/>
              <a:t> AKI</a:t>
            </a:r>
            <a:endParaRPr lang="en-GB" sz="3200" b="1" dirty="0"/>
          </a:p>
        </p:txBody>
      </p:sp>
      <p:sp>
        <p:nvSpPr>
          <p:cNvPr id="5" name="TextovéPole 4"/>
          <p:cNvSpPr txBox="1"/>
          <p:nvPr/>
        </p:nvSpPr>
        <p:spPr>
          <a:xfrm>
            <a:off x="169278" y="2710308"/>
            <a:ext cx="1636987" cy="461665"/>
          </a:xfrm>
          <a:prstGeom prst="rect">
            <a:avLst/>
          </a:prstGeom>
          <a:noFill/>
          <a:ln>
            <a:solidFill>
              <a:schemeClr val="tx1"/>
            </a:solidFill>
          </a:ln>
        </p:spPr>
        <p:txBody>
          <a:bodyPr wrap="none" rtlCol="0">
            <a:spAutoFit/>
          </a:bodyPr>
          <a:lstStyle/>
          <a:p>
            <a:r>
              <a:rPr lang="cs-CZ" sz="2400" b="1" dirty="0" err="1"/>
              <a:t>Glomerular</a:t>
            </a:r>
            <a:endParaRPr lang="en-GB" sz="2400" b="1" dirty="0"/>
          </a:p>
        </p:txBody>
      </p:sp>
      <p:sp>
        <p:nvSpPr>
          <p:cNvPr id="7" name="TextovéPole 6"/>
          <p:cNvSpPr txBox="1"/>
          <p:nvPr/>
        </p:nvSpPr>
        <p:spPr>
          <a:xfrm>
            <a:off x="2230559" y="2627620"/>
            <a:ext cx="1726691" cy="523220"/>
          </a:xfrm>
          <a:prstGeom prst="rect">
            <a:avLst/>
          </a:prstGeom>
          <a:noFill/>
          <a:ln>
            <a:solidFill>
              <a:schemeClr val="tx1"/>
            </a:solidFill>
          </a:ln>
        </p:spPr>
        <p:txBody>
          <a:bodyPr wrap="none" rtlCol="0">
            <a:spAutoFit/>
          </a:bodyPr>
          <a:lstStyle/>
          <a:p>
            <a:r>
              <a:rPr lang="cs-CZ" sz="2800" b="1" dirty="0" err="1"/>
              <a:t>Interstitial</a:t>
            </a:r>
            <a:endParaRPr lang="en-GB" sz="2800" b="1" dirty="0"/>
          </a:p>
        </p:txBody>
      </p:sp>
      <p:sp>
        <p:nvSpPr>
          <p:cNvPr id="9" name="TextovéPole 8"/>
          <p:cNvSpPr txBox="1"/>
          <p:nvPr/>
        </p:nvSpPr>
        <p:spPr>
          <a:xfrm>
            <a:off x="4595938" y="2626340"/>
            <a:ext cx="1315617" cy="523220"/>
          </a:xfrm>
          <a:prstGeom prst="rect">
            <a:avLst/>
          </a:prstGeom>
          <a:noFill/>
          <a:ln>
            <a:solidFill>
              <a:schemeClr val="tx1"/>
            </a:solidFill>
          </a:ln>
        </p:spPr>
        <p:txBody>
          <a:bodyPr wrap="none" rtlCol="0">
            <a:spAutoFit/>
          </a:bodyPr>
          <a:lstStyle/>
          <a:p>
            <a:r>
              <a:rPr lang="cs-CZ" sz="2800" b="1" dirty="0" err="1"/>
              <a:t>Tubular</a:t>
            </a:r>
            <a:endParaRPr lang="en-GB" sz="2800" b="1" dirty="0"/>
          </a:p>
        </p:txBody>
      </p:sp>
      <p:sp>
        <p:nvSpPr>
          <p:cNvPr id="10" name="TextovéPole 9"/>
          <p:cNvSpPr txBox="1"/>
          <p:nvPr/>
        </p:nvSpPr>
        <p:spPr>
          <a:xfrm>
            <a:off x="6732240" y="2626340"/>
            <a:ext cx="1434432" cy="523220"/>
          </a:xfrm>
          <a:prstGeom prst="rect">
            <a:avLst/>
          </a:prstGeom>
          <a:noFill/>
          <a:ln>
            <a:solidFill>
              <a:schemeClr val="tx1"/>
            </a:solidFill>
          </a:ln>
        </p:spPr>
        <p:txBody>
          <a:bodyPr wrap="none" rtlCol="0">
            <a:spAutoFit/>
          </a:bodyPr>
          <a:lstStyle/>
          <a:p>
            <a:r>
              <a:rPr lang="cs-CZ" sz="2800" b="1" dirty="0" err="1"/>
              <a:t>Vascular</a:t>
            </a:r>
            <a:endParaRPr lang="en-GB" sz="2800" b="1" dirty="0"/>
          </a:p>
        </p:txBody>
      </p:sp>
      <p:cxnSp>
        <p:nvCxnSpPr>
          <p:cNvPr id="12" name="Přímá spojnice 11"/>
          <p:cNvCxnSpPr/>
          <p:nvPr/>
        </p:nvCxnSpPr>
        <p:spPr>
          <a:xfrm>
            <a:off x="4252026" y="2132449"/>
            <a:ext cx="0" cy="323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987772" y="2433885"/>
            <a:ext cx="6461684" cy="224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Přímá spojnice 18"/>
          <p:cNvCxnSpPr>
            <a:stCxn id="5" idx="0"/>
          </p:cNvCxnSpPr>
          <p:nvPr/>
        </p:nvCxnSpPr>
        <p:spPr>
          <a:xfrm flipV="1">
            <a:off x="987772" y="2456329"/>
            <a:ext cx="0" cy="2539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Přímá spojnice 20"/>
          <p:cNvCxnSpPr>
            <a:stCxn id="7" idx="0"/>
          </p:cNvCxnSpPr>
          <p:nvPr/>
        </p:nvCxnSpPr>
        <p:spPr>
          <a:xfrm flipV="1">
            <a:off x="3093905" y="2433885"/>
            <a:ext cx="0" cy="1937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flipH="1" flipV="1">
            <a:off x="5394010" y="2433885"/>
            <a:ext cx="1" cy="1700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Přímá spojnice 24"/>
          <p:cNvCxnSpPr>
            <a:stCxn id="10" idx="0"/>
          </p:cNvCxnSpPr>
          <p:nvPr/>
        </p:nvCxnSpPr>
        <p:spPr>
          <a:xfrm flipV="1">
            <a:off x="7449456" y="2456329"/>
            <a:ext cx="0" cy="1700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323528" y="3645024"/>
            <a:ext cx="1089144" cy="923330"/>
          </a:xfrm>
          <a:prstGeom prst="rect">
            <a:avLst/>
          </a:prstGeom>
          <a:noFill/>
          <a:ln>
            <a:solidFill>
              <a:schemeClr val="tx1"/>
            </a:solidFill>
          </a:ln>
        </p:spPr>
        <p:txBody>
          <a:bodyPr wrap="none" rtlCol="0">
            <a:spAutoFit/>
          </a:bodyPr>
          <a:lstStyle/>
          <a:p>
            <a:r>
              <a:rPr lang="cs-CZ" b="1" dirty="0" err="1"/>
              <a:t>Acute</a:t>
            </a:r>
            <a:r>
              <a:rPr lang="cs-CZ" b="1" dirty="0"/>
              <a:t> GN</a:t>
            </a:r>
          </a:p>
          <a:p>
            <a:r>
              <a:rPr lang="cs-CZ" b="1" dirty="0"/>
              <a:t>RPGN</a:t>
            </a:r>
          </a:p>
          <a:p>
            <a:endParaRPr lang="en-GB" dirty="0"/>
          </a:p>
        </p:txBody>
      </p:sp>
      <p:sp>
        <p:nvSpPr>
          <p:cNvPr id="28" name="TextovéPole 27"/>
          <p:cNvSpPr txBox="1"/>
          <p:nvPr/>
        </p:nvSpPr>
        <p:spPr>
          <a:xfrm>
            <a:off x="2483768" y="3652520"/>
            <a:ext cx="1065100" cy="646331"/>
          </a:xfrm>
          <a:prstGeom prst="rect">
            <a:avLst/>
          </a:prstGeom>
          <a:noFill/>
          <a:ln>
            <a:solidFill>
              <a:schemeClr val="tx1"/>
            </a:solidFill>
          </a:ln>
        </p:spPr>
        <p:txBody>
          <a:bodyPr wrap="none" rtlCol="0">
            <a:spAutoFit/>
          </a:bodyPr>
          <a:lstStyle/>
          <a:p>
            <a:r>
              <a:rPr lang="cs-CZ" b="1" dirty="0"/>
              <a:t>AIN</a:t>
            </a:r>
          </a:p>
          <a:p>
            <a:r>
              <a:rPr lang="cs-CZ" b="1" dirty="0" err="1"/>
              <a:t>Acute</a:t>
            </a:r>
            <a:r>
              <a:rPr lang="cs-CZ" b="1" dirty="0"/>
              <a:t> PN</a:t>
            </a:r>
          </a:p>
        </p:txBody>
      </p:sp>
      <p:sp>
        <p:nvSpPr>
          <p:cNvPr id="30" name="TextovéPole 29"/>
          <p:cNvSpPr txBox="1"/>
          <p:nvPr/>
        </p:nvSpPr>
        <p:spPr>
          <a:xfrm>
            <a:off x="4562784" y="3629466"/>
            <a:ext cx="1800236" cy="1200329"/>
          </a:xfrm>
          <a:prstGeom prst="rect">
            <a:avLst/>
          </a:prstGeom>
          <a:noFill/>
          <a:ln>
            <a:solidFill>
              <a:schemeClr val="tx1"/>
            </a:solidFill>
          </a:ln>
        </p:spPr>
        <p:txBody>
          <a:bodyPr wrap="none" rtlCol="0">
            <a:spAutoFit/>
          </a:bodyPr>
          <a:lstStyle/>
          <a:p>
            <a:r>
              <a:rPr lang="cs-CZ" b="1" dirty="0"/>
              <a:t>ATN</a:t>
            </a:r>
          </a:p>
          <a:p>
            <a:r>
              <a:rPr lang="cs-CZ" b="1" dirty="0" err="1"/>
              <a:t>Myeloma</a:t>
            </a:r>
            <a:r>
              <a:rPr lang="cs-CZ" b="1" dirty="0"/>
              <a:t> </a:t>
            </a:r>
            <a:r>
              <a:rPr lang="cs-CZ" b="1" dirty="0" err="1"/>
              <a:t>kidney</a:t>
            </a:r>
            <a:endParaRPr lang="cs-CZ" b="1" dirty="0"/>
          </a:p>
          <a:p>
            <a:r>
              <a:rPr lang="cs-CZ" b="1" dirty="0" err="1"/>
              <a:t>Rhabdomyolysis</a:t>
            </a:r>
            <a:endParaRPr lang="cs-CZ" b="1" dirty="0"/>
          </a:p>
          <a:p>
            <a:r>
              <a:rPr lang="cs-CZ" b="1" dirty="0" err="1"/>
              <a:t>Hemolysis</a:t>
            </a:r>
            <a:endParaRPr lang="en-GB" b="1" dirty="0"/>
          </a:p>
        </p:txBody>
      </p:sp>
      <p:sp>
        <p:nvSpPr>
          <p:cNvPr id="31" name="TextovéPole 30"/>
          <p:cNvSpPr txBox="1"/>
          <p:nvPr/>
        </p:nvSpPr>
        <p:spPr>
          <a:xfrm>
            <a:off x="6868732" y="3629466"/>
            <a:ext cx="1627369" cy="923330"/>
          </a:xfrm>
          <a:prstGeom prst="rect">
            <a:avLst/>
          </a:prstGeom>
          <a:noFill/>
          <a:ln>
            <a:solidFill>
              <a:schemeClr val="tx1"/>
            </a:solidFill>
          </a:ln>
        </p:spPr>
        <p:txBody>
          <a:bodyPr wrap="none" rtlCol="0">
            <a:spAutoFit/>
          </a:bodyPr>
          <a:lstStyle/>
          <a:p>
            <a:r>
              <a:rPr lang="cs-CZ" b="1" dirty="0"/>
              <a:t>TMA</a:t>
            </a:r>
          </a:p>
          <a:p>
            <a:r>
              <a:rPr lang="cs-CZ" b="1" dirty="0"/>
              <a:t>	HUS</a:t>
            </a:r>
          </a:p>
          <a:p>
            <a:r>
              <a:rPr lang="cs-CZ" b="1" dirty="0"/>
              <a:t>	</a:t>
            </a:r>
            <a:r>
              <a:rPr lang="cs-CZ" b="1" dirty="0" err="1"/>
              <a:t>aHUS</a:t>
            </a:r>
            <a:endParaRPr lang="cs-CZ" b="1" dirty="0"/>
          </a:p>
        </p:txBody>
      </p:sp>
    </p:spTree>
    <p:extLst>
      <p:ext uri="{BB962C8B-B14F-4D97-AF65-F5344CB8AC3E}">
        <p14:creationId xmlns:p14="http://schemas.microsoft.com/office/powerpoint/2010/main" xmlns="" val="356249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864096"/>
          </a:xfrm>
        </p:spPr>
        <p:txBody>
          <a:bodyPr/>
          <a:lstStyle/>
          <a:p>
            <a:r>
              <a:rPr lang="cs-CZ" b="1" dirty="0"/>
              <a:t>Agenda</a:t>
            </a:r>
            <a:endParaRPr lang="en-GB" b="1" dirty="0"/>
          </a:p>
        </p:txBody>
      </p:sp>
      <p:sp>
        <p:nvSpPr>
          <p:cNvPr id="3" name="Zástupný symbol pro obsah 2"/>
          <p:cNvSpPr>
            <a:spLocks noGrp="1"/>
          </p:cNvSpPr>
          <p:nvPr>
            <p:ph idx="1"/>
          </p:nvPr>
        </p:nvSpPr>
        <p:spPr>
          <a:xfrm>
            <a:off x="395536" y="1124744"/>
            <a:ext cx="8301608" cy="5112568"/>
          </a:xfrm>
        </p:spPr>
        <p:txBody>
          <a:bodyPr>
            <a:normAutofit fontScale="70000" lnSpcReduction="20000"/>
          </a:bodyPr>
          <a:lstStyle/>
          <a:p>
            <a:pPr marL="514350" indent="-514350">
              <a:buFont typeface="+mj-lt"/>
              <a:buAutoNum type="arabicPeriod"/>
            </a:pPr>
            <a:r>
              <a:rPr lang="en-GB" b="1" dirty="0"/>
              <a:t>Terminology</a:t>
            </a:r>
          </a:p>
          <a:p>
            <a:pPr marL="514350" indent="-514350">
              <a:buFont typeface="+mj-lt"/>
              <a:buAutoNum type="arabicPeriod"/>
            </a:pPr>
            <a:r>
              <a:rPr lang="en-GB" b="1" dirty="0"/>
              <a:t>Renal impairment - classification according to clinical course</a:t>
            </a:r>
          </a:p>
          <a:p>
            <a:pPr marL="514350" indent="-514350">
              <a:buFont typeface="+mj-lt"/>
              <a:buAutoNum type="arabicPeriod"/>
            </a:pPr>
            <a:r>
              <a:rPr lang="en-GB" b="1" dirty="0"/>
              <a:t>Pathogenesis of AKI</a:t>
            </a:r>
          </a:p>
          <a:p>
            <a:pPr marL="514350" indent="-514350">
              <a:buFont typeface="+mj-lt"/>
              <a:buAutoNum type="arabicPeriod"/>
            </a:pPr>
            <a:r>
              <a:rPr lang="en-GB" b="1" dirty="0">
                <a:solidFill>
                  <a:srgbClr val="FF0000"/>
                </a:solidFill>
              </a:rPr>
              <a:t>Causes of AKI by frequency and estimated risk score</a:t>
            </a:r>
          </a:p>
          <a:p>
            <a:pPr marL="514350" indent="-514350">
              <a:buFont typeface="+mj-lt"/>
              <a:buAutoNum type="arabicPeriod"/>
            </a:pPr>
            <a:r>
              <a:rPr lang="en-GB" b="1" dirty="0"/>
              <a:t>AKI classification according to diagnostic criteria (SKr, GFR, diuresis)</a:t>
            </a:r>
          </a:p>
          <a:p>
            <a:pPr marL="514350" indent="-514350">
              <a:buFont typeface="+mj-lt"/>
              <a:buAutoNum type="arabicPeriod"/>
            </a:pPr>
            <a:r>
              <a:rPr lang="en-GB" b="1" dirty="0"/>
              <a:t>Diagnostics</a:t>
            </a:r>
          </a:p>
          <a:p>
            <a:pPr marL="514350" indent="-514350">
              <a:buFont typeface="+mj-lt"/>
              <a:buAutoNum type="arabicPeriod"/>
            </a:pPr>
            <a:r>
              <a:rPr lang="en-GB" b="1" dirty="0"/>
              <a:t>Therapy</a:t>
            </a:r>
          </a:p>
          <a:p>
            <a:pPr marL="514350" indent="-514350">
              <a:buFont typeface="+mj-lt"/>
              <a:buAutoNum type="arabicPeriod"/>
            </a:pPr>
            <a:r>
              <a:rPr lang="en-GB" b="1" dirty="0"/>
              <a:t>Chronic kidney failure</a:t>
            </a:r>
          </a:p>
          <a:p>
            <a:pPr marL="514350" indent="-514350">
              <a:buFont typeface="+mj-lt"/>
              <a:buAutoNum type="arabicPeriod"/>
            </a:pPr>
            <a:r>
              <a:rPr lang="en-GB" b="1" dirty="0"/>
              <a:t>Stages of chronic nephropathy</a:t>
            </a:r>
          </a:p>
          <a:p>
            <a:pPr marL="514350" indent="-514350">
              <a:buFont typeface="+mj-lt"/>
              <a:buAutoNum type="arabicPeriod"/>
            </a:pPr>
            <a:r>
              <a:rPr lang="en-US" b="1" dirty="0" smtClean="0"/>
              <a:t>Adaptation of residual </a:t>
            </a:r>
            <a:r>
              <a:rPr lang="en-US" b="1" dirty="0" err="1" smtClean="0"/>
              <a:t>nephrons</a:t>
            </a:r>
            <a:r>
              <a:rPr lang="en-US" b="1" dirty="0" smtClean="0"/>
              <a:t> with the aim of maintaining the internal </a:t>
            </a:r>
            <a:r>
              <a:rPr lang="en-US" b="1" dirty="0" smtClean="0"/>
              <a:t>environment</a:t>
            </a:r>
            <a:endParaRPr lang="cs-CZ" b="1" dirty="0" smtClean="0"/>
          </a:p>
          <a:p>
            <a:pPr marL="514350" indent="-514350">
              <a:buFont typeface="+mj-lt"/>
              <a:buAutoNum type="arabicPeriod"/>
            </a:pPr>
            <a:r>
              <a:rPr lang="en-GB" b="1" dirty="0" smtClean="0"/>
              <a:t>Specific </a:t>
            </a:r>
            <a:r>
              <a:rPr lang="en-GB" b="1" dirty="0"/>
              <a:t>complications of RI</a:t>
            </a:r>
          </a:p>
          <a:p>
            <a:pPr marL="514350" indent="-514350">
              <a:buFont typeface="+mj-lt"/>
              <a:buAutoNum type="arabicPeriod"/>
            </a:pPr>
            <a:r>
              <a:rPr lang="en-GB" b="1" dirty="0"/>
              <a:t>Therapy of specific complications of RI </a:t>
            </a:r>
            <a:endParaRPr lang="cs-CZ" b="1" dirty="0"/>
          </a:p>
          <a:p>
            <a:pPr marL="0" indent="0">
              <a:buNone/>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cs-CZ" b="1" dirty="0"/>
          </a:p>
          <a:p>
            <a:pPr marL="514350" indent="-514350">
              <a:buFont typeface="+mj-lt"/>
              <a:buAutoNum type="arabicPeriod"/>
            </a:pPr>
            <a:endParaRPr lang="en-GB" b="1" dirty="0"/>
          </a:p>
        </p:txBody>
      </p:sp>
    </p:spTree>
    <p:extLst>
      <p:ext uri="{BB962C8B-B14F-4D97-AF65-F5344CB8AC3E}">
        <p14:creationId xmlns:p14="http://schemas.microsoft.com/office/powerpoint/2010/main" xmlns="" val="281339507"/>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3141</TotalTime>
  <Words>2809</Words>
  <Application>Microsoft Office PowerPoint</Application>
  <PresentationFormat>Předvádění na obrazovce (4:3)</PresentationFormat>
  <Paragraphs>620</Paragraphs>
  <Slides>41</Slides>
  <Notes>6</Notes>
  <HiddenSlides>1</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Motiv sady Office</vt:lpstr>
      <vt:lpstr>Acute and chronic renal failure</vt:lpstr>
      <vt:lpstr>Agenda</vt:lpstr>
      <vt:lpstr>Terminology </vt:lpstr>
      <vt:lpstr>Agenda</vt:lpstr>
      <vt:lpstr>Snímek 5</vt:lpstr>
      <vt:lpstr>Agenda</vt:lpstr>
      <vt:lpstr>Pathogenesis of AKI</vt:lpstr>
      <vt:lpstr>Ethiology of renal („intrincis“) AKI</vt:lpstr>
      <vt:lpstr>Agenda</vt:lpstr>
      <vt:lpstr>Percentage of AKI causes</vt:lpstr>
      <vt:lpstr>Risk score for AKI</vt:lpstr>
      <vt:lpstr>Agenda</vt:lpstr>
      <vt:lpstr>Diagnostic criteria for acute renal impairment  (AKI)</vt:lpstr>
      <vt:lpstr>Diagnostic criteria RIFLE </vt:lpstr>
      <vt:lpstr>Agenda</vt:lpstr>
      <vt:lpstr>Targeted examinations to distinguish pre-renal AKI / ARF vs ATN and ATN vs ESRF</vt:lpstr>
      <vt:lpstr>Targeted examinations to distinguish renal AKI </vt:lpstr>
      <vt:lpstr>Agenda</vt:lpstr>
      <vt:lpstr>General principles of AKI therapy</vt:lpstr>
      <vt:lpstr>Causal therapy</vt:lpstr>
      <vt:lpstr>Agenda</vt:lpstr>
      <vt:lpstr>Chronic renal dysfunction and its consequences</vt:lpstr>
      <vt:lpstr>Uremic syndrome= Uremia</vt:lpstr>
      <vt:lpstr>Agenda</vt:lpstr>
      <vt:lpstr>Snímek 25</vt:lpstr>
      <vt:lpstr>Snímek 26</vt:lpstr>
      <vt:lpstr>Agenda</vt:lpstr>
      <vt:lpstr>Adaptive changes in tubular Na + resorption in residual nephrons   </vt:lpstr>
      <vt:lpstr>Examination of tubular transport</vt:lpstr>
      <vt:lpstr>Agenda</vt:lpstr>
      <vt:lpstr>Specific complications of RI</vt:lpstr>
      <vt:lpstr>Definition CKD-MBD</vt:lpstr>
      <vt:lpstr>Snímek 33</vt:lpstr>
      <vt:lpstr>Plasma concentrations of vitamin D, PTH and phosphatemia according to the degree of GFR reduction</vt:lpstr>
      <vt:lpstr>FGF23 function in cooperation with KLOTHO</vt:lpstr>
      <vt:lpstr>FGF23</vt:lpstr>
      <vt:lpstr>Snímek 37</vt:lpstr>
      <vt:lpstr>Possibilities of influencing the production and secretion of PTH</vt:lpstr>
      <vt:lpstr>Agenda</vt:lpstr>
      <vt:lpstr>Therapy of specific complications of RI</vt:lpstr>
      <vt:lpstr>Snímek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Akutní a chronické selhání /selhávání ledvin </dc:title>
  <dc:creator>Spravce</dc:creator>
  <cp:lastModifiedBy>horackova603</cp:lastModifiedBy>
  <cp:revision>127</cp:revision>
  <dcterms:created xsi:type="dcterms:W3CDTF">2018-01-05T15:35:13Z</dcterms:created>
  <dcterms:modified xsi:type="dcterms:W3CDTF">2023-07-03T10:31:13Z</dcterms:modified>
</cp:coreProperties>
</file>