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09" r:id="rId4"/>
    <p:sldId id="266" r:id="rId5"/>
    <p:sldId id="292" r:id="rId6"/>
    <p:sldId id="322" r:id="rId7"/>
    <p:sldId id="319" r:id="rId8"/>
    <p:sldId id="320" r:id="rId9"/>
    <p:sldId id="321" r:id="rId10"/>
    <p:sldId id="291" r:id="rId11"/>
    <p:sldId id="294" r:id="rId12"/>
    <p:sldId id="295" r:id="rId13"/>
    <p:sldId id="314" r:id="rId14"/>
    <p:sldId id="293" r:id="rId15"/>
    <p:sldId id="315" r:id="rId16"/>
    <p:sldId id="259" r:id="rId17"/>
    <p:sldId id="260" r:id="rId18"/>
    <p:sldId id="261" r:id="rId19"/>
    <p:sldId id="318" r:id="rId20"/>
    <p:sldId id="316" r:id="rId21"/>
    <p:sldId id="297" r:id="rId22"/>
    <p:sldId id="296" r:id="rId23"/>
    <p:sldId id="298" r:id="rId24"/>
    <p:sldId id="299" r:id="rId25"/>
    <p:sldId id="300" r:id="rId26"/>
    <p:sldId id="271" r:id="rId27"/>
    <p:sldId id="301" r:id="rId28"/>
    <p:sldId id="306" r:id="rId29"/>
    <p:sldId id="304" r:id="rId30"/>
    <p:sldId id="305" r:id="rId31"/>
    <p:sldId id="307" r:id="rId32"/>
    <p:sldId id="308" r:id="rId3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0" autoAdjust="0"/>
    <p:restoredTop sz="94162" autoAdjust="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E147B-42DE-4C10-B028-35406619ACD5}" type="datetimeFigureOut">
              <a:rPr lang="en-GB" smtClean="0"/>
              <a:pPr/>
              <a:t>07/07/2023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521A4-118B-4924-B75A-F28D655836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882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521A4-118B-4924-B75A-F28D6558363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7911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521A4-118B-4924-B75A-F28D6558363D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295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521A4-118B-4924-B75A-F28D6558363D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030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07.07.2023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6640" cy="2880319"/>
          </a:xfrm>
        </p:spPr>
        <p:txBody>
          <a:bodyPr>
            <a:normAutofit/>
          </a:bodyPr>
          <a:lstStyle/>
          <a:p>
            <a:r>
              <a:rPr lang="en-GB" b="1" dirty="0"/>
              <a:t>Acid-base balance and its disorders</a:t>
            </a:r>
            <a:r>
              <a:rPr lang="cs-CZ" b="1" dirty="0"/>
              <a:t/>
            </a:r>
            <a:br>
              <a:rPr lang="cs-CZ" b="1" dirty="0"/>
            </a:b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33174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88518" y="2675794"/>
            <a:ext cx="3570914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ECT pH (= -log </a:t>
            </a:r>
            <a:r>
              <a:rPr lang="en-US" sz="2000" b="1" dirty="0">
                <a:solidFill>
                  <a:schemeClr val="bg1"/>
                </a:solidFill>
              </a:rPr>
              <a:t>[</a:t>
            </a:r>
            <a:r>
              <a:rPr lang="cs-CZ" sz="2000" b="1" dirty="0">
                <a:solidFill>
                  <a:schemeClr val="bg1"/>
                </a:solidFill>
              </a:rPr>
              <a:t>H+</a:t>
            </a:r>
            <a:r>
              <a:rPr lang="en-US" sz="2000" b="1" dirty="0">
                <a:solidFill>
                  <a:schemeClr val="bg1"/>
                </a:solidFill>
              </a:rPr>
              <a:t>]</a:t>
            </a:r>
            <a:r>
              <a:rPr lang="cs-CZ" sz="2000" b="1" dirty="0">
                <a:solidFill>
                  <a:schemeClr val="bg1"/>
                </a:solidFill>
              </a:rPr>
              <a:t> ≈ 7.37 – 7.43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99440" y="1482006"/>
            <a:ext cx="146706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Carbonic</a:t>
            </a:r>
            <a:r>
              <a:rPr lang="cs-CZ" b="1" dirty="0">
                <a:solidFill>
                  <a:schemeClr val="bg1"/>
                </a:solidFill>
              </a:rPr>
              <a:t> acid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43382" y="3383632"/>
            <a:ext cx="193059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Noncarbonic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acids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78054" y="2686965"/>
            <a:ext cx="1599669" cy="36933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Plasma </a:t>
            </a:r>
            <a:r>
              <a:rPr lang="cs-CZ" b="1" dirty="0" err="1">
                <a:solidFill>
                  <a:schemeClr val="bg1"/>
                </a:solidFill>
              </a:rPr>
              <a:t>buffers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435" y="1368332"/>
            <a:ext cx="489706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err="1"/>
              <a:t>organic</a:t>
            </a:r>
            <a:r>
              <a:rPr lang="cs-CZ" sz="1600" b="1" dirty="0"/>
              <a:t> </a:t>
            </a:r>
            <a:r>
              <a:rPr lang="cs-CZ" sz="1600" b="1" dirty="0" err="1"/>
              <a:t>acids</a:t>
            </a:r>
            <a:r>
              <a:rPr lang="cs-CZ" sz="1600" b="1" dirty="0"/>
              <a:t>:</a:t>
            </a:r>
            <a:r>
              <a:rPr lang="cs-CZ" sz="1600" dirty="0"/>
              <a:t>		</a:t>
            </a:r>
          </a:p>
          <a:p>
            <a:r>
              <a:rPr lang="cs-CZ" sz="1600" b="1" dirty="0"/>
              <a:t>		&gt;&gt; </a:t>
            </a:r>
            <a:r>
              <a:rPr lang="cs-CZ" sz="1600" b="1" dirty="0" err="1"/>
              <a:t>lactic</a:t>
            </a:r>
            <a:r>
              <a:rPr lang="cs-CZ" sz="1600" b="1" dirty="0"/>
              <a:t> acid (</a:t>
            </a:r>
            <a:r>
              <a:rPr lang="cs-CZ" sz="1600" b="1" dirty="0" err="1"/>
              <a:t>lactate</a:t>
            </a:r>
            <a:r>
              <a:rPr lang="cs-CZ" sz="1600" b="1" dirty="0"/>
              <a:t>) </a:t>
            </a:r>
            <a:r>
              <a:rPr lang="cs-CZ" sz="1200" b="1" dirty="0"/>
              <a:t>+ H</a:t>
            </a:r>
            <a:r>
              <a:rPr lang="cs-CZ" sz="1200" b="1" baseline="30000" dirty="0"/>
              <a:t>+</a:t>
            </a:r>
            <a:r>
              <a:rPr lang="cs-CZ" sz="1200" b="1" dirty="0"/>
              <a:t>→</a:t>
            </a:r>
            <a:r>
              <a:rPr lang="cs-CZ" sz="1200" b="1" dirty="0" err="1"/>
              <a:t>gl</a:t>
            </a:r>
            <a:r>
              <a:rPr lang="cs-CZ" sz="1200" b="1" dirty="0"/>
              <a:t> + CO</a:t>
            </a:r>
            <a:r>
              <a:rPr lang="cs-CZ" sz="1200" b="1" baseline="-25000" dirty="0"/>
              <a:t>2</a:t>
            </a:r>
          </a:p>
          <a:p>
            <a:r>
              <a:rPr lang="cs-CZ" sz="1600" b="1" dirty="0"/>
              <a:t>		&gt;&gt;</a:t>
            </a:r>
            <a:r>
              <a:rPr lang="cs-CZ" sz="1600" b="1" dirty="0" err="1"/>
              <a:t>Fatty</a:t>
            </a:r>
            <a:r>
              <a:rPr lang="cs-CZ" sz="1600" b="1" dirty="0"/>
              <a:t> </a:t>
            </a:r>
            <a:r>
              <a:rPr lang="cs-CZ" sz="1600" b="1" dirty="0" err="1"/>
              <a:t>acids</a:t>
            </a:r>
            <a:endParaRPr lang="cs-CZ" sz="1600" b="1" dirty="0"/>
          </a:p>
          <a:p>
            <a:r>
              <a:rPr lang="cs-CZ" sz="1600" b="1" dirty="0"/>
              <a:t>		&gt;&gt;</a:t>
            </a:r>
            <a:r>
              <a:rPr lang="cs-CZ" sz="1600" b="1" dirty="0" err="1"/>
              <a:t>Ketones</a:t>
            </a:r>
            <a:r>
              <a:rPr lang="cs-CZ" sz="1600" b="1" dirty="0"/>
              <a:t> </a:t>
            </a:r>
            <a:r>
              <a:rPr lang="cs-CZ" sz="1200" b="1" dirty="0"/>
              <a:t>(</a:t>
            </a:r>
            <a:r>
              <a:rPr lang="cs-CZ" sz="1200" b="1" dirty="0" err="1"/>
              <a:t>acetoacetate</a:t>
            </a:r>
            <a:r>
              <a:rPr lang="cs-CZ" sz="1200" b="1" dirty="0"/>
              <a:t>, </a:t>
            </a:r>
            <a:r>
              <a:rPr lang="cs-CZ" sz="1200" b="1" dirty="0" err="1"/>
              <a:t>hydroxyburate</a:t>
            </a:r>
            <a:r>
              <a:rPr lang="cs-CZ" sz="1200" dirty="0"/>
              <a:t>)</a:t>
            </a:r>
            <a:endParaRPr lang="en-GB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68632" y="3333946"/>
            <a:ext cx="4322363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err="1"/>
              <a:t>inorganic</a:t>
            </a:r>
            <a:r>
              <a:rPr lang="cs-CZ" b="1" dirty="0"/>
              <a:t> </a:t>
            </a:r>
            <a:r>
              <a:rPr lang="cs-CZ" b="1" dirty="0" err="1"/>
              <a:t>acids</a:t>
            </a:r>
            <a:r>
              <a:rPr lang="cs-CZ" b="1" dirty="0"/>
              <a:t>:</a:t>
            </a:r>
            <a:r>
              <a:rPr lang="cs-CZ" dirty="0"/>
              <a:t>	</a:t>
            </a:r>
          </a:p>
          <a:p>
            <a:r>
              <a:rPr lang="cs-CZ" b="1" dirty="0"/>
              <a:t>		 &gt;</a:t>
            </a:r>
            <a:r>
              <a:rPr lang="cs-CZ" b="1" dirty="0" err="1"/>
              <a:t>S</a:t>
            </a:r>
            <a:r>
              <a:rPr lang="cs-CZ" sz="1600" b="1" dirty="0" err="1"/>
              <a:t>ulfuric</a:t>
            </a:r>
            <a:r>
              <a:rPr lang="cs-CZ" sz="1600" b="1" dirty="0"/>
              <a:t> acid (H</a:t>
            </a:r>
            <a:r>
              <a:rPr lang="cs-CZ" sz="1600" b="1" baseline="-25000" dirty="0"/>
              <a:t>2</a:t>
            </a:r>
            <a:r>
              <a:rPr lang="cs-CZ" sz="1600" b="1" dirty="0"/>
              <a:t>SO</a:t>
            </a:r>
            <a:r>
              <a:rPr lang="cs-CZ" sz="1600" b="1" baseline="-25000" dirty="0"/>
              <a:t>4</a:t>
            </a:r>
            <a:r>
              <a:rPr lang="cs-CZ" sz="1600" b="1" dirty="0"/>
              <a:t>)</a:t>
            </a:r>
          </a:p>
          <a:p>
            <a:r>
              <a:rPr lang="cs-CZ" sz="1600" dirty="0"/>
              <a:t>		 &gt;</a:t>
            </a:r>
            <a:r>
              <a:rPr lang="cs-CZ" sz="1600" b="1" dirty="0" err="1"/>
              <a:t>Phosphoric</a:t>
            </a:r>
            <a:r>
              <a:rPr lang="cs-CZ" sz="1600" b="1" dirty="0"/>
              <a:t> acid (H</a:t>
            </a:r>
            <a:r>
              <a:rPr lang="cs-CZ" sz="1600" b="1" baseline="-25000" dirty="0"/>
              <a:t>3</a:t>
            </a:r>
            <a:r>
              <a:rPr lang="cs-CZ" sz="1600" b="1" dirty="0"/>
              <a:t>PO</a:t>
            </a:r>
            <a:r>
              <a:rPr lang="cs-CZ" sz="1600" b="1" baseline="-25000" dirty="0"/>
              <a:t>4</a:t>
            </a:r>
            <a:r>
              <a:rPr lang="cs-CZ" sz="1600" b="1" dirty="0"/>
              <a:t>)</a:t>
            </a:r>
            <a:endParaRPr lang="en-GB" sz="1600" b="1" dirty="0"/>
          </a:p>
        </p:txBody>
      </p:sp>
      <p:pic>
        <p:nvPicPr>
          <p:cNvPr id="2052" name="Picture 4" descr="Liver Icons - Download Free Vector Icons | Noun Proje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4" y="2301518"/>
            <a:ext cx="1151364" cy="1151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ownload Free png Lungs silhouette - Free medical icons - DLPNG.c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335" y="246280"/>
            <a:ext cx="1619250" cy="847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idney Icon #275192 - Free Icons Libr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679" y="5177716"/>
            <a:ext cx="1115616" cy="1115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75164" y="3452882"/>
            <a:ext cx="87447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/>
              <a:t>ALKALOSIS</a:t>
            </a:r>
          </a:p>
          <a:p>
            <a:r>
              <a:rPr lang="cs-CZ" sz="1200" b="1" dirty="0">
                <a:solidFill>
                  <a:srgbClr val="00B050"/>
                </a:solidFill>
              </a:rPr>
              <a:t>2H+</a:t>
            </a:r>
          </a:p>
          <a:p>
            <a:r>
              <a:rPr lang="cs-CZ" sz="1200" b="1" dirty="0"/>
              <a:t>+</a:t>
            </a:r>
          </a:p>
          <a:p>
            <a:r>
              <a:rPr lang="cs-CZ" sz="1200" b="1" dirty="0"/>
              <a:t>Urea</a:t>
            </a:r>
            <a:endParaRPr lang="en-GB" sz="12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33177" y="3452882"/>
            <a:ext cx="87831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/>
              <a:t>ACIDOSIS</a:t>
            </a:r>
          </a:p>
          <a:p>
            <a:r>
              <a:rPr lang="cs-CZ" sz="1200" b="1" dirty="0" err="1">
                <a:solidFill>
                  <a:srgbClr val="00B050"/>
                </a:solidFill>
              </a:rPr>
              <a:t>Glutamine</a:t>
            </a:r>
            <a:endParaRPr lang="en-GB" sz="1200" b="1" dirty="0">
              <a:solidFill>
                <a:srgbClr val="00B050"/>
              </a:solidFill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134618" y="747027"/>
            <a:ext cx="1367096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1070341" y="4724695"/>
            <a:ext cx="0" cy="117062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1070341" y="5877272"/>
            <a:ext cx="313896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Přímá spojnice 2063"/>
          <p:cNvCxnSpPr/>
          <p:nvPr/>
        </p:nvCxnSpPr>
        <p:spPr>
          <a:xfrm>
            <a:off x="5256769" y="5877272"/>
            <a:ext cx="357596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0" name="Přímá spojnice 2079"/>
          <p:cNvCxnSpPr/>
          <p:nvPr/>
        </p:nvCxnSpPr>
        <p:spPr>
          <a:xfrm>
            <a:off x="501018" y="4706650"/>
            <a:ext cx="92111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7" name="Přímá spojnice 2086"/>
          <p:cNvCxnSpPr/>
          <p:nvPr/>
        </p:nvCxnSpPr>
        <p:spPr>
          <a:xfrm>
            <a:off x="1422129" y="3914547"/>
            <a:ext cx="1" cy="7921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9" name="Přímá spojnice 2088"/>
          <p:cNvCxnSpPr>
            <a:stCxn id="11" idx="2"/>
          </p:cNvCxnSpPr>
          <p:nvPr/>
        </p:nvCxnSpPr>
        <p:spPr>
          <a:xfrm flipH="1">
            <a:off x="501023" y="4283879"/>
            <a:ext cx="11376" cy="422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4" name="Přímá spojnice se šipkou 2113"/>
          <p:cNvCxnSpPr/>
          <p:nvPr/>
        </p:nvCxnSpPr>
        <p:spPr>
          <a:xfrm flipV="1">
            <a:off x="2917007" y="3086340"/>
            <a:ext cx="1" cy="2476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2" name="Přímá spojnice se šipkou 2121"/>
          <p:cNvCxnSpPr/>
          <p:nvPr/>
        </p:nvCxnSpPr>
        <p:spPr>
          <a:xfrm>
            <a:off x="2927248" y="1892395"/>
            <a:ext cx="5726" cy="7321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8438907" y="24861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3"/>
          </p:cNvCxnSpPr>
          <p:nvPr/>
        </p:nvCxnSpPr>
        <p:spPr>
          <a:xfrm flipH="1">
            <a:off x="8377723" y="2871631"/>
            <a:ext cx="413273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TextovéPole 2073"/>
          <p:cNvSpPr txBox="1"/>
          <p:nvPr/>
        </p:nvSpPr>
        <p:spPr>
          <a:xfrm>
            <a:off x="4192882" y="1666672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/>
              <a:t>Anionic</a:t>
            </a:r>
            <a:r>
              <a:rPr lang="cs-CZ" sz="1400" b="1" dirty="0"/>
              <a:t> </a:t>
            </a:r>
            <a:r>
              <a:rPr lang="cs-CZ" sz="1400" b="1" dirty="0" err="1"/>
              <a:t>amino</a:t>
            </a:r>
            <a:r>
              <a:rPr lang="cs-CZ" sz="1400" b="1" dirty="0"/>
              <a:t> </a:t>
            </a:r>
            <a:r>
              <a:rPr lang="cs-CZ" sz="1400" b="1" dirty="0" err="1"/>
              <a:t>acids</a:t>
            </a:r>
            <a:endParaRPr lang="en-GB" sz="1400" b="1" dirty="0"/>
          </a:p>
        </p:txBody>
      </p:sp>
      <p:sp>
        <p:nvSpPr>
          <p:cNvPr id="2077" name="TextovéPole 2076"/>
          <p:cNvSpPr txBox="1"/>
          <p:nvPr/>
        </p:nvSpPr>
        <p:spPr>
          <a:xfrm>
            <a:off x="4192882" y="1906941"/>
            <a:ext cx="410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F</a:t>
            </a:r>
            <a:r>
              <a:rPr lang="en-GB" sz="1400" b="1" dirty="0"/>
              <a:t>at</a:t>
            </a:r>
          </a:p>
        </p:txBody>
      </p:sp>
      <p:sp>
        <p:nvSpPr>
          <p:cNvPr id="2078" name="TextovéPole 2077"/>
          <p:cNvSpPr txBox="1"/>
          <p:nvPr/>
        </p:nvSpPr>
        <p:spPr>
          <a:xfrm>
            <a:off x="4192882" y="2163018"/>
            <a:ext cx="1192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C</a:t>
            </a:r>
            <a:r>
              <a:rPr lang="en-GB" sz="1400" b="1" dirty="0" err="1"/>
              <a:t>arbohydrate</a:t>
            </a:r>
            <a:endParaRPr lang="en-GB" sz="1400" b="1" dirty="0"/>
          </a:p>
        </p:txBody>
      </p:sp>
      <p:cxnSp>
        <p:nvCxnSpPr>
          <p:cNvPr id="2085" name="Přímá spojnice se šipkou 2084"/>
          <p:cNvCxnSpPr/>
          <p:nvPr/>
        </p:nvCxnSpPr>
        <p:spPr>
          <a:xfrm>
            <a:off x="6300192" y="2877200"/>
            <a:ext cx="0" cy="44068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2" name="Přímá spojnice 2091"/>
          <p:cNvCxnSpPr/>
          <p:nvPr/>
        </p:nvCxnSpPr>
        <p:spPr>
          <a:xfrm>
            <a:off x="8805198" y="2840309"/>
            <a:ext cx="16043" cy="30369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5" name="TextovéPole 2094"/>
          <p:cNvSpPr txBox="1"/>
          <p:nvPr/>
        </p:nvSpPr>
        <p:spPr>
          <a:xfrm>
            <a:off x="4436839" y="3694255"/>
            <a:ext cx="20757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/>
              <a:t>Sulfur-containing</a:t>
            </a:r>
            <a:r>
              <a:rPr lang="cs-CZ" sz="1200" b="1" dirty="0"/>
              <a:t> </a:t>
            </a:r>
            <a:r>
              <a:rPr lang="cs-CZ" sz="1200" b="1" dirty="0" err="1"/>
              <a:t>amino</a:t>
            </a:r>
            <a:r>
              <a:rPr lang="cs-CZ" sz="1200" b="1" dirty="0"/>
              <a:t> </a:t>
            </a:r>
            <a:r>
              <a:rPr lang="cs-CZ" sz="1200" b="1" dirty="0" err="1"/>
              <a:t>acids</a:t>
            </a:r>
            <a:endParaRPr lang="en-GB" sz="1200" b="1" dirty="0"/>
          </a:p>
        </p:txBody>
      </p:sp>
      <p:sp>
        <p:nvSpPr>
          <p:cNvPr id="2096" name="TextovéPole 2095"/>
          <p:cNvSpPr txBox="1"/>
          <p:nvPr/>
        </p:nvSpPr>
        <p:spPr>
          <a:xfrm>
            <a:off x="4436839" y="3929972"/>
            <a:ext cx="652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Protein</a:t>
            </a:r>
            <a:endParaRPr lang="en-GB" sz="1200" b="1" dirty="0"/>
          </a:p>
        </p:txBody>
      </p:sp>
      <p:sp>
        <p:nvSpPr>
          <p:cNvPr id="2101" name="TextovéPole 2100"/>
          <p:cNvSpPr txBox="1"/>
          <p:nvPr/>
        </p:nvSpPr>
        <p:spPr>
          <a:xfrm>
            <a:off x="7145119" y="4694442"/>
            <a:ext cx="132555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Urin </a:t>
            </a:r>
            <a:r>
              <a:rPr lang="cs-CZ" b="1" dirty="0" err="1">
                <a:solidFill>
                  <a:schemeClr val="bg1"/>
                </a:solidFill>
              </a:rPr>
              <a:t>buffers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103" name="Přímá spojnice se šipkou 2102"/>
          <p:cNvCxnSpPr>
            <a:endCxn id="2181" idx="3"/>
          </p:cNvCxnSpPr>
          <p:nvPr/>
        </p:nvCxnSpPr>
        <p:spPr>
          <a:xfrm flipH="1" flipV="1">
            <a:off x="6130303" y="4889106"/>
            <a:ext cx="991394" cy="264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2" name="TextovéPole 2111"/>
          <p:cNvSpPr txBox="1"/>
          <p:nvPr/>
        </p:nvSpPr>
        <p:spPr>
          <a:xfrm>
            <a:off x="4421377" y="6160851"/>
            <a:ext cx="47133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/>
              <a:t>HCO</a:t>
            </a:r>
            <a:r>
              <a:rPr lang="cs-CZ" sz="1600" b="1" baseline="-25000" dirty="0"/>
              <a:t>3-</a:t>
            </a:r>
            <a:r>
              <a:rPr lang="cs-CZ" sz="1600" b="1" dirty="0"/>
              <a:t> </a:t>
            </a:r>
            <a:r>
              <a:rPr lang="en-GB" sz="1600" b="1" dirty="0"/>
              <a:t>Recycling</a:t>
            </a:r>
            <a:r>
              <a:rPr lang="cs-CZ" sz="1600" b="1" dirty="0"/>
              <a:t>  (</a:t>
            </a:r>
            <a:r>
              <a:rPr lang="cs-CZ" sz="1600" b="1" dirty="0" err="1"/>
              <a:t>recovery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 dirty="0"/>
              <a:t> HCO</a:t>
            </a:r>
            <a:r>
              <a:rPr lang="cs-CZ" sz="1600" b="1" baseline="-25000" dirty="0"/>
              <a:t>3-</a:t>
            </a:r>
            <a:r>
              <a:rPr lang="cs-CZ" sz="1600" b="1" dirty="0"/>
              <a:t>plasma </a:t>
            </a:r>
            <a:r>
              <a:rPr lang="cs-CZ" sz="1600" b="1" dirty="0" err="1"/>
              <a:t>buffer</a:t>
            </a:r>
            <a:r>
              <a:rPr lang="cs-CZ" sz="1600" b="1" dirty="0"/>
              <a:t>) T</a:t>
            </a:r>
            <a:r>
              <a:rPr lang="en-GB" sz="1600" b="1" dirty="0" err="1"/>
              <a:t>ubular</a:t>
            </a:r>
            <a:r>
              <a:rPr lang="en-GB" sz="1600" b="1" dirty="0"/>
              <a:t> </a:t>
            </a:r>
            <a:r>
              <a:rPr lang="cs-CZ" sz="1600" b="1" dirty="0"/>
              <a:t> HCO</a:t>
            </a:r>
            <a:r>
              <a:rPr lang="cs-CZ" sz="1600" b="1" baseline="-25000" dirty="0"/>
              <a:t>3-</a:t>
            </a:r>
            <a:r>
              <a:rPr lang="cs-CZ" sz="1600" b="1" dirty="0"/>
              <a:t> </a:t>
            </a:r>
            <a:r>
              <a:rPr lang="en-GB" sz="1600" b="1" dirty="0"/>
              <a:t>reabsorption</a:t>
            </a:r>
            <a:r>
              <a:rPr lang="cs-CZ" sz="1600" b="1" dirty="0"/>
              <a:t> /</a:t>
            </a:r>
            <a:r>
              <a:rPr lang="cs-CZ" sz="1600" b="1" dirty="0" err="1"/>
              <a:t>excretion</a:t>
            </a:r>
            <a:endParaRPr lang="en-GB" sz="1600" b="1" dirty="0"/>
          </a:p>
        </p:txBody>
      </p:sp>
      <p:cxnSp>
        <p:nvCxnSpPr>
          <p:cNvPr id="2115" name="Přímá spojnice se šipkou 2114"/>
          <p:cNvCxnSpPr/>
          <p:nvPr/>
        </p:nvCxnSpPr>
        <p:spPr>
          <a:xfrm flipV="1">
            <a:off x="7470750" y="5877272"/>
            <a:ext cx="0" cy="2739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8" name="TextovéPole 2117"/>
          <p:cNvSpPr txBox="1"/>
          <p:nvPr/>
        </p:nvSpPr>
        <p:spPr>
          <a:xfrm>
            <a:off x="535561" y="423862"/>
            <a:ext cx="1584088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15, 000 </a:t>
            </a:r>
            <a:r>
              <a:rPr lang="cs-CZ" b="1" dirty="0" err="1">
                <a:solidFill>
                  <a:schemeClr val="bg1"/>
                </a:solidFill>
              </a:rPr>
              <a:t>mmoL</a:t>
            </a:r>
            <a:r>
              <a:rPr lang="cs-CZ" b="1" dirty="0">
                <a:solidFill>
                  <a:schemeClr val="bg1"/>
                </a:solidFill>
              </a:rPr>
              <a:t> </a:t>
            </a:r>
          </a:p>
          <a:p>
            <a:r>
              <a:rPr lang="cs-CZ" b="1" dirty="0">
                <a:solidFill>
                  <a:schemeClr val="bg1"/>
                </a:solidFill>
              </a:rPr>
              <a:t>CO</a:t>
            </a:r>
            <a:r>
              <a:rPr lang="cs-CZ" b="1" baseline="-25000" dirty="0">
                <a:solidFill>
                  <a:schemeClr val="bg1"/>
                </a:solidFill>
              </a:rPr>
              <a:t>2</a:t>
            </a:r>
            <a:r>
              <a:rPr lang="cs-CZ" b="1" dirty="0">
                <a:solidFill>
                  <a:schemeClr val="bg1"/>
                </a:solidFill>
              </a:rPr>
              <a:t>/</a:t>
            </a:r>
            <a:r>
              <a:rPr lang="cs-CZ" b="1" dirty="0" err="1">
                <a:solidFill>
                  <a:schemeClr val="bg1"/>
                </a:solidFill>
              </a:rPr>
              <a:t>day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123" name="TextovéPole 2122"/>
          <p:cNvSpPr txBox="1"/>
          <p:nvPr/>
        </p:nvSpPr>
        <p:spPr>
          <a:xfrm>
            <a:off x="2043382" y="4125932"/>
            <a:ext cx="193097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50-100 </a:t>
            </a:r>
            <a:r>
              <a:rPr lang="cs-CZ" b="1" dirty="0" err="1">
                <a:solidFill>
                  <a:schemeClr val="bg1"/>
                </a:solidFill>
              </a:rPr>
              <a:t>m</a:t>
            </a:r>
            <a:r>
              <a:rPr lang="cs-CZ" sz="1600" b="1" dirty="0" err="1">
                <a:solidFill>
                  <a:schemeClr val="bg1"/>
                </a:solidFill>
              </a:rPr>
              <a:t>moL</a:t>
            </a:r>
            <a:r>
              <a:rPr lang="cs-CZ" sz="1600" b="1" dirty="0">
                <a:solidFill>
                  <a:schemeClr val="bg1"/>
                </a:solidFill>
              </a:rPr>
              <a:t>/</a:t>
            </a:r>
            <a:r>
              <a:rPr lang="cs-CZ" b="1" dirty="0" err="1">
                <a:solidFill>
                  <a:schemeClr val="bg1"/>
                </a:solidFill>
              </a:rPr>
              <a:t>day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126" name="Přímá spojnice se šipkou 2125"/>
          <p:cNvCxnSpPr/>
          <p:nvPr/>
        </p:nvCxnSpPr>
        <p:spPr>
          <a:xfrm flipH="1">
            <a:off x="1755905" y="1666672"/>
            <a:ext cx="3637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7" name="TextovéPole 2136"/>
          <p:cNvSpPr txBox="1"/>
          <p:nvPr/>
        </p:nvSpPr>
        <p:spPr>
          <a:xfrm>
            <a:off x="572081" y="1452862"/>
            <a:ext cx="1133195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CO</a:t>
            </a:r>
            <a:r>
              <a:rPr lang="cs-CZ" b="1" baseline="-25000" dirty="0">
                <a:solidFill>
                  <a:schemeClr val="bg1"/>
                </a:solidFill>
              </a:rPr>
              <a:t>2</a:t>
            </a:r>
            <a:r>
              <a:rPr lang="cs-CZ" b="1" dirty="0">
                <a:solidFill>
                  <a:schemeClr val="bg1"/>
                </a:solidFill>
              </a:rPr>
              <a:t> + H</a:t>
            </a:r>
            <a:r>
              <a:rPr lang="cs-CZ" b="1" baseline="-25000" dirty="0">
                <a:solidFill>
                  <a:schemeClr val="bg1"/>
                </a:solidFill>
              </a:rPr>
              <a:t>2</a:t>
            </a:r>
            <a:r>
              <a:rPr lang="cs-CZ" b="1" dirty="0">
                <a:solidFill>
                  <a:schemeClr val="bg1"/>
                </a:solidFill>
              </a:rPr>
              <a:t>O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2143" name="Přímá spojnice se šipkou 2142"/>
          <p:cNvCxnSpPr>
            <a:stCxn id="2137" idx="0"/>
          </p:cNvCxnSpPr>
          <p:nvPr/>
        </p:nvCxnSpPr>
        <p:spPr>
          <a:xfrm flipH="1" flipV="1">
            <a:off x="1138678" y="1070193"/>
            <a:ext cx="1" cy="38266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9" name="TextovéPole 2148"/>
          <p:cNvSpPr txBox="1"/>
          <p:nvPr/>
        </p:nvSpPr>
        <p:spPr>
          <a:xfrm>
            <a:off x="4629203" y="485476"/>
            <a:ext cx="20613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Alveolar</a:t>
            </a:r>
            <a:r>
              <a:rPr lang="cs-CZ" b="1" dirty="0"/>
              <a:t> </a:t>
            </a:r>
            <a:r>
              <a:rPr lang="cs-CZ" b="1" dirty="0" err="1"/>
              <a:t>ventilation</a:t>
            </a:r>
            <a:endParaRPr lang="en-GB" b="1" dirty="0"/>
          </a:p>
        </p:txBody>
      </p:sp>
      <p:cxnSp>
        <p:nvCxnSpPr>
          <p:cNvPr id="2151" name="Přímá spojnice se šipkou 2150"/>
          <p:cNvCxnSpPr/>
          <p:nvPr/>
        </p:nvCxnSpPr>
        <p:spPr>
          <a:xfrm>
            <a:off x="2917008" y="3771915"/>
            <a:ext cx="0" cy="3540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9" name="Přímá spojnice se šipkou 2158"/>
          <p:cNvCxnSpPr>
            <a:endCxn id="5" idx="3"/>
          </p:cNvCxnSpPr>
          <p:nvPr/>
        </p:nvCxnSpPr>
        <p:spPr>
          <a:xfrm flipH="1">
            <a:off x="3666508" y="1666672"/>
            <a:ext cx="40259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5" name="Přímá spojnice se šipkou 2164"/>
          <p:cNvCxnSpPr/>
          <p:nvPr/>
        </p:nvCxnSpPr>
        <p:spPr>
          <a:xfrm flipH="1">
            <a:off x="4069100" y="3568298"/>
            <a:ext cx="36773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7" name="Přímá spojnice 2166"/>
          <p:cNvCxnSpPr/>
          <p:nvPr/>
        </p:nvCxnSpPr>
        <p:spPr>
          <a:xfrm>
            <a:off x="2932974" y="4495263"/>
            <a:ext cx="0" cy="11659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0" name="Přímá spojnice se šipkou 2169"/>
          <p:cNvCxnSpPr/>
          <p:nvPr/>
        </p:nvCxnSpPr>
        <p:spPr>
          <a:xfrm>
            <a:off x="2932974" y="5661248"/>
            <a:ext cx="120646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1" name="TextovéPole 2180"/>
          <p:cNvSpPr txBox="1"/>
          <p:nvPr/>
        </p:nvSpPr>
        <p:spPr>
          <a:xfrm>
            <a:off x="4076536" y="4473607"/>
            <a:ext cx="205376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/>
              <a:t>Acid </a:t>
            </a:r>
            <a:r>
              <a:rPr lang="cs-CZ" sz="1600" b="1" dirty="0" err="1"/>
              <a:t>load</a:t>
            </a:r>
            <a:r>
              <a:rPr lang="cs-CZ" sz="1600" b="1" dirty="0"/>
              <a:t> </a:t>
            </a:r>
            <a:r>
              <a:rPr lang="cs-CZ" sz="1600" b="1" dirty="0" err="1"/>
              <a:t>extretion</a:t>
            </a:r>
            <a:r>
              <a:rPr lang="cs-CZ" sz="1600" b="1" dirty="0"/>
              <a:t> by</a:t>
            </a:r>
          </a:p>
          <a:p>
            <a:r>
              <a:rPr lang="cs-CZ" sz="1600" b="1" dirty="0" err="1"/>
              <a:t>Titratable</a:t>
            </a:r>
            <a:r>
              <a:rPr lang="cs-CZ" sz="1600" b="1" dirty="0"/>
              <a:t> acidity</a:t>
            </a:r>
          </a:p>
          <a:p>
            <a:r>
              <a:rPr lang="cs-CZ" sz="1600" b="1" dirty="0" err="1"/>
              <a:t>Ammonium</a:t>
            </a:r>
            <a:r>
              <a:rPr lang="cs-CZ" sz="1600" b="1" dirty="0"/>
              <a:t> </a:t>
            </a:r>
            <a:r>
              <a:rPr lang="cs-CZ" sz="1600" b="1" dirty="0" err="1"/>
              <a:t>excretion</a:t>
            </a:r>
            <a:endParaRPr lang="cs-CZ" sz="1600" b="1" dirty="0"/>
          </a:p>
        </p:txBody>
      </p:sp>
      <p:cxnSp>
        <p:nvCxnSpPr>
          <p:cNvPr id="19" name="Přímá spojnice 18"/>
          <p:cNvCxnSpPr>
            <a:endCxn id="7" idx="1"/>
          </p:cNvCxnSpPr>
          <p:nvPr/>
        </p:nvCxnSpPr>
        <p:spPr>
          <a:xfrm flipV="1">
            <a:off x="6300192" y="2871631"/>
            <a:ext cx="477862" cy="421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720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5504088" y="4003415"/>
            <a:ext cx="1800200" cy="24912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C</a:t>
            </a:r>
            <a:r>
              <a:rPr lang="en-GB" sz="3200" b="1" dirty="0" err="1"/>
              <a:t>ompensatory</a:t>
            </a:r>
            <a:r>
              <a:rPr lang="en-GB" sz="3200" b="1" dirty="0"/>
              <a:t> exchange of H</a:t>
            </a:r>
            <a:r>
              <a:rPr lang="en-GB" sz="3200" b="1" baseline="30000" dirty="0"/>
              <a:t>+</a:t>
            </a:r>
            <a:r>
              <a:rPr lang="en-GB" sz="3200" b="1" dirty="0"/>
              <a:t> ions and K</a:t>
            </a:r>
            <a:r>
              <a:rPr lang="en-GB" sz="3200" b="1" baseline="30000" dirty="0"/>
              <a:t>+</a:t>
            </a:r>
            <a:r>
              <a:rPr lang="en-GB" sz="3200" b="1" dirty="0"/>
              <a:t> between ECT and ICT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5460640" y="1268760"/>
            <a:ext cx="1887096" cy="25226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868144" y="171508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K</a:t>
            </a:r>
            <a:r>
              <a:rPr lang="cs-CZ" sz="4800" b="1" baseline="30000" dirty="0"/>
              <a:t>+</a:t>
            </a:r>
            <a:endParaRPr lang="en-GB" sz="4800" b="1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68144" y="4418049"/>
            <a:ext cx="777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H</a:t>
            </a:r>
            <a:r>
              <a:rPr lang="cs-CZ" sz="4800" b="1" baseline="30000" dirty="0"/>
              <a:t>+</a:t>
            </a:r>
            <a:endParaRPr lang="en-GB" sz="4800" b="1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892667" y="5263152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K</a:t>
            </a:r>
            <a:r>
              <a:rPr lang="cs-CZ" sz="4800" b="1" baseline="30000" dirty="0"/>
              <a:t>+</a:t>
            </a:r>
            <a:endParaRPr lang="en-GB" sz="4800" b="1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892667" y="2635766"/>
            <a:ext cx="7777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H</a:t>
            </a:r>
            <a:r>
              <a:rPr lang="cs-CZ" sz="4800" b="1" baseline="30000" dirty="0"/>
              <a:t>+</a:t>
            </a:r>
            <a:endParaRPr lang="en-GB" sz="4800" b="1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1628800"/>
            <a:ext cx="1388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ACIDOSIS</a:t>
            </a:r>
            <a:endParaRPr lang="en-GB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92856" y="4187216"/>
            <a:ext cx="1561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ALKALOSIS</a:t>
            </a:r>
            <a:endParaRPr lang="en-GB" sz="2400" b="1" dirty="0"/>
          </a:p>
        </p:txBody>
      </p:sp>
      <p:pic>
        <p:nvPicPr>
          <p:cNvPr id="3074" name="Picture 2" descr="Kidney Icon #275198 - Free Icons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20221"/>
            <a:ext cx="1743075" cy="174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idney Icon #275198 - Free Icons Libra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33356"/>
            <a:ext cx="1743075" cy="174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2449826" y="2130586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>
                <a:solidFill>
                  <a:schemeClr val="bg1"/>
                </a:solidFill>
              </a:rPr>
              <a:t>K</a:t>
            </a:r>
            <a:r>
              <a:rPr lang="cs-CZ" sz="4800" b="1" baseline="30000" dirty="0">
                <a:solidFill>
                  <a:schemeClr val="bg1"/>
                </a:solidFill>
              </a:rPr>
              <a:t>+</a:t>
            </a:r>
            <a:endParaRPr lang="en-GB" sz="4800" b="1" baseline="30000" dirty="0">
              <a:solidFill>
                <a:schemeClr val="bg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362184" y="5280890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>
                <a:solidFill>
                  <a:schemeClr val="bg1"/>
                </a:solidFill>
              </a:rPr>
              <a:t>K</a:t>
            </a:r>
            <a:r>
              <a:rPr lang="cs-CZ" sz="4800" b="1" baseline="30000" dirty="0">
                <a:solidFill>
                  <a:schemeClr val="bg1"/>
                </a:solidFill>
              </a:rPr>
              <a:t>+</a:t>
            </a:r>
            <a:endParaRPr lang="en-GB" sz="48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28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20886 0.002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20712 -0.005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6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342755"/>
            <a:ext cx="144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/>
              <a:t>↓</a:t>
            </a:r>
            <a:r>
              <a:rPr lang="cs-CZ" sz="4800" b="1" dirty="0"/>
              <a:t>pH</a:t>
            </a:r>
            <a:endParaRPr lang="en-GB" sz="4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67744" y="3344359"/>
            <a:ext cx="14606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↑pH</a:t>
            </a:r>
            <a:endParaRPr lang="en-GB" sz="4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39118" y="352854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=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39118" y="3396279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=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332656"/>
            <a:ext cx="28031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ACIDEMIA</a:t>
            </a:r>
            <a:endParaRPr lang="en-GB" sz="4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44008" y="3343747"/>
            <a:ext cx="3144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/>
              <a:t>ALCALEMIA</a:t>
            </a:r>
            <a:endParaRPr lang="en-GB" sz="4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1489" y="5189928"/>
            <a:ext cx="3911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↑</a:t>
            </a:r>
            <a:r>
              <a:rPr lang="cs-CZ" sz="2800" b="1" dirty="0"/>
              <a:t>HCO</a:t>
            </a:r>
            <a:r>
              <a:rPr lang="cs-CZ" sz="2800" b="1" baseline="-25000" dirty="0"/>
              <a:t>3-</a:t>
            </a:r>
          </a:p>
          <a:p>
            <a:r>
              <a:rPr lang="cs-CZ" sz="2800" b="1" dirty="0"/>
              <a:t> (METABOLIC ALCALOSIS)</a:t>
            </a:r>
            <a:endParaRPr lang="en-GB" sz="28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66225" y="1988840"/>
            <a:ext cx="37173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↓</a:t>
            </a:r>
            <a:r>
              <a:rPr lang="cs-CZ" sz="2800" b="1" dirty="0"/>
              <a:t>HCO</a:t>
            </a:r>
            <a:r>
              <a:rPr lang="cs-CZ" sz="2800" b="1" baseline="-25000" dirty="0"/>
              <a:t>3-</a:t>
            </a:r>
          </a:p>
          <a:p>
            <a:r>
              <a:rPr lang="cs-CZ" sz="2800" b="1" dirty="0"/>
              <a:t> (METABOLIC ACIDOSIS)</a:t>
            </a:r>
            <a:endParaRPr lang="en-GB" sz="28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34992" y="5204421"/>
            <a:ext cx="41849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↓</a:t>
            </a:r>
            <a:r>
              <a:rPr lang="cs-CZ" sz="2800" b="1" dirty="0"/>
              <a:t>PCO</a:t>
            </a:r>
            <a:r>
              <a:rPr lang="cs-CZ" sz="2800" b="1" baseline="-25000" dirty="0"/>
              <a:t>2</a:t>
            </a:r>
          </a:p>
          <a:p>
            <a:r>
              <a:rPr lang="cs-CZ" sz="2800" b="1" dirty="0"/>
              <a:t> (RESPIRATORY ALCALOSIS)</a:t>
            </a:r>
            <a:endParaRPr lang="en-GB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905286" y="2016283"/>
            <a:ext cx="39909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↑</a:t>
            </a:r>
            <a:r>
              <a:rPr lang="cs-CZ" sz="2800" b="1" dirty="0"/>
              <a:t>PCO</a:t>
            </a:r>
            <a:r>
              <a:rPr lang="cs-CZ" sz="2800" b="1" baseline="-25000" dirty="0"/>
              <a:t>2</a:t>
            </a:r>
          </a:p>
          <a:p>
            <a:r>
              <a:rPr lang="cs-CZ" sz="2800" b="1" dirty="0"/>
              <a:t> (RESPIRATORY ACIDOSIS)</a:t>
            </a:r>
            <a:endParaRPr lang="en-GB" sz="2800" b="1" dirty="0"/>
          </a:p>
        </p:txBody>
      </p:sp>
      <p:cxnSp>
        <p:nvCxnSpPr>
          <p:cNvPr id="19" name="Přímá spojnice 18"/>
          <p:cNvCxnSpPr>
            <a:stCxn id="6" idx="2"/>
          </p:cNvCxnSpPr>
          <p:nvPr/>
        </p:nvCxnSpPr>
        <p:spPr>
          <a:xfrm flipH="1">
            <a:off x="4210987" y="1183851"/>
            <a:ext cx="1" cy="4449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547664" y="1628800"/>
            <a:ext cx="52039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751626" y="1628800"/>
            <a:ext cx="0" cy="3874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1547664" y="162880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7" idx="2"/>
          </p:cNvCxnSpPr>
          <p:nvPr/>
        </p:nvCxnSpPr>
        <p:spPr>
          <a:xfrm>
            <a:off x="4210988" y="4227276"/>
            <a:ext cx="0" cy="4258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1547664" y="4653136"/>
            <a:ext cx="52039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1547664" y="46531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1547664" y="465313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6751625" y="4653136"/>
            <a:ext cx="1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4788024" y="1188640"/>
            <a:ext cx="307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Process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that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tend</a:t>
            </a:r>
            <a:r>
              <a:rPr lang="cs-CZ" b="1" dirty="0">
                <a:solidFill>
                  <a:srgbClr val="FF0000"/>
                </a:solidFill>
              </a:rPr>
              <a:t> to </a:t>
            </a:r>
            <a:r>
              <a:rPr lang="cs-CZ" b="1" dirty="0" err="1">
                <a:solidFill>
                  <a:srgbClr val="FF0000"/>
                </a:solidFill>
              </a:rPr>
              <a:t>lower</a:t>
            </a:r>
            <a:r>
              <a:rPr lang="cs-CZ" b="1" dirty="0">
                <a:solidFill>
                  <a:srgbClr val="FF0000"/>
                </a:solidFill>
              </a:rPr>
              <a:t>  pH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283525" y="1373306"/>
            <a:ext cx="36048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4788023" y="4175356"/>
            <a:ext cx="2812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Process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that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tend</a:t>
            </a:r>
            <a:r>
              <a:rPr lang="cs-CZ" b="1" dirty="0">
                <a:solidFill>
                  <a:srgbClr val="FF0000"/>
                </a:solidFill>
              </a:rPr>
              <a:t> to </a:t>
            </a:r>
            <a:r>
              <a:rPr lang="cs-CZ" b="1" dirty="0" err="1">
                <a:solidFill>
                  <a:srgbClr val="FF0000"/>
                </a:solidFill>
              </a:rPr>
              <a:t>rais</a:t>
            </a:r>
            <a:r>
              <a:rPr lang="cs-CZ" b="1" dirty="0">
                <a:solidFill>
                  <a:srgbClr val="FF0000"/>
                </a:solidFill>
              </a:rPr>
              <a:t> pH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4396678" y="4360022"/>
            <a:ext cx="36048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646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57053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3600" dirty="0"/>
              <a:t>Basic </a:t>
            </a:r>
            <a:r>
              <a:rPr lang="cs-CZ" sz="3600" dirty="0" err="1"/>
              <a:t>physiology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Measurement of acid-base balance parameters</a:t>
            </a:r>
            <a:endParaRPr lang="cs-CZ" sz="36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Classification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ABB </a:t>
            </a:r>
            <a:r>
              <a:rPr lang="cs-CZ" sz="3600" dirty="0" err="1"/>
              <a:t>disorders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410634" y="404664"/>
            <a:ext cx="2210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/>
              <a:t>AGENDA</a:t>
            </a:r>
            <a:endParaRPr lang="en-GB" sz="4400" b="1" dirty="0"/>
          </a:p>
        </p:txBody>
      </p:sp>
    </p:spTree>
    <p:extLst>
      <p:ext uri="{BB962C8B-B14F-4D97-AF65-F5344CB8AC3E}">
        <p14:creationId xmlns="" xmlns:p14="http://schemas.microsoft.com/office/powerpoint/2010/main" val="1678857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Measurement of acid-base balance - </a:t>
            </a:r>
            <a:r>
              <a:rPr lang="en-GB" b="1" dirty="0" err="1"/>
              <a:t>Astrup's</a:t>
            </a:r>
            <a:r>
              <a:rPr lang="en-GB" b="1" dirty="0"/>
              <a:t> examination of arterial blood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1619528"/>
            <a:ext cx="6261842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err="1"/>
              <a:t>Directly</a:t>
            </a:r>
            <a:r>
              <a:rPr lang="cs-CZ" sz="2400" b="1" dirty="0"/>
              <a:t> </a:t>
            </a:r>
            <a:r>
              <a:rPr lang="cs-CZ" sz="2400" b="1" dirty="0" err="1"/>
              <a:t>measurable</a:t>
            </a:r>
            <a:r>
              <a:rPr lang="cs-CZ" sz="2400" b="1" dirty="0"/>
              <a:t> </a:t>
            </a:r>
            <a:r>
              <a:rPr lang="cs-CZ" sz="2400" b="1" dirty="0" err="1"/>
              <a:t>values</a:t>
            </a:r>
            <a:endParaRPr lang="cs-CZ" sz="2400" b="1" dirty="0"/>
          </a:p>
          <a:p>
            <a:r>
              <a:rPr lang="cs-CZ" b="1" dirty="0">
                <a:solidFill>
                  <a:srgbClr val="FF0000"/>
                </a:solidFill>
              </a:rPr>
              <a:t>pH</a:t>
            </a:r>
            <a:r>
              <a:rPr lang="cs-CZ" b="1" dirty="0"/>
              <a:t> = 7.36 – 7.44</a:t>
            </a:r>
          </a:p>
          <a:p>
            <a:r>
              <a:rPr lang="cs-CZ" b="1" dirty="0">
                <a:solidFill>
                  <a:srgbClr val="FF0000"/>
                </a:solidFill>
              </a:rPr>
              <a:t>pCO2</a:t>
            </a:r>
            <a:r>
              <a:rPr lang="cs-CZ" b="1" dirty="0"/>
              <a:t> = 4.8 – 5.9 </a:t>
            </a:r>
            <a:r>
              <a:rPr lang="cs-CZ" b="1" dirty="0" err="1"/>
              <a:t>kPa</a:t>
            </a:r>
            <a:r>
              <a:rPr lang="cs-CZ" b="1" dirty="0"/>
              <a:t>  </a:t>
            </a:r>
            <a:r>
              <a:rPr lang="cs-CZ" dirty="0"/>
              <a:t>(35-45 </a:t>
            </a:r>
            <a:r>
              <a:rPr lang="cs-CZ" dirty="0" err="1"/>
              <a:t>mmHg</a:t>
            </a:r>
            <a:r>
              <a:rPr lang="cs-CZ" dirty="0"/>
              <a:t>), </a:t>
            </a:r>
            <a:r>
              <a:rPr lang="cs-CZ" dirty="0" err="1"/>
              <a:t>average</a:t>
            </a:r>
            <a:r>
              <a:rPr lang="cs-CZ" dirty="0"/>
              <a:t> 5.3 </a:t>
            </a:r>
            <a:r>
              <a:rPr lang="cs-CZ" dirty="0" err="1"/>
              <a:t>kPa</a:t>
            </a:r>
            <a:r>
              <a:rPr lang="cs-CZ" dirty="0"/>
              <a:t> (40 </a:t>
            </a:r>
            <a:r>
              <a:rPr lang="cs-CZ" dirty="0" err="1"/>
              <a:t>mmHg</a:t>
            </a:r>
            <a:r>
              <a:rPr lang="cs-CZ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pCO2 &lt;  4.8 </a:t>
            </a:r>
            <a:r>
              <a:rPr lang="cs-CZ" dirty="0" err="1"/>
              <a:t>kP</a:t>
            </a:r>
            <a:r>
              <a:rPr lang="cs-CZ" dirty="0"/>
              <a:t> (35 </a:t>
            </a:r>
            <a:r>
              <a:rPr lang="cs-CZ" dirty="0" err="1"/>
              <a:t>mmHg</a:t>
            </a:r>
            <a:r>
              <a:rPr lang="cs-CZ" dirty="0"/>
              <a:t>)     = </a:t>
            </a:r>
            <a:r>
              <a:rPr lang="cs-CZ" b="1" dirty="0"/>
              <a:t>HYPOCAPNIA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PCO2 &gt; 5.9  </a:t>
            </a:r>
            <a:r>
              <a:rPr lang="cs-CZ" dirty="0" err="1"/>
              <a:t>kPa</a:t>
            </a:r>
            <a:r>
              <a:rPr lang="cs-CZ" dirty="0"/>
              <a:t>  (45 </a:t>
            </a:r>
            <a:r>
              <a:rPr lang="cs-CZ" dirty="0" err="1"/>
              <a:t>mmHg</a:t>
            </a:r>
            <a:r>
              <a:rPr lang="cs-CZ" dirty="0"/>
              <a:t>)  = </a:t>
            </a:r>
            <a:r>
              <a:rPr lang="cs-CZ" b="1" dirty="0"/>
              <a:t>HYPERCAPNIA </a:t>
            </a:r>
          </a:p>
          <a:p>
            <a:r>
              <a:rPr lang="cs-CZ" b="1" dirty="0">
                <a:solidFill>
                  <a:srgbClr val="FF0000"/>
                </a:solidFill>
              </a:rPr>
              <a:t>pO2</a:t>
            </a:r>
            <a:r>
              <a:rPr lang="cs-CZ" b="1" dirty="0"/>
              <a:t> = 9.9-13.3 </a:t>
            </a:r>
            <a:r>
              <a:rPr lang="cs-CZ" b="1" dirty="0" err="1"/>
              <a:t>kPa</a:t>
            </a:r>
            <a:r>
              <a:rPr lang="cs-CZ" b="1" dirty="0"/>
              <a:t> </a:t>
            </a:r>
            <a:r>
              <a:rPr lang="cs-CZ" dirty="0"/>
              <a:t>(80-100 </a:t>
            </a:r>
            <a:r>
              <a:rPr lang="cs-CZ" dirty="0" err="1"/>
              <a:t>mmHg</a:t>
            </a:r>
            <a:r>
              <a:rPr lang="cs-CZ" dirty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05" y="3645024"/>
            <a:ext cx="9036495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Calculated</a:t>
            </a:r>
            <a:r>
              <a:rPr lang="cs-CZ" sz="2400" b="1" dirty="0"/>
              <a:t> </a:t>
            </a:r>
            <a:r>
              <a:rPr lang="cs-CZ" sz="2400" b="1" dirty="0" err="1"/>
              <a:t>values</a:t>
            </a:r>
            <a:endParaRPr lang="cs-CZ" sz="2400" b="1" dirty="0"/>
          </a:p>
          <a:p>
            <a:r>
              <a:rPr lang="cs-CZ" b="1" dirty="0">
                <a:solidFill>
                  <a:srgbClr val="FF0000"/>
                </a:solidFill>
              </a:rPr>
              <a:t>HCO</a:t>
            </a:r>
            <a:r>
              <a:rPr lang="cs-CZ" b="1" baseline="-25000" dirty="0">
                <a:solidFill>
                  <a:srgbClr val="FF0000"/>
                </a:solidFill>
              </a:rPr>
              <a:t>3</a:t>
            </a:r>
            <a:r>
              <a:rPr lang="cs-CZ" b="1" baseline="-25000" dirty="0"/>
              <a:t>-</a:t>
            </a:r>
            <a:r>
              <a:rPr lang="cs-CZ" b="1" dirty="0"/>
              <a:t> = 22-26 </a:t>
            </a:r>
            <a:r>
              <a:rPr lang="cs-CZ" b="1" dirty="0" err="1"/>
              <a:t>mmol</a:t>
            </a:r>
            <a:r>
              <a:rPr lang="cs-CZ" dirty="0"/>
              <a:t>/L= </a:t>
            </a:r>
            <a:r>
              <a:rPr lang="en-GB" dirty="0"/>
              <a:t>is calculated in plasma according to the Henderson-Hasselbalch </a:t>
            </a:r>
            <a:endParaRPr lang="cs-CZ" dirty="0"/>
          </a:p>
          <a:p>
            <a:r>
              <a:rPr lang="en-GB" dirty="0"/>
              <a:t>equation</a:t>
            </a:r>
            <a:r>
              <a:rPr lang="cs-CZ" dirty="0"/>
              <a:t> (H</a:t>
            </a:r>
            <a:r>
              <a:rPr lang="cs-CZ" baseline="30000" dirty="0"/>
              <a:t>+</a:t>
            </a:r>
            <a:r>
              <a:rPr lang="cs-CZ" dirty="0"/>
              <a:t> + HCO</a:t>
            </a:r>
            <a:r>
              <a:rPr lang="cs-CZ" baseline="-25000" dirty="0"/>
              <a:t>3-</a:t>
            </a:r>
            <a:r>
              <a:rPr lang="cs-CZ" dirty="0"/>
              <a:t> ↔ CO</a:t>
            </a:r>
            <a:r>
              <a:rPr lang="cs-CZ" baseline="-25000" dirty="0"/>
              <a:t>2</a:t>
            </a:r>
            <a:r>
              <a:rPr lang="cs-CZ" dirty="0"/>
              <a:t> + H</a:t>
            </a:r>
            <a:r>
              <a:rPr lang="cs-CZ" baseline="-25000" dirty="0"/>
              <a:t>2</a:t>
            </a:r>
            <a:r>
              <a:rPr lang="cs-CZ" dirty="0"/>
              <a:t>O) </a:t>
            </a:r>
            <a:r>
              <a:rPr lang="en-GB" dirty="0"/>
              <a:t>from the measured actual pH</a:t>
            </a:r>
            <a:r>
              <a:rPr lang="cs-CZ" dirty="0"/>
              <a:t> and </a:t>
            </a:r>
            <a:r>
              <a:rPr lang="en-GB" dirty="0"/>
              <a:t>pCO</a:t>
            </a:r>
            <a:r>
              <a:rPr lang="en-GB" baseline="-25000" dirty="0"/>
              <a:t>2</a:t>
            </a:r>
            <a:r>
              <a:rPr lang="en-GB" dirty="0"/>
              <a:t> 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BE</a:t>
            </a:r>
            <a:r>
              <a:rPr lang="cs-CZ" b="1" dirty="0"/>
              <a:t> = 0 ± 2.5 </a:t>
            </a:r>
            <a:r>
              <a:rPr lang="cs-CZ" b="1" dirty="0" err="1"/>
              <a:t>mmol</a:t>
            </a:r>
            <a:r>
              <a:rPr lang="cs-CZ" b="1" dirty="0"/>
              <a:t>/L  </a:t>
            </a:r>
            <a:r>
              <a:rPr lang="cs-CZ" dirty="0"/>
              <a:t>( = </a:t>
            </a:r>
            <a:r>
              <a:rPr lang="en-GB" dirty="0"/>
              <a:t>Base excess is defined as the amount of strong acid that must be added to each </a:t>
            </a:r>
            <a:r>
              <a:rPr lang="en-GB" dirty="0" err="1"/>
              <a:t>liter</a:t>
            </a:r>
            <a:r>
              <a:rPr lang="en-GB" dirty="0"/>
              <a:t> of fully oxygenated blood to return the pH to 7.40 at a temperature of 37°C and a pCO2 of 40 mmHg (5.3 </a:t>
            </a:r>
            <a:r>
              <a:rPr lang="en-GB" dirty="0" err="1"/>
              <a:t>kPa</a:t>
            </a:r>
            <a:r>
              <a:rPr lang="en-GB" dirty="0"/>
              <a:t>).</a:t>
            </a:r>
            <a:r>
              <a:rPr lang="cs-CZ" dirty="0"/>
              <a:t>	</a:t>
            </a:r>
          </a:p>
          <a:p>
            <a:r>
              <a:rPr lang="cs-CZ" b="1" dirty="0"/>
              <a:t>Negative 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dirty="0"/>
              <a:t>= acid exces &gt;&gt;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acidosis</a:t>
            </a:r>
            <a:endParaRPr lang="cs-CZ" dirty="0"/>
          </a:p>
          <a:p>
            <a:r>
              <a:rPr lang="cs-CZ" b="1" dirty="0"/>
              <a:t>Positive </a:t>
            </a:r>
            <a:r>
              <a:rPr lang="cs-CZ" b="1" dirty="0" err="1"/>
              <a:t>value</a:t>
            </a:r>
            <a:r>
              <a:rPr lang="cs-CZ" b="1" dirty="0"/>
              <a:t>  </a:t>
            </a:r>
            <a:r>
              <a:rPr lang="cs-CZ" dirty="0"/>
              <a:t>= base exces  &gt;&gt; </a:t>
            </a:r>
            <a:r>
              <a:rPr lang="cs-CZ" dirty="0" err="1"/>
              <a:t>metabolic</a:t>
            </a:r>
            <a:r>
              <a:rPr lang="cs-CZ" dirty="0"/>
              <a:t> </a:t>
            </a:r>
            <a:r>
              <a:rPr lang="cs-CZ" dirty="0" err="1"/>
              <a:t>alcalosis</a:t>
            </a:r>
            <a:endParaRPr lang="cs-CZ" dirty="0"/>
          </a:p>
          <a:p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8547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57053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3600" dirty="0"/>
              <a:t>Basic </a:t>
            </a:r>
            <a:r>
              <a:rPr lang="cs-CZ" sz="3600" dirty="0" err="1"/>
              <a:t>physiology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Measurement of acid-base balance parameters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b="1" dirty="0" err="1">
                <a:solidFill>
                  <a:srgbClr val="FF0000"/>
                </a:solidFill>
              </a:rPr>
              <a:t>Classification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of</a:t>
            </a:r>
            <a:r>
              <a:rPr lang="cs-CZ" sz="3600" b="1" dirty="0">
                <a:solidFill>
                  <a:srgbClr val="FF0000"/>
                </a:solidFill>
              </a:rPr>
              <a:t> ABB </a:t>
            </a:r>
            <a:r>
              <a:rPr lang="cs-CZ" sz="3600" b="1" dirty="0" err="1">
                <a:solidFill>
                  <a:srgbClr val="FF0000"/>
                </a:solidFill>
              </a:rPr>
              <a:t>disorders</a:t>
            </a:r>
            <a:endParaRPr lang="cs-CZ" sz="36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410634" y="404664"/>
            <a:ext cx="2210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/>
              <a:t>AGENDA</a:t>
            </a:r>
            <a:endParaRPr lang="en-GB" sz="4400" b="1" dirty="0"/>
          </a:p>
        </p:txBody>
      </p:sp>
    </p:spTree>
    <p:extLst>
      <p:ext uri="{BB962C8B-B14F-4D97-AF65-F5344CB8AC3E}">
        <p14:creationId xmlns="" xmlns:p14="http://schemas.microsoft.com/office/powerpoint/2010/main" val="490597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414115" y="2708920"/>
            <a:ext cx="3066865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ABB DISORDER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43141" y="616020"/>
            <a:ext cx="1458476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ACUTE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36096" y="617945"/>
            <a:ext cx="1959511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CHRONIC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3913" y="1557662"/>
            <a:ext cx="3655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RESPIRATORY/METABOLIC  ACIDOSIS</a:t>
            </a:r>
          </a:p>
          <a:p>
            <a:r>
              <a:rPr lang="cs-CZ" i="1" dirty="0"/>
              <a:t>OR ALCALOSIS</a:t>
            </a:r>
          </a:p>
          <a:p>
            <a:r>
              <a:rPr lang="cs-CZ" i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COMPENSATION IS INCOMPLETE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30629" y="4220150"/>
            <a:ext cx="2903359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SIMPLE DISORDER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12160" y="4196050"/>
            <a:ext cx="2813591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MIXED DISORDER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1560" y="4941168"/>
            <a:ext cx="415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TRENDS OF CHANGES IN PCO</a:t>
            </a:r>
            <a:r>
              <a:rPr lang="cs-CZ" i="1" baseline="-25000" dirty="0"/>
              <a:t>2</a:t>
            </a:r>
            <a:r>
              <a:rPr lang="cs-CZ" i="1" dirty="0"/>
              <a:t> AND  HCO</a:t>
            </a:r>
            <a:r>
              <a:rPr lang="cs-CZ" i="1" baseline="-25000" dirty="0"/>
              <a:t>3-</a:t>
            </a:r>
            <a:r>
              <a:rPr lang="cs-CZ" i="1" dirty="0"/>
              <a:t> </a:t>
            </a:r>
          </a:p>
          <a:p>
            <a:r>
              <a:rPr lang="cs-CZ" i="1" dirty="0"/>
              <a:t>ARE </a:t>
            </a:r>
            <a:r>
              <a:rPr lang="cs-CZ" b="1" i="1" dirty="0">
                <a:solidFill>
                  <a:srgbClr val="FF0000"/>
                </a:solidFill>
              </a:rPr>
              <a:t>IN THE SAME DIRECTION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08009" y="4940363"/>
            <a:ext cx="4151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TRENDS OF CHANGES IN PCO</a:t>
            </a:r>
            <a:r>
              <a:rPr lang="cs-CZ" i="1" baseline="-25000" dirty="0"/>
              <a:t>2</a:t>
            </a:r>
            <a:r>
              <a:rPr lang="cs-CZ" i="1" dirty="0"/>
              <a:t> AND  HCO</a:t>
            </a:r>
            <a:r>
              <a:rPr lang="cs-CZ" i="1" baseline="-25000" dirty="0"/>
              <a:t>3-</a:t>
            </a:r>
            <a:r>
              <a:rPr lang="cs-CZ" i="1" dirty="0"/>
              <a:t> </a:t>
            </a:r>
          </a:p>
          <a:p>
            <a:r>
              <a:rPr lang="en-GB" b="1" i="1" dirty="0">
                <a:solidFill>
                  <a:srgbClr val="FF0000"/>
                </a:solidFill>
              </a:rPr>
              <a:t> ARE DIFFERENT</a:t>
            </a:r>
          </a:p>
        </p:txBody>
      </p:sp>
      <p:cxnSp>
        <p:nvCxnSpPr>
          <p:cNvPr id="16" name="Přímá spojnice 15"/>
          <p:cNvCxnSpPr>
            <a:stCxn id="5" idx="0"/>
          </p:cNvCxnSpPr>
          <p:nvPr/>
        </p:nvCxnSpPr>
        <p:spPr>
          <a:xfrm flipH="1" flipV="1">
            <a:off x="3925106" y="1052736"/>
            <a:ext cx="22442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925106" y="1052736"/>
            <a:ext cx="133710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3203848" y="1052736"/>
            <a:ext cx="72125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3994750" y="3350667"/>
            <a:ext cx="0" cy="11685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994750" y="4503300"/>
            <a:ext cx="2017410" cy="159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3225305" y="4519234"/>
            <a:ext cx="760762" cy="159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184160" y="1571646"/>
            <a:ext cx="36559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RESPIRATORY/METABOLIC  ACIDOSIS</a:t>
            </a:r>
          </a:p>
          <a:p>
            <a:r>
              <a:rPr lang="cs-CZ" i="1" dirty="0"/>
              <a:t>OR ALCALOSIS</a:t>
            </a:r>
          </a:p>
          <a:p>
            <a:r>
              <a:rPr lang="cs-CZ" i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COMPENSATION IS COMPLETED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811742" y="1571646"/>
            <a:ext cx="53369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FF0000"/>
                </a:solidFill>
              </a:rPr>
              <a:t>RESPIRATORY COMPENSATION COMPLETED (6-12 H)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METABOLIC COMPENSATION COMPLETED (3-5 D)</a:t>
            </a:r>
          </a:p>
          <a:p>
            <a:endParaRPr lang="cs-CZ" b="1" i="1" dirty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36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932040" y="2955151"/>
            <a:ext cx="2940741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ACUTE METABOLIC ACIDOSIS</a:t>
            </a:r>
          </a:p>
          <a:p>
            <a:r>
              <a:rPr lang="cs-CZ" dirty="0"/>
              <a:t>	</a:t>
            </a:r>
            <a:r>
              <a:rPr lang="cs-CZ" sz="3200" b="1" dirty="0"/>
              <a:t>HCO</a:t>
            </a:r>
            <a:r>
              <a:rPr lang="cs-CZ" sz="3200" b="1" baseline="-25000" dirty="0"/>
              <a:t>3-  </a:t>
            </a:r>
            <a:r>
              <a:rPr lang="cs-CZ" sz="3200" b="1" dirty="0"/>
              <a:t> </a:t>
            </a:r>
            <a:r>
              <a:rPr lang="cs-CZ" dirty="0"/>
              <a:t>   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7092280" y="3393812"/>
            <a:ext cx="360040" cy="34247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Blesk 8"/>
          <p:cNvSpPr/>
          <p:nvPr/>
        </p:nvSpPr>
        <p:spPr>
          <a:xfrm>
            <a:off x="1979712" y="116632"/>
            <a:ext cx="4032448" cy="2592288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ovéPole 9"/>
          <p:cNvSpPr txBox="1"/>
          <p:nvPr/>
        </p:nvSpPr>
        <p:spPr>
          <a:xfrm rot="2372945">
            <a:off x="2720180" y="1274498"/>
            <a:ext cx="316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ACUTE SALYCYLATE POISONING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Plaketa 12"/>
          <p:cNvSpPr/>
          <p:nvPr/>
        </p:nvSpPr>
        <p:spPr>
          <a:xfrm>
            <a:off x="899592" y="2545457"/>
            <a:ext cx="3168352" cy="205047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PCO</a:t>
            </a:r>
            <a:r>
              <a:rPr lang="cs-CZ" sz="3600" baseline="-25000" dirty="0"/>
              <a:t>2</a:t>
            </a:r>
            <a:endParaRPr lang="en-GB" sz="3600" baseline="-25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43608" y="2955141"/>
            <a:ext cx="310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RESPIRATORY COMPENSATION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Šipka dolů 14"/>
          <p:cNvSpPr/>
          <p:nvPr/>
        </p:nvSpPr>
        <p:spPr>
          <a:xfrm>
            <a:off x="3059832" y="3359899"/>
            <a:ext cx="484632" cy="4892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Přímá spojnice se šipkou 16"/>
          <p:cNvCxnSpPr>
            <a:stCxn id="5" idx="1"/>
          </p:cNvCxnSpPr>
          <p:nvPr/>
        </p:nvCxnSpPr>
        <p:spPr>
          <a:xfrm flipH="1">
            <a:off x="4067944" y="3386038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912914" y="4526250"/>
            <a:ext cx="497899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/>
              <a:t>CHRONIC PHASE OF MAC</a:t>
            </a:r>
          </a:p>
          <a:p>
            <a:r>
              <a:rPr lang="cs-CZ" sz="3600" b="1" dirty="0"/>
              <a:t>	HCO</a:t>
            </a:r>
            <a:r>
              <a:rPr lang="cs-CZ" sz="3600" b="1" baseline="-25000" dirty="0"/>
              <a:t>3-</a:t>
            </a:r>
          </a:p>
          <a:p>
            <a:r>
              <a:rPr lang="cs-CZ" sz="3600" b="1" dirty="0"/>
              <a:t>	PCO</a:t>
            </a:r>
            <a:r>
              <a:rPr lang="cs-CZ" sz="3600" b="1" baseline="-25000" dirty="0"/>
              <a:t>2</a:t>
            </a:r>
            <a:endParaRPr lang="en-GB" sz="3600" b="1" baseline="-25000" dirty="0"/>
          </a:p>
        </p:txBody>
      </p:sp>
      <p:sp>
        <p:nvSpPr>
          <p:cNvPr id="19" name="Šipka dolů 18"/>
          <p:cNvSpPr/>
          <p:nvPr/>
        </p:nvSpPr>
        <p:spPr>
          <a:xfrm>
            <a:off x="4447408" y="5141681"/>
            <a:ext cx="484632" cy="4892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Šipka dolů 19"/>
          <p:cNvSpPr/>
          <p:nvPr/>
        </p:nvSpPr>
        <p:spPr>
          <a:xfrm>
            <a:off x="4447408" y="5718404"/>
            <a:ext cx="484632" cy="4892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Přímá spojnice 21"/>
          <p:cNvCxnSpPr>
            <a:stCxn id="13" idx="2"/>
          </p:cNvCxnSpPr>
          <p:nvPr/>
        </p:nvCxnSpPr>
        <p:spPr>
          <a:xfrm>
            <a:off x="2483768" y="4595931"/>
            <a:ext cx="0" cy="7903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483768" y="5386283"/>
            <a:ext cx="122413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9933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94062" y="1340768"/>
            <a:ext cx="34866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600" b="1" dirty="0" err="1"/>
              <a:t>Underlying</a:t>
            </a:r>
            <a:r>
              <a:rPr lang="cs-CZ" sz="3600" b="1" dirty="0"/>
              <a:t> COPD</a:t>
            </a:r>
            <a:endParaRPr lang="en-GB" sz="3600" b="1" dirty="0"/>
          </a:p>
        </p:txBody>
      </p:sp>
      <p:sp>
        <p:nvSpPr>
          <p:cNvPr id="5" name="Blesk 4"/>
          <p:cNvSpPr/>
          <p:nvPr/>
        </p:nvSpPr>
        <p:spPr>
          <a:xfrm rot="2415053">
            <a:off x="4167477" y="713571"/>
            <a:ext cx="616811" cy="567067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Blesk 5"/>
          <p:cNvSpPr/>
          <p:nvPr/>
        </p:nvSpPr>
        <p:spPr>
          <a:xfrm rot="2506783">
            <a:off x="4196457" y="1954982"/>
            <a:ext cx="548895" cy="571773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ovéPole 6"/>
          <p:cNvSpPr txBox="1"/>
          <p:nvPr/>
        </p:nvSpPr>
        <p:spPr>
          <a:xfrm>
            <a:off x="1958644" y="260648"/>
            <a:ext cx="486363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/>
              <a:t>ACUTE COVID 19 PNEUMONIA</a:t>
            </a:r>
            <a:endParaRPr lang="en-GB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022784" y="2564904"/>
            <a:ext cx="28733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ACUTE RESPIRTORY FAILURE</a:t>
            </a:r>
            <a:endParaRPr lang="en-GB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42780" y="3284984"/>
            <a:ext cx="26411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endParaRPr lang="cs-CZ" b="1" dirty="0"/>
          </a:p>
          <a:p>
            <a:r>
              <a:rPr lang="cs-CZ" b="1" dirty="0"/>
              <a:t>	PCO</a:t>
            </a:r>
            <a:r>
              <a:rPr lang="cs-CZ" b="1" baseline="-25000" dirty="0"/>
              <a:t>2</a:t>
            </a:r>
          </a:p>
          <a:p>
            <a:endParaRPr lang="en-GB" b="1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56723" y="3284983"/>
            <a:ext cx="324377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metabolic</a:t>
            </a:r>
            <a:r>
              <a:rPr lang="cs-CZ" b="1" dirty="0"/>
              <a:t> </a:t>
            </a:r>
            <a:r>
              <a:rPr lang="cs-CZ" b="1" dirty="0" err="1"/>
              <a:t>lactate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endParaRPr lang="cs-CZ" b="1" dirty="0"/>
          </a:p>
          <a:p>
            <a:r>
              <a:rPr lang="cs-CZ" b="1" dirty="0"/>
              <a:t>		HCO</a:t>
            </a:r>
            <a:r>
              <a:rPr lang="cs-CZ" b="1" baseline="-25000" dirty="0"/>
              <a:t>3-</a:t>
            </a:r>
          </a:p>
          <a:p>
            <a:endParaRPr lang="en-GB" b="1" baseline="-25000" dirty="0"/>
          </a:p>
        </p:txBody>
      </p:sp>
      <p:sp>
        <p:nvSpPr>
          <p:cNvPr id="11" name="Šipka nahoru 10"/>
          <p:cNvSpPr/>
          <p:nvPr/>
        </p:nvSpPr>
        <p:spPr>
          <a:xfrm>
            <a:off x="882492" y="3569219"/>
            <a:ext cx="484632" cy="48920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Šipka dolů 11"/>
          <p:cNvSpPr/>
          <p:nvPr/>
        </p:nvSpPr>
        <p:spPr>
          <a:xfrm>
            <a:off x="5764105" y="3626777"/>
            <a:ext cx="484632" cy="4892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/>
          <p:cNvSpPr txBox="1"/>
          <p:nvPr/>
        </p:nvSpPr>
        <p:spPr>
          <a:xfrm>
            <a:off x="1745495" y="5654121"/>
            <a:ext cx="59009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CHRONIC PHASE OF RESPIRATORY ACIDOSIS AND MAC</a:t>
            </a:r>
            <a:endParaRPr lang="cs-CZ" dirty="0"/>
          </a:p>
          <a:p>
            <a:r>
              <a:rPr lang="cs-CZ" dirty="0"/>
              <a:t>	</a:t>
            </a:r>
            <a:r>
              <a:rPr lang="cs-CZ" b="1" dirty="0"/>
              <a:t>PCO</a:t>
            </a:r>
            <a:r>
              <a:rPr lang="cs-CZ" b="1" baseline="-25000" dirty="0"/>
              <a:t>2</a:t>
            </a:r>
            <a:r>
              <a:rPr lang="cs-CZ" dirty="0"/>
              <a:t>		</a:t>
            </a:r>
            <a:r>
              <a:rPr lang="cs-CZ" b="1" dirty="0"/>
              <a:t>HCO</a:t>
            </a:r>
            <a:r>
              <a:rPr lang="cs-CZ" b="1" baseline="-25000" dirty="0"/>
              <a:t>3-</a:t>
            </a:r>
          </a:p>
          <a:p>
            <a:endParaRPr lang="en-GB" b="1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699" y="5955082"/>
            <a:ext cx="4873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56" y="5997755"/>
            <a:ext cx="4810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14"/>
          <p:cNvCxnSpPr>
            <a:stCxn id="8" idx="2"/>
          </p:cNvCxnSpPr>
          <p:nvPr/>
        </p:nvCxnSpPr>
        <p:spPr>
          <a:xfrm flipH="1">
            <a:off x="4457700" y="2934236"/>
            <a:ext cx="1760" cy="1747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1623060" y="3131829"/>
            <a:ext cx="4603626" cy="102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280722" y="3142114"/>
            <a:ext cx="0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1623060" y="3131829"/>
            <a:ext cx="0" cy="114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625375" y="4526250"/>
            <a:ext cx="310520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i="1" dirty="0">
                <a:solidFill>
                  <a:srgbClr val="FF0000"/>
                </a:solidFill>
              </a:rPr>
              <a:t>INSUFFICIENT COMPENSATION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25" name="Blesk 24"/>
          <p:cNvSpPr/>
          <p:nvPr/>
        </p:nvSpPr>
        <p:spPr>
          <a:xfrm rot="1929844">
            <a:off x="3925418" y="4918048"/>
            <a:ext cx="414668" cy="55775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Přímá spojnice se šipkou 26"/>
          <p:cNvCxnSpPr>
            <a:stCxn id="10" idx="2"/>
            <a:endCxn id="24" idx="0"/>
          </p:cNvCxnSpPr>
          <p:nvPr/>
        </p:nvCxnSpPr>
        <p:spPr>
          <a:xfrm flipH="1">
            <a:off x="4177980" y="4115980"/>
            <a:ext cx="1900630" cy="4102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9" idx="2"/>
            <a:endCxn id="24" idx="0"/>
          </p:cNvCxnSpPr>
          <p:nvPr/>
        </p:nvCxnSpPr>
        <p:spPr>
          <a:xfrm>
            <a:off x="1763334" y="4115981"/>
            <a:ext cx="2414646" cy="41026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13004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5616" y="1792795"/>
            <a:ext cx="199444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COVID-19</a:t>
            </a:r>
          </a:p>
          <a:p>
            <a:r>
              <a:rPr lang="cs-CZ" b="1" dirty="0"/>
              <a:t> </a:t>
            </a:r>
            <a:r>
              <a:rPr lang="cs-CZ" b="1" dirty="0" err="1"/>
              <a:t>bilateral</a:t>
            </a:r>
            <a:r>
              <a:rPr lang="cs-CZ" b="1" dirty="0"/>
              <a:t>  </a:t>
            </a:r>
            <a:r>
              <a:rPr lang="cs-CZ" b="1" dirty="0" err="1"/>
              <a:t>pneumonia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5616" y="3112992"/>
            <a:ext cx="25007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respiratoty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  <a:p>
            <a:r>
              <a:rPr lang="cs-CZ" dirty="0"/>
              <a:t>         </a:t>
            </a:r>
            <a:r>
              <a:rPr lang="cs-CZ" b="1" dirty="0"/>
              <a:t>PCO</a:t>
            </a:r>
            <a:r>
              <a:rPr lang="cs-CZ" b="1" baseline="-25000" dirty="0"/>
              <a:t>2</a:t>
            </a:r>
          </a:p>
          <a:p>
            <a:endParaRPr lang="en-GB" baseline="-25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08014" y="1917115"/>
            <a:ext cx="189808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Stomach</a:t>
            </a:r>
            <a:r>
              <a:rPr lang="cs-CZ" b="1" dirty="0"/>
              <a:t> </a:t>
            </a:r>
            <a:r>
              <a:rPr lang="cs-CZ" b="1" dirty="0" err="1"/>
              <a:t>drainage</a:t>
            </a:r>
            <a:endParaRPr lang="cs-CZ" b="1" dirty="0"/>
          </a:p>
          <a:p>
            <a:r>
              <a:rPr lang="cs-CZ" dirty="0"/>
              <a:t>          </a:t>
            </a:r>
            <a:r>
              <a:rPr lang="cs-CZ" b="1" dirty="0"/>
              <a:t>HCO</a:t>
            </a:r>
            <a:r>
              <a:rPr lang="cs-CZ" b="1" baseline="-25000" dirty="0"/>
              <a:t>3</a:t>
            </a:r>
            <a:r>
              <a:rPr lang="cs-CZ" b="1" baseline="30000" dirty="0"/>
              <a:t>-</a:t>
            </a:r>
          </a:p>
          <a:p>
            <a:endParaRPr lang="en-GB" dirty="0"/>
          </a:p>
        </p:txBody>
      </p:sp>
      <p:sp>
        <p:nvSpPr>
          <p:cNvPr id="9" name="Šipka nahoru 8"/>
          <p:cNvSpPr/>
          <p:nvPr/>
        </p:nvSpPr>
        <p:spPr>
          <a:xfrm>
            <a:off x="1188814" y="3376222"/>
            <a:ext cx="484632" cy="48920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Šipka nahoru 10"/>
          <p:cNvSpPr/>
          <p:nvPr/>
        </p:nvSpPr>
        <p:spPr>
          <a:xfrm>
            <a:off x="4820161" y="2226921"/>
            <a:ext cx="484632" cy="48920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ovéPole 12"/>
          <p:cNvSpPr txBox="1"/>
          <p:nvPr/>
        </p:nvSpPr>
        <p:spPr>
          <a:xfrm>
            <a:off x="2120278" y="5301208"/>
            <a:ext cx="460851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Chronic phase of combined ABR disorder</a:t>
            </a:r>
            <a:r>
              <a:rPr lang="cs-CZ" b="1" dirty="0"/>
              <a:t>	PCO2			HCO</a:t>
            </a:r>
            <a:r>
              <a:rPr lang="cs-CZ" b="1" baseline="-25000" dirty="0"/>
              <a:t>3</a:t>
            </a:r>
            <a:r>
              <a:rPr lang="cs-CZ" b="1" baseline="30000" dirty="0"/>
              <a:t>-</a:t>
            </a:r>
          </a:p>
          <a:p>
            <a:endParaRPr lang="cs-CZ" baseline="30000" dirty="0"/>
          </a:p>
          <a:p>
            <a:endParaRPr lang="cs-CZ" baseline="30000" dirty="0"/>
          </a:p>
          <a:p>
            <a:r>
              <a:rPr lang="cs-CZ" baseline="30000" dirty="0"/>
              <a:t>			</a:t>
            </a:r>
            <a:endParaRPr lang="en-GB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237477" y="4249488"/>
            <a:ext cx="35077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Insufficient</a:t>
            </a:r>
            <a:r>
              <a:rPr lang="cs-CZ" b="1" dirty="0"/>
              <a:t> </a:t>
            </a:r>
            <a:r>
              <a:rPr lang="cs-CZ" b="1" dirty="0" err="1"/>
              <a:t>renal</a:t>
            </a:r>
            <a:r>
              <a:rPr lang="cs-CZ" b="1" dirty="0"/>
              <a:t> </a:t>
            </a:r>
            <a:r>
              <a:rPr lang="cs-CZ" b="1" dirty="0" err="1"/>
              <a:t>compensation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</a:p>
          <a:p>
            <a:r>
              <a:rPr lang="en-GB" b="1" dirty="0"/>
              <a:t>respiratory failure</a:t>
            </a:r>
          </a:p>
        </p:txBody>
      </p:sp>
      <p:sp>
        <p:nvSpPr>
          <p:cNvPr id="15" name="Šipka nahoru 14"/>
          <p:cNvSpPr/>
          <p:nvPr/>
        </p:nvSpPr>
        <p:spPr>
          <a:xfrm>
            <a:off x="2625429" y="5697444"/>
            <a:ext cx="484632" cy="48920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ovéPole 15"/>
          <p:cNvSpPr txBox="1"/>
          <p:nvPr/>
        </p:nvSpPr>
        <p:spPr>
          <a:xfrm>
            <a:off x="651899" y="4256546"/>
            <a:ext cx="2931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Insufficient</a:t>
            </a:r>
            <a:r>
              <a:rPr lang="cs-CZ" b="1" dirty="0"/>
              <a:t> </a:t>
            </a:r>
            <a:r>
              <a:rPr lang="cs-CZ" b="1" dirty="0" err="1"/>
              <a:t>compensatory</a:t>
            </a:r>
            <a:endParaRPr lang="cs-CZ" b="1" dirty="0"/>
          </a:p>
          <a:p>
            <a:r>
              <a:rPr lang="en-GB" b="1" dirty="0"/>
              <a:t>pulmonary excretion of CO2-</a:t>
            </a:r>
          </a:p>
        </p:txBody>
      </p:sp>
      <p:sp>
        <p:nvSpPr>
          <p:cNvPr id="17" name="Šipka nahoru 16"/>
          <p:cNvSpPr/>
          <p:nvPr/>
        </p:nvSpPr>
        <p:spPr>
          <a:xfrm>
            <a:off x="5280876" y="5662788"/>
            <a:ext cx="484632" cy="48920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ovéPole 17"/>
          <p:cNvSpPr txBox="1"/>
          <p:nvPr/>
        </p:nvSpPr>
        <p:spPr>
          <a:xfrm>
            <a:off x="2120278" y="214196"/>
            <a:ext cx="39829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Gastric</a:t>
            </a:r>
            <a:r>
              <a:rPr lang="cs-CZ" b="1" dirty="0"/>
              <a:t> </a:t>
            </a:r>
            <a:r>
              <a:rPr lang="cs-CZ" b="1" dirty="0" err="1"/>
              <a:t>evacuation</a:t>
            </a:r>
            <a:r>
              <a:rPr lang="cs-CZ" b="1" dirty="0"/>
              <a:t> </a:t>
            </a:r>
            <a:r>
              <a:rPr lang="cs-CZ" b="1" dirty="0" err="1"/>
              <a:t>disorder</a:t>
            </a:r>
            <a:r>
              <a:rPr lang="cs-CZ" b="1" dirty="0"/>
              <a:t>- </a:t>
            </a:r>
            <a:r>
              <a:rPr lang="cs-CZ" b="1" dirty="0" err="1"/>
              <a:t>upper</a:t>
            </a:r>
            <a:r>
              <a:rPr lang="cs-CZ" b="1" dirty="0"/>
              <a:t> ileus</a:t>
            </a:r>
            <a:endParaRPr lang="en-GB" b="1" dirty="0"/>
          </a:p>
        </p:txBody>
      </p:sp>
      <p:sp>
        <p:nvSpPr>
          <p:cNvPr id="23" name="Blesk 22"/>
          <p:cNvSpPr/>
          <p:nvPr/>
        </p:nvSpPr>
        <p:spPr>
          <a:xfrm rot="2356341">
            <a:off x="2089395" y="2702262"/>
            <a:ext cx="357622" cy="33542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Blesk 24"/>
          <p:cNvSpPr/>
          <p:nvPr/>
        </p:nvSpPr>
        <p:spPr>
          <a:xfrm rot="1701654">
            <a:off x="5002621" y="868001"/>
            <a:ext cx="797485" cy="92101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ovéPole 25"/>
          <p:cNvSpPr txBox="1"/>
          <p:nvPr/>
        </p:nvSpPr>
        <p:spPr>
          <a:xfrm>
            <a:off x="384882" y="724054"/>
            <a:ext cx="465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Complications during hospitalization in the ICU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2867745" y="583528"/>
            <a:ext cx="0" cy="253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2120278" y="1093386"/>
            <a:ext cx="0" cy="6794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Blesk 32"/>
          <p:cNvSpPr/>
          <p:nvPr/>
        </p:nvSpPr>
        <p:spPr>
          <a:xfrm rot="1839242">
            <a:off x="5038789" y="2928615"/>
            <a:ext cx="829207" cy="1084877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Blesk 33"/>
          <p:cNvSpPr/>
          <p:nvPr/>
        </p:nvSpPr>
        <p:spPr>
          <a:xfrm rot="1751522">
            <a:off x="2091427" y="3947397"/>
            <a:ext cx="271382" cy="291161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521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57053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3600" b="1" dirty="0">
                <a:solidFill>
                  <a:srgbClr val="FF0000"/>
                </a:solidFill>
              </a:rPr>
              <a:t>Basic </a:t>
            </a:r>
            <a:r>
              <a:rPr lang="cs-CZ" sz="3600" b="1" dirty="0" err="1">
                <a:solidFill>
                  <a:srgbClr val="FF0000"/>
                </a:solidFill>
              </a:rPr>
              <a:t>physiology</a:t>
            </a:r>
            <a:endParaRPr lang="cs-CZ" sz="36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Measurement of acid-base balance parameters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Classification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ABB </a:t>
            </a:r>
            <a:r>
              <a:rPr lang="cs-CZ" sz="3600" dirty="0" err="1"/>
              <a:t>disorders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410634" y="404664"/>
            <a:ext cx="2210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/>
              <a:t>AGENDA</a:t>
            </a:r>
            <a:endParaRPr lang="en-GB" sz="4400" b="1" dirty="0"/>
          </a:p>
        </p:txBody>
      </p:sp>
    </p:spTree>
    <p:extLst>
      <p:ext uri="{BB962C8B-B14F-4D97-AF65-F5344CB8AC3E}">
        <p14:creationId xmlns="" xmlns:p14="http://schemas.microsoft.com/office/powerpoint/2010/main" val="255362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57053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3600" dirty="0"/>
              <a:t>Basic </a:t>
            </a:r>
            <a:r>
              <a:rPr lang="cs-CZ" sz="3600" dirty="0" err="1"/>
              <a:t>physiology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en-GB" sz="3600" dirty="0"/>
              <a:t>Measurement of acid-base balance parameters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Classification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ABB </a:t>
            </a:r>
            <a:r>
              <a:rPr lang="cs-CZ" sz="3600" dirty="0" err="1"/>
              <a:t>disorders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b="1" dirty="0" err="1">
                <a:solidFill>
                  <a:srgbClr val="FF0000"/>
                </a:solidFill>
              </a:rPr>
              <a:t>Metabolic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acidosis</a:t>
            </a:r>
            <a:endParaRPr lang="cs-CZ" sz="36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Metabolic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acidosis</a:t>
            </a:r>
            <a:endParaRPr lang="cs-CZ" sz="3600" dirty="0"/>
          </a:p>
          <a:p>
            <a:pPr marL="342900" indent="-342900">
              <a:buFont typeface="+mj-lt"/>
              <a:buAutoNum type="arabicPeriod"/>
            </a:pPr>
            <a:r>
              <a:rPr lang="cs-CZ" sz="3600" dirty="0" err="1"/>
              <a:t>Respiratory</a:t>
            </a:r>
            <a:r>
              <a:rPr lang="cs-CZ" sz="3600" dirty="0"/>
              <a:t> </a:t>
            </a:r>
            <a:r>
              <a:rPr lang="cs-CZ" sz="3600" dirty="0" err="1"/>
              <a:t>alkalosis</a:t>
            </a:r>
            <a:endParaRPr lang="cs-CZ" sz="4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410634" y="404664"/>
            <a:ext cx="2210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/>
              <a:t>AGENDA</a:t>
            </a:r>
            <a:endParaRPr lang="en-GB" sz="4400" b="1" dirty="0"/>
          </a:p>
        </p:txBody>
      </p:sp>
    </p:spTree>
    <p:extLst>
      <p:ext uri="{BB962C8B-B14F-4D97-AF65-F5344CB8AC3E}">
        <p14:creationId xmlns="" xmlns:p14="http://schemas.microsoft.com/office/powerpoint/2010/main" val="137129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Metabolic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r>
              <a:rPr lang="cs-CZ" b="1" dirty="0"/>
              <a:t> (MAC)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162879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Definition: </a:t>
            </a:r>
            <a:r>
              <a:rPr lang="en-GB" b="1" dirty="0"/>
              <a:t>MAC is an AB</a:t>
            </a:r>
            <a:r>
              <a:rPr lang="cs-CZ" b="1" dirty="0"/>
              <a:t>B</a:t>
            </a:r>
            <a:r>
              <a:rPr lang="en-GB" b="1" dirty="0"/>
              <a:t> disorder initiated by a decrease in plasma HCO</a:t>
            </a:r>
            <a:r>
              <a:rPr lang="en-GB" b="1" baseline="-25000" dirty="0"/>
              <a:t>3- </a:t>
            </a:r>
            <a:r>
              <a:rPr lang="en-GB" b="1" dirty="0"/>
              <a:t>concentration and accompanied by a compensatory decrease in pCO</a:t>
            </a:r>
            <a:r>
              <a:rPr lang="en-GB" b="1" baseline="-25000" dirty="0"/>
              <a:t>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9518" y="2340477"/>
            <a:ext cx="7791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Etiology:	 </a:t>
            </a:r>
            <a:r>
              <a:rPr lang="cs-CZ" dirty="0"/>
              <a:t>	</a:t>
            </a:r>
            <a:r>
              <a:rPr lang="cs-CZ" b="1" dirty="0"/>
              <a:t>L</a:t>
            </a:r>
            <a:r>
              <a:rPr lang="en-GB" b="1" dirty="0" err="1"/>
              <a:t>oss</a:t>
            </a:r>
            <a:r>
              <a:rPr lang="en-GB" b="1" dirty="0"/>
              <a:t> of HCO</a:t>
            </a:r>
            <a:r>
              <a:rPr lang="en-GB" b="1" baseline="-25000" dirty="0"/>
              <a:t>3-</a:t>
            </a:r>
            <a:r>
              <a:rPr lang="en-GB" b="1" dirty="0"/>
              <a:t> via GIT or kidneys</a:t>
            </a:r>
          </a:p>
          <a:p>
            <a:r>
              <a:rPr lang="cs-CZ" b="1" dirty="0"/>
              <a:t>		</a:t>
            </a:r>
            <a:r>
              <a:rPr lang="en-GB" b="1" dirty="0"/>
              <a:t>pathological acid production / retention</a:t>
            </a:r>
          </a:p>
          <a:p>
            <a:r>
              <a:rPr lang="cs-CZ" b="1" dirty="0"/>
              <a:t>		</a:t>
            </a:r>
            <a:r>
              <a:rPr lang="en-GB" b="1" dirty="0"/>
              <a:t>exogenous intake of acidifying or acid-producing substances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9519" y="3460358"/>
            <a:ext cx="8700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Clinical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signs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r>
              <a:rPr lang="cs-CZ" dirty="0"/>
              <a:t>	</a:t>
            </a:r>
            <a:r>
              <a:rPr lang="cs-CZ" b="1" dirty="0" err="1"/>
              <a:t>Hyperventilation</a:t>
            </a:r>
            <a:r>
              <a:rPr lang="cs-CZ" b="1" dirty="0"/>
              <a:t> (</a:t>
            </a:r>
            <a:r>
              <a:rPr lang="cs-CZ" b="1" dirty="0" err="1"/>
              <a:t>Kusmaul's</a:t>
            </a:r>
            <a:r>
              <a:rPr lang="cs-CZ" b="1" dirty="0"/>
              <a:t> </a:t>
            </a:r>
            <a:r>
              <a:rPr lang="cs-CZ" b="1" dirty="0" err="1"/>
              <a:t>breathing</a:t>
            </a:r>
            <a:r>
              <a:rPr lang="cs-CZ" b="1" dirty="0"/>
              <a:t>)</a:t>
            </a:r>
          </a:p>
          <a:p>
            <a:r>
              <a:rPr lang="cs-CZ" b="1" dirty="0"/>
              <a:t>		</a:t>
            </a:r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muscle</a:t>
            </a:r>
            <a:r>
              <a:rPr lang="cs-CZ" b="1" dirty="0"/>
              <a:t> </a:t>
            </a:r>
            <a:r>
              <a:rPr lang="cs-CZ" b="1" dirty="0" err="1"/>
              <a:t>exhaustion</a:t>
            </a:r>
            <a:r>
              <a:rPr lang="cs-CZ" b="1" dirty="0"/>
              <a:t> &gt;&gt; </a:t>
            </a:r>
            <a:r>
              <a:rPr lang="cs-CZ" b="1" dirty="0" err="1"/>
              <a:t>acute</a:t>
            </a:r>
            <a:r>
              <a:rPr lang="cs-CZ" b="1" dirty="0"/>
              <a:t> </a:t>
            </a:r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  <a:p>
            <a:r>
              <a:rPr lang="cs-CZ" b="1" dirty="0"/>
              <a:t>		</a:t>
            </a:r>
            <a:r>
              <a:rPr lang="cs-CZ" b="1" dirty="0" err="1"/>
              <a:t>Hypotension</a:t>
            </a:r>
            <a:r>
              <a:rPr lang="cs-CZ" b="1" dirty="0"/>
              <a:t> (↓ response to </a:t>
            </a:r>
            <a:r>
              <a:rPr lang="cs-CZ" b="1" dirty="0" err="1"/>
              <a:t>vasopressor</a:t>
            </a:r>
            <a:r>
              <a:rPr lang="cs-CZ" b="1" dirty="0"/>
              <a:t> </a:t>
            </a:r>
            <a:r>
              <a:rPr lang="cs-CZ" b="1" dirty="0" err="1"/>
              <a:t>therapy</a:t>
            </a:r>
            <a:r>
              <a:rPr lang="cs-CZ" b="1" dirty="0"/>
              <a:t>) &gt;&gt; </a:t>
            </a:r>
            <a:r>
              <a:rPr lang="cs-CZ" b="1" dirty="0" err="1"/>
              <a:t>tissue</a:t>
            </a:r>
            <a:r>
              <a:rPr lang="cs-CZ" b="1" dirty="0"/>
              <a:t> </a:t>
            </a:r>
            <a:r>
              <a:rPr lang="cs-CZ" b="1" dirty="0" err="1"/>
              <a:t>hypoxia</a:t>
            </a:r>
            <a:r>
              <a:rPr lang="cs-CZ" b="1" dirty="0"/>
              <a:t> &gt;&gt; 			</a:t>
            </a:r>
            <a:r>
              <a:rPr lang="cs-CZ" b="1" dirty="0" err="1"/>
              <a:t>lactic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endParaRPr lang="cs-CZ" b="1" dirty="0"/>
          </a:p>
          <a:p>
            <a:r>
              <a:rPr lang="cs-CZ" b="1" dirty="0"/>
              <a:t>		</a:t>
            </a:r>
            <a:r>
              <a:rPr lang="cs-CZ" b="1" dirty="0" err="1"/>
              <a:t>Reduction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cardiac</a:t>
            </a:r>
            <a:r>
              <a:rPr lang="cs-CZ" b="1" dirty="0"/>
              <a:t> </a:t>
            </a:r>
            <a:r>
              <a:rPr lang="cs-CZ" b="1" dirty="0" err="1"/>
              <a:t>contractility</a:t>
            </a:r>
            <a:r>
              <a:rPr lang="cs-CZ" b="1" dirty="0"/>
              <a:t> and </a:t>
            </a:r>
            <a:r>
              <a:rPr lang="cs-CZ" b="1" dirty="0" err="1"/>
              <a:t>cardiac</a:t>
            </a:r>
            <a:r>
              <a:rPr lang="cs-CZ" b="1" dirty="0"/>
              <a:t> </a:t>
            </a:r>
            <a:r>
              <a:rPr lang="cs-CZ" b="1" dirty="0" err="1"/>
              <a:t>arrhythmia</a:t>
            </a:r>
            <a:r>
              <a:rPr lang="cs-CZ" b="1" dirty="0"/>
              <a:t> &gt;&gt; 				</a:t>
            </a:r>
            <a:r>
              <a:rPr lang="cs-CZ" b="1" dirty="0" err="1"/>
              <a:t>pulmonary</a:t>
            </a:r>
            <a:r>
              <a:rPr lang="cs-CZ" b="1" dirty="0"/>
              <a:t> </a:t>
            </a:r>
            <a:r>
              <a:rPr lang="cs-CZ" b="1" dirty="0" err="1"/>
              <a:t>edema</a:t>
            </a:r>
            <a:r>
              <a:rPr lang="cs-CZ" b="1" dirty="0"/>
              <a:t> 	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5397265"/>
            <a:ext cx="8187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Diagnosis and differential diagnosis: </a:t>
            </a:r>
            <a:r>
              <a:rPr lang="cs-CZ" sz="2400" b="1" u="sng" dirty="0" err="1"/>
              <a:t>is</a:t>
            </a:r>
            <a:r>
              <a:rPr lang="cs-CZ" sz="2400" b="1" u="sng" dirty="0"/>
              <a:t> </a:t>
            </a:r>
            <a:r>
              <a:rPr lang="en-GB" sz="2400" b="1" u="sng" dirty="0"/>
              <a:t>based on AG calculation</a:t>
            </a:r>
          </a:p>
        </p:txBody>
      </p:sp>
    </p:spTree>
    <p:extLst>
      <p:ext uri="{BB962C8B-B14F-4D97-AF65-F5344CB8AC3E}">
        <p14:creationId xmlns="" xmlns:p14="http://schemas.microsoft.com/office/powerpoint/2010/main" val="845532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ANION GAP=</a:t>
            </a:r>
            <a:br>
              <a:rPr lang="cs-CZ" b="1" dirty="0"/>
            </a:br>
            <a:r>
              <a:rPr lang="en-GB" sz="2000" b="1" dirty="0"/>
              <a:t>AMOUNT OF UNM</a:t>
            </a:r>
            <a:r>
              <a:rPr lang="cs-CZ" sz="2000" b="1" dirty="0"/>
              <a:t>EASRED</a:t>
            </a:r>
            <a:r>
              <a:rPr lang="en-GB" sz="2000" b="1" dirty="0"/>
              <a:t> ANIONS (albumin</a:t>
            </a:r>
            <a:r>
              <a:rPr lang="cs-CZ" sz="2000" b="1" dirty="0"/>
              <a:t>/</a:t>
            </a:r>
            <a:r>
              <a:rPr lang="en-GB" sz="2000" b="1" dirty="0"/>
              <a:t>plasma proteins, Pi-, SO</a:t>
            </a:r>
            <a:r>
              <a:rPr lang="en-GB" sz="2000" b="1" baseline="-25000" dirty="0"/>
              <a:t>4-</a:t>
            </a:r>
            <a:r>
              <a:rPr lang="en-GB" sz="2000" b="1" dirty="0"/>
              <a:t>, organic anions)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2420888"/>
            <a:ext cx="628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AG = (Na</a:t>
            </a:r>
            <a:r>
              <a:rPr lang="cs-CZ" sz="2400" b="1" baseline="30000" dirty="0"/>
              <a:t>+</a:t>
            </a:r>
            <a:r>
              <a:rPr lang="cs-CZ" sz="2400" b="1" dirty="0"/>
              <a:t> + K</a:t>
            </a:r>
            <a:r>
              <a:rPr lang="cs-CZ" sz="2400" b="1" baseline="30000" dirty="0"/>
              <a:t>+</a:t>
            </a:r>
            <a:r>
              <a:rPr lang="cs-CZ" sz="2400" b="1" dirty="0"/>
              <a:t>) – (HCO</a:t>
            </a:r>
            <a:r>
              <a:rPr lang="cs-CZ" sz="2400" b="1" baseline="-25000" dirty="0"/>
              <a:t>3-</a:t>
            </a:r>
            <a:r>
              <a:rPr lang="cs-CZ" sz="2400" b="1" dirty="0"/>
              <a:t> +Cl</a:t>
            </a:r>
            <a:r>
              <a:rPr lang="cs-CZ" sz="2400" b="1" baseline="30000" dirty="0"/>
              <a:t>-</a:t>
            </a:r>
            <a:r>
              <a:rPr lang="cs-CZ" sz="2400" b="1" dirty="0"/>
              <a:t>)  = 14 ± 2 </a:t>
            </a:r>
            <a:r>
              <a:rPr lang="cs-CZ" sz="2400" b="1" dirty="0" err="1"/>
              <a:t>mmol</a:t>
            </a:r>
            <a:r>
              <a:rPr lang="cs-CZ" sz="2400" b="1" dirty="0"/>
              <a:t>/L </a:t>
            </a:r>
            <a:endParaRPr lang="en-GB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795006"/>
            <a:ext cx="375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Na</a:t>
            </a:r>
            <a:r>
              <a:rPr lang="cs-CZ" sz="2400" b="1" baseline="30000" dirty="0"/>
              <a:t>+</a:t>
            </a:r>
            <a:r>
              <a:rPr lang="cs-CZ" sz="2400" b="1" dirty="0"/>
              <a:t> + K</a:t>
            </a:r>
            <a:r>
              <a:rPr lang="cs-CZ" sz="2400" b="1" baseline="30000" dirty="0"/>
              <a:t>+</a:t>
            </a:r>
            <a:r>
              <a:rPr lang="cs-CZ" sz="2400" b="1" dirty="0"/>
              <a:t> = (Cl</a:t>
            </a:r>
            <a:r>
              <a:rPr lang="cs-CZ" sz="2400" b="1" baseline="30000" dirty="0"/>
              <a:t>-</a:t>
            </a:r>
            <a:r>
              <a:rPr lang="cs-CZ" sz="2400" b="1" dirty="0"/>
              <a:t> + HCO</a:t>
            </a:r>
            <a:r>
              <a:rPr lang="cs-CZ" sz="2400" b="1" baseline="-25000" dirty="0"/>
              <a:t>3-</a:t>
            </a:r>
            <a:r>
              <a:rPr lang="cs-CZ" sz="2400" b="1" dirty="0"/>
              <a:t> ) + AG</a:t>
            </a:r>
            <a:endParaRPr lang="en-GB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749457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↑</a:t>
            </a:r>
            <a:r>
              <a:rPr lang="cs-CZ" sz="2800" b="1" dirty="0"/>
              <a:t>AG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An increase in the concentration of ions that </a:t>
            </a:r>
            <a:endParaRPr lang="cs-CZ" sz="2800" b="1" dirty="0"/>
          </a:p>
          <a:p>
            <a:r>
              <a:rPr lang="cs-CZ" sz="2800" b="1" dirty="0"/>
              <a:t>	</a:t>
            </a:r>
            <a:r>
              <a:rPr lang="en-GB" sz="2800" b="1" dirty="0"/>
              <a:t>physiologically form AG</a:t>
            </a:r>
            <a:r>
              <a:rPr lang="cs-CZ" sz="2800" b="1" dirty="0"/>
              <a:t> (p</a:t>
            </a:r>
            <a:r>
              <a:rPr lang="en-GB" sz="2800" b="1" dirty="0" err="1"/>
              <a:t>hosphates</a:t>
            </a:r>
            <a:r>
              <a:rPr lang="en-GB" sz="2800" b="1" dirty="0"/>
              <a:t> and </a:t>
            </a:r>
            <a:r>
              <a:rPr lang="cs-CZ" sz="2800" b="1" dirty="0"/>
              <a:t>	</a:t>
            </a:r>
            <a:r>
              <a:rPr lang="en-GB" sz="2800" b="1" dirty="0"/>
              <a:t>sulphates </a:t>
            </a:r>
            <a:r>
              <a:rPr lang="cs-CZ" sz="2800" b="1" dirty="0"/>
              <a:t>in </a:t>
            </a:r>
            <a:r>
              <a:rPr lang="en-GB" sz="2800" b="1" dirty="0" err="1"/>
              <a:t>uremia</a:t>
            </a:r>
            <a:r>
              <a:rPr lang="en-GB" sz="2800" b="1" dirty="0"/>
              <a:t>)</a:t>
            </a:r>
            <a:endParaRPr lang="cs-CZ" sz="2800" b="1" dirty="0"/>
          </a:p>
          <a:p>
            <a:r>
              <a:rPr lang="cs-CZ" sz="2800" b="1" dirty="0"/>
              <a:t>2)  Presence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cs-CZ" sz="2800" b="1" dirty="0" err="1"/>
              <a:t>new</a:t>
            </a:r>
            <a:r>
              <a:rPr lang="cs-CZ" sz="2800" b="1" dirty="0"/>
              <a:t> </a:t>
            </a:r>
            <a:r>
              <a:rPr lang="cs-CZ" sz="2800" b="1" dirty="0" err="1"/>
              <a:t>anions</a:t>
            </a:r>
            <a:endParaRPr lang="cs-CZ" sz="2800" b="1" dirty="0"/>
          </a:p>
          <a:p>
            <a:r>
              <a:rPr lang="cs-CZ" sz="2800" b="1" dirty="0"/>
              <a:t>	</a:t>
            </a:r>
            <a:r>
              <a:rPr lang="cs-CZ" sz="2800" b="1" dirty="0" err="1"/>
              <a:t>Lactate</a:t>
            </a:r>
            <a:r>
              <a:rPr lang="cs-CZ" sz="2800" b="1" dirty="0"/>
              <a:t> (</a:t>
            </a:r>
            <a:r>
              <a:rPr lang="cs-CZ" sz="2800" b="1" dirty="0" err="1"/>
              <a:t>hypoxia</a:t>
            </a:r>
            <a:r>
              <a:rPr lang="cs-CZ" sz="2800" b="1" dirty="0"/>
              <a:t>)</a:t>
            </a:r>
          </a:p>
          <a:p>
            <a:r>
              <a:rPr lang="cs-CZ" sz="2800" b="1" dirty="0"/>
              <a:t>	3-hydroxybutyrate (</a:t>
            </a:r>
            <a:r>
              <a:rPr lang="cs-CZ" sz="2800" b="1" dirty="0" err="1"/>
              <a:t>diabetic</a:t>
            </a:r>
            <a:r>
              <a:rPr lang="cs-CZ" sz="2800" b="1" dirty="0"/>
              <a:t> </a:t>
            </a:r>
            <a:r>
              <a:rPr lang="cs-CZ" sz="2800" b="1" dirty="0" err="1"/>
              <a:t>ketoacidosis</a:t>
            </a:r>
            <a:r>
              <a:rPr lang="cs-CZ" sz="2800" b="1" dirty="0"/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2984460"/>
            <a:ext cx="806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/>
              <a:t>Adjusted</a:t>
            </a:r>
            <a:r>
              <a:rPr lang="cs-CZ" sz="2400" b="1" dirty="0"/>
              <a:t> AG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albuminemia</a:t>
            </a:r>
            <a:r>
              <a:rPr lang="cs-CZ" sz="2400" b="1" dirty="0"/>
              <a:t> = AG + 0.25 x </a:t>
            </a:r>
            <a:r>
              <a:rPr lang="en-US" sz="2400" b="1" dirty="0"/>
              <a:t>[</a:t>
            </a:r>
            <a:r>
              <a:rPr lang="cs-CZ" sz="2400" b="1" dirty="0"/>
              <a:t>Alb</a:t>
            </a:r>
            <a:r>
              <a:rPr lang="en-US" sz="2400" b="1" baseline="-25000" dirty="0"/>
              <a:t>norm</a:t>
            </a:r>
            <a:r>
              <a:rPr lang="cs-CZ" sz="2400" b="1" dirty="0"/>
              <a:t> –  Alb</a:t>
            </a:r>
            <a:r>
              <a:rPr lang="en-US" sz="2400" b="1" baseline="-25000" dirty="0"/>
              <a:t>a</a:t>
            </a:r>
            <a:r>
              <a:rPr lang="cs-CZ" sz="2400" b="1" baseline="-25000" dirty="0"/>
              <a:t>c</a:t>
            </a:r>
            <a:r>
              <a:rPr lang="en-US" sz="2400" b="1" baseline="-25000" dirty="0"/>
              <a:t>t</a:t>
            </a:r>
            <a:r>
              <a:rPr lang="en-US" sz="2400" b="1" dirty="0"/>
              <a:t>]</a:t>
            </a:r>
            <a:r>
              <a:rPr lang="cs-CZ" sz="2400" b="1" dirty="0"/>
              <a:t> </a:t>
            </a:r>
            <a:endParaRPr lang="en-GB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354306" y="3396768"/>
            <a:ext cx="325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if given in g/</a:t>
            </a:r>
            <a:r>
              <a:rPr lang="en-GB" dirty="0" err="1"/>
              <a:t>dL</a:t>
            </a:r>
            <a:r>
              <a:rPr lang="en-GB" dirty="0"/>
              <a:t>, the factor is 2.5.</a:t>
            </a:r>
          </a:p>
        </p:txBody>
      </p:sp>
    </p:spTree>
    <p:extLst>
      <p:ext uri="{BB962C8B-B14F-4D97-AF65-F5344CB8AC3E}">
        <p14:creationId xmlns="" xmlns:p14="http://schemas.microsoft.com/office/powerpoint/2010/main" val="650410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sz="3600" b="1" u="sng" dirty="0"/>
              <a:t>MAC without increased AG </a:t>
            </a:r>
            <a:r>
              <a:rPr lang="en-GB" sz="3600" b="1" dirty="0"/>
              <a:t>= 14 ± 2 </a:t>
            </a:r>
            <a:r>
              <a:rPr lang="en-GB" sz="3600" b="1" dirty="0" err="1"/>
              <a:t>mmol</a:t>
            </a:r>
            <a:r>
              <a:rPr lang="en-GB" sz="3600" b="1" dirty="0"/>
              <a:t> / L </a:t>
            </a:r>
            <a:r>
              <a:rPr lang="en-GB" b="1" dirty="0" err="1"/>
              <a:t>Hyperchloremic</a:t>
            </a:r>
            <a:r>
              <a:rPr lang="en-GB" b="1" dirty="0"/>
              <a:t> acidosis</a:t>
            </a:r>
            <a:endParaRPr lang="en-GB" sz="27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4400" y="2276872"/>
            <a:ext cx="504056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Normo/</a:t>
            </a:r>
            <a:r>
              <a:rPr lang="cs-CZ" b="1" dirty="0" err="1"/>
              <a:t>hyperkalemia</a:t>
            </a:r>
            <a:endParaRPr lang="cs-CZ" b="1" dirty="0"/>
          </a:p>
          <a:p>
            <a:r>
              <a:rPr lang="cs-CZ" dirty="0"/>
              <a:t>	</a:t>
            </a:r>
            <a:r>
              <a:rPr lang="cs-CZ" b="1" dirty="0" err="1"/>
              <a:t>Medications</a:t>
            </a:r>
            <a:r>
              <a:rPr lang="cs-CZ" b="1" dirty="0"/>
              <a:t>:</a:t>
            </a:r>
            <a:r>
              <a:rPr lang="cs-CZ" dirty="0"/>
              <a:t> </a:t>
            </a:r>
            <a:r>
              <a:rPr lang="cs-CZ" dirty="0" err="1"/>
              <a:t>amilorid</a:t>
            </a:r>
            <a:r>
              <a:rPr lang="cs-CZ" dirty="0"/>
              <a:t>, </a:t>
            </a:r>
            <a:r>
              <a:rPr lang="cs-CZ" dirty="0" err="1"/>
              <a:t>NSAIDs</a:t>
            </a:r>
            <a:r>
              <a:rPr lang="cs-CZ" dirty="0"/>
              <a:t>, </a:t>
            </a:r>
            <a:r>
              <a:rPr lang="cs-CZ" dirty="0" err="1"/>
              <a:t>ACEi,ARB</a:t>
            </a:r>
            <a:r>
              <a:rPr lang="cs-CZ" dirty="0"/>
              <a:t>, 	</a:t>
            </a:r>
            <a:r>
              <a:rPr lang="cs-CZ" dirty="0" err="1"/>
              <a:t>trimetoprim</a:t>
            </a:r>
            <a:r>
              <a:rPr lang="cs-CZ" dirty="0"/>
              <a:t>, </a:t>
            </a:r>
            <a:r>
              <a:rPr lang="cs-CZ" dirty="0" err="1"/>
              <a:t>spironolacton</a:t>
            </a:r>
            <a:r>
              <a:rPr lang="cs-CZ" dirty="0"/>
              <a:t>, heparin</a:t>
            </a:r>
          </a:p>
          <a:p>
            <a:r>
              <a:rPr lang="cs-CZ" dirty="0"/>
              <a:t>	</a:t>
            </a:r>
            <a:r>
              <a:rPr lang="cs-CZ" b="1" dirty="0" err="1"/>
              <a:t>Hyperkalemic</a:t>
            </a:r>
            <a:r>
              <a:rPr lang="cs-CZ" b="1" dirty="0"/>
              <a:t> RTA type IV </a:t>
            </a:r>
            <a:r>
              <a:rPr lang="cs-CZ" dirty="0"/>
              <a:t>	(</a:t>
            </a:r>
            <a:r>
              <a:rPr lang="cs-CZ" dirty="0" err="1"/>
              <a:t>hyporenin</a:t>
            </a:r>
            <a:r>
              <a:rPr lang="cs-CZ" dirty="0"/>
              <a:t> 	</a:t>
            </a:r>
            <a:r>
              <a:rPr lang="cs-CZ" dirty="0" err="1"/>
              <a:t>hypoaldosteronisms</a:t>
            </a:r>
            <a:r>
              <a:rPr lang="cs-CZ" dirty="0"/>
              <a:t>)</a:t>
            </a:r>
          </a:p>
          <a:p>
            <a:r>
              <a:rPr lang="cs-CZ" dirty="0"/>
              <a:t>	</a:t>
            </a:r>
            <a:r>
              <a:rPr lang="cs-CZ" b="1" dirty="0" err="1"/>
              <a:t>Tubular</a:t>
            </a:r>
            <a:r>
              <a:rPr lang="cs-CZ" b="1" dirty="0"/>
              <a:t> </a:t>
            </a:r>
            <a:r>
              <a:rPr lang="cs-CZ" b="1" dirty="0" err="1"/>
              <a:t>resistance</a:t>
            </a:r>
            <a:r>
              <a:rPr lang="cs-CZ" b="1" dirty="0"/>
              <a:t> to </a:t>
            </a:r>
            <a:r>
              <a:rPr lang="cs-CZ" b="1" dirty="0" err="1"/>
              <a:t>aldoseterone</a:t>
            </a:r>
            <a:endParaRPr lang="cs-CZ" b="1" dirty="0"/>
          </a:p>
          <a:p>
            <a:r>
              <a:rPr lang="cs-CZ" dirty="0"/>
              <a:t>	</a:t>
            </a:r>
            <a:r>
              <a:rPr lang="cs-CZ" b="1" dirty="0"/>
              <a:t>Aldosterone </a:t>
            </a:r>
            <a:r>
              <a:rPr lang="cs-CZ" b="1" dirty="0" err="1"/>
              <a:t>deficiency</a:t>
            </a:r>
            <a:endParaRPr lang="cs-CZ" b="1" dirty="0"/>
          </a:p>
          <a:p>
            <a:r>
              <a:rPr lang="cs-CZ" dirty="0"/>
              <a:t>	</a:t>
            </a:r>
            <a:r>
              <a:rPr lang="cs-CZ" b="1" dirty="0"/>
              <a:t>↓ </a:t>
            </a:r>
            <a:r>
              <a:rPr lang="en-GB" b="1" dirty="0"/>
              <a:t>influx of Na + into the distal nephron</a:t>
            </a:r>
            <a:r>
              <a:rPr lang="cs-CZ" dirty="0"/>
              <a:t>	(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hypoperfusion</a:t>
            </a:r>
            <a:r>
              <a:rPr lang="cs-CZ" dirty="0"/>
              <a:t>,</a:t>
            </a:r>
          </a:p>
          <a:p>
            <a:r>
              <a:rPr lang="cs-CZ" dirty="0"/>
              <a:t>	</a:t>
            </a:r>
            <a:r>
              <a:rPr lang="cs-CZ" dirty="0" err="1"/>
              <a:t>vasomotor</a:t>
            </a:r>
            <a:r>
              <a:rPr lang="cs-CZ" dirty="0"/>
              <a:t> </a:t>
            </a:r>
            <a:r>
              <a:rPr lang="cs-CZ" dirty="0" err="1"/>
              <a:t>renal</a:t>
            </a:r>
            <a:r>
              <a:rPr lang="cs-CZ" dirty="0"/>
              <a:t> </a:t>
            </a:r>
            <a:r>
              <a:rPr lang="cs-CZ" dirty="0" err="1"/>
              <a:t>failure</a:t>
            </a:r>
            <a:r>
              <a:rPr lang="cs-CZ" dirty="0"/>
              <a:t>) </a:t>
            </a:r>
          </a:p>
          <a:p>
            <a:r>
              <a:rPr lang="cs-CZ" dirty="0"/>
              <a:t>	</a:t>
            </a:r>
            <a:r>
              <a:rPr lang="cs-CZ" b="1" dirty="0"/>
              <a:t>RI</a:t>
            </a:r>
          </a:p>
          <a:p>
            <a:r>
              <a:rPr lang="cs-CZ" dirty="0"/>
              <a:t>	</a:t>
            </a:r>
            <a:r>
              <a:rPr lang="en-GB" b="1" dirty="0"/>
              <a:t>Therapy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en-GB" b="1" dirty="0"/>
              <a:t>solutions with high </a:t>
            </a:r>
            <a:r>
              <a:rPr lang="cs-CZ" b="1" dirty="0"/>
              <a:t>Cl</a:t>
            </a:r>
            <a:r>
              <a:rPr lang="cs-CZ" b="1" baseline="30000" dirty="0"/>
              <a:t>-</a:t>
            </a:r>
            <a:r>
              <a:rPr lang="cs-CZ" b="1" dirty="0"/>
              <a:t>	</a:t>
            </a:r>
            <a:r>
              <a:rPr lang="en-GB" b="1" dirty="0"/>
              <a:t>concentrations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436096" y="2297470"/>
            <a:ext cx="350147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Hypokalemia</a:t>
            </a:r>
            <a:endParaRPr lang="cs-CZ" b="1" dirty="0"/>
          </a:p>
          <a:p>
            <a:r>
              <a:rPr lang="cs-CZ" dirty="0"/>
              <a:t>	</a:t>
            </a:r>
            <a:r>
              <a:rPr lang="cs-CZ" b="1" dirty="0" err="1"/>
              <a:t>Diarrhea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Intestinal</a:t>
            </a:r>
            <a:r>
              <a:rPr lang="cs-CZ" b="1" dirty="0"/>
              <a:t> fistula</a:t>
            </a:r>
          </a:p>
          <a:p>
            <a:r>
              <a:rPr lang="cs-CZ" b="1" dirty="0"/>
              <a:t>	</a:t>
            </a:r>
            <a:r>
              <a:rPr lang="cs-CZ" b="1" dirty="0" err="1"/>
              <a:t>Pancreatic</a:t>
            </a:r>
            <a:r>
              <a:rPr lang="cs-CZ" b="1" dirty="0"/>
              <a:t> fistula</a:t>
            </a:r>
          </a:p>
          <a:p>
            <a:r>
              <a:rPr lang="cs-CZ" b="1" dirty="0"/>
              <a:t>	</a:t>
            </a:r>
            <a:r>
              <a:rPr lang="cs-CZ" b="1" dirty="0" err="1"/>
              <a:t>Short</a:t>
            </a:r>
            <a:r>
              <a:rPr lang="cs-CZ" b="1" dirty="0"/>
              <a:t> </a:t>
            </a:r>
            <a:r>
              <a:rPr lang="cs-CZ" b="1" dirty="0" err="1"/>
              <a:t>small</a:t>
            </a:r>
            <a:r>
              <a:rPr lang="cs-CZ" b="1" dirty="0"/>
              <a:t> </a:t>
            </a:r>
            <a:r>
              <a:rPr lang="cs-CZ" b="1" dirty="0" err="1"/>
              <a:t>bowel</a:t>
            </a:r>
            <a:endParaRPr lang="cs-CZ" b="1" dirty="0"/>
          </a:p>
          <a:p>
            <a:r>
              <a:rPr lang="cs-CZ" b="1" dirty="0"/>
              <a:t>	RTA type I and II</a:t>
            </a:r>
          </a:p>
          <a:p>
            <a:r>
              <a:rPr lang="cs-CZ" b="1" dirty="0"/>
              <a:t>	</a:t>
            </a:r>
            <a:r>
              <a:rPr lang="cs-CZ" b="1" dirty="0" err="1"/>
              <a:t>Ureterosigmoideostomy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Ureteroileostomy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Drugs</a:t>
            </a:r>
            <a:r>
              <a:rPr lang="cs-CZ" b="1" dirty="0"/>
              <a:t> (</a:t>
            </a:r>
            <a:r>
              <a:rPr lang="cs-CZ" b="1" dirty="0" err="1"/>
              <a:t>Li</a:t>
            </a:r>
            <a:r>
              <a:rPr lang="cs-CZ" b="1" dirty="0"/>
              <a:t>, </a:t>
            </a:r>
            <a:r>
              <a:rPr lang="cs-CZ" b="1" dirty="0" err="1"/>
              <a:t>acetazolamide</a:t>
            </a:r>
            <a:r>
              <a:rPr lang="cs-CZ" b="1" dirty="0"/>
              <a:t>)</a:t>
            </a:r>
          </a:p>
          <a:p>
            <a:r>
              <a:rPr lang="cs-CZ" b="1" dirty="0"/>
              <a:t>	Toluene </a:t>
            </a:r>
            <a:r>
              <a:rPr lang="cs-CZ" b="1" dirty="0" err="1"/>
              <a:t>poisoning</a:t>
            </a:r>
            <a:endParaRPr lang="cs-CZ" b="1" dirty="0"/>
          </a:p>
          <a:p>
            <a:r>
              <a:rPr lang="cs-CZ" b="1" dirty="0"/>
              <a:t>	D-</a:t>
            </a:r>
            <a:r>
              <a:rPr lang="cs-CZ" b="1" dirty="0" err="1"/>
              <a:t>lactic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r>
              <a:rPr lang="cs-CZ" b="1" dirty="0"/>
              <a:t> 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-481332" y="3579678"/>
            <a:ext cx="2304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Influence of transport in ENAC</a:t>
            </a:r>
          </a:p>
        </p:txBody>
      </p:sp>
      <p:sp>
        <p:nvSpPr>
          <p:cNvPr id="8" name="Levá složená závorka 7"/>
          <p:cNvSpPr/>
          <p:nvPr/>
        </p:nvSpPr>
        <p:spPr>
          <a:xfrm>
            <a:off x="875818" y="2754140"/>
            <a:ext cx="155448" cy="163775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Přímá spojnice 9"/>
          <p:cNvCxnSpPr>
            <a:stCxn id="2" idx="2"/>
          </p:cNvCxnSpPr>
          <p:nvPr/>
        </p:nvCxnSpPr>
        <p:spPr>
          <a:xfrm>
            <a:off x="4535996" y="1417638"/>
            <a:ext cx="1714" cy="2282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3768" y="1673364"/>
            <a:ext cx="46932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2483768" y="1673364"/>
            <a:ext cx="0" cy="6035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171271" y="1673364"/>
            <a:ext cx="0" cy="6035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4345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85010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Pomocná vyšetření pro </a:t>
            </a:r>
            <a:r>
              <a:rPr lang="cs-CZ" sz="3200" b="1" dirty="0" err="1"/>
              <a:t>dif.dg</a:t>
            </a:r>
            <a:r>
              <a:rPr lang="cs-CZ" sz="3200" b="1" dirty="0"/>
              <a:t> MAC s normálním AG</a:t>
            </a:r>
            <a:endParaRPr lang="en-GB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05273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URIN OSMOLAL GAP </a:t>
            </a:r>
            <a:r>
              <a:rPr lang="cs-CZ" dirty="0"/>
              <a:t>(močová osmotická mezera) &gt;&gt;</a:t>
            </a:r>
            <a:r>
              <a:rPr lang="cs-CZ" b="1" dirty="0"/>
              <a:t>Rozlišení GIT a renálních ztrát HCO</a:t>
            </a:r>
            <a:r>
              <a:rPr lang="cs-CZ" b="1" baseline="-25000" dirty="0"/>
              <a:t>3-</a:t>
            </a:r>
          </a:p>
          <a:p>
            <a:r>
              <a:rPr lang="cs-CZ" b="1" dirty="0"/>
              <a:t>UOG = </a:t>
            </a:r>
            <a:r>
              <a:rPr lang="cs-CZ" b="1" dirty="0" err="1"/>
              <a:t>U</a:t>
            </a:r>
            <a:r>
              <a:rPr lang="cs-CZ" b="1" baseline="-25000" dirty="0" err="1"/>
              <a:t>OSMzměř</a:t>
            </a:r>
            <a:r>
              <a:rPr lang="en-US" b="1" dirty="0"/>
              <a:t> – </a:t>
            </a:r>
            <a:r>
              <a:rPr lang="cs-CZ" b="1" dirty="0"/>
              <a:t> (</a:t>
            </a:r>
            <a:r>
              <a:rPr lang="en-US" b="1" dirty="0"/>
              <a:t>2x [Na</a:t>
            </a:r>
            <a:r>
              <a:rPr lang="en-US" b="1" baseline="30000" dirty="0"/>
              <a:t>+</a:t>
            </a:r>
            <a:r>
              <a:rPr lang="en-US" b="1" dirty="0"/>
              <a:t> K</a:t>
            </a:r>
            <a:r>
              <a:rPr lang="en-US" b="1" baseline="30000" dirty="0"/>
              <a:t>+</a:t>
            </a:r>
            <a:r>
              <a:rPr lang="en-US" b="1" dirty="0"/>
              <a:t>]</a:t>
            </a:r>
            <a:r>
              <a:rPr lang="cs-CZ" b="1" dirty="0"/>
              <a:t> + U</a:t>
            </a:r>
            <a:r>
              <a:rPr lang="cs-CZ" b="1" baseline="-25000" dirty="0"/>
              <a:t>UREA</a:t>
            </a:r>
            <a:r>
              <a:rPr lang="cs-CZ" b="1" dirty="0"/>
              <a:t> + U</a:t>
            </a:r>
            <a:r>
              <a:rPr lang="cs-CZ" b="1" baseline="-25000" dirty="0"/>
              <a:t>GLU</a:t>
            </a:r>
            <a:r>
              <a:rPr lang="cs-CZ" b="1" dirty="0"/>
              <a:t>)</a:t>
            </a:r>
            <a:endParaRPr lang="en-GB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8687" y="1870086"/>
            <a:ext cx="6383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UOG</a:t>
            </a:r>
            <a:endParaRPr lang="en-GB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90004" y="2360622"/>
            <a:ext cx="21257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&lt;200 </a:t>
            </a:r>
            <a:r>
              <a:rPr lang="cs-CZ" dirty="0" err="1"/>
              <a:t>mosm</a:t>
            </a:r>
            <a:r>
              <a:rPr lang="cs-CZ" dirty="0"/>
              <a:t>/kg </a:t>
            </a:r>
          </a:p>
          <a:p>
            <a:r>
              <a:rPr lang="cs-CZ" dirty="0"/>
              <a:t>Renální ztráty HCO3-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58369" y="2348880"/>
            <a:ext cx="36879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&gt;200 </a:t>
            </a:r>
            <a:r>
              <a:rPr lang="cs-CZ" dirty="0" err="1"/>
              <a:t>mosm</a:t>
            </a:r>
            <a:r>
              <a:rPr lang="cs-CZ" dirty="0"/>
              <a:t>/kg</a:t>
            </a:r>
          </a:p>
          <a:p>
            <a:r>
              <a:rPr lang="cs-CZ" dirty="0"/>
              <a:t>Renální ztráty jsou nepravděpodobné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574608" y="3231074"/>
            <a:ext cx="8080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/>
              <a:t>URIN ANION GAP </a:t>
            </a:r>
            <a:r>
              <a:rPr lang="cs-CZ" dirty="0"/>
              <a:t>(	močová aniontová mezera) &gt;&gt; </a:t>
            </a:r>
            <a:r>
              <a:rPr lang="cs-CZ" b="1" dirty="0"/>
              <a:t>Posouzení adekvátnosti močového vylučování NH</a:t>
            </a:r>
            <a:r>
              <a:rPr lang="cs-CZ" b="1" baseline="-25000" dirty="0"/>
              <a:t>4+</a:t>
            </a:r>
            <a:r>
              <a:rPr lang="cs-CZ" b="1" dirty="0"/>
              <a:t> pro danou patologickou situaci</a:t>
            </a:r>
          </a:p>
          <a:p>
            <a:r>
              <a:rPr lang="cs-CZ" b="1" dirty="0"/>
              <a:t>UAG = (</a:t>
            </a:r>
            <a:r>
              <a:rPr lang="cs-CZ" b="1" dirty="0" err="1"/>
              <a:t>U</a:t>
            </a:r>
            <a:r>
              <a:rPr lang="cs-CZ" b="1" baseline="-25000" dirty="0" err="1"/>
              <a:t>Na</a:t>
            </a:r>
            <a:r>
              <a:rPr lang="cs-CZ" b="1" baseline="-25000" dirty="0"/>
              <a:t>+</a:t>
            </a:r>
            <a:r>
              <a:rPr lang="cs-CZ" b="1" dirty="0"/>
              <a:t> + U</a:t>
            </a:r>
            <a:r>
              <a:rPr lang="cs-CZ" b="1" baseline="-25000" dirty="0"/>
              <a:t>K+</a:t>
            </a:r>
            <a:r>
              <a:rPr lang="cs-CZ" b="1" dirty="0"/>
              <a:t>) – </a:t>
            </a:r>
            <a:r>
              <a:rPr lang="cs-CZ" b="1" dirty="0" err="1"/>
              <a:t>U</a:t>
            </a:r>
            <a:r>
              <a:rPr lang="cs-CZ" b="1" baseline="-25000" dirty="0" err="1"/>
              <a:t>Cl</a:t>
            </a:r>
            <a:r>
              <a:rPr lang="cs-CZ" b="1" baseline="-25000" dirty="0"/>
              <a:t>-</a:t>
            </a:r>
            <a:endParaRPr lang="en-GB" b="1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826541" y="4154404"/>
            <a:ext cx="6132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UAG</a:t>
            </a:r>
            <a:endParaRPr lang="en-GB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72347" y="4733854"/>
            <a:ext cx="25703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-30mmol/L a méně</a:t>
            </a:r>
          </a:p>
          <a:p>
            <a:r>
              <a:rPr lang="cs-CZ" b="1" dirty="0"/>
              <a:t>Exkrece NH</a:t>
            </a:r>
            <a:r>
              <a:rPr lang="cs-CZ" b="1" baseline="-25000" dirty="0"/>
              <a:t>4+</a:t>
            </a:r>
            <a:r>
              <a:rPr lang="cs-CZ" b="1" dirty="0"/>
              <a:t> přiměřená </a:t>
            </a:r>
            <a:endParaRPr lang="en-GB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52453" y="4733854"/>
            <a:ext cx="356546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&gt; -30mmol/L /pozitivní</a:t>
            </a:r>
          </a:p>
          <a:p>
            <a:r>
              <a:rPr lang="cs-CZ" b="1" dirty="0"/>
              <a:t>Exkrece NH4+ je nepřiměřeně nízká</a:t>
            </a:r>
            <a:endParaRPr lang="en-GB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02336" y="6386566"/>
            <a:ext cx="21194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UOG &lt; 200mosm/kg</a:t>
            </a:r>
            <a:endParaRPr lang="en-GB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133163" y="6399526"/>
            <a:ext cx="21723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UOG &gt; 200 </a:t>
            </a:r>
            <a:r>
              <a:rPr lang="cs-CZ" b="1" dirty="0" err="1"/>
              <a:t>mosm</a:t>
            </a:r>
            <a:r>
              <a:rPr lang="cs-CZ" b="1" dirty="0"/>
              <a:t>/kg</a:t>
            </a:r>
            <a:endParaRPr lang="en-GB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963011" y="5721368"/>
            <a:ext cx="13644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  <a:r>
              <a:rPr lang="cs-CZ" b="1" dirty="0"/>
              <a:t>NH</a:t>
            </a:r>
            <a:r>
              <a:rPr lang="cs-CZ" b="1" baseline="-25000" dirty="0"/>
              <a:t>4+</a:t>
            </a:r>
            <a:r>
              <a:rPr lang="cs-CZ" b="1" dirty="0"/>
              <a:t> ↓↓↓</a:t>
            </a:r>
            <a:endParaRPr lang="en-GB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801614" y="5706662"/>
            <a:ext cx="801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≈NH</a:t>
            </a:r>
            <a:r>
              <a:rPr lang="cs-CZ" b="1" baseline="-25000" dirty="0"/>
              <a:t>4+</a:t>
            </a:r>
            <a:r>
              <a:rPr lang="cs-CZ" b="1" dirty="0"/>
              <a:t> </a:t>
            </a:r>
            <a:endParaRPr lang="en-GB" b="1" dirty="0"/>
          </a:p>
        </p:txBody>
      </p:sp>
      <p:cxnSp>
        <p:nvCxnSpPr>
          <p:cNvPr id="18" name="Přímá spojnice 17"/>
          <p:cNvCxnSpPr>
            <a:stCxn id="5" idx="1"/>
          </p:cNvCxnSpPr>
          <p:nvPr/>
        </p:nvCxnSpPr>
        <p:spPr>
          <a:xfrm flipH="1">
            <a:off x="2057506" y="2054752"/>
            <a:ext cx="172118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6" idx="0"/>
          </p:cNvCxnSpPr>
          <p:nvPr/>
        </p:nvCxnSpPr>
        <p:spPr>
          <a:xfrm flipH="1">
            <a:off x="2052892" y="2054752"/>
            <a:ext cx="4614" cy="3058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5" idx="3"/>
          </p:cNvCxnSpPr>
          <p:nvPr/>
        </p:nvCxnSpPr>
        <p:spPr>
          <a:xfrm>
            <a:off x="4417003" y="2054752"/>
            <a:ext cx="21853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endCxn id="8" idx="0"/>
          </p:cNvCxnSpPr>
          <p:nvPr/>
        </p:nvCxnSpPr>
        <p:spPr>
          <a:xfrm flipH="1">
            <a:off x="6602336" y="2054752"/>
            <a:ext cx="1" cy="294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endCxn id="10" idx="1"/>
          </p:cNvCxnSpPr>
          <p:nvPr/>
        </p:nvCxnSpPr>
        <p:spPr>
          <a:xfrm>
            <a:off x="2052891" y="4339070"/>
            <a:ext cx="17736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087287" y="4339070"/>
            <a:ext cx="4616" cy="3947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4465616" y="4357600"/>
            <a:ext cx="22756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12" idx="0"/>
          </p:cNvCxnSpPr>
          <p:nvPr/>
        </p:nvCxnSpPr>
        <p:spPr>
          <a:xfrm flipV="1">
            <a:off x="6735185" y="4339070"/>
            <a:ext cx="0" cy="3947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14" idx="0"/>
            <a:endCxn id="16" idx="2"/>
          </p:cNvCxnSpPr>
          <p:nvPr/>
        </p:nvCxnSpPr>
        <p:spPr>
          <a:xfrm flipH="1" flipV="1">
            <a:off x="5202526" y="6075994"/>
            <a:ext cx="16832" cy="3235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13" idx="0"/>
          </p:cNvCxnSpPr>
          <p:nvPr/>
        </p:nvCxnSpPr>
        <p:spPr>
          <a:xfrm flipH="1" flipV="1">
            <a:off x="7645250" y="6090700"/>
            <a:ext cx="16832" cy="2958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7645249" y="538018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endCxn id="15" idx="0"/>
          </p:cNvCxnSpPr>
          <p:nvPr/>
        </p:nvCxnSpPr>
        <p:spPr>
          <a:xfrm>
            <a:off x="7645249" y="5380185"/>
            <a:ext cx="0" cy="3411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0508145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4769" y="116632"/>
            <a:ext cx="8103539" cy="66881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MAC </a:t>
            </a:r>
            <a:r>
              <a:rPr lang="en-GB" b="1" u="sng" dirty="0"/>
              <a:t>with increased AG</a:t>
            </a:r>
            <a:r>
              <a:rPr lang="en-GB" b="1" dirty="0"/>
              <a:t>&gt; 16 </a:t>
            </a:r>
            <a:r>
              <a:rPr lang="en-GB" b="1" dirty="0" err="1"/>
              <a:t>mmol</a:t>
            </a:r>
            <a:r>
              <a:rPr lang="en-GB" b="1" dirty="0"/>
              <a:t> / L</a:t>
            </a:r>
            <a:endParaRPr lang="en-GB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3886" y="761329"/>
            <a:ext cx="883011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b="1" u="sng" dirty="0"/>
              <a:t>↑SERUM OSMOLAL GAP </a:t>
            </a:r>
            <a:r>
              <a:rPr lang="cs-CZ" dirty="0"/>
              <a:t>=  (</a:t>
            </a:r>
            <a:r>
              <a:rPr lang="cs-CZ" b="1" dirty="0"/>
              <a:t>&gt;10mosm/kg</a:t>
            </a:r>
            <a:r>
              <a:rPr lang="cs-CZ" dirty="0"/>
              <a:t> ) </a:t>
            </a:r>
          </a:p>
          <a:p>
            <a:r>
              <a:rPr lang="cs-CZ" b="1" dirty="0"/>
              <a:t>SOG = </a:t>
            </a:r>
            <a:r>
              <a:rPr lang="en-US" b="1" dirty="0"/>
              <a:t>[</a:t>
            </a:r>
            <a:r>
              <a:rPr lang="cs-CZ" b="1" dirty="0"/>
              <a:t>P</a:t>
            </a:r>
            <a:r>
              <a:rPr lang="cs-CZ" b="1" baseline="-25000" dirty="0"/>
              <a:t>OSM</a:t>
            </a:r>
            <a:r>
              <a:rPr lang="en-US" b="1" dirty="0"/>
              <a:t>]</a:t>
            </a:r>
            <a:r>
              <a:rPr lang="cs-CZ" b="1" baseline="-25000" dirty="0"/>
              <a:t> </a:t>
            </a:r>
            <a:r>
              <a:rPr lang="cs-CZ" b="1" baseline="-25000" dirty="0" err="1"/>
              <a:t>measured</a:t>
            </a:r>
            <a:r>
              <a:rPr lang="cs-CZ" b="1" dirty="0"/>
              <a:t>  -  </a:t>
            </a:r>
            <a:r>
              <a:rPr lang="en-US" b="1" dirty="0"/>
              <a:t>[</a:t>
            </a:r>
            <a:r>
              <a:rPr lang="cs-CZ" b="1" dirty="0"/>
              <a:t>2 x (</a:t>
            </a:r>
            <a:r>
              <a:rPr lang="en-US" b="1" dirty="0"/>
              <a:t>Na</a:t>
            </a:r>
            <a:r>
              <a:rPr lang="en-US" b="1" baseline="30000" dirty="0"/>
              <a:t>+</a:t>
            </a:r>
            <a:r>
              <a:rPr lang="en-US" b="1" dirty="0"/>
              <a:t> </a:t>
            </a:r>
            <a:r>
              <a:rPr lang="cs-CZ" b="1" dirty="0"/>
              <a:t> +</a:t>
            </a:r>
            <a:r>
              <a:rPr lang="en-US" b="1" dirty="0"/>
              <a:t> K</a:t>
            </a:r>
            <a:r>
              <a:rPr lang="en-US" b="1" baseline="30000" dirty="0"/>
              <a:t>+</a:t>
            </a:r>
            <a:r>
              <a:rPr lang="en-US" b="1" dirty="0"/>
              <a:t>]</a:t>
            </a:r>
            <a:r>
              <a:rPr lang="cs-CZ" b="1" dirty="0"/>
              <a:t>)</a:t>
            </a:r>
            <a:r>
              <a:rPr lang="en-US" b="1" dirty="0"/>
              <a:t> </a:t>
            </a:r>
            <a:r>
              <a:rPr lang="cs-CZ" b="1" dirty="0"/>
              <a:t>+  S</a:t>
            </a:r>
            <a:r>
              <a:rPr lang="cs-CZ" b="1" baseline="-25000" dirty="0"/>
              <a:t>GLU</a:t>
            </a:r>
            <a:r>
              <a:rPr lang="en-US" b="1" dirty="0"/>
              <a:t>]</a:t>
            </a:r>
            <a:endParaRPr lang="en-GB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3812" y="1556792"/>
            <a:ext cx="271875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SOG &gt;20 </a:t>
            </a:r>
            <a:r>
              <a:rPr lang="cs-CZ" b="1" dirty="0" err="1"/>
              <a:t>mosm</a:t>
            </a:r>
            <a:r>
              <a:rPr lang="cs-CZ" b="1" dirty="0"/>
              <a:t>/kg</a:t>
            </a:r>
          </a:p>
          <a:p>
            <a:r>
              <a:rPr lang="cs-CZ" b="1" dirty="0" err="1"/>
              <a:t>Poison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ethylene</a:t>
            </a:r>
            <a:r>
              <a:rPr lang="cs-CZ" b="1" dirty="0"/>
              <a:t> </a:t>
            </a:r>
            <a:r>
              <a:rPr lang="cs-CZ" b="1" dirty="0" err="1"/>
              <a:t>glycol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ethanol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methanol</a:t>
            </a:r>
            <a:endParaRPr lang="cs-CZ" b="1" dirty="0"/>
          </a:p>
          <a:p>
            <a:r>
              <a:rPr lang="cs-CZ" b="1" dirty="0"/>
              <a:t>	</a:t>
            </a:r>
            <a:r>
              <a:rPr lang="cs-CZ" b="1" dirty="0" err="1"/>
              <a:t>diethylene</a:t>
            </a:r>
            <a:r>
              <a:rPr lang="cs-CZ" b="1" dirty="0"/>
              <a:t> </a:t>
            </a:r>
            <a:r>
              <a:rPr lang="cs-CZ" b="1" dirty="0" err="1"/>
              <a:t>glycol</a:t>
            </a:r>
            <a:endParaRPr lang="cs-CZ" b="1" dirty="0"/>
          </a:p>
          <a:p>
            <a:r>
              <a:rPr lang="cs-CZ" b="1" dirty="0"/>
              <a:t>	propylene </a:t>
            </a:r>
            <a:r>
              <a:rPr lang="cs-CZ" b="1" dirty="0" err="1"/>
              <a:t>glycol</a:t>
            </a:r>
            <a:r>
              <a:rPr lang="cs-CZ" b="1" dirty="0"/>
              <a:t> 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25051" y="1527564"/>
            <a:ext cx="5844739" cy="51706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SOG &lt;20mosm/kg</a:t>
            </a:r>
          </a:p>
          <a:p>
            <a:r>
              <a:rPr lang="cs-CZ" b="1" dirty="0" err="1"/>
              <a:t>Ketoacidosis</a:t>
            </a:r>
            <a:endParaRPr lang="cs-CZ" b="1" dirty="0"/>
          </a:p>
          <a:p>
            <a:r>
              <a:rPr lang="cs-CZ" b="1" dirty="0" err="1"/>
              <a:t>Lactate</a:t>
            </a:r>
            <a:r>
              <a:rPr lang="cs-CZ" b="1" dirty="0"/>
              <a:t> </a:t>
            </a:r>
            <a:r>
              <a:rPr lang="cs-CZ" b="1" dirty="0" err="1"/>
              <a:t>acidosis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lactate</a:t>
            </a:r>
            <a:r>
              <a:rPr lang="cs-CZ" dirty="0"/>
              <a:t> &gt;2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  <a:p>
            <a:r>
              <a:rPr lang="cs-CZ" dirty="0"/>
              <a:t>	</a:t>
            </a:r>
            <a:r>
              <a:rPr lang="cs-CZ" b="1" dirty="0"/>
              <a:t>Type A:</a:t>
            </a:r>
            <a:r>
              <a:rPr lang="cs-CZ" dirty="0"/>
              <a:t> </a:t>
            </a:r>
            <a:r>
              <a:rPr lang="cs-CZ" dirty="0" err="1"/>
              <a:t>hypoxia</a:t>
            </a:r>
            <a:r>
              <a:rPr lang="cs-CZ" dirty="0"/>
              <a:t>, </a:t>
            </a:r>
            <a:r>
              <a:rPr lang="cs-CZ" dirty="0" err="1"/>
              <a:t>hypotension</a:t>
            </a:r>
            <a:r>
              <a:rPr lang="cs-CZ" dirty="0"/>
              <a:t>, </a:t>
            </a:r>
            <a:r>
              <a:rPr lang="cs-CZ" dirty="0" err="1"/>
              <a:t>hypovolemia</a:t>
            </a:r>
            <a:r>
              <a:rPr lang="cs-CZ" dirty="0"/>
              <a:t>, </a:t>
            </a:r>
            <a:r>
              <a:rPr lang="cs-CZ" dirty="0" err="1"/>
              <a:t>sepsis</a:t>
            </a:r>
            <a:endParaRPr lang="cs-CZ" dirty="0"/>
          </a:p>
          <a:p>
            <a:r>
              <a:rPr lang="cs-CZ" dirty="0"/>
              <a:t>	</a:t>
            </a:r>
            <a:r>
              <a:rPr lang="cs-CZ" b="1" dirty="0"/>
              <a:t>Type B:</a:t>
            </a:r>
            <a:r>
              <a:rPr lang="cs-CZ" dirty="0"/>
              <a:t> </a:t>
            </a:r>
            <a:r>
              <a:rPr lang="en-GB" dirty="0"/>
              <a:t>without symptoms of tissue hypoxia</a:t>
            </a:r>
            <a:r>
              <a:rPr lang="cs-CZ" dirty="0"/>
              <a:t>			</a:t>
            </a:r>
            <a:r>
              <a:rPr lang="cs-CZ" dirty="0" err="1"/>
              <a:t>Diabetic</a:t>
            </a:r>
            <a:r>
              <a:rPr lang="cs-CZ" dirty="0"/>
              <a:t> </a:t>
            </a:r>
            <a:r>
              <a:rPr lang="cs-CZ" dirty="0" err="1"/>
              <a:t>decompensation</a:t>
            </a:r>
            <a:r>
              <a:rPr lang="cs-CZ" dirty="0"/>
              <a:t> -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types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Hepatopathy</a:t>
            </a:r>
            <a:r>
              <a:rPr lang="cs-CZ" dirty="0"/>
              <a:t> (↓ </a:t>
            </a:r>
            <a:r>
              <a:rPr lang="cs-CZ" dirty="0" err="1"/>
              <a:t>lactate</a:t>
            </a:r>
            <a:r>
              <a:rPr lang="cs-CZ" dirty="0"/>
              <a:t> </a:t>
            </a:r>
            <a:r>
              <a:rPr lang="cs-CZ" dirty="0" err="1"/>
              <a:t>clearance</a:t>
            </a:r>
            <a:r>
              <a:rPr lang="cs-CZ" dirty="0"/>
              <a:t>)</a:t>
            </a:r>
          </a:p>
          <a:p>
            <a:r>
              <a:rPr lang="cs-CZ" dirty="0"/>
              <a:t>		</a:t>
            </a:r>
            <a:r>
              <a:rPr lang="cs-CZ" dirty="0" err="1"/>
              <a:t>Thiamine</a:t>
            </a:r>
            <a:r>
              <a:rPr lang="cs-CZ" dirty="0"/>
              <a:t> </a:t>
            </a:r>
            <a:r>
              <a:rPr lang="cs-CZ" dirty="0" err="1"/>
              <a:t>deficiency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Cyanide</a:t>
            </a:r>
            <a:r>
              <a:rPr lang="cs-CZ" dirty="0"/>
              <a:t> </a:t>
            </a:r>
            <a:r>
              <a:rPr lang="cs-CZ" dirty="0" err="1"/>
              <a:t>poisoning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Generalized</a:t>
            </a:r>
            <a:r>
              <a:rPr lang="cs-CZ" dirty="0"/>
              <a:t> </a:t>
            </a:r>
            <a:r>
              <a:rPr lang="cs-CZ" dirty="0" err="1"/>
              <a:t>malignancies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bowel</a:t>
            </a:r>
            <a:r>
              <a:rPr lang="cs-CZ" dirty="0"/>
              <a:t> syndrome</a:t>
            </a:r>
          </a:p>
          <a:p>
            <a:r>
              <a:rPr lang="cs-CZ" dirty="0"/>
              <a:t>		</a:t>
            </a:r>
            <a:r>
              <a:rPr lang="cs-CZ" dirty="0" err="1"/>
              <a:t>Pheochromocytoma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err="1"/>
              <a:t>Drugs</a:t>
            </a:r>
            <a:r>
              <a:rPr lang="cs-CZ" dirty="0"/>
              <a:t> </a:t>
            </a:r>
            <a:r>
              <a:rPr lang="cs-CZ" sz="1400" dirty="0"/>
              <a:t>(paracetamol, </a:t>
            </a:r>
            <a:r>
              <a:rPr lang="cs-CZ" sz="1400" dirty="0" err="1"/>
              <a:t>epinephrine</a:t>
            </a:r>
            <a:r>
              <a:rPr lang="cs-CZ" sz="1400" dirty="0"/>
              <a:t>, </a:t>
            </a:r>
            <a:r>
              <a:rPr lang="cs-CZ" sz="1400" dirty="0" err="1"/>
              <a:t>salbutamol</a:t>
            </a:r>
            <a:r>
              <a:rPr lang="cs-CZ" sz="1400" dirty="0"/>
              <a:t>, 			</a:t>
            </a:r>
            <a:r>
              <a:rPr lang="cs-CZ" sz="1400" dirty="0" err="1"/>
              <a:t>terbutaline</a:t>
            </a:r>
            <a:r>
              <a:rPr lang="cs-CZ" sz="1400" dirty="0"/>
              <a:t>, </a:t>
            </a:r>
            <a:r>
              <a:rPr lang="cs-CZ" sz="1400" dirty="0" err="1"/>
              <a:t>linezolid</a:t>
            </a:r>
            <a:r>
              <a:rPr lang="cs-CZ" sz="1400" dirty="0"/>
              <a:t>, </a:t>
            </a:r>
            <a:r>
              <a:rPr lang="cs-CZ" sz="1400" dirty="0" err="1"/>
              <a:t>metformin</a:t>
            </a:r>
            <a:r>
              <a:rPr lang="cs-CZ" sz="1400" dirty="0"/>
              <a:t>, </a:t>
            </a:r>
            <a:r>
              <a:rPr lang="cs-CZ" sz="1400" dirty="0" err="1"/>
              <a:t>propofol</a:t>
            </a:r>
            <a:r>
              <a:rPr lang="cs-CZ" sz="1400" dirty="0"/>
              <a:t>, 			propylene </a:t>
            </a:r>
            <a:r>
              <a:rPr lang="cs-CZ" sz="1400" dirty="0" err="1"/>
              <a:t>glycol</a:t>
            </a:r>
            <a:r>
              <a:rPr lang="cs-CZ" sz="1400" dirty="0"/>
              <a:t>, </a:t>
            </a:r>
            <a:r>
              <a:rPr lang="cs-CZ" sz="1400" dirty="0" err="1"/>
              <a:t>salicylates</a:t>
            </a:r>
            <a:r>
              <a:rPr lang="cs-CZ" sz="1400" dirty="0"/>
              <a:t>, </a:t>
            </a:r>
            <a:r>
              <a:rPr lang="cs-CZ" sz="1400" dirty="0" err="1"/>
              <a:t>inhibitors</a:t>
            </a:r>
            <a:r>
              <a:rPr lang="cs-CZ" sz="1400" dirty="0"/>
              <a:t>, reverse 			</a:t>
            </a:r>
            <a:r>
              <a:rPr lang="cs-CZ" sz="1400" dirty="0" err="1"/>
              <a:t>tramcriptase</a:t>
            </a:r>
            <a:r>
              <a:rPr lang="cs-CZ" sz="1400" dirty="0"/>
              <a:t>)</a:t>
            </a:r>
          </a:p>
          <a:p>
            <a:r>
              <a:rPr lang="cs-CZ" dirty="0"/>
              <a:t>		</a:t>
            </a:r>
            <a:r>
              <a:rPr lang="cs-CZ" dirty="0" err="1"/>
              <a:t>Epileptic</a:t>
            </a:r>
            <a:r>
              <a:rPr lang="cs-CZ" dirty="0"/>
              <a:t> </a:t>
            </a:r>
            <a:r>
              <a:rPr lang="cs-CZ" dirty="0" err="1"/>
              <a:t>seizure</a:t>
            </a:r>
            <a:r>
              <a:rPr lang="cs-CZ" dirty="0"/>
              <a:t> </a:t>
            </a:r>
          </a:p>
          <a:p>
            <a:r>
              <a:rPr lang="en-GB" b="1" dirty="0"/>
              <a:t>Acute and chronic renal failure (</a:t>
            </a:r>
            <a:r>
              <a:rPr lang="en-GB" b="1" dirty="0" err="1"/>
              <a:t>Uremia</a:t>
            </a:r>
            <a:r>
              <a:rPr lang="en-GB" b="1" dirty="0"/>
              <a:t>)</a:t>
            </a:r>
          </a:p>
          <a:p>
            <a:r>
              <a:rPr lang="en-GB" b="1" dirty="0"/>
              <a:t>Acute starvation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41989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17632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Differential dg MAC with extended AG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b="1" dirty="0" err="1"/>
              <a:t>memory</a:t>
            </a:r>
            <a:r>
              <a:rPr lang="cs-CZ" b="1" dirty="0"/>
              <a:t> </a:t>
            </a:r>
            <a:r>
              <a:rPr lang="cs-CZ" b="1" dirty="0" err="1"/>
              <a:t>aid</a:t>
            </a:r>
            <a:r>
              <a:rPr lang="cs-CZ" b="1" dirty="0"/>
              <a:t>“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772816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K</a:t>
            </a:r>
            <a:r>
              <a:rPr lang="cs-CZ" sz="2000" b="1" dirty="0"/>
              <a:t>	</a:t>
            </a:r>
            <a:r>
              <a:rPr lang="cs-CZ" sz="2000" b="1" dirty="0" err="1"/>
              <a:t>Ketoacidosis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U</a:t>
            </a:r>
            <a:r>
              <a:rPr lang="cs-CZ" sz="2000" b="1" dirty="0"/>
              <a:t>	</a:t>
            </a:r>
            <a:r>
              <a:rPr lang="cs-CZ" sz="2000" b="1" dirty="0" err="1"/>
              <a:t>Uremia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S</a:t>
            </a:r>
            <a:r>
              <a:rPr lang="cs-CZ" sz="2000" b="1" dirty="0"/>
              <a:t>	</a:t>
            </a:r>
            <a:r>
              <a:rPr lang="cs-CZ" sz="2000" b="1" dirty="0" err="1"/>
              <a:t>Salicylates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M</a:t>
            </a:r>
            <a:r>
              <a:rPr lang="cs-CZ" sz="2000" b="1" dirty="0"/>
              <a:t>	</a:t>
            </a:r>
            <a:r>
              <a:rPr lang="cs-CZ" sz="2000" b="1" dirty="0" err="1"/>
              <a:t>Methanol</a:t>
            </a:r>
            <a:r>
              <a:rPr lang="cs-CZ" sz="2000" b="1" dirty="0"/>
              <a:t>, </a:t>
            </a:r>
            <a:r>
              <a:rPr lang="cs-CZ" sz="2000" b="1" dirty="0" err="1"/>
              <a:t>ethanol</a:t>
            </a:r>
            <a:r>
              <a:rPr lang="cs-CZ" sz="2000" b="1" dirty="0"/>
              <a:t>, </a:t>
            </a:r>
            <a:r>
              <a:rPr lang="cs-CZ" sz="2000" b="1" dirty="0" err="1"/>
              <a:t>propylenglykcol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A</a:t>
            </a:r>
            <a:r>
              <a:rPr lang="cs-CZ" sz="2000" b="1" dirty="0"/>
              <a:t>	</a:t>
            </a:r>
            <a:r>
              <a:rPr lang="de-DE" sz="2000" b="1" dirty="0"/>
              <a:t>Ä</a:t>
            </a:r>
            <a:r>
              <a:rPr lang="cs-CZ" sz="2000" b="1" dirty="0" err="1"/>
              <a:t>thylenglycol</a:t>
            </a:r>
            <a:r>
              <a:rPr lang="cs-CZ" sz="2000" b="1" dirty="0"/>
              <a:t> (</a:t>
            </a:r>
            <a:r>
              <a:rPr lang="en-GB" sz="2000" b="1" dirty="0"/>
              <a:t>the aid is from</a:t>
            </a:r>
            <a:r>
              <a:rPr lang="cs-CZ" sz="2000" b="1" dirty="0"/>
              <a:t> my</a:t>
            </a:r>
            <a:r>
              <a:rPr lang="en-GB" sz="2000" b="1" dirty="0"/>
              <a:t> German colleagues)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U</a:t>
            </a:r>
            <a:r>
              <a:rPr lang="cs-CZ" sz="2000" b="1" dirty="0"/>
              <a:t>	</a:t>
            </a:r>
            <a:r>
              <a:rPr lang="cs-CZ" sz="2000" b="1" dirty="0" err="1"/>
              <a:t>Uremia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b="1" dirty="0">
                <a:solidFill>
                  <a:srgbClr val="FF0000"/>
                </a:solidFill>
              </a:rPr>
              <a:t>L</a:t>
            </a:r>
            <a:r>
              <a:rPr lang="cs-CZ" sz="2000" b="1" dirty="0"/>
              <a:t>	</a:t>
            </a:r>
            <a:r>
              <a:rPr lang="cs-CZ" sz="2000" b="1" dirty="0" err="1"/>
              <a:t>Lactate</a:t>
            </a:r>
            <a:endParaRPr lang="en-GB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26524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MAC </a:t>
            </a:r>
            <a:r>
              <a:rPr lang="cs-CZ" b="1" dirty="0" err="1"/>
              <a:t>therapy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285750" y="1463090"/>
            <a:ext cx="865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Supplementation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 err="1">
                <a:solidFill>
                  <a:srgbClr val="FF0000"/>
                </a:solidFill>
              </a:rPr>
              <a:t>of</a:t>
            </a:r>
            <a:r>
              <a:rPr lang="cs-CZ" sz="2000" b="1" dirty="0">
                <a:solidFill>
                  <a:srgbClr val="FF0000"/>
                </a:solidFill>
              </a:rPr>
              <a:t> HCO</a:t>
            </a:r>
            <a:r>
              <a:rPr lang="cs-CZ" sz="2000" b="1" baseline="-25000" dirty="0">
                <a:solidFill>
                  <a:srgbClr val="FF0000"/>
                </a:solidFill>
              </a:rPr>
              <a:t>3-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 is indicated only if pH &lt;7.2 and </a:t>
            </a:r>
            <a:r>
              <a:rPr lang="cs-CZ" sz="2000" b="1" dirty="0">
                <a:solidFill>
                  <a:srgbClr val="FF0000"/>
                </a:solidFill>
              </a:rPr>
              <a:t>in </a:t>
            </a:r>
            <a:r>
              <a:rPr lang="en-GB" sz="2000" b="1" dirty="0">
                <a:solidFill>
                  <a:srgbClr val="FF0000"/>
                </a:solidFill>
              </a:rPr>
              <a:t>etiologically </a:t>
            </a:r>
            <a:r>
              <a:rPr lang="en-GB" sz="2000" b="1" dirty="0" err="1">
                <a:solidFill>
                  <a:srgbClr val="FF0000"/>
                </a:solidFill>
              </a:rPr>
              <a:t>hyperchloremic</a:t>
            </a:r>
            <a:r>
              <a:rPr lang="en-GB" sz="2000" b="1" dirty="0">
                <a:solidFill>
                  <a:srgbClr val="FF0000"/>
                </a:solidFill>
              </a:rPr>
              <a:t> MAC caused by gastrointestinal or renal loss of HCO</a:t>
            </a:r>
            <a:r>
              <a:rPr lang="en-GB" sz="2000" b="1" baseline="-25000" dirty="0">
                <a:solidFill>
                  <a:srgbClr val="FF0000"/>
                </a:solidFill>
              </a:rPr>
              <a:t>3-</a:t>
            </a:r>
            <a:r>
              <a:rPr lang="en-GB" sz="2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39752" y="2636912"/>
            <a:ext cx="869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With simultaneous supplementation of isotonic fluid with balanced solutions (</a:t>
            </a:r>
            <a:r>
              <a:rPr lang="en-GB" b="1" dirty="0" err="1">
                <a:solidFill>
                  <a:srgbClr val="FF0000"/>
                </a:solidFill>
              </a:rPr>
              <a:t>Isolyte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Plasmalyte</a:t>
            </a:r>
            <a:r>
              <a:rPr lang="en-GB" b="1" dirty="0">
                <a:solidFill>
                  <a:srgbClr val="FF0000"/>
                </a:solidFill>
              </a:rPr>
              <a:t>) we supply</a:t>
            </a:r>
            <a:r>
              <a:rPr lang="cs-CZ" b="1" dirty="0">
                <a:solidFill>
                  <a:srgbClr val="FF0000"/>
                </a:solidFill>
              </a:rPr>
              <a:t> i</a:t>
            </a:r>
            <a:r>
              <a:rPr lang="en-GB" b="1" dirty="0">
                <a:solidFill>
                  <a:srgbClr val="FF0000"/>
                </a:solidFill>
              </a:rPr>
              <a:t>n a 1L solution of 32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respectively</a:t>
            </a:r>
            <a:r>
              <a:rPr lang="cs-CZ" b="1" dirty="0">
                <a:solidFill>
                  <a:srgbClr val="FF0000"/>
                </a:solidFill>
              </a:rPr>
              <a:t> 27 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mmol</a:t>
            </a:r>
            <a:r>
              <a:rPr lang="en-GB" b="1" dirty="0">
                <a:solidFill>
                  <a:srgbClr val="FF0000"/>
                </a:solidFill>
              </a:rPr>
              <a:t> HCO3-!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8082" y="3504932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 other cases, causal treatment comes first!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0642" y="4077072"/>
            <a:ext cx="8542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HCO</a:t>
            </a:r>
            <a:r>
              <a:rPr lang="en-GB" b="1" baseline="-25000" dirty="0"/>
              <a:t>3-</a:t>
            </a:r>
            <a:r>
              <a:rPr lang="cs-CZ" b="1" dirty="0"/>
              <a:t> </a:t>
            </a:r>
            <a:r>
              <a:rPr lang="en-GB" b="1" dirty="0"/>
              <a:t>deficit calculation</a:t>
            </a:r>
          </a:p>
          <a:p>
            <a:r>
              <a:rPr lang="en-GB" dirty="0"/>
              <a:t>HCO</a:t>
            </a:r>
            <a:r>
              <a:rPr lang="en-GB" baseline="-25000" dirty="0"/>
              <a:t>3-</a:t>
            </a:r>
            <a:r>
              <a:rPr lang="en-GB" dirty="0"/>
              <a:t> deficit = 0.2 x </a:t>
            </a:r>
            <a:r>
              <a:rPr lang="cs-CZ" dirty="0"/>
              <a:t>BW</a:t>
            </a:r>
            <a:r>
              <a:rPr lang="en-GB" dirty="0"/>
              <a:t> (kg) + base deficit (</a:t>
            </a:r>
            <a:r>
              <a:rPr lang="en-GB" dirty="0" err="1"/>
              <a:t>mmol</a:t>
            </a:r>
            <a:r>
              <a:rPr lang="en-GB" dirty="0"/>
              <a:t> / L)</a:t>
            </a:r>
          </a:p>
          <a:p>
            <a:endParaRPr lang="en-GB" dirty="0"/>
          </a:p>
          <a:p>
            <a:r>
              <a:rPr lang="en-GB" dirty="0"/>
              <a:t>Of this amount, we give only 1/3 of the calculated amount as molar 8.4% NaHCO3 (1 ml of solution = 1 </a:t>
            </a:r>
            <a:r>
              <a:rPr lang="en-GB" dirty="0" err="1"/>
              <a:t>mmol</a:t>
            </a:r>
            <a:r>
              <a:rPr lang="en-GB" dirty="0"/>
              <a:t> HCO</a:t>
            </a:r>
            <a:r>
              <a:rPr lang="en-GB" baseline="-25000" dirty="0"/>
              <a:t>3-</a:t>
            </a:r>
            <a:r>
              <a:rPr lang="en-GB" dirty="0"/>
              <a:t>) 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1194213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326" y="81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Metabolic alkalosis (MAL) 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en-GB" sz="3600" b="1" dirty="0">
                <a:solidFill>
                  <a:srgbClr val="FF0000"/>
                </a:solidFill>
              </a:rPr>
              <a:t>pH&gt; 7.55 &gt;&gt; ↑ mortality by 40%!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6232" y="1195733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Definition: </a:t>
            </a:r>
            <a:r>
              <a:rPr lang="en-GB" b="1" dirty="0"/>
              <a:t>MAL is an electrolyte disorder associated with AB</a:t>
            </a:r>
            <a:r>
              <a:rPr lang="cs-CZ" b="1" dirty="0"/>
              <a:t>B</a:t>
            </a:r>
            <a:r>
              <a:rPr lang="en-GB" b="1" dirty="0"/>
              <a:t> changes. MAL is initiated by an increase in serum HCO</a:t>
            </a:r>
            <a:r>
              <a:rPr lang="en-GB" b="1" baseline="-25000" dirty="0"/>
              <a:t>3-</a:t>
            </a:r>
            <a:r>
              <a:rPr lang="en-GB" b="1" dirty="0"/>
              <a:t>. Respiratory compensation starts immediately, is completed in 6-12 hours</a:t>
            </a:r>
            <a:r>
              <a:rPr lang="cs-CZ" b="1" dirty="0"/>
              <a:t> (</a:t>
            </a:r>
            <a:r>
              <a:rPr lang="en-GB" b="1" dirty="0"/>
              <a:t> maximum 12-24 hours</a:t>
            </a:r>
            <a:r>
              <a:rPr lang="cs-CZ" b="1" dirty="0"/>
              <a:t>)</a:t>
            </a:r>
            <a:r>
              <a:rPr lang="en-GB" b="1" dirty="0"/>
              <a:t>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4057" y="2151142"/>
            <a:ext cx="8282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Etiology</a:t>
            </a:r>
            <a:r>
              <a:rPr lang="en-GB" b="1" dirty="0">
                <a:solidFill>
                  <a:srgbClr val="FF0000"/>
                </a:solidFill>
              </a:rPr>
              <a:t>: </a:t>
            </a:r>
            <a:r>
              <a:rPr lang="en-GB" b="1" dirty="0"/>
              <a:t>MAL is caused by a disorder of the physiological HCO</a:t>
            </a:r>
            <a:r>
              <a:rPr lang="en-GB" b="1" baseline="-25000" dirty="0"/>
              <a:t>3-</a:t>
            </a:r>
            <a:r>
              <a:rPr lang="en-GB" b="1" dirty="0"/>
              <a:t> / EC</a:t>
            </a:r>
            <a:r>
              <a:rPr lang="cs-CZ" b="1" dirty="0"/>
              <a:t>F</a:t>
            </a:r>
            <a:r>
              <a:rPr lang="en-GB" b="1" dirty="0"/>
              <a:t> ratio, so it is caused by either an increase in HCO</a:t>
            </a:r>
            <a:r>
              <a:rPr lang="en-GB" b="1" baseline="-25000" dirty="0"/>
              <a:t>3-</a:t>
            </a:r>
            <a:r>
              <a:rPr lang="en-GB" b="1" dirty="0"/>
              <a:t> or a </a:t>
            </a:r>
            <a:r>
              <a:rPr lang="cs-CZ" b="1" dirty="0"/>
              <a:t>ECF </a:t>
            </a:r>
            <a:r>
              <a:rPr lang="cs-CZ" b="1" dirty="0" err="1"/>
              <a:t>volume</a:t>
            </a:r>
            <a:r>
              <a:rPr lang="cs-CZ" b="1" dirty="0"/>
              <a:t> </a:t>
            </a:r>
            <a:r>
              <a:rPr lang="en-GB" b="1" dirty="0"/>
              <a:t>decrease</a:t>
            </a:r>
            <a:r>
              <a:rPr lang="cs-CZ" b="1" dirty="0"/>
              <a:t>.</a:t>
            </a:r>
            <a:endParaRPr lang="en-GB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394" y="2797473"/>
            <a:ext cx="8427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Clinical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signs</a:t>
            </a:r>
            <a:r>
              <a:rPr 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Respiratory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system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hypoventilation</a:t>
            </a:r>
            <a:r>
              <a:rPr lang="cs-CZ" b="1" dirty="0"/>
              <a:t>, </a:t>
            </a:r>
            <a:r>
              <a:rPr lang="cs-CZ" b="1" dirty="0" err="1"/>
              <a:t>hypercapnia</a:t>
            </a:r>
            <a:r>
              <a:rPr lang="cs-CZ" b="1" dirty="0"/>
              <a:t> and </a:t>
            </a:r>
            <a:r>
              <a:rPr lang="cs-CZ" b="1" dirty="0" err="1"/>
              <a:t>hypoxia</a:t>
            </a:r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KVS: </a:t>
            </a:r>
            <a:r>
              <a:rPr lang="cs-CZ" b="1" dirty="0" err="1"/>
              <a:t>arterial</a:t>
            </a:r>
            <a:r>
              <a:rPr lang="cs-CZ" b="1" dirty="0"/>
              <a:t> </a:t>
            </a:r>
            <a:r>
              <a:rPr lang="cs-CZ" b="1" dirty="0" err="1"/>
              <a:t>vasoconstriction</a:t>
            </a:r>
            <a:r>
              <a:rPr lang="cs-CZ" b="1" dirty="0"/>
              <a:t> &gt;&gt; ↓ </a:t>
            </a:r>
            <a:r>
              <a:rPr lang="cs-CZ" b="1" dirty="0" err="1"/>
              <a:t>coronary</a:t>
            </a:r>
            <a:r>
              <a:rPr lang="cs-CZ" b="1" dirty="0"/>
              <a:t> and </a:t>
            </a:r>
            <a:r>
              <a:rPr lang="cs-CZ" b="1" dirty="0" err="1"/>
              <a:t>cerebral</a:t>
            </a:r>
            <a:r>
              <a:rPr lang="cs-CZ" b="1" dirty="0"/>
              <a:t> </a:t>
            </a:r>
            <a:r>
              <a:rPr lang="cs-CZ" b="1" dirty="0" err="1"/>
              <a:t>artery</a:t>
            </a:r>
            <a:r>
              <a:rPr lang="cs-CZ" b="1" dirty="0"/>
              <a:t> </a:t>
            </a:r>
            <a:r>
              <a:rPr lang="cs-CZ" b="1" dirty="0" err="1"/>
              <a:t>flow</a:t>
            </a:r>
            <a:r>
              <a:rPr lang="cs-CZ" b="1" dirty="0"/>
              <a:t> &gt;&gt; </a:t>
            </a:r>
            <a:r>
              <a:rPr lang="cs-CZ" b="1" dirty="0" err="1"/>
              <a:t>lowering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threshold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AP, </a:t>
            </a:r>
            <a:r>
              <a:rPr lang="cs-CZ" b="1" dirty="0" err="1"/>
              <a:t>predisposition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supra / </a:t>
            </a:r>
            <a:r>
              <a:rPr lang="cs-CZ" b="1" dirty="0" err="1"/>
              <a:t>ventricular</a:t>
            </a:r>
            <a:r>
              <a:rPr lang="cs-CZ" b="1" dirty="0"/>
              <a:t> </a:t>
            </a:r>
            <a:r>
              <a:rPr lang="cs-CZ" b="1" dirty="0" err="1"/>
              <a:t>arrhythmia</a:t>
            </a:r>
            <a:r>
              <a:rPr lang="cs-CZ" b="1" dirty="0"/>
              <a:t>, </a:t>
            </a:r>
            <a:r>
              <a:rPr lang="cs-CZ" b="1" dirty="0" err="1"/>
              <a:t>lethargy</a:t>
            </a:r>
            <a:r>
              <a:rPr lang="cs-CZ" b="1" dirty="0"/>
              <a:t>, </a:t>
            </a:r>
            <a:r>
              <a:rPr lang="cs-CZ" b="1" dirty="0" err="1"/>
              <a:t>stupor</a:t>
            </a:r>
            <a:r>
              <a:rPr lang="cs-CZ" b="1" dirty="0"/>
              <a:t>, </a:t>
            </a:r>
            <a:r>
              <a:rPr lang="cs-CZ" b="1" dirty="0" err="1"/>
              <a:t>coma</a:t>
            </a:r>
            <a:r>
              <a:rPr lang="cs-CZ" b="1" dirty="0"/>
              <a:t> 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Metabolisms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r>
              <a:rPr lang="cs-CZ" b="1" dirty="0"/>
              <a:t> </a:t>
            </a:r>
            <a:r>
              <a:rPr lang="cs-CZ" dirty="0"/>
              <a:t>↓Ca</a:t>
            </a:r>
            <a:r>
              <a:rPr lang="cs-CZ" baseline="30000" dirty="0"/>
              <a:t>2+</a:t>
            </a:r>
            <a:r>
              <a:rPr lang="cs-CZ" dirty="0"/>
              <a:t>,↓Mg</a:t>
            </a:r>
            <a:r>
              <a:rPr lang="cs-CZ" baseline="30000" dirty="0"/>
              <a:t>2+</a:t>
            </a:r>
            <a:r>
              <a:rPr lang="cs-CZ" dirty="0"/>
              <a:t>,↓K</a:t>
            </a:r>
            <a:r>
              <a:rPr lang="cs-CZ" baseline="30000" dirty="0"/>
              <a:t>+</a:t>
            </a:r>
            <a:r>
              <a:rPr lang="cs-CZ" dirty="0"/>
              <a:t>,↓</a:t>
            </a:r>
            <a:r>
              <a:rPr lang="cs-CZ" dirty="0" err="1"/>
              <a:t>Pi</a:t>
            </a:r>
            <a:r>
              <a:rPr lang="cs-CZ" dirty="0"/>
              <a:t> &gt;&gt;tetany, </a:t>
            </a:r>
            <a:r>
              <a:rPr lang="cs-CZ" dirty="0" err="1"/>
              <a:t>convulsions</a:t>
            </a:r>
            <a:r>
              <a:rPr lang="cs-CZ" dirty="0"/>
              <a:t>; ↑ </a:t>
            </a:r>
            <a:r>
              <a:rPr lang="cs-CZ" dirty="0" err="1"/>
              <a:t>anaerobic</a:t>
            </a:r>
            <a:r>
              <a:rPr lang="cs-CZ" dirty="0"/>
              <a:t> </a:t>
            </a:r>
            <a:r>
              <a:rPr lang="cs-CZ" dirty="0" err="1"/>
              <a:t>glycolysis</a:t>
            </a:r>
            <a:r>
              <a:rPr lang="cs-CZ" dirty="0"/>
              <a:t> &gt;&gt;</a:t>
            </a:r>
          </a:p>
          <a:p>
            <a:r>
              <a:rPr lang="cs-CZ" dirty="0"/>
              <a:t>↑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organic</a:t>
            </a:r>
            <a:r>
              <a:rPr lang="cs-CZ" dirty="0"/>
              <a:t> </a:t>
            </a:r>
            <a:r>
              <a:rPr lang="cs-CZ" dirty="0" err="1"/>
              <a:t>acids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3716" y="4780954"/>
            <a:ext cx="8782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Diagnosis</a:t>
            </a:r>
            <a:r>
              <a:rPr lang="cs-CZ" b="1" dirty="0">
                <a:solidFill>
                  <a:srgbClr val="FF0000"/>
                </a:solidFill>
              </a:rPr>
              <a:t> and </a:t>
            </a:r>
            <a:r>
              <a:rPr lang="cs-CZ" b="1" dirty="0" err="1">
                <a:solidFill>
                  <a:srgbClr val="FF0000"/>
                </a:solidFill>
              </a:rPr>
              <a:t>differential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diagnosis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/>
              <a:t>MAL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usually</a:t>
            </a:r>
            <a:r>
              <a:rPr lang="cs-CZ" b="1" dirty="0"/>
              <a:t> </a:t>
            </a:r>
            <a:r>
              <a:rPr lang="cs-CZ" b="1" dirty="0" err="1"/>
              <a:t>associated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↓ </a:t>
            </a:r>
            <a:r>
              <a:rPr lang="cs-CZ" b="1" dirty="0" err="1"/>
              <a:t>volume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ECF and </a:t>
            </a:r>
            <a:r>
              <a:rPr lang="cs-CZ" b="1" dirty="0" err="1"/>
              <a:t>hypokalaemia</a:t>
            </a:r>
            <a:r>
              <a:rPr lang="cs-CZ" b="1" dirty="0"/>
              <a:t>. </a:t>
            </a:r>
            <a:r>
              <a:rPr lang="cs-CZ" b="1" dirty="0" err="1"/>
              <a:t>Clinical-laboratory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hypovolemia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essential</a:t>
            </a:r>
            <a:r>
              <a:rPr lang="cs-CZ" b="1" dirty="0"/>
              <a:t>! MAL </a:t>
            </a:r>
            <a:r>
              <a:rPr lang="cs-CZ" b="1" dirty="0" err="1"/>
              <a:t>classification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accordig</a:t>
            </a:r>
            <a:r>
              <a:rPr lang="cs-CZ" b="1" dirty="0"/>
              <a:t> to chloride-sensitive, chloride-</a:t>
            </a:r>
            <a:r>
              <a:rPr lang="cs-CZ" b="1" dirty="0" err="1"/>
              <a:t>resistant</a:t>
            </a:r>
            <a:r>
              <a:rPr lang="cs-CZ" b="1" dirty="0"/>
              <a:t> type and MAL </a:t>
            </a:r>
            <a:r>
              <a:rPr lang="cs-CZ" b="1" dirty="0" err="1"/>
              <a:t>caused</a:t>
            </a:r>
            <a:r>
              <a:rPr lang="cs-CZ" b="1" dirty="0"/>
              <a:t> by </a:t>
            </a:r>
            <a:r>
              <a:rPr lang="cs-CZ" b="1" dirty="0" err="1"/>
              <a:t>excessive</a:t>
            </a:r>
            <a:r>
              <a:rPr lang="cs-CZ" b="1" dirty="0"/>
              <a:t> </a:t>
            </a:r>
            <a:r>
              <a:rPr lang="cs-CZ" b="1" dirty="0" err="1"/>
              <a:t>alkali</a:t>
            </a:r>
            <a:r>
              <a:rPr lang="cs-CZ" b="1" dirty="0"/>
              <a:t> </a:t>
            </a:r>
            <a:r>
              <a:rPr lang="cs-CZ" b="1" dirty="0" err="1"/>
              <a:t>supply</a:t>
            </a:r>
            <a:r>
              <a:rPr lang="cs-CZ" b="1" dirty="0"/>
              <a:t>.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kidneys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correct</a:t>
            </a:r>
            <a:r>
              <a:rPr lang="cs-CZ" b="1" dirty="0">
                <a:solidFill>
                  <a:srgbClr val="FF0000"/>
                </a:solidFill>
              </a:rPr>
              <a:t> MAL by ↑ </a:t>
            </a:r>
            <a:r>
              <a:rPr lang="cs-CZ" b="1" dirty="0" err="1">
                <a:solidFill>
                  <a:srgbClr val="FF0000"/>
                </a:solidFill>
              </a:rPr>
              <a:t>renal</a:t>
            </a:r>
            <a:r>
              <a:rPr lang="cs-CZ" b="1" dirty="0">
                <a:solidFill>
                  <a:srgbClr val="FF0000"/>
                </a:solidFill>
              </a:rPr>
              <a:t> HCO3- </a:t>
            </a:r>
            <a:r>
              <a:rPr lang="cs-CZ" b="1" dirty="0" err="1">
                <a:solidFill>
                  <a:srgbClr val="FF0000"/>
                </a:solidFill>
              </a:rPr>
              <a:t>excretion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b="1" dirty="0" err="1">
                <a:solidFill>
                  <a:srgbClr val="FF0000"/>
                </a:solidFill>
              </a:rPr>
              <a:t>Persistent</a:t>
            </a:r>
            <a:r>
              <a:rPr lang="cs-CZ" b="1" dirty="0">
                <a:solidFill>
                  <a:srgbClr val="FF0000"/>
                </a:solidFill>
              </a:rPr>
              <a:t> MAL &lt;&lt; </a:t>
            </a:r>
            <a:r>
              <a:rPr lang="cs-CZ" b="1" dirty="0" err="1">
                <a:solidFill>
                  <a:srgbClr val="FF0000"/>
                </a:solidFill>
              </a:rPr>
              <a:t>insufficiency</a:t>
            </a:r>
            <a:r>
              <a:rPr lang="cs-CZ" b="1" dirty="0">
                <a:solidFill>
                  <a:srgbClr val="FF0000"/>
                </a:solidFill>
              </a:rPr>
              <a:t> to </a:t>
            </a:r>
            <a:r>
              <a:rPr lang="cs-CZ" b="1" dirty="0" err="1">
                <a:solidFill>
                  <a:srgbClr val="FF0000"/>
                </a:solidFill>
              </a:rPr>
              <a:t>increase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renal</a:t>
            </a:r>
            <a:r>
              <a:rPr lang="cs-CZ" b="1" dirty="0">
                <a:solidFill>
                  <a:srgbClr val="FF0000"/>
                </a:solidFill>
              </a:rPr>
              <a:t> HCO</a:t>
            </a:r>
            <a:r>
              <a:rPr lang="cs-CZ" b="1" baseline="-25000" dirty="0">
                <a:solidFill>
                  <a:srgbClr val="FF0000"/>
                </a:solidFill>
              </a:rPr>
              <a:t>3-</a:t>
            </a:r>
            <a:r>
              <a:rPr lang="cs-CZ" b="1" dirty="0">
                <a:solidFill>
                  <a:srgbClr val="FF0000"/>
                </a:solidFill>
              </a:rPr>
              <a:t>  </a:t>
            </a:r>
            <a:r>
              <a:rPr lang="cs-CZ" b="1" dirty="0" err="1">
                <a:solidFill>
                  <a:srgbClr val="FF0000"/>
                </a:solidFill>
              </a:rPr>
              <a:t>excretion</a:t>
            </a:r>
            <a:r>
              <a:rPr lang="cs-CZ" b="1" dirty="0">
                <a:solidFill>
                  <a:srgbClr val="FF0000"/>
                </a:solidFill>
              </a:rPr>
              <a:t> - &lt;&lt; ↓ ECV, ↓ GFR, chloride </a:t>
            </a:r>
            <a:r>
              <a:rPr lang="cs-CZ" b="1" dirty="0" err="1">
                <a:solidFill>
                  <a:srgbClr val="FF0000"/>
                </a:solidFill>
              </a:rPr>
              <a:t>depletion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hypokalemia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b="1" dirty="0" err="1">
                <a:solidFill>
                  <a:srgbClr val="FF0000"/>
                </a:solidFill>
              </a:rPr>
              <a:t>secondary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hyperaldosteronism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55723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76531" y="1165394"/>
            <a:ext cx="25572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Chloride </a:t>
            </a:r>
            <a:r>
              <a:rPr lang="cs-CZ" b="1" dirty="0" err="1">
                <a:solidFill>
                  <a:srgbClr val="FF0000"/>
                </a:solidFill>
              </a:rPr>
              <a:t>responsive</a:t>
            </a:r>
            <a:r>
              <a:rPr lang="cs-CZ" b="1" dirty="0">
                <a:solidFill>
                  <a:srgbClr val="FF0000"/>
                </a:solidFill>
              </a:rPr>
              <a:t> MAL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59207" y="980728"/>
            <a:ext cx="2510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Chloride-</a:t>
            </a:r>
            <a:r>
              <a:rPr lang="cs-CZ" b="1" dirty="0" err="1">
                <a:solidFill>
                  <a:srgbClr val="FF0000"/>
                </a:solidFill>
              </a:rPr>
              <a:t>resistant</a:t>
            </a:r>
            <a:r>
              <a:rPr lang="cs-CZ" b="1" dirty="0">
                <a:solidFill>
                  <a:srgbClr val="FF0000"/>
                </a:solidFill>
              </a:rPr>
              <a:t> type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85520" y="239900"/>
            <a:ext cx="14393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MAL = </a:t>
            </a:r>
            <a:r>
              <a:rPr lang="cs-CZ" b="1" u="sng" dirty="0"/>
              <a:t>HCO</a:t>
            </a:r>
            <a:r>
              <a:rPr lang="cs-CZ" b="1" u="sng" baseline="-25000" dirty="0"/>
              <a:t>3</a:t>
            </a:r>
            <a:r>
              <a:rPr lang="cs-CZ" b="1" baseline="-25000" dirty="0"/>
              <a:t>-</a:t>
            </a:r>
          </a:p>
          <a:p>
            <a:r>
              <a:rPr lang="cs-CZ" dirty="0"/>
              <a:t>           </a:t>
            </a:r>
            <a:r>
              <a:rPr lang="cs-CZ" b="1" dirty="0">
                <a:solidFill>
                  <a:srgbClr val="FF0000"/>
                </a:solidFill>
              </a:rPr>
              <a:t>↓ ECV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356055" y="211390"/>
            <a:ext cx="16381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MAL =</a:t>
            </a:r>
            <a:r>
              <a:rPr lang="cs-CZ" dirty="0"/>
              <a:t>  </a:t>
            </a:r>
            <a:r>
              <a:rPr lang="cs-CZ" b="1" u="sng" dirty="0">
                <a:solidFill>
                  <a:srgbClr val="FF0000"/>
                </a:solidFill>
              </a:rPr>
              <a:t>↑HCO</a:t>
            </a:r>
            <a:r>
              <a:rPr lang="cs-CZ" b="1" u="sng" baseline="-25000" dirty="0">
                <a:solidFill>
                  <a:srgbClr val="FF0000"/>
                </a:solidFill>
              </a:rPr>
              <a:t>3-</a:t>
            </a:r>
          </a:p>
          <a:p>
            <a:r>
              <a:rPr lang="cs-CZ" dirty="0"/>
              <a:t>              </a:t>
            </a:r>
            <a:r>
              <a:rPr lang="cs-CZ" b="1" dirty="0"/>
              <a:t>ECV</a:t>
            </a:r>
            <a:endParaRPr lang="en-GB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1521" y="1828305"/>
            <a:ext cx="16626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Cl</a:t>
            </a:r>
            <a:r>
              <a:rPr lang="cs-CZ" b="1" dirty="0">
                <a:solidFill>
                  <a:srgbClr val="FF0000"/>
                </a:solidFill>
              </a:rPr>
              <a:t> &lt;20 </a:t>
            </a:r>
            <a:r>
              <a:rPr lang="cs-CZ" b="1" dirty="0" err="1">
                <a:solidFill>
                  <a:srgbClr val="FF0000"/>
                </a:solidFill>
              </a:rPr>
              <a:t>mmol</a:t>
            </a:r>
            <a:r>
              <a:rPr lang="cs-CZ" b="1" dirty="0">
                <a:solidFill>
                  <a:srgbClr val="FF0000"/>
                </a:solidFill>
              </a:rPr>
              <a:t>/L</a:t>
            </a:r>
          </a:p>
          <a:p>
            <a:r>
              <a:rPr lang="cs-CZ" dirty="0" err="1"/>
              <a:t>EF</a:t>
            </a:r>
            <a:r>
              <a:rPr lang="cs-CZ" baseline="-25000" dirty="0" err="1"/>
              <a:t>Cl</a:t>
            </a:r>
            <a:r>
              <a:rPr lang="cs-CZ" dirty="0"/>
              <a:t>&lt; 0.6%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976049" y="1840988"/>
            <a:ext cx="16626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Cl</a:t>
            </a:r>
            <a:r>
              <a:rPr lang="cs-CZ" b="1" dirty="0">
                <a:solidFill>
                  <a:srgbClr val="FF0000"/>
                </a:solidFill>
              </a:rPr>
              <a:t> &lt;20 </a:t>
            </a:r>
            <a:r>
              <a:rPr lang="cs-CZ" b="1" dirty="0" err="1">
                <a:solidFill>
                  <a:srgbClr val="FF0000"/>
                </a:solidFill>
              </a:rPr>
              <a:t>mmol</a:t>
            </a:r>
            <a:r>
              <a:rPr lang="cs-CZ" b="1" dirty="0">
                <a:solidFill>
                  <a:srgbClr val="FF0000"/>
                </a:solidFill>
              </a:rPr>
              <a:t>/L</a:t>
            </a:r>
          </a:p>
          <a:p>
            <a:r>
              <a:rPr lang="cs-CZ" dirty="0" err="1"/>
              <a:t>EF</a:t>
            </a:r>
            <a:r>
              <a:rPr lang="cs-CZ" baseline="-25000" dirty="0" err="1"/>
              <a:t>Cl</a:t>
            </a:r>
            <a:r>
              <a:rPr lang="cs-CZ" dirty="0"/>
              <a:t>&lt; 0.6%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2708920"/>
            <a:ext cx="16129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U</a:t>
            </a:r>
            <a:r>
              <a:rPr lang="en-GB" b="1" baseline="-25000" dirty="0" err="1">
                <a:solidFill>
                  <a:srgbClr val="FF0000"/>
                </a:solidFill>
              </a:rPr>
              <a:t>Na</a:t>
            </a:r>
            <a:r>
              <a:rPr lang="en-GB" b="1" dirty="0">
                <a:solidFill>
                  <a:srgbClr val="FF0000"/>
                </a:solidFill>
              </a:rPr>
              <a:t>&lt;20mmol/L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GB" dirty="0" err="1"/>
              <a:t>EF</a:t>
            </a:r>
            <a:r>
              <a:rPr lang="en-GB" baseline="-25000" dirty="0" err="1"/>
              <a:t>Na</a:t>
            </a:r>
            <a:r>
              <a:rPr lang="en-GB" dirty="0"/>
              <a:t>&lt;0.4%,</a:t>
            </a:r>
          </a:p>
          <a:p>
            <a:r>
              <a:rPr lang="en-GB" dirty="0"/>
              <a:t>EF</a:t>
            </a:r>
            <a:r>
              <a:rPr lang="en-GB" baseline="-25000" dirty="0"/>
              <a:t>UREA </a:t>
            </a:r>
            <a:r>
              <a:rPr lang="cs-CZ" dirty="0"/>
              <a:t>&gt;30%</a:t>
            </a:r>
            <a:endParaRPr lang="en-GB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979712" y="2780928"/>
            <a:ext cx="166584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FF0000"/>
                </a:solidFill>
              </a:rPr>
              <a:t>U</a:t>
            </a:r>
            <a:r>
              <a:rPr lang="en-GB" b="1" baseline="-25000" dirty="0" err="1">
                <a:solidFill>
                  <a:srgbClr val="FF0000"/>
                </a:solidFill>
              </a:rPr>
              <a:t>na</a:t>
            </a:r>
            <a:r>
              <a:rPr lang="cs-CZ" b="1" dirty="0">
                <a:solidFill>
                  <a:srgbClr val="FF0000"/>
                </a:solidFill>
              </a:rPr>
              <a:t>&lt; 2</a:t>
            </a:r>
            <a:r>
              <a:rPr lang="en-GB" b="1" dirty="0">
                <a:solidFill>
                  <a:srgbClr val="FF0000"/>
                </a:solidFill>
              </a:rPr>
              <a:t>0mmol/L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GB" dirty="0" err="1"/>
              <a:t>EF</a:t>
            </a:r>
            <a:r>
              <a:rPr lang="en-GB" baseline="-25000" dirty="0" err="1"/>
              <a:t>Na</a:t>
            </a:r>
            <a:r>
              <a:rPr lang="cs-CZ" dirty="0"/>
              <a:t>&lt;0.4%</a:t>
            </a:r>
            <a:endParaRPr lang="en-GB" dirty="0"/>
          </a:p>
          <a:p>
            <a:r>
              <a:rPr lang="en-GB" dirty="0"/>
              <a:t>EF</a:t>
            </a:r>
            <a:r>
              <a:rPr lang="en-GB" baseline="-25000" dirty="0"/>
              <a:t>UREA </a:t>
            </a:r>
            <a:r>
              <a:rPr lang="en-GB" dirty="0"/>
              <a:t>&lt;30%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2074" y="4451379"/>
            <a:ext cx="164557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err="1"/>
              <a:t>Remote</a:t>
            </a:r>
            <a:r>
              <a:rPr lang="cs-CZ" sz="1600" b="1" dirty="0"/>
              <a:t> </a:t>
            </a:r>
            <a:r>
              <a:rPr lang="cs-CZ" sz="1600" b="1" dirty="0" err="1"/>
              <a:t>diuretics</a:t>
            </a:r>
            <a:endParaRPr lang="cs-CZ" sz="1600" b="1" dirty="0"/>
          </a:p>
          <a:p>
            <a:r>
              <a:rPr lang="cs-CZ" sz="1600" b="1" dirty="0" err="1"/>
              <a:t>Remote</a:t>
            </a:r>
            <a:r>
              <a:rPr lang="cs-CZ" sz="1600" b="1" dirty="0"/>
              <a:t> </a:t>
            </a:r>
            <a:r>
              <a:rPr lang="cs-CZ" sz="1600" b="1" dirty="0" err="1"/>
              <a:t>vomiting</a:t>
            </a:r>
            <a:endParaRPr lang="cs-CZ" sz="1600" b="1" dirty="0"/>
          </a:p>
          <a:p>
            <a:r>
              <a:rPr lang="cs-CZ" sz="1600" b="1" dirty="0" err="1"/>
              <a:t>Posthypercapnic</a:t>
            </a:r>
            <a:endParaRPr lang="cs-CZ" sz="1600" b="1" dirty="0"/>
          </a:p>
          <a:p>
            <a:r>
              <a:rPr lang="cs-CZ" sz="1600" b="1" dirty="0" err="1"/>
              <a:t>state</a:t>
            </a:r>
            <a:r>
              <a:rPr lang="cs-CZ" sz="1600" b="1" dirty="0"/>
              <a:t> </a:t>
            </a:r>
            <a:endParaRPr lang="en-GB" sz="16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894577" y="4447549"/>
            <a:ext cx="165936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Gastric drainage</a:t>
            </a:r>
          </a:p>
          <a:p>
            <a:r>
              <a:rPr lang="en-GB" sz="1200" b="1" dirty="0"/>
              <a:t>(</a:t>
            </a:r>
            <a:r>
              <a:rPr lang="en-GB" sz="1200" b="1" dirty="0" err="1"/>
              <a:t>disequilibration</a:t>
            </a:r>
            <a:r>
              <a:rPr lang="en-GB" sz="1200" b="1" dirty="0"/>
              <a:t> stage)</a:t>
            </a:r>
          </a:p>
          <a:p>
            <a:r>
              <a:rPr lang="en-GB" sz="1600" b="1" dirty="0"/>
              <a:t>Active vomiting</a:t>
            </a:r>
          </a:p>
          <a:p>
            <a:r>
              <a:rPr lang="en-GB" sz="1200" b="1" dirty="0"/>
              <a:t>(</a:t>
            </a:r>
            <a:r>
              <a:rPr lang="en-GB" sz="1200" b="1" dirty="0" err="1"/>
              <a:t>disequilibration</a:t>
            </a:r>
            <a:r>
              <a:rPr lang="en-GB" sz="1200" b="1" dirty="0"/>
              <a:t> stage</a:t>
            </a:r>
            <a:r>
              <a:rPr lang="cs-CZ" sz="1200" b="1" dirty="0"/>
              <a:t>)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870613" y="1815622"/>
            <a:ext cx="177324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Cl</a:t>
            </a:r>
            <a:r>
              <a:rPr lang="cs-CZ" b="1" dirty="0">
                <a:solidFill>
                  <a:srgbClr val="FF0000"/>
                </a:solidFill>
              </a:rPr>
              <a:t>   &gt;20mmol/L</a:t>
            </a:r>
          </a:p>
          <a:p>
            <a:r>
              <a:rPr lang="cs-CZ" dirty="0" err="1"/>
              <a:t>EF</a:t>
            </a:r>
            <a:r>
              <a:rPr lang="cs-CZ" baseline="-25000" dirty="0" err="1"/>
              <a:t>Cl</a:t>
            </a:r>
            <a:r>
              <a:rPr lang="cs-CZ" dirty="0"/>
              <a:t> &gt;1.75%</a:t>
            </a:r>
            <a:endParaRPr lang="en-GB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45231" y="4475152"/>
            <a:ext cx="149348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err="1"/>
              <a:t>Active</a:t>
            </a:r>
            <a:r>
              <a:rPr lang="cs-CZ" sz="1600" b="1" dirty="0"/>
              <a:t> </a:t>
            </a:r>
            <a:r>
              <a:rPr lang="cs-CZ" sz="1600" b="1" dirty="0" err="1"/>
              <a:t>diuretics</a:t>
            </a:r>
            <a:endParaRPr lang="cs-CZ" sz="1600" b="1" dirty="0"/>
          </a:p>
          <a:p>
            <a:r>
              <a:rPr lang="cs-CZ" sz="1600" b="1" dirty="0"/>
              <a:t>Mg</a:t>
            </a:r>
            <a:r>
              <a:rPr lang="cs-CZ" sz="1600" b="1" baseline="30000" dirty="0"/>
              <a:t>2+</a:t>
            </a:r>
            <a:r>
              <a:rPr lang="cs-CZ" sz="1600" b="1" dirty="0"/>
              <a:t> deficit</a:t>
            </a:r>
          </a:p>
          <a:p>
            <a:r>
              <a:rPr lang="cs-CZ" sz="1600" b="1" dirty="0" err="1"/>
              <a:t>Hypokalemia</a:t>
            </a:r>
            <a:r>
              <a:rPr lang="cs-CZ" sz="1600" b="1" dirty="0"/>
              <a:t> </a:t>
            </a:r>
          </a:p>
          <a:p>
            <a:r>
              <a:rPr lang="cs-CZ" sz="1200" dirty="0"/>
              <a:t>(&lt;2mmol/L)</a:t>
            </a:r>
          </a:p>
          <a:p>
            <a:r>
              <a:rPr lang="cs-CZ" sz="1600" b="1" dirty="0" err="1"/>
              <a:t>Bartter</a:t>
            </a:r>
            <a:r>
              <a:rPr lang="cs-CZ" sz="1600" b="1" dirty="0"/>
              <a:t> </a:t>
            </a:r>
            <a:r>
              <a:rPr lang="cs-CZ" sz="1600" b="1" dirty="0" err="1"/>
              <a:t>sy</a:t>
            </a:r>
            <a:endParaRPr lang="cs-CZ" sz="1600" b="1" dirty="0"/>
          </a:p>
          <a:p>
            <a:r>
              <a:rPr lang="cs-CZ" sz="1600" b="1" dirty="0" err="1"/>
              <a:t>Gitelman</a:t>
            </a:r>
            <a:r>
              <a:rPr lang="cs-CZ" sz="1600" b="1" dirty="0"/>
              <a:t> </a:t>
            </a:r>
            <a:r>
              <a:rPr lang="cs-CZ" sz="1600" b="1" dirty="0" err="1"/>
              <a:t>sy</a:t>
            </a:r>
            <a:endParaRPr lang="cs-CZ" sz="1600" b="1" dirty="0"/>
          </a:p>
          <a:p>
            <a:endParaRPr lang="en-GB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10876" y="239902"/>
            <a:ext cx="14393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MAL = </a:t>
            </a:r>
            <a:r>
              <a:rPr lang="cs-CZ" b="1" u="sng" dirty="0"/>
              <a:t>HCO</a:t>
            </a:r>
            <a:r>
              <a:rPr lang="cs-CZ" b="1" u="sng" baseline="-25000" dirty="0"/>
              <a:t>3-</a:t>
            </a:r>
          </a:p>
          <a:p>
            <a:r>
              <a:rPr lang="cs-CZ" dirty="0"/>
              <a:t>           </a:t>
            </a:r>
            <a:r>
              <a:rPr lang="cs-CZ" b="1" dirty="0">
                <a:solidFill>
                  <a:srgbClr val="FF0000"/>
                </a:solidFill>
              </a:rPr>
              <a:t>↓ ECV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909434" y="2661344"/>
            <a:ext cx="166584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Na</a:t>
            </a:r>
            <a:r>
              <a:rPr lang="cs-CZ" b="1" dirty="0">
                <a:solidFill>
                  <a:srgbClr val="FF0000"/>
                </a:solidFill>
              </a:rPr>
              <a:t> &gt;20mmol/L</a:t>
            </a:r>
          </a:p>
          <a:p>
            <a:r>
              <a:rPr lang="cs-CZ" dirty="0" err="1"/>
              <a:t>EF</a:t>
            </a:r>
            <a:r>
              <a:rPr lang="cs-CZ" baseline="-25000" dirty="0" err="1"/>
              <a:t>Na</a:t>
            </a:r>
            <a:r>
              <a:rPr lang="cs-CZ" dirty="0"/>
              <a:t> &gt;1.2%</a:t>
            </a:r>
          </a:p>
          <a:p>
            <a:r>
              <a:rPr lang="cs-CZ" dirty="0"/>
              <a:t>EF</a:t>
            </a:r>
            <a:r>
              <a:rPr lang="cs-CZ" baseline="-25000" dirty="0"/>
              <a:t>UREA</a:t>
            </a:r>
            <a:r>
              <a:rPr lang="cs-CZ" dirty="0"/>
              <a:t> &lt;30%</a:t>
            </a:r>
            <a:endParaRPr lang="en-GB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349170" y="1822085"/>
            <a:ext cx="177418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excessive alkali supply</a:t>
            </a:r>
            <a:r>
              <a:rPr lang="cs-CZ" sz="1600" b="1" dirty="0">
                <a:solidFill>
                  <a:srgbClr val="FF0000"/>
                </a:solidFill>
              </a:rPr>
              <a:t> /</a:t>
            </a:r>
            <a:r>
              <a:rPr lang="cs-CZ" sz="1600" b="1" dirty="0" err="1">
                <a:solidFill>
                  <a:srgbClr val="FF0000"/>
                </a:solidFill>
              </a:rPr>
              <a:t>citrate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748261" y="1807193"/>
            <a:ext cx="15568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U</a:t>
            </a:r>
            <a:r>
              <a:rPr lang="cs-CZ" b="1" baseline="-25000" dirty="0" err="1">
                <a:solidFill>
                  <a:srgbClr val="FF0000"/>
                </a:solidFill>
              </a:rPr>
              <a:t>Cl</a:t>
            </a:r>
            <a:r>
              <a:rPr lang="cs-CZ" b="1" dirty="0">
                <a:solidFill>
                  <a:srgbClr val="FF0000"/>
                </a:solidFill>
              </a:rPr>
              <a:t>&gt;20mmol/L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748261" y="2691070"/>
            <a:ext cx="14706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Euvolemia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err="1">
                <a:solidFill>
                  <a:srgbClr val="FF0000"/>
                </a:solidFill>
              </a:rPr>
              <a:t>Hypertension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600656" y="4480073"/>
            <a:ext cx="182838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/>
              <a:t>↑</a:t>
            </a:r>
            <a:r>
              <a:rPr lang="cs-CZ" sz="1600" b="1" dirty="0" err="1"/>
              <a:t>P</a:t>
            </a:r>
            <a:r>
              <a:rPr lang="cs-CZ" sz="1600" b="1" baseline="-25000" dirty="0" err="1"/>
              <a:t>aldo</a:t>
            </a:r>
            <a:r>
              <a:rPr lang="en-GB" sz="1600" b="1" dirty="0"/>
              <a:t>↑</a:t>
            </a:r>
            <a:r>
              <a:rPr lang="cs-CZ" sz="1600" b="1" dirty="0" err="1"/>
              <a:t>P</a:t>
            </a:r>
            <a:r>
              <a:rPr lang="cs-CZ" sz="1600" b="1" baseline="-25000" dirty="0" err="1"/>
              <a:t>renin</a:t>
            </a:r>
            <a:endParaRPr lang="cs-CZ" sz="1600" b="1" baseline="-25000" dirty="0"/>
          </a:p>
          <a:p>
            <a:r>
              <a:rPr lang="cs-CZ" sz="1200" dirty="0"/>
              <a:t>( </a:t>
            </a:r>
            <a:r>
              <a:rPr lang="cs-CZ" sz="1200" dirty="0" err="1"/>
              <a:t>a.renalis</a:t>
            </a:r>
            <a:r>
              <a:rPr lang="cs-CZ" sz="1200" dirty="0"/>
              <a:t> </a:t>
            </a:r>
            <a:r>
              <a:rPr lang="cs-CZ" sz="1200" dirty="0" err="1"/>
              <a:t>stenosis</a:t>
            </a:r>
            <a:r>
              <a:rPr lang="cs-CZ" sz="1200" dirty="0"/>
              <a:t>)</a:t>
            </a:r>
          </a:p>
          <a:p>
            <a:r>
              <a:rPr lang="cs-CZ" sz="1600" b="1" dirty="0"/>
              <a:t>↑</a:t>
            </a:r>
            <a:r>
              <a:rPr lang="cs-CZ" sz="1600" b="1" dirty="0" err="1"/>
              <a:t>P</a:t>
            </a:r>
            <a:r>
              <a:rPr lang="cs-CZ" sz="1600" b="1" baseline="-25000" dirty="0" err="1"/>
              <a:t>aldo</a:t>
            </a:r>
            <a:r>
              <a:rPr lang="cs-CZ" sz="1600" b="1" dirty="0" err="1"/>
              <a:t>↓P</a:t>
            </a:r>
            <a:r>
              <a:rPr lang="cs-CZ" sz="1600" b="1" baseline="-25000" dirty="0" err="1"/>
              <a:t>renin</a:t>
            </a:r>
            <a:endParaRPr lang="cs-CZ" sz="1600" b="1" baseline="-25000" dirty="0"/>
          </a:p>
          <a:p>
            <a:r>
              <a:rPr lang="cs-CZ" sz="1200" dirty="0"/>
              <a:t>(</a:t>
            </a:r>
            <a:r>
              <a:rPr lang="cs-CZ" sz="1200" dirty="0" err="1"/>
              <a:t>prim.hyeraldosteronisms</a:t>
            </a:r>
            <a:r>
              <a:rPr lang="cs-CZ" sz="1200" dirty="0"/>
              <a:t>)</a:t>
            </a:r>
          </a:p>
          <a:p>
            <a:r>
              <a:rPr lang="cs-CZ" sz="1600" b="1" dirty="0"/>
              <a:t>↓</a:t>
            </a:r>
            <a:r>
              <a:rPr lang="cs-CZ" sz="1600" b="1" dirty="0" err="1"/>
              <a:t>P</a:t>
            </a:r>
            <a:r>
              <a:rPr lang="cs-CZ" sz="1600" b="1" baseline="-25000" dirty="0" err="1"/>
              <a:t>aldo</a:t>
            </a:r>
            <a:r>
              <a:rPr lang="cs-CZ" sz="1600" b="1" dirty="0" err="1"/>
              <a:t>↓P</a:t>
            </a:r>
            <a:r>
              <a:rPr lang="cs-CZ" sz="1600" b="1" baseline="-25000" dirty="0" err="1"/>
              <a:t>renin</a:t>
            </a:r>
            <a:endParaRPr lang="cs-CZ" sz="1600" b="1" baseline="-25000" dirty="0"/>
          </a:p>
          <a:p>
            <a:r>
              <a:rPr lang="cs-CZ" sz="1200" dirty="0"/>
              <a:t>(</a:t>
            </a:r>
            <a:r>
              <a:rPr lang="cs-CZ" sz="1200" dirty="0" err="1"/>
              <a:t>Cushing</a:t>
            </a:r>
            <a:r>
              <a:rPr lang="cs-CZ" sz="1200" dirty="0"/>
              <a:t> </a:t>
            </a:r>
            <a:r>
              <a:rPr lang="cs-CZ" sz="1200" dirty="0" err="1"/>
              <a:t>sy</a:t>
            </a:r>
            <a:r>
              <a:rPr lang="cs-CZ" sz="1200" dirty="0"/>
              <a:t>)</a:t>
            </a:r>
            <a:endParaRPr lang="en-GB" sz="1200" dirty="0"/>
          </a:p>
        </p:txBody>
      </p:sp>
      <p:cxnSp>
        <p:nvCxnSpPr>
          <p:cNvPr id="30" name="Přímá spojnice se šipkou 29"/>
          <p:cNvCxnSpPr>
            <a:stCxn id="20" idx="2"/>
            <a:endCxn id="4" idx="0"/>
          </p:cNvCxnSpPr>
          <p:nvPr/>
        </p:nvCxnSpPr>
        <p:spPr>
          <a:xfrm>
            <a:off x="1830560" y="886233"/>
            <a:ext cx="24591" cy="2791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4211960" y="886233"/>
            <a:ext cx="0" cy="9209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815769" y="1700808"/>
            <a:ext cx="19915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815769" y="1700808"/>
            <a:ext cx="0" cy="1063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endCxn id="11" idx="0"/>
          </p:cNvCxnSpPr>
          <p:nvPr/>
        </p:nvCxnSpPr>
        <p:spPr>
          <a:xfrm>
            <a:off x="2807367" y="1700808"/>
            <a:ext cx="0" cy="140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1804156" y="1534726"/>
            <a:ext cx="0" cy="1660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7663751" y="4473386"/>
            <a:ext cx="1211357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600" b="1" dirty="0" err="1"/>
              <a:t>Multiple</a:t>
            </a:r>
            <a:endParaRPr lang="cs-CZ" sz="1600" b="1" dirty="0"/>
          </a:p>
          <a:p>
            <a:pPr algn="ctr"/>
            <a:r>
              <a:rPr lang="cs-CZ" sz="1600" b="1" dirty="0" err="1"/>
              <a:t>transfusion</a:t>
            </a:r>
            <a:endParaRPr lang="cs-CZ" sz="1600" b="1" dirty="0"/>
          </a:p>
          <a:p>
            <a:pPr algn="ctr"/>
            <a:r>
              <a:rPr lang="cs-CZ" sz="1600" b="1" dirty="0" err="1"/>
              <a:t>Bicarbonate</a:t>
            </a:r>
            <a:endParaRPr lang="cs-CZ" sz="1600" b="1" dirty="0"/>
          </a:p>
          <a:p>
            <a:pPr algn="ctr"/>
            <a:r>
              <a:rPr lang="cs-CZ" sz="1600" b="1" dirty="0" err="1"/>
              <a:t>therapy</a:t>
            </a:r>
            <a:r>
              <a:rPr lang="cs-CZ" sz="1600" b="1" dirty="0"/>
              <a:t> </a:t>
            </a:r>
          </a:p>
          <a:p>
            <a:pPr algn="ctr"/>
            <a:r>
              <a:rPr lang="cs-CZ" sz="1200" dirty="0" err="1"/>
              <a:t>Milk</a:t>
            </a:r>
            <a:r>
              <a:rPr lang="cs-CZ" sz="1200" dirty="0"/>
              <a:t> </a:t>
            </a:r>
            <a:r>
              <a:rPr lang="cs-CZ" sz="1200" dirty="0" err="1"/>
              <a:t>alkali</a:t>
            </a:r>
            <a:r>
              <a:rPr lang="cs-CZ" sz="1200" dirty="0"/>
              <a:t> </a:t>
            </a:r>
            <a:r>
              <a:rPr lang="cs-CZ" sz="1200" dirty="0" err="1"/>
              <a:t>sy</a:t>
            </a:r>
            <a:endParaRPr lang="en-GB" sz="1200" dirty="0"/>
          </a:p>
        </p:txBody>
      </p:sp>
      <p:cxnSp>
        <p:nvCxnSpPr>
          <p:cNvPr id="68" name="Přímá spojnice se šipkou 67"/>
          <p:cNvCxnSpPr/>
          <p:nvPr/>
        </p:nvCxnSpPr>
        <p:spPr>
          <a:xfrm>
            <a:off x="8236264" y="916176"/>
            <a:ext cx="0" cy="8677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4757234" y="1617767"/>
            <a:ext cx="34956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>
            <a:stCxn id="17" idx="0"/>
          </p:cNvCxnSpPr>
          <p:nvPr/>
        </p:nvCxnSpPr>
        <p:spPr>
          <a:xfrm flipV="1">
            <a:off x="4757234" y="1617767"/>
            <a:ext cx="0" cy="1978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>
            <a:stCxn id="24" idx="0"/>
          </p:cNvCxnSpPr>
          <p:nvPr/>
        </p:nvCxnSpPr>
        <p:spPr>
          <a:xfrm flipV="1">
            <a:off x="6526679" y="1617767"/>
            <a:ext cx="0" cy="1894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96"/>
          <p:cNvCxnSpPr>
            <a:stCxn id="5" idx="2"/>
            <a:endCxn id="5" idx="2"/>
          </p:cNvCxnSpPr>
          <p:nvPr/>
        </p:nvCxnSpPr>
        <p:spPr>
          <a:xfrm>
            <a:off x="5714583" y="13500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98"/>
          <p:cNvCxnSpPr>
            <a:stCxn id="5" idx="2"/>
          </p:cNvCxnSpPr>
          <p:nvPr/>
        </p:nvCxnSpPr>
        <p:spPr>
          <a:xfrm flipH="1">
            <a:off x="5668288" y="1350060"/>
            <a:ext cx="46295" cy="13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>
            <a:stCxn id="5" idx="2"/>
          </p:cNvCxnSpPr>
          <p:nvPr/>
        </p:nvCxnSpPr>
        <p:spPr>
          <a:xfrm>
            <a:off x="5714583" y="1350060"/>
            <a:ext cx="0" cy="255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se šipkou 125"/>
          <p:cNvCxnSpPr/>
          <p:nvPr/>
        </p:nvCxnSpPr>
        <p:spPr>
          <a:xfrm flipV="1">
            <a:off x="899592" y="3645025"/>
            <a:ext cx="1" cy="7920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se šipkou 131"/>
          <p:cNvCxnSpPr>
            <a:stCxn id="16" idx="0"/>
          </p:cNvCxnSpPr>
          <p:nvPr/>
        </p:nvCxnSpPr>
        <p:spPr>
          <a:xfrm flipH="1" flipV="1">
            <a:off x="2724259" y="3704258"/>
            <a:ext cx="1" cy="7432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se šipkou 136"/>
          <p:cNvCxnSpPr>
            <a:stCxn id="19" idx="0"/>
          </p:cNvCxnSpPr>
          <p:nvPr/>
        </p:nvCxnSpPr>
        <p:spPr>
          <a:xfrm flipV="1">
            <a:off x="4691974" y="3592031"/>
            <a:ext cx="0" cy="8831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Přímá spojnice se šipkou 138"/>
          <p:cNvCxnSpPr/>
          <p:nvPr/>
        </p:nvCxnSpPr>
        <p:spPr>
          <a:xfrm flipV="1">
            <a:off x="6503168" y="3337401"/>
            <a:ext cx="0" cy="1073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Přímá spojnice se šipkou 140"/>
          <p:cNvCxnSpPr>
            <a:stCxn id="62" idx="0"/>
            <a:endCxn id="23" idx="2"/>
          </p:cNvCxnSpPr>
          <p:nvPr/>
        </p:nvCxnSpPr>
        <p:spPr>
          <a:xfrm flipH="1" flipV="1">
            <a:off x="8236264" y="2406860"/>
            <a:ext cx="33166" cy="20665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684534" y="2474636"/>
            <a:ext cx="1" cy="1867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4" idx="2"/>
          </p:cNvCxnSpPr>
          <p:nvPr/>
        </p:nvCxnSpPr>
        <p:spPr>
          <a:xfrm>
            <a:off x="6526679" y="2176525"/>
            <a:ext cx="0" cy="5145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6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Acids</a:t>
            </a:r>
            <a:r>
              <a:rPr lang="cs-CZ" b="1" dirty="0"/>
              <a:t> and </a:t>
            </a:r>
            <a:r>
              <a:rPr lang="cs-CZ" b="1" dirty="0" err="1"/>
              <a:t>Bases</a:t>
            </a:r>
            <a:endParaRPr lang="en-GB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1046477"/>
              </p:ext>
            </p:extLst>
          </p:nvPr>
        </p:nvGraphicFramePr>
        <p:xfrm>
          <a:off x="899593" y="1268761"/>
          <a:ext cx="7416822" cy="316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5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61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57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7797">
                <a:tc>
                  <a:txBody>
                    <a:bodyPr/>
                    <a:lstStyle/>
                    <a:p>
                      <a:r>
                        <a:rPr lang="cs-CZ" b="1" dirty="0"/>
                        <a:t>ACID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Base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4636">
                <a:tc>
                  <a:txBody>
                    <a:bodyPr/>
                    <a:lstStyle/>
                    <a:p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CO</a:t>
                      </a:r>
                      <a:r>
                        <a:rPr lang="cs-CZ" b="1" baseline="-25000" dirty="0"/>
                        <a:t>3</a:t>
                      </a:r>
                    </a:p>
                    <a:p>
                      <a:r>
                        <a:rPr lang="cs-CZ" b="1" baseline="-25000" dirty="0" err="1"/>
                        <a:t>Carbonic</a:t>
                      </a:r>
                      <a:r>
                        <a:rPr lang="cs-CZ" b="1" baseline="-25000" dirty="0"/>
                        <a:t> acid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H</a:t>
                      </a:r>
                      <a:r>
                        <a:rPr lang="cs-CZ" b="1" baseline="30000" dirty="0"/>
                        <a:t>+</a:t>
                      </a:r>
                      <a:endParaRPr lang="en-GB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HCO</a:t>
                      </a:r>
                      <a:r>
                        <a:rPr lang="cs-CZ" b="1" baseline="-25000" dirty="0"/>
                        <a:t>3</a:t>
                      </a:r>
                      <a:r>
                        <a:rPr lang="cs-CZ" b="1" dirty="0"/>
                        <a:t>-</a:t>
                      </a:r>
                    </a:p>
                    <a:p>
                      <a:r>
                        <a:rPr lang="cs-CZ" b="1" baseline="-25000" dirty="0" err="1"/>
                        <a:t>bicarbonate</a:t>
                      </a:r>
                      <a:endParaRPr lang="en-GB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4636">
                <a:tc>
                  <a:txBody>
                    <a:bodyPr/>
                    <a:lstStyle/>
                    <a:p>
                      <a:r>
                        <a:rPr lang="cs-CZ" b="1" dirty="0" err="1"/>
                        <a:t>HCl</a:t>
                      </a:r>
                      <a:endParaRPr lang="cs-CZ" b="1" dirty="0"/>
                    </a:p>
                    <a:p>
                      <a:r>
                        <a:rPr lang="cs-CZ" b="1" baseline="-25000" dirty="0" err="1"/>
                        <a:t>Hydrochloric</a:t>
                      </a:r>
                      <a:r>
                        <a:rPr lang="cs-CZ" b="1" baseline="-25000" dirty="0"/>
                        <a:t> acid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</a:t>
                      </a:r>
                      <a:r>
                        <a:rPr lang="en-GB" b="1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Cl</a:t>
                      </a:r>
                      <a:r>
                        <a:rPr lang="cs-CZ" b="1" baseline="30000" dirty="0"/>
                        <a:t>-</a:t>
                      </a:r>
                    </a:p>
                    <a:p>
                      <a:r>
                        <a:rPr lang="cs-CZ" b="1" baseline="-25000" dirty="0"/>
                        <a:t>chlorid</a:t>
                      </a:r>
                      <a:endParaRPr lang="en-GB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36">
                <a:tc>
                  <a:txBody>
                    <a:bodyPr/>
                    <a:lstStyle/>
                    <a:p>
                      <a:r>
                        <a:rPr lang="cs-CZ" b="1" dirty="0"/>
                        <a:t>NH</a:t>
                      </a:r>
                      <a:r>
                        <a:rPr lang="cs-CZ" b="1" baseline="-25000" dirty="0"/>
                        <a:t>4+</a:t>
                      </a:r>
                    </a:p>
                    <a:p>
                      <a:r>
                        <a:rPr lang="cs-CZ" b="1" baseline="-25000" dirty="0"/>
                        <a:t>Amonium </a:t>
                      </a:r>
                      <a:r>
                        <a:rPr lang="cs-CZ" b="1" baseline="-25000" dirty="0" err="1"/>
                        <a:t>cation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</a:t>
                      </a:r>
                      <a:r>
                        <a:rPr lang="en-GB" b="1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NH</a:t>
                      </a:r>
                      <a:r>
                        <a:rPr lang="cs-CZ" b="1" baseline="-25000" dirty="0"/>
                        <a:t>3</a:t>
                      </a:r>
                    </a:p>
                    <a:p>
                      <a:r>
                        <a:rPr lang="cs-CZ" b="1" baseline="-25000" dirty="0" err="1"/>
                        <a:t>ammonia</a:t>
                      </a:r>
                      <a:endParaRPr lang="en-GB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4636">
                <a:tc>
                  <a:txBody>
                    <a:bodyPr/>
                    <a:lstStyle/>
                    <a:p>
                      <a:r>
                        <a:rPr lang="cs-CZ" b="1" dirty="0"/>
                        <a:t>H</a:t>
                      </a:r>
                      <a:r>
                        <a:rPr lang="cs-CZ" b="1" baseline="-25000" dirty="0"/>
                        <a:t>2</a:t>
                      </a:r>
                      <a:r>
                        <a:rPr lang="cs-CZ" b="1" dirty="0"/>
                        <a:t>PO</a:t>
                      </a:r>
                      <a:r>
                        <a:rPr lang="cs-CZ" b="1" baseline="-25000" dirty="0"/>
                        <a:t>4-</a:t>
                      </a:r>
                    </a:p>
                    <a:p>
                      <a:r>
                        <a:rPr lang="cs-CZ" b="1" baseline="-25000" dirty="0" err="1"/>
                        <a:t>Dihydrogen</a:t>
                      </a:r>
                      <a:r>
                        <a:rPr lang="cs-CZ" b="1" baseline="0" dirty="0"/>
                        <a:t> </a:t>
                      </a:r>
                      <a:r>
                        <a:rPr lang="cs-CZ" b="1" baseline="-25000" dirty="0" err="1"/>
                        <a:t>phosphate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</a:t>
                      </a:r>
                      <a:r>
                        <a:rPr lang="en-GB" b="1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+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HPO</a:t>
                      </a:r>
                      <a:r>
                        <a:rPr lang="cs-CZ" b="1" baseline="-25000" dirty="0"/>
                        <a:t>4</a:t>
                      </a:r>
                      <a:r>
                        <a:rPr lang="cs-CZ" b="1" baseline="30000" dirty="0"/>
                        <a:t>2-</a:t>
                      </a:r>
                    </a:p>
                    <a:p>
                      <a:r>
                        <a:rPr lang="cs-CZ" b="1" baseline="-25000" dirty="0"/>
                        <a:t>Hydrogen </a:t>
                      </a:r>
                      <a:r>
                        <a:rPr lang="cs-CZ" b="1" baseline="-25000" dirty="0" err="1"/>
                        <a:t>phosphate</a:t>
                      </a:r>
                      <a:endParaRPr lang="en-GB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4869160"/>
            <a:ext cx="4915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Acid </a:t>
            </a:r>
            <a:r>
              <a:rPr lang="cs-CZ" b="1" dirty="0" err="1">
                <a:solidFill>
                  <a:srgbClr val="FF0000"/>
                </a:solidFill>
              </a:rPr>
              <a:t>is</a:t>
            </a:r>
            <a:r>
              <a:rPr lang="cs-CZ" b="1" dirty="0">
                <a:solidFill>
                  <a:srgbClr val="FF0000"/>
                </a:solidFill>
              </a:rPr>
              <a:t> substance </a:t>
            </a:r>
            <a:r>
              <a:rPr lang="cs-CZ" b="1" dirty="0" err="1">
                <a:solidFill>
                  <a:srgbClr val="FF0000"/>
                </a:solidFill>
              </a:rPr>
              <a:t>that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donate</a:t>
            </a:r>
            <a:r>
              <a:rPr lang="cs-CZ" b="1" dirty="0">
                <a:solidFill>
                  <a:srgbClr val="FF0000"/>
                </a:solidFill>
              </a:rPr>
              <a:t> hydrogen </a:t>
            </a:r>
            <a:r>
              <a:rPr lang="cs-CZ" b="1" dirty="0" err="1">
                <a:solidFill>
                  <a:srgbClr val="FF0000"/>
                </a:solidFill>
              </a:rPr>
              <a:t>ions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r>
              <a:rPr lang="cs-CZ" b="1" dirty="0">
                <a:solidFill>
                  <a:srgbClr val="FF0000"/>
                </a:solidFill>
              </a:rPr>
              <a:t>Base </a:t>
            </a:r>
            <a:r>
              <a:rPr lang="cs-CZ" b="1" dirty="0" err="1">
                <a:solidFill>
                  <a:srgbClr val="FF0000"/>
                </a:solidFill>
              </a:rPr>
              <a:t>is</a:t>
            </a:r>
            <a:r>
              <a:rPr lang="cs-CZ" b="1" dirty="0">
                <a:solidFill>
                  <a:srgbClr val="FF0000"/>
                </a:solidFill>
              </a:rPr>
              <a:t> a substance </a:t>
            </a:r>
            <a:r>
              <a:rPr lang="cs-CZ" b="1" dirty="0" err="1">
                <a:solidFill>
                  <a:srgbClr val="FF0000"/>
                </a:solidFill>
              </a:rPr>
              <a:t>that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can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accept</a:t>
            </a:r>
            <a:r>
              <a:rPr lang="cs-CZ" b="1" dirty="0">
                <a:solidFill>
                  <a:srgbClr val="FF0000"/>
                </a:solidFill>
              </a:rPr>
              <a:t> hydrogen </a:t>
            </a:r>
            <a:r>
              <a:rPr lang="cs-CZ" b="1" dirty="0" err="1">
                <a:solidFill>
                  <a:srgbClr val="FF0000"/>
                </a:solidFill>
              </a:rPr>
              <a:t>ions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These </a:t>
            </a:r>
            <a:r>
              <a:rPr lang="cs-CZ" b="1" dirty="0" err="1">
                <a:solidFill>
                  <a:srgbClr val="FF0000"/>
                </a:solidFill>
              </a:rPr>
              <a:t>properties</a:t>
            </a:r>
            <a:r>
              <a:rPr lang="cs-CZ" b="1" dirty="0">
                <a:solidFill>
                  <a:srgbClr val="FF0000"/>
                </a:solidFill>
              </a:rPr>
              <a:t> are independent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charge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9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MAL THERAPY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313464"/>
            <a:ext cx="7488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Chloride responsive form: </a:t>
            </a:r>
            <a:r>
              <a:rPr lang="en-GB" sz="2000" b="1" dirty="0" err="1"/>
              <a:t>NaCl</a:t>
            </a:r>
            <a:r>
              <a:rPr lang="en-GB" sz="2000" b="1" dirty="0"/>
              <a:t> supplementation (F1/1) or oral </a:t>
            </a:r>
            <a:r>
              <a:rPr lang="en-GB" sz="2000" b="1" dirty="0" err="1"/>
              <a:t>NaCl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1657400"/>
            <a:ext cx="6839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Therapy must be causal according to the differential diagnosis!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334084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 hypomagnesaemia and </a:t>
            </a:r>
            <a:r>
              <a:rPr lang="en-GB" b="1" dirty="0" err="1"/>
              <a:t>hypokalemia</a:t>
            </a:r>
            <a:r>
              <a:rPr lang="en-GB" b="1" dirty="0"/>
              <a:t>, we deal with the depletion of these electrolytes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95854" y="4293096"/>
            <a:ext cx="790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Chloride-</a:t>
            </a:r>
            <a:r>
              <a:rPr lang="cs-CZ" b="1" dirty="0" err="1"/>
              <a:t>resistant</a:t>
            </a:r>
            <a:r>
              <a:rPr lang="cs-CZ" b="1" dirty="0"/>
              <a:t> </a:t>
            </a:r>
            <a:r>
              <a:rPr lang="cs-CZ" b="1" dirty="0" err="1"/>
              <a:t>form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mineralocorticoid</a:t>
            </a:r>
            <a:r>
              <a:rPr lang="cs-CZ" b="1" dirty="0"/>
              <a:t> </a:t>
            </a:r>
            <a:r>
              <a:rPr lang="cs-CZ" b="1" dirty="0" err="1"/>
              <a:t>excess</a:t>
            </a:r>
            <a:r>
              <a:rPr lang="cs-CZ" b="1" dirty="0"/>
              <a:t> : </a:t>
            </a:r>
            <a:r>
              <a:rPr lang="cs-CZ" b="1" dirty="0" err="1"/>
              <a:t>spironolactone</a:t>
            </a:r>
            <a:r>
              <a:rPr lang="cs-CZ" b="1" dirty="0"/>
              <a:t>, </a:t>
            </a:r>
            <a:r>
              <a:rPr lang="cs-CZ" b="1" dirty="0" err="1"/>
              <a:t>amiloride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00037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RESPIRATORY ACIDOSIS (RAC)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983" y="1168747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Definice: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en-GB" b="1" dirty="0"/>
              <a:t>RAC is initiated by hypercapnia caused by inadequate pulmonary excretion of CO</a:t>
            </a:r>
            <a:r>
              <a:rPr lang="en-GB" b="1" baseline="-25000" dirty="0"/>
              <a:t>2</a:t>
            </a:r>
            <a:r>
              <a:rPr lang="en-GB" b="1" dirty="0"/>
              <a:t>. Compensation is renal ensuring an increase in serum HCO</a:t>
            </a:r>
            <a:r>
              <a:rPr lang="en-GB" b="1" baseline="-25000" dirty="0"/>
              <a:t>3-</a:t>
            </a:r>
            <a:r>
              <a:rPr lang="en-GB" b="1" dirty="0"/>
              <a:t>.Compensation is completed within a few days. Simple RA</a:t>
            </a:r>
            <a:r>
              <a:rPr lang="cs-CZ" b="1" dirty="0"/>
              <a:t>C</a:t>
            </a:r>
            <a:r>
              <a:rPr lang="en-GB" b="1" dirty="0"/>
              <a:t> never leads to HCO</a:t>
            </a:r>
            <a:r>
              <a:rPr lang="en-GB" b="1" baseline="-25000" dirty="0"/>
              <a:t>3-</a:t>
            </a:r>
            <a:r>
              <a:rPr lang="en-GB" b="1" dirty="0"/>
              <a:t>&gt; 35 </a:t>
            </a:r>
            <a:r>
              <a:rPr lang="en-GB" b="1" dirty="0" err="1"/>
              <a:t>mmol</a:t>
            </a:r>
            <a:r>
              <a:rPr lang="en-GB" b="1" dirty="0"/>
              <a:t> / L. If HCO</a:t>
            </a:r>
            <a:r>
              <a:rPr lang="en-GB" b="1" baseline="-25000" dirty="0"/>
              <a:t>3-</a:t>
            </a:r>
            <a:r>
              <a:rPr lang="en-GB" b="1" dirty="0"/>
              <a:t>&gt; 35 </a:t>
            </a:r>
            <a:r>
              <a:rPr lang="en-GB" b="1" dirty="0" err="1"/>
              <a:t>mmol</a:t>
            </a:r>
            <a:r>
              <a:rPr lang="en-GB" b="1" dirty="0"/>
              <a:t> / L, it is a </a:t>
            </a:r>
            <a:r>
              <a:rPr lang="cs-CZ" b="1" dirty="0"/>
              <a:t>mixe</a:t>
            </a:r>
            <a:r>
              <a:rPr lang="en-GB" b="1" dirty="0"/>
              <a:t> of RAC and MAC</a:t>
            </a:r>
            <a:r>
              <a:rPr lang="cs-CZ" b="1" dirty="0"/>
              <a:t> !</a:t>
            </a:r>
            <a:endParaRPr lang="en-GB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983" y="2406794"/>
            <a:ext cx="87344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Etiology: </a:t>
            </a:r>
          </a:p>
          <a:p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depression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CNS </a:t>
            </a:r>
            <a:r>
              <a:rPr lang="cs-CZ" dirty="0"/>
              <a:t>&lt;&lt; </a:t>
            </a:r>
            <a:r>
              <a:rPr lang="cs-CZ" dirty="0" err="1"/>
              <a:t>drugs</a:t>
            </a:r>
            <a:r>
              <a:rPr lang="cs-CZ" dirty="0"/>
              <a:t>, </a:t>
            </a:r>
            <a:r>
              <a:rPr lang="cs-CZ" dirty="0" err="1"/>
              <a:t>infections</a:t>
            </a:r>
            <a:r>
              <a:rPr lang="cs-CZ" dirty="0"/>
              <a:t>, trauma, obesity</a:t>
            </a:r>
          </a:p>
          <a:p>
            <a:r>
              <a:rPr lang="cs-CZ" b="1" dirty="0" err="1"/>
              <a:t>Ventilation</a:t>
            </a:r>
            <a:r>
              <a:rPr lang="cs-CZ" b="1" dirty="0"/>
              <a:t> </a:t>
            </a:r>
            <a:r>
              <a:rPr lang="cs-CZ" b="1" dirty="0" err="1"/>
              <a:t>disorders</a:t>
            </a:r>
            <a:r>
              <a:rPr lang="cs-CZ" b="1" dirty="0"/>
              <a:t> &lt;&lt; </a:t>
            </a:r>
            <a:r>
              <a:rPr lang="cs-CZ" dirty="0" err="1"/>
              <a:t>Neuromuscular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(</a:t>
            </a:r>
            <a:r>
              <a:rPr lang="cs-CZ" dirty="0" err="1"/>
              <a:t>myopathy</a:t>
            </a:r>
            <a:r>
              <a:rPr lang="cs-CZ" dirty="0"/>
              <a:t>, </a:t>
            </a:r>
            <a:r>
              <a:rPr lang="cs-CZ" dirty="0" err="1"/>
              <a:t>Guillain-Barré</a:t>
            </a:r>
            <a:r>
              <a:rPr lang="cs-CZ" dirty="0"/>
              <a:t> </a:t>
            </a:r>
            <a:r>
              <a:rPr lang="cs-CZ" dirty="0" err="1"/>
              <a:t>sy</a:t>
            </a:r>
            <a:r>
              <a:rPr lang="cs-CZ" dirty="0"/>
              <a:t>, </a:t>
            </a:r>
            <a:r>
              <a:rPr lang="cs-CZ" dirty="0" err="1"/>
              <a:t>myasthenic</a:t>
            </a:r>
            <a:r>
              <a:rPr lang="cs-CZ" dirty="0"/>
              <a:t> </a:t>
            </a:r>
            <a:r>
              <a:rPr lang="cs-CZ" dirty="0" err="1"/>
              <a:t>crisis</a:t>
            </a:r>
            <a:r>
              <a:rPr lang="cs-CZ" dirty="0"/>
              <a:t>, severe </a:t>
            </a:r>
            <a:r>
              <a:rPr lang="cs-CZ" dirty="0" err="1"/>
              <a:t>hypokalaemia</a:t>
            </a:r>
            <a:r>
              <a:rPr lang="cs-CZ" dirty="0"/>
              <a:t>)</a:t>
            </a:r>
          </a:p>
          <a:p>
            <a:r>
              <a:rPr lang="cs-CZ" b="1" dirty="0" err="1"/>
              <a:t>Ventilation</a:t>
            </a:r>
            <a:r>
              <a:rPr lang="cs-CZ" b="1" dirty="0"/>
              <a:t> and </a:t>
            </a:r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disorders</a:t>
            </a:r>
            <a:r>
              <a:rPr lang="cs-CZ" b="1" dirty="0"/>
              <a:t> &lt;&lt;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pulmonary</a:t>
            </a:r>
            <a:r>
              <a:rPr lang="cs-CZ" dirty="0"/>
              <a:t>  </a:t>
            </a:r>
            <a:r>
              <a:rPr lang="cs-CZ" dirty="0" err="1"/>
              <a:t>diseases</a:t>
            </a:r>
            <a:r>
              <a:rPr lang="cs-CZ" dirty="0"/>
              <a:t> (COPD, </a:t>
            </a:r>
            <a:r>
              <a:rPr lang="cs-CZ" dirty="0" err="1"/>
              <a:t>pneumothorax</a:t>
            </a:r>
            <a:r>
              <a:rPr lang="cs-CZ" dirty="0"/>
              <a:t>, </a:t>
            </a:r>
            <a:r>
              <a:rPr lang="cs-CZ" dirty="0" err="1"/>
              <a:t>asthmatic</a:t>
            </a:r>
            <a:r>
              <a:rPr lang="cs-CZ" dirty="0"/>
              <a:t> status)</a:t>
            </a:r>
          </a:p>
          <a:p>
            <a:r>
              <a:rPr lang="cs-CZ" b="1" dirty="0" err="1"/>
              <a:t>Ventilation</a:t>
            </a:r>
            <a:r>
              <a:rPr lang="cs-CZ" b="1" dirty="0"/>
              <a:t> </a:t>
            </a:r>
            <a:r>
              <a:rPr lang="cs-CZ" b="1" dirty="0" err="1"/>
              <a:t>disorder</a:t>
            </a:r>
            <a:r>
              <a:rPr lang="cs-CZ" b="1" dirty="0"/>
              <a:t> &lt;&lt; </a:t>
            </a:r>
            <a:r>
              <a:rPr lang="cs-CZ" dirty="0"/>
              <a:t>severe </a:t>
            </a:r>
            <a:r>
              <a:rPr lang="cs-CZ" dirty="0" err="1"/>
              <a:t>kyphoscoillosis</a:t>
            </a:r>
            <a:r>
              <a:rPr lang="cs-CZ" dirty="0"/>
              <a:t>, </a:t>
            </a:r>
            <a:r>
              <a:rPr lang="cs-CZ" dirty="0" err="1"/>
              <a:t>sleep</a:t>
            </a:r>
            <a:r>
              <a:rPr lang="cs-CZ" dirty="0"/>
              <a:t> </a:t>
            </a:r>
            <a:r>
              <a:rPr lang="cs-CZ" dirty="0" err="1"/>
              <a:t>apnea</a:t>
            </a:r>
            <a:r>
              <a:rPr lang="cs-CZ" dirty="0"/>
              <a:t> syndrome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85983" y="4437112"/>
            <a:ext cx="9217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Clinical signs: The main symptom is somnolence (CO</a:t>
            </a:r>
            <a:r>
              <a:rPr lang="en-GB" b="1" baseline="-25000" dirty="0">
                <a:solidFill>
                  <a:srgbClr val="FF0000"/>
                </a:solidFill>
              </a:rPr>
              <a:t>2</a:t>
            </a:r>
            <a:r>
              <a:rPr lang="en-GB" b="1" dirty="0">
                <a:solidFill>
                  <a:srgbClr val="FF0000"/>
                </a:solidFill>
              </a:rPr>
              <a:t> narcosis) </a:t>
            </a:r>
            <a:r>
              <a:rPr lang="en-GB" b="1" dirty="0"/>
              <a:t>worsening respiratory</a:t>
            </a:r>
          </a:p>
          <a:p>
            <a:r>
              <a:rPr lang="en-GB" b="1" dirty="0"/>
              <a:t>depression with a high risk of respiratory failure. May be preceded by mental agitation, tremor</a:t>
            </a:r>
          </a:p>
          <a:p>
            <a:r>
              <a:rPr lang="en-GB" b="1" dirty="0"/>
              <a:t>flapping tremor and headache </a:t>
            </a:r>
            <a:r>
              <a:rPr lang="cs-CZ" b="1" dirty="0"/>
              <a:t>	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983" y="5482098"/>
            <a:ext cx="8446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Therapy: </a:t>
            </a:r>
            <a:r>
              <a:rPr lang="en-GB" b="1" u="sng" dirty="0">
                <a:solidFill>
                  <a:srgbClr val="FF0000"/>
                </a:solidFill>
              </a:rPr>
              <a:t>We never give oxygen therapy to a patient with hypercapnia without the possibility of monitoring!</a:t>
            </a:r>
          </a:p>
          <a:p>
            <a:r>
              <a:rPr lang="en-GB" b="1" dirty="0"/>
              <a:t>The method of choice is non-invasive or instrumental ventilation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3682111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RESPIRATORY ALCALOSIS (RAL)</a:t>
            </a:r>
            <a:endParaRPr lang="en-GB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982" y="1168747"/>
            <a:ext cx="8518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Definition: </a:t>
            </a:r>
            <a:r>
              <a:rPr lang="en-GB" b="1" dirty="0"/>
              <a:t>RAL is initiated by a decrease in pCO</a:t>
            </a:r>
            <a:r>
              <a:rPr lang="en-GB" b="1" baseline="-25000" dirty="0"/>
              <a:t>2</a:t>
            </a:r>
            <a:r>
              <a:rPr lang="en-GB" b="1" dirty="0"/>
              <a:t> and </a:t>
            </a:r>
            <a:r>
              <a:rPr lang="cs-CZ" b="1" dirty="0" err="1"/>
              <a:t>compensatory</a:t>
            </a:r>
            <a:r>
              <a:rPr lang="cs-CZ" b="1" dirty="0"/>
              <a:t> </a:t>
            </a:r>
            <a:r>
              <a:rPr lang="en-GB" b="1" dirty="0"/>
              <a:t>decrease </a:t>
            </a:r>
            <a:r>
              <a:rPr lang="cs-CZ" b="1" dirty="0" err="1"/>
              <a:t>of</a:t>
            </a:r>
            <a:r>
              <a:rPr lang="en-GB" b="1" dirty="0"/>
              <a:t> HCO</a:t>
            </a:r>
            <a:r>
              <a:rPr lang="en-GB" b="1" baseline="-25000" dirty="0"/>
              <a:t>3-</a:t>
            </a:r>
            <a:r>
              <a:rPr lang="en-GB" b="1" dirty="0"/>
              <a:t>. It is caused by excessive pulmonary elimination of CO</a:t>
            </a:r>
            <a:r>
              <a:rPr lang="en-GB" b="1" baseline="-25000" dirty="0"/>
              <a:t>2 </a:t>
            </a:r>
            <a:r>
              <a:rPr lang="en-GB" b="1" dirty="0"/>
              <a:t>(hyperventilation). Serum HCO</a:t>
            </a:r>
            <a:r>
              <a:rPr lang="en-GB" b="1" baseline="-25000" dirty="0"/>
              <a:t>3- </a:t>
            </a:r>
            <a:r>
              <a:rPr lang="en-GB" b="1" dirty="0"/>
              <a:t>usually does not fall below 15 </a:t>
            </a:r>
            <a:r>
              <a:rPr lang="en-GB" b="1" dirty="0" err="1"/>
              <a:t>mmol</a:t>
            </a:r>
            <a:r>
              <a:rPr lang="en-GB" b="1" dirty="0"/>
              <a:t> / L</a:t>
            </a:r>
            <a:r>
              <a:rPr lang="cs-CZ" b="1" dirty="0"/>
              <a:t> !</a:t>
            </a:r>
            <a:r>
              <a:rPr lang="en-GB" b="1" dirty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5982" y="2092077"/>
            <a:ext cx="87344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Etiology:</a:t>
            </a:r>
          </a:p>
          <a:p>
            <a:r>
              <a:rPr lang="cs-CZ" b="1" dirty="0">
                <a:solidFill>
                  <a:srgbClr val="FF0000"/>
                </a:solidFill>
              </a:rPr>
              <a:t>CNS </a:t>
            </a:r>
            <a:r>
              <a:rPr lang="cs-CZ" b="1" dirty="0" err="1">
                <a:solidFill>
                  <a:srgbClr val="FF0000"/>
                </a:solidFill>
              </a:rPr>
              <a:t>disorders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Brainstem</a:t>
            </a:r>
            <a:r>
              <a:rPr lang="cs-CZ" b="1" dirty="0"/>
              <a:t> tumor, </a:t>
            </a:r>
            <a:r>
              <a:rPr lang="cs-CZ" b="1" dirty="0" err="1"/>
              <a:t>infections</a:t>
            </a:r>
            <a:endParaRPr lang="cs-CZ" b="1" dirty="0"/>
          </a:p>
          <a:p>
            <a:r>
              <a:rPr lang="cs-CZ" b="1" dirty="0" err="1">
                <a:solidFill>
                  <a:srgbClr val="FF0000"/>
                </a:solidFill>
              </a:rPr>
              <a:t>Psychiatric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causes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pithiatic</a:t>
            </a:r>
            <a:r>
              <a:rPr lang="cs-CZ" b="1" dirty="0"/>
              <a:t> </a:t>
            </a:r>
            <a:r>
              <a:rPr lang="cs-CZ" b="1" dirty="0" err="1"/>
              <a:t>attack</a:t>
            </a:r>
            <a:r>
              <a:rPr lang="cs-CZ" b="1" dirty="0"/>
              <a:t>, </a:t>
            </a:r>
            <a:r>
              <a:rPr lang="cs-CZ" b="1" dirty="0" err="1"/>
              <a:t>excessive</a:t>
            </a:r>
            <a:r>
              <a:rPr lang="cs-CZ" b="1" dirty="0"/>
              <a:t> feeling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fear</a:t>
            </a:r>
            <a:r>
              <a:rPr lang="cs-CZ" b="1" dirty="0"/>
              <a:t> and </a:t>
            </a:r>
            <a:r>
              <a:rPr lang="cs-CZ" b="1" dirty="0" err="1"/>
              <a:t>anxiety</a:t>
            </a:r>
            <a:r>
              <a:rPr lang="cs-CZ" b="1" dirty="0"/>
              <a:t> (panic </a:t>
            </a:r>
            <a:r>
              <a:rPr lang="cs-CZ" b="1" dirty="0" err="1"/>
              <a:t>attack</a:t>
            </a:r>
            <a:r>
              <a:rPr lang="cs-CZ" b="1" dirty="0"/>
              <a:t>)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Drugs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salicylate</a:t>
            </a:r>
            <a:r>
              <a:rPr lang="cs-CZ" b="1" dirty="0"/>
              <a:t> </a:t>
            </a:r>
            <a:r>
              <a:rPr lang="cs-CZ" b="1" dirty="0" err="1"/>
              <a:t>poisoning</a:t>
            </a:r>
            <a:r>
              <a:rPr lang="cs-CZ" b="1" dirty="0"/>
              <a:t>, </a:t>
            </a:r>
            <a:r>
              <a:rPr lang="cs-CZ" b="1" dirty="0" err="1"/>
              <a:t>theophylline</a:t>
            </a:r>
            <a:r>
              <a:rPr lang="cs-CZ" b="1" dirty="0"/>
              <a:t> </a:t>
            </a:r>
            <a:r>
              <a:rPr lang="cs-CZ" b="1" dirty="0" err="1"/>
              <a:t>overdose</a:t>
            </a:r>
            <a:r>
              <a:rPr lang="cs-CZ" b="1" dirty="0"/>
              <a:t>, </a:t>
            </a:r>
            <a:r>
              <a:rPr lang="cs-CZ" b="1" dirty="0" err="1"/>
              <a:t>catecholamines</a:t>
            </a:r>
            <a:r>
              <a:rPr lang="cs-CZ" b="1" dirty="0"/>
              <a:t>, progesterone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Pulmonary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diseases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pneumonia</a:t>
            </a:r>
            <a:r>
              <a:rPr lang="cs-CZ" b="1" dirty="0"/>
              <a:t>, </a:t>
            </a:r>
            <a:r>
              <a:rPr lang="cs-CZ" b="1" dirty="0" err="1"/>
              <a:t>pulmonary</a:t>
            </a:r>
            <a:r>
              <a:rPr lang="cs-CZ" b="1" dirty="0"/>
              <a:t> </a:t>
            </a:r>
            <a:r>
              <a:rPr lang="cs-CZ" b="1" dirty="0" err="1"/>
              <a:t>embolism</a:t>
            </a:r>
            <a:r>
              <a:rPr lang="cs-CZ" b="1" dirty="0"/>
              <a:t>, </a:t>
            </a:r>
            <a:r>
              <a:rPr lang="cs-CZ" b="1" dirty="0" err="1"/>
              <a:t>pulmonary</a:t>
            </a:r>
            <a:r>
              <a:rPr lang="cs-CZ" b="1" dirty="0"/>
              <a:t> </a:t>
            </a:r>
            <a:r>
              <a:rPr lang="cs-CZ" b="1" dirty="0" err="1"/>
              <a:t>edema</a:t>
            </a:r>
            <a:r>
              <a:rPr lang="cs-CZ" b="1" dirty="0"/>
              <a:t>, </a:t>
            </a:r>
            <a:r>
              <a:rPr lang="cs-CZ" b="1" dirty="0" err="1"/>
              <a:t>interstitial</a:t>
            </a:r>
            <a:r>
              <a:rPr lang="cs-CZ" b="1" dirty="0"/>
              <a:t> </a:t>
            </a:r>
            <a:r>
              <a:rPr lang="cs-CZ" b="1" dirty="0" err="1"/>
              <a:t>lung</a:t>
            </a:r>
            <a:r>
              <a:rPr lang="cs-CZ" b="1" dirty="0"/>
              <a:t> </a:t>
            </a:r>
            <a:r>
              <a:rPr lang="cs-CZ" b="1" dirty="0" err="1"/>
              <a:t>diseases</a:t>
            </a:r>
            <a:r>
              <a:rPr lang="cs-CZ" b="1" dirty="0"/>
              <a:t>, </a:t>
            </a:r>
            <a:r>
              <a:rPr lang="cs-CZ" b="1" dirty="0" err="1"/>
              <a:t>initial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bronchial</a:t>
            </a:r>
            <a:r>
              <a:rPr lang="cs-CZ" b="1" dirty="0"/>
              <a:t> </a:t>
            </a:r>
            <a:r>
              <a:rPr lang="cs-CZ" b="1" dirty="0" err="1"/>
              <a:t>asthma</a:t>
            </a:r>
            <a:endParaRPr lang="cs-CZ" b="1" dirty="0"/>
          </a:p>
          <a:p>
            <a:r>
              <a:rPr lang="cs-CZ" b="1" dirty="0" err="1">
                <a:solidFill>
                  <a:srgbClr val="FF0000"/>
                </a:solidFill>
              </a:rPr>
              <a:t>Infection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/>
              <a:t>Gram-negative </a:t>
            </a:r>
            <a:r>
              <a:rPr lang="cs-CZ" b="1" dirty="0" err="1"/>
              <a:t>sepsis</a:t>
            </a:r>
            <a:endParaRPr lang="cs-CZ" b="1" dirty="0"/>
          </a:p>
          <a:p>
            <a:r>
              <a:rPr lang="cs-CZ" b="1" dirty="0" err="1">
                <a:solidFill>
                  <a:srgbClr val="FF0000"/>
                </a:solidFill>
              </a:rPr>
              <a:t>Iatrogenic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causes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  <a:r>
              <a:rPr lang="cs-CZ" b="1" dirty="0" err="1"/>
              <a:t>high</a:t>
            </a:r>
            <a:r>
              <a:rPr lang="cs-CZ" b="1" dirty="0"/>
              <a:t> </a:t>
            </a:r>
            <a:r>
              <a:rPr lang="cs-CZ" b="1" dirty="0" err="1"/>
              <a:t>respiratory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setting</a:t>
            </a:r>
            <a:r>
              <a:rPr lang="cs-CZ" b="1" dirty="0"/>
              <a:t> on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ventilator</a:t>
            </a:r>
            <a:r>
              <a:rPr lang="cs-CZ" b="1" dirty="0"/>
              <a:t>, rapid </a:t>
            </a:r>
            <a:r>
              <a:rPr lang="cs-CZ" b="1" dirty="0" err="1"/>
              <a:t>correction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chronic</a:t>
            </a:r>
            <a:r>
              <a:rPr lang="cs-CZ" b="1" dirty="0"/>
              <a:t> MAC &lt;&lt; </a:t>
            </a:r>
            <a:r>
              <a:rPr lang="cs-CZ" b="1" dirty="0" err="1"/>
              <a:t>persistent</a:t>
            </a:r>
            <a:r>
              <a:rPr lang="cs-CZ" b="1" dirty="0"/>
              <a:t> and </a:t>
            </a:r>
            <a:r>
              <a:rPr lang="cs-CZ" b="1" dirty="0" err="1"/>
              <a:t>slowly</a:t>
            </a:r>
            <a:r>
              <a:rPr lang="cs-CZ" b="1" dirty="0"/>
              <a:t> </a:t>
            </a:r>
            <a:r>
              <a:rPr lang="cs-CZ" b="1" dirty="0" err="1"/>
              <a:t>repairing</a:t>
            </a:r>
            <a:r>
              <a:rPr lang="cs-CZ" b="1" dirty="0"/>
              <a:t> CNS cell </a:t>
            </a:r>
            <a:r>
              <a:rPr lang="cs-CZ" b="1" dirty="0" err="1"/>
              <a:t>acidosis</a:t>
            </a:r>
            <a:r>
              <a:rPr lang="cs-CZ" b="1" dirty="0"/>
              <a:t> 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85983" y="4725144"/>
            <a:ext cx="9032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Klinické příznaky: </a:t>
            </a:r>
            <a:r>
              <a:rPr lang="cs-CZ" b="1" dirty="0"/>
              <a:t>Lehkými příznaky </a:t>
            </a:r>
            <a:r>
              <a:rPr lang="cs-CZ" dirty="0"/>
              <a:t>jsou pocit točení hlavy a nejistoty v prostoru, parestezie až</a:t>
            </a:r>
          </a:p>
          <a:p>
            <a:r>
              <a:rPr lang="cs-CZ" dirty="0"/>
              <a:t> tetanie. </a:t>
            </a:r>
            <a:r>
              <a:rPr lang="cs-CZ" b="1" dirty="0"/>
              <a:t>Těžšími příznaky </a:t>
            </a:r>
            <a:r>
              <a:rPr lang="cs-CZ" dirty="0"/>
              <a:t>jsou synkopa, epileptiformní křeče a srdeční arytmie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983" y="5371475"/>
            <a:ext cx="8950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Therapy: </a:t>
            </a:r>
            <a:r>
              <a:rPr lang="en-GB" b="1" dirty="0"/>
              <a:t>The basic treatment is the cause! Acute therapy is not indicated if pH &lt;7.5. In the absence of current hypoxemia, the symptoms can be influenced by breathing into a paper bag.</a:t>
            </a:r>
            <a:r>
              <a:rPr lang="cs-CZ" b="1" dirty="0"/>
              <a:t> </a:t>
            </a:r>
            <a:r>
              <a:rPr lang="en-GB" b="1" dirty="0"/>
              <a:t>Device for CO2 inhalation in CNS diseases.</a:t>
            </a:r>
            <a:endParaRPr lang="cs-CZ" b="1" dirty="0"/>
          </a:p>
          <a:p>
            <a:r>
              <a:rPr lang="en-GB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7231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569" y="116950"/>
            <a:ext cx="8403231" cy="778098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Owerview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</a:t>
            </a:r>
            <a:r>
              <a:rPr lang="cs-CZ" sz="3200" b="1" dirty="0" err="1"/>
              <a:t>the</a:t>
            </a:r>
            <a:r>
              <a:rPr lang="cs-CZ" sz="3200" b="1" dirty="0"/>
              <a:t> </a:t>
            </a:r>
            <a:r>
              <a:rPr lang="cs-CZ" sz="3200" b="1" dirty="0" err="1"/>
              <a:t>daily</a:t>
            </a:r>
            <a:r>
              <a:rPr lang="cs-CZ" sz="3200" b="1" dirty="0"/>
              <a:t> </a:t>
            </a:r>
            <a:r>
              <a:rPr lang="cs-CZ" sz="3200" b="1" dirty="0" err="1"/>
              <a:t>turnouver</a:t>
            </a:r>
            <a:r>
              <a:rPr lang="cs-CZ" sz="3200" b="1" dirty="0"/>
              <a:t> </a:t>
            </a:r>
            <a:r>
              <a:rPr lang="cs-CZ" sz="3200" b="1" dirty="0" err="1"/>
              <a:t>of</a:t>
            </a:r>
            <a:r>
              <a:rPr lang="cs-CZ" sz="3200" b="1" dirty="0"/>
              <a:t> H</a:t>
            </a:r>
            <a:r>
              <a:rPr lang="cs-CZ" sz="3200" b="1" baseline="30000" dirty="0"/>
              <a:t>+</a:t>
            </a:r>
            <a:r>
              <a:rPr lang="cs-CZ" sz="3200" b="1" dirty="0"/>
              <a:t> and HCO</a:t>
            </a:r>
            <a:r>
              <a:rPr lang="cs-CZ" sz="3200" b="1" baseline="-25000" dirty="0"/>
              <a:t>3-</a:t>
            </a:r>
            <a:endParaRPr lang="en-GB" sz="3200" b="1" baseline="-25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1721" y="1365290"/>
            <a:ext cx="13949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Acid balance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21267" y="1365290"/>
            <a:ext cx="143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Base balance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50318" y="2608352"/>
            <a:ext cx="18710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Diet →2H</a:t>
            </a:r>
            <a:r>
              <a:rPr lang="cs-CZ" b="1" baseline="30000" dirty="0"/>
              <a:t>+</a:t>
            </a:r>
            <a:r>
              <a:rPr lang="cs-CZ" b="1" dirty="0"/>
              <a:t> + SO</a:t>
            </a:r>
            <a:r>
              <a:rPr lang="cs-CZ" b="1" baseline="-25000" dirty="0"/>
              <a:t>4</a:t>
            </a:r>
            <a:r>
              <a:rPr lang="cs-CZ" b="1" baseline="30000" dirty="0"/>
              <a:t>2-</a:t>
            </a:r>
            <a:endParaRPr lang="en-GB" b="1" baseline="30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0728" y="3915410"/>
            <a:ext cx="27958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H</a:t>
            </a:r>
            <a:r>
              <a:rPr lang="cs-CZ" b="1" baseline="30000" dirty="0"/>
              <a:t>+</a:t>
            </a:r>
            <a:r>
              <a:rPr lang="cs-CZ" b="1" dirty="0"/>
              <a:t> + 2HCO</a:t>
            </a:r>
            <a:r>
              <a:rPr lang="cs-CZ" b="1" baseline="-25000" dirty="0"/>
              <a:t>3-</a:t>
            </a:r>
            <a:r>
              <a:rPr lang="cs-CZ" b="1" dirty="0"/>
              <a:t> → 2CO</a:t>
            </a:r>
            <a:r>
              <a:rPr lang="cs-CZ" b="1" baseline="-25000" dirty="0"/>
              <a:t>2</a:t>
            </a:r>
            <a:r>
              <a:rPr lang="cs-CZ" b="1" dirty="0"/>
              <a:t> + 2H</a:t>
            </a:r>
            <a:r>
              <a:rPr lang="cs-CZ" b="1" baseline="-25000" dirty="0"/>
              <a:t>2</a:t>
            </a:r>
            <a:r>
              <a:rPr lang="cs-CZ" b="1" dirty="0"/>
              <a:t>O</a:t>
            </a:r>
            <a:endParaRPr lang="en-GB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82053" y="5382508"/>
            <a:ext cx="1486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2NH</a:t>
            </a:r>
            <a:r>
              <a:rPr lang="cs-CZ" b="1" baseline="-25000" dirty="0"/>
              <a:t>4+</a:t>
            </a:r>
            <a:r>
              <a:rPr lang="cs-CZ" b="1" dirty="0"/>
              <a:t> + SO</a:t>
            </a:r>
            <a:r>
              <a:rPr lang="cs-CZ" b="1" baseline="-25000" dirty="0"/>
              <a:t>4</a:t>
            </a:r>
            <a:r>
              <a:rPr lang="cs-CZ" b="1" baseline="30000" dirty="0"/>
              <a:t>2-</a:t>
            </a:r>
            <a:endParaRPr lang="en-GB" b="1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87352" y="2636912"/>
            <a:ext cx="21001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Diet → 2K</a:t>
            </a:r>
            <a:r>
              <a:rPr lang="cs-CZ" b="1" baseline="30000" dirty="0"/>
              <a:t>+</a:t>
            </a:r>
            <a:r>
              <a:rPr lang="cs-CZ" b="1" dirty="0"/>
              <a:t> + 2HCO</a:t>
            </a:r>
            <a:r>
              <a:rPr lang="cs-CZ" b="1" baseline="-25000" dirty="0"/>
              <a:t>3-</a:t>
            </a:r>
            <a:endParaRPr lang="en-GB" b="1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81146" y="3915410"/>
            <a:ext cx="26314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Glukóza → 2H</a:t>
            </a:r>
            <a:r>
              <a:rPr lang="cs-CZ" b="1" baseline="30000" dirty="0"/>
              <a:t>+</a:t>
            </a:r>
            <a:r>
              <a:rPr lang="cs-CZ" b="1" dirty="0"/>
              <a:t> + </a:t>
            </a:r>
            <a:r>
              <a:rPr lang="cs-CZ" b="1" dirty="0" err="1"/>
              <a:t>Citrate</a:t>
            </a:r>
            <a:r>
              <a:rPr lang="cs-CZ" b="1" dirty="0"/>
              <a:t> </a:t>
            </a:r>
            <a:r>
              <a:rPr lang="cs-CZ" b="1" baseline="30000" dirty="0"/>
              <a:t>2-</a:t>
            </a:r>
            <a:endParaRPr lang="en-GB" b="1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937292" y="5351224"/>
            <a:ext cx="15436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2K</a:t>
            </a:r>
            <a:r>
              <a:rPr lang="cs-CZ" b="1" baseline="30000" dirty="0"/>
              <a:t>+</a:t>
            </a:r>
            <a:r>
              <a:rPr lang="cs-CZ" b="1" dirty="0"/>
              <a:t> + </a:t>
            </a:r>
            <a:r>
              <a:rPr lang="cs-CZ" b="1" dirty="0" err="1"/>
              <a:t>Citrate</a:t>
            </a:r>
            <a:r>
              <a:rPr lang="cs-CZ" b="1" dirty="0"/>
              <a:t> </a:t>
            </a:r>
            <a:r>
              <a:rPr lang="cs-CZ" b="1" baseline="30000" dirty="0"/>
              <a:t>2-</a:t>
            </a:r>
            <a:endParaRPr lang="en-GB" b="1" baseline="30000" dirty="0"/>
          </a:p>
        </p:txBody>
      </p:sp>
      <p:cxnSp>
        <p:nvCxnSpPr>
          <p:cNvPr id="13" name="Přímá spojnice 12"/>
          <p:cNvCxnSpPr>
            <a:cxnSpLocks/>
            <a:stCxn id="2" idx="2"/>
          </p:cNvCxnSpPr>
          <p:nvPr/>
        </p:nvCxnSpPr>
        <p:spPr>
          <a:xfrm>
            <a:off x="4485185" y="895048"/>
            <a:ext cx="0" cy="188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858670" y="1083628"/>
            <a:ext cx="48039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stCxn id="4" idx="0"/>
          </p:cNvCxnSpPr>
          <p:nvPr/>
        </p:nvCxnSpPr>
        <p:spPr>
          <a:xfrm flipV="1">
            <a:off x="1839188" y="1083628"/>
            <a:ext cx="0" cy="281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 flipV="1">
            <a:off x="6662587" y="1083628"/>
            <a:ext cx="1" cy="281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6662587" y="1706062"/>
            <a:ext cx="0" cy="902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1858670" y="1734622"/>
            <a:ext cx="0" cy="8737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1858670" y="2984540"/>
            <a:ext cx="0" cy="909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H="1" flipV="1">
            <a:off x="6662587" y="2977684"/>
            <a:ext cx="1" cy="9228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8" idx="0"/>
          </p:cNvCxnSpPr>
          <p:nvPr/>
        </p:nvCxnSpPr>
        <p:spPr>
          <a:xfrm flipV="1">
            <a:off x="2025205" y="4298454"/>
            <a:ext cx="0" cy="10840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H="1" flipV="1">
            <a:off x="6662588" y="4298454"/>
            <a:ext cx="23259" cy="1052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51765" y="1972541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Production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of</a:t>
            </a:r>
            <a:r>
              <a:rPr lang="cs-CZ" b="1" i="1" dirty="0">
                <a:solidFill>
                  <a:srgbClr val="FF0000"/>
                </a:solidFill>
              </a:rPr>
              <a:t>  H</a:t>
            </a:r>
            <a:r>
              <a:rPr lang="cs-CZ" b="1" i="1" baseline="30000" dirty="0">
                <a:solidFill>
                  <a:srgbClr val="FF0000"/>
                </a:solidFill>
              </a:rPr>
              <a:t>+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6780023" y="2003738"/>
            <a:ext cx="207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Production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of</a:t>
            </a:r>
            <a:r>
              <a:rPr lang="cs-CZ" b="1" i="1" dirty="0">
                <a:solidFill>
                  <a:srgbClr val="FF0000"/>
                </a:solidFill>
              </a:rPr>
              <a:t> HCO</a:t>
            </a:r>
            <a:r>
              <a:rPr lang="cs-CZ" b="1" i="1" baseline="-25000" dirty="0">
                <a:solidFill>
                  <a:srgbClr val="FF0000"/>
                </a:solidFill>
              </a:rPr>
              <a:t>3-</a:t>
            </a:r>
            <a:endParaRPr lang="en-GB" b="1" i="1" baseline="-25000" dirty="0">
              <a:solidFill>
                <a:srgbClr val="FF0000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83569" y="3278272"/>
            <a:ext cx="1543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Removal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of</a:t>
            </a:r>
            <a:r>
              <a:rPr lang="cs-CZ" b="1" i="1" dirty="0">
                <a:solidFill>
                  <a:srgbClr val="FF0000"/>
                </a:solidFill>
              </a:rPr>
              <a:t> H</a:t>
            </a:r>
            <a:r>
              <a:rPr lang="cs-CZ" b="1" i="1" baseline="30000" dirty="0">
                <a:solidFill>
                  <a:srgbClr val="FF0000"/>
                </a:solidFill>
              </a:rPr>
              <a:t>+</a:t>
            </a:r>
            <a:endParaRPr lang="en-GB" b="1" i="1" baseline="30000" dirty="0">
              <a:solidFill>
                <a:srgbClr val="FF0000"/>
              </a:solidFill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780023" y="3361412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Removal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of</a:t>
            </a:r>
            <a:r>
              <a:rPr lang="cs-CZ" b="1" i="1" dirty="0">
                <a:solidFill>
                  <a:srgbClr val="FF0000"/>
                </a:solidFill>
              </a:rPr>
              <a:t>  HCO</a:t>
            </a:r>
            <a:r>
              <a:rPr lang="cs-CZ" b="1" i="1" baseline="-25000" dirty="0">
                <a:solidFill>
                  <a:srgbClr val="FF0000"/>
                </a:solidFill>
              </a:rPr>
              <a:t>3-</a:t>
            </a:r>
            <a:endParaRPr lang="en-GB" b="1" i="1" baseline="-25000" dirty="0">
              <a:solidFill>
                <a:srgbClr val="FF0000"/>
              </a:solidFill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51765" y="4680054"/>
            <a:ext cx="187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Add</a:t>
            </a:r>
            <a:r>
              <a:rPr lang="cs-CZ" b="1" i="1" dirty="0">
                <a:solidFill>
                  <a:srgbClr val="FF0000"/>
                </a:solidFill>
              </a:rPr>
              <a:t> „</a:t>
            </a:r>
            <a:r>
              <a:rPr lang="cs-CZ" b="1" i="1" dirty="0" err="1">
                <a:solidFill>
                  <a:srgbClr val="FF0000"/>
                </a:solidFill>
              </a:rPr>
              <a:t>new</a:t>
            </a:r>
            <a:r>
              <a:rPr lang="cs-CZ" b="1" i="1" dirty="0">
                <a:solidFill>
                  <a:srgbClr val="FF0000"/>
                </a:solidFill>
              </a:rPr>
              <a:t>“  HCO</a:t>
            </a:r>
            <a:r>
              <a:rPr lang="cs-CZ" b="1" i="1" baseline="-25000" dirty="0">
                <a:solidFill>
                  <a:srgbClr val="FF0000"/>
                </a:solidFill>
              </a:rPr>
              <a:t>3-</a:t>
            </a:r>
            <a:endParaRPr lang="en-GB" b="1" i="1" baseline="-25000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6668249" y="4655815"/>
            <a:ext cx="239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>
                <a:solidFill>
                  <a:srgbClr val="FF0000"/>
                </a:solidFill>
              </a:rPr>
              <a:t>Excrete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organic</a:t>
            </a:r>
            <a:r>
              <a:rPr lang="cs-CZ" b="1" i="1" dirty="0">
                <a:solidFill>
                  <a:srgbClr val="FF0000"/>
                </a:solidFill>
              </a:rPr>
              <a:t>  </a:t>
            </a:r>
            <a:r>
              <a:rPr lang="cs-CZ" b="1" i="1" dirty="0" err="1">
                <a:solidFill>
                  <a:srgbClr val="FF0000"/>
                </a:solidFill>
              </a:rPr>
              <a:t>anions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4045349" y="539770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Urin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59" name="Přímá spojnice se šipkou 58"/>
          <p:cNvCxnSpPr/>
          <p:nvPr/>
        </p:nvCxnSpPr>
        <p:spPr>
          <a:xfrm flipH="1">
            <a:off x="2844921" y="5582374"/>
            <a:ext cx="103654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stCxn id="57" idx="3"/>
          </p:cNvCxnSpPr>
          <p:nvPr/>
        </p:nvCxnSpPr>
        <p:spPr>
          <a:xfrm>
            <a:off x="4641987" y="5582374"/>
            <a:ext cx="11792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0" y="5751841"/>
            <a:ext cx="905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/>
              <a:t>There</a:t>
            </a:r>
            <a:r>
              <a:rPr lang="cs-CZ" sz="1200" b="1" dirty="0"/>
              <a:t> are 3 </a:t>
            </a:r>
            <a:r>
              <a:rPr lang="cs-CZ" sz="1200" b="1" dirty="0" err="1"/>
              <a:t>components</a:t>
            </a:r>
            <a:r>
              <a:rPr lang="cs-CZ" sz="1200" b="1" dirty="0"/>
              <a:t> to acid balance: (1) </a:t>
            </a:r>
            <a:r>
              <a:rPr lang="cs-CZ" sz="1200" b="1" dirty="0" err="1"/>
              <a:t>production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H</a:t>
            </a:r>
            <a:r>
              <a:rPr lang="cs-CZ" sz="1200" b="1" baseline="30000" dirty="0"/>
              <a:t>+</a:t>
            </a:r>
            <a:r>
              <a:rPr lang="cs-CZ" sz="1200" b="1" dirty="0"/>
              <a:t>; (2) HCO</a:t>
            </a:r>
            <a:r>
              <a:rPr lang="cs-CZ" sz="1200" b="1" baseline="-25000" dirty="0"/>
              <a:t>3-</a:t>
            </a:r>
            <a:r>
              <a:rPr lang="cs-CZ" sz="1200" b="1" dirty="0"/>
              <a:t> </a:t>
            </a:r>
            <a:r>
              <a:rPr lang="cs-CZ" sz="1200" b="1" dirty="0" err="1"/>
              <a:t>remove</a:t>
            </a:r>
            <a:r>
              <a:rPr lang="cs-CZ" sz="1200" b="1" dirty="0"/>
              <a:t> </a:t>
            </a:r>
            <a:r>
              <a:rPr lang="cs-CZ" sz="1200" b="1" dirty="0" err="1"/>
              <a:t>this</a:t>
            </a:r>
            <a:r>
              <a:rPr lang="cs-CZ" sz="1200" b="1" dirty="0"/>
              <a:t>  H</a:t>
            </a:r>
            <a:r>
              <a:rPr lang="cs-CZ" sz="1200" b="1" baseline="30000" dirty="0"/>
              <a:t>+</a:t>
            </a:r>
            <a:r>
              <a:rPr lang="cs-CZ" sz="1200" b="1" dirty="0"/>
              <a:t> </a:t>
            </a:r>
            <a:r>
              <a:rPr lang="cs-CZ" sz="1200" b="1" dirty="0" err="1"/>
              <a:t>load</a:t>
            </a:r>
            <a:r>
              <a:rPr lang="cs-CZ" sz="1200" b="1" dirty="0"/>
              <a:t>; (3)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kidneys</a:t>
            </a:r>
            <a:r>
              <a:rPr lang="cs-CZ" sz="1200" b="1" dirty="0"/>
              <a:t> </a:t>
            </a:r>
            <a:r>
              <a:rPr lang="cs-CZ" sz="1200" b="1" dirty="0" err="1"/>
              <a:t>add</a:t>
            </a:r>
            <a:r>
              <a:rPr lang="cs-CZ" sz="1200" b="1" dirty="0"/>
              <a:t> </a:t>
            </a:r>
            <a:r>
              <a:rPr lang="cs-CZ" sz="1200" b="1" dirty="0" err="1"/>
              <a:t>new</a:t>
            </a:r>
            <a:r>
              <a:rPr lang="cs-CZ" sz="1200" b="1" dirty="0"/>
              <a:t> HCO</a:t>
            </a:r>
            <a:r>
              <a:rPr lang="cs-CZ" sz="1200" b="1" baseline="-25000" dirty="0"/>
              <a:t>3-</a:t>
            </a:r>
            <a:r>
              <a:rPr lang="cs-CZ" sz="1200" b="1" dirty="0"/>
              <a:t> to </a:t>
            </a:r>
            <a:r>
              <a:rPr lang="cs-CZ" sz="1200" b="1" dirty="0" err="1"/>
              <a:t>the</a:t>
            </a:r>
            <a:r>
              <a:rPr lang="cs-CZ" sz="1200" b="1" dirty="0"/>
              <a:t> body </a:t>
            </a:r>
            <a:r>
              <a:rPr lang="cs-CZ" sz="1200" b="1" dirty="0" err="1"/>
              <a:t>when</a:t>
            </a:r>
            <a:r>
              <a:rPr lang="cs-CZ" sz="1200" b="1" dirty="0"/>
              <a:t> NH</a:t>
            </a:r>
            <a:r>
              <a:rPr lang="cs-CZ" sz="1200" b="1" baseline="-25000" dirty="0"/>
              <a:t>4+</a:t>
            </a:r>
            <a:r>
              <a:rPr lang="cs-CZ" sz="1200" b="1" dirty="0"/>
              <a:t> </a:t>
            </a:r>
            <a:r>
              <a:rPr lang="cs-CZ" sz="1200" b="1" dirty="0" err="1"/>
              <a:t>ions</a:t>
            </a:r>
            <a:r>
              <a:rPr lang="cs-CZ" sz="1200" b="1" dirty="0"/>
              <a:t> are </a:t>
            </a:r>
            <a:r>
              <a:rPr lang="cs-CZ" sz="1200" b="1" dirty="0" err="1"/>
              <a:t>excreted</a:t>
            </a:r>
            <a:r>
              <a:rPr lang="cs-CZ" sz="1200" b="1" dirty="0"/>
              <a:t> in urin</a:t>
            </a:r>
            <a:endParaRPr lang="en-GB" sz="1200" b="1" baseline="300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0" y="624226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There are 3 components to</a:t>
            </a:r>
            <a:r>
              <a:rPr lang="cs-CZ" sz="1200" b="1" dirty="0"/>
              <a:t> base balance</a:t>
            </a:r>
            <a:r>
              <a:rPr lang="en-GB" sz="1200" b="1" dirty="0"/>
              <a:t> </a:t>
            </a:r>
            <a:r>
              <a:rPr lang="cs-CZ" sz="1200" b="1" dirty="0"/>
              <a:t>: (1) </a:t>
            </a:r>
            <a:r>
              <a:rPr lang="cs-CZ" sz="1200" b="1" dirty="0" err="1"/>
              <a:t>the</a:t>
            </a:r>
            <a:r>
              <a:rPr lang="cs-CZ" sz="1200" b="1" dirty="0"/>
              <a:t> </a:t>
            </a:r>
            <a:r>
              <a:rPr lang="cs-CZ" sz="1200" b="1" dirty="0" err="1"/>
              <a:t>alkali</a:t>
            </a:r>
            <a:r>
              <a:rPr lang="cs-CZ" sz="1200" b="1" dirty="0"/>
              <a:t> </a:t>
            </a:r>
            <a:r>
              <a:rPr lang="cs-CZ" sz="1200" b="1" dirty="0" err="1"/>
              <a:t>load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diet </a:t>
            </a:r>
            <a:r>
              <a:rPr lang="cs-CZ" sz="1200" b="1" dirty="0" err="1"/>
              <a:t>is</a:t>
            </a:r>
            <a:r>
              <a:rPr lang="cs-CZ" sz="1200" b="1" dirty="0"/>
              <a:t> </a:t>
            </a:r>
            <a:r>
              <a:rPr lang="cs-CZ" sz="1200" b="1" dirty="0" err="1"/>
              <a:t>converted</a:t>
            </a:r>
            <a:r>
              <a:rPr lang="cs-CZ" sz="1200" b="1" dirty="0"/>
              <a:t> to  HCO</a:t>
            </a:r>
            <a:r>
              <a:rPr lang="cs-CZ" sz="1200" b="1" baseline="-25000" dirty="0"/>
              <a:t>3-</a:t>
            </a:r>
            <a:r>
              <a:rPr lang="cs-CZ" sz="1200" b="1" dirty="0"/>
              <a:t> </a:t>
            </a:r>
            <a:r>
              <a:rPr lang="cs-CZ" sz="1200" b="1" dirty="0" err="1"/>
              <a:t>ions</a:t>
            </a:r>
            <a:r>
              <a:rPr lang="cs-CZ" sz="1200" b="1" dirty="0"/>
              <a:t> in </a:t>
            </a:r>
            <a:r>
              <a:rPr lang="cs-CZ" sz="1200" b="1" dirty="0" err="1"/>
              <a:t>the</a:t>
            </a:r>
            <a:r>
              <a:rPr lang="cs-CZ" sz="1200" b="1" dirty="0"/>
              <a:t> liver ; (2) </a:t>
            </a:r>
            <a:r>
              <a:rPr lang="cs-CZ" sz="1200" b="1" dirty="0" err="1"/>
              <a:t>organic</a:t>
            </a:r>
            <a:r>
              <a:rPr lang="cs-CZ" sz="1200" b="1" dirty="0"/>
              <a:t> </a:t>
            </a:r>
            <a:r>
              <a:rPr lang="cs-CZ" sz="1200" b="1" dirty="0" err="1"/>
              <a:t>acids</a:t>
            </a:r>
            <a:r>
              <a:rPr lang="cs-CZ" sz="1200" b="1" dirty="0"/>
              <a:t> are </a:t>
            </a:r>
            <a:r>
              <a:rPr lang="cs-CZ" sz="1200" b="1" dirty="0" err="1"/>
              <a:t>formed</a:t>
            </a:r>
            <a:r>
              <a:rPr lang="cs-CZ" sz="1200" b="1" dirty="0"/>
              <a:t> in </a:t>
            </a:r>
            <a:r>
              <a:rPr lang="cs-CZ" sz="1200" b="1" dirty="0" err="1"/>
              <a:t>the</a:t>
            </a:r>
            <a:r>
              <a:rPr lang="cs-CZ" sz="1200" b="1" dirty="0"/>
              <a:t> liver and </a:t>
            </a:r>
            <a:r>
              <a:rPr lang="cs-CZ" sz="1200" b="1" dirty="0" err="1"/>
              <a:t>their</a:t>
            </a:r>
            <a:r>
              <a:rPr lang="cs-CZ" sz="1200" b="1" dirty="0"/>
              <a:t>  H</a:t>
            </a:r>
            <a:r>
              <a:rPr lang="cs-CZ" sz="1200" b="1" baseline="30000" dirty="0"/>
              <a:t>+</a:t>
            </a:r>
            <a:r>
              <a:rPr lang="cs-CZ" sz="1200" b="1" dirty="0"/>
              <a:t> ion </a:t>
            </a:r>
            <a:r>
              <a:rPr lang="cs-CZ" sz="1200" b="1" dirty="0" err="1"/>
              <a:t>remove</a:t>
            </a:r>
            <a:r>
              <a:rPr lang="cs-CZ" sz="1200" b="1" dirty="0"/>
              <a:t>  HCO</a:t>
            </a:r>
            <a:r>
              <a:rPr lang="cs-CZ" sz="1200" b="1" baseline="-25000" dirty="0"/>
              <a:t>3-</a:t>
            </a:r>
            <a:r>
              <a:rPr lang="cs-CZ" sz="1200" b="1" dirty="0"/>
              <a:t>ions; (3) </a:t>
            </a:r>
            <a:r>
              <a:rPr lang="cs-CZ" sz="1200" b="1" dirty="0" err="1"/>
              <a:t>excretion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these </a:t>
            </a:r>
            <a:r>
              <a:rPr lang="cs-CZ" sz="1200" b="1" dirty="0" err="1"/>
              <a:t>new</a:t>
            </a:r>
            <a:r>
              <a:rPr lang="cs-CZ" sz="1200" b="1" dirty="0"/>
              <a:t> </a:t>
            </a:r>
            <a:r>
              <a:rPr lang="cs-CZ" sz="1200" b="1" dirty="0" err="1"/>
              <a:t>organic</a:t>
            </a:r>
            <a:r>
              <a:rPr lang="cs-CZ" sz="1200" b="1" dirty="0"/>
              <a:t> </a:t>
            </a:r>
            <a:r>
              <a:rPr lang="cs-CZ" sz="1200" b="1" dirty="0" err="1"/>
              <a:t>anions</a:t>
            </a:r>
            <a:r>
              <a:rPr lang="cs-CZ" sz="1200" b="1" dirty="0"/>
              <a:t> </a:t>
            </a:r>
            <a:r>
              <a:rPr lang="cs-CZ" sz="1200" b="1" dirty="0" err="1"/>
              <a:t>along</a:t>
            </a:r>
            <a:r>
              <a:rPr lang="cs-CZ" sz="1200" b="1" dirty="0"/>
              <a:t> </a:t>
            </a:r>
            <a:r>
              <a:rPr lang="cs-CZ" sz="1200" b="1" dirty="0" err="1"/>
              <a:t>with</a:t>
            </a:r>
            <a:r>
              <a:rPr lang="cs-CZ" sz="1200" b="1" dirty="0"/>
              <a:t>  K</a:t>
            </a:r>
            <a:r>
              <a:rPr lang="cs-CZ" sz="1200" b="1" baseline="30000" dirty="0"/>
              <a:t>+ </a:t>
            </a:r>
            <a:r>
              <a:rPr lang="cs-CZ" sz="1200" b="1" dirty="0" err="1"/>
              <a:t>ions</a:t>
            </a:r>
            <a:r>
              <a:rPr lang="cs-CZ" sz="1200" b="1" dirty="0"/>
              <a:t> </a:t>
            </a:r>
            <a:r>
              <a:rPr lang="cs-CZ" sz="1200" b="1" dirty="0" err="1"/>
              <a:t>from</a:t>
            </a:r>
            <a:r>
              <a:rPr lang="cs-CZ" sz="1200" b="1" dirty="0"/>
              <a:t> </a:t>
            </a:r>
            <a:r>
              <a:rPr lang="cs-CZ" sz="1200" b="1" dirty="0" err="1"/>
              <a:t>the</a:t>
            </a:r>
            <a:r>
              <a:rPr lang="cs-CZ" sz="1200" b="1" dirty="0"/>
              <a:t> diet in </a:t>
            </a:r>
            <a:r>
              <a:rPr lang="cs-CZ" sz="1200" b="1" dirty="0" err="1"/>
              <a:t>the</a:t>
            </a:r>
            <a:r>
              <a:rPr lang="cs-CZ" sz="1200" b="1" dirty="0"/>
              <a:t> urin</a:t>
            </a:r>
            <a:endParaRPr lang="en-GB" sz="1200" b="1" baseline="30000" dirty="0"/>
          </a:p>
        </p:txBody>
      </p:sp>
    </p:spTree>
    <p:extLst>
      <p:ext uri="{BB962C8B-B14F-4D97-AF65-F5344CB8AC3E}">
        <p14:creationId xmlns="" xmlns:p14="http://schemas.microsoft.com/office/powerpoint/2010/main" val="262199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BUFFERS:  </a:t>
            </a:r>
            <a:r>
              <a:rPr lang="en-GB" sz="2700" b="1" dirty="0"/>
              <a:t>a buffer functions to resist changes in hydrogen ion concentration as a result of internal and environmental factors.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1753668"/>
              </p:ext>
            </p:extLst>
          </p:nvPr>
        </p:nvGraphicFramePr>
        <p:xfrm>
          <a:off x="539552" y="1556792"/>
          <a:ext cx="8352927" cy="455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15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62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cs-CZ" sz="2000" dirty="0"/>
                        <a:t>LOCATION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BUFFER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COMMENT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45277">
                <a:tc>
                  <a:txBody>
                    <a:bodyPr/>
                    <a:lstStyle/>
                    <a:p>
                      <a:r>
                        <a:rPr lang="cs-CZ" b="1" dirty="0"/>
                        <a:t>INTERSTITIAL</a:t>
                      </a:r>
                    </a:p>
                    <a:p>
                      <a:r>
                        <a:rPr lang="cs-CZ" b="1" dirty="0"/>
                        <a:t>COMPARTMENT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HCO</a:t>
                      </a:r>
                      <a:r>
                        <a:rPr lang="cs-CZ" b="1" baseline="-25000" dirty="0">
                          <a:solidFill>
                            <a:srgbClr val="FF0000"/>
                          </a:solidFill>
                        </a:rPr>
                        <a:t>3-</a:t>
                      </a:r>
                    </a:p>
                    <a:p>
                      <a:r>
                        <a:rPr lang="cs-CZ" dirty="0" err="1"/>
                        <a:t>Phosphates</a:t>
                      </a:r>
                      <a:endParaRPr lang="cs-CZ" dirty="0"/>
                    </a:p>
                    <a:p>
                      <a:r>
                        <a:rPr lang="cs-CZ" dirty="0" err="1"/>
                        <a:t>Proteins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Buffering of acids arising from metabolism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58860">
                <a:tc>
                  <a:txBody>
                    <a:bodyPr/>
                    <a:lstStyle/>
                    <a:p>
                      <a:r>
                        <a:rPr lang="cs-CZ" b="1" dirty="0"/>
                        <a:t>BLOOD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HCO</a:t>
                      </a:r>
                      <a:r>
                        <a:rPr lang="cs-CZ" b="1" baseline="-25000" dirty="0">
                          <a:solidFill>
                            <a:srgbClr val="FF0000"/>
                          </a:solidFill>
                        </a:rPr>
                        <a:t>3-</a:t>
                      </a:r>
                    </a:p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Hemoglobin</a:t>
                      </a:r>
                    </a:p>
                    <a:p>
                      <a:r>
                        <a:rPr lang="cs-CZ" dirty="0" err="1"/>
                        <a:t>Proteins</a:t>
                      </a:r>
                      <a:endParaRPr lang="cs-CZ" dirty="0"/>
                    </a:p>
                    <a:p>
                      <a:r>
                        <a:rPr lang="cs-CZ" dirty="0" err="1"/>
                        <a:t>Phosphates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Buffers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acids</a:t>
                      </a:r>
                      <a:endParaRPr lang="cs-CZ" b="1" dirty="0"/>
                    </a:p>
                    <a:p>
                      <a:r>
                        <a:rPr lang="cs-CZ" b="1" dirty="0" err="1"/>
                        <a:t>buffers</a:t>
                      </a:r>
                      <a:r>
                        <a:rPr lang="cs-CZ" b="1" dirty="0"/>
                        <a:t> CO</a:t>
                      </a:r>
                      <a:r>
                        <a:rPr lang="cs-CZ" b="1" baseline="-25000" dirty="0"/>
                        <a:t>2</a:t>
                      </a:r>
                      <a:endParaRPr lang="en-GB" b="1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694">
                <a:tc>
                  <a:txBody>
                    <a:bodyPr/>
                    <a:lstStyle/>
                    <a:p>
                      <a:r>
                        <a:rPr lang="cs-CZ" b="1" dirty="0"/>
                        <a:t>INTRACELULAR</a:t>
                      </a:r>
                    </a:p>
                    <a:p>
                      <a:r>
                        <a:rPr lang="cs-CZ" b="1" dirty="0"/>
                        <a:t>COMPARTMENT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Proteins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Phosphates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Significant</a:t>
                      </a:r>
                      <a:r>
                        <a:rPr lang="cs-CZ" b="1" dirty="0"/>
                        <a:t> </a:t>
                      </a:r>
                      <a:r>
                        <a:rPr lang="cs-CZ" b="1" dirty="0" err="1"/>
                        <a:t>buffers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1694">
                <a:tc>
                  <a:txBody>
                    <a:bodyPr/>
                    <a:lstStyle/>
                    <a:p>
                      <a:r>
                        <a:rPr lang="cs-CZ" b="1" dirty="0"/>
                        <a:t>URIN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Phosphates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Amonia/Amonium </a:t>
                      </a:r>
                    </a:p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(NH</a:t>
                      </a:r>
                      <a:r>
                        <a:rPr lang="cs-CZ" b="1" baseline="-250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/NH</a:t>
                      </a:r>
                      <a:r>
                        <a:rPr lang="cs-CZ" b="1" baseline="-25000" dirty="0">
                          <a:solidFill>
                            <a:srgbClr val="FF0000"/>
                          </a:solidFill>
                        </a:rPr>
                        <a:t>4+</a:t>
                      </a:r>
                      <a:r>
                        <a:rPr lang="cs-CZ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GB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They buffer most titratable acids</a:t>
                      </a:r>
                      <a:endParaRPr lang="cs-CZ" b="1" dirty="0"/>
                    </a:p>
                    <a:p>
                      <a:r>
                        <a:rPr lang="en-GB" b="1" dirty="0"/>
                        <a:t>Elimination of ammonium nitrate (NH4-N), H</a:t>
                      </a:r>
                      <a:r>
                        <a:rPr lang="en-GB" b="1" baseline="30000" dirty="0"/>
                        <a:t>+</a:t>
                      </a:r>
                      <a:r>
                        <a:rPr lang="en-GB" b="1" dirty="0"/>
                        <a:t>, and 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4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The main actors (</a:t>
            </a:r>
            <a:r>
              <a:rPr lang="cs-CZ" b="1" dirty="0" err="1"/>
              <a:t>organs</a:t>
            </a:r>
            <a:r>
              <a:rPr lang="en-GB" b="1" dirty="0"/>
              <a:t>) involved in the management of ABB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688" y="1450488"/>
            <a:ext cx="16160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754" y="5354420"/>
            <a:ext cx="111601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688" y="2923227"/>
            <a:ext cx="115252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2218043" y="3817374"/>
            <a:ext cx="114550" cy="5040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6804248" y="1874351"/>
            <a:ext cx="14670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Carbonic</a:t>
            </a:r>
            <a:r>
              <a:rPr lang="cs-CZ" b="1" dirty="0"/>
              <a:t> acid</a:t>
            </a:r>
            <a:endParaRPr lang="en-GB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95936" y="1645300"/>
            <a:ext cx="536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CO</a:t>
            </a:r>
            <a:r>
              <a:rPr lang="cs-CZ" b="1" baseline="-25000" dirty="0"/>
              <a:t>2</a:t>
            </a:r>
            <a:endParaRPr lang="en-GB" b="1" baseline="-250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4860032" y="1772816"/>
            <a:ext cx="1944216" cy="2862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984490" y="2264271"/>
            <a:ext cx="5597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H</a:t>
            </a:r>
            <a:r>
              <a:rPr lang="cs-CZ" b="1" baseline="-25000" dirty="0"/>
              <a:t>2</a:t>
            </a:r>
            <a:r>
              <a:rPr lang="cs-CZ" b="1" dirty="0"/>
              <a:t>O</a:t>
            </a:r>
            <a:endParaRPr lang="en-GB" b="1" dirty="0"/>
          </a:p>
        </p:txBody>
      </p:sp>
      <p:cxnSp>
        <p:nvCxnSpPr>
          <p:cNvPr id="17" name="Přímá spojnice se šipkou 16"/>
          <p:cNvCxnSpPr>
            <a:stCxn id="6" idx="1"/>
          </p:cNvCxnSpPr>
          <p:nvPr/>
        </p:nvCxnSpPr>
        <p:spPr>
          <a:xfrm flipH="1">
            <a:off x="4860032" y="2059017"/>
            <a:ext cx="1944216" cy="38992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3052814" y="1816070"/>
            <a:ext cx="729897" cy="229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69988" y="3227759"/>
            <a:ext cx="29473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ALKALOSIS :2 NH</a:t>
            </a:r>
            <a:r>
              <a:rPr lang="cs-CZ" b="1" baseline="-25000" dirty="0"/>
              <a:t>4+</a:t>
            </a:r>
            <a:r>
              <a:rPr lang="cs-CZ" b="1" dirty="0"/>
              <a:t> + 2 HCO</a:t>
            </a:r>
            <a:r>
              <a:rPr lang="cs-CZ" b="1" baseline="-25000" dirty="0"/>
              <a:t>3-</a:t>
            </a:r>
            <a:r>
              <a:rPr lang="cs-CZ" b="1" dirty="0"/>
              <a:t> </a:t>
            </a:r>
            <a:endParaRPr lang="en-GB" b="1" dirty="0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5917333" y="3427401"/>
            <a:ext cx="9001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880142" y="3194158"/>
            <a:ext cx="19348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/>
              <a:t>Urea + CO2 + H2O </a:t>
            </a:r>
            <a:endParaRPr lang="en-GB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259456" y="4424092"/>
            <a:ext cx="358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ACIDOSIS: 2 NH4 + </a:t>
            </a:r>
            <a:r>
              <a:rPr lang="el-GR" b="1" dirty="0"/>
              <a:t>α</a:t>
            </a:r>
            <a:r>
              <a:rPr lang="cs-CZ" b="1" dirty="0"/>
              <a:t>-Ketoglutarat2-</a:t>
            </a:r>
            <a:endParaRPr lang="en-GB" b="1" dirty="0"/>
          </a:p>
        </p:txBody>
      </p:sp>
      <p:cxnSp>
        <p:nvCxnSpPr>
          <p:cNvPr id="31" name="Přímá spojnice se šipkou 30"/>
          <p:cNvCxnSpPr/>
          <p:nvPr/>
        </p:nvCxnSpPr>
        <p:spPr>
          <a:xfrm flipH="1">
            <a:off x="5643570" y="4929198"/>
            <a:ext cx="404427" cy="55534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848002" y="4608758"/>
            <a:ext cx="9001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ovéPole 4100"/>
          <p:cNvSpPr txBox="1"/>
          <p:nvPr/>
        </p:nvSpPr>
        <p:spPr>
          <a:xfrm>
            <a:off x="5760030" y="4492966"/>
            <a:ext cx="10704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err="1"/>
              <a:t>Glutamin</a:t>
            </a:r>
            <a:endParaRPr lang="en-GB" b="1" dirty="0"/>
          </a:p>
        </p:txBody>
      </p:sp>
      <p:sp>
        <p:nvSpPr>
          <p:cNvPr id="4103" name="Obdélník 4102"/>
          <p:cNvSpPr/>
          <p:nvPr/>
        </p:nvSpPr>
        <p:spPr>
          <a:xfrm>
            <a:off x="0" y="1582147"/>
            <a:ext cx="2218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pulmonary excretion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of carbon dioxide</a:t>
            </a:r>
          </a:p>
        </p:txBody>
      </p:sp>
      <p:sp>
        <p:nvSpPr>
          <p:cNvPr id="4104" name="Obdélník 4103"/>
          <p:cNvSpPr/>
          <p:nvPr/>
        </p:nvSpPr>
        <p:spPr>
          <a:xfrm>
            <a:off x="33238" y="2890871"/>
            <a:ext cx="18744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Support function according to ABB conditions</a:t>
            </a:r>
          </a:p>
        </p:txBody>
      </p:sp>
      <p:sp>
        <p:nvSpPr>
          <p:cNvPr id="4106" name="Obdélník 4105"/>
          <p:cNvSpPr/>
          <p:nvPr/>
        </p:nvSpPr>
        <p:spPr>
          <a:xfrm>
            <a:off x="179512" y="513099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Bicarbonate recycling</a:t>
            </a:r>
          </a:p>
          <a:p>
            <a:r>
              <a:rPr lang="en-GB" b="1" dirty="0">
                <a:solidFill>
                  <a:srgbClr val="FF0000"/>
                </a:solidFill>
              </a:rPr>
              <a:t>Production of bicarbonate</a:t>
            </a:r>
          </a:p>
          <a:p>
            <a:r>
              <a:rPr lang="en-GB" b="1" dirty="0">
                <a:solidFill>
                  <a:srgbClr val="FF0000"/>
                </a:solidFill>
              </a:rPr>
              <a:t>Excretion of hydrogen mainly in the form of 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en-GB" b="1" dirty="0">
                <a:solidFill>
                  <a:srgbClr val="FF0000"/>
                </a:solidFill>
              </a:rPr>
              <a:t>NH</a:t>
            </a:r>
            <a:r>
              <a:rPr lang="en-GB" b="1" baseline="-25000" dirty="0">
                <a:solidFill>
                  <a:srgbClr val="FF0000"/>
                </a:solidFill>
              </a:rPr>
              <a:t>4</a:t>
            </a:r>
            <a:r>
              <a:rPr lang="en-GB" b="1" dirty="0">
                <a:solidFill>
                  <a:srgbClr val="FF0000"/>
                </a:solidFill>
              </a:rPr>
              <a:t> cation or titratable acidity</a:t>
            </a:r>
          </a:p>
        </p:txBody>
      </p:sp>
    </p:spTree>
    <p:extLst>
      <p:ext uri="{BB962C8B-B14F-4D97-AF65-F5344CB8AC3E}">
        <p14:creationId xmlns="" xmlns:p14="http://schemas.microsoft.com/office/powerpoint/2010/main" val="29066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The kidneys affect ABB through three mechanisms:</a:t>
            </a:r>
            <a:br>
              <a:rPr lang="en-GB" sz="2800" b="1" dirty="0"/>
            </a:br>
            <a:r>
              <a:rPr lang="cs-CZ" sz="2800" b="1" dirty="0"/>
              <a:t>1) </a:t>
            </a:r>
            <a:r>
              <a:rPr lang="en-GB" sz="2800" b="1" dirty="0"/>
              <a:t>Prevent</a:t>
            </a:r>
            <a:r>
              <a:rPr lang="cs-CZ" sz="2800" b="1" dirty="0"/>
              <a:t>ion </a:t>
            </a:r>
            <a:r>
              <a:rPr lang="cs-CZ" sz="2800" b="1" dirty="0" err="1"/>
              <a:t>of</a:t>
            </a:r>
            <a:r>
              <a:rPr lang="cs-CZ" sz="2800" b="1" dirty="0"/>
              <a:t> </a:t>
            </a:r>
            <a:r>
              <a:rPr lang="en-GB" sz="2800" b="1" dirty="0"/>
              <a:t> the loss of freely filtered bicarbonate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3779"/>
            <a:ext cx="7661240" cy="465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851920" y="1603779"/>
            <a:ext cx="2226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/>
              <a:t>Bicarbonate</a:t>
            </a:r>
            <a:r>
              <a:rPr lang="cs-CZ" b="1" dirty="0"/>
              <a:t> recycling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41599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/>
              <a:t>The kidneys affect ABB through three mechanisms:</a:t>
            </a:r>
            <a:br>
              <a:rPr lang="en-GB" sz="2400" b="1" dirty="0"/>
            </a:br>
            <a:r>
              <a:rPr lang="cs-CZ" sz="2000" b="1" dirty="0"/>
              <a:t>2</a:t>
            </a:r>
            <a:r>
              <a:rPr lang="en-GB" sz="2000" b="1" dirty="0"/>
              <a:t>) </a:t>
            </a:r>
            <a:r>
              <a:rPr lang="en-US" sz="2000" b="1" dirty="0"/>
              <a:t>The kidneys are able to produce bicarbonate as needed and return it to the ECT and simultaneously secrete H+ and excrete it as titratable acidity under conditions of acidosis, or produce bicarbonate and secrete it into the lumen of the tubule and simultaneously return H+ to the ECT under conditions of alkalosis</a:t>
            </a:r>
            <a:endParaRPr lang="en-GB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32673"/>
            <a:ext cx="5543198" cy="5208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588224" y="2604253"/>
            <a:ext cx="2380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Collecting duct, </a:t>
            </a:r>
            <a:endParaRPr lang="cs-CZ" b="1" dirty="0"/>
          </a:p>
          <a:p>
            <a:r>
              <a:rPr lang="en-GB" b="1" dirty="0" err="1"/>
              <a:t>Intercala</a:t>
            </a:r>
            <a:r>
              <a:rPr lang="cs-CZ" b="1" dirty="0" err="1"/>
              <a:t>ted</a:t>
            </a:r>
            <a:r>
              <a:rPr lang="cs-CZ" b="1" dirty="0"/>
              <a:t> </a:t>
            </a:r>
            <a:r>
              <a:rPr lang="en-GB" b="1" dirty="0"/>
              <a:t>cell type A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97842" y="4509120"/>
            <a:ext cx="2371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Collecting duct, </a:t>
            </a:r>
            <a:endParaRPr lang="cs-CZ" b="1" dirty="0"/>
          </a:p>
          <a:p>
            <a:r>
              <a:rPr lang="en-GB" b="1" dirty="0" err="1"/>
              <a:t>Intercala</a:t>
            </a:r>
            <a:r>
              <a:rPr lang="cs-CZ" b="1" dirty="0" err="1"/>
              <a:t>ted</a:t>
            </a:r>
            <a:r>
              <a:rPr lang="cs-CZ" b="1" dirty="0"/>
              <a:t> </a:t>
            </a:r>
            <a:r>
              <a:rPr lang="en-GB" b="1" dirty="0"/>
              <a:t>cell type </a:t>
            </a:r>
            <a:r>
              <a:rPr lang="cs-CZ" b="1" dirty="0"/>
              <a:t>B</a:t>
            </a:r>
            <a:endParaRPr lang="en-GB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6256" y="2226939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Acidosis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48264" y="4178796"/>
            <a:ext cx="102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FF0000"/>
                </a:solidFill>
              </a:rPr>
              <a:t>Alkalosis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420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/>
              <a:t>The kidneys affect ABB through three mechanisms:</a:t>
            </a:r>
            <a:br>
              <a:rPr lang="en-GB" sz="2400" b="1" dirty="0"/>
            </a:br>
            <a:r>
              <a:rPr lang="cs-CZ" sz="2400" b="1" dirty="0"/>
              <a:t>3</a:t>
            </a:r>
            <a:r>
              <a:rPr lang="en-GB" sz="2400" b="1" dirty="0"/>
              <a:t>) the kidneys excrete hydrogen in the form of NH</a:t>
            </a:r>
            <a:r>
              <a:rPr lang="en-GB" sz="2400" b="1" baseline="-25000" dirty="0"/>
              <a:t>4</a:t>
            </a:r>
            <a:r>
              <a:rPr lang="cs-CZ" sz="2400" b="1" dirty="0"/>
              <a:t> (</a:t>
            </a:r>
            <a:r>
              <a:rPr lang="cs-CZ" sz="2400" b="1" dirty="0" err="1"/>
              <a:t>Ammonium</a:t>
            </a:r>
            <a:r>
              <a:rPr lang="cs-CZ" sz="2400" b="1" dirty="0"/>
              <a:t> </a:t>
            </a:r>
            <a:r>
              <a:rPr lang="cs-CZ" sz="2400" b="1" dirty="0" err="1"/>
              <a:t>cation</a:t>
            </a:r>
            <a:r>
              <a:rPr lang="cs-CZ" sz="2400" b="1" dirty="0"/>
              <a:t>)</a:t>
            </a:r>
            <a:r>
              <a:rPr lang="en-GB" sz="2400" b="1" dirty="0"/>
              <a:t>, cooperating with the liver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3793"/>
            <a:ext cx="5544616" cy="521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39325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2156</Words>
  <Application>Microsoft Office PowerPoint</Application>
  <PresentationFormat>Předvádění na obrazovce (4:3)</PresentationFormat>
  <Paragraphs>463</Paragraphs>
  <Slides>32</Slides>
  <Notes>3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Acid-base balance and its disorders </vt:lpstr>
      <vt:lpstr>Snímek 2</vt:lpstr>
      <vt:lpstr>Acids and Bases</vt:lpstr>
      <vt:lpstr>Owerview of the daily turnouver of H+ and HCO3-</vt:lpstr>
      <vt:lpstr>BUFFERS:  a buffer functions to resist changes in hydrogen ion concentration as a result of internal and environmental factors.</vt:lpstr>
      <vt:lpstr>The main actors (organs) involved in the management of ABB</vt:lpstr>
      <vt:lpstr>The kidneys affect ABB through three mechanisms: 1) Prevention of  the loss of freely filtered bicarbonate</vt:lpstr>
      <vt:lpstr>The kidneys affect ABB through three mechanisms: 2) The kidneys are able to produce bicarbonate as needed and return it to the ECT and simultaneously secrete H+ and excrete it as titratable acidity under conditions of acidosis, or produce bicarbonate and secrete it into the lumen of the tubule and simultaneously return H+ to the ECT under conditions of alkalosis</vt:lpstr>
      <vt:lpstr>The kidneys affect ABB through three mechanisms: 3) the kidneys excrete hydrogen in the form of NH4 (Ammonium cation), cooperating with the liver</vt:lpstr>
      <vt:lpstr>Snímek 10</vt:lpstr>
      <vt:lpstr>Compensatory exchange of H+ ions and K+ between ECT and ICT</vt:lpstr>
      <vt:lpstr>Snímek 12</vt:lpstr>
      <vt:lpstr>Snímek 13</vt:lpstr>
      <vt:lpstr>Measurement of acid-base balance - Astrup's examination of arterial blood</vt:lpstr>
      <vt:lpstr>Snímek 15</vt:lpstr>
      <vt:lpstr>Snímek 16</vt:lpstr>
      <vt:lpstr>Snímek 17</vt:lpstr>
      <vt:lpstr>Snímek 18</vt:lpstr>
      <vt:lpstr>Snímek 19</vt:lpstr>
      <vt:lpstr>Snímek 20</vt:lpstr>
      <vt:lpstr>Metabolic acidosis (MAC)</vt:lpstr>
      <vt:lpstr>ANION GAP= AMOUNT OF UNMEASRED ANIONS (albumin/plasma proteins, Pi-, SO4-, organic anions)</vt:lpstr>
      <vt:lpstr>MAC without increased AG = 14 ± 2 mmol / L Hyperchloremic acidosis</vt:lpstr>
      <vt:lpstr>Pomocná vyšetření pro dif.dg MAC s normálním AG</vt:lpstr>
      <vt:lpstr>MAC with increased AG&gt; 16 mmol / L</vt:lpstr>
      <vt:lpstr>Differential dg MAC with extended AG „memory aid“</vt:lpstr>
      <vt:lpstr>MAC therapy</vt:lpstr>
      <vt:lpstr>Metabolic alkalosis (MAL)  pH&gt; 7.55 &gt;&gt; ↑ mortality by 40%!</vt:lpstr>
      <vt:lpstr>Snímek 29</vt:lpstr>
      <vt:lpstr>MAL THERAPY</vt:lpstr>
      <vt:lpstr>RESPIRATORY ACIDOSIS (RAC)</vt:lpstr>
      <vt:lpstr>RESPIRATORY ALCALOSIS (RAL)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Acidobazická rovnováha a její poruchy</dc:title>
  <dc:creator>Spravce</dc:creator>
  <cp:lastModifiedBy>horackova603</cp:lastModifiedBy>
  <cp:revision>240</cp:revision>
  <cp:lastPrinted>2021-12-01T21:05:58Z</cp:lastPrinted>
  <dcterms:created xsi:type="dcterms:W3CDTF">2018-06-11T14:56:15Z</dcterms:created>
  <dcterms:modified xsi:type="dcterms:W3CDTF">2023-07-07T13:13:09Z</dcterms:modified>
</cp:coreProperties>
</file>