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1"/>
  </p:notesMasterIdLst>
  <p:sldIdLst>
    <p:sldId id="336" r:id="rId2"/>
    <p:sldId id="338" r:id="rId3"/>
    <p:sldId id="346" r:id="rId4"/>
    <p:sldId id="347" r:id="rId5"/>
    <p:sldId id="345" r:id="rId6"/>
    <p:sldId id="339" r:id="rId7"/>
    <p:sldId id="337" r:id="rId8"/>
    <p:sldId id="293" r:id="rId9"/>
    <p:sldId id="350" r:id="rId10"/>
    <p:sldId id="342" r:id="rId11"/>
    <p:sldId id="348" r:id="rId12"/>
    <p:sldId id="349" r:id="rId13"/>
    <p:sldId id="300" r:id="rId14"/>
    <p:sldId id="321" r:id="rId15"/>
    <p:sldId id="303" r:id="rId16"/>
    <p:sldId id="322" r:id="rId17"/>
    <p:sldId id="304" r:id="rId18"/>
    <p:sldId id="305" r:id="rId19"/>
    <p:sldId id="306" r:id="rId20"/>
    <p:sldId id="307" r:id="rId21"/>
    <p:sldId id="308" r:id="rId22"/>
    <p:sldId id="309" r:id="rId23"/>
    <p:sldId id="310" r:id="rId24"/>
    <p:sldId id="311" r:id="rId25"/>
    <p:sldId id="312" r:id="rId26"/>
    <p:sldId id="313" r:id="rId27"/>
    <p:sldId id="314" r:id="rId28"/>
    <p:sldId id="323" r:id="rId29"/>
    <p:sldId id="340" r:id="rId30"/>
    <p:sldId id="315" r:id="rId31"/>
    <p:sldId id="316" r:id="rId32"/>
    <p:sldId id="318" r:id="rId33"/>
    <p:sldId id="319" r:id="rId34"/>
    <p:sldId id="320" r:id="rId35"/>
    <p:sldId id="298" r:id="rId36"/>
    <p:sldId id="299" r:id="rId37"/>
    <p:sldId id="325" r:id="rId38"/>
    <p:sldId id="326" r:id="rId39"/>
    <p:sldId id="327" r:id="rId40"/>
    <p:sldId id="328" r:id="rId41"/>
    <p:sldId id="330" r:id="rId42"/>
    <p:sldId id="331" r:id="rId43"/>
    <p:sldId id="332" r:id="rId44"/>
    <p:sldId id="333" r:id="rId45"/>
    <p:sldId id="334" r:id="rId46"/>
    <p:sldId id="341" r:id="rId47"/>
    <p:sldId id="343" r:id="rId48"/>
    <p:sldId id="351" r:id="rId49"/>
    <p:sldId id="352" r:id="rId50"/>
  </p:sldIdLst>
  <p:sldSz cx="9144000" cy="6858000" type="screen4x3"/>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99"/>
    <a:srgbClr val="CCFF99"/>
    <a:srgbClr val="FF99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0" autoAdjust="0"/>
    <p:restoredTop sz="94660"/>
  </p:normalViewPr>
  <p:slideViewPr>
    <p:cSldViewPr>
      <p:cViewPr varScale="1">
        <p:scale>
          <a:sx n="54" d="100"/>
          <a:sy n="54" d="100"/>
        </p:scale>
        <p:origin x="828" y="5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4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FAD48-55E9-4A6B-8E8B-EE6E19073A71}" type="doc">
      <dgm:prSet loTypeId="urn:microsoft.com/office/officeart/2005/8/layout/vList5" loCatId="list" qsTypeId="urn:microsoft.com/office/officeart/2005/8/quickstyle/3d2#8" qsCatId="3D" csTypeId="urn:microsoft.com/office/officeart/2005/8/colors/accent1_2" csCatId="accent1" phldr="1"/>
      <dgm:spPr/>
      <dgm:t>
        <a:bodyPr/>
        <a:lstStyle/>
        <a:p>
          <a:endParaRPr lang="en-US"/>
        </a:p>
      </dgm:t>
    </dgm:pt>
    <dgm:pt modelId="{426ABF94-626B-4620-BFEC-15846ACE66C9}">
      <dgm:prSet phldrT="[Text]"/>
      <dgm:spPr/>
      <dgm:t>
        <a:bodyPr/>
        <a:lstStyle/>
        <a:p>
          <a:r>
            <a:rPr lang="en-US" dirty="0">
              <a:solidFill>
                <a:srgbClr val="C00000"/>
              </a:solidFill>
            </a:rPr>
            <a:t>ANY REGION</a:t>
          </a:r>
        </a:p>
      </dgm:t>
    </dgm:pt>
    <dgm:pt modelId="{41D2DE1D-10E6-4351-83F0-BDD5437E7ED8}" type="parTrans" cxnId="{5342C693-A667-47F6-BA15-78CFCC8DC8D4}">
      <dgm:prSet/>
      <dgm:spPr/>
      <dgm:t>
        <a:bodyPr/>
        <a:lstStyle/>
        <a:p>
          <a:endParaRPr lang="en-US"/>
        </a:p>
      </dgm:t>
    </dgm:pt>
    <dgm:pt modelId="{512274D8-C9EE-4FF6-8924-4AE0D5A23B5B}" type="sibTrans" cxnId="{5342C693-A667-47F6-BA15-78CFCC8DC8D4}">
      <dgm:prSet/>
      <dgm:spPr/>
      <dgm:t>
        <a:bodyPr/>
        <a:lstStyle/>
        <a:p>
          <a:endParaRPr lang="en-US"/>
        </a:p>
      </dgm:t>
    </dgm:pt>
    <dgm:pt modelId="{E2C05875-DF47-4BCB-AA60-F76ABCFB124F}">
      <dgm:prSet phldrT="[Text]"/>
      <dgm:spPr/>
      <dgm:t>
        <a:bodyPr/>
        <a:lstStyle/>
        <a:p>
          <a:r>
            <a:rPr lang="en-US" dirty="0"/>
            <a:t>Cat scratch fever</a:t>
          </a:r>
        </a:p>
      </dgm:t>
    </dgm:pt>
    <dgm:pt modelId="{C32550BE-8871-477D-AB2E-51634AF45EA7}" type="parTrans" cxnId="{7C11D543-80DB-4E9E-B4BC-2FBF5CF2095A}">
      <dgm:prSet/>
      <dgm:spPr/>
      <dgm:t>
        <a:bodyPr/>
        <a:lstStyle/>
        <a:p>
          <a:endParaRPr lang="en-US"/>
        </a:p>
      </dgm:t>
    </dgm:pt>
    <dgm:pt modelId="{BC2D9E2B-A278-4AF7-B947-60CFCB877859}" type="sibTrans" cxnId="{7C11D543-80DB-4E9E-B4BC-2FBF5CF2095A}">
      <dgm:prSet/>
      <dgm:spPr/>
      <dgm:t>
        <a:bodyPr/>
        <a:lstStyle/>
        <a:p>
          <a:endParaRPr lang="en-US"/>
        </a:p>
      </dgm:t>
    </dgm:pt>
    <dgm:pt modelId="{BD7BBC08-1445-45F0-86F1-3CDEA6A06D18}">
      <dgm:prSet phldrT="[Text]"/>
      <dgm:spPr/>
      <dgm:t>
        <a:bodyPr/>
        <a:lstStyle/>
        <a:p>
          <a:endParaRPr lang="en-US" dirty="0"/>
        </a:p>
      </dgm:t>
    </dgm:pt>
    <dgm:pt modelId="{79EBA07D-09BF-4148-871F-AD304068F78F}" type="parTrans" cxnId="{5499DBBC-084D-4E81-A252-2EE8B8013763}">
      <dgm:prSet/>
      <dgm:spPr/>
      <dgm:t>
        <a:bodyPr/>
        <a:lstStyle/>
        <a:p>
          <a:endParaRPr lang="en-US"/>
        </a:p>
      </dgm:t>
    </dgm:pt>
    <dgm:pt modelId="{E853BEF7-AE8C-423C-A7EC-CEBED1599408}" type="sibTrans" cxnId="{5499DBBC-084D-4E81-A252-2EE8B8013763}">
      <dgm:prSet/>
      <dgm:spPr/>
      <dgm:t>
        <a:bodyPr/>
        <a:lstStyle/>
        <a:p>
          <a:endParaRPr lang="en-US"/>
        </a:p>
      </dgm:t>
    </dgm:pt>
    <dgm:pt modelId="{6A752AFE-4108-4AE5-AFBA-759A0D9BC084}">
      <dgm:prSet phldrT="[Text]"/>
      <dgm:spPr/>
      <dgm:t>
        <a:bodyPr/>
        <a:lstStyle/>
        <a:p>
          <a:r>
            <a:rPr lang="en-US" dirty="0"/>
            <a:t>Hodgkin’s d</a:t>
          </a:r>
          <a:r>
            <a:rPr lang="cs-CZ" dirty="0"/>
            <a:t>i</a:t>
          </a:r>
          <a:r>
            <a:rPr lang="en-US" dirty="0"/>
            <a:t>s</a:t>
          </a:r>
          <a:r>
            <a:rPr lang="cs-CZ" dirty="0"/>
            <a:t>.</a:t>
          </a:r>
          <a:endParaRPr lang="en-US" dirty="0"/>
        </a:p>
      </dgm:t>
    </dgm:pt>
    <dgm:pt modelId="{0BD74D27-30AE-46D8-A726-C0A7A402FD5D}" type="parTrans" cxnId="{46550D62-CC6E-48F5-8E8D-3A54C64EA375}">
      <dgm:prSet/>
      <dgm:spPr/>
      <dgm:t>
        <a:bodyPr/>
        <a:lstStyle/>
        <a:p>
          <a:endParaRPr lang="en-US"/>
        </a:p>
      </dgm:t>
    </dgm:pt>
    <dgm:pt modelId="{EFB00164-6E37-4278-BA57-FCD7E5AC738E}" type="sibTrans" cxnId="{46550D62-CC6E-48F5-8E8D-3A54C64EA375}">
      <dgm:prSet/>
      <dgm:spPr/>
      <dgm:t>
        <a:bodyPr/>
        <a:lstStyle/>
        <a:p>
          <a:endParaRPr lang="en-US"/>
        </a:p>
      </dgm:t>
    </dgm:pt>
    <dgm:pt modelId="{6BE2D6E0-19C3-4123-A303-C72021590347}">
      <dgm:prSet phldrT="[Text]"/>
      <dgm:spPr/>
      <dgm:t>
        <a:bodyPr/>
        <a:lstStyle/>
        <a:p>
          <a:r>
            <a:rPr lang="en-US"/>
            <a:t>NHL</a:t>
          </a:r>
          <a:endParaRPr lang="en-US" dirty="0"/>
        </a:p>
      </dgm:t>
    </dgm:pt>
    <dgm:pt modelId="{1E2020AA-7B78-4838-AE6D-A78B71A89720}" type="parTrans" cxnId="{592FD9F2-C119-4011-82E5-460CF89425D7}">
      <dgm:prSet/>
      <dgm:spPr/>
      <dgm:t>
        <a:bodyPr/>
        <a:lstStyle/>
        <a:p>
          <a:endParaRPr lang="en-US"/>
        </a:p>
      </dgm:t>
    </dgm:pt>
    <dgm:pt modelId="{3F31E7C3-5068-45EA-8B19-A2606AFE7AB7}" type="sibTrans" cxnId="{592FD9F2-C119-4011-82E5-460CF89425D7}">
      <dgm:prSet/>
      <dgm:spPr/>
      <dgm:t>
        <a:bodyPr/>
        <a:lstStyle/>
        <a:p>
          <a:endParaRPr lang="en-US"/>
        </a:p>
      </dgm:t>
    </dgm:pt>
    <dgm:pt modelId="{73B86B94-F438-486A-8346-094113598D7D}">
      <dgm:prSet phldrT="[Text]"/>
      <dgm:spPr/>
      <dgm:t>
        <a:bodyPr/>
        <a:lstStyle/>
        <a:p>
          <a:r>
            <a:rPr lang="en-US" dirty="0"/>
            <a:t>Leukemia</a:t>
          </a:r>
        </a:p>
      </dgm:t>
    </dgm:pt>
    <dgm:pt modelId="{E2EA2053-D202-4BAA-8C90-8156550D8967}" type="parTrans" cxnId="{F6C6795C-2014-46D8-A08C-1194F371A3DA}">
      <dgm:prSet/>
      <dgm:spPr/>
      <dgm:t>
        <a:bodyPr/>
        <a:lstStyle/>
        <a:p>
          <a:endParaRPr lang="en-US"/>
        </a:p>
      </dgm:t>
    </dgm:pt>
    <dgm:pt modelId="{43567377-B8F0-4F97-BC56-5EDF617F38E5}" type="sibTrans" cxnId="{F6C6795C-2014-46D8-A08C-1194F371A3DA}">
      <dgm:prSet/>
      <dgm:spPr/>
      <dgm:t>
        <a:bodyPr/>
        <a:lstStyle/>
        <a:p>
          <a:endParaRPr lang="en-US"/>
        </a:p>
      </dgm:t>
    </dgm:pt>
    <dgm:pt modelId="{E38FDB32-1CE1-4415-A659-E02167D52B15}">
      <dgm:prSet phldrT="[Text]"/>
      <dgm:spPr/>
      <dgm:t>
        <a:bodyPr/>
        <a:lstStyle/>
        <a:p>
          <a:r>
            <a:rPr lang="en-US" dirty="0"/>
            <a:t>Metastatic ca</a:t>
          </a:r>
        </a:p>
      </dgm:t>
    </dgm:pt>
    <dgm:pt modelId="{DE7C8CFF-02DA-4533-91AA-A8CE2C4437F6}" type="parTrans" cxnId="{B9FB899F-05E0-476D-B7AC-552FB257EDDC}">
      <dgm:prSet/>
      <dgm:spPr/>
      <dgm:t>
        <a:bodyPr/>
        <a:lstStyle/>
        <a:p>
          <a:endParaRPr lang="en-US"/>
        </a:p>
      </dgm:t>
    </dgm:pt>
    <dgm:pt modelId="{B7F10E96-516C-4A16-954C-F58E033C8C26}" type="sibTrans" cxnId="{B9FB899F-05E0-476D-B7AC-552FB257EDDC}">
      <dgm:prSet/>
      <dgm:spPr/>
      <dgm:t>
        <a:bodyPr/>
        <a:lstStyle/>
        <a:p>
          <a:endParaRPr lang="en-US"/>
        </a:p>
      </dgm:t>
    </dgm:pt>
    <dgm:pt modelId="{03F9376A-D705-405C-A7B1-048DA1EBD21A}">
      <dgm:prSet phldrT="[Text]"/>
      <dgm:spPr/>
      <dgm:t>
        <a:bodyPr/>
        <a:lstStyle/>
        <a:p>
          <a:r>
            <a:rPr lang="en-US" dirty="0" err="1"/>
            <a:t>Sarcoidosis</a:t>
          </a:r>
          <a:endParaRPr lang="en-US" dirty="0"/>
        </a:p>
      </dgm:t>
    </dgm:pt>
    <dgm:pt modelId="{AF51F5F3-6C6F-4DEF-A11F-DBAD254B533F}" type="parTrans" cxnId="{F1DAE43D-DF8F-4F82-946C-389649D942E6}">
      <dgm:prSet/>
      <dgm:spPr/>
      <dgm:t>
        <a:bodyPr/>
        <a:lstStyle/>
        <a:p>
          <a:endParaRPr lang="en-US"/>
        </a:p>
      </dgm:t>
    </dgm:pt>
    <dgm:pt modelId="{9C3AEA94-4C17-4955-900C-3C805E964AE8}" type="sibTrans" cxnId="{F1DAE43D-DF8F-4F82-946C-389649D942E6}">
      <dgm:prSet/>
      <dgm:spPr/>
      <dgm:t>
        <a:bodyPr/>
        <a:lstStyle/>
        <a:p>
          <a:endParaRPr lang="en-US"/>
        </a:p>
      </dgm:t>
    </dgm:pt>
    <dgm:pt modelId="{0C1C0F5B-3E5C-408F-A298-97B90FE33183}">
      <dgm:prSet phldrT="[Text]"/>
      <dgm:spPr/>
      <dgm:t>
        <a:bodyPr/>
        <a:lstStyle/>
        <a:p>
          <a:r>
            <a:rPr lang="en-US" dirty="0" err="1"/>
            <a:t>Granulomatous</a:t>
          </a:r>
          <a:r>
            <a:rPr lang="en-US" dirty="0"/>
            <a:t> infection</a:t>
          </a:r>
        </a:p>
      </dgm:t>
    </dgm:pt>
    <dgm:pt modelId="{FC641950-4172-4039-A90F-BE655689C74D}" type="parTrans" cxnId="{698422D4-5FB4-4C67-AAA2-E2FAD009C82D}">
      <dgm:prSet/>
      <dgm:spPr/>
      <dgm:t>
        <a:bodyPr/>
        <a:lstStyle/>
        <a:p>
          <a:endParaRPr lang="en-US"/>
        </a:p>
      </dgm:t>
    </dgm:pt>
    <dgm:pt modelId="{6441080E-8F07-4D04-A8A5-FA9A871FAD95}" type="sibTrans" cxnId="{698422D4-5FB4-4C67-AAA2-E2FAD009C82D}">
      <dgm:prSet/>
      <dgm:spPr/>
      <dgm:t>
        <a:bodyPr/>
        <a:lstStyle/>
        <a:p>
          <a:endParaRPr lang="en-US"/>
        </a:p>
      </dgm:t>
    </dgm:pt>
    <dgm:pt modelId="{4B907783-6E7D-47BD-B71C-64585BF32A4B}" type="pres">
      <dgm:prSet presAssocID="{891FAD48-55E9-4A6B-8E8B-EE6E19073A71}" presName="Name0" presStyleCnt="0">
        <dgm:presLayoutVars>
          <dgm:dir/>
          <dgm:animLvl val="lvl"/>
          <dgm:resizeHandles val="exact"/>
        </dgm:presLayoutVars>
      </dgm:prSet>
      <dgm:spPr/>
    </dgm:pt>
    <dgm:pt modelId="{F9EE90FC-EE77-4A35-BAB0-B3279F377010}" type="pres">
      <dgm:prSet presAssocID="{426ABF94-626B-4620-BFEC-15846ACE66C9}" presName="linNode" presStyleCnt="0"/>
      <dgm:spPr/>
    </dgm:pt>
    <dgm:pt modelId="{25750EFF-6C3F-4467-8AD8-452E100FE265}" type="pres">
      <dgm:prSet presAssocID="{426ABF94-626B-4620-BFEC-15846ACE66C9}" presName="parentText" presStyleLbl="node1" presStyleIdx="0" presStyleCnt="1">
        <dgm:presLayoutVars>
          <dgm:chMax val="1"/>
          <dgm:bulletEnabled val="1"/>
        </dgm:presLayoutVars>
      </dgm:prSet>
      <dgm:spPr/>
    </dgm:pt>
    <dgm:pt modelId="{8668613F-1EA6-4CC9-A34F-233C11D231F5}" type="pres">
      <dgm:prSet presAssocID="{426ABF94-626B-4620-BFEC-15846ACE66C9}" presName="descendantText" presStyleLbl="alignAccFollowNode1" presStyleIdx="0" presStyleCnt="1">
        <dgm:presLayoutVars>
          <dgm:bulletEnabled val="1"/>
        </dgm:presLayoutVars>
      </dgm:prSet>
      <dgm:spPr/>
    </dgm:pt>
  </dgm:ptLst>
  <dgm:cxnLst>
    <dgm:cxn modelId="{405E7F0C-2CCD-4C2C-8C1B-4C99AFBEDB23}" type="presOf" srcId="{03F9376A-D705-405C-A7B1-048DA1EBD21A}" destId="{8668613F-1EA6-4CC9-A34F-233C11D231F5}" srcOrd="0" destOrd="5" presId="urn:microsoft.com/office/officeart/2005/8/layout/vList5"/>
    <dgm:cxn modelId="{2A25880C-DDD8-476B-B75E-159108E59FA3}" type="presOf" srcId="{E38FDB32-1CE1-4415-A659-E02167D52B15}" destId="{8668613F-1EA6-4CC9-A34F-233C11D231F5}" srcOrd="0" destOrd="4" presId="urn:microsoft.com/office/officeart/2005/8/layout/vList5"/>
    <dgm:cxn modelId="{D68F5C1B-7129-422D-97D7-5D18BE0AE25E}" type="presOf" srcId="{E2C05875-DF47-4BCB-AA60-F76ABCFB124F}" destId="{8668613F-1EA6-4CC9-A34F-233C11D231F5}" srcOrd="0" destOrd="0" presId="urn:microsoft.com/office/officeart/2005/8/layout/vList5"/>
    <dgm:cxn modelId="{BEFB7632-793E-4147-B4EF-A607FC576215}" type="presOf" srcId="{73B86B94-F438-486A-8346-094113598D7D}" destId="{8668613F-1EA6-4CC9-A34F-233C11D231F5}" srcOrd="0" destOrd="3" presId="urn:microsoft.com/office/officeart/2005/8/layout/vList5"/>
    <dgm:cxn modelId="{F1DAE43D-DF8F-4F82-946C-389649D942E6}" srcId="{426ABF94-626B-4620-BFEC-15846ACE66C9}" destId="{03F9376A-D705-405C-A7B1-048DA1EBD21A}" srcOrd="5" destOrd="0" parTransId="{AF51F5F3-6C6F-4DEF-A11F-DBAD254B533F}" sibTransId="{9C3AEA94-4C17-4955-900C-3C805E964AE8}"/>
    <dgm:cxn modelId="{2AD2195C-5E68-46F9-9C9C-8C3159665C88}" type="presOf" srcId="{6A752AFE-4108-4AE5-AFBA-759A0D9BC084}" destId="{8668613F-1EA6-4CC9-A34F-233C11D231F5}" srcOrd="0" destOrd="1" presId="urn:microsoft.com/office/officeart/2005/8/layout/vList5"/>
    <dgm:cxn modelId="{F6C6795C-2014-46D8-A08C-1194F371A3DA}" srcId="{426ABF94-626B-4620-BFEC-15846ACE66C9}" destId="{73B86B94-F438-486A-8346-094113598D7D}" srcOrd="3" destOrd="0" parTransId="{E2EA2053-D202-4BAA-8C90-8156550D8967}" sibTransId="{43567377-B8F0-4F97-BC56-5EDF617F38E5}"/>
    <dgm:cxn modelId="{C93E0C5F-1DB6-4182-B489-A75D1B612965}" type="presOf" srcId="{891FAD48-55E9-4A6B-8E8B-EE6E19073A71}" destId="{4B907783-6E7D-47BD-B71C-64585BF32A4B}" srcOrd="0" destOrd="0" presId="urn:microsoft.com/office/officeart/2005/8/layout/vList5"/>
    <dgm:cxn modelId="{46550D62-CC6E-48F5-8E8D-3A54C64EA375}" srcId="{426ABF94-626B-4620-BFEC-15846ACE66C9}" destId="{6A752AFE-4108-4AE5-AFBA-759A0D9BC084}" srcOrd="1" destOrd="0" parTransId="{0BD74D27-30AE-46D8-A726-C0A7A402FD5D}" sibTransId="{EFB00164-6E37-4278-BA57-FCD7E5AC738E}"/>
    <dgm:cxn modelId="{7C11D543-80DB-4E9E-B4BC-2FBF5CF2095A}" srcId="{426ABF94-626B-4620-BFEC-15846ACE66C9}" destId="{E2C05875-DF47-4BCB-AA60-F76ABCFB124F}" srcOrd="0" destOrd="0" parTransId="{C32550BE-8871-477D-AB2E-51634AF45EA7}" sibTransId="{BC2D9E2B-A278-4AF7-B947-60CFCB877859}"/>
    <dgm:cxn modelId="{F1D47E46-D51F-4299-986C-967AC8C8560B}" type="presOf" srcId="{0C1C0F5B-3E5C-408F-A298-97B90FE33183}" destId="{8668613F-1EA6-4CC9-A34F-233C11D231F5}" srcOrd="0" destOrd="6" presId="urn:microsoft.com/office/officeart/2005/8/layout/vList5"/>
    <dgm:cxn modelId="{5342C693-A667-47F6-BA15-78CFCC8DC8D4}" srcId="{891FAD48-55E9-4A6B-8E8B-EE6E19073A71}" destId="{426ABF94-626B-4620-BFEC-15846ACE66C9}" srcOrd="0" destOrd="0" parTransId="{41D2DE1D-10E6-4351-83F0-BDD5437E7ED8}" sibTransId="{512274D8-C9EE-4FF6-8924-4AE0D5A23B5B}"/>
    <dgm:cxn modelId="{B9FB899F-05E0-476D-B7AC-552FB257EDDC}" srcId="{426ABF94-626B-4620-BFEC-15846ACE66C9}" destId="{E38FDB32-1CE1-4415-A659-E02167D52B15}" srcOrd="4" destOrd="0" parTransId="{DE7C8CFF-02DA-4533-91AA-A8CE2C4437F6}" sibTransId="{B7F10E96-516C-4A16-954C-F58E033C8C26}"/>
    <dgm:cxn modelId="{8D746FB1-5607-4914-BB8B-0616A6FBE088}" type="presOf" srcId="{426ABF94-626B-4620-BFEC-15846ACE66C9}" destId="{25750EFF-6C3F-4467-8AD8-452E100FE265}" srcOrd="0" destOrd="0" presId="urn:microsoft.com/office/officeart/2005/8/layout/vList5"/>
    <dgm:cxn modelId="{5499DBBC-084D-4E81-A252-2EE8B8013763}" srcId="{426ABF94-626B-4620-BFEC-15846ACE66C9}" destId="{BD7BBC08-1445-45F0-86F1-3CDEA6A06D18}" srcOrd="7" destOrd="0" parTransId="{79EBA07D-09BF-4148-871F-AD304068F78F}" sibTransId="{E853BEF7-AE8C-423C-A7EC-CEBED1599408}"/>
    <dgm:cxn modelId="{516B1ED4-E9DB-401E-98FE-42E322FEC3AF}" type="presOf" srcId="{BD7BBC08-1445-45F0-86F1-3CDEA6A06D18}" destId="{8668613F-1EA6-4CC9-A34F-233C11D231F5}" srcOrd="0" destOrd="7" presId="urn:microsoft.com/office/officeart/2005/8/layout/vList5"/>
    <dgm:cxn modelId="{698422D4-5FB4-4C67-AAA2-E2FAD009C82D}" srcId="{426ABF94-626B-4620-BFEC-15846ACE66C9}" destId="{0C1C0F5B-3E5C-408F-A298-97B90FE33183}" srcOrd="6" destOrd="0" parTransId="{FC641950-4172-4039-A90F-BE655689C74D}" sibTransId="{6441080E-8F07-4D04-A8A5-FA9A871FAD95}"/>
    <dgm:cxn modelId="{47FE7DDB-46C8-4F60-B0B5-488AEF0B3DDF}" type="presOf" srcId="{6BE2D6E0-19C3-4123-A303-C72021590347}" destId="{8668613F-1EA6-4CC9-A34F-233C11D231F5}" srcOrd="0" destOrd="2" presId="urn:microsoft.com/office/officeart/2005/8/layout/vList5"/>
    <dgm:cxn modelId="{592FD9F2-C119-4011-82E5-460CF89425D7}" srcId="{426ABF94-626B-4620-BFEC-15846ACE66C9}" destId="{6BE2D6E0-19C3-4123-A303-C72021590347}" srcOrd="2" destOrd="0" parTransId="{1E2020AA-7B78-4838-AE6D-A78B71A89720}" sibTransId="{3F31E7C3-5068-45EA-8B19-A2606AFE7AB7}"/>
    <dgm:cxn modelId="{6C0A93F7-D8FD-4938-9BB4-2867837C3206}" type="presParOf" srcId="{4B907783-6E7D-47BD-B71C-64585BF32A4B}" destId="{F9EE90FC-EE77-4A35-BAB0-B3279F377010}" srcOrd="0" destOrd="0" presId="urn:microsoft.com/office/officeart/2005/8/layout/vList5"/>
    <dgm:cxn modelId="{05F78A1A-1208-4008-B3DF-1E0E57DBAF92}" type="presParOf" srcId="{F9EE90FC-EE77-4A35-BAB0-B3279F377010}" destId="{25750EFF-6C3F-4467-8AD8-452E100FE265}" srcOrd="0" destOrd="0" presId="urn:microsoft.com/office/officeart/2005/8/layout/vList5"/>
    <dgm:cxn modelId="{8A4EBF44-1871-44F0-A39D-61409B4CE1FD}" type="presParOf" srcId="{F9EE90FC-EE77-4A35-BAB0-B3279F377010}" destId="{8668613F-1EA6-4CC9-A34F-233C11D231F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8613F-1EA6-4CC9-A34F-233C11D231F5}">
      <dsp:nvSpPr>
        <dsp:cNvPr id="0" name=""/>
        <dsp:cNvSpPr/>
      </dsp:nvSpPr>
      <dsp:spPr>
        <a:xfrm rot="5400000">
          <a:off x="3285743" y="92963"/>
          <a:ext cx="4206240" cy="50718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Cat scratch fever</a:t>
          </a:r>
        </a:p>
        <a:p>
          <a:pPr marL="285750" lvl="1" indent="-285750" algn="l" defTabSz="1333500">
            <a:lnSpc>
              <a:spcPct val="90000"/>
            </a:lnSpc>
            <a:spcBef>
              <a:spcPct val="0"/>
            </a:spcBef>
            <a:spcAft>
              <a:spcPct val="15000"/>
            </a:spcAft>
            <a:buChar char="•"/>
          </a:pPr>
          <a:r>
            <a:rPr lang="en-US" sz="3000" kern="1200" dirty="0"/>
            <a:t>Hodgkin’s d</a:t>
          </a:r>
          <a:r>
            <a:rPr lang="cs-CZ" sz="3000" kern="1200" dirty="0"/>
            <a:t>i</a:t>
          </a:r>
          <a:r>
            <a:rPr lang="en-US" sz="3000" kern="1200" dirty="0"/>
            <a:t>s</a:t>
          </a:r>
          <a:r>
            <a:rPr lang="cs-CZ" sz="3000" kern="1200" dirty="0"/>
            <a:t>.</a:t>
          </a:r>
          <a:endParaRPr lang="en-US" sz="3000" kern="1200" dirty="0"/>
        </a:p>
        <a:p>
          <a:pPr marL="285750" lvl="1" indent="-285750" algn="l" defTabSz="1333500">
            <a:lnSpc>
              <a:spcPct val="90000"/>
            </a:lnSpc>
            <a:spcBef>
              <a:spcPct val="0"/>
            </a:spcBef>
            <a:spcAft>
              <a:spcPct val="15000"/>
            </a:spcAft>
            <a:buChar char="•"/>
          </a:pPr>
          <a:r>
            <a:rPr lang="en-US" sz="3000" kern="1200"/>
            <a:t>NHL</a:t>
          </a:r>
          <a:endParaRPr lang="en-US" sz="3000" kern="1200" dirty="0"/>
        </a:p>
        <a:p>
          <a:pPr marL="285750" lvl="1" indent="-285750" algn="l" defTabSz="1333500">
            <a:lnSpc>
              <a:spcPct val="90000"/>
            </a:lnSpc>
            <a:spcBef>
              <a:spcPct val="0"/>
            </a:spcBef>
            <a:spcAft>
              <a:spcPct val="15000"/>
            </a:spcAft>
            <a:buChar char="•"/>
          </a:pPr>
          <a:r>
            <a:rPr lang="en-US" sz="3000" kern="1200" dirty="0"/>
            <a:t>Leukemia</a:t>
          </a:r>
        </a:p>
        <a:p>
          <a:pPr marL="285750" lvl="1" indent="-285750" algn="l" defTabSz="1333500">
            <a:lnSpc>
              <a:spcPct val="90000"/>
            </a:lnSpc>
            <a:spcBef>
              <a:spcPct val="0"/>
            </a:spcBef>
            <a:spcAft>
              <a:spcPct val="15000"/>
            </a:spcAft>
            <a:buChar char="•"/>
          </a:pPr>
          <a:r>
            <a:rPr lang="en-US" sz="3000" kern="1200" dirty="0"/>
            <a:t>Metastatic ca</a:t>
          </a:r>
        </a:p>
        <a:p>
          <a:pPr marL="285750" lvl="1" indent="-285750" algn="l" defTabSz="1333500">
            <a:lnSpc>
              <a:spcPct val="90000"/>
            </a:lnSpc>
            <a:spcBef>
              <a:spcPct val="0"/>
            </a:spcBef>
            <a:spcAft>
              <a:spcPct val="15000"/>
            </a:spcAft>
            <a:buChar char="•"/>
          </a:pPr>
          <a:r>
            <a:rPr lang="en-US" sz="3000" kern="1200" dirty="0" err="1"/>
            <a:t>Sarcoidosis</a:t>
          </a:r>
          <a:endParaRPr lang="en-US" sz="3000" kern="1200" dirty="0"/>
        </a:p>
        <a:p>
          <a:pPr marL="285750" lvl="1" indent="-285750" algn="l" defTabSz="1333500">
            <a:lnSpc>
              <a:spcPct val="90000"/>
            </a:lnSpc>
            <a:spcBef>
              <a:spcPct val="0"/>
            </a:spcBef>
            <a:spcAft>
              <a:spcPct val="15000"/>
            </a:spcAft>
            <a:buChar char="•"/>
          </a:pPr>
          <a:r>
            <a:rPr lang="en-US" sz="3000" kern="1200" dirty="0" err="1"/>
            <a:t>Granulomatous</a:t>
          </a:r>
          <a:r>
            <a:rPr lang="en-US" sz="3000" kern="1200" dirty="0"/>
            <a:t> infection</a:t>
          </a:r>
        </a:p>
        <a:p>
          <a:pPr marL="285750" lvl="1" indent="-285750" algn="l" defTabSz="1333500">
            <a:lnSpc>
              <a:spcPct val="90000"/>
            </a:lnSpc>
            <a:spcBef>
              <a:spcPct val="0"/>
            </a:spcBef>
            <a:spcAft>
              <a:spcPct val="15000"/>
            </a:spcAft>
            <a:buChar char="•"/>
          </a:pPr>
          <a:endParaRPr lang="en-US" sz="3000" kern="1200" dirty="0"/>
        </a:p>
      </dsp:txBody>
      <dsp:txXfrm rot="-5400000">
        <a:off x="2852927" y="731111"/>
        <a:ext cx="4866540" cy="3795576"/>
      </dsp:txXfrm>
    </dsp:sp>
    <dsp:sp modelId="{25750EFF-6C3F-4467-8AD8-452E100FE265}">
      <dsp:nvSpPr>
        <dsp:cNvPr id="0" name=""/>
        <dsp:cNvSpPr/>
      </dsp:nvSpPr>
      <dsp:spPr>
        <a:xfrm>
          <a:off x="0" y="0"/>
          <a:ext cx="2852928" cy="5257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rgbClr val="C00000"/>
              </a:solidFill>
            </a:rPr>
            <a:t>ANY REGION</a:t>
          </a:r>
        </a:p>
      </dsp:txBody>
      <dsp:txXfrm>
        <a:off x="139268" y="139268"/>
        <a:ext cx="2574392" cy="497926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AA9C7-FC8D-4179-BBF6-8C0BA716347B}" type="datetimeFigureOut">
              <a:rPr lang="en-US" smtClean="0"/>
              <a:pPr/>
              <a:t>7/18/2023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9B6C94-54EF-4C17-AC7F-EADD77A1EC21}" type="slidenum">
              <a:rPr lang="en-US" smtClean="0"/>
              <a:pPr/>
              <a:t>‹#›</a:t>
            </a:fld>
            <a:endParaRPr lang="en-US"/>
          </a:p>
        </p:txBody>
      </p:sp>
    </p:spTree>
    <p:extLst>
      <p:ext uri="{BB962C8B-B14F-4D97-AF65-F5344CB8AC3E}">
        <p14:creationId xmlns:p14="http://schemas.microsoft.com/office/powerpoint/2010/main" val="382372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tefajir.cz/?q=rakovin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Cat" TargetMode="External"/><Relationship Id="rId13" Type="http://schemas.openxmlformats.org/officeDocument/2006/relationships/hyperlink" Target="https://en.wikipedia.org/wiki/Papule" TargetMode="External"/><Relationship Id="rId18" Type="http://schemas.openxmlformats.org/officeDocument/2006/relationships/hyperlink" Target="https://en.wikipedia.org/wiki/Myalgia" TargetMode="External"/><Relationship Id="rId3" Type="http://schemas.openxmlformats.org/officeDocument/2006/relationships/hyperlink" Target="https://en.wikipedia.org/wiki/Infectious_disease" TargetMode="External"/><Relationship Id="rId21" Type="http://schemas.openxmlformats.org/officeDocument/2006/relationships/hyperlink" Target="https://en.wikipedia.org/wiki/Back_pain" TargetMode="External"/><Relationship Id="rId7" Type="http://schemas.openxmlformats.org/officeDocument/2006/relationships/hyperlink" Target="https://en.wikipedia.org/wiki/Cat-scratch_disease#cite_note-Asano2012-3" TargetMode="External"/><Relationship Id="rId12" Type="http://schemas.openxmlformats.org/officeDocument/2006/relationships/hyperlink" Target="https://en.wikipedia.org/wiki/Erythema" TargetMode="External"/><Relationship Id="rId17" Type="http://schemas.openxmlformats.org/officeDocument/2006/relationships/hyperlink" Target="https://en.wikipedia.org/wiki/Chills" TargetMode="External"/><Relationship Id="rId2" Type="http://schemas.openxmlformats.org/officeDocument/2006/relationships/slide" Target="../slides/slide31.xml"/><Relationship Id="rId16" Type="http://schemas.openxmlformats.org/officeDocument/2006/relationships/hyperlink" Target="https://en.wikipedia.org/wiki/Headache" TargetMode="External"/><Relationship Id="rId20" Type="http://schemas.openxmlformats.org/officeDocument/2006/relationships/hyperlink" Target="https://en.wikipedia.org/wiki/Arthritis" TargetMode="External"/><Relationship Id="rId1" Type="http://schemas.openxmlformats.org/officeDocument/2006/relationships/notesMaster" Target="../notesMasters/notesMaster1.xml"/><Relationship Id="rId6" Type="http://schemas.openxmlformats.org/officeDocument/2006/relationships/hyperlink" Target="https://en.wikipedia.org/wiki/Cat-scratch_disease#cite_note-Klotz2011-2" TargetMode="External"/><Relationship Id="rId11" Type="http://schemas.openxmlformats.org/officeDocument/2006/relationships/hyperlink" Target="https://en.wikipedia.org/wiki/Vesicle_(dermatology)" TargetMode="External"/><Relationship Id="rId5" Type="http://schemas.openxmlformats.org/officeDocument/2006/relationships/hyperlink" Target="https://en.wikipedia.org/wiki/Bartonella_henselae" TargetMode="External"/><Relationship Id="rId15" Type="http://schemas.openxmlformats.org/officeDocument/2006/relationships/hyperlink" Target="https://en.wikipedia.org/wiki/Anorexia_(symptom)" TargetMode="External"/><Relationship Id="rId10" Type="http://schemas.openxmlformats.org/officeDocument/2006/relationships/hyperlink" Target="https://en.wikipedia.org/wiki/Cat-scratch_disease#cite_note-Florin2008-4" TargetMode="External"/><Relationship Id="rId19" Type="http://schemas.openxmlformats.org/officeDocument/2006/relationships/hyperlink" Target="https://en.wikipedia.org/wiki/Arthralgia" TargetMode="External"/><Relationship Id="rId4" Type="http://schemas.openxmlformats.org/officeDocument/2006/relationships/hyperlink" Target="https://en.wikipedia.org/wiki/Bacterium" TargetMode="External"/><Relationship Id="rId9" Type="http://schemas.openxmlformats.org/officeDocument/2006/relationships/hyperlink" Target="https://en.wikipedia.org/wiki/Lymphadenopathy" TargetMode="External"/><Relationship Id="rId14" Type="http://schemas.openxmlformats.org/officeDocument/2006/relationships/hyperlink" Target="https://en.wikipedia.org/wiki/Malaise" TargetMode="External"/><Relationship Id="rId22" Type="http://schemas.openxmlformats.org/officeDocument/2006/relationships/hyperlink" Target="https://en.wikipedia.org/wiki/Benig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webmd.com/hw-popup/x-ray" TargetMode="External"/><Relationship Id="rId3" Type="http://schemas.openxmlformats.org/officeDocument/2006/relationships/hyperlink" Target="https://labtestsonline.org/understanding/conditions/sarcoidosis/" TargetMode="External"/><Relationship Id="rId7" Type="http://schemas.openxmlformats.org/officeDocument/2006/relationships/hyperlink" Target="http://www.webmd.com/a-to-z-guides/medical-history-and-physical-exam-for-tuberculosis-tb"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webmd.com/hw-popup/antigen" TargetMode="External"/><Relationship Id="rId5" Type="http://schemas.openxmlformats.org/officeDocument/2006/relationships/hyperlink" Target="http://www.webmd.com/lung/understanding-tuberculosis-basics" TargetMode="External"/><Relationship Id="rId4" Type="http://schemas.openxmlformats.org/officeDocument/2006/relationships/hyperlink" Target="http://www.webmd.com/skin-problems-and-treatments/picture-of-the-skin" TargetMode="External"/><Relationship Id="rId9" Type="http://schemas.openxmlformats.org/officeDocument/2006/relationships/hyperlink" Target="http://www.webmd.com/hw-popup/latent-tuberculosis-infec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a:t>Castlemanova</a:t>
            </a:r>
            <a:r>
              <a:rPr lang="cs-CZ" b="1" dirty="0"/>
              <a:t> choroba</a:t>
            </a:r>
          </a:p>
          <a:p>
            <a:r>
              <a:rPr lang="cs-CZ" dirty="0" err="1"/>
              <a:t>Castlemanova</a:t>
            </a:r>
            <a:r>
              <a:rPr lang="cs-CZ" dirty="0"/>
              <a:t> [</a:t>
            </a:r>
            <a:r>
              <a:rPr lang="cs-CZ" dirty="0" err="1"/>
              <a:t>Káslmenova</a:t>
            </a:r>
            <a:r>
              <a:rPr lang="cs-CZ" dirty="0"/>
              <a:t>] nemoc je vzácné onemocnění mízních uzlin. Choroba je spojena se zvýšeným rizikem vzniku některých </a:t>
            </a:r>
            <a:r>
              <a:rPr lang="cs-CZ" dirty="0">
                <a:hlinkClick r:id="rId3"/>
              </a:rPr>
              <a:t>zhoubných nádorů</a:t>
            </a:r>
            <a:r>
              <a:rPr lang="cs-CZ" dirty="0"/>
              <a:t>.</a:t>
            </a:r>
          </a:p>
          <a:p>
            <a:r>
              <a:rPr lang="cs-CZ" dirty="0"/>
              <a:t> </a:t>
            </a:r>
          </a:p>
          <a:p>
            <a:r>
              <a:rPr lang="cs-CZ" b="1" u="sng" dirty="0"/>
              <a:t>Příčiny</a:t>
            </a:r>
            <a:r>
              <a:rPr lang="cs-CZ" dirty="0"/>
              <a:t>: Příčina vzniku nemoci není jasná. Víme, že dochází k nadměrnému zmnožení některých bílých krvinek, které jsou známé jako B-lymfocyty. Mízní uzliny v těle pak jsou těmito lymfocyty obsazovány. Nejčastěji dochází k postižení uzlin krku, hrudníku a břicha. Zmnožené bílé krvinky navíc začínají produkovat řadu sloučenin, které způsobují rozvoj zánětlivého procesu v těle.</a:t>
            </a:r>
          </a:p>
          <a:p>
            <a:endParaRPr lang="cs-CZ" dirty="0"/>
          </a:p>
        </p:txBody>
      </p:sp>
      <p:sp>
        <p:nvSpPr>
          <p:cNvPr id="4" name="Zástupný symbol pro číslo snímku 3"/>
          <p:cNvSpPr>
            <a:spLocks noGrp="1"/>
          </p:cNvSpPr>
          <p:nvPr>
            <p:ph type="sldNum" sz="quarter" idx="10"/>
          </p:nvPr>
        </p:nvSpPr>
        <p:spPr/>
        <p:txBody>
          <a:bodyPr/>
          <a:lstStyle/>
          <a:p>
            <a:fld id="{CD9B6C94-54EF-4C17-AC7F-EADD77A1EC21}" type="slidenum">
              <a:rPr lang="en-US" smtClean="0"/>
              <a:pPr/>
              <a:t>15</a:t>
            </a:fld>
            <a:endParaRPr lang="en-US"/>
          </a:p>
        </p:txBody>
      </p:sp>
    </p:spTree>
    <p:extLst>
      <p:ext uri="{BB962C8B-B14F-4D97-AF65-F5344CB8AC3E}">
        <p14:creationId xmlns:p14="http://schemas.microsoft.com/office/powerpoint/2010/main" val="194999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ltLang="cs-CZ" dirty="0"/>
              <a:t>50% </a:t>
            </a:r>
            <a:r>
              <a:rPr lang="cs-CZ" altLang="cs-CZ" dirty="0" err="1"/>
              <a:t>of</a:t>
            </a:r>
            <a:r>
              <a:rPr lang="cs-CZ" altLang="cs-CZ" dirty="0"/>
              <a:t> </a:t>
            </a:r>
            <a:r>
              <a:rPr lang="cs-CZ" altLang="cs-CZ" dirty="0" err="1"/>
              <a:t>them</a:t>
            </a:r>
            <a:r>
              <a:rPr lang="cs-CZ" altLang="cs-CZ" dirty="0"/>
              <a:t> are </a:t>
            </a:r>
            <a:r>
              <a:rPr lang="cs-CZ" altLang="cs-CZ" dirty="0" err="1"/>
              <a:t>detected</a:t>
            </a:r>
            <a:r>
              <a:rPr lang="cs-CZ" altLang="cs-CZ" dirty="0"/>
              <a:t> in </a:t>
            </a:r>
            <a:r>
              <a:rPr lang="cs-CZ" altLang="cs-CZ" dirty="0" err="1"/>
              <a:t>the</a:t>
            </a:r>
            <a:r>
              <a:rPr lang="cs-CZ" altLang="cs-CZ" dirty="0"/>
              <a:t> </a:t>
            </a:r>
            <a:r>
              <a:rPr lang="cs-CZ" altLang="cs-CZ" dirty="0" err="1"/>
              <a:t>head</a:t>
            </a:r>
            <a:r>
              <a:rPr lang="cs-CZ" altLang="cs-CZ" dirty="0"/>
              <a:t> and </a:t>
            </a:r>
            <a:r>
              <a:rPr lang="cs-CZ" altLang="cs-CZ" dirty="0" err="1"/>
              <a:t>neck</a:t>
            </a:r>
            <a:r>
              <a:rPr lang="cs-CZ" altLang="cs-CZ" dirty="0"/>
              <a:t> area</a:t>
            </a:r>
          </a:p>
          <a:p>
            <a:endParaRPr lang="cs-CZ" dirty="0"/>
          </a:p>
        </p:txBody>
      </p:sp>
      <p:sp>
        <p:nvSpPr>
          <p:cNvPr id="4" name="Zástupný symbol pro číslo snímku 3"/>
          <p:cNvSpPr>
            <a:spLocks noGrp="1"/>
          </p:cNvSpPr>
          <p:nvPr>
            <p:ph type="sldNum" sz="quarter" idx="10"/>
          </p:nvPr>
        </p:nvSpPr>
        <p:spPr/>
        <p:txBody>
          <a:bodyPr/>
          <a:lstStyle/>
          <a:p>
            <a:fld id="{CD9B6C94-54EF-4C17-AC7F-EADD77A1EC21}" type="slidenum">
              <a:rPr lang="en-US" smtClean="0"/>
              <a:pPr/>
              <a:t>16</a:t>
            </a:fld>
            <a:endParaRPr lang="en-US"/>
          </a:p>
        </p:txBody>
      </p:sp>
    </p:spTree>
    <p:extLst>
      <p:ext uri="{BB962C8B-B14F-4D97-AF65-F5344CB8AC3E}">
        <p14:creationId xmlns:p14="http://schemas.microsoft.com/office/powerpoint/2010/main" val="305790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 the "Sailor's Handshake", used in the old days by sailors meeting eager girls on the docks, to subtly discover if they carried syphilis.</a:t>
            </a:r>
            <a:endParaRPr lang="cs-CZ" dirty="0"/>
          </a:p>
        </p:txBody>
      </p:sp>
      <p:sp>
        <p:nvSpPr>
          <p:cNvPr id="4" name="Zástupný symbol pro číslo snímku 3"/>
          <p:cNvSpPr>
            <a:spLocks noGrp="1"/>
          </p:cNvSpPr>
          <p:nvPr>
            <p:ph type="sldNum" sz="quarter" idx="10"/>
          </p:nvPr>
        </p:nvSpPr>
        <p:spPr/>
        <p:txBody>
          <a:bodyPr/>
          <a:lstStyle/>
          <a:p>
            <a:fld id="{CD9B6C94-54EF-4C17-AC7F-EADD77A1EC21}" type="slidenum">
              <a:rPr lang="en-US" smtClean="0"/>
              <a:pPr/>
              <a:t>22</a:t>
            </a:fld>
            <a:endParaRPr lang="en-US"/>
          </a:p>
        </p:txBody>
      </p:sp>
    </p:spTree>
    <p:extLst>
      <p:ext uri="{BB962C8B-B14F-4D97-AF65-F5344CB8AC3E}">
        <p14:creationId xmlns:p14="http://schemas.microsoft.com/office/powerpoint/2010/main" val="279676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effectLst/>
              </a:rPr>
              <a:t>Background</a:t>
            </a:r>
          </a:p>
          <a:p>
            <a:r>
              <a:rPr lang="en-US" dirty="0" err="1">
                <a:effectLst/>
              </a:rPr>
              <a:t>Chancroid</a:t>
            </a:r>
            <a:r>
              <a:rPr lang="en-US" dirty="0">
                <a:effectLst/>
              </a:rPr>
              <a:t> is a bacterial sexually transmitted disease (STD) caused by infection with </a:t>
            </a:r>
            <a:r>
              <a:rPr lang="en-US" i="1" dirty="0" err="1">
                <a:effectLst/>
              </a:rPr>
              <a:t>Haemophilus</a:t>
            </a:r>
            <a:r>
              <a:rPr lang="en-US" i="1" dirty="0">
                <a:effectLst/>
              </a:rPr>
              <a:t> </a:t>
            </a:r>
            <a:r>
              <a:rPr lang="en-US" i="1" dirty="0" err="1">
                <a:effectLst/>
              </a:rPr>
              <a:t>ducreyi</a:t>
            </a:r>
            <a:r>
              <a:rPr lang="en-US" dirty="0">
                <a:effectLst/>
              </a:rPr>
              <a:t>. It is characterized by painful necrotizing genital ulcers that may be accompanied by inguinal lymphadenopathy. It is a highly contagious but curable disease.</a:t>
            </a:r>
          </a:p>
          <a:p>
            <a:endParaRPr lang="cs-CZ" dirty="0"/>
          </a:p>
        </p:txBody>
      </p:sp>
      <p:sp>
        <p:nvSpPr>
          <p:cNvPr id="4" name="Zástupný symbol pro číslo snímku 3"/>
          <p:cNvSpPr>
            <a:spLocks noGrp="1"/>
          </p:cNvSpPr>
          <p:nvPr>
            <p:ph type="sldNum" sz="quarter" idx="10"/>
          </p:nvPr>
        </p:nvSpPr>
        <p:spPr/>
        <p:txBody>
          <a:bodyPr/>
          <a:lstStyle/>
          <a:p>
            <a:fld id="{CD9B6C94-54EF-4C17-AC7F-EADD77A1EC21}" type="slidenum">
              <a:rPr lang="en-US" smtClean="0"/>
              <a:pPr/>
              <a:t>24</a:t>
            </a:fld>
            <a:endParaRPr lang="en-US"/>
          </a:p>
        </p:txBody>
      </p:sp>
    </p:spTree>
    <p:extLst>
      <p:ext uri="{BB962C8B-B14F-4D97-AF65-F5344CB8AC3E}">
        <p14:creationId xmlns:p14="http://schemas.microsoft.com/office/powerpoint/2010/main" val="262302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t>Cat-scratch disease</a:t>
            </a:r>
            <a:r>
              <a:rPr lang="en-US" dirty="0"/>
              <a:t> (</a:t>
            </a:r>
            <a:r>
              <a:rPr lang="en-US" b="1" dirty="0"/>
              <a:t>CSD</a:t>
            </a:r>
            <a:r>
              <a:rPr lang="en-US" dirty="0"/>
              <a:t>) is a common and usually benign </a:t>
            </a:r>
            <a:r>
              <a:rPr lang="en-US" dirty="0">
                <a:hlinkClick r:id="rId3" tooltip="Infectious disease"/>
              </a:rPr>
              <a:t>infectious disease</a:t>
            </a:r>
            <a:r>
              <a:rPr lang="en-US" dirty="0"/>
              <a:t> caused by the </a:t>
            </a:r>
            <a:r>
              <a:rPr lang="en-US" dirty="0">
                <a:hlinkClick r:id="rId4" tooltip="Bacterium"/>
              </a:rPr>
              <a:t>bacterium</a:t>
            </a:r>
            <a:r>
              <a:rPr lang="en-US" dirty="0"/>
              <a:t> </a:t>
            </a:r>
            <a:r>
              <a:rPr lang="en-US" i="1" dirty="0">
                <a:hlinkClick r:id="rId5" tooltip="Bartonella henselae"/>
              </a:rPr>
              <a:t>Bartonella </a:t>
            </a:r>
            <a:r>
              <a:rPr lang="en-US" i="1" dirty="0" err="1">
                <a:hlinkClick r:id="rId5" tooltip="Bartonella henselae"/>
              </a:rPr>
              <a:t>henselae</a:t>
            </a:r>
            <a:r>
              <a:rPr lang="en-US" dirty="0"/>
              <a:t>.</a:t>
            </a:r>
            <a:r>
              <a:rPr lang="en-US" baseline="30000" dirty="0">
                <a:hlinkClick r:id="rId6"/>
              </a:rPr>
              <a:t>[2]</a:t>
            </a:r>
            <a:r>
              <a:rPr lang="en-US" baseline="30000" dirty="0">
                <a:hlinkClick r:id="rId7"/>
              </a:rPr>
              <a:t>[3]</a:t>
            </a:r>
            <a:r>
              <a:rPr lang="en-US" dirty="0"/>
              <a:t> It is most commonly found in children following a scratch or bite from a </a:t>
            </a:r>
            <a:r>
              <a:rPr lang="en-US" dirty="0">
                <a:hlinkClick r:id="rId8" tooltip="Cat"/>
              </a:rPr>
              <a:t>cat</a:t>
            </a:r>
            <a:r>
              <a:rPr lang="en-US" baseline="30000" dirty="0">
                <a:hlinkClick r:id="rId6"/>
              </a:rPr>
              <a:t>[2]</a:t>
            </a:r>
            <a:r>
              <a:rPr lang="en-US" dirty="0"/>
              <a:t> within about one to two </a:t>
            </a:r>
            <a:r>
              <a:rPr lang="en-US" dirty="0" err="1"/>
              <a:t>weeks.Cat</a:t>
            </a:r>
            <a:r>
              <a:rPr lang="en-US" dirty="0"/>
              <a:t>-scratch disease commonly presents as tender, swollen lymph nodes near the site of the inoculating bite or scratch or on the neck, and is usually limited to one side. This condition is referred to as regional </a:t>
            </a:r>
            <a:r>
              <a:rPr lang="en-US" dirty="0">
                <a:hlinkClick r:id="rId9" tooltip="Lymphadenopathy"/>
              </a:rPr>
              <a:t>lymphadenopathy</a:t>
            </a:r>
            <a:r>
              <a:rPr lang="en-US" dirty="0"/>
              <a:t> and occurs 1–3 weeks after inoculation.</a:t>
            </a:r>
            <a:r>
              <a:rPr lang="en-US" baseline="30000" dirty="0">
                <a:hlinkClick r:id="rId10"/>
              </a:rPr>
              <a:t>[4]</a:t>
            </a:r>
            <a:r>
              <a:rPr lang="en-US" dirty="0"/>
              <a:t> Lymphadenopathy in CSD most commonly occurs in the arms, neck, or jaw, but may also occur near the groin or around the ear.</a:t>
            </a:r>
            <a:r>
              <a:rPr lang="en-US" baseline="30000" dirty="0">
                <a:hlinkClick r:id="rId6"/>
              </a:rPr>
              <a:t>[2]</a:t>
            </a:r>
            <a:r>
              <a:rPr lang="en-US" dirty="0"/>
              <a:t> A </a:t>
            </a:r>
            <a:r>
              <a:rPr lang="en-US" dirty="0">
                <a:hlinkClick r:id="rId11" tooltip="Vesicle (dermatology)"/>
              </a:rPr>
              <a:t>vesicle</a:t>
            </a:r>
            <a:r>
              <a:rPr lang="en-US" dirty="0"/>
              <a:t> or an </a:t>
            </a:r>
            <a:r>
              <a:rPr lang="en-US" dirty="0">
                <a:hlinkClick r:id="rId12" tooltip="Erythema"/>
              </a:rPr>
              <a:t>erythematous</a:t>
            </a:r>
            <a:r>
              <a:rPr lang="en-US" dirty="0"/>
              <a:t> </a:t>
            </a:r>
            <a:r>
              <a:rPr lang="en-US" dirty="0">
                <a:hlinkClick r:id="rId13" tooltip="Papule"/>
              </a:rPr>
              <a:t>papule</a:t>
            </a:r>
            <a:r>
              <a:rPr lang="en-US" dirty="0"/>
              <a:t> may form at the site of initial infection.</a:t>
            </a:r>
            <a:r>
              <a:rPr lang="en-US" baseline="30000" dirty="0">
                <a:hlinkClick r:id="rId6"/>
              </a:rPr>
              <a:t>[2]</a:t>
            </a:r>
            <a:r>
              <a:rPr lang="en-US" dirty="0"/>
              <a:t> Most patients also develop systemic symptoms such as </a:t>
            </a:r>
            <a:r>
              <a:rPr lang="en-US" dirty="0">
                <a:hlinkClick r:id="rId14" tooltip="Malaise"/>
              </a:rPr>
              <a:t>malaise</a:t>
            </a:r>
            <a:r>
              <a:rPr lang="en-US" dirty="0"/>
              <a:t>, </a:t>
            </a:r>
            <a:r>
              <a:rPr lang="en-US" dirty="0">
                <a:hlinkClick r:id="rId15" tooltip="Anorexia (symptom)"/>
              </a:rPr>
              <a:t>decreased appetite</a:t>
            </a:r>
            <a:r>
              <a:rPr lang="en-US" dirty="0"/>
              <a:t>, and aches.</a:t>
            </a:r>
            <a:r>
              <a:rPr lang="en-US" baseline="30000" dirty="0">
                <a:hlinkClick r:id="rId6"/>
              </a:rPr>
              <a:t>[2]</a:t>
            </a:r>
            <a:r>
              <a:rPr lang="en-US" dirty="0"/>
              <a:t> Other associated complaints include </a:t>
            </a:r>
            <a:r>
              <a:rPr lang="en-US" dirty="0">
                <a:hlinkClick r:id="rId16" tooltip="Headache"/>
              </a:rPr>
              <a:t>headache</a:t>
            </a:r>
            <a:r>
              <a:rPr lang="en-US" dirty="0"/>
              <a:t>, </a:t>
            </a:r>
            <a:r>
              <a:rPr lang="en-US" dirty="0">
                <a:hlinkClick r:id="rId17" tooltip="Chills"/>
              </a:rPr>
              <a:t>chills</a:t>
            </a:r>
            <a:r>
              <a:rPr lang="en-US" dirty="0"/>
              <a:t>, </a:t>
            </a:r>
            <a:r>
              <a:rPr lang="en-US" dirty="0">
                <a:hlinkClick r:id="rId18" tooltip="Myalgia"/>
              </a:rPr>
              <a:t>muscular pains</a:t>
            </a:r>
            <a:r>
              <a:rPr lang="en-US" dirty="0"/>
              <a:t>, </a:t>
            </a:r>
            <a:r>
              <a:rPr lang="en-US" dirty="0">
                <a:hlinkClick r:id="rId19" tooltip="Arthralgia"/>
              </a:rPr>
              <a:t>joint pains</a:t>
            </a:r>
            <a:r>
              <a:rPr lang="en-US" dirty="0"/>
              <a:t>, </a:t>
            </a:r>
            <a:r>
              <a:rPr lang="en-US" dirty="0">
                <a:hlinkClick r:id="rId20" tooltip="Arthritis"/>
              </a:rPr>
              <a:t>arthritis</a:t>
            </a:r>
            <a:r>
              <a:rPr lang="en-US" dirty="0"/>
              <a:t>, </a:t>
            </a:r>
            <a:r>
              <a:rPr lang="en-US" dirty="0">
                <a:hlinkClick r:id="rId21" tooltip="Back pain"/>
              </a:rPr>
              <a:t>backache</a:t>
            </a:r>
            <a:r>
              <a:rPr lang="en-US" dirty="0"/>
              <a:t>, and abdominal pain. It may take 7 to 14 days, or as long as two months, for symptoms to appear. Most cases are </a:t>
            </a:r>
            <a:r>
              <a:rPr lang="en-US" dirty="0">
                <a:hlinkClick r:id="rId22" tooltip="Benign"/>
              </a:rPr>
              <a:t>benign</a:t>
            </a:r>
            <a:r>
              <a:rPr lang="en-US" dirty="0"/>
              <a:t> and self-limiting, but </a:t>
            </a:r>
            <a:r>
              <a:rPr lang="en-US" dirty="0">
                <a:hlinkClick r:id="rId9" tooltip="Lymphadenopathy"/>
              </a:rPr>
              <a:t>lymphadenopathy</a:t>
            </a:r>
            <a:r>
              <a:rPr lang="en-US" dirty="0"/>
              <a:t> may persist for several months after other symptoms disappear.</a:t>
            </a:r>
            <a:r>
              <a:rPr lang="en-US" baseline="30000" dirty="0">
                <a:hlinkClick r:id="rId6"/>
              </a:rPr>
              <a:t>[2]</a:t>
            </a:r>
            <a:r>
              <a:rPr lang="en-US" dirty="0"/>
              <a:t> The disease usually resolves spontaneously, with or without treatment, in one month.</a:t>
            </a:r>
            <a:r>
              <a:rPr lang="cs-CZ" dirty="0"/>
              <a:t> </a:t>
            </a:r>
          </a:p>
        </p:txBody>
      </p:sp>
      <p:sp>
        <p:nvSpPr>
          <p:cNvPr id="4" name="Zástupný symbol pro číslo snímku 3"/>
          <p:cNvSpPr>
            <a:spLocks noGrp="1"/>
          </p:cNvSpPr>
          <p:nvPr>
            <p:ph type="sldNum" sz="quarter" idx="10"/>
          </p:nvPr>
        </p:nvSpPr>
        <p:spPr/>
        <p:txBody>
          <a:bodyPr/>
          <a:lstStyle/>
          <a:p>
            <a:fld id="{CD9B6C94-54EF-4C17-AC7F-EADD77A1EC21}" type="slidenum">
              <a:rPr lang="en-US" smtClean="0"/>
              <a:pPr/>
              <a:t>31</a:t>
            </a:fld>
            <a:endParaRPr lang="en-US"/>
          </a:p>
        </p:txBody>
      </p:sp>
    </p:spTree>
    <p:extLst>
      <p:ext uri="{BB962C8B-B14F-4D97-AF65-F5344CB8AC3E}">
        <p14:creationId xmlns:p14="http://schemas.microsoft.com/office/powerpoint/2010/main" val="104546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lnSpc>
                <a:spcPct val="80000"/>
              </a:lnSpc>
              <a:buFont typeface="Arial" panose="020B0604020202020204" pitchFamily="34" charset="0"/>
              <a:buNone/>
            </a:pPr>
            <a:r>
              <a:rPr lang="en-US" altLang="cs-CZ" sz="1200" dirty="0"/>
              <a:t>A recent upper respiratory infection can cause</a:t>
            </a:r>
            <a:r>
              <a:rPr lang="cs-CZ" altLang="cs-CZ" sz="1200" dirty="0"/>
              <a:t> </a:t>
            </a:r>
            <a:r>
              <a:rPr lang="en-US" altLang="cs-CZ" sz="1200" dirty="0"/>
              <a:t>cervical LAP, which is usually</a:t>
            </a:r>
            <a:r>
              <a:rPr lang="cs-CZ" altLang="cs-CZ" sz="1200" dirty="0">
                <a:latin typeface="Times New Roman" panose="02020603050405020304" pitchFamily="18" charset="0"/>
              </a:rPr>
              <a:t> </a:t>
            </a:r>
            <a:r>
              <a:rPr lang="en-US" altLang="cs-CZ" sz="1200" dirty="0"/>
              <a:t>self</a:t>
            </a:r>
            <a:r>
              <a:rPr lang="cs-CZ" altLang="cs-CZ" sz="1200" dirty="0"/>
              <a:t> </a:t>
            </a:r>
            <a:r>
              <a:rPr lang="en-US" altLang="cs-CZ" sz="1200" dirty="0"/>
              <a:t>limited.</a:t>
            </a:r>
            <a:endParaRPr lang="cs-CZ" altLang="cs-CZ" sz="1200" dirty="0"/>
          </a:p>
          <a:p>
            <a:pPr eaLnBrk="1" hangingPunct="1">
              <a:lnSpc>
                <a:spcPct val="80000"/>
              </a:lnSpc>
              <a:buFont typeface="Arial" panose="020B0604020202020204" pitchFamily="34" charset="0"/>
              <a:buNone/>
            </a:pPr>
            <a:r>
              <a:rPr lang="en-US" altLang="cs-CZ" sz="1200" dirty="0"/>
              <a:t>A triad of</a:t>
            </a:r>
            <a:r>
              <a:rPr lang="cs-CZ" altLang="cs-CZ" sz="1200" dirty="0"/>
              <a:t> </a:t>
            </a:r>
            <a:r>
              <a:rPr lang="en-US" altLang="cs-CZ" sz="1200" dirty="0"/>
              <a:t>moderate to high fever, pharyngitis, and moderately</a:t>
            </a:r>
            <a:r>
              <a:rPr lang="cs-CZ" altLang="cs-CZ" sz="1200" dirty="0"/>
              <a:t> </a:t>
            </a:r>
            <a:r>
              <a:rPr lang="en-US" altLang="cs-CZ" sz="1200" dirty="0"/>
              <a:t>tender lymph</a:t>
            </a:r>
            <a:r>
              <a:rPr lang="cs-CZ" altLang="cs-CZ" sz="1200" dirty="0">
                <a:latin typeface="Times New Roman" panose="02020603050405020304" pitchFamily="18" charset="0"/>
              </a:rPr>
              <a:t> </a:t>
            </a:r>
            <a:r>
              <a:rPr lang="en-US" altLang="cs-CZ" sz="1200" dirty="0"/>
              <a:t>node with splenomegaly (&gt;50%)</a:t>
            </a:r>
            <a:r>
              <a:rPr lang="cs-CZ" altLang="cs-CZ" sz="1200" dirty="0"/>
              <a:t> </a:t>
            </a:r>
            <a:r>
              <a:rPr lang="cs-CZ" altLang="cs-CZ" sz="1200" dirty="0" err="1"/>
              <a:t>characterizes</a:t>
            </a:r>
            <a:r>
              <a:rPr lang="cs-CZ" altLang="cs-CZ" sz="1200" dirty="0"/>
              <a:t> </a:t>
            </a:r>
            <a:r>
              <a:rPr lang="cs-CZ" altLang="cs-CZ" sz="1200" dirty="0" err="1"/>
              <a:t>classic</a:t>
            </a:r>
            <a:r>
              <a:rPr lang="cs-CZ" altLang="cs-CZ" sz="1200" dirty="0"/>
              <a:t> </a:t>
            </a:r>
            <a:r>
              <a:rPr lang="cs-CZ" altLang="cs-CZ" sz="1200" dirty="0" err="1"/>
              <a:t>infectious</a:t>
            </a:r>
            <a:r>
              <a:rPr lang="cs-CZ" altLang="cs-CZ" sz="1200" dirty="0"/>
              <a:t> </a:t>
            </a:r>
            <a:r>
              <a:rPr lang="cs-CZ" altLang="cs-CZ" sz="1200" dirty="0" err="1"/>
              <a:t>mononucleosis</a:t>
            </a:r>
            <a:r>
              <a:rPr lang="cs-CZ" altLang="cs-CZ" sz="1200" dirty="0"/>
              <a:t>.</a:t>
            </a:r>
          </a:p>
          <a:p>
            <a:pPr eaLnBrk="1" hangingPunct="1">
              <a:lnSpc>
                <a:spcPct val="80000"/>
              </a:lnSpc>
              <a:buFont typeface="Arial" panose="020B0604020202020204" pitchFamily="34" charset="0"/>
              <a:buNone/>
            </a:pPr>
            <a:r>
              <a:rPr lang="en-US" altLang="cs-CZ" sz="1200" dirty="0"/>
              <a:t>Cytomegalovirus, toxoplasmosis, HIV, and human</a:t>
            </a:r>
            <a:r>
              <a:rPr lang="cs-CZ" altLang="cs-CZ" sz="1200" dirty="0"/>
              <a:t> </a:t>
            </a:r>
            <a:r>
              <a:rPr lang="en-US" altLang="cs-CZ" sz="1200" dirty="0"/>
              <a:t>herpes virus type 1 can cause mononucleosis-like</a:t>
            </a:r>
            <a:r>
              <a:rPr lang="cs-CZ" altLang="cs-CZ" sz="1200" dirty="0"/>
              <a:t> </a:t>
            </a:r>
            <a:r>
              <a:rPr lang="en-US" altLang="cs-CZ" sz="1200" dirty="0"/>
              <a:t>syndrome.</a:t>
            </a:r>
            <a:endParaRPr lang="cs-CZ" altLang="cs-CZ" sz="1200" dirty="0"/>
          </a:p>
          <a:p>
            <a:pPr eaLnBrk="1" hangingPunct="1">
              <a:lnSpc>
                <a:spcPct val="80000"/>
              </a:lnSpc>
              <a:buFont typeface="Arial" panose="020B0604020202020204" pitchFamily="34" charset="0"/>
              <a:buNone/>
            </a:pPr>
            <a:r>
              <a:rPr lang="en-US" altLang="cs-CZ" sz="1200" dirty="0"/>
              <a:t>The typical symptoms of toxoplasmosis</a:t>
            </a:r>
            <a:r>
              <a:rPr lang="cs-CZ" altLang="cs-CZ" sz="1200" dirty="0"/>
              <a:t> </a:t>
            </a:r>
            <a:r>
              <a:rPr lang="en-US" altLang="cs-CZ" sz="1200" dirty="0"/>
              <a:t>are flu-like symptoms, with a single swollen cervical</a:t>
            </a:r>
            <a:r>
              <a:rPr lang="cs-CZ" altLang="cs-CZ" sz="1200" dirty="0"/>
              <a:t> </a:t>
            </a:r>
            <a:r>
              <a:rPr lang="en-US" altLang="cs-CZ" sz="1200" dirty="0"/>
              <a:t>lymph node. </a:t>
            </a:r>
            <a:endParaRPr lang="cs-CZ" altLang="cs-CZ" sz="1200" dirty="0"/>
          </a:p>
          <a:p>
            <a:pPr eaLnBrk="1" hangingPunct="1">
              <a:lnSpc>
                <a:spcPct val="80000"/>
              </a:lnSpc>
              <a:buFont typeface="Arial" panose="020B0604020202020204" pitchFamily="34" charset="0"/>
              <a:buNone/>
            </a:pPr>
            <a:r>
              <a:rPr lang="en-US" altLang="cs-CZ" sz="1200" dirty="0"/>
              <a:t>HIV in the acute phase presents</a:t>
            </a:r>
            <a:r>
              <a:rPr lang="cs-CZ" altLang="cs-CZ" sz="1200" dirty="0"/>
              <a:t> </a:t>
            </a:r>
            <a:r>
              <a:rPr lang="en-US" altLang="cs-CZ" sz="1200" dirty="0"/>
              <a:t>with mononucleosis-like syndrome. Its presentation</a:t>
            </a:r>
            <a:r>
              <a:rPr lang="cs-CZ" altLang="cs-CZ" sz="1200" dirty="0"/>
              <a:t> </a:t>
            </a:r>
            <a:r>
              <a:rPr lang="cs-CZ" altLang="cs-CZ" sz="1200" dirty="0" err="1"/>
              <a:t>consists</a:t>
            </a:r>
            <a:r>
              <a:rPr lang="cs-CZ" altLang="cs-CZ" sz="1200" dirty="0"/>
              <a:t> </a:t>
            </a:r>
            <a:r>
              <a:rPr lang="cs-CZ" altLang="cs-CZ" sz="1200" dirty="0" err="1"/>
              <a:t>of</a:t>
            </a:r>
            <a:r>
              <a:rPr lang="cs-CZ" altLang="cs-CZ" sz="1200" dirty="0"/>
              <a:t> </a:t>
            </a:r>
            <a:r>
              <a:rPr lang="cs-CZ" altLang="cs-CZ" sz="1200" dirty="0" err="1"/>
              <a:t>fever</a:t>
            </a:r>
            <a:r>
              <a:rPr lang="cs-CZ" altLang="cs-CZ" sz="1200" dirty="0"/>
              <a:t>, </a:t>
            </a:r>
            <a:r>
              <a:rPr lang="cs-CZ" altLang="cs-CZ" sz="1200" dirty="0" err="1"/>
              <a:t>fatigue</a:t>
            </a:r>
            <a:r>
              <a:rPr lang="cs-CZ" altLang="cs-CZ" sz="1200" dirty="0"/>
              <a:t>, </a:t>
            </a:r>
            <a:r>
              <a:rPr lang="cs-CZ" altLang="cs-CZ" sz="1200" dirty="0" err="1"/>
              <a:t>pharyngitis</a:t>
            </a:r>
            <a:r>
              <a:rPr lang="cs-CZ" altLang="cs-CZ" sz="1200" dirty="0"/>
              <a:t>, </a:t>
            </a:r>
            <a:r>
              <a:rPr lang="cs-CZ" altLang="cs-CZ" sz="1200" dirty="0" err="1"/>
              <a:t>rash</a:t>
            </a:r>
            <a:r>
              <a:rPr lang="cs-CZ" altLang="cs-CZ" sz="1200" dirty="0"/>
              <a:t>, </a:t>
            </a:r>
            <a:r>
              <a:rPr lang="cs-CZ" altLang="cs-CZ" sz="1200" dirty="0" err="1"/>
              <a:t>malaise</a:t>
            </a:r>
            <a:r>
              <a:rPr lang="cs-CZ" altLang="cs-CZ" sz="1200" dirty="0"/>
              <a:t>, </a:t>
            </a:r>
            <a:r>
              <a:rPr lang="en-US" altLang="cs-CZ" sz="1200" dirty="0"/>
              <a:t>arthralgia, and LAP, which appear 2-6 weeks after</a:t>
            </a:r>
            <a:r>
              <a:rPr lang="cs-CZ" altLang="cs-CZ" sz="1200" dirty="0"/>
              <a:t> </a:t>
            </a:r>
            <a:r>
              <a:rPr lang="en-US" altLang="cs-CZ" sz="1200" dirty="0"/>
              <a:t>exposure to the HIV virus.</a:t>
            </a:r>
            <a:endParaRPr lang="cs-CZ" altLang="cs-CZ" sz="1200" dirty="0"/>
          </a:p>
          <a:p>
            <a:endParaRPr lang="cs-CZ" dirty="0"/>
          </a:p>
        </p:txBody>
      </p:sp>
      <p:sp>
        <p:nvSpPr>
          <p:cNvPr id="4" name="Zástupný symbol pro číslo snímku 3"/>
          <p:cNvSpPr>
            <a:spLocks noGrp="1"/>
          </p:cNvSpPr>
          <p:nvPr>
            <p:ph type="sldNum" sz="quarter" idx="10"/>
          </p:nvPr>
        </p:nvSpPr>
        <p:spPr/>
        <p:txBody>
          <a:bodyPr/>
          <a:lstStyle/>
          <a:p>
            <a:fld id="{CD9B6C94-54EF-4C17-AC7F-EADD77A1EC21}" type="slidenum">
              <a:rPr lang="en-US" smtClean="0"/>
              <a:pPr/>
              <a:t>36</a:t>
            </a:fld>
            <a:endParaRPr lang="en-US"/>
          </a:p>
        </p:txBody>
      </p:sp>
    </p:spTree>
    <p:extLst>
      <p:ext uri="{BB962C8B-B14F-4D97-AF65-F5344CB8AC3E}">
        <p14:creationId xmlns:p14="http://schemas.microsoft.com/office/powerpoint/2010/main" val="162977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lnSpc>
                <a:spcPct val="90000"/>
              </a:lnSpc>
            </a:pPr>
            <a:r>
              <a:rPr lang="cs-CZ" altLang="cs-CZ" sz="1200" dirty="0" err="1"/>
              <a:t>AntiCMV</a:t>
            </a:r>
            <a:r>
              <a:rPr lang="cs-CZ" altLang="cs-CZ" sz="1200" dirty="0"/>
              <a:t> </a:t>
            </a:r>
            <a:r>
              <a:rPr lang="cs-CZ" altLang="cs-CZ" sz="1200" dirty="0" err="1"/>
              <a:t>IgM</a:t>
            </a:r>
            <a:r>
              <a:rPr lang="cs-CZ" altLang="cs-CZ" sz="1200" dirty="0"/>
              <a:t> </a:t>
            </a:r>
            <a:r>
              <a:rPr lang="cs-CZ" altLang="cs-CZ" sz="1200" dirty="0" err="1"/>
              <a:t>or</a:t>
            </a:r>
            <a:r>
              <a:rPr lang="cs-CZ" altLang="cs-CZ" sz="1200" dirty="0"/>
              <a:t> PCR</a:t>
            </a:r>
          </a:p>
          <a:p>
            <a:pPr eaLnBrk="1" hangingPunct="1">
              <a:lnSpc>
                <a:spcPct val="90000"/>
              </a:lnSpc>
            </a:pPr>
            <a:r>
              <a:rPr lang="cs-CZ" altLang="cs-CZ" sz="1200" dirty="0"/>
              <a:t>Anti-HIV (2 </a:t>
            </a:r>
            <a:r>
              <a:rPr lang="cs-CZ" altLang="cs-CZ" sz="1200" dirty="0" err="1"/>
              <a:t>weeks</a:t>
            </a:r>
            <a:r>
              <a:rPr lang="cs-CZ" altLang="cs-CZ" sz="1200" dirty="0"/>
              <a:t> „</a:t>
            </a:r>
            <a:r>
              <a:rPr lang="cs-CZ" altLang="cs-CZ" sz="1200" dirty="0" err="1"/>
              <a:t>window</a:t>
            </a:r>
            <a:r>
              <a:rPr lang="cs-CZ" altLang="cs-CZ" sz="1200" dirty="0"/>
              <a:t>“) </a:t>
            </a:r>
            <a:r>
              <a:rPr lang="cs-CZ" altLang="cs-CZ" sz="1200" dirty="0" err="1"/>
              <a:t>or</a:t>
            </a:r>
            <a:r>
              <a:rPr lang="cs-CZ" altLang="cs-CZ" sz="1200" dirty="0"/>
              <a:t> PCR</a:t>
            </a:r>
          </a:p>
          <a:p>
            <a:pPr eaLnBrk="1" hangingPunct="1">
              <a:lnSpc>
                <a:spcPct val="90000"/>
              </a:lnSpc>
            </a:pPr>
            <a:r>
              <a:rPr lang="cs-CZ" altLang="cs-CZ" sz="1200" dirty="0" err="1"/>
              <a:t>IgM</a:t>
            </a:r>
            <a:r>
              <a:rPr lang="cs-CZ" altLang="cs-CZ" sz="1200" dirty="0"/>
              <a:t> </a:t>
            </a:r>
            <a:r>
              <a:rPr lang="cs-CZ" altLang="cs-CZ" sz="1200" dirty="0" err="1"/>
              <a:t>toxoplasma</a:t>
            </a:r>
            <a:r>
              <a:rPr lang="cs-CZ" altLang="cs-CZ" sz="1200" dirty="0"/>
              <a:t> </a:t>
            </a:r>
            <a:r>
              <a:rPr lang="cs-CZ" altLang="cs-CZ" sz="1200" dirty="0" err="1"/>
              <a:t>antibodies</a:t>
            </a:r>
            <a:endParaRPr lang="cs-CZ" altLang="cs-CZ" sz="1200" dirty="0"/>
          </a:p>
          <a:p>
            <a:endParaRPr lang="cs-CZ" dirty="0"/>
          </a:p>
        </p:txBody>
      </p:sp>
      <p:sp>
        <p:nvSpPr>
          <p:cNvPr id="4" name="Zástupný symbol pro číslo snímku 3"/>
          <p:cNvSpPr>
            <a:spLocks noGrp="1"/>
          </p:cNvSpPr>
          <p:nvPr>
            <p:ph type="sldNum" sz="quarter" idx="10"/>
          </p:nvPr>
        </p:nvSpPr>
        <p:spPr/>
        <p:txBody>
          <a:bodyPr/>
          <a:lstStyle/>
          <a:p>
            <a:fld id="{CD9B6C94-54EF-4C17-AC7F-EADD77A1EC21}" type="slidenum">
              <a:rPr lang="en-US" smtClean="0"/>
              <a:pPr/>
              <a:t>41</a:t>
            </a:fld>
            <a:endParaRPr lang="en-US"/>
          </a:p>
        </p:txBody>
      </p:sp>
    </p:spTree>
    <p:extLst>
      <p:ext uri="{BB962C8B-B14F-4D97-AF65-F5344CB8AC3E}">
        <p14:creationId xmlns:p14="http://schemas.microsoft.com/office/powerpoint/2010/main" val="360813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angiotensin-converting enzyme (ACE) test is primarily ordered to help diagnose and monitor </a:t>
            </a:r>
            <a:r>
              <a:rPr lang="en-US" dirty="0">
                <a:hlinkClick r:id="rId3"/>
              </a:rPr>
              <a:t>sarcoidosis</a:t>
            </a:r>
            <a:r>
              <a:rPr lang="en-US" dirty="0"/>
              <a:t>.</a:t>
            </a:r>
            <a:endParaRPr lang="cs-CZ" dirty="0"/>
          </a:p>
          <a:p>
            <a:r>
              <a:rPr lang="en-US" dirty="0">
                <a:effectLst/>
              </a:rPr>
              <a:t>A tuberculin </a:t>
            </a:r>
            <a:r>
              <a:rPr lang="en-US" dirty="0">
                <a:effectLst/>
                <a:hlinkClick r:id="rId4"/>
              </a:rPr>
              <a:t>skin</a:t>
            </a:r>
            <a:r>
              <a:rPr lang="en-US" dirty="0">
                <a:effectLst/>
              </a:rPr>
              <a:t> test (also called a Mantoux tuberculin test) is done to see if you have ever been exposed to </a:t>
            </a:r>
            <a:r>
              <a:rPr lang="en-US" dirty="0">
                <a:effectLst/>
                <a:hlinkClick r:id="rId5"/>
              </a:rPr>
              <a:t>tuberculosis</a:t>
            </a:r>
            <a:r>
              <a:rPr lang="en-US" dirty="0">
                <a:effectLst/>
              </a:rPr>
              <a:t> (TB). The test is done by putting a small amount of TB protein (</a:t>
            </a:r>
            <a:r>
              <a:rPr lang="en-US" dirty="0">
                <a:effectLst/>
                <a:hlinkClick r:id="rId6"/>
              </a:rPr>
              <a:t>antigens</a:t>
            </a:r>
            <a:r>
              <a:rPr lang="en-US" dirty="0">
                <a:effectLst/>
              </a:rPr>
              <a:t>) under the top layer of skin on your inner forearm. If you have ever been exposed to the TB bacteria (</a:t>
            </a:r>
            <a:r>
              <a:rPr lang="en-US" i="1" dirty="0">
                <a:effectLst/>
                <a:hlinkClick r:id="rId7"/>
              </a:rPr>
              <a:t>Mycobacterium tuberculosis</a:t>
            </a:r>
            <a:r>
              <a:rPr lang="en-US" dirty="0">
                <a:effectLst/>
              </a:rPr>
              <a:t>), your skin will react to the antigens by developing a firm red bump at the site within 2 days.</a:t>
            </a:r>
          </a:p>
          <a:p>
            <a:r>
              <a:rPr lang="en-US" dirty="0">
                <a:effectLst/>
              </a:rPr>
              <a:t>The TB antigens used in a tuberculin skin test are called purified protein derivative (PPD). A measured amount of PPD in a shot is put under the top layer of skin on your forearm. This is a good test for finding a TB infection. It is often used when symptoms, screening, or testing, such as a chest </a:t>
            </a:r>
            <a:r>
              <a:rPr lang="en-US" dirty="0">
                <a:effectLst/>
                <a:hlinkClick r:id="rId8"/>
              </a:rPr>
              <a:t>X-ray</a:t>
            </a:r>
            <a:r>
              <a:rPr lang="en-US" dirty="0">
                <a:effectLst/>
              </a:rPr>
              <a:t>, show that a person may have TB.</a:t>
            </a:r>
          </a:p>
          <a:p>
            <a:r>
              <a:rPr lang="en-US" dirty="0">
                <a:effectLst/>
              </a:rPr>
              <a:t>A tuberculin skin test cannot tell how long you have been infected with TB. It also cannot tell if the infection is </a:t>
            </a:r>
            <a:r>
              <a:rPr lang="en-US" dirty="0">
                <a:effectLst/>
                <a:hlinkClick r:id="rId9"/>
              </a:rPr>
              <a:t>latent</a:t>
            </a:r>
            <a:r>
              <a:rPr lang="en-US" dirty="0">
                <a:effectLst/>
              </a:rPr>
              <a:t> (inactive) or is active and can be passed to others.</a:t>
            </a:r>
          </a:p>
          <a:p>
            <a:endParaRPr lang="cs-CZ" dirty="0"/>
          </a:p>
        </p:txBody>
      </p:sp>
      <p:sp>
        <p:nvSpPr>
          <p:cNvPr id="4" name="Zástupný symbol pro číslo snímku 3"/>
          <p:cNvSpPr>
            <a:spLocks noGrp="1"/>
          </p:cNvSpPr>
          <p:nvPr>
            <p:ph type="sldNum" sz="quarter" idx="10"/>
          </p:nvPr>
        </p:nvSpPr>
        <p:spPr/>
        <p:txBody>
          <a:bodyPr/>
          <a:lstStyle/>
          <a:p>
            <a:fld id="{CD9B6C94-54EF-4C17-AC7F-EADD77A1EC21}" type="slidenum">
              <a:rPr lang="en-US" smtClean="0"/>
              <a:pPr/>
              <a:t>42</a:t>
            </a:fld>
            <a:endParaRPr lang="en-US"/>
          </a:p>
        </p:txBody>
      </p:sp>
    </p:spTree>
    <p:extLst>
      <p:ext uri="{BB962C8B-B14F-4D97-AF65-F5344CB8AC3E}">
        <p14:creationId xmlns:p14="http://schemas.microsoft.com/office/powerpoint/2010/main" val="1971835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6" name="Picture 14" descr="C:\Documents and Settings\nshastry\Application Data\Microsoft\Media Catalog\Downloaded Clips\cl49\j0182629.jpg"/>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28600" y="228600"/>
            <a:ext cx="8686800" cy="5807075"/>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762000" y="609600"/>
            <a:ext cx="7620000" cy="3276600"/>
          </a:xfrm>
        </p:spPr>
        <p:txBody>
          <a:bodyPr/>
          <a:lstStyle>
            <a:lvl1pPr algn="l">
              <a:defRPr sz="5400"/>
            </a:lvl1pPr>
          </a:lstStyle>
          <a:p>
            <a:pPr lvl="0"/>
            <a:r>
              <a:rPr lang="en-US" noProof="0"/>
              <a:t>Click to edit Master title style</a:t>
            </a:r>
          </a:p>
        </p:txBody>
      </p:sp>
      <p:sp>
        <p:nvSpPr>
          <p:cNvPr id="3076" name="Rectangle 4"/>
          <p:cNvSpPr>
            <a:spLocks noGrp="1" noChangeArrowheads="1"/>
          </p:cNvSpPr>
          <p:nvPr>
            <p:ph type="subTitle" idx="1"/>
          </p:nvPr>
        </p:nvSpPr>
        <p:spPr>
          <a:xfrm>
            <a:off x="838200" y="4267200"/>
            <a:ext cx="7467600" cy="1295400"/>
          </a:xfrm>
        </p:spPr>
        <p:txBody>
          <a:bodyPr/>
          <a:lstStyle>
            <a:lvl1pPr marL="0" indent="0">
              <a:buFontTx/>
              <a:buNone/>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7818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6248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3063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723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3732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4478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2859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9213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8564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4390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8007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88223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038" name="Picture 14" descr="C:\Documents and Settings\nshastry\Application Data\Microsoft\Media Catalog\Downloaded Clips\cl49\j0182629.jpg"/>
          <p:cNvPicPr>
            <a:picLocks noChangeAspect="1" noChangeArrowheads="1"/>
          </p:cNvPicPr>
          <p:nvPr/>
        </p:nvPicPr>
        <p:blipFill>
          <a:blip r:embed="rId13">
            <a:lum bright="-12000"/>
            <a:extLst>
              <a:ext uri="{28A0092B-C50C-407E-A947-70E740481C1C}">
                <a14:useLocalDpi xmlns:a14="http://schemas.microsoft.com/office/drawing/2010/main" val="0"/>
              </a:ext>
            </a:extLst>
          </a:blip>
          <a:srcRect/>
          <a:stretch>
            <a:fillRect/>
          </a:stretch>
        </p:blipFill>
        <p:spPr bwMode="auto">
          <a:xfrm>
            <a:off x="228600" y="228600"/>
            <a:ext cx="8686800" cy="58070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04800" y="228600"/>
            <a:ext cx="85344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447800"/>
            <a:ext cx="8534400" cy="449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endParaRPr lang="en-US"/>
          </a:p>
        </p:txBody>
      </p:sp>
      <p:sp>
        <p:nvSpPr>
          <p:cNvPr id="1029" name="Rectangle 5"/>
          <p:cNvSpPr>
            <a:spLocks noGrp="1" noChangeArrowheads="1"/>
          </p:cNvSpPr>
          <p:nvPr>
            <p:ph type="ftr" sz="quarter" idx="3"/>
          </p:nvPr>
        </p:nvSpPr>
        <p:spPr bwMode="auto">
          <a:xfrm>
            <a:off x="2133600" y="64008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endParaRPr lang="en-US"/>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Trebuchet MS" pitchFamily="34" charset="0"/>
        </a:defRPr>
      </a:lvl2pPr>
      <a:lvl3pPr algn="ctr" rtl="0" eaLnBrk="1" fontAlgn="base" hangingPunct="1">
        <a:spcBef>
          <a:spcPct val="0"/>
        </a:spcBef>
        <a:spcAft>
          <a:spcPct val="0"/>
        </a:spcAft>
        <a:defRPr sz="4400">
          <a:solidFill>
            <a:schemeClr val="bg1"/>
          </a:solidFill>
          <a:latin typeface="Trebuchet MS" pitchFamily="34" charset="0"/>
        </a:defRPr>
      </a:lvl3pPr>
      <a:lvl4pPr algn="ctr" rtl="0" eaLnBrk="1" fontAlgn="base" hangingPunct="1">
        <a:spcBef>
          <a:spcPct val="0"/>
        </a:spcBef>
        <a:spcAft>
          <a:spcPct val="0"/>
        </a:spcAft>
        <a:defRPr sz="4400">
          <a:solidFill>
            <a:schemeClr val="bg1"/>
          </a:solidFill>
          <a:latin typeface="Trebuchet MS" pitchFamily="34" charset="0"/>
        </a:defRPr>
      </a:lvl4pPr>
      <a:lvl5pPr algn="ctr" rtl="0" eaLnBrk="1" fontAlgn="base" hangingPunct="1">
        <a:spcBef>
          <a:spcPct val="0"/>
        </a:spcBef>
        <a:spcAft>
          <a:spcPct val="0"/>
        </a:spcAft>
        <a:defRPr sz="4400">
          <a:solidFill>
            <a:schemeClr val="bg1"/>
          </a:solidFill>
          <a:latin typeface="Trebuchet MS" pitchFamily="34" charset="0"/>
        </a:defRPr>
      </a:lvl5pPr>
      <a:lvl6pPr marL="457200" algn="ctr" rtl="0" eaLnBrk="1" fontAlgn="base" hangingPunct="1">
        <a:spcBef>
          <a:spcPct val="0"/>
        </a:spcBef>
        <a:spcAft>
          <a:spcPct val="0"/>
        </a:spcAft>
        <a:defRPr sz="4400">
          <a:solidFill>
            <a:schemeClr val="bg1"/>
          </a:solidFill>
          <a:latin typeface="Trebuchet MS" pitchFamily="34" charset="0"/>
        </a:defRPr>
      </a:lvl6pPr>
      <a:lvl7pPr marL="914400" algn="ctr" rtl="0" eaLnBrk="1" fontAlgn="base" hangingPunct="1">
        <a:spcBef>
          <a:spcPct val="0"/>
        </a:spcBef>
        <a:spcAft>
          <a:spcPct val="0"/>
        </a:spcAft>
        <a:defRPr sz="4400">
          <a:solidFill>
            <a:schemeClr val="bg1"/>
          </a:solidFill>
          <a:latin typeface="Trebuchet MS" pitchFamily="34" charset="0"/>
        </a:defRPr>
      </a:lvl7pPr>
      <a:lvl8pPr marL="1371600" algn="ctr" rtl="0" eaLnBrk="1" fontAlgn="base" hangingPunct="1">
        <a:spcBef>
          <a:spcPct val="0"/>
        </a:spcBef>
        <a:spcAft>
          <a:spcPct val="0"/>
        </a:spcAft>
        <a:defRPr sz="4400">
          <a:solidFill>
            <a:schemeClr val="bg1"/>
          </a:solidFill>
          <a:latin typeface="Trebuchet MS" pitchFamily="34" charset="0"/>
        </a:defRPr>
      </a:lvl8pPr>
      <a:lvl9pPr marL="1828800" algn="ctr" rtl="0" eaLnBrk="1" fontAlgn="base" hangingPunct="1">
        <a:spcBef>
          <a:spcPct val="0"/>
        </a:spcBef>
        <a:spcAft>
          <a:spcPct val="0"/>
        </a:spcAft>
        <a:defRPr sz="4400">
          <a:solidFill>
            <a:schemeClr val="bg1"/>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ndex.php?title=Paracortical_hyperplasia&amp;action=edit&amp;redlink=1" TargetMode="External"/><Relationship Id="rId2" Type="http://schemas.openxmlformats.org/officeDocument/2006/relationships/hyperlink" Target="https://en.wikipedia.org/wiki/Follicular_hyperplasia" TargetMode="External"/><Relationship Id="rId1" Type="http://schemas.openxmlformats.org/officeDocument/2006/relationships/slideLayout" Target="../slideLayouts/slideLayout2.xml"/><Relationship Id="rId4" Type="http://schemas.openxmlformats.org/officeDocument/2006/relationships/hyperlink" Target="https://en.wikipedia.org/w/index.php?title=Interfollicular_hyperplasia&amp;action=edit&amp;redlink=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ndex.php?title=Nodal_extensive_necrosis&amp;action=edit&amp;redlink=1" TargetMode="External"/><Relationship Id="rId2" Type="http://schemas.openxmlformats.org/officeDocument/2006/relationships/hyperlink" Target="https://en.wikipedia.org/wiki/Sinus_histiocytosis" TargetMode="External"/><Relationship Id="rId1" Type="http://schemas.openxmlformats.org/officeDocument/2006/relationships/slideLayout" Target="../slideLayouts/slideLayout2.xml"/><Relationship Id="rId6" Type="http://schemas.openxmlformats.org/officeDocument/2006/relationships/hyperlink" Target="https://en.wikipedia.org/w/index.php?title=Nodal_deposition_of_interstitial_substance&amp;action=edit&amp;redlink=1" TargetMode="External"/><Relationship Id="rId5" Type="http://schemas.openxmlformats.org/officeDocument/2006/relationships/hyperlink" Target="https://en.wikipedia.org/wiki/Fibrosis" TargetMode="External"/><Relationship Id="rId4" Type="http://schemas.openxmlformats.org/officeDocument/2006/relationships/hyperlink" Target="https://en.wikipedia.org/wiki/Granulomatous_inflamm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wikiskripta.eu/w/Bartonella_henselae" TargetMode="External"/><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4.xml"/><Relationship Id="rId7" Type="http://schemas.openxmlformats.org/officeDocument/2006/relationships/image" Target="../media/image4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4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9.xml"/><Relationship Id="rId7" Type="http://schemas.openxmlformats.org/officeDocument/2006/relationships/image" Target="../media/image4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Nadpis 1">
            <a:extLst>
              <a:ext uri="{FF2B5EF4-FFF2-40B4-BE49-F238E27FC236}">
                <a16:creationId xmlns:a16="http://schemas.microsoft.com/office/drawing/2014/main" id="{C27533C9-8D85-4FFA-9F9A-AE521D8CDF76}"/>
              </a:ext>
            </a:extLst>
          </p:cNvPr>
          <p:cNvSpPr>
            <a:spLocks noGrp="1"/>
          </p:cNvSpPr>
          <p:nvPr>
            <p:ph type="ctrTitle"/>
          </p:nvPr>
        </p:nvSpPr>
        <p:spPr>
          <a:xfrm>
            <a:off x="685800" y="2133600"/>
            <a:ext cx="7772400" cy="1470025"/>
          </a:xfrm>
        </p:spPr>
        <p:txBody>
          <a:bodyPr/>
          <a:lstStyle/>
          <a:p>
            <a:pPr eaLnBrk="1" hangingPunct="1"/>
            <a:r>
              <a:rPr lang="cs-CZ" altLang="cs-CZ" dirty="0" err="1">
                <a:latin typeface="Times New Roman" panose="02020603050405020304" pitchFamily="18" charset="0"/>
              </a:rPr>
              <a:t>Lymphadenopathy</a:t>
            </a:r>
            <a:r>
              <a:rPr lang="cs-CZ" altLang="cs-CZ" dirty="0">
                <a:latin typeface="Times New Roman" panose="02020603050405020304" pitchFamily="18" charset="0"/>
              </a:rPr>
              <a:t> </a:t>
            </a:r>
            <a:br>
              <a:rPr lang="cs-CZ" altLang="cs-CZ" dirty="0">
                <a:latin typeface="Times New Roman" panose="02020603050405020304" pitchFamily="18" charset="0"/>
              </a:rPr>
            </a:br>
            <a:r>
              <a:rPr lang="cs-CZ" altLang="cs-CZ" sz="4000" dirty="0">
                <a:latin typeface="Times New Roman" panose="02020603050405020304" pitchFamily="18" charset="0"/>
              </a:rPr>
              <a:t>(</a:t>
            </a:r>
            <a:r>
              <a:rPr lang="cs-CZ" altLang="cs-CZ" sz="4000">
                <a:latin typeface="Times New Roman" panose="02020603050405020304" pitchFamily="18" charset="0"/>
              </a:rPr>
              <a:t>updated)</a:t>
            </a:r>
            <a:endParaRPr lang="cs-CZ" altLang="cs-CZ" dirty="0">
              <a:latin typeface="Times New Roman" panose="02020603050405020304" pitchFamily="18" charset="0"/>
            </a:endParaRPr>
          </a:p>
        </p:txBody>
      </p:sp>
      <p:sp>
        <p:nvSpPr>
          <p:cNvPr id="3076" name="Podnadpis 2">
            <a:extLst>
              <a:ext uri="{FF2B5EF4-FFF2-40B4-BE49-F238E27FC236}">
                <a16:creationId xmlns:a16="http://schemas.microsoft.com/office/drawing/2014/main" id="{953C409B-A639-4F89-94F8-A96F06987473}"/>
              </a:ext>
            </a:extLst>
          </p:cNvPr>
          <p:cNvSpPr>
            <a:spLocks noGrp="1"/>
          </p:cNvSpPr>
          <p:nvPr>
            <p:ph type="subTitle" idx="1"/>
          </p:nvPr>
        </p:nvSpPr>
        <p:spPr>
          <a:xfrm>
            <a:off x="838200" y="3886200"/>
            <a:ext cx="7315200" cy="1752600"/>
          </a:xfrm>
        </p:spPr>
        <p:txBody>
          <a:bodyPr/>
          <a:lstStyle/>
          <a:p>
            <a:pPr eaLnBrk="1" hangingPunct="1"/>
            <a:r>
              <a:rPr lang="cs-CZ" altLang="cs-CZ" dirty="0" err="1">
                <a:solidFill>
                  <a:srgbClr val="898989"/>
                </a:solidFill>
                <a:latin typeface="Times New Roman" panose="02020603050405020304" pitchFamily="18" charset="0"/>
              </a:rPr>
              <a:t>Prof.Kateřina</a:t>
            </a:r>
            <a:r>
              <a:rPr lang="cs-CZ" altLang="cs-CZ" dirty="0">
                <a:solidFill>
                  <a:srgbClr val="898989"/>
                </a:solidFill>
                <a:latin typeface="Times New Roman" panose="02020603050405020304" pitchFamily="18" charset="0"/>
              </a:rPr>
              <a:t> </a:t>
            </a:r>
            <a:r>
              <a:rPr lang="cs-CZ" altLang="cs-CZ" dirty="0" err="1">
                <a:solidFill>
                  <a:srgbClr val="898989"/>
                </a:solidFill>
                <a:latin typeface="Times New Roman" panose="02020603050405020304" pitchFamily="18" charset="0"/>
              </a:rPr>
              <a:t>Štechová</a:t>
            </a:r>
            <a:r>
              <a:rPr lang="cs-CZ" altLang="cs-CZ" dirty="0">
                <a:solidFill>
                  <a:srgbClr val="898989"/>
                </a:solidFill>
                <a:latin typeface="Times New Roman" panose="02020603050405020304" pitchFamily="18" charset="0"/>
              </a:rPr>
              <a:t>, MD, Ph.D.</a:t>
            </a:r>
          </a:p>
          <a:p>
            <a:pPr eaLnBrk="1" hangingPunct="1"/>
            <a:r>
              <a:rPr lang="cs-CZ" altLang="cs-CZ" dirty="0">
                <a:solidFill>
                  <a:srgbClr val="898989"/>
                </a:solidFill>
                <a:latin typeface="Times New Roman" panose="02020603050405020304" pitchFamily="18" charset="0"/>
              </a:rPr>
              <a:t>katerina.stechova@fnmotol.cz</a:t>
            </a:r>
          </a:p>
        </p:txBody>
      </p:sp>
    </p:spTree>
    <p:extLst>
      <p:ext uri="{BB962C8B-B14F-4D97-AF65-F5344CB8AC3E}">
        <p14:creationId xmlns:p14="http://schemas.microsoft.com/office/powerpoint/2010/main" val="270427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Nadpis 1">
            <a:extLst>
              <a:ext uri="{FF2B5EF4-FFF2-40B4-BE49-F238E27FC236}">
                <a16:creationId xmlns:a16="http://schemas.microsoft.com/office/drawing/2014/main" id="{8BFBE4C1-F7A9-4E30-89CB-D5D292ABE904}"/>
              </a:ext>
            </a:extLst>
          </p:cNvPr>
          <p:cNvSpPr>
            <a:spLocks noGrp="1"/>
          </p:cNvSpPr>
          <p:nvPr>
            <p:ph type="title"/>
          </p:nvPr>
        </p:nvSpPr>
        <p:spPr/>
        <p:txBody>
          <a:bodyPr/>
          <a:lstStyle/>
          <a:p>
            <a:pPr eaLnBrk="1" hangingPunct="1"/>
            <a:r>
              <a:rPr lang="cs-CZ" altLang="cs-CZ"/>
              <a:t>CHICAGO + region</a:t>
            </a:r>
          </a:p>
        </p:txBody>
      </p:sp>
      <p:sp>
        <p:nvSpPr>
          <p:cNvPr id="3" name="Zástupný symbol pro obsah 2">
            <a:extLst>
              <a:ext uri="{FF2B5EF4-FFF2-40B4-BE49-F238E27FC236}">
                <a16:creationId xmlns:a16="http://schemas.microsoft.com/office/drawing/2014/main" id="{C16A32D7-3B25-4841-B0C4-C1720C029B97}"/>
              </a:ext>
            </a:extLst>
          </p:cNvPr>
          <p:cNvSpPr>
            <a:spLocks noGrp="1"/>
          </p:cNvSpPr>
          <p:nvPr>
            <p:ph idx="1"/>
          </p:nvPr>
        </p:nvSpPr>
        <p:spPr/>
        <p:txBody>
          <a:bodyPr rtlCol="0">
            <a:normAutofit fontScale="92500" lnSpcReduction="20000"/>
          </a:bodyPr>
          <a:lstStyle/>
          <a:p>
            <a:pPr eaLnBrk="1" fontAlgn="auto" hangingPunct="1">
              <a:spcAft>
                <a:spcPts val="0"/>
              </a:spcAft>
              <a:defRPr/>
            </a:pPr>
            <a:r>
              <a:rPr lang="cs-CZ" dirty="0"/>
              <a:t>C - </a:t>
            </a:r>
            <a:r>
              <a:rPr lang="cs-CZ" dirty="0" err="1"/>
              <a:t>cancers</a:t>
            </a:r>
            <a:r>
              <a:rPr lang="cs-CZ" dirty="0"/>
              <a:t>, </a:t>
            </a:r>
            <a:r>
              <a:rPr lang="cs-CZ" dirty="0" err="1"/>
              <a:t>also</a:t>
            </a:r>
            <a:r>
              <a:rPr lang="cs-CZ" dirty="0"/>
              <a:t> </a:t>
            </a:r>
            <a:r>
              <a:rPr lang="cs-CZ" dirty="0" err="1"/>
              <a:t>metastatic</a:t>
            </a:r>
            <a:endParaRPr lang="cs-CZ" dirty="0"/>
          </a:p>
          <a:p>
            <a:pPr eaLnBrk="1" fontAlgn="auto" hangingPunct="1">
              <a:spcAft>
                <a:spcPts val="0"/>
              </a:spcAft>
              <a:defRPr/>
            </a:pPr>
            <a:r>
              <a:rPr lang="cs-CZ" dirty="0"/>
              <a:t>H – hypersensitivity </a:t>
            </a:r>
            <a:r>
              <a:rPr lang="cs-CZ" dirty="0" err="1"/>
              <a:t>syndromes</a:t>
            </a:r>
            <a:r>
              <a:rPr lang="cs-CZ" dirty="0"/>
              <a:t>: </a:t>
            </a:r>
            <a:r>
              <a:rPr lang="cs-CZ" dirty="0" err="1"/>
              <a:t>serum</a:t>
            </a:r>
            <a:r>
              <a:rPr lang="cs-CZ" dirty="0"/>
              <a:t> </a:t>
            </a:r>
            <a:r>
              <a:rPr lang="cs-CZ" dirty="0" err="1"/>
              <a:t>sickness</a:t>
            </a:r>
            <a:r>
              <a:rPr lang="cs-CZ" dirty="0"/>
              <a:t>, </a:t>
            </a:r>
            <a:r>
              <a:rPr lang="cs-CZ" dirty="0" err="1"/>
              <a:t>drugs</a:t>
            </a:r>
            <a:r>
              <a:rPr lang="cs-CZ" dirty="0"/>
              <a:t> </a:t>
            </a:r>
          </a:p>
          <a:p>
            <a:pPr eaLnBrk="1" fontAlgn="auto" hangingPunct="1">
              <a:spcAft>
                <a:spcPts val="0"/>
              </a:spcAft>
              <a:defRPr/>
            </a:pPr>
            <a:r>
              <a:rPr lang="cs-CZ" dirty="0"/>
              <a:t>I – </a:t>
            </a:r>
            <a:r>
              <a:rPr lang="cs-CZ" dirty="0" err="1"/>
              <a:t>infections</a:t>
            </a:r>
            <a:endParaRPr lang="cs-CZ" dirty="0"/>
          </a:p>
          <a:p>
            <a:pPr eaLnBrk="1" fontAlgn="auto" hangingPunct="1">
              <a:spcAft>
                <a:spcPts val="0"/>
              </a:spcAft>
              <a:defRPr/>
            </a:pPr>
            <a:r>
              <a:rPr lang="cs-CZ" dirty="0"/>
              <a:t>C – </a:t>
            </a:r>
            <a:r>
              <a:rPr lang="cs-CZ" dirty="0" err="1"/>
              <a:t>connective</a:t>
            </a:r>
            <a:r>
              <a:rPr lang="cs-CZ" dirty="0"/>
              <a:t> </a:t>
            </a:r>
            <a:r>
              <a:rPr lang="cs-CZ" dirty="0" err="1"/>
              <a:t>tissue</a:t>
            </a:r>
            <a:r>
              <a:rPr lang="cs-CZ" dirty="0"/>
              <a:t> dis. as SLE…</a:t>
            </a:r>
          </a:p>
          <a:p>
            <a:pPr eaLnBrk="1" fontAlgn="auto" hangingPunct="1">
              <a:spcAft>
                <a:spcPts val="0"/>
              </a:spcAft>
              <a:defRPr/>
            </a:pPr>
            <a:r>
              <a:rPr lang="cs-CZ" dirty="0"/>
              <a:t>A – </a:t>
            </a:r>
            <a:r>
              <a:rPr lang="cs-CZ" dirty="0" err="1"/>
              <a:t>atypical</a:t>
            </a:r>
            <a:r>
              <a:rPr lang="cs-CZ" dirty="0"/>
              <a:t> </a:t>
            </a:r>
            <a:r>
              <a:rPr lang="cs-CZ" dirty="0" err="1"/>
              <a:t>lymphoproliferative</a:t>
            </a:r>
            <a:r>
              <a:rPr lang="cs-CZ" dirty="0"/>
              <a:t> dis. as </a:t>
            </a:r>
            <a:r>
              <a:rPr lang="cs-CZ" dirty="0" err="1"/>
              <a:t>Castleman´s</a:t>
            </a:r>
            <a:r>
              <a:rPr lang="cs-CZ" dirty="0"/>
              <a:t> dis., </a:t>
            </a:r>
            <a:r>
              <a:rPr lang="cs-CZ" dirty="0" err="1"/>
              <a:t>Wegener</a:t>
            </a:r>
            <a:endParaRPr lang="cs-CZ" dirty="0"/>
          </a:p>
          <a:p>
            <a:pPr eaLnBrk="1" fontAlgn="auto" hangingPunct="1">
              <a:spcAft>
                <a:spcPts val="0"/>
              </a:spcAft>
              <a:defRPr/>
            </a:pPr>
            <a:r>
              <a:rPr lang="cs-CZ" dirty="0"/>
              <a:t>G – </a:t>
            </a:r>
            <a:r>
              <a:rPr lang="cs-CZ" dirty="0" err="1"/>
              <a:t>granulomatous</a:t>
            </a:r>
            <a:r>
              <a:rPr lang="cs-CZ" dirty="0"/>
              <a:t> (</a:t>
            </a:r>
            <a:r>
              <a:rPr lang="cs-CZ" dirty="0" err="1"/>
              <a:t>also</a:t>
            </a:r>
            <a:r>
              <a:rPr lang="cs-CZ" dirty="0"/>
              <a:t> </a:t>
            </a:r>
            <a:r>
              <a:rPr lang="cs-CZ" dirty="0" err="1"/>
              <a:t>infections</a:t>
            </a:r>
            <a:r>
              <a:rPr lang="cs-CZ" dirty="0"/>
              <a:t> – </a:t>
            </a:r>
            <a:r>
              <a:rPr lang="cs-CZ" dirty="0" err="1"/>
              <a:t>mycobacterial</a:t>
            </a:r>
            <a:r>
              <a:rPr lang="cs-CZ" dirty="0"/>
              <a:t> but </a:t>
            </a:r>
            <a:r>
              <a:rPr lang="cs-CZ" dirty="0" err="1"/>
              <a:t>also</a:t>
            </a:r>
            <a:r>
              <a:rPr lang="cs-CZ" dirty="0"/>
              <a:t> </a:t>
            </a:r>
            <a:r>
              <a:rPr lang="cs-CZ" dirty="0" err="1"/>
              <a:t>sarcoidosis</a:t>
            </a:r>
            <a:r>
              <a:rPr lang="cs-CZ" dirty="0"/>
              <a:t>)</a:t>
            </a:r>
          </a:p>
          <a:p>
            <a:pPr eaLnBrk="1" fontAlgn="auto" hangingPunct="1">
              <a:spcAft>
                <a:spcPts val="0"/>
              </a:spcAft>
              <a:defRPr/>
            </a:pPr>
            <a:r>
              <a:rPr lang="cs-CZ" dirty="0"/>
              <a:t>O - </a:t>
            </a:r>
            <a:r>
              <a:rPr lang="cs-CZ" dirty="0" err="1"/>
              <a:t>others</a:t>
            </a:r>
            <a:endParaRPr lang="cs-CZ" dirty="0"/>
          </a:p>
        </p:txBody>
      </p:sp>
    </p:spTree>
    <p:extLst>
      <p:ext uri="{BB962C8B-B14F-4D97-AF65-F5344CB8AC3E}">
        <p14:creationId xmlns:p14="http://schemas.microsoft.com/office/powerpoint/2010/main" val="81781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1F0711-CC83-4411-B7F5-2392FB067631}"/>
              </a:ext>
            </a:extLst>
          </p:cNvPr>
          <p:cNvSpPr>
            <a:spLocks noGrp="1"/>
          </p:cNvSpPr>
          <p:nvPr>
            <p:ph type="title"/>
          </p:nvPr>
        </p:nvSpPr>
        <p:spPr/>
        <p:txBody>
          <a:bodyPr/>
          <a:lstStyle/>
          <a:p>
            <a:r>
              <a:rPr lang="cs-CZ" dirty="0"/>
              <a:t>P</a:t>
            </a:r>
            <a:r>
              <a:rPr lang="en-US" dirty="0" err="1"/>
              <a:t>atterns</a:t>
            </a:r>
            <a:r>
              <a:rPr lang="en-US" dirty="0"/>
              <a:t> of benign </a:t>
            </a:r>
            <a:r>
              <a:rPr lang="cs-CZ" dirty="0"/>
              <a:t>LAP</a:t>
            </a:r>
          </a:p>
        </p:txBody>
      </p:sp>
      <p:sp>
        <p:nvSpPr>
          <p:cNvPr id="3" name="Zástupný obsah 2">
            <a:extLst>
              <a:ext uri="{FF2B5EF4-FFF2-40B4-BE49-F238E27FC236}">
                <a16:creationId xmlns:a16="http://schemas.microsoft.com/office/drawing/2014/main" id="{664A372F-3DC9-45B4-B9E2-2ED9F3B7889E}"/>
              </a:ext>
            </a:extLst>
          </p:cNvPr>
          <p:cNvSpPr>
            <a:spLocks noGrp="1"/>
          </p:cNvSpPr>
          <p:nvPr>
            <p:ph idx="1"/>
          </p:nvPr>
        </p:nvSpPr>
        <p:spPr/>
        <p:txBody>
          <a:bodyPr/>
          <a:lstStyle/>
          <a:p>
            <a:r>
              <a:rPr lang="en-US" dirty="0"/>
              <a:t>There are seven distinct patterns of benign lymphadenopathy</a:t>
            </a:r>
            <a:r>
              <a:rPr lang="cs-CZ" dirty="0"/>
              <a:t> (but </a:t>
            </a:r>
            <a:r>
              <a:rPr lang="cs-CZ" dirty="0" err="1"/>
              <a:t>almost</a:t>
            </a:r>
            <a:r>
              <a:rPr lang="cs-CZ" dirty="0"/>
              <a:t> </a:t>
            </a:r>
            <a:r>
              <a:rPr lang="cs-CZ" dirty="0" err="1"/>
              <a:t>always</a:t>
            </a:r>
            <a:r>
              <a:rPr lang="cs-CZ" dirty="0"/>
              <a:t> </a:t>
            </a:r>
            <a:r>
              <a:rPr lang="cs-CZ" dirty="0" err="1"/>
              <a:t>mixture</a:t>
            </a:r>
            <a:r>
              <a:rPr lang="cs-CZ" dirty="0"/>
              <a:t>)</a:t>
            </a:r>
            <a:r>
              <a:rPr lang="en-US" dirty="0"/>
              <a:t>:</a:t>
            </a:r>
            <a:endParaRPr lang="cs-CZ" dirty="0"/>
          </a:p>
          <a:p>
            <a:endParaRPr lang="cs-CZ" sz="1400" dirty="0"/>
          </a:p>
          <a:p>
            <a:r>
              <a:rPr lang="cs-CZ" dirty="0" err="1">
                <a:hlinkClick r:id="rId2" tooltip="Follicular hyperplasia"/>
              </a:rPr>
              <a:t>Follicular</a:t>
            </a:r>
            <a:r>
              <a:rPr lang="cs-CZ" dirty="0">
                <a:hlinkClick r:id="rId2" tooltip="Follicular hyperplasia"/>
              </a:rPr>
              <a:t> </a:t>
            </a:r>
            <a:r>
              <a:rPr lang="cs-CZ" dirty="0" err="1">
                <a:hlinkClick r:id="rId2" tooltip="Follicular hyperplasia"/>
              </a:rPr>
              <a:t>hyperplasia</a:t>
            </a:r>
            <a:r>
              <a:rPr lang="cs-CZ" dirty="0"/>
              <a:t>: </a:t>
            </a:r>
            <a:r>
              <a:rPr lang="cs-CZ" dirty="0" err="1"/>
              <a:t>the</a:t>
            </a:r>
            <a:r>
              <a:rPr lang="cs-CZ" dirty="0"/>
              <a:t> most </a:t>
            </a:r>
            <a:r>
              <a:rPr lang="cs-CZ" dirty="0" err="1"/>
              <a:t>common</a:t>
            </a:r>
            <a:r>
              <a:rPr lang="cs-CZ" dirty="0"/>
              <a:t> type </a:t>
            </a:r>
            <a:r>
              <a:rPr lang="cs-CZ" dirty="0" err="1"/>
              <a:t>of</a:t>
            </a:r>
            <a:r>
              <a:rPr lang="cs-CZ" dirty="0"/>
              <a:t> </a:t>
            </a:r>
            <a:r>
              <a:rPr lang="cs-CZ" dirty="0" err="1"/>
              <a:t>reactive</a:t>
            </a:r>
            <a:r>
              <a:rPr lang="cs-CZ" dirty="0"/>
              <a:t> </a:t>
            </a:r>
            <a:r>
              <a:rPr lang="cs-CZ" dirty="0" err="1"/>
              <a:t>lymphadenopathy</a:t>
            </a:r>
            <a:endParaRPr lang="cs-CZ" dirty="0"/>
          </a:p>
          <a:p>
            <a:r>
              <a:rPr lang="cs-CZ" sz="2800" dirty="0" err="1">
                <a:hlinkClick r:id="rId3" tooltip="Paracortical hyperplasia (page does not exist)"/>
              </a:rPr>
              <a:t>Paracortical</a:t>
            </a:r>
            <a:r>
              <a:rPr lang="cs-CZ" sz="2800" dirty="0">
                <a:hlinkClick r:id="rId3" tooltip="Paracortical hyperplasia (page does not exist)"/>
              </a:rPr>
              <a:t> </a:t>
            </a:r>
            <a:r>
              <a:rPr lang="cs-CZ" sz="2800" dirty="0" err="1">
                <a:hlinkClick r:id="rId3" tooltip="Paracortical hyperplasia (page does not exist)"/>
              </a:rPr>
              <a:t>hyperplasia</a:t>
            </a:r>
            <a:r>
              <a:rPr lang="cs-CZ" sz="2800" dirty="0"/>
              <a:t>/</a:t>
            </a:r>
            <a:r>
              <a:rPr lang="cs-CZ" sz="2800" dirty="0" err="1">
                <a:hlinkClick r:id="rId4" tooltip="Interfollicular hyperplasia (page does not exist)"/>
              </a:rPr>
              <a:t>Interfollicular</a:t>
            </a:r>
            <a:r>
              <a:rPr lang="cs-CZ" sz="2800" dirty="0">
                <a:hlinkClick r:id="rId4" tooltip="Interfollicular hyperplasia (page does not exist)"/>
              </a:rPr>
              <a:t> </a:t>
            </a:r>
            <a:r>
              <a:rPr lang="cs-CZ" sz="2800" dirty="0" err="1">
                <a:hlinkClick r:id="rId4" tooltip="Interfollicular hyperplasia (page does not exist)"/>
              </a:rPr>
              <a:t>hyperplasia</a:t>
            </a:r>
            <a:r>
              <a:rPr lang="cs-CZ" sz="2800" dirty="0"/>
              <a:t>: It </a:t>
            </a:r>
            <a:r>
              <a:rPr lang="cs-CZ" sz="2800" dirty="0" err="1"/>
              <a:t>is</a:t>
            </a:r>
            <a:r>
              <a:rPr lang="cs-CZ" sz="2800" dirty="0"/>
              <a:t> </a:t>
            </a:r>
            <a:r>
              <a:rPr lang="cs-CZ" sz="2800" dirty="0" err="1"/>
              <a:t>seen</a:t>
            </a:r>
            <a:r>
              <a:rPr lang="cs-CZ" sz="2800" dirty="0"/>
              <a:t> in </a:t>
            </a:r>
            <a:r>
              <a:rPr lang="cs-CZ" sz="2800" dirty="0" err="1"/>
              <a:t>viral</a:t>
            </a:r>
            <a:r>
              <a:rPr lang="cs-CZ" sz="2800" dirty="0"/>
              <a:t> </a:t>
            </a:r>
            <a:r>
              <a:rPr lang="cs-CZ" sz="2800" dirty="0" err="1"/>
              <a:t>infections</a:t>
            </a:r>
            <a:r>
              <a:rPr lang="cs-CZ" sz="2800" dirty="0"/>
              <a:t>, skin </a:t>
            </a:r>
            <a:r>
              <a:rPr lang="cs-CZ" sz="2800" dirty="0" err="1"/>
              <a:t>diseases</a:t>
            </a:r>
            <a:r>
              <a:rPr lang="cs-CZ" sz="2800" dirty="0"/>
              <a:t>, and </a:t>
            </a:r>
            <a:r>
              <a:rPr lang="cs-CZ" sz="2800" dirty="0" err="1"/>
              <a:t>nonspecific</a:t>
            </a:r>
            <a:r>
              <a:rPr lang="cs-CZ" sz="2800" dirty="0"/>
              <a:t> </a:t>
            </a:r>
            <a:r>
              <a:rPr lang="cs-CZ" sz="2800" dirty="0" err="1"/>
              <a:t>reactions</a:t>
            </a:r>
            <a:endParaRPr lang="cs-CZ" sz="2800" dirty="0"/>
          </a:p>
          <a:p>
            <a:endParaRPr lang="cs-CZ" dirty="0"/>
          </a:p>
        </p:txBody>
      </p:sp>
    </p:spTree>
    <p:extLst>
      <p:ext uri="{BB962C8B-B14F-4D97-AF65-F5344CB8AC3E}">
        <p14:creationId xmlns:p14="http://schemas.microsoft.com/office/powerpoint/2010/main" val="308317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1F0711-CC83-4411-B7F5-2392FB067631}"/>
              </a:ext>
            </a:extLst>
          </p:cNvPr>
          <p:cNvSpPr>
            <a:spLocks noGrp="1"/>
          </p:cNvSpPr>
          <p:nvPr>
            <p:ph type="title"/>
          </p:nvPr>
        </p:nvSpPr>
        <p:spPr/>
        <p:txBody>
          <a:bodyPr/>
          <a:lstStyle/>
          <a:p>
            <a:r>
              <a:rPr lang="cs-CZ" dirty="0"/>
              <a:t>P</a:t>
            </a:r>
            <a:r>
              <a:rPr lang="en-US" dirty="0" err="1"/>
              <a:t>atterns</a:t>
            </a:r>
            <a:r>
              <a:rPr lang="en-US" dirty="0"/>
              <a:t> of benign </a:t>
            </a:r>
            <a:r>
              <a:rPr lang="cs-CZ" dirty="0"/>
              <a:t>LAP</a:t>
            </a:r>
          </a:p>
        </p:txBody>
      </p:sp>
      <p:sp>
        <p:nvSpPr>
          <p:cNvPr id="3" name="Zástupný obsah 2">
            <a:extLst>
              <a:ext uri="{FF2B5EF4-FFF2-40B4-BE49-F238E27FC236}">
                <a16:creationId xmlns:a16="http://schemas.microsoft.com/office/drawing/2014/main" id="{664A372F-3DC9-45B4-B9E2-2ED9F3B7889E}"/>
              </a:ext>
            </a:extLst>
          </p:cNvPr>
          <p:cNvSpPr>
            <a:spLocks noGrp="1"/>
          </p:cNvSpPr>
          <p:nvPr>
            <p:ph idx="1"/>
          </p:nvPr>
        </p:nvSpPr>
        <p:spPr/>
        <p:txBody>
          <a:bodyPr/>
          <a:lstStyle/>
          <a:p>
            <a:r>
              <a:rPr lang="cs-CZ" dirty="0">
                <a:hlinkClick r:id="rId2" tooltip="Sinus histiocytosis"/>
              </a:rPr>
              <a:t>Sinus </a:t>
            </a:r>
            <a:r>
              <a:rPr lang="cs-CZ" dirty="0" err="1">
                <a:hlinkClick r:id="rId2" tooltip="Sinus histiocytosis"/>
              </a:rPr>
              <a:t>histiocytosis</a:t>
            </a:r>
            <a:r>
              <a:rPr lang="cs-CZ" dirty="0"/>
              <a:t>: It </a:t>
            </a:r>
            <a:r>
              <a:rPr lang="cs-CZ" dirty="0" err="1"/>
              <a:t>is</a:t>
            </a:r>
            <a:r>
              <a:rPr lang="cs-CZ" dirty="0"/>
              <a:t> </a:t>
            </a:r>
            <a:r>
              <a:rPr lang="cs-CZ" dirty="0" err="1"/>
              <a:t>seen</a:t>
            </a:r>
            <a:r>
              <a:rPr lang="cs-CZ" dirty="0"/>
              <a:t> in </a:t>
            </a:r>
            <a:r>
              <a:rPr lang="cs-CZ" dirty="0" err="1"/>
              <a:t>lymph</a:t>
            </a:r>
            <a:r>
              <a:rPr lang="cs-CZ" dirty="0"/>
              <a:t> </a:t>
            </a:r>
            <a:r>
              <a:rPr lang="cs-CZ" dirty="0" err="1"/>
              <a:t>nodes</a:t>
            </a:r>
            <a:r>
              <a:rPr lang="cs-CZ" dirty="0"/>
              <a:t> </a:t>
            </a:r>
            <a:r>
              <a:rPr lang="cs-CZ" dirty="0" err="1"/>
              <a:t>draining</a:t>
            </a:r>
            <a:r>
              <a:rPr lang="cs-CZ" dirty="0"/>
              <a:t> </a:t>
            </a:r>
            <a:r>
              <a:rPr lang="cs-CZ" dirty="0" err="1"/>
              <a:t>limbs</a:t>
            </a:r>
            <a:r>
              <a:rPr lang="cs-CZ" dirty="0"/>
              <a:t>, </a:t>
            </a:r>
            <a:r>
              <a:rPr lang="cs-CZ" dirty="0" err="1"/>
              <a:t>inflammatory</a:t>
            </a:r>
            <a:r>
              <a:rPr lang="cs-CZ" dirty="0"/>
              <a:t> </a:t>
            </a:r>
            <a:r>
              <a:rPr lang="cs-CZ" dirty="0" err="1"/>
              <a:t>lesions</a:t>
            </a:r>
            <a:r>
              <a:rPr lang="cs-CZ" dirty="0"/>
              <a:t>, and </a:t>
            </a:r>
            <a:r>
              <a:rPr lang="cs-CZ" dirty="0" err="1"/>
              <a:t>malignancies</a:t>
            </a:r>
            <a:r>
              <a:rPr lang="cs-CZ" dirty="0"/>
              <a:t>.</a:t>
            </a:r>
          </a:p>
          <a:p>
            <a:r>
              <a:rPr lang="cs-CZ" dirty="0" err="1">
                <a:hlinkClick r:id="rId3" tooltip="Nodal extensive necrosis (page does not exist)"/>
              </a:rPr>
              <a:t>Nodal</a:t>
            </a:r>
            <a:r>
              <a:rPr lang="cs-CZ" dirty="0">
                <a:hlinkClick r:id="rId3" tooltip="Nodal extensive necrosis (page does not exist)"/>
              </a:rPr>
              <a:t> </a:t>
            </a:r>
            <a:r>
              <a:rPr lang="cs-CZ" dirty="0" err="1">
                <a:hlinkClick r:id="rId3" tooltip="Nodal extensive necrosis (page does not exist)"/>
              </a:rPr>
              <a:t>extensive</a:t>
            </a:r>
            <a:r>
              <a:rPr lang="cs-CZ" dirty="0">
                <a:hlinkClick r:id="rId3" tooltip="Nodal extensive necrosis (page does not exist)"/>
              </a:rPr>
              <a:t> </a:t>
            </a:r>
            <a:r>
              <a:rPr lang="cs-CZ" dirty="0" err="1">
                <a:hlinkClick r:id="rId3" tooltip="Nodal extensive necrosis (page does not exist)"/>
              </a:rPr>
              <a:t>necrosis</a:t>
            </a:r>
            <a:endParaRPr lang="cs-CZ" dirty="0"/>
          </a:p>
          <a:p>
            <a:r>
              <a:rPr lang="cs-CZ" dirty="0" err="1"/>
              <a:t>Nodal</a:t>
            </a:r>
            <a:r>
              <a:rPr lang="cs-CZ" dirty="0"/>
              <a:t> </a:t>
            </a:r>
            <a:r>
              <a:rPr lang="cs-CZ" dirty="0" err="1">
                <a:hlinkClick r:id="rId4" tooltip="Granulomatous inflammation"/>
              </a:rPr>
              <a:t>granulomatous</a:t>
            </a:r>
            <a:r>
              <a:rPr lang="cs-CZ" dirty="0">
                <a:hlinkClick r:id="rId4" tooltip="Granulomatous inflammation"/>
              </a:rPr>
              <a:t> </a:t>
            </a:r>
            <a:r>
              <a:rPr lang="cs-CZ" dirty="0" err="1">
                <a:hlinkClick r:id="rId4" tooltip="Granulomatous inflammation"/>
              </a:rPr>
              <a:t>inflammation</a:t>
            </a:r>
            <a:endParaRPr lang="cs-CZ" dirty="0"/>
          </a:p>
          <a:p>
            <a:r>
              <a:rPr lang="cs-CZ" dirty="0" err="1"/>
              <a:t>Nodal</a:t>
            </a:r>
            <a:r>
              <a:rPr lang="cs-CZ" dirty="0"/>
              <a:t> </a:t>
            </a:r>
            <a:r>
              <a:rPr lang="cs-CZ" dirty="0" err="1"/>
              <a:t>extensive</a:t>
            </a:r>
            <a:r>
              <a:rPr lang="cs-CZ" dirty="0"/>
              <a:t> </a:t>
            </a:r>
            <a:r>
              <a:rPr lang="cs-CZ" dirty="0" err="1">
                <a:hlinkClick r:id="rId5"/>
              </a:rPr>
              <a:t>fibrosis</a:t>
            </a:r>
            <a:r>
              <a:rPr lang="cs-CZ" dirty="0"/>
              <a:t> (</a:t>
            </a:r>
            <a:r>
              <a:rPr lang="cs-CZ" dirty="0" err="1"/>
              <a:t>Connective</a:t>
            </a:r>
            <a:r>
              <a:rPr lang="cs-CZ" dirty="0"/>
              <a:t> </a:t>
            </a:r>
            <a:r>
              <a:rPr lang="cs-CZ" dirty="0" err="1"/>
              <a:t>tissue</a:t>
            </a:r>
            <a:r>
              <a:rPr lang="cs-CZ" dirty="0"/>
              <a:t> framework)</a:t>
            </a:r>
          </a:p>
          <a:p>
            <a:r>
              <a:rPr lang="cs-CZ" dirty="0" err="1">
                <a:hlinkClick r:id="rId6" tooltip="Nodal deposition of interstitial substance (page does not exist)"/>
              </a:rPr>
              <a:t>Nodal</a:t>
            </a:r>
            <a:r>
              <a:rPr lang="cs-CZ" dirty="0">
                <a:hlinkClick r:id="rId6" tooltip="Nodal deposition of interstitial substance (page does not exist)"/>
              </a:rPr>
              <a:t> </a:t>
            </a:r>
            <a:r>
              <a:rPr lang="cs-CZ" dirty="0" err="1">
                <a:hlinkClick r:id="rId6" tooltip="Nodal deposition of interstitial substance (page does not exist)"/>
              </a:rPr>
              <a:t>deposition</a:t>
            </a:r>
            <a:r>
              <a:rPr lang="cs-CZ" dirty="0">
                <a:hlinkClick r:id="rId6" tooltip="Nodal deposition of interstitial substance (page does not exist)"/>
              </a:rPr>
              <a:t> </a:t>
            </a:r>
            <a:r>
              <a:rPr lang="cs-CZ" dirty="0" err="1">
                <a:hlinkClick r:id="rId6" tooltip="Nodal deposition of interstitial substance (page does not exist)"/>
              </a:rPr>
              <a:t>of</a:t>
            </a:r>
            <a:r>
              <a:rPr lang="cs-CZ" dirty="0">
                <a:hlinkClick r:id="rId6" tooltip="Nodal deposition of interstitial substance (page does not exist)"/>
              </a:rPr>
              <a:t> </a:t>
            </a:r>
            <a:r>
              <a:rPr lang="cs-CZ" dirty="0" err="1">
                <a:hlinkClick r:id="rId6" tooltip="Nodal deposition of interstitial substance (page does not exist)"/>
              </a:rPr>
              <a:t>interstitial</a:t>
            </a:r>
            <a:r>
              <a:rPr lang="cs-CZ" dirty="0">
                <a:hlinkClick r:id="rId6" tooltip="Nodal deposition of interstitial substance (page does not exist)"/>
              </a:rPr>
              <a:t> substance</a:t>
            </a:r>
            <a:endParaRPr lang="cs-CZ" dirty="0"/>
          </a:p>
          <a:p>
            <a:endParaRPr lang="cs-CZ" dirty="0"/>
          </a:p>
        </p:txBody>
      </p:sp>
    </p:spTree>
    <p:extLst>
      <p:ext uri="{BB962C8B-B14F-4D97-AF65-F5344CB8AC3E}">
        <p14:creationId xmlns:p14="http://schemas.microsoft.com/office/powerpoint/2010/main" val="358599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609600"/>
            <a:ext cx="8229600" cy="769441"/>
          </a:xfrm>
          <a:prstGeom prst="rect">
            <a:avLst/>
          </a:prstGeom>
          <a:noFill/>
        </p:spPr>
        <p:txBody>
          <a:bodyPr wrap="square" rtlCol="0">
            <a:spAutoFit/>
          </a:bodyPr>
          <a:lstStyle/>
          <a:p>
            <a:pPr algn="ctr"/>
            <a:r>
              <a:rPr lang="cs-CZ" sz="4400" dirty="0">
                <a:solidFill>
                  <a:schemeClr val="accent1">
                    <a:lumMod val="60000"/>
                    <a:lumOff val="40000"/>
                  </a:schemeClr>
                </a:solidFill>
              </a:rPr>
              <a:t>Type </a:t>
            </a:r>
            <a:r>
              <a:rPr lang="cs-CZ" sz="4400" dirty="0" err="1">
                <a:solidFill>
                  <a:schemeClr val="accent1">
                    <a:lumMod val="60000"/>
                    <a:lumOff val="40000"/>
                  </a:schemeClr>
                </a:solidFill>
              </a:rPr>
              <a:t>according</a:t>
            </a:r>
            <a:r>
              <a:rPr lang="cs-CZ" sz="4400" dirty="0">
                <a:solidFill>
                  <a:schemeClr val="accent1">
                    <a:lumMod val="60000"/>
                    <a:lumOff val="40000"/>
                  </a:schemeClr>
                </a:solidFill>
              </a:rPr>
              <a:t> to d</a:t>
            </a:r>
            <a:r>
              <a:rPr lang="en-US" sz="4400" dirty="0" err="1">
                <a:solidFill>
                  <a:schemeClr val="accent1">
                    <a:lumMod val="60000"/>
                    <a:lumOff val="40000"/>
                  </a:schemeClr>
                </a:solidFill>
              </a:rPr>
              <a:t>istribution</a:t>
            </a:r>
            <a:endParaRPr lang="en-US" sz="4400" dirty="0">
              <a:solidFill>
                <a:schemeClr val="accent1">
                  <a:lumMod val="60000"/>
                  <a:lumOff val="40000"/>
                </a:schemeClr>
              </a:solidFill>
            </a:endParaRPr>
          </a:p>
        </p:txBody>
      </p:sp>
      <p:sp>
        <p:nvSpPr>
          <p:cNvPr id="6" name="TextBox 5"/>
          <p:cNvSpPr txBox="1"/>
          <p:nvPr/>
        </p:nvSpPr>
        <p:spPr>
          <a:xfrm>
            <a:off x="3048000" y="1981200"/>
            <a:ext cx="3352800" cy="523220"/>
          </a:xfrm>
          <a:prstGeom prst="rect">
            <a:avLst/>
          </a:prstGeom>
          <a:noFill/>
        </p:spPr>
        <p:txBody>
          <a:bodyPr wrap="square" rtlCol="0">
            <a:spAutoFit/>
          </a:bodyPr>
          <a:lstStyle/>
          <a:p>
            <a:r>
              <a:rPr lang="en-US" sz="2800" u="sng" dirty="0">
                <a:solidFill>
                  <a:srgbClr val="FFFF00"/>
                </a:solidFill>
              </a:rPr>
              <a:t>GENERALISED</a:t>
            </a:r>
          </a:p>
        </p:txBody>
      </p:sp>
      <p:pic>
        <p:nvPicPr>
          <p:cNvPr id="7170" name="Picture 2" descr="C:\Users\Anju\Desktop\genlymph.bmp"/>
          <p:cNvPicPr>
            <a:picLocks noChangeAspect="1" noChangeArrowheads="1"/>
          </p:cNvPicPr>
          <p:nvPr/>
        </p:nvPicPr>
        <p:blipFill>
          <a:blip r:embed="rId2"/>
          <a:srcRect/>
          <a:stretch>
            <a:fillRect/>
          </a:stretch>
        </p:blipFill>
        <p:spPr bwMode="auto">
          <a:xfrm>
            <a:off x="914400" y="2667000"/>
            <a:ext cx="3219450" cy="3276600"/>
          </a:xfrm>
          <a:prstGeom prst="rect">
            <a:avLst/>
          </a:prstGeom>
          <a:noFill/>
        </p:spPr>
      </p:pic>
      <p:pic>
        <p:nvPicPr>
          <p:cNvPr id="7171" name="Picture 3" descr="C:\Users\Anju\Desktop\gen lymph2.jpg"/>
          <p:cNvPicPr>
            <a:picLocks noChangeAspect="1" noChangeArrowheads="1"/>
          </p:cNvPicPr>
          <p:nvPr/>
        </p:nvPicPr>
        <p:blipFill>
          <a:blip r:embed="rId3"/>
          <a:srcRect/>
          <a:stretch>
            <a:fillRect/>
          </a:stretch>
        </p:blipFill>
        <p:spPr bwMode="auto">
          <a:xfrm>
            <a:off x="4724400" y="2743200"/>
            <a:ext cx="4019550" cy="3124200"/>
          </a:xfrm>
          <a:prstGeom prst="rect">
            <a:avLst/>
          </a:prstGeom>
          <a:noFill/>
        </p:spPr>
      </p:pic>
    </p:spTree>
    <p:extLst>
      <p:ext uri="{BB962C8B-B14F-4D97-AF65-F5344CB8AC3E}">
        <p14:creationId xmlns:p14="http://schemas.microsoft.com/office/powerpoint/2010/main" val="3625215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olný tvar: obrazec 6">
            <a:extLst>
              <a:ext uri="{FF2B5EF4-FFF2-40B4-BE49-F238E27FC236}">
                <a16:creationId xmlns:a16="http://schemas.microsoft.com/office/drawing/2014/main" id="{205C5AAD-A33A-426A-B1A5-3D16ECE93FFD}"/>
              </a:ext>
            </a:extLst>
          </p:cNvPr>
          <p:cNvSpPr/>
          <p:nvPr/>
        </p:nvSpPr>
        <p:spPr>
          <a:xfrm>
            <a:off x="4735748" y="114190"/>
            <a:ext cx="3834389" cy="1728335"/>
          </a:xfrm>
          <a:custGeom>
            <a:avLst/>
            <a:gdLst>
              <a:gd name="connsiteX0" fmla="*/ 323886 w 1943275"/>
              <a:gd name="connsiteY0" fmla="*/ 0 h 3834389"/>
              <a:gd name="connsiteX1" fmla="*/ 1619389 w 1943275"/>
              <a:gd name="connsiteY1" fmla="*/ 0 h 3834389"/>
              <a:gd name="connsiteX2" fmla="*/ 1943275 w 1943275"/>
              <a:gd name="connsiteY2" fmla="*/ 323886 h 3834389"/>
              <a:gd name="connsiteX3" fmla="*/ 1943275 w 1943275"/>
              <a:gd name="connsiteY3" fmla="*/ 3834389 h 3834389"/>
              <a:gd name="connsiteX4" fmla="*/ 1943275 w 1943275"/>
              <a:gd name="connsiteY4" fmla="*/ 3834389 h 3834389"/>
              <a:gd name="connsiteX5" fmla="*/ 0 w 1943275"/>
              <a:gd name="connsiteY5" fmla="*/ 3834389 h 3834389"/>
              <a:gd name="connsiteX6" fmla="*/ 0 w 1943275"/>
              <a:gd name="connsiteY6" fmla="*/ 3834389 h 3834389"/>
              <a:gd name="connsiteX7" fmla="*/ 0 w 1943275"/>
              <a:gd name="connsiteY7" fmla="*/ 323886 h 3834389"/>
              <a:gd name="connsiteX8" fmla="*/ 323886 w 1943275"/>
              <a:gd name="connsiteY8" fmla="*/ 0 h 383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3275" h="3834389">
                <a:moveTo>
                  <a:pt x="1943275" y="639079"/>
                </a:moveTo>
                <a:lnTo>
                  <a:pt x="1943275" y="3195310"/>
                </a:lnTo>
                <a:cubicBezTo>
                  <a:pt x="1943275" y="3548262"/>
                  <a:pt x="1869784" y="3834388"/>
                  <a:pt x="1779129" y="3834388"/>
                </a:cubicBezTo>
                <a:lnTo>
                  <a:pt x="0" y="3834388"/>
                </a:lnTo>
                <a:lnTo>
                  <a:pt x="0" y="3834388"/>
                </a:lnTo>
                <a:lnTo>
                  <a:pt x="0" y="1"/>
                </a:lnTo>
                <a:lnTo>
                  <a:pt x="0" y="1"/>
                </a:lnTo>
                <a:lnTo>
                  <a:pt x="1779129" y="1"/>
                </a:lnTo>
                <a:cubicBezTo>
                  <a:pt x="1869784" y="1"/>
                  <a:pt x="1943275" y="286127"/>
                  <a:pt x="1943275" y="639079"/>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1" tIns="152012" rIns="209162" bIns="152014" numCol="1" spcCol="1270" anchor="ctr" anchorCtr="0">
            <a:noAutofit/>
          </a:bodyPr>
          <a:lstStyle/>
          <a:p>
            <a:pPr marL="285750" lvl="1" indent="-285750" algn="l" defTabSz="1333500">
              <a:lnSpc>
                <a:spcPct val="90000"/>
              </a:lnSpc>
              <a:spcBef>
                <a:spcPct val="0"/>
              </a:spcBef>
              <a:spcAft>
                <a:spcPct val="15000"/>
              </a:spcAft>
              <a:buChar char="•"/>
            </a:pPr>
            <a:r>
              <a:rPr lang="cs-CZ" sz="3000" kern="1200" dirty="0"/>
              <a:t>HIV</a:t>
            </a:r>
            <a:endParaRPr lang="en-US" sz="3000" kern="1200" dirty="0"/>
          </a:p>
          <a:p>
            <a:pPr marL="285750" lvl="1" indent="-285750" algn="l" defTabSz="1333500">
              <a:lnSpc>
                <a:spcPct val="90000"/>
              </a:lnSpc>
              <a:spcBef>
                <a:spcPct val="0"/>
              </a:spcBef>
              <a:spcAft>
                <a:spcPct val="15000"/>
              </a:spcAft>
              <a:buChar char="•"/>
            </a:pPr>
            <a:r>
              <a:rPr lang="en-US" sz="3000" kern="1200" dirty="0"/>
              <a:t>Toxoplasmosis</a:t>
            </a:r>
          </a:p>
          <a:p>
            <a:pPr marL="285750" lvl="1" indent="-285750" algn="l" defTabSz="1333500">
              <a:lnSpc>
                <a:spcPct val="90000"/>
              </a:lnSpc>
              <a:spcBef>
                <a:spcPct val="0"/>
              </a:spcBef>
              <a:spcAft>
                <a:spcPct val="15000"/>
              </a:spcAft>
              <a:buChar char="•"/>
            </a:pPr>
            <a:r>
              <a:rPr lang="cs-CZ" sz="3000" kern="1200" dirty="0" err="1"/>
              <a:t>Other</a:t>
            </a:r>
            <a:r>
              <a:rPr lang="cs-CZ" sz="3000" kern="1200" dirty="0"/>
              <a:t> - </a:t>
            </a:r>
            <a:r>
              <a:rPr lang="cs-CZ" sz="3000" kern="1200" dirty="0" err="1"/>
              <a:t>mononucleosis</a:t>
            </a:r>
            <a:endParaRPr lang="en-US" sz="3000" kern="1200" dirty="0"/>
          </a:p>
        </p:txBody>
      </p:sp>
      <p:sp>
        <p:nvSpPr>
          <p:cNvPr id="8" name="Volný tvar: obrazec 7">
            <a:extLst>
              <a:ext uri="{FF2B5EF4-FFF2-40B4-BE49-F238E27FC236}">
                <a16:creationId xmlns:a16="http://schemas.microsoft.com/office/drawing/2014/main" id="{5A80BFBB-1108-47A1-A1DE-2BD001955C10}"/>
              </a:ext>
            </a:extLst>
          </p:cNvPr>
          <p:cNvSpPr/>
          <p:nvPr/>
        </p:nvSpPr>
        <p:spPr>
          <a:xfrm>
            <a:off x="192010" y="114191"/>
            <a:ext cx="3429000" cy="1728335"/>
          </a:xfrm>
          <a:custGeom>
            <a:avLst/>
            <a:gdLst>
              <a:gd name="connsiteX0" fmla="*/ 0 w 4052751"/>
              <a:gd name="connsiteY0" fmla="*/ 308491 h 1850909"/>
              <a:gd name="connsiteX1" fmla="*/ 308491 w 4052751"/>
              <a:gd name="connsiteY1" fmla="*/ 0 h 1850909"/>
              <a:gd name="connsiteX2" fmla="*/ 3744260 w 4052751"/>
              <a:gd name="connsiteY2" fmla="*/ 0 h 1850909"/>
              <a:gd name="connsiteX3" fmla="*/ 4052751 w 4052751"/>
              <a:gd name="connsiteY3" fmla="*/ 308491 h 1850909"/>
              <a:gd name="connsiteX4" fmla="*/ 4052751 w 4052751"/>
              <a:gd name="connsiteY4" fmla="*/ 1542418 h 1850909"/>
              <a:gd name="connsiteX5" fmla="*/ 3744260 w 4052751"/>
              <a:gd name="connsiteY5" fmla="*/ 1850909 h 1850909"/>
              <a:gd name="connsiteX6" fmla="*/ 308491 w 4052751"/>
              <a:gd name="connsiteY6" fmla="*/ 1850909 h 1850909"/>
              <a:gd name="connsiteX7" fmla="*/ 0 w 4052751"/>
              <a:gd name="connsiteY7" fmla="*/ 1542418 h 1850909"/>
              <a:gd name="connsiteX8" fmla="*/ 0 w 4052751"/>
              <a:gd name="connsiteY8" fmla="*/ 308491 h 185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2751" h="1850909">
                <a:moveTo>
                  <a:pt x="0" y="308491"/>
                </a:moveTo>
                <a:cubicBezTo>
                  <a:pt x="0" y="138116"/>
                  <a:pt x="138116" y="0"/>
                  <a:pt x="308491" y="0"/>
                </a:cubicBezTo>
                <a:lnTo>
                  <a:pt x="3744260" y="0"/>
                </a:lnTo>
                <a:cubicBezTo>
                  <a:pt x="3914635" y="0"/>
                  <a:pt x="4052751" y="138116"/>
                  <a:pt x="4052751" y="308491"/>
                </a:cubicBezTo>
                <a:lnTo>
                  <a:pt x="4052751" y="1542418"/>
                </a:lnTo>
                <a:cubicBezTo>
                  <a:pt x="4052751" y="1712793"/>
                  <a:pt x="3914635" y="1850909"/>
                  <a:pt x="3744260" y="1850909"/>
                </a:cubicBezTo>
                <a:lnTo>
                  <a:pt x="308491" y="1850909"/>
                </a:lnTo>
                <a:cubicBezTo>
                  <a:pt x="138116" y="1850909"/>
                  <a:pt x="0" y="1712793"/>
                  <a:pt x="0" y="1542418"/>
                </a:cubicBezTo>
                <a:lnTo>
                  <a:pt x="0" y="308491"/>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1324" tIns="160839" rIns="231324" bIns="160839" numCol="1" spcCol="1270" anchor="ctr" anchorCtr="0">
            <a:noAutofit/>
          </a:bodyPr>
          <a:lstStyle/>
          <a:p>
            <a:pPr marL="0" lvl="0" indent="0" algn="ctr" defTabSz="1644650">
              <a:lnSpc>
                <a:spcPct val="90000"/>
              </a:lnSpc>
              <a:spcBef>
                <a:spcPct val="0"/>
              </a:spcBef>
              <a:spcAft>
                <a:spcPct val="35000"/>
              </a:spcAft>
              <a:buNone/>
            </a:pPr>
            <a:r>
              <a:rPr lang="cs-CZ" sz="3700" kern="1200" dirty="0">
                <a:solidFill>
                  <a:srgbClr val="C00000"/>
                </a:solidFill>
              </a:rPr>
              <a:t>I</a:t>
            </a:r>
            <a:r>
              <a:rPr lang="en-US" sz="3700" kern="1200" dirty="0" err="1">
                <a:solidFill>
                  <a:srgbClr val="C00000"/>
                </a:solidFill>
              </a:rPr>
              <a:t>nfections</a:t>
            </a:r>
            <a:endParaRPr lang="en-US" sz="3700" kern="1200" dirty="0">
              <a:solidFill>
                <a:srgbClr val="C00000"/>
              </a:solidFill>
            </a:endParaRPr>
          </a:p>
        </p:txBody>
      </p:sp>
      <p:sp>
        <p:nvSpPr>
          <p:cNvPr id="9" name="Volný tvar: obrazec 8">
            <a:extLst>
              <a:ext uri="{FF2B5EF4-FFF2-40B4-BE49-F238E27FC236}">
                <a16:creationId xmlns:a16="http://schemas.microsoft.com/office/drawing/2014/main" id="{59F9580D-1D59-4ABC-BFF1-348C17E65387}"/>
              </a:ext>
            </a:extLst>
          </p:cNvPr>
          <p:cNvSpPr/>
          <p:nvPr/>
        </p:nvSpPr>
        <p:spPr>
          <a:xfrm>
            <a:off x="4735747" y="3823648"/>
            <a:ext cx="3850234" cy="1520373"/>
          </a:xfrm>
          <a:custGeom>
            <a:avLst/>
            <a:gdLst>
              <a:gd name="connsiteX0" fmla="*/ 271372 w 1628198"/>
              <a:gd name="connsiteY0" fmla="*/ 0 h 4549901"/>
              <a:gd name="connsiteX1" fmla="*/ 1356826 w 1628198"/>
              <a:gd name="connsiteY1" fmla="*/ 0 h 4549901"/>
              <a:gd name="connsiteX2" fmla="*/ 1628198 w 1628198"/>
              <a:gd name="connsiteY2" fmla="*/ 271372 h 4549901"/>
              <a:gd name="connsiteX3" fmla="*/ 1628198 w 1628198"/>
              <a:gd name="connsiteY3" fmla="*/ 4549901 h 4549901"/>
              <a:gd name="connsiteX4" fmla="*/ 1628198 w 1628198"/>
              <a:gd name="connsiteY4" fmla="*/ 4549901 h 4549901"/>
              <a:gd name="connsiteX5" fmla="*/ 0 w 1628198"/>
              <a:gd name="connsiteY5" fmla="*/ 4549901 h 4549901"/>
              <a:gd name="connsiteX6" fmla="*/ 0 w 1628198"/>
              <a:gd name="connsiteY6" fmla="*/ 4549901 h 4549901"/>
              <a:gd name="connsiteX7" fmla="*/ 0 w 1628198"/>
              <a:gd name="connsiteY7" fmla="*/ 271372 h 4549901"/>
              <a:gd name="connsiteX8" fmla="*/ 271372 w 1628198"/>
              <a:gd name="connsiteY8" fmla="*/ 0 h 454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198" h="4549901">
                <a:moveTo>
                  <a:pt x="1628198" y="758334"/>
                </a:moveTo>
                <a:lnTo>
                  <a:pt x="1628198" y="3791567"/>
                </a:lnTo>
                <a:cubicBezTo>
                  <a:pt x="1628198" y="4210384"/>
                  <a:pt x="1584720" y="4549900"/>
                  <a:pt x="1531086" y="4549900"/>
                </a:cubicBezTo>
                <a:lnTo>
                  <a:pt x="0" y="4549900"/>
                </a:lnTo>
                <a:lnTo>
                  <a:pt x="0" y="4549900"/>
                </a:lnTo>
                <a:lnTo>
                  <a:pt x="0" y="1"/>
                </a:lnTo>
                <a:lnTo>
                  <a:pt x="0" y="1"/>
                </a:lnTo>
                <a:lnTo>
                  <a:pt x="1531086" y="1"/>
                </a:lnTo>
                <a:cubicBezTo>
                  <a:pt x="1584720" y="1"/>
                  <a:pt x="1628198" y="339517"/>
                  <a:pt x="1628198" y="758334"/>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1" tIns="136632" rIns="193782" bIns="136633" numCol="1" spcCol="1270" anchor="ctr" anchorCtr="0">
            <a:noAutofit/>
          </a:bodyPr>
          <a:lstStyle/>
          <a:p>
            <a:pPr marL="285750" lvl="1" indent="-285750" algn="l" defTabSz="1333500">
              <a:lnSpc>
                <a:spcPct val="90000"/>
              </a:lnSpc>
              <a:spcBef>
                <a:spcPct val="0"/>
              </a:spcBef>
              <a:spcAft>
                <a:spcPct val="15000"/>
              </a:spcAft>
              <a:buChar char="•"/>
            </a:pPr>
            <a:r>
              <a:rPr lang="cs-CZ" sz="2800" kern="1200" dirty="0" err="1"/>
              <a:t>Serum</a:t>
            </a:r>
            <a:r>
              <a:rPr lang="cs-CZ" sz="2800" kern="1200" dirty="0"/>
              <a:t> </a:t>
            </a:r>
            <a:r>
              <a:rPr lang="cs-CZ" sz="2800" kern="1200" dirty="0" err="1"/>
              <a:t>sickness</a:t>
            </a:r>
            <a:endParaRPr lang="en-US" sz="2800" kern="1200" dirty="0">
              <a:solidFill>
                <a:srgbClr val="FF0000"/>
              </a:solidFill>
            </a:endParaRPr>
          </a:p>
          <a:p>
            <a:pPr marL="285750" lvl="1" indent="-285750" algn="l" defTabSz="1333500">
              <a:lnSpc>
                <a:spcPct val="90000"/>
              </a:lnSpc>
              <a:spcBef>
                <a:spcPct val="0"/>
              </a:spcBef>
              <a:spcAft>
                <a:spcPct val="15000"/>
              </a:spcAft>
              <a:buChar char="•"/>
            </a:pPr>
            <a:r>
              <a:rPr lang="cs-CZ" sz="2800" kern="1200" dirty="0" err="1"/>
              <a:t>Drugs</a:t>
            </a:r>
            <a:r>
              <a:rPr lang="cs-CZ" sz="2800" kern="1200" dirty="0"/>
              <a:t> – </a:t>
            </a:r>
            <a:r>
              <a:rPr lang="en-US" sz="2800" kern="1200" dirty="0"/>
              <a:t>Phenytoin</a:t>
            </a:r>
            <a:r>
              <a:rPr lang="cs-CZ" sz="2800" kern="1200" dirty="0"/>
              <a:t>,…</a:t>
            </a:r>
            <a:endParaRPr lang="en-US" sz="2800" kern="1200" dirty="0"/>
          </a:p>
          <a:p>
            <a:pPr marL="285750" lvl="1" indent="-285750" algn="l" defTabSz="1333500">
              <a:lnSpc>
                <a:spcPct val="90000"/>
              </a:lnSpc>
              <a:spcBef>
                <a:spcPct val="0"/>
              </a:spcBef>
              <a:spcAft>
                <a:spcPct val="15000"/>
              </a:spcAft>
              <a:buChar char="•"/>
            </a:pPr>
            <a:r>
              <a:rPr lang="en-US" sz="2800" kern="1200" dirty="0" err="1"/>
              <a:t>Vasculitis,lupus,RA</a:t>
            </a:r>
            <a:endParaRPr lang="en-US" sz="2800" kern="1200" dirty="0"/>
          </a:p>
        </p:txBody>
      </p:sp>
      <p:sp>
        <p:nvSpPr>
          <p:cNvPr id="10" name="Volný tvar: obrazec 9">
            <a:extLst>
              <a:ext uri="{FF2B5EF4-FFF2-40B4-BE49-F238E27FC236}">
                <a16:creationId xmlns:a16="http://schemas.microsoft.com/office/drawing/2014/main" id="{C7FF99AF-2CE0-44D4-8146-0D7B03C20995}"/>
              </a:ext>
            </a:extLst>
          </p:cNvPr>
          <p:cNvSpPr/>
          <p:nvPr/>
        </p:nvSpPr>
        <p:spPr>
          <a:xfrm>
            <a:off x="192009" y="3751206"/>
            <a:ext cx="3429000" cy="1814526"/>
          </a:xfrm>
          <a:custGeom>
            <a:avLst/>
            <a:gdLst>
              <a:gd name="connsiteX0" fmla="*/ 0 w 3982224"/>
              <a:gd name="connsiteY0" fmla="*/ 323875 h 1943213"/>
              <a:gd name="connsiteX1" fmla="*/ 323875 w 3982224"/>
              <a:gd name="connsiteY1" fmla="*/ 0 h 1943213"/>
              <a:gd name="connsiteX2" fmla="*/ 3658349 w 3982224"/>
              <a:gd name="connsiteY2" fmla="*/ 0 h 1943213"/>
              <a:gd name="connsiteX3" fmla="*/ 3982224 w 3982224"/>
              <a:gd name="connsiteY3" fmla="*/ 323875 h 1943213"/>
              <a:gd name="connsiteX4" fmla="*/ 3982224 w 3982224"/>
              <a:gd name="connsiteY4" fmla="*/ 1619338 h 1943213"/>
              <a:gd name="connsiteX5" fmla="*/ 3658349 w 3982224"/>
              <a:gd name="connsiteY5" fmla="*/ 1943213 h 1943213"/>
              <a:gd name="connsiteX6" fmla="*/ 323875 w 3982224"/>
              <a:gd name="connsiteY6" fmla="*/ 1943213 h 1943213"/>
              <a:gd name="connsiteX7" fmla="*/ 0 w 3982224"/>
              <a:gd name="connsiteY7" fmla="*/ 1619338 h 1943213"/>
              <a:gd name="connsiteX8" fmla="*/ 0 w 3982224"/>
              <a:gd name="connsiteY8" fmla="*/ 323875 h 194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2224" h="1943213">
                <a:moveTo>
                  <a:pt x="0" y="323875"/>
                </a:moveTo>
                <a:cubicBezTo>
                  <a:pt x="0" y="145004"/>
                  <a:pt x="145004" y="0"/>
                  <a:pt x="323875" y="0"/>
                </a:cubicBezTo>
                <a:lnTo>
                  <a:pt x="3658349" y="0"/>
                </a:lnTo>
                <a:cubicBezTo>
                  <a:pt x="3837220" y="0"/>
                  <a:pt x="3982224" y="145004"/>
                  <a:pt x="3982224" y="323875"/>
                </a:cubicBezTo>
                <a:lnTo>
                  <a:pt x="3982224" y="1619338"/>
                </a:lnTo>
                <a:cubicBezTo>
                  <a:pt x="3982224" y="1798209"/>
                  <a:pt x="3837220" y="1943213"/>
                  <a:pt x="3658349" y="1943213"/>
                </a:cubicBezTo>
                <a:lnTo>
                  <a:pt x="323875" y="1943213"/>
                </a:lnTo>
                <a:cubicBezTo>
                  <a:pt x="145004" y="1943213"/>
                  <a:pt x="0" y="1798209"/>
                  <a:pt x="0" y="1619338"/>
                </a:cubicBezTo>
                <a:lnTo>
                  <a:pt x="0" y="323875"/>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5830" tIns="165345" rIns="235830" bIns="165345" numCol="1" spcCol="1270" anchor="ctr" anchorCtr="0">
            <a:noAutofit/>
          </a:bodyPr>
          <a:lstStyle/>
          <a:p>
            <a:pPr marL="0" lvl="0" indent="0" algn="ctr" defTabSz="1644650">
              <a:lnSpc>
                <a:spcPct val="90000"/>
              </a:lnSpc>
              <a:spcBef>
                <a:spcPct val="0"/>
              </a:spcBef>
              <a:spcAft>
                <a:spcPct val="35000"/>
              </a:spcAft>
              <a:buNone/>
            </a:pPr>
            <a:r>
              <a:rPr lang="en-US" sz="3200" kern="1200" dirty="0">
                <a:solidFill>
                  <a:srgbClr val="C00000"/>
                </a:solidFill>
              </a:rPr>
              <a:t>Hypersensitivity</a:t>
            </a:r>
            <a:endParaRPr lang="cs-CZ" sz="3200" kern="1200" dirty="0">
              <a:solidFill>
                <a:srgbClr val="C00000"/>
              </a:solidFill>
            </a:endParaRPr>
          </a:p>
          <a:p>
            <a:pPr marL="0" lvl="0" indent="0" algn="ctr" defTabSz="1644650">
              <a:lnSpc>
                <a:spcPct val="90000"/>
              </a:lnSpc>
              <a:spcBef>
                <a:spcPct val="0"/>
              </a:spcBef>
              <a:spcAft>
                <a:spcPct val="35000"/>
              </a:spcAft>
              <a:buNone/>
            </a:pPr>
            <a:r>
              <a:rPr lang="cs-CZ" sz="3200" kern="1200" dirty="0" err="1">
                <a:solidFill>
                  <a:srgbClr val="C00000"/>
                </a:solidFill>
              </a:rPr>
              <a:t>Autoimmunity</a:t>
            </a:r>
            <a:endParaRPr lang="en-US" sz="3200" kern="1200" dirty="0">
              <a:solidFill>
                <a:srgbClr val="C00000"/>
              </a:solidFill>
            </a:endParaRPr>
          </a:p>
        </p:txBody>
      </p:sp>
      <p:sp>
        <p:nvSpPr>
          <p:cNvPr id="11" name="Volný tvar: obrazec 10">
            <a:extLst>
              <a:ext uri="{FF2B5EF4-FFF2-40B4-BE49-F238E27FC236}">
                <a16:creationId xmlns:a16="http://schemas.microsoft.com/office/drawing/2014/main" id="{F32AD3B5-F052-43DA-A15E-FE8A38286C2E}"/>
              </a:ext>
            </a:extLst>
          </p:cNvPr>
          <p:cNvSpPr/>
          <p:nvPr/>
        </p:nvSpPr>
        <p:spPr>
          <a:xfrm>
            <a:off x="4735748" y="1928775"/>
            <a:ext cx="3850233" cy="1673163"/>
          </a:xfrm>
          <a:custGeom>
            <a:avLst/>
            <a:gdLst>
              <a:gd name="connsiteX0" fmla="*/ 340952 w 2045669"/>
              <a:gd name="connsiteY0" fmla="*/ 0 h 4487483"/>
              <a:gd name="connsiteX1" fmla="*/ 1704717 w 2045669"/>
              <a:gd name="connsiteY1" fmla="*/ 0 h 4487483"/>
              <a:gd name="connsiteX2" fmla="*/ 2045669 w 2045669"/>
              <a:gd name="connsiteY2" fmla="*/ 340952 h 4487483"/>
              <a:gd name="connsiteX3" fmla="*/ 2045669 w 2045669"/>
              <a:gd name="connsiteY3" fmla="*/ 4487483 h 4487483"/>
              <a:gd name="connsiteX4" fmla="*/ 2045669 w 2045669"/>
              <a:gd name="connsiteY4" fmla="*/ 4487483 h 4487483"/>
              <a:gd name="connsiteX5" fmla="*/ 0 w 2045669"/>
              <a:gd name="connsiteY5" fmla="*/ 4487483 h 4487483"/>
              <a:gd name="connsiteX6" fmla="*/ 0 w 2045669"/>
              <a:gd name="connsiteY6" fmla="*/ 4487483 h 4487483"/>
              <a:gd name="connsiteX7" fmla="*/ 0 w 2045669"/>
              <a:gd name="connsiteY7" fmla="*/ 340952 h 4487483"/>
              <a:gd name="connsiteX8" fmla="*/ 340952 w 2045669"/>
              <a:gd name="connsiteY8" fmla="*/ 0 h 448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5669" h="4487483">
                <a:moveTo>
                  <a:pt x="2045669" y="747930"/>
                </a:moveTo>
                <a:lnTo>
                  <a:pt x="2045669" y="3739553"/>
                </a:lnTo>
                <a:cubicBezTo>
                  <a:pt x="2045669" y="4152624"/>
                  <a:pt x="1976082" y="4487483"/>
                  <a:pt x="1890242" y="4487483"/>
                </a:cubicBezTo>
                <a:lnTo>
                  <a:pt x="0" y="4487483"/>
                </a:lnTo>
                <a:lnTo>
                  <a:pt x="0" y="4487483"/>
                </a:lnTo>
                <a:lnTo>
                  <a:pt x="0" y="0"/>
                </a:lnTo>
                <a:lnTo>
                  <a:pt x="0" y="0"/>
                </a:lnTo>
                <a:lnTo>
                  <a:pt x="1890242" y="0"/>
                </a:lnTo>
                <a:cubicBezTo>
                  <a:pt x="1976082" y="0"/>
                  <a:pt x="2045669" y="334859"/>
                  <a:pt x="2045669" y="747930"/>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1" tIns="157011" rIns="214160" bIns="157011" numCol="1" spcCol="1270" anchor="ctr" anchorCtr="0">
            <a:noAutofit/>
          </a:bodyPr>
          <a:lstStyle/>
          <a:p>
            <a:pPr marL="285750" lvl="1" indent="-285750" algn="l" defTabSz="1333500">
              <a:lnSpc>
                <a:spcPct val="90000"/>
              </a:lnSpc>
              <a:spcBef>
                <a:spcPct val="0"/>
              </a:spcBef>
              <a:spcAft>
                <a:spcPct val="15000"/>
              </a:spcAft>
              <a:buChar char="•"/>
            </a:pPr>
            <a:r>
              <a:rPr lang="cs-CZ" sz="3000" kern="1200" dirty="0" err="1">
                <a:solidFill>
                  <a:schemeClr val="tx1"/>
                </a:solidFill>
              </a:rPr>
              <a:t>Leukemia</a:t>
            </a:r>
            <a:endParaRPr lang="en-US" sz="3000" kern="1200" dirty="0">
              <a:solidFill>
                <a:schemeClr val="tx1"/>
              </a:solidFill>
            </a:endParaRPr>
          </a:p>
          <a:p>
            <a:pPr marL="285750" lvl="1" indent="-285750" algn="l" defTabSz="1333500">
              <a:lnSpc>
                <a:spcPct val="90000"/>
              </a:lnSpc>
              <a:spcBef>
                <a:spcPct val="0"/>
              </a:spcBef>
              <a:spcAft>
                <a:spcPct val="15000"/>
              </a:spcAft>
              <a:buChar char="•"/>
            </a:pPr>
            <a:r>
              <a:rPr lang="cs-CZ" sz="3000" kern="1200" dirty="0" err="1"/>
              <a:t>Hodgkin</a:t>
            </a:r>
            <a:r>
              <a:rPr lang="en-US" sz="3000" kern="1200" dirty="0"/>
              <a:t>’</a:t>
            </a:r>
            <a:r>
              <a:rPr lang="cs-CZ" sz="3000" kern="1200" dirty="0"/>
              <a:t>s</a:t>
            </a:r>
            <a:r>
              <a:rPr lang="en-US" sz="3000" kern="1200" dirty="0"/>
              <a:t> </a:t>
            </a:r>
            <a:r>
              <a:rPr lang="cs-CZ" sz="3000" kern="1200" dirty="0" err="1"/>
              <a:t>disease</a:t>
            </a:r>
            <a:endParaRPr lang="en-US" sz="3000" kern="1200" dirty="0"/>
          </a:p>
          <a:p>
            <a:pPr marL="285750" lvl="1" indent="-285750" algn="l" defTabSz="1333500">
              <a:lnSpc>
                <a:spcPct val="90000"/>
              </a:lnSpc>
              <a:spcBef>
                <a:spcPct val="0"/>
              </a:spcBef>
              <a:spcAft>
                <a:spcPct val="15000"/>
              </a:spcAft>
              <a:buChar char="•"/>
            </a:pPr>
            <a:r>
              <a:rPr lang="en-US" sz="3000" kern="1200" dirty="0"/>
              <a:t>NHL</a:t>
            </a:r>
          </a:p>
        </p:txBody>
      </p:sp>
      <p:sp>
        <p:nvSpPr>
          <p:cNvPr id="12" name="Volný tvar: obrazec 11">
            <a:extLst>
              <a:ext uri="{FF2B5EF4-FFF2-40B4-BE49-F238E27FC236}">
                <a16:creationId xmlns:a16="http://schemas.microsoft.com/office/drawing/2014/main" id="{ACF29CDB-77AC-4812-BF0A-38301FC81C01}"/>
              </a:ext>
            </a:extLst>
          </p:cNvPr>
          <p:cNvSpPr/>
          <p:nvPr/>
        </p:nvSpPr>
        <p:spPr>
          <a:xfrm>
            <a:off x="192009" y="1893037"/>
            <a:ext cx="3429000" cy="1708901"/>
          </a:xfrm>
          <a:custGeom>
            <a:avLst/>
            <a:gdLst>
              <a:gd name="connsiteX0" fmla="*/ 0 w 3187905"/>
              <a:gd name="connsiteY0" fmla="*/ 305022 h 1830097"/>
              <a:gd name="connsiteX1" fmla="*/ 305022 w 3187905"/>
              <a:gd name="connsiteY1" fmla="*/ 0 h 1830097"/>
              <a:gd name="connsiteX2" fmla="*/ 2882883 w 3187905"/>
              <a:gd name="connsiteY2" fmla="*/ 0 h 1830097"/>
              <a:gd name="connsiteX3" fmla="*/ 3187905 w 3187905"/>
              <a:gd name="connsiteY3" fmla="*/ 305022 h 1830097"/>
              <a:gd name="connsiteX4" fmla="*/ 3187905 w 3187905"/>
              <a:gd name="connsiteY4" fmla="*/ 1525075 h 1830097"/>
              <a:gd name="connsiteX5" fmla="*/ 2882883 w 3187905"/>
              <a:gd name="connsiteY5" fmla="*/ 1830097 h 1830097"/>
              <a:gd name="connsiteX6" fmla="*/ 305022 w 3187905"/>
              <a:gd name="connsiteY6" fmla="*/ 1830097 h 1830097"/>
              <a:gd name="connsiteX7" fmla="*/ 0 w 3187905"/>
              <a:gd name="connsiteY7" fmla="*/ 1525075 h 1830097"/>
              <a:gd name="connsiteX8" fmla="*/ 0 w 3187905"/>
              <a:gd name="connsiteY8" fmla="*/ 305022 h 183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7905" h="1830097">
                <a:moveTo>
                  <a:pt x="0" y="305022"/>
                </a:moveTo>
                <a:cubicBezTo>
                  <a:pt x="0" y="136563"/>
                  <a:pt x="136563" y="0"/>
                  <a:pt x="305022" y="0"/>
                </a:cubicBezTo>
                <a:lnTo>
                  <a:pt x="2882883" y="0"/>
                </a:lnTo>
                <a:cubicBezTo>
                  <a:pt x="3051342" y="0"/>
                  <a:pt x="3187905" y="136563"/>
                  <a:pt x="3187905" y="305022"/>
                </a:cubicBezTo>
                <a:lnTo>
                  <a:pt x="3187905" y="1525075"/>
                </a:lnTo>
                <a:cubicBezTo>
                  <a:pt x="3187905" y="1693534"/>
                  <a:pt x="3051342" y="1830097"/>
                  <a:pt x="2882883" y="1830097"/>
                </a:cubicBezTo>
                <a:lnTo>
                  <a:pt x="305022" y="1830097"/>
                </a:lnTo>
                <a:cubicBezTo>
                  <a:pt x="136563" y="1830097"/>
                  <a:pt x="0" y="1693534"/>
                  <a:pt x="0" y="1525075"/>
                </a:cubicBezTo>
                <a:lnTo>
                  <a:pt x="0" y="30502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0308" tIns="159823" rIns="230308" bIns="159823" numCol="1" spcCol="1270" anchor="ctr" anchorCtr="0">
            <a:noAutofit/>
          </a:bodyPr>
          <a:lstStyle/>
          <a:p>
            <a:pPr marL="0" lvl="0" indent="0" algn="ctr" defTabSz="1644650">
              <a:lnSpc>
                <a:spcPct val="90000"/>
              </a:lnSpc>
              <a:spcBef>
                <a:spcPct val="0"/>
              </a:spcBef>
              <a:spcAft>
                <a:spcPct val="35000"/>
              </a:spcAft>
              <a:buNone/>
            </a:pPr>
            <a:r>
              <a:rPr lang="en-US" sz="3700" kern="1200" dirty="0" err="1">
                <a:solidFill>
                  <a:srgbClr val="C00000"/>
                </a:solidFill>
              </a:rPr>
              <a:t>Neoplasia</a:t>
            </a:r>
            <a:endParaRPr lang="en-US" sz="3700" kern="1200" dirty="0">
              <a:solidFill>
                <a:srgbClr val="C00000"/>
              </a:solidFill>
            </a:endParaRPr>
          </a:p>
        </p:txBody>
      </p:sp>
      <p:sp>
        <p:nvSpPr>
          <p:cNvPr id="3" name="Rounded Rectangle 11">
            <a:extLst>
              <a:ext uri="{FF2B5EF4-FFF2-40B4-BE49-F238E27FC236}">
                <a16:creationId xmlns:a16="http://schemas.microsoft.com/office/drawing/2014/main" id="{128AB766-B060-4A97-8F33-C014C50506A4}"/>
              </a:ext>
            </a:extLst>
          </p:cNvPr>
          <p:cNvSpPr/>
          <p:nvPr/>
        </p:nvSpPr>
        <p:spPr bwMode="auto">
          <a:xfrm>
            <a:off x="192009" y="5715000"/>
            <a:ext cx="3429000" cy="914400"/>
          </a:xfrm>
          <a:prstGeom prst="round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kumimoji="0" lang="en-US" sz="3700" b="0" i="0" u="none" strike="noStrike" cap="none" normalizeH="0" baseline="0" dirty="0">
                <a:ln>
                  <a:noFill/>
                </a:ln>
                <a:solidFill>
                  <a:srgbClr val="C00000"/>
                </a:solidFill>
                <a:effectLst/>
              </a:rPr>
              <a:t> </a:t>
            </a:r>
            <a:r>
              <a:rPr lang="cs-CZ" sz="3700" dirty="0" err="1">
                <a:solidFill>
                  <a:srgbClr val="C00000"/>
                </a:solidFill>
              </a:rPr>
              <a:t>Metabolic</a:t>
            </a:r>
            <a:endParaRPr kumimoji="0" lang="en-US" sz="3700" b="0" i="0" u="none" strike="noStrike" cap="none" normalizeH="0" baseline="0" dirty="0">
              <a:ln>
                <a:noFill/>
              </a:ln>
              <a:solidFill>
                <a:srgbClr val="C00000"/>
              </a:solidFill>
              <a:effectLst/>
            </a:endParaRPr>
          </a:p>
        </p:txBody>
      </p:sp>
      <p:sp>
        <p:nvSpPr>
          <p:cNvPr id="13" name="Volný tvar: obrazec 12">
            <a:extLst>
              <a:ext uri="{FF2B5EF4-FFF2-40B4-BE49-F238E27FC236}">
                <a16:creationId xmlns:a16="http://schemas.microsoft.com/office/drawing/2014/main" id="{1FD701D7-5712-40F7-97E2-17339F02E50C}"/>
              </a:ext>
            </a:extLst>
          </p:cNvPr>
          <p:cNvSpPr/>
          <p:nvPr/>
        </p:nvSpPr>
        <p:spPr>
          <a:xfrm>
            <a:off x="4735747" y="5565732"/>
            <a:ext cx="3968563" cy="1167867"/>
          </a:xfrm>
          <a:custGeom>
            <a:avLst/>
            <a:gdLst>
              <a:gd name="connsiteX0" fmla="*/ 271372 w 1628198"/>
              <a:gd name="connsiteY0" fmla="*/ 0 h 4549901"/>
              <a:gd name="connsiteX1" fmla="*/ 1356826 w 1628198"/>
              <a:gd name="connsiteY1" fmla="*/ 0 h 4549901"/>
              <a:gd name="connsiteX2" fmla="*/ 1628198 w 1628198"/>
              <a:gd name="connsiteY2" fmla="*/ 271372 h 4549901"/>
              <a:gd name="connsiteX3" fmla="*/ 1628198 w 1628198"/>
              <a:gd name="connsiteY3" fmla="*/ 4549901 h 4549901"/>
              <a:gd name="connsiteX4" fmla="*/ 1628198 w 1628198"/>
              <a:gd name="connsiteY4" fmla="*/ 4549901 h 4549901"/>
              <a:gd name="connsiteX5" fmla="*/ 0 w 1628198"/>
              <a:gd name="connsiteY5" fmla="*/ 4549901 h 4549901"/>
              <a:gd name="connsiteX6" fmla="*/ 0 w 1628198"/>
              <a:gd name="connsiteY6" fmla="*/ 4549901 h 4549901"/>
              <a:gd name="connsiteX7" fmla="*/ 0 w 1628198"/>
              <a:gd name="connsiteY7" fmla="*/ 271372 h 4549901"/>
              <a:gd name="connsiteX8" fmla="*/ 271372 w 1628198"/>
              <a:gd name="connsiteY8" fmla="*/ 0 h 454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198" h="4549901">
                <a:moveTo>
                  <a:pt x="1628198" y="758334"/>
                </a:moveTo>
                <a:lnTo>
                  <a:pt x="1628198" y="3791567"/>
                </a:lnTo>
                <a:cubicBezTo>
                  <a:pt x="1628198" y="4210384"/>
                  <a:pt x="1584720" y="4549900"/>
                  <a:pt x="1531086" y="4549900"/>
                </a:cubicBezTo>
                <a:lnTo>
                  <a:pt x="0" y="4549900"/>
                </a:lnTo>
                <a:lnTo>
                  <a:pt x="0" y="4549900"/>
                </a:lnTo>
                <a:lnTo>
                  <a:pt x="0" y="1"/>
                </a:lnTo>
                <a:lnTo>
                  <a:pt x="0" y="1"/>
                </a:lnTo>
                <a:lnTo>
                  <a:pt x="1531086" y="1"/>
                </a:lnTo>
                <a:cubicBezTo>
                  <a:pt x="1584720" y="1"/>
                  <a:pt x="1628198" y="339517"/>
                  <a:pt x="1628198" y="758334"/>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1" tIns="136632" rIns="193782" bIns="136633" numCol="1" spcCol="1270" anchor="ctr" anchorCtr="0">
            <a:noAutofit/>
          </a:bodyPr>
          <a:lstStyle/>
          <a:p>
            <a:pPr eaLnBrk="0" fontAlgn="base" hangingPunct="0">
              <a:spcBef>
                <a:spcPct val="0"/>
              </a:spcBef>
              <a:spcAft>
                <a:spcPct val="0"/>
              </a:spcAft>
              <a:buFont typeface="Arial" pitchFamily="34" charset="0"/>
              <a:buChar char="•"/>
            </a:pPr>
            <a:r>
              <a:rPr lang="en-US" sz="3000" dirty="0"/>
              <a:t>Hyperthyroidism</a:t>
            </a:r>
          </a:p>
          <a:p>
            <a:pPr eaLnBrk="0" fontAlgn="base" hangingPunct="0">
              <a:spcBef>
                <a:spcPct val="0"/>
              </a:spcBef>
              <a:spcAft>
                <a:spcPct val="0"/>
              </a:spcAft>
              <a:buFont typeface="Arial" pitchFamily="34" charset="0"/>
              <a:buChar char="•"/>
            </a:pPr>
            <a:r>
              <a:rPr lang="en-US" sz="3000" dirty="0" err="1"/>
              <a:t>Lipidoses</a:t>
            </a:r>
            <a:endParaRPr lang="en-US" sz="3000" dirty="0"/>
          </a:p>
        </p:txBody>
      </p:sp>
    </p:spTree>
    <p:extLst>
      <p:ext uri="{BB962C8B-B14F-4D97-AF65-F5344CB8AC3E}">
        <p14:creationId xmlns:p14="http://schemas.microsoft.com/office/powerpoint/2010/main" val="2694057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914400"/>
            <a:ext cx="6019800" cy="769441"/>
          </a:xfrm>
          <a:prstGeom prst="rect">
            <a:avLst/>
          </a:prstGeom>
          <a:noFill/>
        </p:spPr>
        <p:txBody>
          <a:bodyPr wrap="square" rtlCol="0">
            <a:spAutoFit/>
          </a:bodyPr>
          <a:lstStyle/>
          <a:p>
            <a:r>
              <a:rPr lang="en-US" sz="4400" u="sng" dirty="0" err="1">
                <a:solidFill>
                  <a:srgbClr val="FF99CC"/>
                </a:solidFill>
              </a:rPr>
              <a:t>Castleman’s</a:t>
            </a:r>
            <a:r>
              <a:rPr lang="en-US" sz="4400" u="sng" dirty="0">
                <a:solidFill>
                  <a:srgbClr val="FF99CC"/>
                </a:solidFill>
              </a:rPr>
              <a:t> disease</a:t>
            </a:r>
          </a:p>
        </p:txBody>
      </p:sp>
      <p:pic>
        <p:nvPicPr>
          <p:cNvPr id="9218" name="Picture 2" descr="C:\Users\Anju\Desktop\CASTLE2.jpg"/>
          <p:cNvPicPr>
            <a:picLocks noChangeAspect="1" noChangeArrowheads="1"/>
          </p:cNvPicPr>
          <p:nvPr/>
        </p:nvPicPr>
        <p:blipFill>
          <a:blip r:embed="rId3"/>
          <a:srcRect/>
          <a:stretch>
            <a:fillRect/>
          </a:stretch>
        </p:blipFill>
        <p:spPr bwMode="auto">
          <a:xfrm>
            <a:off x="1143000" y="3581400"/>
            <a:ext cx="2209800" cy="2438400"/>
          </a:xfrm>
          <a:prstGeom prst="rect">
            <a:avLst/>
          </a:prstGeom>
          <a:noFill/>
        </p:spPr>
      </p:pic>
      <p:pic>
        <p:nvPicPr>
          <p:cNvPr id="9219" name="Picture 3" descr="C:\Users\Anju\Desktop\CASTLE.jpg"/>
          <p:cNvPicPr>
            <a:picLocks noChangeAspect="1" noChangeArrowheads="1"/>
          </p:cNvPicPr>
          <p:nvPr/>
        </p:nvPicPr>
        <p:blipFill>
          <a:blip r:embed="rId4"/>
          <a:srcRect/>
          <a:stretch>
            <a:fillRect/>
          </a:stretch>
        </p:blipFill>
        <p:spPr bwMode="auto">
          <a:xfrm>
            <a:off x="5029200" y="3581400"/>
            <a:ext cx="2903538" cy="2438400"/>
          </a:xfrm>
          <a:prstGeom prst="rect">
            <a:avLst/>
          </a:prstGeom>
          <a:noFill/>
        </p:spPr>
      </p:pic>
      <p:sp>
        <p:nvSpPr>
          <p:cNvPr id="7" name="TextBox 6"/>
          <p:cNvSpPr txBox="1"/>
          <p:nvPr/>
        </p:nvSpPr>
        <p:spPr>
          <a:xfrm>
            <a:off x="998538" y="2001678"/>
            <a:ext cx="6934200" cy="1261884"/>
          </a:xfrm>
          <a:prstGeom prst="rect">
            <a:avLst/>
          </a:prstGeom>
          <a:noFill/>
        </p:spPr>
        <p:txBody>
          <a:bodyPr wrap="square" rtlCol="0">
            <a:spAutoFit/>
          </a:bodyPr>
          <a:lstStyle/>
          <a:p>
            <a:r>
              <a:rPr lang="en-US" sz="2400" dirty="0" err="1">
                <a:solidFill>
                  <a:schemeClr val="bg1"/>
                </a:solidFill>
              </a:rPr>
              <a:t>Rare,idiopathic</a:t>
            </a:r>
            <a:r>
              <a:rPr lang="en-US" sz="2400" dirty="0">
                <a:solidFill>
                  <a:schemeClr val="bg1"/>
                </a:solidFill>
              </a:rPr>
              <a:t>,</a:t>
            </a:r>
            <a:r>
              <a:rPr lang="cs-CZ" sz="2400" dirty="0">
                <a:solidFill>
                  <a:schemeClr val="bg1"/>
                </a:solidFill>
              </a:rPr>
              <a:t>l</a:t>
            </a:r>
            <a:r>
              <a:rPr lang="en-US" sz="2400" dirty="0" err="1">
                <a:solidFill>
                  <a:schemeClr val="bg1"/>
                </a:solidFill>
              </a:rPr>
              <a:t>ocalised</a:t>
            </a:r>
            <a:r>
              <a:rPr lang="en-US" sz="2400" dirty="0">
                <a:solidFill>
                  <a:schemeClr val="bg1"/>
                </a:solidFill>
              </a:rPr>
              <a:t>/</a:t>
            </a:r>
            <a:r>
              <a:rPr lang="en-US" sz="2400" dirty="0" err="1">
                <a:solidFill>
                  <a:schemeClr val="bg1"/>
                </a:solidFill>
              </a:rPr>
              <a:t>multicentric,</a:t>
            </a:r>
            <a:r>
              <a:rPr lang="en-US" sz="2400" dirty="0" err="1">
                <a:solidFill>
                  <a:srgbClr val="FFFF00"/>
                </a:solidFill>
              </a:rPr>
              <a:t>mimic</a:t>
            </a:r>
            <a:r>
              <a:rPr lang="en-US" sz="2400" dirty="0">
                <a:solidFill>
                  <a:srgbClr val="FFFF00"/>
                </a:solidFill>
              </a:rPr>
              <a:t> </a:t>
            </a:r>
            <a:r>
              <a:rPr lang="en-US" sz="2800" dirty="0">
                <a:solidFill>
                  <a:srgbClr val="FFFF00"/>
                </a:solidFill>
              </a:rPr>
              <a:t>lymphoma/HIV</a:t>
            </a:r>
            <a:r>
              <a:rPr lang="en-US" sz="2400" dirty="0">
                <a:solidFill>
                  <a:schemeClr val="bg1"/>
                </a:solidFill>
              </a:rPr>
              <a:t>,</a:t>
            </a:r>
            <a:r>
              <a:rPr lang="cs-CZ" sz="2400" dirty="0">
                <a:solidFill>
                  <a:schemeClr val="bg1"/>
                </a:solidFill>
              </a:rPr>
              <a:t> </a:t>
            </a:r>
            <a:r>
              <a:rPr lang="en-US" sz="2400" dirty="0">
                <a:solidFill>
                  <a:schemeClr val="bg1"/>
                </a:solidFill>
              </a:rPr>
              <a:t>systemic </a:t>
            </a:r>
            <a:r>
              <a:rPr lang="en-US" sz="2400" dirty="0" err="1">
                <a:solidFill>
                  <a:schemeClr val="bg1"/>
                </a:solidFill>
              </a:rPr>
              <a:t>symptoms,increased</a:t>
            </a:r>
            <a:r>
              <a:rPr lang="en-US" sz="2400" dirty="0">
                <a:solidFill>
                  <a:schemeClr val="bg1"/>
                </a:solidFill>
              </a:rPr>
              <a:t> risk of </a:t>
            </a:r>
            <a:r>
              <a:rPr lang="cs-CZ" sz="2400" dirty="0" err="1">
                <a:solidFill>
                  <a:schemeClr val="bg1"/>
                </a:solidFill>
              </a:rPr>
              <a:t>malignancies</a:t>
            </a:r>
            <a:r>
              <a:rPr lang="cs-CZ" sz="2400" dirty="0">
                <a:solidFill>
                  <a:schemeClr val="bg1"/>
                </a:solidFill>
              </a:rPr>
              <a:t> </a:t>
            </a:r>
            <a:r>
              <a:rPr lang="en-US" sz="2400" dirty="0">
                <a:solidFill>
                  <a:schemeClr val="bg1"/>
                </a:solidFill>
              </a:rPr>
              <a:t>infection</a:t>
            </a:r>
          </a:p>
        </p:txBody>
      </p:sp>
    </p:spTree>
    <p:extLst>
      <p:ext uri="{BB962C8B-B14F-4D97-AF65-F5344CB8AC3E}">
        <p14:creationId xmlns:p14="http://schemas.microsoft.com/office/powerpoint/2010/main" val="9248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304800"/>
            <a:ext cx="3886200" cy="584775"/>
          </a:xfrm>
          <a:prstGeom prst="rect">
            <a:avLst/>
          </a:prstGeom>
          <a:noFill/>
        </p:spPr>
        <p:txBody>
          <a:bodyPr wrap="square" rtlCol="0">
            <a:spAutoFit/>
          </a:bodyPr>
          <a:lstStyle/>
          <a:p>
            <a:r>
              <a:rPr lang="en-US" sz="3200" u="sng" dirty="0">
                <a:solidFill>
                  <a:srgbClr val="FFFF00"/>
                </a:solidFill>
              </a:rPr>
              <a:t>LOCALISED</a:t>
            </a:r>
            <a:r>
              <a:rPr lang="cs-CZ" sz="3200" u="sng" dirty="0">
                <a:solidFill>
                  <a:srgbClr val="FFFF00"/>
                </a:solidFill>
              </a:rPr>
              <a:t> (75%)</a:t>
            </a:r>
            <a:endParaRPr lang="en-US" sz="3200" u="sng" dirty="0">
              <a:solidFill>
                <a:srgbClr val="FFFF00"/>
              </a:solidFill>
            </a:endParaRPr>
          </a:p>
        </p:txBody>
      </p:sp>
      <p:sp>
        <p:nvSpPr>
          <p:cNvPr id="3" name="Volný tvar: obrazec 2">
            <a:extLst>
              <a:ext uri="{FF2B5EF4-FFF2-40B4-BE49-F238E27FC236}">
                <a16:creationId xmlns:a16="http://schemas.microsoft.com/office/drawing/2014/main" id="{3FB1D51D-2A25-43A5-B005-47E03E1929E5}"/>
              </a:ext>
            </a:extLst>
          </p:cNvPr>
          <p:cNvSpPr/>
          <p:nvPr/>
        </p:nvSpPr>
        <p:spPr>
          <a:xfrm>
            <a:off x="3429000" y="1163438"/>
            <a:ext cx="5315712" cy="1992302"/>
          </a:xfrm>
          <a:custGeom>
            <a:avLst/>
            <a:gdLst>
              <a:gd name="connsiteX0" fmla="*/ 332057 w 1992302"/>
              <a:gd name="connsiteY0" fmla="*/ 0 h 5315712"/>
              <a:gd name="connsiteX1" fmla="*/ 1660245 w 1992302"/>
              <a:gd name="connsiteY1" fmla="*/ 0 h 5315712"/>
              <a:gd name="connsiteX2" fmla="*/ 1992302 w 1992302"/>
              <a:gd name="connsiteY2" fmla="*/ 332057 h 5315712"/>
              <a:gd name="connsiteX3" fmla="*/ 1992302 w 1992302"/>
              <a:gd name="connsiteY3" fmla="*/ 5315712 h 5315712"/>
              <a:gd name="connsiteX4" fmla="*/ 1992302 w 1992302"/>
              <a:gd name="connsiteY4" fmla="*/ 5315712 h 5315712"/>
              <a:gd name="connsiteX5" fmla="*/ 0 w 1992302"/>
              <a:gd name="connsiteY5" fmla="*/ 5315712 h 5315712"/>
              <a:gd name="connsiteX6" fmla="*/ 0 w 1992302"/>
              <a:gd name="connsiteY6" fmla="*/ 5315712 h 5315712"/>
              <a:gd name="connsiteX7" fmla="*/ 0 w 1992302"/>
              <a:gd name="connsiteY7" fmla="*/ 332057 h 5315712"/>
              <a:gd name="connsiteX8" fmla="*/ 332057 w 1992302"/>
              <a:gd name="connsiteY8" fmla="*/ 0 h 531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302" h="5315712">
                <a:moveTo>
                  <a:pt x="1992302" y="885970"/>
                </a:moveTo>
                <a:lnTo>
                  <a:pt x="1992302" y="4429742"/>
                </a:lnTo>
                <a:cubicBezTo>
                  <a:pt x="1992302" y="4919050"/>
                  <a:pt x="1936582" y="5315712"/>
                  <a:pt x="1867849" y="5315712"/>
                </a:cubicBezTo>
                <a:lnTo>
                  <a:pt x="0" y="5315712"/>
                </a:lnTo>
                <a:lnTo>
                  <a:pt x="0" y="5315712"/>
                </a:lnTo>
                <a:lnTo>
                  <a:pt x="0" y="0"/>
                </a:lnTo>
                <a:lnTo>
                  <a:pt x="0" y="0"/>
                </a:lnTo>
                <a:lnTo>
                  <a:pt x="1867849" y="0"/>
                </a:lnTo>
                <a:cubicBezTo>
                  <a:pt x="1936582" y="0"/>
                  <a:pt x="1992302" y="396662"/>
                  <a:pt x="1992302" y="885970"/>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50596" rIns="203936" bIns="150596"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rgbClr val="FF0000"/>
                </a:solidFill>
              </a:rPr>
              <a:t>Viral Conjunctivitis</a:t>
            </a:r>
          </a:p>
          <a:p>
            <a:pPr marL="285750" lvl="1" indent="-285750" algn="l" defTabSz="1244600">
              <a:lnSpc>
                <a:spcPct val="90000"/>
              </a:lnSpc>
              <a:spcBef>
                <a:spcPct val="0"/>
              </a:spcBef>
              <a:spcAft>
                <a:spcPct val="15000"/>
              </a:spcAft>
              <a:buChar char="•"/>
            </a:pPr>
            <a:r>
              <a:rPr lang="en-US" sz="2800" kern="1200" dirty="0">
                <a:solidFill>
                  <a:srgbClr val="FF0000"/>
                </a:solidFill>
              </a:rPr>
              <a:t>Trachoma</a:t>
            </a:r>
          </a:p>
          <a:p>
            <a:pPr marL="285750" lvl="1" indent="-285750" algn="l" defTabSz="1244600">
              <a:lnSpc>
                <a:spcPct val="90000"/>
              </a:lnSpc>
              <a:spcBef>
                <a:spcPct val="0"/>
              </a:spcBef>
              <a:spcAft>
                <a:spcPct val="15000"/>
              </a:spcAft>
              <a:buChar char="•"/>
            </a:pPr>
            <a:r>
              <a:rPr lang="en-US" sz="2800" kern="1200" dirty="0"/>
              <a:t>Tularemia</a:t>
            </a:r>
          </a:p>
          <a:p>
            <a:pPr marL="285750" lvl="1" indent="-285750" algn="l" defTabSz="1244600">
              <a:lnSpc>
                <a:spcPct val="90000"/>
              </a:lnSpc>
              <a:spcBef>
                <a:spcPct val="0"/>
              </a:spcBef>
              <a:spcAft>
                <a:spcPct val="15000"/>
              </a:spcAft>
              <a:buChar char="•"/>
            </a:pPr>
            <a:r>
              <a:rPr lang="en-US" sz="2800" kern="1200" dirty="0" err="1"/>
              <a:t>Sarcoidosis</a:t>
            </a:r>
            <a:endParaRPr lang="en-US" sz="2800" kern="1200" dirty="0"/>
          </a:p>
        </p:txBody>
      </p:sp>
      <p:sp>
        <p:nvSpPr>
          <p:cNvPr id="6" name="Volný tvar: obrazec 5">
            <a:extLst>
              <a:ext uri="{FF2B5EF4-FFF2-40B4-BE49-F238E27FC236}">
                <a16:creationId xmlns:a16="http://schemas.microsoft.com/office/drawing/2014/main" id="{693883D1-FC10-4E21-98EA-76AAD33BBAF1}"/>
              </a:ext>
            </a:extLst>
          </p:cNvPr>
          <p:cNvSpPr/>
          <p:nvPr/>
        </p:nvSpPr>
        <p:spPr>
          <a:xfrm>
            <a:off x="304800" y="914400"/>
            <a:ext cx="2801114" cy="2490378"/>
          </a:xfrm>
          <a:custGeom>
            <a:avLst/>
            <a:gdLst>
              <a:gd name="connsiteX0" fmla="*/ 0 w 2801114"/>
              <a:gd name="connsiteY0" fmla="*/ 415071 h 2490378"/>
              <a:gd name="connsiteX1" fmla="*/ 415071 w 2801114"/>
              <a:gd name="connsiteY1" fmla="*/ 0 h 2490378"/>
              <a:gd name="connsiteX2" fmla="*/ 2386043 w 2801114"/>
              <a:gd name="connsiteY2" fmla="*/ 0 h 2490378"/>
              <a:gd name="connsiteX3" fmla="*/ 2801114 w 2801114"/>
              <a:gd name="connsiteY3" fmla="*/ 415071 h 2490378"/>
              <a:gd name="connsiteX4" fmla="*/ 2801114 w 2801114"/>
              <a:gd name="connsiteY4" fmla="*/ 2075307 h 2490378"/>
              <a:gd name="connsiteX5" fmla="*/ 2386043 w 2801114"/>
              <a:gd name="connsiteY5" fmla="*/ 2490378 h 2490378"/>
              <a:gd name="connsiteX6" fmla="*/ 415071 w 2801114"/>
              <a:gd name="connsiteY6" fmla="*/ 2490378 h 2490378"/>
              <a:gd name="connsiteX7" fmla="*/ 0 w 2801114"/>
              <a:gd name="connsiteY7" fmla="*/ 2075307 h 2490378"/>
              <a:gd name="connsiteX8" fmla="*/ 0 w 2801114"/>
              <a:gd name="connsiteY8" fmla="*/ 415071 h 249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1114" h="2490378">
                <a:moveTo>
                  <a:pt x="0" y="415071"/>
                </a:moveTo>
                <a:cubicBezTo>
                  <a:pt x="0" y="185834"/>
                  <a:pt x="185834" y="0"/>
                  <a:pt x="415071" y="0"/>
                </a:cubicBezTo>
                <a:lnTo>
                  <a:pt x="2386043" y="0"/>
                </a:lnTo>
                <a:cubicBezTo>
                  <a:pt x="2615280" y="0"/>
                  <a:pt x="2801114" y="185834"/>
                  <a:pt x="2801114" y="415071"/>
                </a:cubicBezTo>
                <a:lnTo>
                  <a:pt x="2801114" y="2075307"/>
                </a:lnTo>
                <a:cubicBezTo>
                  <a:pt x="2801114" y="2304544"/>
                  <a:pt x="2615280" y="2490378"/>
                  <a:pt x="2386043" y="2490378"/>
                </a:cubicBezTo>
                <a:lnTo>
                  <a:pt x="415071" y="2490378"/>
                </a:lnTo>
                <a:cubicBezTo>
                  <a:pt x="185834" y="2490378"/>
                  <a:pt x="0" y="2304544"/>
                  <a:pt x="0" y="2075307"/>
                </a:cubicBezTo>
                <a:lnTo>
                  <a:pt x="0" y="415071"/>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3010" tIns="167290" rIns="213010" bIns="16729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C00000"/>
                </a:solidFill>
              </a:rPr>
              <a:t>ANT.AURICULAR</a:t>
            </a:r>
          </a:p>
        </p:txBody>
      </p:sp>
      <p:sp>
        <p:nvSpPr>
          <p:cNvPr id="7" name="Volný tvar: obrazec 6">
            <a:extLst>
              <a:ext uri="{FF2B5EF4-FFF2-40B4-BE49-F238E27FC236}">
                <a16:creationId xmlns:a16="http://schemas.microsoft.com/office/drawing/2014/main" id="{3D61011C-582F-452C-885D-E30E2E4B7B3C}"/>
              </a:ext>
            </a:extLst>
          </p:cNvPr>
          <p:cNvSpPr/>
          <p:nvPr/>
        </p:nvSpPr>
        <p:spPr>
          <a:xfrm>
            <a:off x="3429000" y="3778459"/>
            <a:ext cx="5315712" cy="1992302"/>
          </a:xfrm>
          <a:custGeom>
            <a:avLst/>
            <a:gdLst>
              <a:gd name="connsiteX0" fmla="*/ 332057 w 1992302"/>
              <a:gd name="connsiteY0" fmla="*/ 0 h 5315712"/>
              <a:gd name="connsiteX1" fmla="*/ 1660245 w 1992302"/>
              <a:gd name="connsiteY1" fmla="*/ 0 h 5315712"/>
              <a:gd name="connsiteX2" fmla="*/ 1992302 w 1992302"/>
              <a:gd name="connsiteY2" fmla="*/ 332057 h 5315712"/>
              <a:gd name="connsiteX3" fmla="*/ 1992302 w 1992302"/>
              <a:gd name="connsiteY3" fmla="*/ 5315712 h 5315712"/>
              <a:gd name="connsiteX4" fmla="*/ 1992302 w 1992302"/>
              <a:gd name="connsiteY4" fmla="*/ 5315712 h 5315712"/>
              <a:gd name="connsiteX5" fmla="*/ 0 w 1992302"/>
              <a:gd name="connsiteY5" fmla="*/ 5315712 h 5315712"/>
              <a:gd name="connsiteX6" fmla="*/ 0 w 1992302"/>
              <a:gd name="connsiteY6" fmla="*/ 5315712 h 5315712"/>
              <a:gd name="connsiteX7" fmla="*/ 0 w 1992302"/>
              <a:gd name="connsiteY7" fmla="*/ 332057 h 5315712"/>
              <a:gd name="connsiteX8" fmla="*/ 332057 w 1992302"/>
              <a:gd name="connsiteY8" fmla="*/ 0 h 531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302" h="5315712">
                <a:moveTo>
                  <a:pt x="1992302" y="885970"/>
                </a:moveTo>
                <a:lnTo>
                  <a:pt x="1992302" y="4429742"/>
                </a:lnTo>
                <a:cubicBezTo>
                  <a:pt x="1992302" y="4919050"/>
                  <a:pt x="1936582" y="5315712"/>
                  <a:pt x="1867849" y="5315712"/>
                </a:cubicBezTo>
                <a:lnTo>
                  <a:pt x="0" y="5315712"/>
                </a:lnTo>
                <a:lnTo>
                  <a:pt x="0" y="5315712"/>
                </a:lnTo>
                <a:lnTo>
                  <a:pt x="0" y="0"/>
                </a:lnTo>
                <a:lnTo>
                  <a:pt x="0" y="0"/>
                </a:lnTo>
                <a:lnTo>
                  <a:pt x="1867849" y="0"/>
                </a:lnTo>
                <a:cubicBezTo>
                  <a:pt x="1936582" y="0"/>
                  <a:pt x="1992302" y="396662"/>
                  <a:pt x="1992302" y="885970"/>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50596" rIns="203936" bIns="150596"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Rubella</a:t>
            </a:r>
          </a:p>
          <a:p>
            <a:pPr marL="285750" lvl="1" indent="-285750" algn="l" defTabSz="1244600">
              <a:lnSpc>
                <a:spcPct val="90000"/>
              </a:lnSpc>
              <a:spcBef>
                <a:spcPct val="0"/>
              </a:spcBef>
              <a:spcAft>
                <a:spcPct val="15000"/>
              </a:spcAft>
              <a:buChar char="•"/>
            </a:pPr>
            <a:r>
              <a:rPr lang="en-US" sz="2800" kern="1200" dirty="0">
                <a:solidFill>
                  <a:srgbClr val="FF0000"/>
                </a:solidFill>
              </a:rPr>
              <a:t>Scalp infection</a:t>
            </a:r>
          </a:p>
          <a:p>
            <a:pPr marL="285750" lvl="1" indent="-285750" algn="l" defTabSz="1244600">
              <a:lnSpc>
                <a:spcPct val="90000"/>
              </a:lnSpc>
              <a:spcBef>
                <a:spcPct val="0"/>
              </a:spcBef>
              <a:spcAft>
                <a:spcPct val="15000"/>
              </a:spcAft>
              <a:buChar char="•"/>
            </a:pPr>
            <a:endParaRPr lang="en-US" sz="2800" kern="1200"/>
          </a:p>
        </p:txBody>
      </p:sp>
      <p:sp>
        <p:nvSpPr>
          <p:cNvPr id="8" name="Volný tvar: obrazec 7">
            <a:extLst>
              <a:ext uri="{FF2B5EF4-FFF2-40B4-BE49-F238E27FC236}">
                <a16:creationId xmlns:a16="http://schemas.microsoft.com/office/drawing/2014/main" id="{66DCA636-4092-4496-B426-EF3406521ECD}"/>
              </a:ext>
            </a:extLst>
          </p:cNvPr>
          <p:cNvSpPr/>
          <p:nvPr/>
        </p:nvSpPr>
        <p:spPr>
          <a:xfrm>
            <a:off x="304800" y="3529421"/>
            <a:ext cx="2801114" cy="2490378"/>
          </a:xfrm>
          <a:custGeom>
            <a:avLst/>
            <a:gdLst>
              <a:gd name="connsiteX0" fmla="*/ 0 w 2990088"/>
              <a:gd name="connsiteY0" fmla="*/ 415071 h 2490378"/>
              <a:gd name="connsiteX1" fmla="*/ 415071 w 2990088"/>
              <a:gd name="connsiteY1" fmla="*/ 0 h 2490378"/>
              <a:gd name="connsiteX2" fmla="*/ 2575017 w 2990088"/>
              <a:gd name="connsiteY2" fmla="*/ 0 h 2490378"/>
              <a:gd name="connsiteX3" fmla="*/ 2990088 w 2990088"/>
              <a:gd name="connsiteY3" fmla="*/ 415071 h 2490378"/>
              <a:gd name="connsiteX4" fmla="*/ 2990088 w 2990088"/>
              <a:gd name="connsiteY4" fmla="*/ 2075307 h 2490378"/>
              <a:gd name="connsiteX5" fmla="*/ 2575017 w 2990088"/>
              <a:gd name="connsiteY5" fmla="*/ 2490378 h 2490378"/>
              <a:gd name="connsiteX6" fmla="*/ 415071 w 2990088"/>
              <a:gd name="connsiteY6" fmla="*/ 2490378 h 2490378"/>
              <a:gd name="connsiteX7" fmla="*/ 0 w 2990088"/>
              <a:gd name="connsiteY7" fmla="*/ 2075307 h 2490378"/>
              <a:gd name="connsiteX8" fmla="*/ 0 w 2990088"/>
              <a:gd name="connsiteY8" fmla="*/ 415071 h 249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088" h="2490378">
                <a:moveTo>
                  <a:pt x="0" y="415071"/>
                </a:moveTo>
                <a:cubicBezTo>
                  <a:pt x="0" y="185834"/>
                  <a:pt x="185834" y="0"/>
                  <a:pt x="415071" y="0"/>
                </a:cubicBezTo>
                <a:lnTo>
                  <a:pt x="2575017" y="0"/>
                </a:lnTo>
                <a:cubicBezTo>
                  <a:pt x="2804254" y="0"/>
                  <a:pt x="2990088" y="185834"/>
                  <a:pt x="2990088" y="415071"/>
                </a:cubicBezTo>
                <a:lnTo>
                  <a:pt x="2990088" y="2075307"/>
                </a:lnTo>
                <a:cubicBezTo>
                  <a:pt x="2990088" y="2304544"/>
                  <a:pt x="2804254" y="2490378"/>
                  <a:pt x="2575017" y="2490378"/>
                </a:cubicBezTo>
                <a:lnTo>
                  <a:pt x="415071" y="2490378"/>
                </a:lnTo>
                <a:cubicBezTo>
                  <a:pt x="185834" y="2490378"/>
                  <a:pt x="0" y="2304544"/>
                  <a:pt x="0" y="2075307"/>
                </a:cubicBezTo>
                <a:lnTo>
                  <a:pt x="0" y="415071"/>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8250" tIns="174910" rIns="228250" bIns="174910" numCol="1" spcCol="1270" anchor="ctr" anchorCtr="0">
            <a:noAutofit/>
          </a:bodyPr>
          <a:lstStyle/>
          <a:p>
            <a:pPr marL="0" lvl="0" indent="0" algn="ctr" defTabSz="1244600">
              <a:lnSpc>
                <a:spcPct val="90000"/>
              </a:lnSpc>
              <a:spcBef>
                <a:spcPct val="0"/>
              </a:spcBef>
              <a:spcAft>
                <a:spcPct val="35000"/>
              </a:spcAft>
              <a:buNone/>
            </a:pPr>
            <a:r>
              <a:rPr lang="en-US" sz="2400" kern="1200" dirty="0">
                <a:solidFill>
                  <a:srgbClr val="C00000"/>
                </a:solidFill>
              </a:rPr>
              <a:t>POST.AURICLAR</a:t>
            </a:r>
          </a:p>
        </p:txBody>
      </p:sp>
    </p:spTree>
    <p:extLst>
      <p:ext uri="{BB962C8B-B14F-4D97-AF65-F5344CB8AC3E}">
        <p14:creationId xmlns:p14="http://schemas.microsoft.com/office/powerpoint/2010/main" val="859288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Anju\Desktop\ANT.bmp"/>
          <p:cNvPicPr>
            <a:picLocks noChangeAspect="1" noChangeArrowheads="1"/>
          </p:cNvPicPr>
          <p:nvPr/>
        </p:nvPicPr>
        <p:blipFill>
          <a:blip r:embed="rId2"/>
          <a:srcRect/>
          <a:stretch>
            <a:fillRect/>
          </a:stretch>
        </p:blipFill>
        <p:spPr bwMode="auto">
          <a:xfrm>
            <a:off x="762000" y="1219200"/>
            <a:ext cx="3733800" cy="3581400"/>
          </a:xfrm>
          <a:prstGeom prst="rect">
            <a:avLst/>
          </a:prstGeom>
          <a:noFill/>
        </p:spPr>
      </p:pic>
      <p:sp>
        <p:nvSpPr>
          <p:cNvPr id="8" name="TextBox 7"/>
          <p:cNvSpPr txBox="1"/>
          <p:nvPr/>
        </p:nvSpPr>
        <p:spPr>
          <a:xfrm>
            <a:off x="1219200" y="685800"/>
            <a:ext cx="3124200" cy="381000"/>
          </a:xfrm>
          <a:prstGeom prst="rect">
            <a:avLst/>
          </a:prstGeom>
          <a:noFill/>
        </p:spPr>
        <p:txBody>
          <a:bodyPr wrap="square" rtlCol="0">
            <a:spAutoFit/>
          </a:bodyPr>
          <a:lstStyle/>
          <a:p>
            <a:r>
              <a:rPr lang="en-US" dirty="0">
                <a:solidFill>
                  <a:srgbClr val="FFFF00"/>
                </a:solidFill>
              </a:rPr>
              <a:t>ANT. AURICULAR</a:t>
            </a:r>
          </a:p>
        </p:txBody>
      </p:sp>
      <p:pic>
        <p:nvPicPr>
          <p:cNvPr id="10244" name="Picture 4" descr="C:\Users\Anju\Desktop\POST.jpg"/>
          <p:cNvPicPr>
            <a:picLocks noChangeAspect="1" noChangeArrowheads="1"/>
          </p:cNvPicPr>
          <p:nvPr/>
        </p:nvPicPr>
        <p:blipFill>
          <a:blip r:embed="rId3"/>
          <a:srcRect/>
          <a:stretch>
            <a:fillRect/>
          </a:stretch>
        </p:blipFill>
        <p:spPr bwMode="auto">
          <a:xfrm>
            <a:off x="5453063" y="1219200"/>
            <a:ext cx="3233737" cy="3429000"/>
          </a:xfrm>
          <a:prstGeom prst="rect">
            <a:avLst/>
          </a:prstGeom>
          <a:noFill/>
        </p:spPr>
      </p:pic>
      <p:sp>
        <p:nvSpPr>
          <p:cNvPr id="10" name="TextBox 9"/>
          <p:cNvSpPr txBox="1"/>
          <p:nvPr/>
        </p:nvSpPr>
        <p:spPr>
          <a:xfrm>
            <a:off x="5486400" y="685800"/>
            <a:ext cx="2743200" cy="369332"/>
          </a:xfrm>
          <a:prstGeom prst="rect">
            <a:avLst/>
          </a:prstGeom>
          <a:noFill/>
        </p:spPr>
        <p:txBody>
          <a:bodyPr wrap="square" rtlCol="0">
            <a:spAutoFit/>
          </a:bodyPr>
          <a:lstStyle/>
          <a:p>
            <a:r>
              <a:rPr lang="en-US" dirty="0">
                <a:solidFill>
                  <a:srgbClr val="FFFF00"/>
                </a:solidFill>
              </a:rPr>
              <a:t>POST. AURICULAR</a:t>
            </a:r>
          </a:p>
        </p:txBody>
      </p:sp>
    </p:spTree>
    <p:extLst>
      <p:ext uri="{BB962C8B-B14F-4D97-AF65-F5344CB8AC3E}">
        <p14:creationId xmlns:p14="http://schemas.microsoft.com/office/powerpoint/2010/main" val="1276641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olný tvar: obrazec 2">
            <a:extLst>
              <a:ext uri="{FF2B5EF4-FFF2-40B4-BE49-F238E27FC236}">
                <a16:creationId xmlns:a16="http://schemas.microsoft.com/office/drawing/2014/main" id="{05C2F22D-A16B-4239-8AE8-6551733E8145}"/>
              </a:ext>
            </a:extLst>
          </p:cNvPr>
          <p:cNvSpPr/>
          <p:nvPr/>
        </p:nvSpPr>
        <p:spPr>
          <a:xfrm>
            <a:off x="3733800" y="570934"/>
            <a:ext cx="5026153" cy="2214563"/>
          </a:xfrm>
          <a:custGeom>
            <a:avLst/>
            <a:gdLst>
              <a:gd name="connsiteX0" fmla="*/ 440843 w 2645004"/>
              <a:gd name="connsiteY0" fmla="*/ 0 h 5559552"/>
              <a:gd name="connsiteX1" fmla="*/ 2204161 w 2645004"/>
              <a:gd name="connsiteY1" fmla="*/ 0 h 5559552"/>
              <a:gd name="connsiteX2" fmla="*/ 2645004 w 2645004"/>
              <a:gd name="connsiteY2" fmla="*/ 440843 h 5559552"/>
              <a:gd name="connsiteX3" fmla="*/ 2645004 w 2645004"/>
              <a:gd name="connsiteY3" fmla="*/ 5559552 h 5559552"/>
              <a:gd name="connsiteX4" fmla="*/ 2645004 w 2645004"/>
              <a:gd name="connsiteY4" fmla="*/ 5559552 h 5559552"/>
              <a:gd name="connsiteX5" fmla="*/ 0 w 2645004"/>
              <a:gd name="connsiteY5" fmla="*/ 5559552 h 5559552"/>
              <a:gd name="connsiteX6" fmla="*/ 0 w 2645004"/>
              <a:gd name="connsiteY6" fmla="*/ 5559552 h 5559552"/>
              <a:gd name="connsiteX7" fmla="*/ 0 w 2645004"/>
              <a:gd name="connsiteY7" fmla="*/ 440843 h 5559552"/>
              <a:gd name="connsiteX8" fmla="*/ 440843 w 2645004"/>
              <a:gd name="connsiteY8" fmla="*/ 0 h 555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5004" h="5559552">
                <a:moveTo>
                  <a:pt x="2645004" y="926612"/>
                </a:moveTo>
                <a:lnTo>
                  <a:pt x="2645004" y="4632940"/>
                </a:lnTo>
                <a:cubicBezTo>
                  <a:pt x="2645004" y="5144694"/>
                  <a:pt x="2551103" y="5559551"/>
                  <a:pt x="2435269" y="5559551"/>
                </a:cubicBezTo>
                <a:lnTo>
                  <a:pt x="0" y="5559551"/>
                </a:lnTo>
                <a:lnTo>
                  <a:pt x="0" y="5559551"/>
                </a:lnTo>
                <a:lnTo>
                  <a:pt x="0" y="1"/>
                </a:lnTo>
                <a:lnTo>
                  <a:pt x="0" y="1"/>
                </a:lnTo>
                <a:lnTo>
                  <a:pt x="2435269" y="1"/>
                </a:lnTo>
                <a:cubicBezTo>
                  <a:pt x="2551103" y="1"/>
                  <a:pt x="2645004" y="414858"/>
                  <a:pt x="2645004" y="926612"/>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13360" tIns="235798" rIns="342478" bIns="235798"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t>Buccal</a:t>
            </a:r>
            <a:r>
              <a:rPr lang="en-US" sz="2400" kern="1200" dirty="0"/>
              <a:t> cavity infection</a:t>
            </a:r>
          </a:p>
          <a:p>
            <a:pPr marL="228600" lvl="1" indent="-228600" algn="l" defTabSz="1066800">
              <a:lnSpc>
                <a:spcPct val="90000"/>
              </a:lnSpc>
              <a:spcBef>
                <a:spcPct val="0"/>
              </a:spcBef>
              <a:spcAft>
                <a:spcPct val="15000"/>
              </a:spcAft>
              <a:buChar char="•"/>
            </a:pPr>
            <a:r>
              <a:rPr lang="en-US" sz="2400" kern="1200" dirty="0" err="1">
                <a:solidFill>
                  <a:srgbClr val="FF0000"/>
                </a:solidFill>
              </a:rPr>
              <a:t>Pharyngitis</a:t>
            </a:r>
            <a:endParaRPr lang="en-US" sz="2400" kern="1200" dirty="0">
              <a:solidFill>
                <a:srgbClr val="FF0000"/>
              </a:solidFill>
            </a:endParaRPr>
          </a:p>
          <a:p>
            <a:pPr marL="228600" lvl="1" indent="-228600" algn="l" defTabSz="1066800">
              <a:lnSpc>
                <a:spcPct val="90000"/>
              </a:lnSpc>
              <a:spcBef>
                <a:spcPct val="0"/>
              </a:spcBef>
              <a:spcAft>
                <a:spcPct val="15000"/>
              </a:spcAft>
              <a:buChar char="•"/>
            </a:pPr>
            <a:r>
              <a:rPr lang="en-US" sz="2400" kern="1200" dirty="0"/>
              <a:t>Nasopharyngeal </a:t>
            </a:r>
            <a:r>
              <a:rPr lang="en-US" sz="2400" kern="1200" dirty="0" err="1"/>
              <a:t>tumour</a:t>
            </a:r>
            <a:endParaRPr lang="en-US" sz="2400" kern="1200" dirty="0"/>
          </a:p>
          <a:p>
            <a:pPr marL="228600" lvl="1" indent="-228600" algn="l" defTabSz="1066800">
              <a:lnSpc>
                <a:spcPct val="90000"/>
              </a:lnSpc>
              <a:spcBef>
                <a:spcPct val="0"/>
              </a:spcBef>
              <a:spcAft>
                <a:spcPct val="15000"/>
              </a:spcAft>
              <a:buChar char="•"/>
            </a:pPr>
            <a:r>
              <a:rPr lang="en-US" sz="2400" kern="1200" dirty="0"/>
              <a:t>Thyroid malignancy</a:t>
            </a:r>
          </a:p>
        </p:txBody>
      </p:sp>
      <p:sp>
        <p:nvSpPr>
          <p:cNvPr id="4" name="Volný tvar: obrazec 3">
            <a:extLst>
              <a:ext uri="{FF2B5EF4-FFF2-40B4-BE49-F238E27FC236}">
                <a16:creationId xmlns:a16="http://schemas.microsoft.com/office/drawing/2014/main" id="{A01353AC-10C6-4F9D-A783-0E880F50E4E8}"/>
              </a:ext>
            </a:extLst>
          </p:cNvPr>
          <p:cNvSpPr/>
          <p:nvPr/>
        </p:nvSpPr>
        <p:spPr>
          <a:xfrm>
            <a:off x="213510" y="593873"/>
            <a:ext cx="3127248" cy="2209731"/>
          </a:xfrm>
          <a:custGeom>
            <a:avLst/>
            <a:gdLst>
              <a:gd name="connsiteX0" fmla="*/ 0 w 3127248"/>
              <a:gd name="connsiteY0" fmla="*/ 464632 h 2787736"/>
              <a:gd name="connsiteX1" fmla="*/ 464632 w 3127248"/>
              <a:gd name="connsiteY1" fmla="*/ 0 h 2787736"/>
              <a:gd name="connsiteX2" fmla="*/ 2662616 w 3127248"/>
              <a:gd name="connsiteY2" fmla="*/ 0 h 2787736"/>
              <a:gd name="connsiteX3" fmla="*/ 3127248 w 3127248"/>
              <a:gd name="connsiteY3" fmla="*/ 464632 h 2787736"/>
              <a:gd name="connsiteX4" fmla="*/ 3127248 w 3127248"/>
              <a:gd name="connsiteY4" fmla="*/ 2323104 h 2787736"/>
              <a:gd name="connsiteX5" fmla="*/ 2662616 w 3127248"/>
              <a:gd name="connsiteY5" fmla="*/ 2787736 h 2787736"/>
              <a:gd name="connsiteX6" fmla="*/ 464632 w 3127248"/>
              <a:gd name="connsiteY6" fmla="*/ 2787736 h 2787736"/>
              <a:gd name="connsiteX7" fmla="*/ 0 w 3127248"/>
              <a:gd name="connsiteY7" fmla="*/ 2323104 h 2787736"/>
              <a:gd name="connsiteX8" fmla="*/ 0 w 3127248"/>
              <a:gd name="connsiteY8" fmla="*/ 464632 h 27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7248" h="2787736">
                <a:moveTo>
                  <a:pt x="0" y="464632"/>
                </a:moveTo>
                <a:cubicBezTo>
                  <a:pt x="0" y="208023"/>
                  <a:pt x="208023" y="0"/>
                  <a:pt x="464632" y="0"/>
                </a:cubicBezTo>
                <a:lnTo>
                  <a:pt x="2662616" y="0"/>
                </a:lnTo>
                <a:cubicBezTo>
                  <a:pt x="2919225" y="0"/>
                  <a:pt x="3127248" y="208023"/>
                  <a:pt x="3127248" y="464632"/>
                </a:cubicBezTo>
                <a:lnTo>
                  <a:pt x="3127248" y="2323104"/>
                </a:lnTo>
                <a:cubicBezTo>
                  <a:pt x="3127248" y="2579713"/>
                  <a:pt x="2919225" y="2787736"/>
                  <a:pt x="2662616" y="2787736"/>
                </a:cubicBezTo>
                <a:lnTo>
                  <a:pt x="464632" y="2787736"/>
                </a:lnTo>
                <a:cubicBezTo>
                  <a:pt x="208023" y="2787736"/>
                  <a:pt x="0" y="2579713"/>
                  <a:pt x="0" y="2323104"/>
                </a:cubicBezTo>
                <a:lnTo>
                  <a:pt x="0" y="46463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9436" tIns="202761" rIns="269436" bIns="202761" numCol="1" spcCol="1270" anchor="ctr" anchorCtr="0">
            <a:noAutofit/>
          </a:bodyPr>
          <a:lstStyle/>
          <a:p>
            <a:pPr marL="0" lvl="0" indent="0" algn="ctr" defTabSz="1555750">
              <a:lnSpc>
                <a:spcPct val="90000"/>
              </a:lnSpc>
              <a:spcBef>
                <a:spcPct val="0"/>
              </a:spcBef>
              <a:spcAft>
                <a:spcPct val="35000"/>
              </a:spcAft>
              <a:buNone/>
            </a:pPr>
            <a:r>
              <a:rPr lang="en-US" sz="3200" kern="1200" dirty="0">
                <a:solidFill>
                  <a:srgbClr val="C00000"/>
                </a:solidFill>
              </a:rPr>
              <a:t>SUB MANDIBULAR</a:t>
            </a:r>
          </a:p>
        </p:txBody>
      </p:sp>
      <p:sp>
        <p:nvSpPr>
          <p:cNvPr id="6" name="Volný tvar: obrazec 5">
            <a:extLst>
              <a:ext uri="{FF2B5EF4-FFF2-40B4-BE49-F238E27FC236}">
                <a16:creationId xmlns:a16="http://schemas.microsoft.com/office/drawing/2014/main" id="{48CD5687-B6C7-4E3D-9C53-B1FBAF78EB75}"/>
              </a:ext>
            </a:extLst>
          </p:cNvPr>
          <p:cNvSpPr/>
          <p:nvPr/>
        </p:nvSpPr>
        <p:spPr>
          <a:xfrm>
            <a:off x="3733799" y="3453066"/>
            <a:ext cx="5026153" cy="2247102"/>
          </a:xfrm>
          <a:custGeom>
            <a:avLst/>
            <a:gdLst>
              <a:gd name="connsiteX0" fmla="*/ 416425 w 2498503"/>
              <a:gd name="connsiteY0" fmla="*/ 0 h 5559552"/>
              <a:gd name="connsiteX1" fmla="*/ 2082078 w 2498503"/>
              <a:gd name="connsiteY1" fmla="*/ 0 h 5559552"/>
              <a:gd name="connsiteX2" fmla="*/ 2498503 w 2498503"/>
              <a:gd name="connsiteY2" fmla="*/ 416425 h 5559552"/>
              <a:gd name="connsiteX3" fmla="*/ 2498503 w 2498503"/>
              <a:gd name="connsiteY3" fmla="*/ 5559552 h 5559552"/>
              <a:gd name="connsiteX4" fmla="*/ 2498503 w 2498503"/>
              <a:gd name="connsiteY4" fmla="*/ 5559552 h 5559552"/>
              <a:gd name="connsiteX5" fmla="*/ 0 w 2498503"/>
              <a:gd name="connsiteY5" fmla="*/ 5559552 h 5559552"/>
              <a:gd name="connsiteX6" fmla="*/ 0 w 2498503"/>
              <a:gd name="connsiteY6" fmla="*/ 5559552 h 5559552"/>
              <a:gd name="connsiteX7" fmla="*/ 0 w 2498503"/>
              <a:gd name="connsiteY7" fmla="*/ 416425 h 5559552"/>
              <a:gd name="connsiteX8" fmla="*/ 416425 w 2498503"/>
              <a:gd name="connsiteY8" fmla="*/ 0 h 555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503" h="5559552">
                <a:moveTo>
                  <a:pt x="2498503" y="926610"/>
                </a:moveTo>
                <a:lnTo>
                  <a:pt x="2498503" y="4632942"/>
                </a:lnTo>
                <a:cubicBezTo>
                  <a:pt x="2498503" y="5144693"/>
                  <a:pt x="2414715" y="5559551"/>
                  <a:pt x="2311358" y="5559551"/>
                </a:cubicBezTo>
                <a:lnTo>
                  <a:pt x="0" y="5559551"/>
                </a:lnTo>
                <a:lnTo>
                  <a:pt x="0" y="5559551"/>
                </a:lnTo>
                <a:lnTo>
                  <a:pt x="0" y="1"/>
                </a:lnTo>
                <a:lnTo>
                  <a:pt x="0" y="1"/>
                </a:lnTo>
                <a:lnTo>
                  <a:pt x="2311358" y="1"/>
                </a:lnTo>
                <a:cubicBezTo>
                  <a:pt x="2414715" y="1"/>
                  <a:pt x="2498503" y="414859"/>
                  <a:pt x="2498503" y="926610"/>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1" tIns="188643" rIns="255317" bIns="188642" numCol="1" spcCol="1270" anchor="ctr" anchorCtr="0">
            <a:noAutofit/>
          </a:bodyPr>
          <a:lstStyle/>
          <a:p>
            <a:pPr marL="285750" lvl="1" indent="-285750" algn="l" defTabSz="1555750">
              <a:lnSpc>
                <a:spcPct val="90000"/>
              </a:lnSpc>
              <a:spcBef>
                <a:spcPct val="0"/>
              </a:spcBef>
              <a:spcAft>
                <a:spcPct val="15000"/>
              </a:spcAft>
              <a:buChar char="•"/>
            </a:pPr>
            <a:r>
              <a:rPr lang="cs-CZ" sz="2800" kern="1200" dirty="0" err="1">
                <a:solidFill>
                  <a:srgbClr val="FF0000"/>
                </a:solidFill>
              </a:rPr>
              <a:t>Mononucleosis</a:t>
            </a:r>
            <a:endParaRPr lang="en-US" sz="2800" kern="1200" dirty="0">
              <a:solidFill>
                <a:srgbClr val="FF0000"/>
              </a:solidFill>
            </a:endParaRPr>
          </a:p>
          <a:p>
            <a:pPr marL="285750" lvl="1" indent="-285750" algn="l" defTabSz="1555750">
              <a:lnSpc>
                <a:spcPct val="90000"/>
              </a:lnSpc>
              <a:spcBef>
                <a:spcPct val="0"/>
              </a:spcBef>
              <a:spcAft>
                <a:spcPct val="15000"/>
              </a:spcAft>
              <a:buChar char="•"/>
            </a:pPr>
            <a:r>
              <a:rPr lang="en-US" sz="2800" kern="1200" dirty="0" err="1"/>
              <a:t>Sarcoidosis</a:t>
            </a:r>
            <a:endParaRPr lang="en-US" sz="2800" kern="1200" dirty="0"/>
          </a:p>
          <a:p>
            <a:pPr marL="285750" lvl="1" indent="-285750" algn="l" defTabSz="1555750">
              <a:lnSpc>
                <a:spcPct val="90000"/>
              </a:lnSpc>
              <a:spcBef>
                <a:spcPct val="0"/>
              </a:spcBef>
              <a:spcAft>
                <a:spcPct val="15000"/>
              </a:spcAft>
              <a:buChar char="•"/>
            </a:pPr>
            <a:r>
              <a:rPr lang="en-US" sz="2800" kern="1200" dirty="0"/>
              <a:t>Toxoplasmosis</a:t>
            </a:r>
          </a:p>
          <a:p>
            <a:pPr marL="285750" lvl="1" indent="-285750" algn="l" defTabSz="1555750">
              <a:lnSpc>
                <a:spcPct val="90000"/>
              </a:lnSpc>
              <a:spcBef>
                <a:spcPct val="0"/>
              </a:spcBef>
              <a:spcAft>
                <a:spcPct val="15000"/>
              </a:spcAft>
              <a:buChar char="•"/>
            </a:pPr>
            <a:r>
              <a:rPr lang="cs-CZ" sz="2800" dirty="0"/>
              <a:t>P</a:t>
            </a:r>
            <a:r>
              <a:rPr lang="en-US" sz="2800" kern="1200" dirty="0" err="1"/>
              <a:t>haryngitis</a:t>
            </a:r>
            <a:endParaRPr lang="en-US" sz="2800" kern="1200" dirty="0"/>
          </a:p>
        </p:txBody>
      </p:sp>
      <p:sp>
        <p:nvSpPr>
          <p:cNvPr id="7" name="Volný tvar: obrazec 6">
            <a:extLst>
              <a:ext uri="{FF2B5EF4-FFF2-40B4-BE49-F238E27FC236}">
                <a16:creationId xmlns:a16="http://schemas.microsoft.com/office/drawing/2014/main" id="{D6AA0E0D-F966-4473-8A2D-B7115B43572F}"/>
              </a:ext>
            </a:extLst>
          </p:cNvPr>
          <p:cNvSpPr/>
          <p:nvPr/>
        </p:nvSpPr>
        <p:spPr>
          <a:xfrm>
            <a:off x="213510" y="3411314"/>
            <a:ext cx="3127248" cy="2330607"/>
          </a:xfrm>
          <a:custGeom>
            <a:avLst/>
            <a:gdLst>
              <a:gd name="connsiteX0" fmla="*/ 0 w 3127248"/>
              <a:gd name="connsiteY0" fmla="*/ 464632 h 2787736"/>
              <a:gd name="connsiteX1" fmla="*/ 464632 w 3127248"/>
              <a:gd name="connsiteY1" fmla="*/ 0 h 2787736"/>
              <a:gd name="connsiteX2" fmla="*/ 2662616 w 3127248"/>
              <a:gd name="connsiteY2" fmla="*/ 0 h 2787736"/>
              <a:gd name="connsiteX3" fmla="*/ 3127248 w 3127248"/>
              <a:gd name="connsiteY3" fmla="*/ 464632 h 2787736"/>
              <a:gd name="connsiteX4" fmla="*/ 3127248 w 3127248"/>
              <a:gd name="connsiteY4" fmla="*/ 2323104 h 2787736"/>
              <a:gd name="connsiteX5" fmla="*/ 2662616 w 3127248"/>
              <a:gd name="connsiteY5" fmla="*/ 2787736 h 2787736"/>
              <a:gd name="connsiteX6" fmla="*/ 464632 w 3127248"/>
              <a:gd name="connsiteY6" fmla="*/ 2787736 h 2787736"/>
              <a:gd name="connsiteX7" fmla="*/ 0 w 3127248"/>
              <a:gd name="connsiteY7" fmla="*/ 2323104 h 2787736"/>
              <a:gd name="connsiteX8" fmla="*/ 0 w 3127248"/>
              <a:gd name="connsiteY8" fmla="*/ 464632 h 27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7248" h="2787736">
                <a:moveTo>
                  <a:pt x="0" y="464632"/>
                </a:moveTo>
                <a:cubicBezTo>
                  <a:pt x="0" y="208023"/>
                  <a:pt x="208023" y="0"/>
                  <a:pt x="464632" y="0"/>
                </a:cubicBezTo>
                <a:lnTo>
                  <a:pt x="2662616" y="0"/>
                </a:lnTo>
                <a:cubicBezTo>
                  <a:pt x="2919225" y="0"/>
                  <a:pt x="3127248" y="208023"/>
                  <a:pt x="3127248" y="464632"/>
                </a:cubicBezTo>
                <a:lnTo>
                  <a:pt x="3127248" y="2323104"/>
                </a:lnTo>
                <a:cubicBezTo>
                  <a:pt x="3127248" y="2579713"/>
                  <a:pt x="2919225" y="2787736"/>
                  <a:pt x="2662616" y="2787736"/>
                </a:cubicBezTo>
                <a:lnTo>
                  <a:pt x="464632" y="2787736"/>
                </a:lnTo>
                <a:cubicBezTo>
                  <a:pt x="208023" y="2787736"/>
                  <a:pt x="0" y="2579713"/>
                  <a:pt x="0" y="2323104"/>
                </a:cubicBezTo>
                <a:lnTo>
                  <a:pt x="0" y="46463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9436" tIns="202761" rIns="269436" bIns="202761" numCol="1" spcCol="1270" anchor="ctr" anchorCtr="0">
            <a:noAutofit/>
          </a:bodyPr>
          <a:lstStyle/>
          <a:p>
            <a:pPr marL="0" lvl="0" indent="0" algn="ctr" defTabSz="1555750">
              <a:lnSpc>
                <a:spcPct val="90000"/>
              </a:lnSpc>
              <a:spcBef>
                <a:spcPct val="0"/>
              </a:spcBef>
              <a:spcAft>
                <a:spcPct val="35000"/>
              </a:spcAft>
              <a:buNone/>
            </a:pPr>
            <a:r>
              <a:rPr lang="en-US" sz="3200" kern="1200" dirty="0">
                <a:solidFill>
                  <a:srgbClr val="C00000"/>
                </a:solidFill>
              </a:rPr>
              <a:t>CERVICAL</a:t>
            </a:r>
          </a:p>
        </p:txBody>
      </p:sp>
    </p:spTree>
    <p:extLst>
      <p:ext uri="{BB962C8B-B14F-4D97-AF65-F5344CB8AC3E}">
        <p14:creationId xmlns:p14="http://schemas.microsoft.com/office/powerpoint/2010/main" val="1747568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nju\Desktop\sub.bmp"/>
          <p:cNvPicPr>
            <a:picLocks noChangeAspect="1" noChangeArrowheads="1"/>
          </p:cNvPicPr>
          <p:nvPr/>
        </p:nvPicPr>
        <p:blipFill>
          <a:blip r:embed="rId2"/>
          <a:srcRect/>
          <a:stretch>
            <a:fillRect/>
          </a:stretch>
        </p:blipFill>
        <p:spPr bwMode="auto">
          <a:xfrm>
            <a:off x="762000" y="1676400"/>
            <a:ext cx="3810000" cy="3429000"/>
          </a:xfrm>
          <a:prstGeom prst="rect">
            <a:avLst/>
          </a:prstGeom>
          <a:noFill/>
        </p:spPr>
      </p:pic>
      <p:sp>
        <p:nvSpPr>
          <p:cNvPr id="5" name="TextBox 4"/>
          <p:cNvSpPr txBox="1"/>
          <p:nvPr/>
        </p:nvSpPr>
        <p:spPr>
          <a:xfrm>
            <a:off x="1066800" y="1219200"/>
            <a:ext cx="3810000" cy="369332"/>
          </a:xfrm>
          <a:prstGeom prst="rect">
            <a:avLst/>
          </a:prstGeom>
          <a:noFill/>
        </p:spPr>
        <p:txBody>
          <a:bodyPr wrap="square" rtlCol="0">
            <a:spAutoFit/>
          </a:bodyPr>
          <a:lstStyle/>
          <a:p>
            <a:r>
              <a:rPr lang="en-US" dirty="0">
                <a:solidFill>
                  <a:srgbClr val="FFFF00"/>
                </a:solidFill>
              </a:rPr>
              <a:t>SUBMANDIBULAR</a:t>
            </a:r>
          </a:p>
        </p:txBody>
      </p:sp>
      <p:pic>
        <p:nvPicPr>
          <p:cNvPr id="11267" name="Picture 3" descr="C:\Users\Anju\Desktop\CER.jpg"/>
          <p:cNvPicPr>
            <a:picLocks noChangeAspect="1" noChangeArrowheads="1"/>
          </p:cNvPicPr>
          <p:nvPr/>
        </p:nvPicPr>
        <p:blipFill>
          <a:blip r:embed="rId3"/>
          <a:srcRect/>
          <a:stretch>
            <a:fillRect/>
          </a:stretch>
        </p:blipFill>
        <p:spPr bwMode="auto">
          <a:xfrm>
            <a:off x="4800600" y="1676400"/>
            <a:ext cx="3778250" cy="3428999"/>
          </a:xfrm>
          <a:prstGeom prst="rect">
            <a:avLst/>
          </a:prstGeom>
          <a:noFill/>
        </p:spPr>
      </p:pic>
      <p:sp>
        <p:nvSpPr>
          <p:cNvPr id="7" name="TextBox 6"/>
          <p:cNvSpPr txBox="1"/>
          <p:nvPr/>
        </p:nvSpPr>
        <p:spPr>
          <a:xfrm>
            <a:off x="4953000" y="1295400"/>
            <a:ext cx="3429000" cy="369332"/>
          </a:xfrm>
          <a:prstGeom prst="rect">
            <a:avLst/>
          </a:prstGeom>
          <a:noFill/>
        </p:spPr>
        <p:txBody>
          <a:bodyPr wrap="square" rtlCol="0">
            <a:spAutoFit/>
          </a:bodyPr>
          <a:lstStyle/>
          <a:p>
            <a:r>
              <a:rPr lang="en-US" dirty="0">
                <a:solidFill>
                  <a:srgbClr val="FFFF00"/>
                </a:solidFill>
              </a:rPr>
              <a:t>CERVICAL B</a:t>
            </a:r>
            <a:r>
              <a:rPr lang="cs-CZ" dirty="0">
                <a:solidFill>
                  <a:srgbClr val="FFFF00"/>
                </a:solidFill>
              </a:rPr>
              <a:t>I</a:t>
            </a:r>
            <a:r>
              <a:rPr lang="en-US" dirty="0">
                <a:solidFill>
                  <a:srgbClr val="FFFF00"/>
                </a:solidFill>
              </a:rPr>
              <a:t>L</a:t>
            </a:r>
            <a:r>
              <a:rPr lang="cs-CZ" dirty="0">
                <a:solidFill>
                  <a:srgbClr val="FFFF00"/>
                </a:solidFill>
              </a:rPr>
              <a:t>AT.</a:t>
            </a:r>
            <a:endParaRPr lang="en-US" dirty="0">
              <a:solidFill>
                <a:srgbClr val="FFFF00"/>
              </a:solidFill>
            </a:endParaRPr>
          </a:p>
        </p:txBody>
      </p:sp>
    </p:spTree>
    <p:extLst>
      <p:ext uri="{BB962C8B-B14F-4D97-AF65-F5344CB8AC3E}">
        <p14:creationId xmlns:p14="http://schemas.microsoft.com/office/powerpoint/2010/main" val="92147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E0F987-0CF7-491B-8B94-0EDFEEAEF3F0}"/>
              </a:ext>
            </a:extLst>
          </p:cNvPr>
          <p:cNvSpPr>
            <a:spLocks noGrp="1"/>
          </p:cNvSpPr>
          <p:nvPr>
            <p:ph type="title"/>
          </p:nvPr>
        </p:nvSpPr>
        <p:spPr/>
        <p:txBody>
          <a:bodyPr/>
          <a:lstStyle/>
          <a:p>
            <a:r>
              <a:rPr lang="cs-CZ" dirty="0" err="1"/>
              <a:t>Introduction</a:t>
            </a:r>
            <a:endParaRPr lang="cs-CZ" dirty="0"/>
          </a:p>
        </p:txBody>
      </p:sp>
      <p:sp>
        <p:nvSpPr>
          <p:cNvPr id="3" name="Zástupný symbol pro obsah 2">
            <a:extLst>
              <a:ext uri="{FF2B5EF4-FFF2-40B4-BE49-F238E27FC236}">
                <a16:creationId xmlns:a16="http://schemas.microsoft.com/office/drawing/2014/main" id="{DA0CF9C6-9C1A-4173-85F6-8A77BFA54914}"/>
              </a:ext>
            </a:extLst>
          </p:cNvPr>
          <p:cNvSpPr>
            <a:spLocks noGrp="1"/>
          </p:cNvSpPr>
          <p:nvPr>
            <p:ph idx="1"/>
          </p:nvPr>
        </p:nvSpPr>
        <p:spPr/>
        <p:txBody>
          <a:bodyPr/>
          <a:lstStyle/>
          <a:p>
            <a:r>
              <a:rPr lang="cs-CZ" b="1" dirty="0" err="1"/>
              <a:t>Lymphadenopathy</a:t>
            </a:r>
            <a:r>
              <a:rPr lang="cs-CZ" dirty="0"/>
              <a:t> (</a:t>
            </a:r>
            <a:r>
              <a:rPr lang="cs-CZ" dirty="0" err="1"/>
              <a:t>adenopathy</a:t>
            </a:r>
            <a:r>
              <a:rPr lang="cs-CZ" dirty="0"/>
              <a:t>) = </a:t>
            </a:r>
            <a:r>
              <a:rPr lang="cs-CZ" dirty="0" err="1"/>
              <a:t>disease</a:t>
            </a:r>
            <a:r>
              <a:rPr lang="cs-CZ" dirty="0"/>
              <a:t> </a:t>
            </a:r>
            <a:r>
              <a:rPr lang="cs-CZ" dirty="0" err="1"/>
              <a:t>of</a:t>
            </a:r>
            <a:r>
              <a:rPr lang="cs-CZ" dirty="0"/>
              <a:t> </a:t>
            </a:r>
            <a:r>
              <a:rPr lang="cs-CZ" dirty="0" err="1"/>
              <a:t>the</a:t>
            </a:r>
            <a:r>
              <a:rPr lang="cs-CZ" dirty="0"/>
              <a:t> </a:t>
            </a:r>
            <a:r>
              <a:rPr lang="cs-CZ" dirty="0" err="1"/>
              <a:t>lymph</a:t>
            </a:r>
            <a:r>
              <a:rPr lang="cs-CZ" dirty="0"/>
              <a:t> </a:t>
            </a:r>
            <a:r>
              <a:rPr lang="cs-CZ" dirty="0" err="1"/>
              <a:t>nodes</a:t>
            </a:r>
            <a:r>
              <a:rPr lang="cs-CZ" dirty="0"/>
              <a:t> </a:t>
            </a:r>
            <a:r>
              <a:rPr lang="cs-CZ" dirty="0" err="1"/>
              <a:t>which</a:t>
            </a:r>
            <a:r>
              <a:rPr lang="cs-CZ" dirty="0"/>
              <a:t> </a:t>
            </a:r>
            <a:r>
              <a:rPr lang="en-US" dirty="0"/>
              <a:t>are abnormal in size </a:t>
            </a:r>
            <a:r>
              <a:rPr lang="cs-CZ" dirty="0"/>
              <a:t>and/</a:t>
            </a:r>
            <a:r>
              <a:rPr lang="en-US" dirty="0"/>
              <a:t>or consistency</a:t>
            </a:r>
            <a:endParaRPr lang="cs-CZ" dirty="0"/>
          </a:p>
          <a:p>
            <a:endParaRPr lang="cs-CZ" dirty="0"/>
          </a:p>
          <a:p>
            <a:r>
              <a:rPr lang="cs-CZ" dirty="0" err="1"/>
              <a:t>Lymph</a:t>
            </a:r>
            <a:r>
              <a:rPr lang="cs-CZ" dirty="0"/>
              <a:t> </a:t>
            </a:r>
            <a:r>
              <a:rPr lang="cs-CZ" dirty="0" err="1"/>
              <a:t>nodes</a:t>
            </a:r>
            <a:r>
              <a:rPr lang="cs-CZ" dirty="0"/>
              <a:t> - </a:t>
            </a:r>
            <a:r>
              <a:rPr lang="cs-CZ" dirty="0" err="1"/>
              <a:t>the</a:t>
            </a:r>
            <a:r>
              <a:rPr lang="cs-CZ" dirty="0"/>
              <a:t> part </a:t>
            </a:r>
            <a:r>
              <a:rPr lang="cs-CZ" dirty="0" err="1"/>
              <a:t>of</a:t>
            </a:r>
            <a:r>
              <a:rPr lang="cs-CZ" dirty="0"/>
              <a:t> </a:t>
            </a:r>
            <a:r>
              <a:rPr lang="cs-CZ" dirty="0" err="1"/>
              <a:t>the</a:t>
            </a:r>
            <a:r>
              <a:rPr lang="cs-CZ" dirty="0"/>
              <a:t> </a:t>
            </a:r>
            <a:r>
              <a:rPr lang="cs-CZ" dirty="0" err="1"/>
              <a:t>immune</a:t>
            </a:r>
            <a:r>
              <a:rPr lang="cs-CZ" dirty="0"/>
              <a:t> </a:t>
            </a:r>
            <a:r>
              <a:rPr lang="cs-CZ" dirty="0" err="1"/>
              <a:t>system</a:t>
            </a:r>
            <a:endParaRPr lang="cs-CZ" dirty="0"/>
          </a:p>
          <a:p>
            <a:endParaRPr lang="cs-CZ" dirty="0"/>
          </a:p>
        </p:txBody>
      </p:sp>
    </p:spTree>
    <p:extLst>
      <p:ext uri="{BB962C8B-B14F-4D97-AF65-F5344CB8AC3E}">
        <p14:creationId xmlns:p14="http://schemas.microsoft.com/office/powerpoint/2010/main" val="340384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olný tvar: obrazec 2">
            <a:extLst>
              <a:ext uri="{FF2B5EF4-FFF2-40B4-BE49-F238E27FC236}">
                <a16:creationId xmlns:a16="http://schemas.microsoft.com/office/drawing/2014/main" id="{50F91E9E-6CFA-4AC4-87C5-C2D07911DBE7}"/>
              </a:ext>
            </a:extLst>
          </p:cNvPr>
          <p:cNvSpPr/>
          <p:nvPr/>
        </p:nvSpPr>
        <p:spPr>
          <a:xfrm>
            <a:off x="3962400" y="338731"/>
            <a:ext cx="4876800" cy="2212213"/>
          </a:xfrm>
          <a:custGeom>
            <a:avLst/>
            <a:gdLst>
              <a:gd name="connsiteX0" fmla="*/ 350484 w 2102859"/>
              <a:gd name="connsiteY0" fmla="*/ 0 h 5510784"/>
              <a:gd name="connsiteX1" fmla="*/ 1752375 w 2102859"/>
              <a:gd name="connsiteY1" fmla="*/ 0 h 5510784"/>
              <a:gd name="connsiteX2" fmla="*/ 2102859 w 2102859"/>
              <a:gd name="connsiteY2" fmla="*/ 350484 h 5510784"/>
              <a:gd name="connsiteX3" fmla="*/ 2102859 w 2102859"/>
              <a:gd name="connsiteY3" fmla="*/ 5510784 h 5510784"/>
              <a:gd name="connsiteX4" fmla="*/ 2102859 w 2102859"/>
              <a:gd name="connsiteY4" fmla="*/ 5510784 h 5510784"/>
              <a:gd name="connsiteX5" fmla="*/ 0 w 2102859"/>
              <a:gd name="connsiteY5" fmla="*/ 5510784 h 5510784"/>
              <a:gd name="connsiteX6" fmla="*/ 0 w 2102859"/>
              <a:gd name="connsiteY6" fmla="*/ 5510784 h 5510784"/>
              <a:gd name="connsiteX7" fmla="*/ 0 w 2102859"/>
              <a:gd name="connsiteY7" fmla="*/ 350484 h 5510784"/>
              <a:gd name="connsiteX8" fmla="*/ 350484 w 2102859"/>
              <a:gd name="connsiteY8" fmla="*/ 0 h 551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2859" h="5510784">
                <a:moveTo>
                  <a:pt x="2102859" y="918485"/>
                </a:moveTo>
                <a:lnTo>
                  <a:pt x="2102859" y="4592299"/>
                </a:lnTo>
                <a:cubicBezTo>
                  <a:pt x="2102859" y="5099564"/>
                  <a:pt x="2042981" y="5510783"/>
                  <a:pt x="1969118" y="5510783"/>
                </a:cubicBezTo>
                <a:lnTo>
                  <a:pt x="0" y="5510783"/>
                </a:lnTo>
                <a:lnTo>
                  <a:pt x="0" y="5510783"/>
                </a:lnTo>
                <a:lnTo>
                  <a:pt x="0" y="1"/>
                </a:lnTo>
                <a:lnTo>
                  <a:pt x="0" y="1"/>
                </a:lnTo>
                <a:lnTo>
                  <a:pt x="1969118" y="1"/>
                </a:lnTo>
                <a:cubicBezTo>
                  <a:pt x="2042981" y="1"/>
                  <a:pt x="2102859" y="411220"/>
                  <a:pt x="2102859" y="918485"/>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26478" rIns="350303" bIns="226479"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rgbClr val="FF0000"/>
                </a:solidFill>
              </a:rPr>
              <a:t>Pulmonary malignancy</a:t>
            </a:r>
          </a:p>
          <a:p>
            <a:pPr marL="285750" lvl="1" indent="-285750" algn="l" defTabSz="1244600">
              <a:lnSpc>
                <a:spcPct val="90000"/>
              </a:lnSpc>
              <a:spcBef>
                <a:spcPct val="0"/>
              </a:spcBef>
              <a:spcAft>
                <a:spcPct val="15000"/>
              </a:spcAft>
              <a:buChar char="•"/>
            </a:pPr>
            <a:r>
              <a:rPr lang="en-US" sz="2800" kern="1200" dirty="0" err="1"/>
              <a:t>Mediastinal</a:t>
            </a:r>
            <a:r>
              <a:rPr lang="en-US" sz="2800" kern="1200" dirty="0"/>
              <a:t> malignancy</a:t>
            </a:r>
          </a:p>
          <a:p>
            <a:pPr marL="285750" lvl="1" indent="-285750" algn="l" defTabSz="1244600">
              <a:lnSpc>
                <a:spcPct val="90000"/>
              </a:lnSpc>
              <a:spcBef>
                <a:spcPct val="0"/>
              </a:spcBef>
              <a:spcAft>
                <a:spcPct val="15000"/>
              </a:spcAft>
              <a:buChar char="•"/>
            </a:pPr>
            <a:r>
              <a:rPr lang="en-US" sz="2800" kern="1200" dirty="0"/>
              <a:t>Esophageal malignancy</a:t>
            </a:r>
          </a:p>
        </p:txBody>
      </p:sp>
      <p:sp>
        <p:nvSpPr>
          <p:cNvPr id="5" name="Volný tvar: obrazec 4">
            <a:extLst>
              <a:ext uri="{FF2B5EF4-FFF2-40B4-BE49-F238E27FC236}">
                <a16:creationId xmlns:a16="http://schemas.microsoft.com/office/drawing/2014/main" id="{69896DDA-F874-4A53-BA11-EBBDDE2DF39C}"/>
              </a:ext>
            </a:extLst>
          </p:cNvPr>
          <p:cNvSpPr/>
          <p:nvPr/>
        </p:nvSpPr>
        <p:spPr>
          <a:xfrm>
            <a:off x="228600" y="229376"/>
            <a:ext cx="3099816" cy="2321569"/>
          </a:xfrm>
          <a:custGeom>
            <a:avLst/>
            <a:gdLst>
              <a:gd name="connsiteX0" fmla="*/ 0 w 3099816"/>
              <a:gd name="connsiteY0" fmla="*/ 386936 h 2321569"/>
              <a:gd name="connsiteX1" fmla="*/ 386936 w 3099816"/>
              <a:gd name="connsiteY1" fmla="*/ 0 h 2321569"/>
              <a:gd name="connsiteX2" fmla="*/ 2712880 w 3099816"/>
              <a:gd name="connsiteY2" fmla="*/ 0 h 2321569"/>
              <a:gd name="connsiteX3" fmla="*/ 3099816 w 3099816"/>
              <a:gd name="connsiteY3" fmla="*/ 386936 h 2321569"/>
              <a:gd name="connsiteX4" fmla="*/ 3099816 w 3099816"/>
              <a:gd name="connsiteY4" fmla="*/ 1934633 h 2321569"/>
              <a:gd name="connsiteX5" fmla="*/ 2712880 w 3099816"/>
              <a:gd name="connsiteY5" fmla="*/ 2321569 h 2321569"/>
              <a:gd name="connsiteX6" fmla="*/ 386936 w 3099816"/>
              <a:gd name="connsiteY6" fmla="*/ 2321569 h 2321569"/>
              <a:gd name="connsiteX7" fmla="*/ 0 w 3099816"/>
              <a:gd name="connsiteY7" fmla="*/ 1934633 h 2321569"/>
              <a:gd name="connsiteX8" fmla="*/ 0 w 3099816"/>
              <a:gd name="connsiteY8" fmla="*/ 386936 h 232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816" h="2321569">
                <a:moveTo>
                  <a:pt x="0" y="386936"/>
                </a:moveTo>
                <a:cubicBezTo>
                  <a:pt x="0" y="173237"/>
                  <a:pt x="173237" y="0"/>
                  <a:pt x="386936" y="0"/>
                </a:cubicBezTo>
                <a:lnTo>
                  <a:pt x="2712880" y="0"/>
                </a:lnTo>
                <a:cubicBezTo>
                  <a:pt x="2926579" y="0"/>
                  <a:pt x="3099816" y="173237"/>
                  <a:pt x="3099816" y="386936"/>
                </a:cubicBezTo>
                <a:lnTo>
                  <a:pt x="3099816" y="1934633"/>
                </a:lnTo>
                <a:cubicBezTo>
                  <a:pt x="3099816" y="2148332"/>
                  <a:pt x="2926579" y="2321569"/>
                  <a:pt x="2712880" y="2321569"/>
                </a:cubicBezTo>
                <a:lnTo>
                  <a:pt x="386936" y="2321569"/>
                </a:lnTo>
                <a:cubicBezTo>
                  <a:pt x="173237" y="2321569"/>
                  <a:pt x="0" y="2148332"/>
                  <a:pt x="0" y="1934633"/>
                </a:cubicBezTo>
                <a:lnTo>
                  <a:pt x="0" y="38693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80970" tIns="197150" rIns="280970" bIns="19715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C00000"/>
                </a:solidFill>
              </a:rPr>
              <a:t>Right </a:t>
            </a:r>
            <a:r>
              <a:rPr lang="cs-CZ" sz="4400" kern="1200" dirty="0">
                <a:solidFill>
                  <a:srgbClr val="C00000"/>
                </a:solidFill>
              </a:rPr>
              <a:t>s</a:t>
            </a:r>
            <a:r>
              <a:rPr lang="en-US" sz="4400" kern="1200" dirty="0" err="1">
                <a:solidFill>
                  <a:srgbClr val="C00000"/>
                </a:solidFill>
              </a:rPr>
              <a:t>upra</a:t>
            </a:r>
            <a:r>
              <a:rPr lang="en-US" sz="4400" kern="1200" dirty="0">
                <a:solidFill>
                  <a:srgbClr val="C00000"/>
                </a:solidFill>
              </a:rPr>
              <a:t> clavicular </a:t>
            </a:r>
          </a:p>
        </p:txBody>
      </p:sp>
      <p:sp>
        <p:nvSpPr>
          <p:cNvPr id="6" name="Volný tvar: obrazec 5">
            <a:extLst>
              <a:ext uri="{FF2B5EF4-FFF2-40B4-BE49-F238E27FC236}">
                <a16:creationId xmlns:a16="http://schemas.microsoft.com/office/drawing/2014/main" id="{274E29B9-1EC0-4922-B139-0B5E80769A15}"/>
              </a:ext>
            </a:extLst>
          </p:cNvPr>
          <p:cNvSpPr/>
          <p:nvPr/>
        </p:nvSpPr>
        <p:spPr>
          <a:xfrm>
            <a:off x="3965418" y="3243550"/>
            <a:ext cx="4677690" cy="2731770"/>
          </a:xfrm>
          <a:custGeom>
            <a:avLst/>
            <a:gdLst>
              <a:gd name="connsiteX0" fmla="*/ 482704 w 2896167"/>
              <a:gd name="connsiteY0" fmla="*/ 0 h 5505402"/>
              <a:gd name="connsiteX1" fmla="*/ 2413463 w 2896167"/>
              <a:gd name="connsiteY1" fmla="*/ 0 h 5505402"/>
              <a:gd name="connsiteX2" fmla="*/ 2896167 w 2896167"/>
              <a:gd name="connsiteY2" fmla="*/ 482704 h 5505402"/>
              <a:gd name="connsiteX3" fmla="*/ 2896167 w 2896167"/>
              <a:gd name="connsiteY3" fmla="*/ 5505402 h 5505402"/>
              <a:gd name="connsiteX4" fmla="*/ 2896167 w 2896167"/>
              <a:gd name="connsiteY4" fmla="*/ 5505402 h 5505402"/>
              <a:gd name="connsiteX5" fmla="*/ 0 w 2896167"/>
              <a:gd name="connsiteY5" fmla="*/ 5505402 h 5505402"/>
              <a:gd name="connsiteX6" fmla="*/ 0 w 2896167"/>
              <a:gd name="connsiteY6" fmla="*/ 5505402 h 5505402"/>
              <a:gd name="connsiteX7" fmla="*/ 0 w 2896167"/>
              <a:gd name="connsiteY7" fmla="*/ 482704 h 5505402"/>
              <a:gd name="connsiteX8" fmla="*/ 482704 w 2896167"/>
              <a:gd name="connsiteY8" fmla="*/ 0 h 550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6167" h="5505402">
                <a:moveTo>
                  <a:pt x="2896167" y="917586"/>
                </a:moveTo>
                <a:lnTo>
                  <a:pt x="2896167" y="4587816"/>
                </a:lnTo>
                <a:cubicBezTo>
                  <a:pt x="2896167" y="5094584"/>
                  <a:pt x="2782478" y="5505401"/>
                  <a:pt x="2642236" y="5505401"/>
                </a:cubicBezTo>
                <a:lnTo>
                  <a:pt x="0" y="5505401"/>
                </a:lnTo>
                <a:lnTo>
                  <a:pt x="0" y="5505401"/>
                </a:lnTo>
                <a:lnTo>
                  <a:pt x="0" y="1"/>
                </a:lnTo>
                <a:lnTo>
                  <a:pt x="0" y="1"/>
                </a:lnTo>
                <a:lnTo>
                  <a:pt x="2642236" y="1"/>
                </a:lnTo>
                <a:cubicBezTo>
                  <a:pt x="2782478" y="1"/>
                  <a:pt x="2896167" y="410818"/>
                  <a:pt x="2896167" y="917586"/>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65205" rIns="389029" bIns="265204"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solidFill>
                <a:srgbClr val="FF0000"/>
              </a:solidFill>
            </a:endParaRPr>
          </a:p>
          <a:p>
            <a:pPr marL="285750" lvl="1" indent="-285750" algn="l" defTabSz="1244600">
              <a:lnSpc>
                <a:spcPct val="90000"/>
              </a:lnSpc>
              <a:spcBef>
                <a:spcPct val="0"/>
              </a:spcBef>
              <a:spcAft>
                <a:spcPct val="15000"/>
              </a:spcAft>
              <a:buChar char="•"/>
            </a:pPr>
            <a:r>
              <a:rPr lang="en-US" sz="2800" kern="1200" dirty="0">
                <a:solidFill>
                  <a:srgbClr val="FF0000"/>
                </a:solidFill>
              </a:rPr>
              <a:t>Intraabdominal malignancy</a:t>
            </a:r>
          </a:p>
          <a:p>
            <a:pPr marL="285750" lvl="1" indent="-285750" algn="l" defTabSz="1244600">
              <a:lnSpc>
                <a:spcPct val="90000"/>
              </a:lnSpc>
              <a:spcBef>
                <a:spcPct val="0"/>
              </a:spcBef>
              <a:spcAft>
                <a:spcPct val="15000"/>
              </a:spcAft>
              <a:buChar char="•"/>
            </a:pPr>
            <a:r>
              <a:rPr lang="en-US" sz="2800" kern="1200" dirty="0"/>
              <a:t>Renal ca</a:t>
            </a:r>
          </a:p>
          <a:p>
            <a:pPr marL="285750" lvl="1" indent="-285750" algn="l" defTabSz="1244600">
              <a:lnSpc>
                <a:spcPct val="90000"/>
              </a:lnSpc>
              <a:spcBef>
                <a:spcPct val="0"/>
              </a:spcBef>
              <a:spcAft>
                <a:spcPct val="15000"/>
              </a:spcAft>
              <a:buChar char="•"/>
            </a:pPr>
            <a:r>
              <a:rPr lang="en-US" sz="2800" kern="1200" dirty="0"/>
              <a:t>Testicular or ovarian malignancy</a:t>
            </a:r>
          </a:p>
        </p:txBody>
      </p:sp>
      <p:sp>
        <p:nvSpPr>
          <p:cNvPr id="7" name="Volný tvar: obrazec 6">
            <a:extLst>
              <a:ext uri="{FF2B5EF4-FFF2-40B4-BE49-F238E27FC236}">
                <a16:creationId xmlns:a16="http://schemas.microsoft.com/office/drawing/2014/main" id="{322E3A95-121C-457C-BC17-4CB5F8D7C717}"/>
              </a:ext>
            </a:extLst>
          </p:cNvPr>
          <p:cNvSpPr/>
          <p:nvPr/>
        </p:nvSpPr>
        <p:spPr>
          <a:xfrm>
            <a:off x="228600" y="2933436"/>
            <a:ext cx="3096788" cy="3351998"/>
          </a:xfrm>
          <a:custGeom>
            <a:avLst/>
            <a:gdLst>
              <a:gd name="connsiteX0" fmla="*/ 0 w 3096788"/>
              <a:gd name="connsiteY0" fmla="*/ 516142 h 3351998"/>
              <a:gd name="connsiteX1" fmla="*/ 516142 w 3096788"/>
              <a:gd name="connsiteY1" fmla="*/ 0 h 3351998"/>
              <a:gd name="connsiteX2" fmla="*/ 2580646 w 3096788"/>
              <a:gd name="connsiteY2" fmla="*/ 0 h 3351998"/>
              <a:gd name="connsiteX3" fmla="*/ 3096788 w 3096788"/>
              <a:gd name="connsiteY3" fmla="*/ 516142 h 3351998"/>
              <a:gd name="connsiteX4" fmla="*/ 3096788 w 3096788"/>
              <a:gd name="connsiteY4" fmla="*/ 2835856 h 3351998"/>
              <a:gd name="connsiteX5" fmla="*/ 2580646 w 3096788"/>
              <a:gd name="connsiteY5" fmla="*/ 3351998 h 3351998"/>
              <a:gd name="connsiteX6" fmla="*/ 516142 w 3096788"/>
              <a:gd name="connsiteY6" fmla="*/ 3351998 h 3351998"/>
              <a:gd name="connsiteX7" fmla="*/ 0 w 3096788"/>
              <a:gd name="connsiteY7" fmla="*/ 2835856 h 3351998"/>
              <a:gd name="connsiteX8" fmla="*/ 0 w 3096788"/>
              <a:gd name="connsiteY8" fmla="*/ 516142 h 335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6788" h="3351998">
                <a:moveTo>
                  <a:pt x="0" y="516142"/>
                </a:moveTo>
                <a:cubicBezTo>
                  <a:pt x="0" y="231085"/>
                  <a:pt x="231085" y="0"/>
                  <a:pt x="516142" y="0"/>
                </a:cubicBezTo>
                <a:lnTo>
                  <a:pt x="2580646" y="0"/>
                </a:lnTo>
                <a:cubicBezTo>
                  <a:pt x="2865703" y="0"/>
                  <a:pt x="3096788" y="231085"/>
                  <a:pt x="3096788" y="516142"/>
                </a:cubicBezTo>
                <a:lnTo>
                  <a:pt x="3096788" y="2835856"/>
                </a:lnTo>
                <a:cubicBezTo>
                  <a:pt x="3096788" y="3120913"/>
                  <a:pt x="2865703" y="3351998"/>
                  <a:pt x="2580646" y="3351998"/>
                </a:cubicBezTo>
                <a:lnTo>
                  <a:pt x="516142" y="3351998"/>
                </a:lnTo>
                <a:cubicBezTo>
                  <a:pt x="231085" y="3351998"/>
                  <a:pt x="0" y="3120913"/>
                  <a:pt x="0" y="2835856"/>
                </a:cubicBezTo>
                <a:lnTo>
                  <a:pt x="0" y="5161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18813" tIns="234993" rIns="318813" bIns="234993"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C00000"/>
                </a:solidFill>
              </a:rPr>
              <a:t>Left supra clavicular</a:t>
            </a:r>
            <a:endParaRPr lang="cs-CZ" sz="4400" kern="1200" dirty="0">
              <a:solidFill>
                <a:srgbClr val="C00000"/>
              </a:solidFill>
            </a:endParaRPr>
          </a:p>
          <a:p>
            <a:pPr marL="0" lvl="0" indent="0" algn="ctr" defTabSz="1955800">
              <a:lnSpc>
                <a:spcPct val="90000"/>
              </a:lnSpc>
              <a:spcBef>
                <a:spcPct val="0"/>
              </a:spcBef>
              <a:spcAft>
                <a:spcPct val="35000"/>
              </a:spcAft>
              <a:buNone/>
            </a:pPr>
            <a:r>
              <a:rPr lang="cs-CZ" sz="4400" dirty="0">
                <a:solidFill>
                  <a:srgbClr val="C00000"/>
                </a:solidFill>
              </a:rPr>
              <a:t>(</a:t>
            </a:r>
            <a:r>
              <a:rPr lang="cs-CZ" sz="4400" dirty="0" err="1">
                <a:solidFill>
                  <a:srgbClr val="C00000"/>
                </a:solidFill>
              </a:rPr>
              <a:t>Virchow</a:t>
            </a:r>
            <a:r>
              <a:rPr lang="cs-CZ" sz="4400" dirty="0">
                <a:solidFill>
                  <a:srgbClr val="C00000"/>
                </a:solidFill>
              </a:rPr>
              <a:t>)</a:t>
            </a:r>
            <a:endParaRPr lang="en-US" sz="4400" kern="1200" dirty="0">
              <a:solidFill>
                <a:srgbClr val="C00000"/>
              </a:solidFill>
            </a:endParaRPr>
          </a:p>
        </p:txBody>
      </p:sp>
    </p:spTree>
    <p:extLst>
      <p:ext uri="{BB962C8B-B14F-4D97-AF65-F5344CB8AC3E}">
        <p14:creationId xmlns:p14="http://schemas.microsoft.com/office/powerpoint/2010/main" val="3932601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nju\Desktop\lft supra.bmp"/>
          <p:cNvPicPr>
            <a:picLocks noChangeAspect="1" noChangeArrowheads="1"/>
          </p:cNvPicPr>
          <p:nvPr/>
        </p:nvPicPr>
        <p:blipFill>
          <a:blip r:embed="rId2"/>
          <a:srcRect/>
          <a:stretch>
            <a:fillRect/>
          </a:stretch>
        </p:blipFill>
        <p:spPr bwMode="auto">
          <a:xfrm>
            <a:off x="609600" y="1447800"/>
            <a:ext cx="4267200" cy="3962400"/>
          </a:xfrm>
          <a:prstGeom prst="rect">
            <a:avLst/>
          </a:prstGeom>
          <a:noFill/>
        </p:spPr>
      </p:pic>
      <p:sp>
        <p:nvSpPr>
          <p:cNvPr id="5" name="TextBox 4"/>
          <p:cNvSpPr txBox="1"/>
          <p:nvPr/>
        </p:nvSpPr>
        <p:spPr>
          <a:xfrm>
            <a:off x="990600" y="1066800"/>
            <a:ext cx="4419600" cy="381000"/>
          </a:xfrm>
          <a:prstGeom prst="rect">
            <a:avLst/>
          </a:prstGeom>
          <a:noFill/>
        </p:spPr>
        <p:txBody>
          <a:bodyPr wrap="square" rtlCol="0">
            <a:spAutoFit/>
          </a:bodyPr>
          <a:lstStyle/>
          <a:p>
            <a:r>
              <a:rPr lang="en-US" dirty="0">
                <a:solidFill>
                  <a:srgbClr val="FFFF00"/>
                </a:solidFill>
              </a:rPr>
              <a:t>RIGHT SUPRA CLAVICULAR</a:t>
            </a:r>
          </a:p>
        </p:txBody>
      </p:sp>
      <p:pic>
        <p:nvPicPr>
          <p:cNvPr id="12291" name="Picture 3" descr="C:\Users\Anju\Desktop\3cm.jpg"/>
          <p:cNvPicPr>
            <a:picLocks noChangeAspect="1" noChangeArrowheads="1"/>
          </p:cNvPicPr>
          <p:nvPr/>
        </p:nvPicPr>
        <p:blipFill>
          <a:blip r:embed="rId3"/>
          <a:srcRect/>
          <a:stretch>
            <a:fillRect/>
          </a:stretch>
        </p:blipFill>
        <p:spPr bwMode="auto">
          <a:xfrm>
            <a:off x="5251450" y="1447800"/>
            <a:ext cx="3511550" cy="3962400"/>
          </a:xfrm>
          <a:prstGeom prst="rect">
            <a:avLst/>
          </a:prstGeom>
          <a:noFill/>
        </p:spPr>
      </p:pic>
      <p:sp>
        <p:nvSpPr>
          <p:cNvPr id="7" name="TextBox 6"/>
          <p:cNvSpPr txBox="1"/>
          <p:nvPr/>
        </p:nvSpPr>
        <p:spPr>
          <a:xfrm>
            <a:off x="5257800" y="1066800"/>
            <a:ext cx="3733800" cy="369332"/>
          </a:xfrm>
          <a:prstGeom prst="rect">
            <a:avLst/>
          </a:prstGeom>
          <a:noFill/>
        </p:spPr>
        <p:txBody>
          <a:bodyPr wrap="square" rtlCol="0">
            <a:spAutoFit/>
          </a:bodyPr>
          <a:lstStyle/>
          <a:p>
            <a:r>
              <a:rPr lang="en-US" dirty="0">
                <a:solidFill>
                  <a:srgbClr val="FFFF00"/>
                </a:solidFill>
              </a:rPr>
              <a:t>LEFT SUPRA CLAVICULAR</a:t>
            </a:r>
          </a:p>
        </p:txBody>
      </p:sp>
    </p:spTree>
    <p:extLst>
      <p:ext uri="{BB962C8B-B14F-4D97-AF65-F5344CB8AC3E}">
        <p14:creationId xmlns:p14="http://schemas.microsoft.com/office/powerpoint/2010/main" val="3977645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olný tvar: obrazec 2">
            <a:extLst>
              <a:ext uri="{FF2B5EF4-FFF2-40B4-BE49-F238E27FC236}">
                <a16:creationId xmlns:a16="http://schemas.microsoft.com/office/drawing/2014/main" id="{8AB705A8-DE92-44B5-993E-77783C66A231}"/>
              </a:ext>
            </a:extLst>
          </p:cNvPr>
          <p:cNvSpPr/>
          <p:nvPr/>
        </p:nvSpPr>
        <p:spPr>
          <a:xfrm>
            <a:off x="3657600" y="652408"/>
            <a:ext cx="5105400" cy="2090792"/>
          </a:xfrm>
          <a:custGeom>
            <a:avLst/>
            <a:gdLst>
              <a:gd name="connsiteX0" fmla="*/ 361793 w 2170717"/>
              <a:gd name="connsiteY0" fmla="*/ 0 h 5413248"/>
              <a:gd name="connsiteX1" fmla="*/ 1808924 w 2170717"/>
              <a:gd name="connsiteY1" fmla="*/ 0 h 5413248"/>
              <a:gd name="connsiteX2" fmla="*/ 2170717 w 2170717"/>
              <a:gd name="connsiteY2" fmla="*/ 361793 h 5413248"/>
              <a:gd name="connsiteX3" fmla="*/ 2170717 w 2170717"/>
              <a:gd name="connsiteY3" fmla="*/ 5413248 h 5413248"/>
              <a:gd name="connsiteX4" fmla="*/ 2170717 w 2170717"/>
              <a:gd name="connsiteY4" fmla="*/ 5413248 h 5413248"/>
              <a:gd name="connsiteX5" fmla="*/ 0 w 2170717"/>
              <a:gd name="connsiteY5" fmla="*/ 5413248 h 5413248"/>
              <a:gd name="connsiteX6" fmla="*/ 0 w 2170717"/>
              <a:gd name="connsiteY6" fmla="*/ 5413248 h 5413248"/>
              <a:gd name="connsiteX7" fmla="*/ 0 w 2170717"/>
              <a:gd name="connsiteY7" fmla="*/ 361793 h 5413248"/>
              <a:gd name="connsiteX8" fmla="*/ 361793 w 2170717"/>
              <a:gd name="connsiteY8" fmla="*/ 0 h 541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717" h="5413248">
                <a:moveTo>
                  <a:pt x="2170717" y="902226"/>
                </a:moveTo>
                <a:lnTo>
                  <a:pt x="2170717" y="4511022"/>
                </a:lnTo>
                <a:cubicBezTo>
                  <a:pt x="2170717" y="5009308"/>
                  <a:pt x="2105763" y="5413247"/>
                  <a:pt x="2025638" y="5413247"/>
                </a:cubicBezTo>
                <a:lnTo>
                  <a:pt x="0" y="5413247"/>
                </a:lnTo>
                <a:lnTo>
                  <a:pt x="0" y="5413247"/>
                </a:lnTo>
                <a:lnTo>
                  <a:pt x="0" y="1"/>
                </a:lnTo>
                <a:lnTo>
                  <a:pt x="0" y="1"/>
                </a:lnTo>
                <a:lnTo>
                  <a:pt x="2025638" y="1"/>
                </a:lnTo>
                <a:cubicBezTo>
                  <a:pt x="2105763" y="1"/>
                  <a:pt x="2170717" y="403940"/>
                  <a:pt x="2170717" y="902226"/>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1" tIns="151686" rIns="197406" bIns="151687"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FF0000"/>
                </a:solidFill>
              </a:rPr>
              <a:t>Ca breast </a:t>
            </a:r>
            <a:r>
              <a:rPr lang="en-US" sz="2400" kern="1200" dirty="0"/>
              <a:t>/ infection</a:t>
            </a:r>
          </a:p>
          <a:p>
            <a:pPr marL="228600" lvl="1" indent="-228600" algn="l" defTabSz="1066800">
              <a:lnSpc>
                <a:spcPct val="90000"/>
              </a:lnSpc>
              <a:spcBef>
                <a:spcPct val="0"/>
              </a:spcBef>
              <a:spcAft>
                <a:spcPct val="15000"/>
              </a:spcAft>
              <a:buChar char="•"/>
            </a:pPr>
            <a:r>
              <a:rPr lang="en-US" sz="2400" kern="1200" dirty="0"/>
              <a:t>Upper extremity infection</a:t>
            </a:r>
          </a:p>
        </p:txBody>
      </p:sp>
      <p:sp>
        <p:nvSpPr>
          <p:cNvPr id="5" name="Volný tvar: obrazec 4">
            <a:extLst>
              <a:ext uri="{FF2B5EF4-FFF2-40B4-BE49-F238E27FC236}">
                <a16:creationId xmlns:a16="http://schemas.microsoft.com/office/drawing/2014/main" id="{2257342A-3EF2-48BA-96D6-5F77F9D4DDD1}"/>
              </a:ext>
            </a:extLst>
          </p:cNvPr>
          <p:cNvSpPr/>
          <p:nvPr/>
        </p:nvSpPr>
        <p:spPr>
          <a:xfrm>
            <a:off x="497580" y="381000"/>
            <a:ext cx="2871787" cy="2613490"/>
          </a:xfrm>
          <a:custGeom>
            <a:avLst/>
            <a:gdLst>
              <a:gd name="connsiteX0" fmla="*/ 0 w 3044952"/>
              <a:gd name="connsiteY0" fmla="*/ 452242 h 2713397"/>
              <a:gd name="connsiteX1" fmla="*/ 452242 w 3044952"/>
              <a:gd name="connsiteY1" fmla="*/ 0 h 2713397"/>
              <a:gd name="connsiteX2" fmla="*/ 2592710 w 3044952"/>
              <a:gd name="connsiteY2" fmla="*/ 0 h 2713397"/>
              <a:gd name="connsiteX3" fmla="*/ 3044952 w 3044952"/>
              <a:gd name="connsiteY3" fmla="*/ 452242 h 2713397"/>
              <a:gd name="connsiteX4" fmla="*/ 3044952 w 3044952"/>
              <a:gd name="connsiteY4" fmla="*/ 2261155 h 2713397"/>
              <a:gd name="connsiteX5" fmla="*/ 2592710 w 3044952"/>
              <a:gd name="connsiteY5" fmla="*/ 2713397 h 2713397"/>
              <a:gd name="connsiteX6" fmla="*/ 452242 w 3044952"/>
              <a:gd name="connsiteY6" fmla="*/ 2713397 h 2713397"/>
              <a:gd name="connsiteX7" fmla="*/ 0 w 3044952"/>
              <a:gd name="connsiteY7" fmla="*/ 2261155 h 2713397"/>
              <a:gd name="connsiteX8" fmla="*/ 0 w 3044952"/>
              <a:gd name="connsiteY8" fmla="*/ 452242 h 271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52" h="2713397">
                <a:moveTo>
                  <a:pt x="0" y="452242"/>
                </a:moveTo>
                <a:cubicBezTo>
                  <a:pt x="0" y="202476"/>
                  <a:pt x="202476" y="0"/>
                  <a:pt x="452242" y="0"/>
                </a:cubicBezTo>
                <a:lnTo>
                  <a:pt x="2592710" y="0"/>
                </a:lnTo>
                <a:cubicBezTo>
                  <a:pt x="2842476" y="0"/>
                  <a:pt x="3044952" y="202476"/>
                  <a:pt x="3044952" y="452242"/>
                </a:cubicBezTo>
                <a:lnTo>
                  <a:pt x="3044952" y="2261155"/>
                </a:lnTo>
                <a:cubicBezTo>
                  <a:pt x="3044952" y="2510921"/>
                  <a:pt x="2842476" y="2713397"/>
                  <a:pt x="2592710" y="2713397"/>
                </a:cubicBezTo>
                <a:lnTo>
                  <a:pt x="452242" y="2713397"/>
                </a:lnTo>
                <a:cubicBezTo>
                  <a:pt x="202476" y="2713397"/>
                  <a:pt x="0" y="2510921"/>
                  <a:pt x="0" y="2261155"/>
                </a:cubicBezTo>
                <a:lnTo>
                  <a:pt x="0" y="4522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15337" tIns="223897" rIns="315337" bIns="223897" numCol="1" spcCol="1270" anchor="ctr" anchorCtr="0">
            <a:noAutofit/>
          </a:bodyPr>
          <a:lstStyle/>
          <a:p>
            <a:pPr marL="0" lvl="0" indent="0" algn="ctr" defTabSz="2133600">
              <a:lnSpc>
                <a:spcPct val="90000"/>
              </a:lnSpc>
              <a:spcBef>
                <a:spcPct val="0"/>
              </a:spcBef>
              <a:spcAft>
                <a:spcPct val="35000"/>
              </a:spcAft>
              <a:buNone/>
            </a:pPr>
            <a:r>
              <a:rPr lang="cs-CZ" sz="3600" kern="1200" dirty="0">
                <a:solidFill>
                  <a:srgbClr val="C00000"/>
                </a:solidFill>
              </a:rPr>
              <a:t>A</a:t>
            </a:r>
            <a:r>
              <a:rPr lang="en-US" sz="3600" kern="1200" dirty="0" err="1">
                <a:solidFill>
                  <a:srgbClr val="C00000"/>
                </a:solidFill>
              </a:rPr>
              <a:t>xillary</a:t>
            </a:r>
            <a:endParaRPr lang="en-US" sz="3600" kern="1200" dirty="0">
              <a:solidFill>
                <a:srgbClr val="C00000"/>
              </a:solidFill>
            </a:endParaRPr>
          </a:p>
        </p:txBody>
      </p:sp>
      <p:sp>
        <p:nvSpPr>
          <p:cNvPr id="6" name="Volný tvar: obrazec 5">
            <a:extLst>
              <a:ext uri="{FF2B5EF4-FFF2-40B4-BE49-F238E27FC236}">
                <a16:creationId xmlns:a16="http://schemas.microsoft.com/office/drawing/2014/main" id="{CA39AB88-212D-48B6-A4BF-447520733F91}"/>
              </a:ext>
            </a:extLst>
          </p:cNvPr>
          <p:cNvSpPr/>
          <p:nvPr/>
        </p:nvSpPr>
        <p:spPr>
          <a:xfrm>
            <a:off x="3657600" y="3501474"/>
            <a:ext cx="5105400" cy="2090792"/>
          </a:xfrm>
          <a:custGeom>
            <a:avLst/>
            <a:gdLst>
              <a:gd name="connsiteX0" fmla="*/ 361793 w 2170717"/>
              <a:gd name="connsiteY0" fmla="*/ 0 h 5413248"/>
              <a:gd name="connsiteX1" fmla="*/ 1808924 w 2170717"/>
              <a:gd name="connsiteY1" fmla="*/ 0 h 5413248"/>
              <a:gd name="connsiteX2" fmla="*/ 2170717 w 2170717"/>
              <a:gd name="connsiteY2" fmla="*/ 361793 h 5413248"/>
              <a:gd name="connsiteX3" fmla="*/ 2170717 w 2170717"/>
              <a:gd name="connsiteY3" fmla="*/ 5413248 h 5413248"/>
              <a:gd name="connsiteX4" fmla="*/ 2170717 w 2170717"/>
              <a:gd name="connsiteY4" fmla="*/ 5413248 h 5413248"/>
              <a:gd name="connsiteX5" fmla="*/ 0 w 2170717"/>
              <a:gd name="connsiteY5" fmla="*/ 5413248 h 5413248"/>
              <a:gd name="connsiteX6" fmla="*/ 0 w 2170717"/>
              <a:gd name="connsiteY6" fmla="*/ 5413248 h 5413248"/>
              <a:gd name="connsiteX7" fmla="*/ 0 w 2170717"/>
              <a:gd name="connsiteY7" fmla="*/ 361793 h 5413248"/>
              <a:gd name="connsiteX8" fmla="*/ 361793 w 2170717"/>
              <a:gd name="connsiteY8" fmla="*/ 0 h 541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717" h="5413248">
                <a:moveTo>
                  <a:pt x="2170717" y="902226"/>
                </a:moveTo>
                <a:lnTo>
                  <a:pt x="2170717" y="4511022"/>
                </a:lnTo>
                <a:cubicBezTo>
                  <a:pt x="2170717" y="5009308"/>
                  <a:pt x="2105763" y="5413247"/>
                  <a:pt x="2025638" y="5413247"/>
                </a:cubicBezTo>
                <a:lnTo>
                  <a:pt x="0" y="5413247"/>
                </a:lnTo>
                <a:lnTo>
                  <a:pt x="0" y="5413247"/>
                </a:lnTo>
                <a:lnTo>
                  <a:pt x="0" y="1"/>
                </a:lnTo>
                <a:lnTo>
                  <a:pt x="0" y="1"/>
                </a:lnTo>
                <a:lnTo>
                  <a:pt x="2025638" y="1"/>
                </a:lnTo>
                <a:cubicBezTo>
                  <a:pt x="2105763" y="1"/>
                  <a:pt x="2170717" y="403940"/>
                  <a:pt x="2170717" y="902226"/>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1" tIns="151686" rIns="197406" bIns="151687"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FF0000"/>
                </a:solidFill>
              </a:rPr>
              <a:t>Syphilis</a:t>
            </a:r>
            <a:r>
              <a:rPr lang="cs-CZ" sz="2400" kern="1200" dirty="0">
                <a:solidFill>
                  <a:schemeClr val="accent2">
                    <a:lumMod val="75000"/>
                  </a:schemeClr>
                </a:solidFill>
              </a:rPr>
              <a:t>…</a:t>
            </a:r>
            <a:r>
              <a:rPr lang="en-US" sz="2400" kern="1200" dirty="0">
                <a:solidFill>
                  <a:schemeClr val="accent2">
                    <a:lumMod val="75000"/>
                  </a:schemeClr>
                </a:solidFill>
              </a:rPr>
              <a:t>Sailor’s handshake</a:t>
            </a:r>
          </a:p>
          <a:p>
            <a:pPr marL="228600" lvl="1" indent="-228600" algn="l" defTabSz="1066800">
              <a:lnSpc>
                <a:spcPct val="90000"/>
              </a:lnSpc>
              <a:spcBef>
                <a:spcPct val="0"/>
              </a:spcBef>
              <a:spcAft>
                <a:spcPct val="15000"/>
              </a:spcAft>
              <a:buChar char="•"/>
            </a:pPr>
            <a:r>
              <a:rPr lang="en-US" sz="2400" kern="1200" dirty="0">
                <a:solidFill>
                  <a:srgbClr val="FF0000"/>
                </a:solidFill>
              </a:rPr>
              <a:t>CLL</a:t>
            </a:r>
          </a:p>
          <a:p>
            <a:pPr marL="228600" lvl="1" indent="-228600" algn="l" defTabSz="1066800">
              <a:lnSpc>
                <a:spcPct val="90000"/>
              </a:lnSpc>
              <a:spcBef>
                <a:spcPct val="0"/>
              </a:spcBef>
              <a:spcAft>
                <a:spcPct val="15000"/>
              </a:spcAft>
              <a:buChar char="•"/>
            </a:pPr>
            <a:r>
              <a:rPr lang="cs-CZ" sz="2400" kern="1200" dirty="0" err="1"/>
              <a:t>Mononucleosis</a:t>
            </a:r>
            <a:endParaRPr lang="en-US" sz="2400" kern="1200" dirty="0"/>
          </a:p>
          <a:p>
            <a:pPr marL="228600" lvl="1" indent="-228600" algn="l" defTabSz="1066800">
              <a:lnSpc>
                <a:spcPct val="90000"/>
              </a:lnSpc>
              <a:spcBef>
                <a:spcPct val="0"/>
              </a:spcBef>
              <a:spcAft>
                <a:spcPct val="15000"/>
              </a:spcAft>
              <a:buChar char="•"/>
            </a:pPr>
            <a:r>
              <a:rPr lang="en-US" sz="2400" kern="1200" dirty="0"/>
              <a:t>Lymphoma</a:t>
            </a:r>
          </a:p>
          <a:p>
            <a:pPr marL="228600" lvl="1" indent="-228600" algn="l" defTabSz="1066800">
              <a:lnSpc>
                <a:spcPct val="90000"/>
              </a:lnSpc>
              <a:spcBef>
                <a:spcPct val="0"/>
              </a:spcBef>
              <a:spcAft>
                <a:spcPct val="15000"/>
              </a:spcAft>
              <a:buChar char="•"/>
            </a:pPr>
            <a:r>
              <a:rPr lang="en-US" sz="2400" kern="1200" dirty="0"/>
              <a:t>Hand infection</a:t>
            </a:r>
          </a:p>
        </p:txBody>
      </p:sp>
      <p:sp>
        <p:nvSpPr>
          <p:cNvPr id="7" name="Volný tvar: obrazec 6">
            <a:extLst>
              <a:ext uri="{FF2B5EF4-FFF2-40B4-BE49-F238E27FC236}">
                <a16:creationId xmlns:a16="http://schemas.microsoft.com/office/drawing/2014/main" id="{58DB4915-1849-4333-B4F0-45E408C89E8C}"/>
              </a:ext>
            </a:extLst>
          </p:cNvPr>
          <p:cNvSpPr/>
          <p:nvPr/>
        </p:nvSpPr>
        <p:spPr>
          <a:xfrm>
            <a:off x="477964" y="3230135"/>
            <a:ext cx="2871787" cy="2613490"/>
          </a:xfrm>
          <a:custGeom>
            <a:avLst/>
            <a:gdLst>
              <a:gd name="connsiteX0" fmla="*/ 0 w 3044952"/>
              <a:gd name="connsiteY0" fmla="*/ 452242 h 2713397"/>
              <a:gd name="connsiteX1" fmla="*/ 452242 w 3044952"/>
              <a:gd name="connsiteY1" fmla="*/ 0 h 2713397"/>
              <a:gd name="connsiteX2" fmla="*/ 2592710 w 3044952"/>
              <a:gd name="connsiteY2" fmla="*/ 0 h 2713397"/>
              <a:gd name="connsiteX3" fmla="*/ 3044952 w 3044952"/>
              <a:gd name="connsiteY3" fmla="*/ 452242 h 2713397"/>
              <a:gd name="connsiteX4" fmla="*/ 3044952 w 3044952"/>
              <a:gd name="connsiteY4" fmla="*/ 2261155 h 2713397"/>
              <a:gd name="connsiteX5" fmla="*/ 2592710 w 3044952"/>
              <a:gd name="connsiteY5" fmla="*/ 2713397 h 2713397"/>
              <a:gd name="connsiteX6" fmla="*/ 452242 w 3044952"/>
              <a:gd name="connsiteY6" fmla="*/ 2713397 h 2713397"/>
              <a:gd name="connsiteX7" fmla="*/ 0 w 3044952"/>
              <a:gd name="connsiteY7" fmla="*/ 2261155 h 2713397"/>
              <a:gd name="connsiteX8" fmla="*/ 0 w 3044952"/>
              <a:gd name="connsiteY8" fmla="*/ 452242 h 271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52" h="2713397">
                <a:moveTo>
                  <a:pt x="0" y="452242"/>
                </a:moveTo>
                <a:cubicBezTo>
                  <a:pt x="0" y="202476"/>
                  <a:pt x="202476" y="0"/>
                  <a:pt x="452242" y="0"/>
                </a:cubicBezTo>
                <a:lnTo>
                  <a:pt x="2592710" y="0"/>
                </a:lnTo>
                <a:cubicBezTo>
                  <a:pt x="2842476" y="0"/>
                  <a:pt x="3044952" y="202476"/>
                  <a:pt x="3044952" y="452242"/>
                </a:cubicBezTo>
                <a:lnTo>
                  <a:pt x="3044952" y="2261155"/>
                </a:lnTo>
                <a:cubicBezTo>
                  <a:pt x="3044952" y="2510921"/>
                  <a:pt x="2842476" y="2713397"/>
                  <a:pt x="2592710" y="2713397"/>
                </a:cubicBezTo>
                <a:lnTo>
                  <a:pt x="452242" y="2713397"/>
                </a:lnTo>
                <a:cubicBezTo>
                  <a:pt x="202476" y="2713397"/>
                  <a:pt x="0" y="2510921"/>
                  <a:pt x="0" y="2261155"/>
                </a:cubicBezTo>
                <a:lnTo>
                  <a:pt x="0" y="4522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5807" tIns="199132" rIns="265807" bIns="199132" numCol="1" spcCol="1270" anchor="ctr" anchorCtr="0">
            <a:noAutofit/>
          </a:bodyPr>
          <a:lstStyle/>
          <a:p>
            <a:pPr marL="0" lvl="0" indent="0" algn="ctr" defTabSz="1555750">
              <a:lnSpc>
                <a:spcPct val="90000"/>
              </a:lnSpc>
              <a:spcBef>
                <a:spcPct val="0"/>
              </a:spcBef>
              <a:spcAft>
                <a:spcPct val="35000"/>
              </a:spcAft>
              <a:buNone/>
            </a:pPr>
            <a:r>
              <a:rPr lang="en-US" sz="3200" kern="1200" dirty="0" err="1">
                <a:solidFill>
                  <a:srgbClr val="C00000"/>
                </a:solidFill>
              </a:rPr>
              <a:t>Epitrochlear</a:t>
            </a:r>
            <a:endParaRPr lang="en-US" sz="3200" kern="1200" dirty="0">
              <a:solidFill>
                <a:srgbClr val="C00000"/>
              </a:solidFill>
            </a:endParaRPr>
          </a:p>
        </p:txBody>
      </p:sp>
      <p:pic>
        <p:nvPicPr>
          <p:cNvPr id="9" name="Obrázek 8">
            <a:extLst>
              <a:ext uri="{FF2B5EF4-FFF2-40B4-BE49-F238E27FC236}">
                <a16:creationId xmlns:a16="http://schemas.microsoft.com/office/drawing/2014/main" id="{0CA84C34-6E75-4733-A8D1-A04B688560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4343400"/>
            <a:ext cx="1371600" cy="975360"/>
          </a:xfrm>
          <a:prstGeom prst="rect">
            <a:avLst/>
          </a:prstGeom>
        </p:spPr>
      </p:pic>
    </p:spTree>
    <p:extLst>
      <p:ext uri="{BB962C8B-B14F-4D97-AF65-F5344CB8AC3E}">
        <p14:creationId xmlns:p14="http://schemas.microsoft.com/office/powerpoint/2010/main" val="3099731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ju\Desktop\ax.jpg"/>
          <p:cNvPicPr>
            <a:picLocks noChangeAspect="1" noChangeArrowheads="1"/>
          </p:cNvPicPr>
          <p:nvPr/>
        </p:nvPicPr>
        <p:blipFill>
          <a:blip r:embed="rId2"/>
          <a:srcRect/>
          <a:stretch>
            <a:fillRect/>
          </a:stretch>
        </p:blipFill>
        <p:spPr bwMode="auto">
          <a:xfrm>
            <a:off x="381000" y="1371600"/>
            <a:ext cx="3581400" cy="3733800"/>
          </a:xfrm>
          <a:prstGeom prst="rect">
            <a:avLst/>
          </a:prstGeom>
          <a:noFill/>
        </p:spPr>
      </p:pic>
      <p:sp>
        <p:nvSpPr>
          <p:cNvPr id="5" name="TextBox 4"/>
          <p:cNvSpPr txBox="1"/>
          <p:nvPr/>
        </p:nvSpPr>
        <p:spPr>
          <a:xfrm>
            <a:off x="609600" y="914400"/>
            <a:ext cx="3200400" cy="369332"/>
          </a:xfrm>
          <a:prstGeom prst="rect">
            <a:avLst/>
          </a:prstGeom>
          <a:noFill/>
        </p:spPr>
        <p:txBody>
          <a:bodyPr wrap="square" rtlCol="0">
            <a:spAutoFit/>
          </a:bodyPr>
          <a:lstStyle/>
          <a:p>
            <a:r>
              <a:rPr lang="en-US" dirty="0">
                <a:solidFill>
                  <a:srgbClr val="FFFF00"/>
                </a:solidFill>
              </a:rPr>
              <a:t>AXILLARY LYMPHADENOPATHY</a:t>
            </a:r>
          </a:p>
        </p:txBody>
      </p:sp>
      <p:pic>
        <p:nvPicPr>
          <p:cNvPr id="1027" name="Picture 3" descr="C:\Users\Anju\Desktop\epitro.bmp"/>
          <p:cNvPicPr>
            <a:picLocks noChangeAspect="1" noChangeArrowheads="1"/>
          </p:cNvPicPr>
          <p:nvPr/>
        </p:nvPicPr>
        <p:blipFill>
          <a:blip r:embed="rId3"/>
          <a:srcRect/>
          <a:stretch>
            <a:fillRect/>
          </a:stretch>
        </p:blipFill>
        <p:spPr bwMode="auto">
          <a:xfrm>
            <a:off x="5181600" y="1371600"/>
            <a:ext cx="3352800" cy="3657600"/>
          </a:xfrm>
          <a:prstGeom prst="rect">
            <a:avLst/>
          </a:prstGeom>
          <a:noFill/>
        </p:spPr>
      </p:pic>
      <p:cxnSp>
        <p:nvCxnSpPr>
          <p:cNvPr id="8" name="Straight Arrow Connector 7"/>
          <p:cNvCxnSpPr/>
          <p:nvPr/>
        </p:nvCxnSpPr>
        <p:spPr bwMode="auto">
          <a:xfrm rot="16200000" flipV="1">
            <a:off x="8077200" y="4343400"/>
            <a:ext cx="762000" cy="609600"/>
          </a:xfrm>
          <a:prstGeom prst="straightConnector1">
            <a:avLst/>
          </a:prstGeom>
          <a:solidFill>
            <a:schemeClr val="accent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5257800" y="685800"/>
            <a:ext cx="3124200" cy="646331"/>
          </a:xfrm>
          <a:prstGeom prst="rect">
            <a:avLst/>
          </a:prstGeom>
          <a:noFill/>
        </p:spPr>
        <p:txBody>
          <a:bodyPr wrap="square" rtlCol="0">
            <a:spAutoFit/>
          </a:bodyPr>
          <a:lstStyle/>
          <a:p>
            <a:r>
              <a:rPr lang="en-US" dirty="0">
                <a:solidFill>
                  <a:srgbClr val="FFFF00"/>
                </a:solidFill>
              </a:rPr>
              <a:t>EPITROCHLEAR LYMPHADENOPATHY</a:t>
            </a:r>
          </a:p>
        </p:txBody>
      </p:sp>
    </p:spTree>
    <p:extLst>
      <p:ext uri="{BB962C8B-B14F-4D97-AF65-F5344CB8AC3E}">
        <p14:creationId xmlns:p14="http://schemas.microsoft.com/office/powerpoint/2010/main" val="2478147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olný tvar: obrazec 2">
            <a:extLst>
              <a:ext uri="{FF2B5EF4-FFF2-40B4-BE49-F238E27FC236}">
                <a16:creationId xmlns:a16="http://schemas.microsoft.com/office/drawing/2014/main" id="{75588733-4407-4CC7-9303-E9D8B557E22D}"/>
              </a:ext>
            </a:extLst>
          </p:cNvPr>
          <p:cNvSpPr/>
          <p:nvPr/>
        </p:nvSpPr>
        <p:spPr>
          <a:xfrm>
            <a:off x="4267200" y="1778000"/>
            <a:ext cx="3901440" cy="3251200"/>
          </a:xfrm>
          <a:custGeom>
            <a:avLst/>
            <a:gdLst>
              <a:gd name="connsiteX0" fmla="*/ 541878 w 3251200"/>
              <a:gd name="connsiteY0" fmla="*/ 0 h 3901440"/>
              <a:gd name="connsiteX1" fmla="*/ 2709322 w 3251200"/>
              <a:gd name="connsiteY1" fmla="*/ 0 h 3901440"/>
              <a:gd name="connsiteX2" fmla="*/ 3251200 w 3251200"/>
              <a:gd name="connsiteY2" fmla="*/ 541878 h 3901440"/>
              <a:gd name="connsiteX3" fmla="*/ 3251200 w 3251200"/>
              <a:gd name="connsiteY3" fmla="*/ 3901440 h 3901440"/>
              <a:gd name="connsiteX4" fmla="*/ 3251200 w 3251200"/>
              <a:gd name="connsiteY4" fmla="*/ 3901440 h 3901440"/>
              <a:gd name="connsiteX5" fmla="*/ 0 w 3251200"/>
              <a:gd name="connsiteY5" fmla="*/ 3901440 h 3901440"/>
              <a:gd name="connsiteX6" fmla="*/ 0 w 3251200"/>
              <a:gd name="connsiteY6" fmla="*/ 3901440 h 3901440"/>
              <a:gd name="connsiteX7" fmla="*/ 0 w 3251200"/>
              <a:gd name="connsiteY7" fmla="*/ 541878 h 3901440"/>
              <a:gd name="connsiteX8" fmla="*/ 541878 w 325120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1200" h="3901440">
                <a:moveTo>
                  <a:pt x="3251200" y="650254"/>
                </a:moveTo>
                <a:lnTo>
                  <a:pt x="3251200" y="3251186"/>
                </a:lnTo>
                <a:cubicBezTo>
                  <a:pt x="3251200" y="3610311"/>
                  <a:pt x="3049028" y="3901439"/>
                  <a:pt x="2799635" y="3901439"/>
                </a:cubicBezTo>
                <a:lnTo>
                  <a:pt x="0" y="3901439"/>
                </a:lnTo>
                <a:lnTo>
                  <a:pt x="0" y="3901439"/>
                </a:lnTo>
                <a:lnTo>
                  <a:pt x="0" y="1"/>
                </a:lnTo>
                <a:lnTo>
                  <a:pt x="0" y="1"/>
                </a:lnTo>
                <a:lnTo>
                  <a:pt x="2799635" y="1"/>
                </a:lnTo>
                <a:cubicBezTo>
                  <a:pt x="3049028" y="1"/>
                  <a:pt x="3251200" y="291129"/>
                  <a:pt x="3251200" y="650254"/>
                </a:cubicBezTo>
                <a:close/>
              </a:path>
            </a:pathLst>
          </a:cu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5251" tIns="206336" rIns="253960" bIns="206336"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rgbClr val="FF0000"/>
                </a:solidFill>
              </a:rPr>
              <a:t>Syphilis</a:t>
            </a:r>
          </a:p>
          <a:p>
            <a:pPr marL="228600" lvl="1" indent="-228600" algn="l" defTabSz="1111250">
              <a:lnSpc>
                <a:spcPct val="90000"/>
              </a:lnSpc>
              <a:spcBef>
                <a:spcPct val="0"/>
              </a:spcBef>
              <a:spcAft>
                <a:spcPct val="15000"/>
              </a:spcAft>
              <a:buChar char="•"/>
            </a:pPr>
            <a:r>
              <a:rPr lang="en-US" sz="2500" kern="1200" dirty="0">
                <a:solidFill>
                  <a:srgbClr val="FF0000"/>
                </a:solidFill>
              </a:rPr>
              <a:t>Genital herpes</a:t>
            </a:r>
          </a:p>
          <a:p>
            <a:pPr marL="228600" lvl="1" indent="-228600" algn="l" defTabSz="1111250">
              <a:lnSpc>
                <a:spcPct val="90000"/>
              </a:lnSpc>
              <a:spcBef>
                <a:spcPct val="0"/>
              </a:spcBef>
              <a:spcAft>
                <a:spcPct val="15000"/>
              </a:spcAft>
              <a:buChar char="•"/>
            </a:pPr>
            <a:r>
              <a:rPr lang="en-US" sz="2500" kern="1200" dirty="0"/>
              <a:t>Lymphogranuloma </a:t>
            </a:r>
            <a:r>
              <a:rPr lang="en-US" sz="2500" kern="1200" dirty="0" err="1"/>
              <a:t>venereum</a:t>
            </a:r>
            <a:endParaRPr lang="en-US" sz="2500" kern="1200" dirty="0"/>
          </a:p>
          <a:p>
            <a:pPr marL="228600" lvl="1" indent="-228600" algn="l" defTabSz="1111250">
              <a:lnSpc>
                <a:spcPct val="90000"/>
              </a:lnSpc>
              <a:spcBef>
                <a:spcPct val="0"/>
              </a:spcBef>
              <a:spcAft>
                <a:spcPct val="15000"/>
              </a:spcAft>
              <a:buChar char="•"/>
            </a:pPr>
            <a:r>
              <a:rPr lang="en-US" sz="2500" kern="1200" dirty="0" err="1"/>
              <a:t>Chancroid</a:t>
            </a:r>
            <a:endParaRPr lang="en-US" sz="2500" kern="1200" dirty="0"/>
          </a:p>
          <a:p>
            <a:pPr marL="228600" lvl="1" indent="-228600" algn="l" defTabSz="1111250">
              <a:lnSpc>
                <a:spcPct val="90000"/>
              </a:lnSpc>
              <a:spcBef>
                <a:spcPct val="0"/>
              </a:spcBef>
              <a:spcAft>
                <a:spcPct val="15000"/>
              </a:spcAft>
              <a:buChar char="•"/>
            </a:pPr>
            <a:r>
              <a:rPr lang="en-US" sz="2500" kern="1200" dirty="0"/>
              <a:t>Lower extremity/local infection</a:t>
            </a:r>
          </a:p>
        </p:txBody>
      </p:sp>
      <p:sp>
        <p:nvSpPr>
          <p:cNvPr id="5" name="Volný tvar: obrazec 4">
            <a:extLst>
              <a:ext uri="{FF2B5EF4-FFF2-40B4-BE49-F238E27FC236}">
                <a16:creationId xmlns:a16="http://schemas.microsoft.com/office/drawing/2014/main" id="{C37EE91F-0233-4533-B897-F8767E154FA5}"/>
              </a:ext>
            </a:extLst>
          </p:cNvPr>
          <p:cNvSpPr/>
          <p:nvPr/>
        </p:nvSpPr>
        <p:spPr>
          <a:xfrm>
            <a:off x="1066800" y="2146300"/>
            <a:ext cx="2194560" cy="2514600"/>
          </a:xfrm>
          <a:custGeom>
            <a:avLst/>
            <a:gdLst>
              <a:gd name="connsiteX0" fmla="*/ 0 w 2194560"/>
              <a:gd name="connsiteY0" fmla="*/ 365767 h 4064000"/>
              <a:gd name="connsiteX1" fmla="*/ 365767 w 2194560"/>
              <a:gd name="connsiteY1" fmla="*/ 0 h 4064000"/>
              <a:gd name="connsiteX2" fmla="*/ 1828793 w 2194560"/>
              <a:gd name="connsiteY2" fmla="*/ 0 h 4064000"/>
              <a:gd name="connsiteX3" fmla="*/ 2194560 w 2194560"/>
              <a:gd name="connsiteY3" fmla="*/ 365767 h 4064000"/>
              <a:gd name="connsiteX4" fmla="*/ 2194560 w 2194560"/>
              <a:gd name="connsiteY4" fmla="*/ 3698233 h 4064000"/>
              <a:gd name="connsiteX5" fmla="*/ 1828793 w 2194560"/>
              <a:gd name="connsiteY5" fmla="*/ 4064000 h 4064000"/>
              <a:gd name="connsiteX6" fmla="*/ 365767 w 2194560"/>
              <a:gd name="connsiteY6" fmla="*/ 4064000 h 4064000"/>
              <a:gd name="connsiteX7" fmla="*/ 0 w 2194560"/>
              <a:gd name="connsiteY7" fmla="*/ 3698233 h 4064000"/>
              <a:gd name="connsiteX8" fmla="*/ 0 w 2194560"/>
              <a:gd name="connsiteY8" fmla="*/ 365767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4064000">
                <a:moveTo>
                  <a:pt x="0" y="365767"/>
                </a:moveTo>
                <a:cubicBezTo>
                  <a:pt x="0" y="163759"/>
                  <a:pt x="163759" y="0"/>
                  <a:pt x="365767" y="0"/>
                </a:cubicBezTo>
                <a:lnTo>
                  <a:pt x="1828793" y="0"/>
                </a:lnTo>
                <a:cubicBezTo>
                  <a:pt x="2030801" y="0"/>
                  <a:pt x="2194560" y="163759"/>
                  <a:pt x="2194560" y="365767"/>
                </a:cubicBezTo>
                <a:lnTo>
                  <a:pt x="2194560" y="3698233"/>
                </a:lnTo>
                <a:cubicBezTo>
                  <a:pt x="2194560" y="3900241"/>
                  <a:pt x="2030801" y="4064000"/>
                  <a:pt x="1828793" y="4064000"/>
                </a:cubicBezTo>
                <a:lnTo>
                  <a:pt x="365767" y="4064000"/>
                </a:lnTo>
                <a:cubicBezTo>
                  <a:pt x="163759" y="4064000"/>
                  <a:pt x="0" y="3900241"/>
                  <a:pt x="0" y="3698233"/>
                </a:cubicBezTo>
                <a:lnTo>
                  <a:pt x="0" y="36576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8100" tIns="177615" rIns="248100" bIns="177615"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rgbClr val="C00000"/>
                </a:solidFill>
              </a:rPr>
              <a:t>Inguinal</a:t>
            </a:r>
          </a:p>
        </p:txBody>
      </p:sp>
    </p:spTree>
    <p:extLst>
      <p:ext uri="{BB962C8B-B14F-4D97-AF65-F5344CB8AC3E}">
        <p14:creationId xmlns:p14="http://schemas.microsoft.com/office/powerpoint/2010/main" val="2600951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ju\Desktop\inguil.jpg"/>
          <p:cNvPicPr>
            <a:picLocks noChangeAspect="1" noChangeArrowheads="1"/>
          </p:cNvPicPr>
          <p:nvPr/>
        </p:nvPicPr>
        <p:blipFill>
          <a:blip r:embed="rId2"/>
          <a:srcRect/>
          <a:stretch>
            <a:fillRect/>
          </a:stretch>
        </p:blipFill>
        <p:spPr bwMode="auto">
          <a:xfrm>
            <a:off x="1354931" y="1447800"/>
            <a:ext cx="2957513" cy="4392612"/>
          </a:xfrm>
          <a:prstGeom prst="rect">
            <a:avLst/>
          </a:prstGeom>
          <a:noFill/>
        </p:spPr>
      </p:pic>
      <p:cxnSp>
        <p:nvCxnSpPr>
          <p:cNvPr id="8" name="Straight Arrow Connector 7"/>
          <p:cNvCxnSpPr/>
          <p:nvPr/>
        </p:nvCxnSpPr>
        <p:spPr bwMode="auto">
          <a:xfrm rot="10800000">
            <a:off x="3096650" y="4267200"/>
            <a:ext cx="1143000" cy="1588"/>
          </a:xfrm>
          <a:prstGeom prst="straightConnector1">
            <a:avLst/>
          </a:prstGeom>
          <a:solidFill>
            <a:schemeClr val="accent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rot="10800000" flipV="1">
            <a:off x="3096651" y="3301206"/>
            <a:ext cx="838200" cy="685800"/>
          </a:xfrm>
          <a:prstGeom prst="straightConnector1">
            <a:avLst/>
          </a:prstGeom>
          <a:solidFill>
            <a:schemeClr val="accent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2590800" y="533400"/>
            <a:ext cx="3352800" cy="381000"/>
          </a:xfrm>
          <a:prstGeom prst="rect">
            <a:avLst/>
          </a:prstGeom>
          <a:noFill/>
        </p:spPr>
        <p:txBody>
          <a:bodyPr wrap="square" rtlCol="0">
            <a:spAutoFit/>
          </a:bodyPr>
          <a:lstStyle/>
          <a:p>
            <a:r>
              <a:rPr lang="en-US" dirty="0">
                <a:solidFill>
                  <a:srgbClr val="FFFF00"/>
                </a:solidFill>
              </a:rPr>
              <a:t>INGUINAL LYMPHADENOPATHY</a:t>
            </a:r>
          </a:p>
        </p:txBody>
      </p:sp>
      <p:pic>
        <p:nvPicPr>
          <p:cNvPr id="3" name="Obrázek 2">
            <a:extLst>
              <a:ext uri="{FF2B5EF4-FFF2-40B4-BE49-F238E27FC236}">
                <a16:creationId xmlns:a16="http://schemas.microsoft.com/office/drawing/2014/main" id="{DD62738C-8693-42E3-BBB4-EA845D7C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307" y="1834356"/>
            <a:ext cx="2447925" cy="3619500"/>
          </a:xfrm>
          <a:prstGeom prst="rect">
            <a:avLst/>
          </a:prstGeom>
        </p:spPr>
      </p:pic>
    </p:spTree>
    <p:extLst>
      <p:ext uri="{BB962C8B-B14F-4D97-AF65-F5344CB8AC3E}">
        <p14:creationId xmlns:p14="http://schemas.microsoft.com/office/powerpoint/2010/main" val="70278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olný tvar: obrazec 2">
            <a:extLst>
              <a:ext uri="{FF2B5EF4-FFF2-40B4-BE49-F238E27FC236}">
                <a16:creationId xmlns:a16="http://schemas.microsoft.com/office/drawing/2014/main" id="{01A8417E-A333-4B39-8946-6129B66222D7}"/>
              </a:ext>
            </a:extLst>
          </p:cNvPr>
          <p:cNvSpPr/>
          <p:nvPr/>
        </p:nvSpPr>
        <p:spPr>
          <a:xfrm>
            <a:off x="3429000" y="511160"/>
            <a:ext cx="5266945" cy="2259926"/>
          </a:xfrm>
          <a:custGeom>
            <a:avLst/>
            <a:gdLst>
              <a:gd name="connsiteX0" fmla="*/ 376662 w 2259925"/>
              <a:gd name="connsiteY0" fmla="*/ 0 h 5266944"/>
              <a:gd name="connsiteX1" fmla="*/ 1883263 w 2259925"/>
              <a:gd name="connsiteY1" fmla="*/ 0 h 5266944"/>
              <a:gd name="connsiteX2" fmla="*/ 2259925 w 2259925"/>
              <a:gd name="connsiteY2" fmla="*/ 376662 h 5266944"/>
              <a:gd name="connsiteX3" fmla="*/ 2259925 w 2259925"/>
              <a:gd name="connsiteY3" fmla="*/ 5266944 h 5266944"/>
              <a:gd name="connsiteX4" fmla="*/ 2259925 w 2259925"/>
              <a:gd name="connsiteY4" fmla="*/ 5266944 h 5266944"/>
              <a:gd name="connsiteX5" fmla="*/ 0 w 2259925"/>
              <a:gd name="connsiteY5" fmla="*/ 5266944 h 5266944"/>
              <a:gd name="connsiteX6" fmla="*/ 0 w 2259925"/>
              <a:gd name="connsiteY6" fmla="*/ 5266944 h 5266944"/>
              <a:gd name="connsiteX7" fmla="*/ 0 w 2259925"/>
              <a:gd name="connsiteY7" fmla="*/ 376662 h 5266944"/>
              <a:gd name="connsiteX8" fmla="*/ 376662 w 2259925"/>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925" h="5266944">
                <a:moveTo>
                  <a:pt x="2259925" y="877843"/>
                </a:moveTo>
                <a:lnTo>
                  <a:pt x="2259925" y="4389101"/>
                </a:lnTo>
                <a:cubicBezTo>
                  <a:pt x="2259925" y="4873920"/>
                  <a:pt x="2187567" y="5266943"/>
                  <a:pt x="2098308" y="5266943"/>
                </a:cubicBezTo>
                <a:lnTo>
                  <a:pt x="0" y="5266943"/>
                </a:lnTo>
                <a:lnTo>
                  <a:pt x="0" y="5266943"/>
                </a:lnTo>
                <a:lnTo>
                  <a:pt x="0" y="1"/>
                </a:lnTo>
                <a:lnTo>
                  <a:pt x="0" y="1"/>
                </a:lnTo>
                <a:lnTo>
                  <a:pt x="2098308" y="1"/>
                </a:lnTo>
                <a:cubicBezTo>
                  <a:pt x="2187567" y="1"/>
                  <a:pt x="2259925" y="393024"/>
                  <a:pt x="2259925" y="877843"/>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1" tIns="148420" rIns="186520" bIns="148421"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Lymphoma</a:t>
            </a:r>
          </a:p>
          <a:p>
            <a:pPr marL="228600" lvl="1" indent="-228600" algn="l" defTabSz="889000">
              <a:lnSpc>
                <a:spcPct val="90000"/>
              </a:lnSpc>
              <a:spcBef>
                <a:spcPct val="0"/>
              </a:spcBef>
              <a:spcAft>
                <a:spcPct val="15000"/>
              </a:spcAft>
              <a:buChar char="•"/>
            </a:pPr>
            <a:r>
              <a:rPr lang="en-US" sz="2000" kern="1200" dirty="0">
                <a:solidFill>
                  <a:srgbClr val="FF0000"/>
                </a:solidFill>
              </a:rPr>
              <a:t>Bronchogenic ca</a:t>
            </a:r>
          </a:p>
          <a:p>
            <a:pPr marL="228600" lvl="1" indent="-228600" algn="l" defTabSz="889000">
              <a:lnSpc>
                <a:spcPct val="90000"/>
              </a:lnSpc>
              <a:spcBef>
                <a:spcPct val="0"/>
              </a:spcBef>
              <a:spcAft>
                <a:spcPct val="15000"/>
              </a:spcAft>
              <a:buChar char="•"/>
            </a:pPr>
            <a:r>
              <a:rPr lang="en-US" sz="2000" kern="1200" dirty="0">
                <a:solidFill>
                  <a:srgbClr val="FF0000"/>
                </a:solidFill>
              </a:rPr>
              <a:t>TB</a:t>
            </a:r>
            <a:r>
              <a:rPr lang="cs-CZ" sz="2000" kern="1200" dirty="0">
                <a:solidFill>
                  <a:srgbClr val="FF0000"/>
                </a:solidFill>
              </a:rPr>
              <a:t>C</a:t>
            </a:r>
            <a:endParaRPr lang="en-US" sz="2000" kern="1200" dirty="0">
              <a:solidFill>
                <a:srgbClr val="FF0000"/>
              </a:solidFill>
            </a:endParaRPr>
          </a:p>
          <a:p>
            <a:pPr marL="228600" lvl="1" indent="-228600" algn="l" defTabSz="889000">
              <a:lnSpc>
                <a:spcPct val="90000"/>
              </a:lnSpc>
              <a:spcBef>
                <a:spcPct val="0"/>
              </a:spcBef>
              <a:spcAft>
                <a:spcPct val="15000"/>
              </a:spcAft>
              <a:buChar char="•"/>
            </a:pPr>
            <a:r>
              <a:rPr lang="cs-CZ" sz="2000" dirty="0">
                <a:solidFill>
                  <a:schemeClr val="tx1"/>
                </a:solidFill>
              </a:rPr>
              <a:t>S</a:t>
            </a:r>
            <a:r>
              <a:rPr lang="en-US" sz="2000" kern="1200" dirty="0" err="1">
                <a:solidFill>
                  <a:schemeClr val="tx1"/>
                </a:solidFill>
              </a:rPr>
              <a:t>arcoidosis</a:t>
            </a:r>
            <a:endParaRPr lang="en-US" sz="2000" kern="1200" dirty="0">
              <a:solidFill>
                <a:schemeClr val="tx1"/>
              </a:solidFill>
            </a:endParaRPr>
          </a:p>
          <a:p>
            <a:pPr marL="228600" lvl="1" indent="-228600" algn="l" defTabSz="889000">
              <a:lnSpc>
                <a:spcPct val="90000"/>
              </a:lnSpc>
              <a:spcBef>
                <a:spcPct val="0"/>
              </a:spcBef>
              <a:spcAft>
                <a:spcPct val="15000"/>
              </a:spcAft>
              <a:buChar char="•"/>
            </a:pPr>
            <a:endParaRPr lang="en-US" sz="2000" kern="1200" dirty="0"/>
          </a:p>
        </p:txBody>
      </p:sp>
      <p:sp>
        <p:nvSpPr>
          <p:cNvPr id="5" name="Volný tvar: obrazec 4">
            <a:extLst>
              <a:ext uri="{FF2B5EF4-FFF2-40B4-BE49-F238E27FC236}">
                <a16:creationId xmlns:a16="http://schemas.microsoft.com/office/drawing/2014/main" id="{CF4F9490-4A4C-4905-9D38-EFFAB70909B7}"/>
              </a:ext>
            </a:extLst>
          </p:cNvPr>
          <p:cNvSpPr/>
          <p:nvPr/>
        </p:nvSpPr>
        <p:spPr>
          <a:xfrm>
            <a:off x="152400" y="228670"/>
            <a:ext cx="3124200" cy="2824906"/>
          </a:xfrm>
          <a:custGeom>
            <a:avLst/>
            <a:gdLst>
              <a:gd name="connsiteX0" fmla="*/ 0 w 2962656"/>
              <a:gd name="connsiteY0" fmla="*/ 470827 h 2824906"/>
              <a:gd name="connsiteX1" fmla="*/ 470827 w 2962656"/>
              <a:gd name="connsiteY1" fmla="*/ 0 h 2824906"/>
              <a:gd name="connsiteX2" fmla="*/ 2491829 w 2962656"/>
              <a:gd name="connsiteY2" fmla="*/ 0 h 2824906"/>
              <a:gd name="connsiteX3" fmla="*/ 2962656 w 2962656"/>
              <a:gd name="connsiteY3" fmla="*/ 470827 h 2824906"/>
              <a:gd name="connsiteX4" fmla="*/ 2962656 w 2962656"/>
              <a:gd name="connsiteY4" fmla="*/ 2354079 h 2824906"/>
              <a:gd name="connsiteX5" fmla="*/ 2491829 w 2962656"/>
              <a:gd name="connsiteY5" fmla="*/ 2824906 h 2824906"/>
              <a:gd name="connsiteX6" fmla="*/ 470827 w 2962656"/>
              <a:gd name="connsiteY6" fmla="*/ 2824906 h 2824906"/>
              <a:gd name="connsiteX7" fmla="*/ 0 w 2962656"/>
              <a:gd name="connsiteY7" fmla="*/ 2354079 h 2824906"/>
              <a:gd name="connsiteX8" fmla="*/ 0 w 2962656"/>
              <a:gd name="connsiteY8" fmla="*/ 470827 h 28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2824906">
                <a:moveTo>
                  <a:pt x="0" y="470827"/>
                </a:moveTo>
                <a:cubicBezTo>
                  <a:pt x="0" y="210796"/>
                  <a:pt x="210796" y="0"/>
                  <a:pt x="470827" y="0"/>
                </a:cubicBezTo>
                <a:lnTo>
                  <a:pt x="2491829" y="0"/>
                </a:lnTo>
                <a:cubicBezTo>
                  <a:pt x="2751860" y="0"/>
                  <a:pt x="2962656" y="210796"/>
                  <a:pt x="2962656" y="470827"/>
                </a:cubicBezTo>
                <a:lnTo>
                  <a:pt x="2962656" y="2354079"/>
                </a:lnTo>
                <a:cubicBezTo>
                  <a:pt x="2962656" y="2614110"/>
                  <a:pt x="2751860" y="2824906"/>
                  <a:pt x="2491829" y="2824906"/>
                </a:cubicBezTo>
                <a:lnTo>
                  <a:pt x="470827" y="2824906"/>
                </a:lnTo>
                <a:cubicBezTo>
                  <a:pt x="210796" y="2824906"/>
                  <a:pt x="0" y="2614110"/>
                  <a:pt x="0" y="2354079"/>
                </a:cubicBezTo>
                <a:lnTo>
                  <a:pt x="0" y="470827"/>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01731" tIns="219816" rIns="301731" bIns="219816" numCol="1" spcCol="1270" anchor="ctr" anchorCtr="0">
            <a:noAutofit/>
          </a:bodyPr>
          <a:lstStyle/>
          <a:p>
            <a:pPr marL="0" lvl="0" indent="0" algn="ctr" defTabSz="1911350">
              <a:lnSpc>
                <a:spcPct val="90000"/>
              </a:lnSpc>
              <a:spcBef>
                <a:spcPct val="0"/>
              </a:spcBef>
              <a:spcAft>
                <a:spcPct val="35000"/>
              </a:spcAft>
              <a:buNone/>
            </a:pPr>
            <a:r>
              <a:rPr lang="en-GB" sz="4300" kern="1200" noProof="0" dirty="0">
                <a:solidFill>
                  <a:srgbClr val="C00000"/>
                </a:solidFill>
              </a:rPr>
              <a:t>Hilar</a:t>
            </a:r>
            <a:r>
              <a:rPr lang="en-US" sz="4300" kern="1200" dirty="0">
                <a:solidFill>
                  <a:srgbClr val="C00000"/>
                </a:solidFill>
              </a:rPr>
              <a:t>(u</a:t>
            </a:r>
            <a:r>
              <a:rPr lang="cs-CZ" sz="4300" kern="1200" dirty="0">
                <a:solidFill>
                  <a:srgbClr val="C00000"/>
                </a:solidFill>
              </a:rPr>
              <a:t>ni</a:t>
            </a:r>
            <a:r>
              <a:rPr lang="en-US" sz="4300" kern="1200" dirty="0">
                <a:solidFill>
                  <a:srgbClr val="C00000"/>
                </a:solidFill>
              </a:rPr>
              <a:t>l)</a:t>
            </a:r>
          </a:p>
        </p:txBody>
      </p:sp>
      <p:sp>
        <p:nvSpPr>
          <p:cNvPr id="6" name="Volný tvar: obrazec 5">
            <a:extLst>
              <a:ext uri="{FF2B5EF4-FFF2-40B4-BE49-F238E27FC236}">
                <a16:creationId xmlns:a16="http://schemas.microsoft.com/office/drawing/2014/main" id="{BF01DEE4-793C-44E2-B1E6-5967BB7B1099}"/>
              </a:ext>
            </a:extLst>
          </p:cNvPr>
          <p:cNvSpPr/>
          <p:nvPr/>
        </p:nvSpPr>
        <p:spPr>
          <a:xfrm>
            <a:off x="3429000" y="3477312"/>
            <a:ext cx="5266945" cy="2259926"/>
          </a:xfrm>
          <a:custGeom>
            <a:avLst/>
            <a:gdLst>
              <a:gd name="connsiteX0" fmla="*/ 376662 w 2259925"/>
              <a:gd name="connsiteY0" fmla="*/ 0 h 5266944"/>
              <a:gd name="connsiteX1" fmla="*/ 1883263 w 2259925"/>
              <a:gd name="connsiteY1" fmla="*/ 0 h 5266944"/>
              <a:gd name="connsiteX2" fmla="*/ 2259925 w 2259925"/>
              <a:gd name="connsiteY2" fmla="*/ 376662 h 5266944"/>
              <a:gd name="connsiteX3" fmla="*/ 2259925 w 2259925"/>
              <a:gd name="connsiteY3" fmla="*/ 5266944 h 5266944"/>
              <a:gd name="connsiteX4" fmla="*/ 2259925 w 2259925"/>
              <a:gd name="connsiteY4" fmla="*/ 5266944 h 5266944"/>
              <a:gd name="connsiteX5" fmla="*/ 0 w 2259925"/>
              <a:gd name="connsiteY5" fmla="*/ 5266944 h 5266944"/>
              <a:gd name="connsiteX6" fmla="*/ 0 w 2259925"/>
              <a:gd name="connsiteY6" fmla="*/ 5266944 h 5266944"/>
              <a:gd name="connsiteX7" fmla="*/ 0 w 2259925"/>
              <a:gd name="connsiteY7" fmla="*/ 376662 h 5266944"/>
              <a:gd name="connsiteX8" fmla="*/ 376662 w 2259925"/>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925" h="5266944">
                <a:moveTo>
                  <a:pt x="2259925" y="877843"/>
                </a:moveTo>
                <a:lnTo>
                  <a:pt x="2259925" y="4389101"/>
                </a:lnTo>
                <a:cubicBezTo>
                  <a:pt x="2259925" y="4873920"/>
                  <a:pt x="2187567" y="5266943"/>
                  <a:pt x="2098308" y="5266943"/>
                </a:cubicBezTo>
                <a:lnTo>
                  <a:pt x="0" y="5266943"/>
                </a:lnTo>
                <a:lnTo>
                  <a:pt x="0" y="5266943"/>
                </a:lnTo>
                <a:lnTo>
                  <a:pt x="0" y="1"/>
                </a:lnTo>
                <a:lnTo>
                  <a:pt x="0" y="1"/>
                </a:lnTo>
                <a:lnTo>
                  <a:pt x="2098308" y="1"/>
                </a:lnTo>
                <a:cubicBezTo>
                  <a:pt x="2187567" y="1"/>
                  <a:pt x="2259925" y="393024"/>
                  <a:pt x="2259925" y="877843"/>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1" tIns="148420" rIns="186520" bIns="148421"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Sarcoidosis</a:t>
            </a:r>
            <a:endParaRPr lang="en-US" sz="2000" kern="1200" dirty="0"/>
          </a:p>
          <a:p>
            <a:pPr marL="228600" lvl="1" indent="-228600" algn="l" defTabSz="889000">
              <a:lnSpc>
                <a:spcPct val="90000"/>
              </a:lnSpc>
              <a:spcBef>
                <a:spcPct val="0"/>
              </a:spcBef>
              <a:spcAft>
                <a:spcPct val="15000"/>
              </a:spcAft>
              <a:buChar char="•"/>
            </a:pPr>
            <a:r>
              <a:rPr lang="en-US" sz="2000" kern="1200" dirty="0">
                <a:solidFill>
                  <a:srgbClr val="FF0000"/>
                </a:solidFill>
              </a:rPr>
              <a:t>Fungal(</a:t>
            </a:r>
            <a:r>
              <a:rPr lang="en-US" sz="2000" kern="1200" dirty="0" err="1">
                <a:solidFill>
                  <a:srgbClr val="FF0000"/>
                </a:solidFill>
              </a:rPr>
              <a:t>histoplasmosis,coccidiomycosis</a:t>
            </a:r>
            <a:r>
              <a:rPr lang="en-US" sz="2000" kern="1200" dirty="0">
                <a:solidFill>
                  <a:srgbClr val="FF0000"/>
                </a:solidFill>
              </a:rPr>
              <a:t>)</a:t>
            </a:r>
          </a:p>
          <a:p>
            <a:pPr marL="228600" lvl="1" indent="-228600" algn="l" defTabSz="889000">
              <a:lnSpc>
                <a:spcPct val="90000"/>
              </a:lnSpc>
              <a:spcBef>
                <a:spcPct val="0"/>
              </a:spcBef>
              <a:spcAft>
                <a:spcPct val="15000"/>
              </a:spcAft>
              <a:buChar char="•"/>
            </a:pPr>
            <a:r>
              <a:rPr lang="en-US" sz="2000" kern="1200" dirty="0">
                <a:solidFill>
                  <a:srgbClr val="FF0000"/>
                </a:solidFill>
              </a:rPr>
              <a:t>Lymphoma</a:t>
            </a:r>
          </a:p>
          <a:p>
            <a:pPr marL="228600" lvl="1" indent="-228600" algn="l" defTabSz="889000">
              <a:lnSpc>
                <a:spcPct val="90000"/>
              </a:lnSpc>
              <a:spcBef>
                <a:spcPct val="0"/>
              </a:spcBef>
              <a:spcAft>
                <a:spcPct val="15000"/>
              </a:spcAft>
              <a:buChar char="•"/>
            </a:pPr>
            <a:r>
              <a:rPr lang="en-US" sz="2000" kern="1200" dirty="0" err="1">
                <a:solidFill>
                  <a:srgbClr val="FF0000"/>
                </a:solidFill>
              </a:rPr>
              <a:t>Bronchogenic</a:t>
            </a:r>
            <a:r>
              <a:rPr lang="en-US" sz="2000" kern="1200" dirty="0">
                <a:solidFill>
                  <a:srgbClr val="FF0000"/>
                </a:solidFill>
              </a:rPr>
              <a:t> ca</a:t>
            </a:r>
          </a:p>
          <a:p>
            <a:pPr marL="228600" lvl="1" indent="-228600" algn="l" defTabSz="889000">
              <a:lnSpc>
                <a:spcPct val="90000"/>
              </a:lnSpc>
              <a:spcBef>
                <a:spcPct val="0"/>
              </a:spcBef>
              <a:spcAft>
                <a:spcPct val="15000"/>
              </a:spcAft>
              <a:buChar char="•"/>
            </a:pPr>
            <a:r>
              <a:rPr lang="en-US" sz="2000" kern="1200" dirty="0"/>
              <a:t>TB</a:t>
            </a:r>
            <a:r>
              <a:rPr lang="cs-CZ" sz="2000" kern="1200" dirty="0"/>
              <a:t>C</a:t>
            </a:r>
            <a:endParaRPr lang="en-US" sz="2000" kern="1200" dirty="0"/>
          </a:p>
          <a:p>
            <a:pPr marL="228600" lvl="1" indent="-228600" algn="l" defTabSz="889000">
              <a:lnSpc>
                <a:spcPct val="90000"/>
              </a:lnSpc>
              <a:spcBef>
                <a:spcPct val="0"/>
              </a:spcBef>
              <a:spcAft>
                <a:spcPct val="15000"/>
              </a:spcAft>
              <a:buChar char="•"/>
            </a:pPr>
            <a:endParaRPr lang="en-US" sz="2000" kern="1200" dirty="0"/>
          </a:p>
        </p:txBody>
      </p:sp>
      <p:sp>
        <p:nvSpPr>
          <p:cNvPr id="7" name="Volný tvar: obrazec 6">
            <a:extLst>
              <a:ext uri="{FF2B5EF4-FFF2-40B4-BE49-F238E27FC236}">
                <a16:creationId xmlns:a16="http://schemas.microsoft.com/office/drawing/2014/main" id="{F266C58E-87B8-4660-AA54-6947E13A699A}"/>
              </a:ext>
            </a:extLst>
          </p:cNvPr>
          <p:cNvSpPr/>
          <p:nvPr/>
        </p:nvSpPr>
        <p:spPr>
          <a:xfrm>
            <a:off x="152400" y="3194822"/>
            <a:ext cx="3124200" cy="2824906"/>
          </a:xfrm>
          <a:custGeom>
            <a:avLst/>
            <a:gdLst>
              <a:gd name="connsiteX0" fmla="*/ 0 w 2962656"/>
              <a:gd name="connsiteY0" fmla="*/ 470827 h 2824906"/>
              <a:gd name="connsiteX1" fmla="*/ 470827 w 2962656"/>
              <a:gd name="connsiteY1" fmla="*/ 0 h 2824906"/>
              <a:gd name="connsiteX2" fmla="*/ 2491829 w 2962656"/>
              <a:gd name="connsiteY2" fmla="*/ 0 h 2824906"/>
              <a:gd name="connsiteX3" fmla="*/ 2962656 w 2962656"/>
              <a:gd name="connsiteY3" fmla="*/ 470827 h 2824906"/>
              <a:gd name="connsiteX4" fmla="*/ 2962656 w 2962656"/>
              <a:gd name="connsiteY4" fmla="*/ 2354079 h 2824906"/>
              <a:gd name="connsiteX5" fmla="*/ 2491829 w 2962656"/>
              <a:gd name="connsiteY5" fmla="*/ 2824906 h 2824906"/>
              <a:gd name="connsiteX6" fmla="*/ 470827 w 2962656"/>
              <a:gd name="connsiteY6" fmla="*/ 2824906 h 2824906"/>
              <a:gd name="connsiteX7" fmla="*/ 0 w 2962656"/>
              <a:gd name="connsiteY7" fmla="*/ 2354079 h 2824906"/>
              <a:gd name="connsiteX8" fmla="*/ 0 w 2962656"/>
              <a:gd name="connsiteY8" fmla="*/ 470827 h 28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2824906">
                <a:moveTo>
                  <a:pt x="0" y="470827"/>
                </a:moveTo>
                <a:cubicBezTo>
                  <a:pt x="0" y="210796"/>
                  <a:pt x="210796" y="0"/>
                  <a:pt x="470827" y="0"/>
                </a:cubicBezTo>
                <a:lnTo>
                  <a:pt x="2491829" y="0"/>
                </a:lnTo>
                <a:cubicBezTo>
                  <a:pt x="2751860" y="0"/>
                  <a:pt x="2962656" y="210796"/>
                  <a:pt x="2962656" y="470827"/>
                </a:cubicBezTo>
                <a:lnTo>
                  <a:pt x="2962656" y="2354079"/>
                </a:lnTo>
                <a:cubicBezTo>
                  <a:pt x="2962656" y="2614110"/>
                  <a:pt x="2751860" y="2824906"/>
                  <a:pt x="2491829" y="2824906"/>
                </a:cubicBezTo>
                <a:lnTo>
                  <a:pt x="470827" y="2824906"/>
                </a:lnTo>
                <a:cubicBezTo>
                  <a:pt x="210796" y="2824906"/>
                  <a:pt x="0" y="2614110"/>
                  <a:pt x="0" y="2354079"/>
                </a:cubicBezTo>
                <a:lnTo>
                  <a:pt x="0" y="470827"/>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01731" tIns="219816" rIns="301731" bIns="219816"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rgbClr val="C00000"/>
                </a:solidFill>
              </a:rPr>
              <a:t>Hilar(b</a:t>
            </a:r>
            <a:r>
              <a:rPr lang="cs-CZ" sz="4300" kern="1200" dirty="0">
                <a:solidFill>
                  <a:srgbClr val="C00000"/>
                </a:solidFill>
              </a:rPr>
              <a:t>i</a:t>
            </a:r>
            <a:r>
              <a:rPr lang="en-US" sz="4300" kern="1200" dirty="0">
                <a:solidFill>
                  <a:srgbClr val="C00000"/>
                </a:solidFill>
              </a:rPr>
              <a:t>l)</a:t>
            </a:r>
          </a:p>
        </p:txBody>
      </p:sp>
    </p:spTree>
    <p:extLst>
      <p:ext uri="{BB962C8B-B14F-4D97-AF65-F5344CB8AC3E}">
        <p14:creationId xmlns:p14="http://schemas.microsoft.com/office/powerpoint/2010/main" val="2927446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nju\Desktop\UNI.jpg"/>
          <p:cNvPicPr>
            <a:picLocks noChangeAspect="1" noChangeArrowheads="1"/>
          </p:cNvPicPr>
          <p:nvPr/>
        </p:nvPicPr>
        <p:blipFill>
          <a:blip r:embed="rId2"/>
          <a:srcRect/>
          <a:stretch>
            <a:fillRect/>
          </a:stretch>
        </p:blipFill>
        <p:spPr bwMode="auto">
          <a:xfrm>
            <a:off x="381000" y="1447800"/>
            <a:ext cx="3884612" cy="4100512"/>
          </a:xfrm>
          <a:prstGeom prst="rect">
            <a:avLst/>
          </a:prstGeom>
          <a:noFill/>
        </p:spPr>
      </p:pic>
      <p:cxnSp>
        <p:nvCxnSpPr>
          <p:cNvPr id="6" name="Straight Arrow Connector 5"/>
          <p:cNvCxnSpPr/>
          <p:nvPr/>
        </p:nvCxnSpPr>
        <p:spPr bwMode="auto">
          <a:xfrm>
            <a:off x="990600" y="3429000"/>
            <a:ext cx="762000" cy="1588"/>
          </a:xfrm>
          <a:prstGeom prst="straightConnector1">
            <a:avLst/>
          </a:prstGeom>
          <a:solidFill>
            <a:schemeClr val="accent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57200" y="990600"/>
            <a:ext cx="5257800" cy="369332"/>
          </a:xfrm>
          <a:prstGeom prst="rect">
            <a:avLst/>
          </a:prstGeom>
          <a:noFill/>
        </p:spPr>
        <p:txBody>
          <a:bodyPr wrap="square" rtlCol="0">
            <a:spAutoFit/>
          </a:bodyPr>
          <a:lstStyle/>
          <a:p>
            <a:r>
              <a:rPr lang="en-US" dirty="0">
                <a:solidFill>
                  <a:srgbClr val="FFFF00"/>
                </a:solidFill>
              </a:rPr>
              <a:t>UNILATERAL HILAR LYMPHADENOPATHY</a:t>
            </a:r>
          </a:p>
        </p:txBody>
      </p:sp>
      <p:pic>
        <p:nvPicPr>
          <p:cNvPr id="3075" name="Picture 3" descr="C:\Users\Anju\Desktop\BIL.jpg"/>
          <p:cNvPicPr>
            <a:picLocks noChangeAspect="1" noChangeArrowheads="1"/>
          </p:cNvPicPr>
          <p:nvPr/>
        </p:nvPicPr>
        <p:blipFill>
          <a:blip r:embed="rId3"/>
          <a:srcRect/>
          <a:stretch>
            <a:fillRect/>
          </a:stretch>
        </p:blipFill>
        <p:spPr bwMode="auto">
          <a:xfrm>
            <a:off x="4724400" y="1447800"/>
            <a:ext cx="4114799" cy="4114800"/>
          </a:xfrm>
          <a:prstGeom prst="rect">
            <a:avLst/>
          </a:prstGeom>
          <a:noFill/>
        </p:spPr>
      </p:pic>
      <p:cxnSp>
        <p:nvCxnSpPr>
          <p:cNvPr id="9" name="Straight Arrow Connector 8"/>
          <p:cNvCxnSpPr/>
          <p:nvPr/>
        </p:nvCxnSpPr>
        <p:spPr bwMode="auto">
          <a:xfrm>
            <a:off x="5257800" y="3505200"/>
            <a:ext cx="762000" cy="1588"/>
          </a:xfrm>
          <a:prstGeom prst="straightConnector1">
            <a:avLst/>
          </a:prstGeom>
          <a:solidFill>
            <a:schemeClr val="accent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rot="10800000">
            <a:off x="7696200" y="3886200"/>
            <a:ext cx="762000" cy="1588"/>
          </a:xfrm>
          <a:prstGeom prst="straightConnector1">
            <a:avLst/>
          </a:prstGeom>
          <a:solidFill>
            <a:schemeClr val="accent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4876800" y="990600"/>
            <a:ext cx="4038600" cy="646331"/>
          </a:xfrm>
          <a:prstGeom prst="rect">
            <a:avLst/>
          </a:prstGeom>
          <a:noFill/>
        </p:spPr>
        <p:txBody>
          <a:bodyPr wrap="square" rtlCol="0">
            <a:spAutoFit/>
          </a:bodyPr>
          <a:lstStyle/>
          <a:p>
            <a:r>
              <a:rPr lang="en-US" dirty="0">
                <a:solidFill>
                  <a:srgbClr val="FFFF00"/>
                </a:solidFill>
              </a:rPr>
              <a:t>BILATERAL HILAR LYMPHADENOPATHY</a:t>
            </a:r>
          </a:p>
          <a:p>
            <a:endParaRPr lang="en-US" dirty="0">
              <a:solidFill>
                <a:srgbClr val="FFFF00"/>
              </a:solidFill>
            </a:endParaRPr>
          </a:p>
        </p:txBody>
      </p:sp>
    </p:spTree>
    <p:extLst>
      <p:ext uri="{BB962C8B-B14F-4D97-AF65-F5344CB8AC3E}">
        <p14:creationId xmlns:p14="http://schemas.microsoft.com/office/powerpoint/2010/main" val="2461008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olný tvar: obrazec 2">
            <a:extLst>
              <a:ext uri="{FF2B5EF4-FFF2-40B4-BE49-F238E27FC236}">
                <a16:creationId xmlns:a16="http://schemas.microsoft.com/office/drawing/2014/main" id="{7501317B-155A-408F-8614-C446FDDF7957}"/>
              </a:ext>
            </a:extLst>
          </p:cNvPr>
          <p:cNvSpPr/>
          <p:nvPr/>
        </p:nvSpPr>
        <p:spPr>
          <a:xfrm>
            <a:off x="3657600" y="457200"/>
            <a:ext cx="5120640" cy="3561078"/>
          </a:xfrm>
          <a:custGeom>
            <a:avLst/>
            <a:gdLst>
              <a:gd name="connsiteX0" fmla="*/ 636706 w 3820160"/>
              <a:gd name="connsiteY0" fmla="*/ 0 h 5120640"/>
              <a:gd name="connsiteX1" fmla="*/ 3183454 w 3820160"/>
              <a:gd name="connsiteY1" fmla="*/ 0 h 5120640"/>
              <a:gd name="connsiteX2" fmla="*/ 3820160 w 3820160"/>
              <a:gd name="connsiteY2" fmla="*/ 636706 h 5120640"/>
              <a:gd name="connsiteX3" fmla="*/ 3820160 w 3820160"/>
              <a:gd name="connsiteY3" fmla="*/ 5120640 h 5120640"/>
              <a:gd name="connsiteX4" fmla="*/ 3820160 w 3820160"/>
              <a:gd name="connsiteY4" fmla="*/ 5120640 h 5120640"/>
              <a:gd name="connsiteX5" fmla="*/ 0 w 3820160"/>
              <a:gd name="connsiteY5" fmla="*/ 5120640 h 5120640"/>
              <a:gd name="connsiteX6" fmla="*/ 0 w 3820160"/>
              <a:gd name="connsiteY6" fmla="*/ 5120640 h 5120640"/>
              <a:gd name="connsiteX7" fmla="*/ 0 w 3820160"/>
              <a:gd name="connsiteY7" fmla="*/ 636706 h 5120640"/>
              <a:gd name="connsiteX8" fmla="*/ 636706 w 3820160"/>
              <a:gd name="connsiteY8" fmla="*/ 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160" h="5120640">
                <a:moveTo>
                  <a:pt x="3820160" y="853457"/>
                </a:moveTo>
                <a:lnTo>
                  <a:pt x="3820160" y="4267183"/>
                </a:lnTo>
                <a:cubicBezTo>
                  <a:pt x="3820160" y="4738534"/>
                  <a:pt x="3607494" y="5120639"/>
                  <a:pt x="3345157" y="5120639"/>
                </a:cubicBezTo>
                <a:lnTo>
                  <a:pt x="0" y="5120639"/>
                </a:lnTo>
                <a:lnTo>
                  <a:pt x="0" y="5120639"/>
                </a:lnTo>
                <a:lnTo>
                  <a:pt x="0" y="1"/>
                </a:lnTo>
                <a:lnTo>
                  <a:pt x="0" y="1"/>
                </a:lnTo>
                <a:lnTo>
                  <a:pt x="3345157" y="1"/>
                </a:lnTo>
                <a:cubicBezTo>
                  <a:pt x="3607494" y="1"/>
                  <a:pt x="3820160" y="382106"/>
                  <a:pt x="3820160" y="853457"/>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8111" tIns="245539" rIns="304594" bIns="245541" numCol="1" spcCol="1270" anchor="ctr" anchorCtr="0">
            <a:noAutofit/>
          </a:bodyPr>
          <a:lstStyle/>
          <a:p>
            <a:pPr lvl="1" indent="-457200" algn="l" defTabSz="1377950">
              <a:lnSpc>
                <a:spcPct val="90000"/>
              </a:lnSpc>
              <a:spcBef>
                <a:spcPct val="0"/>
              </a:spcBef>
              <a:spcAft>
                <a:spcPct val="15000"/>
              </a:spcAft>
              <a:buFont typeface="Arial" panose="020B0604020202020204" pitchFamily="34" charset="0"/>
              <a:buChar char="•"/>
            </a:pPr>
            <a:r>
              <a:rPr lang="en-US" sz="3100" kern="1200" dirty="0" err="1"/>
              <a:t>Adeno</a:t>
            </a:r>
            <a:r>
              <a:rPr lang="en-US" sz="3100" kern="1200" dirty="0"/>
              <a:t> ca of gut</a:t>
            </a:r>
          </a:p>
          <a:p>
            <a:pPr marL="285750" lvl="1" indent="-285750" algn="l" defTabSz="1377950">
              <a:lnSpc>
                <a:spcPct val="90000"/>
              </a:lnSpc>
              <a:spcBef>
                <a:spcPct val="0"/>
              </a:spcBef>
              <a:spcAft>
                <a:spcPct val="15000"/>
              </a:spcAft>
              <a:buChar char="•"/>
            </a:pPr>
            <a:r>
              <a:rPr lang="cs-CZ" sz="3100" kern="1200" dirty="0"/>
              <a:t> </a:t>
            </a:r>
            <a:r>
              <a:rPr lang="en-US" sz="3100" kern="1200" dirty="0"/>
              <a:t>Hodgkin’s d</a:t>
            </a:r>
            <a:r>
              <a:rPr lang="cs-CZ" sz="3100" kern="1200" dirty="0"/>
              <a:t>i</a:t>
            </a:r>
            <a:r>
              <a:rPr lang="en-US" sz="3100" kern="1200" dirty="0"/>
              <a:t>s</a:t>
            </a:r>
            <a:r>
              <a:rPr lang="cs-CZ" sz="3100" kern="1200" dirty="0"/>
              <a:t>.</a:t>
            </a:r>
            <a:endParaRPr lang="en-US" sz="3100" kern="1200" dirty="0"/>
          </a:p>
          <a:p>
            <a:pPr marL="285750" lvl="1" indent="-285750" algn="l" defTabSz="1377950">
              <a:lnSpc>
                <a:spcPct val="90000"/>
              </a:lnSpc>
              <a:spcBef>
                <a:spcPct val="0"/>
              </a:spcBef>
              <a:spcAft>
                <a:spcPct val="15000"/>
              </a:spcAft>
              <a:buChar char="•"/>
            </a:pPr>
            <a:r>
              <a:rPr lang="cs-CZ" sz="3100" kern="1200" dirty="0">
                <a:solidFill>
                  <a:srgbClr val="FF0000"/>
                </a:solidFill>
              </a:rPr>
              <a:t> </a:t>
            </a:r>
            <a:r>
              <a:rPr lang="en-US" sz="3100" kern="1200" dirty="0">
                <a:solidFill>
                  <a:srgbClr val="FF0000"/>
                </a:solidFill>
              </a:rPr>
              <a:t>TB</a:t>
            </a:r>
            <a:r>
              <a:rPr lang="cs-CZ" sz="3100" kern="1200" dirty="0">
                <a:solidFill>
                  <a:srgbClr val="FF0000"/>
                </a:solidFill>
              </a:rPr>
              <a:t>C</a:t>
            </a:r>
            <a:endParaRPr lang="en-US" sz="3100" kern="1200" dirty="0">
              <a:solidFill>
                <a:srgbClr val="FF0000"/>
              </a:solidFill>
            </a:endParaRPr>
          </a:p>
          <a:p>
            <a:pPr marL="285750" lvl="1" indent="-285750" algn="l" defTabSz="1377950">
              <a:lnSpc>
                <a:spcPct val="90000"/>
              </a:lnSpc>
              <a:spcBef>
                <a:spcPct val="0"/>
              </a:spcBef>
              <a:spcAft>
                <a:spcPct val="15000"/>
              </a:spcAft>
              <a:buChar char="•"/>
            </a:pPr>
            <a:r>
              <a:rPr lang="cs-CZ" sz="3100" kern="1200" dirty="0"/>
              <a:t> </a:t>
            </a:r>
            <a:r>
              <a:rPr lang="en-US" sz="3100" kern="1200" dirty="0"/>
              <a:t>Bladder ca</a:t>
            </a:r>
          </a:p>
          <a:p>
            <a:pPr marL="285750" lvl="1" indent="-285750" algn="l" defTabSz="1377950">
              <a:lnSpc>
                <a:spcPct val="90000"/>
              </a:lnSpc>
              <a:spcBef>
                <a:spcPct val="0"/>
              </a:spcBef>
              <a:spcAft>
                <a:spcPct val="15000"/>
              </a:spcAft>
              <a:buChar char="•"/>
            </a:pPr>
            <a:r>
              <a:rPr lang="cs-CZ" sz="3100" kern="1200" dirty="0">
                <a:solidFill>
                  <a:srgbClr val="FF0000"/>
                </a:solidFill>
              </a:rPr>
              <a:t> </a:t>
            </a:r>
            <a:r>
              <a:rPr lang="en-US" sz="3100" kern="1200" dirty="0">
                <a:solidFill>
                  <a:srgbClr val="FF0000"/>
                </a:solidFill>
              </a:rPr>
              <a:t>Gastric ca</a:t>
            </a:r>
            <a:endParaRPr lang="en-US" sz="3100" kern="1200" dirty="0"/>
          </a:p>
        </p:txBody>
      </p:sp>
      <p:sp>
        <p:nvSpPr>
          <p:cNvPr id="5" name="Volný tvar: obrazec 4">
            <a:extLst>
              <a:ext uri="{FF2B5EF4-FFF2-40B4-BE49-F238E27FC236}">
                <a16:creationId xmlns:a16="http://schemas.microsoft.com/office/drawing/2014/main" id="{DCECD1D4-9736-47A4-8282-EC703297766F}"/>
              </a:ext>
            </a:extLst>
          </p:cNvPr>
          <p:cNvSpPr/>
          <p:nvPr/>
        </p:nvSpPr>
        <p:spPr>
          <a:xfrm>
            <a:off x="381000" y="381000"/>
            <a:ext cx="2880360" cy="2514597"/>
          </a:xfrm>
          <a:custGeom>
            <a:avLst/>
            <a:gdLst>
              <a:gd name="connsiteX0" fmla="*/ 0 w 2880360"/>
              <a:gd name="connsiteY0" fmla="*/ 480070 h 4775200"/>
              <a:gd name="connsiteX1" fmla="*/ 480070 w 2880360"/>
              <a:gd name="connsiteY1" fmla="*/ 0 h 4775200"/>
              <a:gd name="connsiteX2" fmla="*/ 2400290 w 2880360"/>
              <a:gd name="connsiteY2" fmla="*/ 0 h 4775200"/>
              <a:gd name="connsiteX3" fmla="*/ 2880360 w 2880360"/>
              <a:gd name="connsiteY3" fmla="*/ 480070 h 4775200"/>
              <a:gd name="connsiteX4" fmla="*/ 2880360 w 2880360"/>
              <a:gd name="connsiteY4" fmla="*/ 4295130 h 4775200"/>
              <a:gd name="connsiteX5" fmla="*/ 2400290 w 2880360"/>
              <a:gd name="connsiteY5" fmla="*/ 4775200 h 4775200"/>
              <a:gd name="connsiteX6" fmla="*/ 480070 w 2880360"/>
              <a:gd name="connsiteY6" fmla="*/ 4775200 h 4775200"/>
              <a:gd name="connsiteX7" fmla="*/ 0 w 2880360"/>
              <a:gd name="connsiteY7" fmla="*/ 4295130 h 4775200"/>
              <a:gd name="connsiteX8" fmla="*/ 0 w 2880360"/>
              <a:gd name="connsiteY8" fmla="*/ 48007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360" h="4775200">
                <a:moveTo>
                  <a:pt x="0" y="480070"/>
                </a:moveTo>
                <a:cubicBezTo>
                  <a:pt x="0" y="214935"/>
                  <a:pt x="214935" y="0"/>
                  <a:pt x="480070" y="0"/>
                </a:cubicBezTo>
                <a:lnTo>
                  <a:pt x="2400290" y="0"/>
                </a:lnTo>
                <a:cubicBezTo>
                  <a:pt x="2665425" y="0"/>
                  <a:pt x="2880360" y="214935"/>
                  <a:pt x="2880360" y="480070"/>
                </a:cubicBezTo>
                <a:lnTo>
                  <a:pt x="2880360" y="4295130"/>
                </a:lnTo>
                <a:cubicBezTo>
                  <a:pt x="2880360" y="4560265"/>
                  <a:pt x="2665425" y="4775200"/>
                  <a:pt x="2400290" y="4775200"/>
                </a:cubicBezTo>
                <a:lnTo>
                  <a:pt x="480070" y="4775200"/>
                </a:lnTo>
                <a:cubicBezTo>
                  <a:pt x="214935" y="4775200"/>
                  <a:pt x="0" y="4560265"/>
                  <a:pt x="0" y="4295130"/>
                </a:cubicBezTo>
                <a:lnTo>
                  <a:pt x="0" y="48007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3958" tIns="207283" rIns="273958" bIns="207283"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C00000"/>
                </a:solidFill>
              </a:rPr>
              <a:t>ABDOMINAL</a:t>
            </a:r>
          </a:p>
        </p:txBody>
      </p:sp>
      <p:pic>
        <p:nvPicPr>
          <p:cNvPr id="7" name="Obrázek 6">
            <a:extLst>
              <a:ext uri="{FF2B5EF4-FFF2-40B4-BE49-F238E27FC236}">
                <a16:creationId xmlns:a16="http://schemas.microsoft.com/office/drawing/2014/main" id="{56A75B49-F9DC-4912-841C-3B66CF938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14258"/>
            <a:ext cx="5182323" cy="3343742"/>
          </a:xfrm>
          <a:prstGeom prst="rect">
            <a:avLst/>
          </a:prstGeom>
        </p:spPr>
      </p:pic>
    </p:spTree>
    <p:extLst>
      <p:ext uri="{BB962C8B-B14F-4D97-AF65-F5344CB8AC3E}">
        <p14:creationId xmlns:p14="http://schemas.microsoft.com/office/powerpoint/2010/main" val="314738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40CA66E-38E7-4F83-AD39-E541644B2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2491664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E0F987-0CF7-491B-8B94-0EDFEEAEF3F0}"/>
              </a:ext>
            </a:extLst>
          </p:cNvPr>
          <p:cNvSpPr>
            <a:spLocks noGrp="1"/>
          </p:cNvSpPr>
          <p:nvPr>
            <p:ph type="title"/>
          </p:nvPr>
        </p:nvSpPr>
        <p:spPr/>
        <p:txBody>
          <a:bodyPr/>
          <a:lstStyle/>
          <a:p>
            <a:r>
              <a:rPr lang="cs-CZ" dirty="0" err="1"/>
              <a:t>Introduction</a:t>
            </a:r>
            <a:endParaRPr lang="cs-CZ" dirty="0"/>
          </a:p>
        </p:txBody>
      </p:sp>
      <p:sp>
        <p:nvSpPr>
          <p:cNvPr id="3" name="Zástupný symbol pro obsah 2">
            <a:extLst>
              <a:ext uri="{FF2B5EF4-FFF2-40B4-BE49-F238E27FC236}">
                <a16:creationId xmlns:a16="http://schemas.microsoft.com/office/drawing/2014/main" id="{DA0CF9C6-9C1A-4173-85F6-8A77BFA54914}"/>
              </a:ext>
            </a:extLst>
          </p:cNvPr>
          <p:cNvSpPr>
            <a:spLocks noGrp="1"/>
          </p:cNvSpPr>
          <p:nvPr>
            <p:ph idx="1"/>
          </p:nvPr>
        </p:nvSpPr>
        <p:spPr/>
        <p:txBody>
          <a:bodyPr/>
          <a:lstStyle/>
          <a:p>
            <a:r>
              <a:rPr lang="en-US" dirty="0"/>
              <a:t>Lymphadenopathy of an</a:t>
            </a:r>
            <a:r>
              <a:rPr lang="cs-CZ" dirty="0"/>
              <a:t> </a:t>
            </a:r>
            <a:r>
              <a:rPr lang="cs-CZ" dirty="0" err="1"/>
              <a:t>inflammatory</a:t>
            </a:r>
            <a:r>
              <a:rPr lang="en-US" dirty="0"/>
              <a:t> type (the most common type) is </a:t>
            </a:r>
            <a:r>
              <a:rPr lang="en-US" b="1" dirty="0"/>
              <a:t>lymphadenitis</a:t>
            </a:r>
            <a:endParaRPr lang="cs-CZ" b="1" dirty="0"/>
          </a:p>
          <a:p>
            <a:endParaRPr lang="cs-CZ" b="1" dirty="0"/>
          </a:p>
          <a:p>
            <a:r>
              <a:rPr lang="en-US" sz="2400" dirty="0"/>
              <a:t>Infectious lymphadenitis affecting</a:t>
            </a:r>
            <a:r>
              <a:rPr lang="cs-CZ" sz="2400" dirty="0"/>
              <a:t> </a:t>
            </a:r>
            <a:r>
              <a:rPr lang="cs-CZ" sz="2400" dirty="0" err="1"/>
              <a:t>lymph</a:t>
            </a:r>
            <a:r>
              <a:rPr lang="cs-CZ" sz="2400" dirty="0"/>
              <a:t> </a:t>
            </a:r>
            <a:r>
              <a:rPr lang="cs-CZ" sz="2400" dirty="0" err="1"/>
              <a:t>nodes</a:t>
            </a:r>
            <a:r>
              <a:rPr lang="cs-CZ" sz="2400" dirty="0"/>
              <a:t> in </a:t>
            </a:r>
            <a:r>
              <a:rPr lang="cs-CZ" sz="2400" dirty="0" err="1"/>
              <a:t>the</a:t>
            </a:r>
            <a:r>
              <a:rPr lang="cs-CZ" sz="2400" dirty="0"/>
              <a:t> </a:t>
            </a:r>
            <a:r>
              <a:rPr lang="cs-CZ" sz="2400" dirty="0" err="1"/>
              <a:t>neck</a:t>
            </a:r>
            <a:r>
              <a:rPr lang="cs-CZ" sz="2400" dirty="0"/>
              <a:t> (</a:t>
            </a:r>
            <a:r>
              <a:rPr lang="cs-CZ" sz="2400" dirty="0" err="1"/>
              <a:t>mycobacterial</a:t>
            </a:r>
            <a:r>
              <a:rPr lang="cs-CZ" sz="2400" dirty="0"/>
              <a:t> </a:t>
            </a:r>
            <a:r>
              <a:rPr lang="cs-CZ" sz="2400" dirty="0" err="1"/>
              <a:t>origin</a:t>
            </a:r>
            <a:r>
              <a:rPr lang="cs-CZ" sz="2400" dirty="0"/>
              <a:t>) =</a:t>
            </a:r>
          </a:p>
          <a:p>
            <a:pPr marL="0" indent="0">
              <a:buNone/>
            </a:pPr>
            <a:r>
              <a:rPr lang="cs-CZ" sz="2400" dirty="0"/>
              <a:t>	</a:t>
            </a:r>
            <a:r>
              <a:rPr lang="cs-CZ" sz="2400" b="1" dirty="0" err="1"/>
              <a:t>scrofula</a:t>
            </a:r>
            <a:endParaRPr lang="cs-CZ" sz="2400" b="1" dirty="0"/>
          </a:p>
          <a:p>
            <a:endParaRPr lang="cs-CZ" dirty="0"/>
          </a:p>
          <a:p>
            <a:r>
              <a:rPr lang="cs-CZ" b="1" dirty="0" err="1"/>
              <a:t>Lymphangitis</a:t>
            </a:r>
            <a:endParaRPr lang="cs-CZ" b="1" dirty="0"/>
          </a:p>
          <a:p>
            <a:endParaRPr lang="cs-CZ" dirty="0"/>
          </a:p>
        </p:txBody>
      </p:sp>
    </p:spTree>
    <p:extLst>
      <p:ext uri="{BB962C8B-B14F-4D97-AF65-F5344CB8AC3E}">
        <p14:creationId xmlns:p14="http://schemas.microsoft.com/office/powerpoint/2010/main" val="749718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685800"/>
          <a:ext cx="7924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1191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nju\Desktop\CAT.jpg"/>
          <p:cNvPicPr>
            <a:picLocks noGrp="1" noChangeAspect="1" noChangeArrowheads="1"/>
          </p:cNvPicPr>
          <p:nvPr>
            <p:ph idx="1"/>
          </p:nvPr>
        </p:nvPicPr>
        <p:blipFill>
          <a:blip r:embed="rId3"/>
          <a:srcRect/>
          <a:stretch>
            <a:fillRect/>
          </a:stretch>
        </p:blipFill>
        <p:spPr bwMode="auto">
          <a:xfrm>
            <a:off x="1371600" y="1981200"/>
            <a:ext cx="4052887" cy="3248025"/>
          </a:xfrm>
          <a:prstGeom prst="rect">
            <a:avLst/>
          </a:prstGeom>
          <a:noFill/>
        </p:spPr>
      </p:pic>
      <p:sp>
        <p:nvSpPr>
          <p:cNvPr id="5" name="Rectangle 4"/>
          <p:cNvSpPr/>
          <p:nvPr/>
        </p:nvSpPr>
        <p:spPr>
          <a:xfrm>
            <a:off x="3039361" y="990600"/>
            <a:ext cx="3460563" cy="584775"/>
          </a:xfrm>
          <a:prstGeom prst="rect">
            <a:avLst/>
          </a:prstGeom>
        </p:spPr>
        <p:txBody>
          <a:bodyPr wrap="none">
            <a:spAutoFit/>
          </a:bodyPr>
          <a:lstStyle/>
          <a:p>
            <a:r>
              <a:rPr lang="en-US" sz="3200" dirty="0">
                <a:solidFill>
                  <a:srgbClr val="FFFF00"/>
                </a:solidFill>
              </a:rPr>
              <a:t>CAT SCRATCH D</a:t>
            </a:r>
            <a:r>
              <a:rPr lang="cs-CZ" sz="3200" dirty="0">
                <a:solidFill>
                  <a:srgbClr val="FFFF00"/>
                </a:solidFill>
              </a:rPr>
              <a:t>I</a:t>
            </a:r>
            <a:r>
              <a:rPr lang="en-US" sz="3200" dirty="0">
                <a:solidFill>
                  <a:srgbClr val="FFFF00"/>
                </a:solidFill>
              </a:rPr>
              <a:t>S</a:t>
            </a:r>
            <a:r>
              <a:rPr lang="cs-CZ" sz="3200" dirty="0">
                <a:solidFill>
                  <a:srgbClr val="FFFF00"/>
                </a:solidFill>
              </a:rPr>
              <a:t>.</a:t>
            </a:r>
            <a:endParaRPr lang="en-US" sz="3200" dirty="0">
              <a:solidFill>
                <a:srgbClr val="FFFF00"/>
              </a:solidFill>
            </a:endParaRPr>
          </a:p>
        </p:txBody>
      </p:sp>
      <p:pic>
        <p:nvPicPr>
          <p:cNvPr id="3" name="Obrázek 2">
            <a:extLst>
              <a:ext uri="{FF2B5EF4-FFF2-40B4-BE49-F238E27FC236}">
                <a16:creationId xmlns:a16="http://schemas.microsoft.com/office/drawing/2014/main" id="{3F59A0A4-86AF-4591-AEE6-6ABEFE8A6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3810000"/>
            <a:ext cx="3810000" cy="2540000"/>
          </a:xfrm>
          <a:prstGeom prst="rect">
            <a:avLst/>
          </a:prstGeom>
        </p:spPr>
      </p:pic>
      <p:sp>
        <p:nvSpPr>
          <p:cNvPr id="2" name="TextovéPole 1">
            <a:extLst>
              <a:ext uri="{FF2B5EF4-FFF2-40B4-BE49-F238E27FC236}">
                <a16:creationId xmlns:a16="http://schemas.microsoft.com/office/drawing/2014/main" id="{D487EC65-C5A3-465C-8798-4809F35F999F}"/>
              </a:ext>
            </a:extLst>
          </p:cNvPr>
          <p:cNvSpPr txBox="1"/>
          <p:nvPr/>
        </p:nvSpPr>
        <p:spPr>
          <a:xfrm>
            <a:off x="5791200" y="1981200"/>
            <a:ext cx="3049233" cy="646331"/>
          </a:xfrm>
          <a:prstGeom prst="rect">
            <a:avLst/>
          </a:prstGeom>
          <a:noFill/>
        </p:spPr>
        <p:txBody>
          <a:bodyPr wrap="none" rtlCol="0">
            <a:spAutoFit/>
          </a:bodyPr>
          <a:lstStyle/>
          <a:p>
            <a:r>
              <a:rPr lang="cs-CZ" b="1" i="1" dirty="0" err="1">
                <a:solidFill>
                  <a:schemeClr val="bg1"/>
                </a:solidFill>
                <a:hlinkClick r:id="rId5" tooltip="Bartonella henselae">
                  <a:extLst>
                    <a:ext uri="{A12FA001-AC4F-418D-AE19-62706E023703}">
                      <ahyp:hlinkClr xmlns:ahyp="http://schemas.microsoft.com/office/drawing/2018/hyperlinkcolor" val="tx"/>
                    </a:ext>
                  </a:extLst>
                </a:hlinkClick>
              </a:rPr>
              <a:t>Bartonellou</a:t>
            </a:r>
            <a:r>
              <a:rPr lang="cs-CZ" b="1" i="1" dirty="0">
                <a:solidFill>
                  <a:schemeClr val="bg1"/>
                </a:solidFill>
                <a:hlinkClick r:id="rId5" tooltip="Bartonella henselae">
                  <a:extLst>
                    <a:ext uri="{A12FA001-AC4F-418D-AE19-62706E023703}">
                      <ahyp:hlinkClr xmlns:ahyp="http://schemas.microsoft.com/office/drawing/2018/hyperlinkcolor" val="tx"/>
                    </a:ext>
                  </a:extLst>
                </a:hlinkClick>
              </a:rPr>
              <a:t> </a:t>
            </a:r>
            <a:r>
              <a:rPr lang="cs-CZ" b="1" i="1" dirty="0" err="1">
                <a:solidFill>
                  <a:schemeClr val="bg1"/>
                </a:solidFill>
                <a:hlinkClick r:id="rId5" tooltip="Bartonella henselae">
                  <a:extLst>
                    <a:ext uri="{A12FA001-AC4F-418D-AE19-62706E023703}">
                      <ahyp:hlinkClr xmlns:ahyp="http://schemas.microsoft.com/office/drawing/2018/hyperlinkcolor" val="tx"/>
                    </a:ext>
                  </a:extLst>
                </a:hlinkClick>
              </a:rPr>
              <a:t>henselae</a:t>
            </a:r>
            <a:r>
              <a:rPr lang="cs-CZ" dirty="0">
                <a:solidFill>
                  <a:schemeClr val="bg1"/>
                </a:solidFill>
              </a:rPr>
              <a:t>,</a:t>
            </a:r>
          </a:p>
          <a:p>
            <a:r>
              <a:rPr lang="cs-CZ" dirty="0" err="1">
                <a:solidFill>
                  <a:schemeClr val="bg1"/>
                </a:solidFill>
              </a:rPr>
              <a:t>Incubation</a:t>
            </a:r>
            <a:r>
              <a:rPr lang="cs-CZ" dirty="0">
                <a:solidFill>
                  <a:schemeClr val="bg1"/>
                </a:solidFill>
              </a:rPr>
              <a:t> period 5-10 </a:t>
            </a:r>
            <a:r>
              <a:rPr lang="cs-CZ" dirty="0" err="1">
                <a:solidFill>
                  <a:schemeClr val="bg1"/>
                </a:solidFill>
              </a:rPr>
              <a:t>days</a:t>
            </a:r>
            <a:endParaRPr lang="cs-CZ" dirty="0">
              <a:solidFill>
                <a:schemeClr val="bg1"/>
              </a:solidFill>
            </a:endParaRPr>
          </a:p>
        </p:txBody>
      </p:sp>
    </p:spTree>
    <p:extLst>
      <p:ext uri="{BB962C8B-B14F-4D97-AF65-F5344CB8AC3E}">
        <p14:creationId xmlns:p14="http://schemas.microsoft.com/office/powerpoint/2010/main" val="402250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990600" y="533400"/>
            <a:ext cx="7409401" cy="923330"/>
          </a:xfrm>
          <a:prstGeom prst="rect">
            <a:avLst/>
          </a:prstGeom>
          <a:noFill/>
        </p:spPr>
        <p:txBody>
          <a:bodyPr wrap="none" lIns="91440" tIns="45720" rIns="91440" bIns="45720">
            <a:spAutoFit/>
          </a:bodyPr>
          <a:lstStyle/>
          <a:p>
            <a:pPr algn="ctr"/>
            <a:r>
              <a:rPr lang="en-US" sz="5400" b="1" u="sng"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History &amp; examination</a:t>
            </a:r>
          </a:p>
        </p:txBody>
      </p:sp>
      <p:sp>
        <p:nvSpPr>
          <p:cNvPr id="7" name="TextBox 6"/>
          <p:cNvSpPr txBox="1"/>
          <p:nvPr/>
        </p:nvSpPr>
        <p:spPr>
          <a:xfrm>
            <a:off x="990600" y="2057400"/>
            <a:ext cx="6553200" cy="2062103"/>
          </a:xfrm>
          <a:prstGeom prst="rect">
            <a:avLst/>
          </a:prstGeom>
          <a:noFill/>
        </p:spPr>
        <p:txBody>
          <a:bodyPr wrap="square" rtlCol="0">
            <a:spAutoFit/>
          </a:bodyPr>
          <a:lstStyle/>
          <a:p>
            <a:pPr marL="514350" indent="-514350">
              <a:buAutoNum type="arabicPeriod"/>
            </a:pPr>
            <a:r>
              <a:rPr lang="en-US" sz="3200" u="sng" dirty="0">
                <a:solidFill>
                  <a:schemeClr val="accent1">
                    <a:lumMod val="60000"/>
                    <a:lumOff val="40000"/>
                  </a:schemeClr>
                </a:solidFill>
              </a:rPr>
              <a:t>Size &amp; quality</a:t>
            </a:r>
            <a:endParaRPr lang="cs-CZ" sz="3200" u="sng" dirty="0">
              <a:solidFill>
                <a:schemeClr val="accent1">
                  <a:lumMod val="60000"/>
                  <a:lumOff val="40000"/>
                </a:schemeClr>
              </a:solidFill>
            </a:endParaRPr>
          </a:p>
          <a:p>
            <a:pPr marL="514350" indent="-514350">
              <a:buAutoNum type="arabicPeriod"/>
            </a:pPr>
            <a:endParaRPr lang="en-US" sz="3200" u="sng" dirty="0">
              <a:solidFill>
                <a:schemeClr val="accent1">
                  <a:lumMod val="60000"/>
                  <a:lumOff val="40000"/>
                </a:schemeClr>
              </a:solidFill>
            </a:endParaRPr>
          </a:p>
          <a:p>
            <a:r>
              <a:rPr lang="en-US" sz="3200" dirty="0">
                <a:solidFill>
                  <a:schemeClr val="bg1"/>
                </a:solidFill>
              </a:rPr>
              <a:t>Is the palpable mass indeed </a:t>
            </a:r>
            <a:endParaRPr lang="cs-CZ" sz="3200" dirty="0">
              <a:solidFill>
                <a:schemeClr val="bg1"/>
              </a:solidFill>
            </a:endParaRPr>
          </a:p>
          <a:p>
            <a:r>
              <a:rPr lang="en-US" sz="3200" dirty="0">
                <a:solidFill>
                  <a:schemeClr val="bg1"/>
                </a:solidFill>
              </a:rPr>
              <a:t>a lymph node????</a:t>
            </a:r>
          </a:p>
        </p:txBody>
      </p:sp>
      <p:sp>
        <p:nvSpPr>
          <p:cNvPr id="8" name="TextBox 7"/>
          <p:cNvSpPr txBox="1"/>
          <p:nvPr/>
        </p:nvSpPr>
        <p:spPr>
          <a:xfrm>
            <a:off x="4346542" y="4124235"/>
            <a:ext cx="3810000" cy="1200329"/>
          </a:xfrm>
          <a:prstGeom prst="rect">
            <a:avLst/>
          </a:prstGeom>
          <a:noFill/>
        </p:spPr>
        <p:txBody>
          <a:bodyPr wrap="square" rtlCol="0">
            <a:spAutoFit/>
          </a:bodyPr>
          <a:lstStyle/>
          <a:p>
            <a:pPr>
              <a:buFont typeface="Wingdings" pitchFamily="2" charset="2"/>
              <a:buChar char="v"/>
            </a:pPr>
            <a:r>
              <a:rPr lang="en-US" dirty="0">
                <a:solidFill>
                  <a:schemeClr val="bg1"/>
                </a:solidFill>
              </a:rPr>
              <a:t>Enlarged parotid</a:t>
            </a:r>
          </a:p>
          <a:p>
            <a:pPr>
              <a:buFont typeface="Wingdings" pitchFamily="2" charset="2"/>
              <a:buChar char="v"/>
            </a:pPr>
            <a:r>
              <a:rPr lang="en-US" dirty="0" err="1">
                <a:solidFill>
                  <a:schemeClr val="bg1"/>
                </a:solidFill>
              </a:rPr>
              <a:t>Thyroglossal</a:t>
            </a:r>
            <a:r>
              <a:rPr lang="en-US" dirty="0">
                <a:solidFill>
                  <a:schemeClr val="bg1"/>
                </a:solidFill>
              </a:rPr>
              <a:t> cyst</a:t>
            </a:r>
          </a:p>
          <a:p>
            <a:pPr>
              <a:buFont typeface="Wingdings" pitchFamily="2" charset="2"/>
              <a:buChar char="v"/>
            </a:pPr>
            <a:r>
              <a:rPr lang="en-US" dirty="0">
                <a:solidFill>
                  <a:schemeClr val="bg1"/>
                </a:solidFill>
              </a:rPr>
              <a:t>Abscess</a:t>
            </a:r>
          </a:p>
          <a:p>
            <a:pPr>
              <a:buFont typeface="Wingdings" pitchFamily="2" charset="2"/>
              <a:buChar char="v"/>
            </a:pPr>
            <a:r>
              <a:rPr lang="en-US" dirty="0" err="1">
                <a:solidFill>
                  <a:schemeClr val="bg1"/>
                </a:solidFill>
              </a:rPr>
              <a:t>Branchial</a:t>
            </a:r>
            <a:r>
              <a:rPr lang="en-US" dirty="0">
                <a:solidFill>
                  <a:schemeClr val="bg1"/>
                </a:solidFill>
              </a:rPr>
              <a:t> cyst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90600" y="4191000"/>
            <a:ext cx="6248400" cy="584775"/>
          </a:xfrm>
          <a:prstGeom prst="rect">
            <a:avLst/>
          </a:prstGeom>
          <a:noFill/>
        </p:spPr>
        <p:txBody>
          <a:bodyPr wrap="square" rtlCol="0">
            <a:spAutoFit/>
          </a:bodyPr>
          <a:lstStyle/>
          <a:p>
            <a:r>
              <a:rPr lang="en-US" sz="3200" dirty="0">
                <a:solidFill>
                  <a:schemeClr val="bg1"/>
                </a:solidFill>
              </a:rPr>
              <a:t>2.Acute or chronic ??</a:t>
            </a:r>
          </a:p>
        </p:txBody>
      </p:sp>
      <p:sp>
        <p:nvSpPr>
          <p:cNvPr id="6" name="TextBox 5"/>
          <p:cNvSpPr txBox="1"/>
          <p:nvPr/>
        </p:nvSpPr>
        <p:spPr>
          <a:xfrm>
            <a:off x="990600" y="1366897"/>
            <a:ext cx="5562600" cy="2062103"/>
          </a:xfrm>
          <a:prstGeom prst="rect">
            <a:avLst/>
          </a:prstGeom>
          <a:noFill/>
        </p:spPr>
        <p:txBody>
          <a:bodyPr wrap="square" rtlCol="0">
            <a:spAutoFit/>
          </a:bodyPr>
          <a:lstStyle/>
          <a:p>
            <a:pPr>
              <a:buFont typeface="Wingdings" pitchFamily="2" charset="2"/>
              <a:buChar char="Ø"/>
            </a:pPr>
            <a:r>
              <a:rPr lang="cs-CZ" sz="3200" dirty="0">
                <a:solidFill>
                  <a:srgbClr val="FFFF00"/>
                </a:solidFill>
              </a:rPr>
              <a:t>T</a:t>
            </a:r>
            <a:r>
              <a:rPr lang="en-US" sz="3200" dirty="0" err="1">
                <a:solidFill>
                  <a:srgbClr val="FFFF00"/>
                </a:solidFill>
              </a:rPr>
              <a:t>ender.,mobile</a:t>
            </a:r>
            <a:endParaRPr lang="en-US" sz="3200" dirty="0">
              <a:solidFill>
                <a:srgbClr val="FFFF00"/>
              </a:solidFill>
            </a:endParaRPr>
          </a:p>
          <a:p>
            <a:pPr>
              <a:buFont typeface="Wingdings" pitchFamily="2" charset="2"/>
              <a:buChar char="Ø"/>
            </a:pPr>
            <a:r>
              <a:rPr lang="en-US" sz="3200" dirty="0" err="1">
                <a:solidFill>
                  <a:srgbClr val="FFFF00"/>
                </a:solidFill>
              </a:rPr>
              <a:t>Firm,rubbery,nontender</a:t>
            </a:r>
            <a:endParaRPr lang="en-US" sz="3200" dirty="0">
              <a:solidFill>
                <a:srgbClr val="FFFF00"/>
              </a:solidFill>
            </a:endParaRPr>
          </a:p>
          <a:p>
            <a:pPr>
              <a:buFont typeface="Wingdings" pitchFamily="2" charset="2"/>
              <a:buChar char="Ø"/>
            </a:pPr>
            <a:r>
              <a:rPr lang="en-US" sz="3200" dirty="0" err="1">
                <a:solidFill>
                  <a:srgbClr val="FFFF00"/>
                </a:solidFill>
              </a:rPr>
              <a:t>Painless,stonehard,fixed&amp;matted</a:t>
            </a:r>
            <a:endParaRPr lang="en-US" sz="3200" dirty="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47800" y="1066800"/>
            <a:ext cx="5334000" cy="584775"/>
          </a:xfrm>
          <a:prstGeom prst="rect">
            <a:avLst/>
          </a:prstGeom>
          <a:noFill/>
        </p:spPr>
        <p:txBody>
          <a:bodyPr wrap="square" rtlCol="0">
            <a:spAutoFit/>
          </a:bodyPr>
          <a:lstStyle/>
          <a:p>
            <a:r>
              <a:rPr lang="en-US" sz="3200" dirty="0">
                <a:solidFill>
                  <a:schemeClr val="bg1"/>
                </a:solidFill>
              </a:rPr>
              <a:t>4.Localized or </a:t>
            </a:r>
            <a:r>
              <a:rPr lang="en-US" sz="3200" dirty="0" err="1">
                <a:solidFill>
                  <a:schemeClr val="bg1"/>
                </a:solidFill>
              </a:rPr>
              <a:t>generalised</a:t>
            </a:r>
            <a:r>
              <a:rPr lang="en-US" sz="3200" dirty="0">
                <a:solidFill>
                  <a:schemeClr val="bg1"/>
                </a:solidFill>
              </a:rPr>
              <a:t>??</a:t>
            </a:r>
          </a:p>
        </p:txBody>
      </p:sp>
      <p:sp>
        <p:nvSpPr>
          <p:cNvPr id="5" name="TextBox 4"/>
          <p:cNvSpPr txBox="1"/>
          <p:nvPr/>
        </p:nvSpPr>
        <p:spPr>
          <a:xfrm>
            <a:off x="1600200" y="2971800"/>
            <a:ext cx="7924800" cy="1077218"/>
          </a:xfrm>
          <a:prstGeom prst="rect">
            <a:avLst/>
          </a:prstGeom>
          <a:noFill/>
        </p:spPr>
        <p:txBody>
          <a:bodyPr wrap="square" rtlCol="0">
            <a:spAutoFit/>
          </a:bodyPr>
          <a:lstStyle/>
          <a:p>
            <a:r>
              <a:rPr lang="en-US" sz="3200" dirty="0">
                <a:solidFill>
                  <a:schemeClr val="bg1"/>
                </a:solidFill>
              </a:rPr>
              <a:t>5.Are there associated systemic/localizing symptoms/signs???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533400"/>
            <a:ext cx="6781800" cy="685800"/>
          </a:xfrm>
        </p:spPr>
        <p:txBody>
          <a:bodyPr/>
          <a:lstStyle/>
          <a:p>
            <a:pPr>
              <a:buNone/>
            </a:pPr>
            <a:r>
              <a:rPr lang="en-US" sz="4000" u="sng" dirty="0">
                <a:solidFill>
                  <a:schemeClr val="accent1">
                    <a:lumMod val="60000"/>
                    <a:lumOff val="40000"/>
                  </a:schemeClr>
                </a:solidFill>
              </a:rPr>
              <a:t>Accompanying symptoms</a:t>
            </a:r>
          </a:p>
          <a:p>
            <a:endParaRPr lang="en-US" dirty="0"/>
          </a:p>
        </p:txBody>
      </p:sp>
      <p:sp>
        <p:nvSpPr>
          <p:cNvPr id="5" name="TextBox 4"/>
          <p:cNvSpPr txBox="1"/>
          <p:nvPr/>
        </p:nvSpPr>
        <p:spPr>
          <a:xfrm>
            <a:off x="304800" y="1991380"/>
            <a:ext cx="8610600" cy="584775"/>
          </a:xfrm>
          <a:prstGeom prst="rect">
            <a:avLst/>
          </a:prstGeom>
          <a:noFill/>
        </p:spPr>
        <p:txBody>
          <a:bodyPr wrap="square" rtlCol="0">
            <a:spAutoFit/>
          </a:bodyPr>
          <a:lstStyle/>
          <a:p>
            <a:pPr>
              <a:buFont typeface="Wingdings" pitchFamily="2" charset="2"/>
              <a:buChar char="v"/>
            </a:pPr>
            <a:r>
              <a:rPr lang="en-US" sz="3200" dirty="0">
                <a:solidFill>
                  <a:srgbClr val="FFFF00"/>
                </a:solidFill>
              </a:rPr>
              <a:t>R</a:t>
            </a:r>
            <a:r>
              <a:rPr lang="cs-CZ" sz="3200" dirty="0">
                <a:solidFill>
                  <a:srgbClr val="FFFF00"/>
                </a:solidFill>
              </a:rPr>
              <a:t>e</a:t>
            </a:r>
            <a:r>
              <a:rPr lang="en-US" sz="3200" dirty="0">
                <a:solidFill>
                  <a:srgbClr val="FFFF00"/>
                </a:solidFill>
              </a:rPr>
              <a:t>c</a:t>
            </a:r>
            <a:r>
              <a:rPr lang="cs-CZ" sz="3200" dirty="0">
                <a:solidFill>
                  <a:srgbClr val="FFFF00"/>
                </a:solidFill>
              </a:rPr>
              <a:t>.</a:t>
            </a:r>
            <a:r>
              <a:rPr lang="en-US" sz="3200" dirty="0">
                <a:solidFill>
                  <a:srgbClr val="FFFF00"/>
                </a:solidFill>
              </a:rPr>
              <a:t> fever &gt;38.5 C,</a:t>
            </a:r>
            <a:r>
              <a:rPr lang="en-GB" sz="3200" dirty="0">
                <a:solidFill>
                  <a:srgbClr val="FFFF00"/>
                </a:solidFill>
              </a:rPr>
              <a:t>night </a:t>
            </a:r>
            <a:r>
              <a:rPr lang="en-GB" sz="3200" dirty="0" err="1">
                <a:solidFill>
                  <a:srgbClr val="FFFF00"/>
                </a:solidFill>
              </a:rPr>
              <a:t>sweats,weight</a:t>
            </a:r>
            <a:r>
              <a:rPr lang="en-GB" sz="3200" dirty="0">
                <a:solidFill>
                  <a:srgbClr val="FFFF00"/>
                </a:solidFill>
              </a:rPr>
              <a:t> </a:t>
            </a:r>
            <a:r>
              <a:rPr lang="en-US" sz="3200" dirty="0">
                <a:solidFill>
                  <a:srgbClr val="FFFF00"/>
                </a:solidFill>
              </a:rPr>
              <a:t>loss</a:t>
            </a:r>
          </a:p>
        </p:txBody>
      </p:sp>
      <p:sp>
        <p:nvSpPr>
          <p:cNvPr id="6" name="Down Arrow 5"/>
          <p:cNvSpPr/>
          <p:nvPr/>
        </p:nvSpPr>
        <p:spPr bwMode="auto">
          <a:xfrm>
            <a:off x="4343400" y="2743200"/>
            <a:ext cx="304800" cy="609600"/>
          </a:xfrm>
          <a:prstGeom prst="downArrow">
            <a:avLst/>
          </a:prstGeom>
          <a:solidFill>
            <a:srgbClr val="FF33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extBox 6"/>
          <p:cNvSpPr txBox="1"/>
          <p:nvPr/>
        </p:nvSpPr>
        <p:spPr>
          <a:xfrm>
            <a:off x="3429000" y="3429000"/>
            <a:ext cx="3124200" cy="523220"/>
          </a:xfrm>
          <a:prstGeom prst="rect">
            <a:avLst/>
          </a:prstGeom>
          <a:noFill/>
        </p:spPr>
        <p:txBody>
          <a:bodyPr wrap="square" rtlCol="0">
            <a:spAutoFit/>
          </a:bodyPr>
          <a:lstStyle/>
          <a:p>
            <a:r>
              <a:rPr lang="en-US" sz="2800" b="1" dirty="0">
                <a:solidFill>
                  <a:srgbClr val="FFFF00"/>
                </a:solidFill>
              </a:rPr>
              <a:t>LYMPHOMAS</a:t>
            </a:r>
          </a:p>
        </p:txBody>
      </p:sp>
      <p:sp>
        <p:nvSpPr>
          <p:cNvPr id="8" name="TextBox 7"/>
          <p:cNvSpPr txBox="1"/>
          <p:nvPr/>
        </p:nvSpPr>
        <p:spPr>
          <a:xfrm>
            <a:off x="647700" y="4512677"/>
            <a:ext cx="5562600" cy="584775"/>
          </a:xfrm>
          <a:prstGeom prst="rect">
            <a:avLst/>
          </a:prstGeom>
          <a:noFill/>
        </p:spPr>
        <p:txBody>
          <a:bodyPr wrap="square" rtlCol="0">
            <a:spAutoFit/>
          </a:bodyPr>
          <a:lstStyle/>
          <a:p>
            <a:pPr>
              <a:buFont typeface="Wingdings" pitchFamily="2" charset="2"/>
              <a:buChar char="v"/>
            </a:pPr>
            <a:r>
              <a:rPr lang="cs-CZ" sz="3200" dirty="0">
                <a:solidFill>
                  <a:srgbClr val="FFFF00"/>
                </a:solidFill>
              </a:rPr>
              <a:t>Skin </a:t>
            </a:r>
            <a:r>
              <a:rPr lang="cs-CZ" sz="3200" dirty="0" err="1">
                <a:solidFill>
                  <a:srgbClr val="FFFF00"/>
                </a:solidFill>
              </a:rPr>
              <a:t>changes</a:t>
            </a:r>
            <a:r>
              <a:rPr lang="cs-CZ" sz="3200" dirty="0">
                <a:solidFill>
                  <a:srgbClr val="FFFF00"/>
                </a:solidFill>
              </a:rPr>
              <a:t>,</a:t>
            </a:r>
            <a:r>
              <a:rPr lang="en-US" sz="3200" dirty="0">
                <a:solidFill>
                  <a:srgbClr val="FFFF00"/>
                </a:solidFill>
              </a:rPr>
              <a:t> streaking</a:t>
            </a:r>
          </a:p>
        </p:txBody>
      </p:sp>
      <p:pic>
        <p:nvPicPr>
          <p:cNvPr id="5123" name="Picture 3" descr="C:\Users\Anju\Desktop\alymphangitis2.jpg"/>
          <p:cNvPicPr>
            <a:picLocks noChangeAspect="1" noChangeArrowheads="1"/>
          </p:cNvPicPr>
          <p:nvPr/>
        </p:nvPicPr>
        <p:blipFill>
          <a:blip r:embed="rId2"/>
          <a:srcRect/>
          <a:stretch>
            <a:fillRect/>
          </a:stretch>
        </p:blipFill>
        <p:spPr bwMode="auto">
          <a:xfrm>
            <a:off x="5943600" y="3505200"/>
            <a:ext cx="2578100" cy="2514600"/>
          </a:xfrm>
          <a:prstGeom prst="rect">
            <a:avLst/>
          </a:prstGeom>
          <a:noFill/>
        </p:spPr>
      </p:pic>
    </p:spTree>
    <p:extLst>
      <p:ext uri="{BB962C8B-B14F-4D97-AF65-F5344CB8AC3E}">
        <p14:creationId xmlns:p14="http://schemas.microsoft.com/office/powerpoint/2010/main" val="2960908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914400"/>
            <a:ext cx="5257800" cy="584775"/>
          </a:xfrm>
          <a:prstGeom prst="rect">
            <a:avLst/>
          </a:prstGeom>
          <a:noFill/>
        </p:spPr>
        <p:txBody>
          <a:bodyPr wrap="square" rtlCol="0">
            <a:spAutoFit/>
          </a:bodyPr>
          <a:lstStyle/>
          <a:p>
            <a:pPr>
              <a:buFont typeface="Wingdings" pitchFamily="2" charset="2"/>
              <a:buChar char="v"/>
            </a:pPr>
            <a:r>
              <a:rPr lang="cs-CZ" sz="3200" dirty="0">
                <a:solidFill>
                  <a:srgbClr val="FFFF00"/>
                </a:solidFill>
              </a:rPr>
              <a:t>S</a:t>
            </a:r>
            <a:r>
              <a:rPr lang="en-US" sz="3200" dirty="0" err="1">
                <a:solidFill>
                  <a:srgbClr val="FFFF00"/>
                </a:solidFill>
              </a:rPr>
              <a:t>plenomegaly</a:t>
            </a:r>
            <a:endParaRPr lang="en-US" sz="3200" dirty="0">
              <a:solidFill>
                <a:srgbClr val="FFFF00"/>
              </a:solidFill>
            </a:endParaRPr>
          </a:p>
        </p:txBody>
      </p:sp>
      <p:pic>
        <p:nvPicPr>
          <p:cNvPr id="6146" name="Picture 2" descr="C:\Users\Anju\Desktop\sple.jpg"/>
          <p:cNvPicPr>
            <a:picLocks noChangeAspect="1" noChangeArrowheads="1"/>
          </p:cNvPicPr>
          <p:nvPr/>
        </p:nvPicPr>
        <p:blipFill>
          <a:blip r:embed="rId3"/>
          <a:srcRect/>
          <a:stretch>
            <a:fillRect/>
          </a:stretch>
        </p:blipFill>
        <p:spPr bwMode="auto">
          <a:xfrm>
            <a:off x="990600" y="2286000"/>
            <a:ext cx="3810000" cy="2971800"/>
          </a:xfrm>
          <a:prstGeom prst="rect">
            <a:avLst/>
          </a:prstGeom>
          <a:noFill/>
        </p:spPr>
      </p:pic>
      <p:pic>
        <p:nvPicPr>
          <p:cNvPr id="6147" name="Picture 3" descr="C:\Users\Anju\Desktop\sple2.jpg"/>
          <p:cNvPicPr>
            <a:picLocks noChangeAspect="1" noChangeArrowheads="1"/>
          </p:cNvPicPr>
          <p:nvPr/>
        </p:nvPicPr>
        <p:blipFill>
          <a:blip r:embed="rId4"/>
          <a:srcRect/>
          <a:stretch>
            <a:fillRect/>
          </a:stretch>
        </p:blipFill>
        <p:spPr bwMode="auto">
          <a:xfrm>
            <a:off x="5181600" y="2286000"/>
            <a:ext cx="3276600" cy="2971800"/>
          </a:xfrm>
          <a:prstGeom prst="rect">
            <a:avLst/>
          </a:prstGeom>
          <a:noFill/>
        </p:spPr>
      </p:pic>
    </p:spTree>
    <p:extLst>
      <p:ext uri="{BB962C8B-B14F-4D97-AF65-F5344CB8AC3E}">
        <p14:creationId xmlns:p14="http://schemas.microsoft.com/office/powerpoint/2010/main" val="2547410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371600" y="1066800"/>
            <a:ext cx="7010400" cy="1077218"/>
          </a:xfrm>
          <a:prstGeom prst="rect">
            <a:avLst/>
          </a:prstGeom>
          <a:noFill/>
        </p:spPr>
        <p:txBody>
          <a:bodyPr wrap="square" rtlCol="0">
            <a:spAutoFit/>
          </a:bodyPr>
          <a:lstStyle/>
          <a:p>
            <a:r>
              <a:rPr lang="en-US" sz="3200" dirty="0">
                <a:solidFill>
                  <a:schemeClr val="bg1"/>
                </a:solidFill>
              </a:rPr>
              <a:t>6.Are there unusual epidemiological clues???</a:t>
            </a:r>
          </a:p>
        </p:txBody>
      </p:sp>
      <p:sp>
        <p:nvSpPr>
          <p:cNvPr id="5" name="TextBox 4"/>
          <p:cNvSpPr txBox="1"/>
          <p:nvPr/>
        </p:nvSpPr>
        <p:spPr>
          <a:xfrm>
            <a:off x="3048000" y="2590800"/>
            <a:ext cx="5181600" cy="3416320"/>
          </a:xfrm>
          <a:prstGeom prst="rect">
            <a:avLst/>
          </a:prstGeom>
          <a:noFill/>
        </p:spPr>
        <p:txBody>
          <a:bodyPr wrap="square" rtlCol="0">
            <a:spAutoFit/>
          </a:bodyPr>
          <a:lstStyle/>
          <a:p>
            <a:pPr>
              <a:lnSpc>
                <a:spcPct val="150000"/>
              </a:lnSpc>
              <a:buFont typeface="Wingdings" pitchFamily="2" charset="2"/>
              <a:buChar char="Ø"/>
            </a:pPr>
            <a:r>
              <a:rPr lang="en-US" sz="2400" dirty="0">
                <a:solidFill>
                  <a:srgbClr val="FFFF00"/>
                </a:solidFill>
              </a:rPr>
              <a:t>Exposure to cats</a:t>
            </a:r>
          </a:p>
          <a:p>
            <a:pPr>
              <a:lnSpc>
                <a:spcPct val="150000"/>
              </a:lnSpc>
              <a:buFont typeface="Wingdings" pitchFamily="2" charset="2"/>
              <a:buChar char="Ø"/>
            </a:pPr>
            <a:r>
              <a:rPr lang="en-US" sz="2400" dirty="0">
                <a:solidFill>
                  <a:srgbClr val="FFFF00"/>
                </a:solidFill>
              </a:rPr>
              <a:t>Travel</a:t>
            </a:r>
            <a:r>
              <a:rPr lang="cs-CZ" sz="2400" dirty="0" err="1">
                <a:solidFill>
                  <a:srgbClr val="FFFF00"/>
                </a:solidFill>
              </a:rPr>
              <a:t>ling</a:t>
            </a:r>
            <a:endParaRPr lang="en-US" sz="2400" dirty="0">
              <a:solidFill>
                <a:srgbClr val="FFFF00"/>
              </a:solidFill>
            </a:endParaRPr>
          </a:p>
          <a:p>
            <a:pPr>
              <a:lnSpc>
                <a:spcPct val="150000"/>
              </a:lnSpc>
              <a:buFont typeface="Wingdings" pitchFamily="2" charset="2"/>
              <a:buChar char="Ø"/>
            </a:pPr>
            <a:r>
              <a:rPr lang="en-US" sz="2400" dirty="0">
                <a:solidFill>
                  <a:srgbClr val="FFFF00"/>
                </a:solidFill>
              </a:rPr>
              <a:t>Exposure to bird droppings</a:t>
            </a:r>
          </a:p>
          <a:p>
            <a:pPr>
              <a:lnSpc>
                <a:spcPct val="150000"/>
              </a:lnSpc>
              <a:buFont typeface="Wingdings" pitchFamily="2" charset="2"/>
              <a:buChar char="Ø"/>
            </a:pPr>
            <a:r>
              <a:rPr lang="en-US" sz="2400" dirty="0">
                <a:solidFill>
                  <a:srgbClr val="FFFF00"/>
                </a:solidFill>
              </a:rPr>
              <a:t>Lacerations during gardening</a:t>
            </a:r>
          </a:p>
          <a:p>
            <a:pPr>
              <a:lnSpc>
                <a:spcPct val="150000"/>
              </a:lnSpc>
              <a:buFont typeface="Wingdings" pitchFamily="2" charset="2"/>
              <a:buChar char="Ø"/>
            </a:pPr>
            <a:r>
              <a:rPr lang="en-US" sz="2400" dirty="0">
                <a:solidFill>
                  <a:srgbClr val="FFFF00"/>
                </a:solidFill>
              </a:rPr>
              <a:t>Exposure to TB</a:t>
            </a:r>
          </a:p>
          <a:p>
            <a:pPr>
              <a:lnSpc>
                <a:spcPct val="150000"/>
              </a:lnSpc>
              <a:buFont typeface="Wingdings" pitchFamily="2" charset="2"/>
              <a:buChar char="Ø"/>
            </a:pPr>
            <a:r>
              <a:rPr lang="en-US" sz="2400" dirty="0">
                <a:solidFill>
                  <a:srgbClr val="FFFF00"/>
                </a:solidFill>
              </a:rPr>
              <a:t>Sexual exposure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28600" y="457200"/>
            <a:ext cx="8367162" cy="923330"/>
          </a:xfrm>
          <a:prstGeom prst="rect">
            <a:avLst/>
          </a:prstGeom>
          <a:noFill/>
        </p:spPr>
        <p:txBody>
          <a:bodyPr wrap="none" lIns="91440" tIns="45720" rIns="91440" bIns="45720">
            <a:spAutoFit/>
          </a:bodyPr>
          <a:lstStyle/>
          <a:p>
            <a:pPr algn="ctr"/>
            <a:r>
              <a:rPr lang="en-US" sz="5400" b="1" u="sng"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Laboratory investigations</a:t>
            </a:r>
          </a:p>
        </p:txBody>
      </p:sp>
      <p:sp>
        <p:nvSpPr>
          <p:cNvPr id="6" name="TextBox 5"/>
          <p:cNvSpPr txBox="1"/>
          <p:nvPr/>
        </p:nvSpPr>
        <p:spPr>
          <a:xfrm>
            <a:off x="1143000" y="2743200"/>
            <a:ext cx="6781800" cy="1200329"/>
          </a:xfrm>
          <a:prstGeom prst="rect">
            <a:avLst/>
          </a:prstGeom>
          <a:noFill/>
        </p:spPr>
        <p:txBody>
          <a:bodyPr wrap="square" rtlCol="0">
            <a:spAutoFit/>
          </a:bodyPr>
          <a:lstStyle/>
          <a:p>
            <a:r>
              <a:rPr lang="en-US" sz="3600" dirty="0">
                <a:solidFill>
                  <a:schemeClr val="accent1">
                    <a:lumMod val="40000"/>
                    <a:lumOff val="60000"/>
                  </a:schemeClr>
                </a:solidFill>
              </a:rPr>
              <a:t>1.Complete blood cell count with differential….</a:t>
            </a:r>
          </a:p>
        </p:txBody>
      </p:sp>
      <p:sp>
        <p:nvSpPr>
          <p:cNvPr id="7" name="TextBox 6"/>
          <p:cNvSpPr txBox="1"/>
          <p:nvPr/>
        </p:nvSpPr>
        <p:spPr>
          <a:xfrm>
            <a:off x="2971800" y="4114800"/>
            <a:ext cx="3581400" cy="2031325"/>
          </a:xfrm>
          <a:prstGeom prst="rect">
            <a:avLst/>
          </a:prstGeom>
          <a:noFill/>
        </p:spPr>
        <p:txBody>
          <a:bodyPr wrap="square" rtlCol="0">
            <a:spAutoFit/>
          </a:bodyPr>
          <a:lstStyle/>
          <a:p>
            <a:pPr>
              <a:lnSpc>
                <a:spcPct val="150000"/>
              </a:lnSpc>
              <a:buFont typeface="Wingdings" pitchFamily="2" charset="2"/>
              <a:buChar char="Ø"/>
            </a:pPr>
            <a:r>
              <a:rPr lang="en-US" sz="2400" dirty="0">
                <a:solidFill>
                  <a:srgbClr val="FFFF00"/>
                </a:solidFill>
              </a:rPr>
              <a:t>Atypical </a:t>
            </a:r>
            <a:r>
              <a:rPr lang="en-US" sz="2400" dirty="0" err="1">
                <a:solidFill>
                  <a:srgbClr val="FFFF00"/>
                </a:solidFill>
              </a:rPr>
              <a:t>lymphocytosis</a:t>
            </a:r>
            <a:endParaRPr lang="en-US" sz="2400" dirty="0">
              <a:solidFill>
                <a:srgbClr val="FFFF00"/>
              </a:solidFill>
            </a:endParaRPr>
          </a:p>
          <a:p>
            <a:pPr>
              <a:lnSpc>
                <a:spcPct val="150000"/>
              </a:lnSpc>
              <a:buFont typeface="Wingdings" pitchFamily="2" charset="2"/>
              <a:buChar char="Ø"/>
            </a:pPr>
            <a:r>
              <a:rPr lang="en-US" sz="2400" dirty="0" err="1">
                <a:solidFill>
                  <a:srgbClr val="FFFF00"/>
                </a:solidFill>
              </a:rPr>
              <a:t>Eosinophilia</a:t>
            </a:r>
            <a:endParaRPr lang="en-US" sz="2400" dirty="0">
              <a:solidFill>
                <a:srgbClr val="FFFF00"/>
              </a:solidFill>
            </a:endParaRPr>
          </a:p>
          <a:p>
            <a:pPr>
              <a:lnSpc>
                <a:spcPct val="150000"/>
              </a:lnSpc>
              <a:buFont typeface="Wingdings" pitchFamily="2" charset="2"/>
              <a:buChar char="Ø"/>
            </a:pPr>
            <a:r>
              <a:rPr lang="en-US" sz="2400" dirty="0" err="1">
                <a:solidFill>
                  <a:srgbClr val="FFFF00"/>
                </a:solidFill>
              </a:rPr>
              <a:t>Pancytopenia</a:t>
            </a:r>
            <a:endParaRPr lang="en-US" sz="2400" dirty="0">
              <a:solidFill>
                <a:srgbClr val="FFFF00"/>
              </a:solidFill>
            </a:endParaRPr>
          </a:p>
          <a:p>
            <a:endParaRPr lang="en-US" dirty="0">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47800" y="1219200"/>
            <a:ext cx="6629400" cy="707886"/>
          </a:xfrm>
          <a:prstGeom prst="rect">
            <a:avLst/>
          </a:prstGeom>
          <a:noFill/>
        </p:spPr>
        <p:txBody>
          <a:bodyPr wrap="square" rtlCol="0">
            <a:spAutoFit/>
          </a:bodyPr>
          <a:lstStyle/>
          <a:p>
            <a:r>
              <a:rPr lang="en-US" sz="4000" dirty="0">
                <a:solidFill>
                  <a:schemeClr val="accent1">
                    <a:lumMod val="60000"/>
                    <a:lumOff val="40000"/>
                  </a:schemeClr>
                </a:solidFill>
              </a:rPr>
              <a:t>2.</a:t>
            </a:r>
            <a:r>
              <a:rPr lang="cs-CZ" sz="4000" dirty="0" err="1">
                <a:solidFill>
                  <a:schemeClr val="accent1">
                    <a:lumMod val="60000"/>
                    <a:lumOff val="40000"/>
                  </a:schemeClr>
                </a:solidFill>
              </a:rPr>
              <a:t>Infammation</a:t>
            </a:r>
            <a:r>
              <a:rPr lang="cs-CZ" sz="4000" dirty="0">
                <a:solidFill>
                  <a:schemeClr val="accent1">
                    <a:lumMod val="60000"/>
                    <a:lumOff val="40000"/>
                  </a:schemeClr>
                </a:solidFill>
              </a:rPr>
              <a:t> </a:t>
            </a:r>
            <a:r>
              <a:rPr lang="cs-CZ" sz="4000" dirty="0" err="1">
                <a:solidFill>
                  <a:schemeClr val="accent1">
                    <a:lumMod val="60000"/>
                    <a:lumOff val="40000"/>
                  </a:schemeClr>
                </a:solidFill>
              </a:rPr>
              <a:t>markers</a:t>
            </a:r>
            <a:endParaRPr lang="en-US" sz="4000" dirty="0">
              <a:solidFill>
                <a:schemeClr val="accent1">
                  <a:lumMod val="60000"/>
                  <a:lumOff val="40000"/>
                </a:schemeClr>
              </a:solidFill>
            </a:endParaRPr>
          </a:p>
        </p:txBody>
      </p:sp>
      <p:sp>
        <p:nvSpPr>
          <p:cNvPr id="5" name="TextBox 4"/>
          <p:cNvSpPr txBox="1"/>
          <p:nvPr/>
        </p:nvSpPr>
        <p:spPr>
          <a:xfrm>
            <a:off x="1447800" y="3429000"/>
            <a:ext cx="6705600" cy="707886"/>
          </a:xfrm>
          <a:prstGeom prst="rect">
            <a:avLst/>
          </a:prstGeom>
          <a:noFill/>
        </p:spPr>
        <p:txBody>
          <a:bodyPr wrap="square" rtlCol="0">
            <a:spAutoFit/>
          </a:bodyPr>
          <a:lstStyle/>
          <a:p>
            <a:r>
              <a:rPr lang="en-US" sz="4000" dirty="0">
                <a:solidFill>
                  <a:schemeClr val="accent1">
                    <a:lumMod val="60000"/>
                    <a:lumOff val="40000"/>
                  </a:schemeClr>
                </a:solidFill>
              </a:rPr>
              <a:t>3.</a:t>
            </a:r>
            <a:r>
              <a:rPr lang="cs-CZ" sz="4000" dirty="0">
                <a:solidFill>
                  <a:schemeClr val="accent1">
                    <a:lumMod val="60000"/>
                    <a:lumOff val="40000"/>
                  </a:schemeClr>
                </a:solidFill>
              </a:rPr>
              <a:t> </a:t>
            </a:r>
            <a:r>
              <a:rPr lang="cs-CZ" sz="4000" dirty="0" err="1">
                <a:solidFill>
                  <a:schemeClr val="accent1">
                    <a:lumMod val="60000"/>
                    <a:lumOff val="40000"/>
                  </a:schemeClr>
                </a:solidFill>
              </a:rPr>
              <a:t>Biochemistry</a:t>
            </a:r>
            <a:endParaRPr lang="en-US" sz="4000" dirty="0">
              <a:solidFill>
                <a:schemeClr val="accent1">
                  <a:lumMod val="60000"/>
                  <a:lumOff val="4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4DF5959-1F39-4462-AD4C-437B924988DD}"/>
              </a:ext>
            </a:extLst>
          </p:cNvPr>
          <p:cNvPicPr>
            <a:picLocks noChangeAspect="1"/>
          </p:cNvPicPr>
          <p:nvPr/>
        </p:nvPicPr>
        <p:blipFill>
          <a:blip r:embed="rId2"/>
          <a:stretch>
            <a:fillRect/>
          </a:stretch>
        </p:blipFill>
        <p:spPr>
          <a:xfrm>
            <a:off x="2886075" y="528637"/>
            <a:ext cx="3371850" cy="5800725"/>
          </a:xfrm>
          <a:prstGeom prst="rect">
            <a:avLst/>
          </a:prstGeom>
        </p:spPr>
      </p:pic>
    </p:spTree>
    <p:extLst>
      <p:ext uri="{BB962C8B-B14F-4D97-AF65-F5344CB8AC3E}">
        <p14:creationId xmlns:p14="http://schemas.microsoft.com/office/powerpoint/2010/main" val="2540693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295400" y="609600"/>
            <a:ext cx="6705600" cy="707886"/>
          </a:xfrm>
          <a:prstGeom prst="rect">
            <a:avLst/>
          </a:prstGeom>
          <a:noFill/>
        </p:spPr>
        <p:txBody>
          <a:bodyPr wrap="square" rtlCol="0">
            <a:spAutoFit/>
          </a:bodyPr>
          <a:lstStyle/>
          <a:p>
            <a:r>
              <a:rPr lang="en-US" sz="4000" u="sng" dirty="0" err="1">
                <a:solidFill>
                  <a:srgbClr val="FFFF00"/>
                </a:solidFill>
              </a:rPr>
              <a:t>Localised</a:t>
            </a:r>
            <a:r>
              <a:rPr lang="en-US" sz="4000" u="sng" dirty="0">
                <a:solidFill>
                  <a:srgbClr val="FFFF00"/>
                </a:solidFill>
              </a:rPr>
              <a:t> </a:t>
            </a:r>
            <a:r>
              <a:rPr lang="cs-CZ" sz="4000" u="sng" dirty="0" err="1">
                <a:solidFill>
                  <a:srgbClr val="FFFF00"/>
                </a:solidFill>
              </a:rPr>
              <a:t>lymph</a:t>
            </a:r>
            <a:r>
              <a:rPr lang="en-US" sz="4000" u="sng" dirty="0">
                <a:solidFill>
                  <a:srgbClr val="FFFF00"/>
                </a:solidFill>
              </a:rPr>
              <a:t>adenopathy</a:t>
            </a:r>
          </a:p>
        </p:txBody>
      </p:sp>
      <p:sp>
        <p:nvSpPr>
          <p:cNvPr id="5" name="TextBox 4"/>
          <p:cNvSpPr txBox="1"/>
          <p:nvPr/>
        </p:nvSpPr>
        <p:spPr>
          <a:xfrm>
            <a:off x="1295400" y="1524000"/>
            <a:ext cx="5943600" cy="5755422"/>
          </a:xfrm>
          <a:prstGeom prst="rect">
            <a:avLst/>
          </a:prstGeom>
          <a:noFill/>
        </p:spPr>
        <p:txBody>
          <a:bodyPr wrap="square" rtlCol="0">
            <a:spAutoFit/>
          </a:bodyPr>
          <a:lstStyle/>
          <a:p>
            <a:pPr>
              <a:lnSpc>
                <a:spcPct val="150000"/>
              </a:lnSpc>
            </a:pPr>
            <a:r>
              <a:rPr lang="en-US" sz="3200" dirty="0">
                <a:solidFill>
                  <a:srgbClr val="FF0000"/>
                </a:solidFill>
              </a:rPr>
              <a:t>1.</a:t>
            </a:r>
            <a:r>
              <a:rPr lang="cs-CZ" sz="3200" dirty="0">
                <a:solidFill>
                  <a:srgbClr val="FF0000"/>
                </a:solidFill>
              </a:rPr>
              <a:t>US</a:t>
            </a:r>
          </a:p>
          <a:p>
            <a:pPr>
              <a:lnSpc>
                <a:spcPct val="150000"/>
              </a:lnSpc>
            </a:pPr>
            <a:r>
              <a:rPr lang="cs-CZ" sz="3200" dirty="0">
                <a:solidFill>
                  <a:schemeClr val="accent1">
                    <a:lumMod val="60000"/>
                    <a:lumOff val="40000"/>
                  </a:schemeClr>
                </a:solidFill>
              </a:rPr>
              <a:t>2.</a:t>
            </a:r>
            <a:r>
              <a:rPr lang="en-US" sz="3200" dirty="0">
                <a:solidFill>
                  <a:schemeClr val="accent1">
                    <a:lumMod val="60000"/>
                    <a:lumOff val="40000"/>
                  </a:schemeClr>
                </a:solidFill>
              </a:rPr>
              <a:t>Throat culture</a:t>
            </a:r>
          </a:p>
          <a:p>
            <a:pPr>
              <a:lnSpc>
                <a:spcPct val="150000"/>
              </a:lnSpc>
            </a:pPr>
            <a:r>
              <a:rPr lang="cs-CZ" sz="3200" dirty="0">
                <a:solidFill>
                  <a:schemeClr val="accent1">
                    <a:lumMod val="60000"/>
                    <a:lumOff val="40000"/>
                  </a:schemeClr>
                </a:solidFill>
              </a:rPr>
              <a:t>3</a:t>
            </a:r>
            <a:r>
              <a:rPr lang="en-US" sz="3200" dirty="0">
                <a:solidFill>
                  <a:schemeClr val="accent1">
                    <a:lumMod val="60000"/>
                    <a:lumOff val="40000"/>
                  </a:schemeClr>
                </a:solidFill>
              </a:rPr>
              <a:t>.Urethral/cervical swabs</a:t>
            </a:r>
          </a:p>
          <a:p>
            <a:pPr>
              <a:lnSpc>
                <a:spcPct val="150000"/>
              </a:lnSpc>
            </a:pPr>
            <a:r>
              <a:rPr lang="cs-CZ" sz="3200" dirty="0">
                <a:solidFill>
                  <a:schemeClr val="accent1">
                    <a:lumMod val="60000"/>
                    <a:lumOff val="40000"/>
                  </a:schemeClr>
                </a:solidFill>
              </a:rPr>
              <a:t>4</a:t>
            </a:r>
            <a:r>
              <a:rPr lang="en-US" sz="3200" dirty="0">
                <a:solidFill>
                  <a:schemeClr val="accent1">
                    <a:lumMod val="60000"/>
                    <a:lumOff val="40000"/>
                  </a:schemeClr>
                </a:solidFill>
              </a:rPr>
              <a:t>.Blood culture</a:t>
            </a:r>
          </a:p>
          <a:p>
            <a:pPr>
              <a:lnSpc>
                <a:spcPct val="150000"/>
              </a:lnSpc>
            </a:pPr>
            <a:r>
              <a:rPr lang="cs-CZ" sz="3200" dirty="0">
                <a:solidFill>
                  <a:schemeClr val="accent1">
                    <a:lumMod val="60000"/>
                    <a:lumOff val="40000"/>
                  </a:schemeClr>
                </a:solidFill>
              </a:rPr>
              <a:t>5</a:t>
            </a:r>
            <a:r>
              <a:rPr lang="en-US" sz="3200" dirty="0">
                <a:solidFill>
                  <a:schemeClr val="accent1">
                    <a:lumMod val="60000"/>
                    <a:lumOff val="40000"/>
                  </a:schemeClr>
                </a:solidFill>
              </a:rPr>
              <a:t>.</a:t>
            </a:r>
            <a:r>
              <a:rPr lang="cs-CZ" sz="3200" dirty="0">
                <a:solidFill>
                  <a:schemeClr val="accent1">
                    <a:lumMod val="60000"/>
                    <a:lumOff val="40000"/>
                  </a:schemeClr>
                </a:solidFill>
              </a:rPr>
              <a:t>B</a:t>
            </a:r>
            <a:r>
              <a:rPr lang="en-US" sz="3200" dirty="0" err="1">
                <a:solidFill>
                  <a:schemeClr val="accent1">
                    <a:lumMod val="60000"/>
                    <a:lumOff val="40000"/>
                  </a:schemeClr>
                </a:solidFill>
              </a:rPr>
              <a:t>iopsy</a:t>
            </a:r>
            <a:endParaRPr lang="cs-CZ" sz="3200" dirty="0">
              <a:solidFill>
                <a:schemeClr val="accent1">
                  <a:lumMod val="60000"/>
                  <a:lumOff val="40000"/>
                </a:schemeClr>
              </a:solidFill>
            </a:endParaRPr>
          </a:p>
          <a:p>
            <a:pPr>
              <a:lnSpc>
                <a:spcPct val="150000"/>
              </a:lnSpc>
            </a:pPr>
            <a:r>
              <a:rPr lang="cs-CZ" sz="3200" dirty="0">
                <a:solidFill>
                  <a:schemeClr val="accent1">
                    <a:lumMod val="60000"/>
                    <a:lumOff val="40000"/>
                  </a:schemeClr>
                </a:solidFill>
              </a:rPr>
              <a:t>6</a:t>
            </a:r>
            <a:r>
              <a:rPr lang="en-US" sz="3200" dirty="0">
                <a:solidFill>
                  <a:schemeClr val="accent1">
                    <a:lumMod val="60000"/>
                    <a:lumOff val="40000"/>
                  </a:schemeClr>
                </a:solidFill>
              </a:rPr>
              <a:t>.Abdominal CT</a:t>
            </a:r>
          </a:p>
          <a:p>
            <a:pPr>
              <a:lnSpc>
                <a:spcPct val="150000"/>
              </a:lnSpc>
            </a:pPr>
            <a:r>
              <a:rPr lang="cs-CZ" sz="3200" dirty="0">
                <a:solidFill>
                  <a:schemeClr val="accent1">
                    <a:lumMod val="60000"/>
                    <a:lumOff val="40000"/>
                  </a:schemeClr>
                </a:solidFill>
              </a:rPr>
              <a:t>7</a:t>
            </a:r>
            <a:r>
              <a:rPr lang="en-US" sz="3200" dirty="0">
                <a:solidFill>
                  <a:schemeClr val="accent1">
                    <a:lumMod val="60000"/>
                    <a:lumOff val="40000"/>
                  </a:schemeClr>
                </a:solidFill>
              </a:rPr>
              <a:t>.Bone marrow biopsy</a:t>
            </a:r>
          </a:p>
          <a:p>
            <a:endParaRPr lang="en-US" sz="3200" dirty="0">
              <a:solidFill>
                <a:schemeClr val="accent1">
                  <a:lumMod val="60000"/>
                  <a:lumOff val="4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057400" y="1905000"/>
            <a:ext cx="5410200" cy="1825884"/>
          </a:xfrm>
          <a:prstGeom prst="rect">
            <a:avLst/>
          </a:prstGeom>
        </p:spPr>
        <p:txBody>
          <a:bodyPr wrap="square">
            <a:spAutoFit/>
          </a:bodyPr>
          <a:lstStyle/>
          <a:p>
            <a:pPr>
              <a:lnSpc>
                <a:spcPct val="150000"/>
              </a:lnSpc>
            </a:pPr>
            <a:r>
              <a:rPr lang="en-US" sz="4000" dirty="0">
                <a:solidFill>
                  <a:schemeClr val="accent1">
                    <a:lumMod val="60000"/>
                    <a:lumOff val="40000"/>
                  </a:schemeClr>
                </a:solidFill>
              </a:rPr>
              <a:t>1.Serological tests</a:t>
            </a:r>
            <a:endParaRPr lang="cs-CZ" sz="4000" dirty="0">
              <a:solidFill>
                <a:schemeClr val="accent1">
                  <a:lumMod val="60000"/>
                  <a:lumOff val="40000"/>
                </a:schemeClr>
              </a:solidFill>
            </a:endParaRPr>
          </a:p>
          <a:p>
            <a:pPr>
              <a:lnSpc>
                <a:spcPct val="150000"/>
              </a:lnSpc>
            </a:pPr>
            <a:r>
              <a:rPr lang="cs-CZ" sz="4000" dirty="0">
                <a:solidFill>
                  <a:schemeClr val="accent1">
                    <a:lumMod val="60000"/>
                    <a:lumOff val="40000"/>
                  </a:schemeClr>
                </a:solidFill>
              </a:rPr>
              <a:t>2. </a:t>
            </a:r>
            <a:r>
              <a:rPr lang="cs-CZ" sz="4000" dirty="0" err="1">
                <a:solidFill>
                  <a:schemeClr val="accent1">
                    <a:lumMod val="60000"/>
                    <a:lumOff val="40000"/>
                  </a:schemeClr>
                </a:solidFill>
              </a:rPr>
              <a:t>Immunology</a:t>
            </a:r>
            <a:endParaRPr lang="en-US" sz="4000" dirty="0">
              <a:solidFill>
                <a:schemeClr val="accent1">
                  <a:lumMod val="60000"/>
                  <a:lumOff val="40000"/>
                </a:schemeClr>
              </a:solidFill>
            </a:endParaRPr>
          </a:p>
        </p:txBody>
      </p:sp>
      <p:sp>
        <p:nvSpPr>
          <p:cNvPr id="6" name="Rectangle 5"/>
          <p:cNvSpPr/>
          <p:nvPr/>
        </p:nvSpPr>
        <p:spPr>
          <a:xfrm>
            <a:off x="1524000" y="609600"/>
            <a:ext cx="6303329" cy="769441"/>
          </a:xfrm>
          <a:prstGeom prst="rect">
            <a:avLst/>
          </a:prstGeom>
        </p:spPr>
        <p:txBody>
          <a:bodyPr wrap="none">
            <a:spAutoFit/>
          </a:bodyPr>
          <a:lstStyle/>
          <a:p>
            <a:r>
              <a:rPr lang="en-US" sz="4400" u="sng" dirty="0" err="1">
                <a:solidFill>
                  <a:srgbClr val="FFFF00"/>
                </a:solidFill>
              </a:rPr>
              <a:t>Generalised</a:t>
            </a:r>
            <a:r>
              <a:rPr lang="en-US" sz="4400" u="sng" dirty="0">
                <a:solidFill>
                  <a:srgbClr val="FFFF00"/>
                </a:solidFill>
              </a:rPr>
              <a:t> </a:t>
            </a:r>
            <a:r>
              <a:rPr lang="en-US" sz="4400" u="sng" dirty="0" err="1">
                <a:solidFill>
                  <a:srgbClr val="FFFF00"/>
                </a:solidFill>
              </a:rPr>
              <a:t>adenopathy</a:t>
            </a:r>
            <a:endParaRPr lang="en-US" sz="4400" u="sng" dirty="0">
              <a:solidFill>
                <a:srgbClr val="FFFF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600200" y="838200"/>
            <a:ext cx="6324600" cy="769441"/>
          </a:xfrm>
          <a:prstGeom prst="rect">
            <a:avLst/>
          </a:prstGeom>
          <a:noFill/>
        </p:spPr>
        <p:txBody>
          <a:bodyPr wrap="square" rtlCol="0">
            <a:spAutoFit/>
          </a:bodyPr>
          <a:lstStyle/>
          <a:p>
            <a:r>
              <a:rPr lang="en-US" sz="4400" u="sng" dirty="0" err="1">
                <a:solidFill>
                  <a:srgbClr val="FFFF00"/>
                </a:solidFill>
              </a:rPr>
              <a:t>Hilar</a:t>
            </a:r>
            <a:r>
              <a:rPr lang="en-US" sz="4400" u="sng" dirty="0">
                <a:solidFill>
                  <a:srgbClr val="FFFF00"/>
                </a:solidFill>
              </a:rPr>
              <a:t> </a:t>
            </a:r>
            <a:r>
              <a:rPr lang="en-US" sz="4400" u="sng" dirty="0" err="1">
                <a:solidFill>
                  <a:srgbClr val="FFFF00"/>
                </a:solidFill>
              </a:rPr>
              <a:t>adenopathy</a:t>
            </a:r>
            <a:endParaRPr lang="en-US" sz="4400" u="sng" dirty="0">
              <a:solidFill>
                <a:srgbClr val="FFFF00"/>
              </a:solidFill>
            </a:endParaRPr>
          </a:p>
        </p:txBody>
      </p:sp>
      <p:sp>
        <p:nvSpPr>
          <p:cNvPr id="5" name="TextBox 4"/>
          <p:cNvSpPr txBox="1"/>
          <p:nvPr/>
        </p:nvSpPr>
        <p:spPr>
          <a:xfrm>
            <a:off x="1371600" y="2514600"/>
            <a:ext cx="6705600" cy="4031873"/>
          </a:xfrm>
          <a:prstGeom prst="rect">
            <a:avLst/>
          </a:prstGeom>
          <a:noFill/>
        </p:spPr>
        <p:txBody>
          <a:bodyPr wrap="square" rtlCol="0">
            <a:spAutoFit/>
          </a:bodyPr>
          <a:lstStyle/>
          <a:p>
            <a:r>
              <a:rPr lang="en-US" sz="3200" dirty="0">
                <a:solidFill>
                  <a:schemeClr val="accent1">
                    <a:lumMod val="60000"/>
                    <a:lumOff val="40000"/>
                  </a:schemeClr>
                </a:solidFill>
              </a:rPr>
              <a:t>1.Mantoux test</a:t>
            </a:r>
          </a:p>
          <a:p>
            <a:endParaRPr lang="en-US" sz="3200" dirty="0">
              <a:solidFill>
                <a:schemeClr val="accent1">
                  <a:lumMod val="60000"/>
                  <a:lumOff val="40000"/>
                </a:schemeClr>
              </a:solidFill>
            </a:endParaRPr>
          </a:p>
          <a:p>
            <a:r>
              <a:rPr lang="en-US" sz="3200" dirty="0">
                <a:solidFill>
                  <a:schemeClr val="accent1">
                    <a:lumMod val="60000"/>
                    <a:lumOff val="40000"/>
                  </a:schemeClr>
                </a:solidFill>
              </a:rPr>
              <a:t>3.ACE enzyme determination</a:t>
            </a:r>
          </a:p>
          <a:p>
            <a:endParaRPr lang="en-US" sz="3200" dirty="0">
              <a:solidFill>
                <a:schemeClr val="accent1">
                  <a:lumMod val="60000"/>
                  <a:lumOff val="40000"/>
                </a:schemeClr>
              </a:solidFill>
            </a:endParaRPr>
          </a:p>
          <a:p>
            <a:r>
              <a:rPr lang="en-US" sz="3200" dirty="0">
                <a:solidFill>
                  <a:schemeClr val="accent1">
                    <a:lumMod val="60000"/>
                    <a:lumOff val="40000"/>
                  </a:schemeClr>
                </a:solidFill>
              </a:rPr>
              <a:t>4.Bronchoscopy</a:t>
            </a:r>
          </a:p>
          <a:p>
            <a:endParaRPr lang="en-US" sz="3200" dirty="0">
              <a:solidFill>
                <a:schemeClr val="accent1">
                  <a:lumMod val="60000"/>
                  <a:lumOff val="40000"/>
                </a:schemeClr>
              </a:solidFill>
            </a:endParaRPr>
          </a:p>
          <a:p>
            <a:r>
              <a:rPr lang="en-US" sz="3200" dirty="0">
                <a:solidFill>
                  <a:schemeClr val="accent1">
                    <a:lumMod val="60000"/>
                    <a:lumOff val="40000"/>
                  </a:schemeClr>
                </a:solidFill>
              </a:rPr>
              <a:t>5.</a:t>
            </a:r>
            <a:r>
              <a:rPr lang="cs-CZ" sz="3200" dirty="0">
                <a:solidFill>
                  <a:schemeClr val="accent1">
                    <a:lumMod val="60000"/>
                    <a:lumOff val="40000"/>
                  </a:schemeClr>
                </a:solidFill>
              </a:rPr>
              <a:t>M</a:t>
            </a:r>
            <a:r>
              <a:rPr lang="en-US" sz="3200" dirty="0" err="1">
                <a:solidFill>
                  <a:schemeClr val="accent1">
                    <a:lumMod val="60000"/>
                    <a:lumOff val="40000"/>
                  </a:schemeClr>
                </a:solidFill>
              </a:rPr>
              <a:t>ediastinoscopy</a:t>
            </a:r>
            <a:endParaRPr lang="en-US" sz="3200" dirty="0">
              <a:solidFill>
                <a:schemeClr val="accent1">
                  <a:lumMod val="60000"/>
                  <a:lumOff val="40000"/>
                </a:schemeClr>
              </a:solidFill>
            </a:endParaRPr>
          </a:p>
          <a:p>
            <a:endParaRPr lang="en-US" sz="3200" dirty="0">
              <a:solidFill>
                <a:schemeClr val="accent1">
                  <a:lumMod val="60000"/>
                  <a:lumOff val="40000"/>
                </a:schemeClr>
              </a:solidFill>
            </a:endParaRPr>
          </a:p>
        </p:txBody>
      </p:sp>
      <p:sp>
        <p:nvSpPr>
          <p:cNvPr id="6" name="Rectangle 5"/>
          <p:cNvSpPr/>
          <p:nvPr/>
        </p:nvSpPr>
        <p:spPr>
          <a:xfrm>
            <a:off x="4419600" y="2514600"/>
            <a:ext cx="4724400" cy="584775"/>
          </a:xfrm>
          <a:prstGeom prst="rect">
            <a:avLst/>
          </a:prstGeom>
        </p:spPr>
        <p:txBody>
          <a:bodyPr wrap="square">
            <a:spAutoFit/>
          </a:bodyPr>
          <a:lstStyle/>
          <a:p>
            <a:r>
              <a:rPr lang="en-US" sz="3200" dirty="0">
                <a:solidFill>
                  <a:schemeClr val="accent1">
                    <a:lumMod val="60000"/>
                    <a:lumOff val="40000"/>
                  </a:schemeClr>
                </a:solidFill>
              </a:rPr>
              <a:t>2.chest X-RAY,CT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676400" y="381000"/>
            <a:ext cx="6400800" cy="923330"/>
          </a:xfrm>
          <a:prstGeom prst="rect">
            <a:avLst/>
          </a:prstGeom>
          <a:noFill/>
        </p:spPr>
        <p:txBody>
          <a:bodyPr wrap="square" rtlCol="0">
            <a:spAutoFit/>
          </a:bodyPr>
          <a:lstStyle/>
          <a:p>
            <a:r>
              <a:rPr lang="en-US" sz="5400" b="1" u="sng" dirty="0">
                <a:solidFill>
                  <a:srgbClr val="FF3399"/>
                </a:solidFill>
              </a:rPr>
              <a:t>Lymph node biopsy</a:t>
            </a:r>
          </a:p>
        </p:txBody>
      </p:sp>
      <p:pic>
        <p:nvPicPr>
          <p:cNvPr id="6146" name="Picture 2" descr="C:\Users\Anju\Desktop\bio.bmp"/>
          <p:cNvPicPr>
            <a:picLocks noChangeAspect="1" noChangeArrowheads="1"/>
          </p:cNvPicPr>
          <p:nvPr/>
        </p:nvPicPr>
        <p:blipFill>
          <a:blip r:embed="rId2"/>
          <a:srcRect/>
          <a:stretch>
            <a:fillRect/>
          </a:stretch>
        </p:blipFill>
        <p:spPr bwMode="auto">
          <a:xfrm>
            <a:off x="533400" y="2895600"/>
            <a:ext cx="4045527" cy="2438400"/>
          </a:xfrm>
          <a:prstGeom prst="rect">
            <a:avLst/>
          </a:prstGeom>
          <a:noFill/>
        </p:spPr>
      </p:pic>
      <p:sp>
        <p:nvSpPr>
          <p:cNvPr id="8" name="Rectangle 7"/>
          <p:cNvSpPr/>
          <p:nvPr/>
        </p:nvSpPr>
        <p:spPr>
          <a:xfrm>
            <a:off x="1599704" y="1588186"/>
            <a:ext cx="5147563" cy="646331"/>
          </a:xfrm>
          <a:prstGeom prst="rect">
            <a:avLst/>
          </a:prstGeom>
        </p:spPr>
        <p:txBody>
          <a:bodyPr wrap="none">
            <a:spAutoFit/>
          </a:bodyPr>
          <a:lstStyle/>
          <a:p>
            <a:pPr>
              <a:buFont typeface="Wingdings" pitchFamily="2" charset="2"/>
              <a:buChar char="v"/>
            </a:pPr>
            <a:r>
              <a:rPr lang="en-US" sz="3600" b="1" dirty="0">
                <a:solidFill>
                  <a:srgbClr val="FFFF00"/>
                </a:solidFill>
              </a:rPr>
              <a:t>Most direct approach</a:t>
            </a:r>
          </a:p>
        </p:txBody>
      </p:sp>
      <p:pic>
        <p:nvPicPr>
          <p:cNvPr id="6" name="Picture 6" descr="C:\Users\Richard\Pictures\imagesEYNOXLME.jpg">
            <a:extLst>
              <a:ext uri="{FF2B5EF4-FFF2-40B4-BE49-F238E27FC236}">
                <a16:creationId xmlns:a16="http://schemas.microsoft.com/office/drawing/2014/main" id="{F61DD653-F477-41DE-8FF6-F165D9442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254" y="2438400"/>
            <a:ext cx="29940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Richard\Pictures\FNAC1.png">
            <a:extLst>
              <a:ext uri="{FF2B5EF4-FFF2-40B4-BE49-F238E27FC236}">
                <a16:creationId xmlns:a16="http://schemas.microsoft.com/office/drawing/2014/main" id="{E086C287-147F-45E3-B6BA-8FF2FE439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147" y="4343400"/>
            <a:ext cx="3012132"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990600" y="838200"/>
            <a:ext cx="4876800" cy="646331"/>
          </a:xfrm>
          <a:prstGeom prst="rect">
            <a:avLst/>
          </a:prstGeom>
          <a:noFill/>
        </p:spPr>
        <p:txBody>
          <a:bodyPr wrap="square" rtlCol="0">
            <a:spAutoFit/>
          </a:bodyPr>
          <a:lstStyle/>
          <a:p>
            <a:pPr>
              <a:buFont typeface="Wingdings" pitchFamily="2" charset="2"/>
              <a:buChar char="v"/>
            </a:pPr>
            <a:r>
              <a:rPr lang="en-US" sz="3600" dirty="0">
                <a:solidFill>
                  <a:srgbClr val="FFFF00"/>
                </a:solidFill>
              </a:rPr>
              <a:t>Indications</a:t>
            </a:r>
          </a:p>
        </p:txBody>
      </p:sp>
      <p:sp>
        <p:nvSpPr>
          <p:cNvPr id="6" name="TextBox 5"/>
          <p:cNvSpPr txBox="1"/>
          <p:nvPr/>
        </p:nvSpPr>
        <p:spPr>
          <a:xfrm>
            <a:off x="533400" y="3149025"/>
            <a:ext cx="4343400" cy="584775"/>
          </a:xfrm>
          <a:prstGeom prst="rect">
            <a:avLst/>
          </a:prstGeom>
          <a:noFill/>
        </p:spPr>
        <p:txBody>
          <a:bodyPr wrap="square" rtlCol="0">
            <a:spAutoFit/>
          </a:bodyPr>
          <a:lstStyle/>
          <a:p>
            <a:pPr>
              <a:buFont typeface="Wingdings" pitchFamily="2" charset="2"/>
              <a:buChar char="v"/>
            </a:pPr>
            <a:r>
              <a:rPr lang="en-US" sz="3200" dirty="0">
                <a:solidFill>
                  <a:srgbClr val="FFFF00"/>
                </a:solidFill>
              </a:rPr>
              <a:t>Approaches &amp; </a:t>
            </a:r>
            <a:r>
              <a:rPr lang="en-US" sz="3200" dirty="0" err="1">
                <a:solidFill>
                  <a:srgbClr val="FFFF00"/>
                </a:solidFill>
              </a:rPr>
              <a:t>yeild</a:t>
            </a:r>
            <a:endParaRPr lang="en-US" sz="3200" dirty="0">
              <a:solidFill>
                <a:srgbClr val="FFFF00"/>
              </a:solidFill>
            </a:endParaRPr>
          </a:p>
        </p:txBody>
      </p:sp>
      <p:sp>
        <p:nvSpPr>
          <p:cNvPr id="7" name="TextBox 6"/>
          <p:cNvSpPr txBox="1"/>
          <p:nvPr/>
        </p:nvSpPr>
        <p:spPr>
          <a:xfrm>
            <a:off x="2133600" y="4189491"/>
            <a:ext cx="5562600" cy="1569660"/>
          </a:xfrm>
          <a:prstGeom prst="rect">
            <a:avLst/>
          </a:prstGeom>
          <a:noFill/>
        </p:spPr>
        <p:txBody>
          <a:bodyPr wrap="square" rtlCol="0">
            <a:spAutoFit/>
          </a:bodyPr>
          <a:lstStyle/>
          <a:p>
            <a:pPr>
              <a:buFont typeface="Wingdings" pitchFamily="2" charset="2"/>
              <a:buChar char="ü"/>
            </a:pPr>
            <a:r>
              <a:rPr lang="en-US" sz="3200" dirty="0">
                <a:solidFill>
                  <a:schemeClr val="accent1">
                    <a:lumMod val="60000"/>
                    <a:lumOff val="40000"/>
                  </a:schemeClr>
                </a:solidFill>
              </a:rPr>
              <a:t>Excisional biopsy preferred</a:t>
            </a:r>
          </a:p>
          <a:p>
            <a:pPr>
              <a:buFont typeface="Wingdings" pitchFamily="2" charset="2"/>
              <a:buChar char="ü"/>
            </a:pPr>
            <a:r>
              <a:rPr lang="en-US" sz="3200" dirty="0">
                <a:solidFill>
                  <a:schemeClr val="accent1">
                    <a:lumMod val="60000"/>
                    <a:lumOff val="40000"/>
                  </a:schemeClr>
                </a:solidFill>
              </a:rPr>
              <a:t>FNAC</a:t>
            </a:r>
          </a:p>
          <a:p>
            <a:pPr>
              <a:buFont typeface="Wingdings" pitchFamily="2" charset="2"/>
              <a:buChar char="ü"/>
            </a:pPr>
            <a:r>
              <a:rPr lang="en-US" sz="3200" dirty="0">
                <a:solidFill>
                  <a:schemeClr val="accent1">
                    <a:lumMod val="60000"/>
                    <a:lumOff val="40000"/>
                  </a:schemeClr>
                </a:solidFill>
              </a:rPr>
              <a:t>Needle aspiration</a:t>
            </a:r>
          </a:p>
        </p:txBody>
      </p:sp>
      <p:pic>
        <p:nvPicPr>
          <p:cNvPr id="1026" name="Picture 2" descr="C:\Users\Anju\Desktop\exci.jpg"/>
          <p:cNvPicPr>
            <a:picLocks noChangeAspect="1" noChangeArrowheads="1"/>
          </p:cNvPicPr>
          <p:nvPr/>
        </p:nvPicPr>
        <p:blipFill>
          <a:blip r:embed="rId2"/>
          <a:srcRect/>
          <a:stretch>
            <a:fillRect/>
          </a:stretch>
        </p:blipFill>
        <p:spPr bwMode="auto">
          <a:xfrm>
            <a:off x="5029200" y="304800"/>
            <a:ext cx="3810000" cy="3352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219200" y="685800"/>
            <a:ext cx="5638800" cy="584775"/>
          </a:xfrm>
          <a:prstGeom prst="rect">
            <a:avLst/>
          </a:prstGeom>
          <a:noFill/>
        </p:spPr>
        <p:txBody>
          <a:bodyPr wrap="square" rtlCol="0">
            <a:spAutoFit/>
          </a:bodyPr>
          <a:lstStyle/>
          <a:p>
            <a:pPr>
              <a:buFont typeface="Wingdings" pitchFamily="2" charset="2"/>
              <a:buChar char="v"/>
            </a:pPr>
            <a:r>
              <a:rPr lang="en-US" sz="3200" dirty="0">
                <a:solidFill>
                  <a:srgbClr val="FFFF00"/>
                </a:solidFill>
              </a:rPr>
              <a:t>Choice of node</a:t>
            </a:r>
          </a:p>
        </p:txBody>
      </p:sp>
      <p:sp>
        <p:nvSpPr>
          <p:cNvPr id="5" name="TextBox 4"/>
          <p:cNvSpPr txBox="1"/>
          <p:nvPr/>
        </p:nvSpPr>
        <p:spPr>
          <a:xfrm>
            <a:off x="1371600" y="1295400"/>
            <a:ext cx="7391400" cy="2031325"/>
          </a:xfrm>
          <a:prstGeom prst="rect">
            <a:avLst/>
          </a:prstGeom>
          <a:noFill/>
        </p:spPr>
        <p:txBody>
          <a:bodyPr wrap="square" rtlCol="0">
            <a:spAutoFit/>
          </a:bodyPr>
          <a:lstStyle/>
          <a:p>
            <a:pPr>
              <a:lnSpc>
                <a:spcPct val="150000"/>
              </a:lnSpc>
              <a:buFont typeface="Wingdings" pitchFamily="2" charset="2"/>
              <a:buChar char="ü"/>
            </a:pPr>
            <a:r>
              <a:rPr lang="en-US" sz="2800" dirty="0">
                <a:solidFill>
                  <a:schemeClr val="accent1">
                    <a:lumMod val="60000"/>
                    <a:lumOff val="40000"/>
                  </a:schemeClr>
                </a:solidFill>
              </a:rPr>
              <a:t>Largest node</a:t>
            </a:r>
          </a:p>
          <a:p>
            <a:pPr>
              <a:lnSpc>
                <a:spcPct val="150000"/>
              </a:lnSpc>
              <a:buFont typeface="Wingdings" pitchFamily="2" charset="2"/>
              <a:buChar char="ü"/>
            </a:pPr>
            <a:r>
              <a:rPr lang="en-US" sz="2800" dirty="0">
                <a:solidFill>
                  <a:schemeClr val="accent1">
                    <a:lumMod val="60000"/>
                    <a:lumOff val="40000"/>
                  </a:schemeClr>
                </a:solidFill>
              </a:rPr>
              <a:t>Avoid inguinal &amp; </a:t>
            </a:r>
            <a:r>
              <a:rPr lang="en-US" sz="2800" dirty="0" err="1">
                <a:solidFill>
                  <a:schemeClr val="accent1">
                    <a:lumMod val="60000"/>
                    <a:lumOff val="40000"/>
                  </a:schemeClr>
                </a:solidFill>
              </a:rPr>
              <a:t>axillary</a:t>
            </a:r>
            <a:endParaRPr lang="en-US" sz="2800" dirty="0">
              <a:solidFill>
                <a:schemeClr val="accent1">
                  <a:lumMod val="60000"/>
                  <a:lumOff val="40000"/>
                </a:schemeClr>
              </a:solidFill>
            </a:endParaRPr>
          </a:p>
          <a:p>
            <a:pPr>
              <a:lnSpc>
                <a:spcPct val="150000"/>
              </a:lnSpc>
              <a:buFont typeface="Wingdings" pitchFamily="2" charset="2"/>
              <a:buChar char="ü"/>
            </a:pPr>
            <a:r>
              <a:rPr lang="en-US" sz="2800" dirty="0">
                <a:solidFill>
                  <a:schemeClr val="accent1">
                    <a:lumMod val="60000"/>
                    <a:lumOff val="40000"/>
                  </a:schemeClr>
                </a:solidFill>
              </a:rPr>
              <a:t>Supraclavicular-highest diagnostic yield</a:t>
            </a:r>
          </a:p>
        </p:txBody>
      </p:sp>
      <p:sp>
        <p:nvSpPr>
          <p:cNvPr id="6" name="TextBox 5"/>
          <p:cNvSpPr txBox="1"/>
          <p:nvPr/>
        </p:nvSpPr>
        <p:spPr>
          <a:xfrm>
            <a:off x="1343685" y="3810000"/>
            <a:ext cx="3581400" cy="646331"/>
          </a:xfrm>
          <a:prstGeom prst="rect">
            <a:avLst/>
          </a:prstGeom>
          <a:noFill/>
        </p:spPr>
        <p:txBody>
          <a:bodyPr wrap="square" rtlCol="0">
            <a:spAutoFit/>
          </a:bodyPr>
          <a:lstStyle/>
          <a:p>
            <a:pPr>
              <a:buFont typeface="Wingdings" pitchFamily="2" charset="2"/>
              <a:buChar char="v"/>
            </a:pPr>
            <a:r>
              <a:rPr lang="cs-CZ" sz="3600" dirty="0">
                <a:solidFill>
                  <a:srgbClr val="FFFF00"/>
                </a:solidFill>
              </a:rPr>
              <a:t>C</a:t>
            </a:r>
            <a:r>
              <a:rPr lang="en-US" sz="3600" dirty="0" err="1">
                <a:solidFill>
                  <a:srgbClr val="FFFF00"/>
                </a:solidFill>
              </a:rPr>
              <a:t>omplications</a:t>
            </a:r>
            <a:endParaRPr lang="en-US" sz="3600" dirty="0">
              <a:solidFill>
                <a:srgbClr val="FFFF00"/>
              </a:solidFill>
            </a:endParaRPr>
          </a:p>
        </p:txBody>
      </p:sp>
      <p:sp>
        <p:nvSpPr>
          <p:cNvPr id="7" name="TextBox 6"/>
          <p:cNvSpPr txBox="1"/>
          <p:nvPr/>
        </p:nvSpPr>
        <p:spPr>
          <a:xfrm>
            <a:off x="1358020" y="5029200"/>
            <a:ext cx="6477000" cy="584775"/>
          </a:xfrm>
          <a:prstGeom prst="rect">
            <a:avLst/>
          </a:prstGeom>
          <a:noFill/>
        </p:spPr>
        <p:txBody>
          <a:bodyPr wrap="square" rtlCol="0">
            <a:spAutoFit/>
          </a:bodyPr>
          <a:lstStyle/>
          <a:p>
            <a:pPr>
              <a:buFont typeface="Wingdings" pitchFamily="2" charset="2"/>
              <a:buChar char="v"/>
            </a:pPr>
            <a:r>
              <a:rPr lang="en-US" sz="3200" dirty="0">
                <a:solidFill>
                  <a:srgbClr val="FFFF00"/>
                </a:solidFill>
              </a:rPr>
              <a:t>Follow up/empiric treatment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8DE6A6D2-44E6-446F-8117-EBF32C0986B2}"/>
              </a:ext>
            </a:extLst>
          </p:cNvPr>
          <p:cNvSpPr>
            <a:spLocks noGrp="1"/>
          </p:cNvSpPr>
          <p:nvPr>
            <p:ph type="title"/>
          </p:nvPr>
        </p:nvSpPr>
        <p:spPr/>
        <p:txBody>
          <a:bodyPr/>
          <a:lstStyle/>
          <a:p>
            <a:pPr eaLnBrk="1" hangingPunct="1"/>
            <a:r>
              <a:rPr lang="cs-CZ" altLang="cs-CZ">
                <a:latin typeface="Times New Roman" panose="02020603050405020304" pitchFamily="18" charset="0"/>
              </a:rPr>
              <a:t>Histopathology</a:t>
            </a:r>
          </a:p>
        </p:txBody>
      </p:sp>
      <p:sp>
        <p:nvSpPr>
          <p:cNvPr id="29700" name="Rectangle 3">
            <a:extLst>
              <a:ext uri="{FF2B5EF4-FFF2-40B4-BE49-F238E27FC236}">
                <a16:creationId xmlns:a16="http://schemas.microsoft.com/office/drawing/2014/main" id="{3568535F-2986-439E-88F3-446517ACF718}"/>
              </a:ext>
            </a:extLst>
          </p:cNvPr>
          <p:cNvSpPr>
            <a:spLocks noGrp="1"/>
          </p:cNvSpPr>
          <p:nvPr>
            <p:ph type="body" idx="1"/>
          </p:nvPr>
        </p:nvSpPr>
        <p:spPr/>
        <p:txBody>
          <a:bodyPr/>
          <a:lstStyle/>
          <a:p>
            <a:pPr lvl="1" eaLnBrk="1" hangingPunct="1"/>
            <a:r>
              <a:rPr lang="cs-CZ" altLang="cs-CZ">
                <a:latin typeface="Times New Roman" panose="02020603050405020304" pitchFamily="18" charset="0"/>
              </a:rPr>
              <a:t>Certain pathogens cause typical findings. </a:t>
            </a:r>
          </a:p>
          <a:p>
            <a:pPr lvl="1" eaLnBrk="1" hangingPunct="1"/>
            <a:endParaRPr lang="cs-CZ" altLang="cs-CZ">
              <a:latin typeface="Times New Roman" panose="02020603050405020304" pitchFamily="18" charset="0"/>
            </a:endParaRPr>
          </a:p>
          <a:p>
            <a:pPr lvl="1" eaLnBrk="1" hangingPunct="1"/>
            <a:r>
              <a:rPr lang="cs-CZ" altLang="cs-CZ">
                <a:latin typeface="Times New Roman" panose="02020603050405020304" pitchFamily="18" charset="0"/>
              </a:rPr>
              <a:t>Also e.g. Reed-Sternberg cells – Hodgkin´s dis.</a:t>
            </a:r>
          </a:p>
          <a:p>
            <a:pPr lvl="1" eaLnBrk="1" hangingPunct="1"/>
            <a:endParaRPr lang="cs-CZ" altLang="cs-CZ">
              <a:latin typeface="Times New Roman" panose="02020603050405020304" pitchFamily="18" charset="0"/>
            </a:endParaRPr>
          </a:p>
        </p:txBody>
      </p:sp>
      <p:pic>
        <p:nvPicPr>
          <p:cNvPr id="29701" name="Picture 4">
            <a:extLst>
              <a:ext uri="{FF2B5EF4-FFF2-40B4-BE49-F238E27FC236}">
                <a16:creationId xmlns:a16="http://schemas.microsoft.com/office/drawing/2014/main" id="{3EE42BFA-2F48-4AC8-8C2E-878F3E01D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657600"/>
            <a:ext cx="4008438"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5" descr="C:\Users\Richard\Pictures\300px-Reed-Sternberg_lymphocyte_nci-vol-7172-300.jpg">
            <a:extLst>
              <a:ext uri="{FF2B5EF4-FFF2-40B4-BE49-F238E27FC236}">
                <a16:creationId xmlns:a16="http://schemas.microsoft.com/office/drawing/2014/main" id="{8F69B0DA-4BD3-4A4E-BF24-BC9FB237D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05200"/>
            <a:ext cx="365601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874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575C4C-9088-4BC2-B8D3-2F6252185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671512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a:extLst>
              <a:ext uri="{FF2B5EF4-FFF2-40B4-BE49-F238E27FC236}">
                <a16:creationId xmlns:a16="http://schemas.microsoft.com/office/drawing/2014/main" id="{812D22AD-CD1B-4B43-B1AD-9C54CCEE03E6}"/>
              </a:ext>
            </a:extLst>
          </p:cNvPr>
          <p:cNvSpPr txBox="1">
            <a:spLocks noChangeArrowheads="1"/>
          </p:cNvSpPr>
          <p:nvPr/>
        </p:nvSpPr>
        <p:spPr bwMode="auto">
          <a:xfrm>
            <a:off x="5943600" y="6334125"/>
            <a:ext cx="1641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i="1" dirty="0" err="1">
                <a:latin typeface="Times New Roman" panose="02020603050405020304" pitchFamily="18" charset="0"/>
              </a:rPr>
              <a:t>Mohseni</a:t>
            </a:r>
            <a:r>
              <a:rPr lang="cs-CZ" altLang="cs-CZ" sz="1400" i="1" dirty="0">
                <a:latin typeface="Times New Roman" panose="02020603050405020304" pitchFamily="18" charset="0"/>
              </a:rPr>
              <a:t> et al., 2014</a:t>
            </a:r>
          </a:p>
        </p:txBody>
      </p:sp>
    </p:spTree>
    <p:extLst>
      <p:ext uri="{BB962C8B-B14F-4D97-AF65-F5344CB8AC3E}">
        <p14:creationId xmlns:p14="http://schemas.microsoft.com/office/powerpoint/2010/main" val="522647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CA11B84-53F3-4430-B6DE-09AC1943537D}"/>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Obrázek 4">
            <a:extLst>
              <a:ext uri="{FF2B5EF4-FFF2-40B4-BE49-F238E27FC236}">
                <a16:creationId xmlns:a16="http://schemas.microsoft.com/office/drawing/2014/main" id="{B8FEBA85-0846-2BF0-A5EB-6C1BAC6CDBD6}"/>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Obdélník 5">
            <a:extLst>
              <a:ext uri="{FF2B5EF4-FFF2-40B4-BE49-F238E27FC236}">
                <a16:creationId xmlns:a16="http://schemas.microsoft.com/office/drawing/2014/main" id="{9E478672-8A2B-1137-6768-AF4B2132CEA3}"/>
              </a:ext>
            </a:extLst>
          </p:cNvPr>
          <p:cNvSpPr/>
          <p:nvPr>
            <p:custDataLst>
              <p:tags r:id="rId4"/>
            </p:custDataLst>
          </p:nvPr>
        </p:nvSpPr>
        <p:spPr bwMode="auto">
          <a:xfrm>
            <a:off x="2590800" y="2571750"/>
            <a:ext cx="6045200" cy="1714500"/>
          </a:xfrm>
          <a:prstGeom prst="rect">
            <a:avLst/>
          </a:prstGeom>
          <a:noFill/>
          <a:ln w="9525" cap="flat" cmpd="sng" algn="ctr">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a:ln>
                  <a:noFill/>
                </a:ln>
                <a:solidFill>
                  <a:srgbClr val="5B5B5B"/>
                </a:solidFill>
                <a:effectLst/>
                <a:latin typeface="Times New Roman" pitchFamily="18" charset="0"/>
              </a:rPr>
              <a:t>Nodes in the area above the left clavicle drain lymph from</a:t>
            </a:r>
            <a:endParaRPr kumimoji="0" lang="cs-CZ" sz="3600" b="1" i="0" u="none" strike="noStrike" cap="none" normalizeH="0" baseline="0">
              <a:ln>
                <a:noFill/>
              </a:ln>
              <a:solidFill>
                <a:srgbClr val="5B5B5B"/>
              </a:solidFill>
              <a:effectLst/>
              <a:latin typeface="Times New Roman" pitchFamily="18" charset="0"/>
            </a:endParaRPr>
          </a:p>
        </p:txBody>
      </p:sp>
      <p:sp>
        <p:nvSpPr>
          <p:cNvPr id="7" name="Obdélník 6">
            <a:extLst>
              <a:ext uri="{FF2B5EF4-FFF2-40B4-BE49-F238E27FC236}">
                <a16:creationId xmlns:a16="http://schemas.microsoft.com/office/drawing/2014/main" id="{2D41FBE7-F173-18F7-34E4-A8FD22BC6F64}"/>
              </a:ext>
            </a:extLst>
          </p:cNvPr>
          <p:cNvSpPr/>
          <p:nvPr>
            <p:custDataLst>
              <p:tags r:id="rId5"/>
            </p:custDataLst>
          </p:nvPr>
        </p:nvSpPr>
        <p:spPr bwMode="auto">
          <a:xfrm>
            <a:off x="2590800" y="6096000"/>
            <a:ext cx="6299200" cy="38259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rgbClr val="5B5B5B"/>
                </a:solidFill>
                <a:effectLst/>
                <a:latin typeface="Times New Roman" pitchFamily="18" charset="0"/>
              </a:rPr>
              <a:t>ⓘ</a:t>
            </a:r>
            <a:r>
              <a:rPr kumimoji="0" lang="en-US" sz="1400" b="0" i="0" u="none" strike="noStrike" cap="none" normalizeH="0" baseline="0">
                <a:ln>
                  <a:noFill/>
                </a:ln>
                <a:solidFill>
                  <a:srgbClr val="5B5B5B"/>
                </a:solidFill>
                <a:effectLst/>
                <a:latin typeface="Times New Roman" pitchFamily="18" charset="0"/>
              </a:rPr>
              <a:t> Start presenting to display the poll results on this slide.</a:t>
            </a:r>
            <a:endParaRPr kumimoji="0" lang="cs-CZ" sz="1400" b="0" i="0" u="none" strike="noStrike" cap="none" normalizeH="0" baseline="0">
              <a:ln>
                <a:noFill/>
              </a:ln>
              <a:solidFill>
                <a:srgbClr val="5B5B5B"/>
              </a:solidFill>
              <a:effectLst/>
              <a:latin typeface="Times New Roman" pitchFamily="18" charset="0"/>
            </a:endParaRPr>
          </a:p>
        </p:txBody>
      </p:sp>
    </p:spTree>
    <p:custDataLst>
      <p:tags r:id="rId1"/>
    </p:custDataLst>
    <p:extLst>
      <p:ext uri="{BB962C8B-B14F-4D97-AF65-F5344CB8AC3E}">
        <p14:creationId xmlns:p14="http://schemas.microsoft.com/office/powerpoint/2010/main" val="2624239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45C81CA-9339-7B74-CAE9-0CD0E8E9B172}"/>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Obrázek 4">
            <a:extLst>
              <a:ext uri="{FF2B5EF4-FFF2-40B4-BE49-F238E27FC236}">
                <a16:creationId xmlns:a16="http://schemas.microsoft.com/office/drawing/2014/main" id="{4566CA12-7B33-C5E3-1168-DE0A548FFB3E}"/>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Obdélník 5">
            <a:extLst>
              <a:ext uri="{FF2B5EF4-FFF2-40B4-BE49-F238E27FC236}">
                <a16:creationId xmlns:a16="http://schemas.microsoft.com/office/drawing/2014/main" id="{3810F476-DA83-C73D-BBFD-DC0C8EFD7335}"/>
              </a:ext>
            </a:extLst>
          </p:cNvPr>
          <p:cNvSpPr/>
          <p:nvPr>
            <p:custDataLst>
              <p:tags r:id="rId4"/>
            </p:custDataLst>
          </p:nvPr>
        </p:nvSpPr>
        <p:spPr bwMode="auto">
          <a:xfrm>
            <a:off x="2590800" y="2571750"/>
            <a:ext cx="6045200" cy="1714500"/>
          </a:xfrm>
          <a:prstGeom prst="rect">
            <a:avLst/>
          </a:prstGeom>
          <a:noFill/>
          <a:ln w="9525" cap="flat" cmpd="sng" algn="ctr">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a:ln>
                  <a:noFill/>
                </a:ln>
                <a:solidFill>
                  <a:srgbClr val="5B5B5B"/>
                </a:solidFill>
                <a:effectLst/>
                <a:latin typeface="Times New Roman" pitchFamily="18" charset="0"/>
              </a:rPr>
              <a:t>The so-called B symptoms do not include:</a:t>
            </a:r>
            <a:endParaRPr kumimoji="0" lang="cs-CZ" sz="3600" b="1" i="0" u="none" strike="noStrike" cap="none" normalizeH="0" baseline="0">
              <a:ln>
                <a:noFill/>
              </a:ln>
              <a:solidFill>
                <a:srgbClr val="5B5B5B"/>
              </a:solidFill>
              <a:effectLst/>
              <a:latin typeface="Times New Roman" pitchFamily="18" charset="0"/>
            </a:endParaRPr>
          </a:p>
        </p:txBody>
      </p:sp>
      <p:sp>
        <p:nvSpPr>
          <p:cNvPr id="7" name="Obdélník 6">
            <a:extLst>
              <a:ext uri="{FF2B5EF4-FFF2-40B4-BE49-F238E27FC236}">
                <a16:creationId xmlns:a16="http://schemas.microsoft.com/office/drawing/2014/main" id="{8526D9FC-DA94-59B4-EE56-1684901C5C6D}"/>
              </a:ext>
            </a:extLst>
          </p:cNvPr>
          <p:cNvSpPr/>
          <p:nvPr>
            <p:custDataLst>
              <p:tags r:id="rId5"/>
            </p:custDataLst>
          </p:nvPr>
        </p:nvSpPr>
        <p:spPr bwMode="auto">
          <a:xfrm>
            <a:off x="2590800" y="6096000"/>
            <a:ext cx="6299200" cy="38259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rgbClr val="5B5B5B"/>
                </a:solidFill>
                <a:effectLst/>
                <a:latin typeface="Times New Roman" pitchFamily="18" charset="0"/>
              </a:rPr>
              <a:t>ⓘ</a:t>
            </a:r>
            <a:r>
              <a:rPr kumimoji="0" lang="en-US" sz="1400" b="0" i="0" u="none" strike="noStrike" cap="none" normalizeH="0" baseline="0">
                <a:ln>
                  <a:noFill/>
                </a:ln>
                <a:solidFill>
                  <a:srgbClr val="5B5B5B"/>
                </a:solidFill>
                <a:effectLst/>
                <a:latin typeface="Times New Roman" pitchFamily="18" charset="0"/>
              </a:rPr>
              <a:t> Start presenting to display the poll results on this slide.</a:t>
            </a:r>
            <a:endParaRPr kumimoji="0" lang="cs-CZ" sz="1400" b="0" i="0" u="none" strike="noStrike" cap="none" normalizeH="0" baseline="0">
              <a:ln>
                <a:noFill/>
              </a:ln>
              <a:solidFill>
                <a:srgbClr val="5B5B5B"/>
              </a:solidFill>
              <a:effectLst/>
              <a:latin typeface="Times New Roman" pitchFamily="18" charset="0"/>
            </a:endParaRPr>
          </a:p>
        </p:txBody>
      </p:sp>
    </p:spTree>
    <p:custDataLst>
      <p:tags r:id="rId1"/>
    </p:custDataLst>
    <p:extLst>
      <p:ext uri="{BB962C8B-B14F-4D97-AF65-F5344CB8AC3E}">
        <p14:creationId xmlns:p14="http://schemas.microsoft.com/office/powerpoint/2010/main" val="404554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E0F987-0CF7-491B-8B94-0EDFEEAEF3F0}"/>
              </a:ext>
            </a:extLst>
          </p:cNvPr>
          <p:cNvSpPr>
            <a:spLocks noGrp="1"/>
          </p:cNvSpPr>
          <p:nvPr>
            <p:ph type="title"/>
          </p:nvPr>
        </p:nvSpPr>
        <p:spPr/>
        <p:txBody>
          <a:bodyPr/>
          <a:lstStyle/>
          <a:p>
            <a:r>
              <a:rPr lang="cs-CZ" dirty="0" err="1"/>
              <a:t>Introduction</a:t>
            </a:r>
            <a:endParaRPr lang="cs-CZ" dirty="0"/>
          </a:p>
        </p:txBody>
      </p:sp>
      <p:pic>
        <p:nvPicPr>
          <p:cNvPr id="6" name="Obrázek 5">
            <a:extLst>
              <a:ext uri="{FF2B5EF4-FFF2-40B4-BE49-F238E27FC236}">
                <a16:creationId xmlns:a16="http://schemas.microsoft.com/office/drawing/2014/main" id="{79476FD4-5226-4850-9A99-4668E23BA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87885"/>
            <a:ext cx="6166674" cy="3573463"/>
          </a:xfrm>
          <a:prstGeom prst="rect">
            <a:avLst/>
          </a:prstGeom>
        </p:spPr>
      </p:pic>
      <p:pic>
        <p:nvPicPr>
          <p:cNvPr id="4" name="Picture 3" descr="D:\Documents\Káťa\lymph%20node.jpg">
            <a:extLst>
              <a:ext uri="{FF2B5EF4-FFF2-40B4-BE49-F238E27FC236}">
                <a16:creationId xmlns:a16="http://schemas.microsoft.com/office/drawing/2014/main" id="{0C620B26-FE66-4E90-AAB8-187100953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872" y="4142255"/>
            <a:ext cx="2942679" cy="251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28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2438400"/>
            <a:ext cx="4876800" cy="646331"/>
          </a:xfrm>
          <a:prstGeom prst="rect">
            <a:avLst/>
          </a:prstGeom>
          <a:noFill/>
        </p:spPr>
        <p:txBody>
          <a:bodyPr wrap="square" rtlCol="0">
            <a:spAutoFit/>
          </a:bodyPr>
          <a:lstStyle/>
          <a:p>
            <a:r>
              <a:rPr lang="en-US" sz="3600" b="1" dirty="0">
                <a:solidFill>
                  <a:srgbClr val="FF99CC"/>
                </a:solidFill>
              </a:rPr>
              <a:t>React to threat</a:t>
            </a:r>
          </a:p>
        </p:txBody>
      </p:sp>
      <p:cxnSp>
        <p:nvCxnSpPr>
          <p:cNvPr id="7" name="Straight Arrow Connector 6"/>
          <p:cNvCxnSpPr/>
          <p:nvPr/>
        </p:nvCxnSpPr>
        <p:spPr bwMode="auto">
          <a:xfrm rot="5400000">
            <a:off x="4038600" y="3581400"/>
            <a:ext cx="1066800" cy="1588"/>
          </a:xfrm>
          <a:prstGeom prst="straightConnector1">
            <a:avLst/>
          </a:prstGeom>
          <a:solidFill>
            <a:schemeClr val="accent1"/>
          </a:solidFill>
          <a:ln w="76200" cap="flat" cmpd="sng" algn="ctr">
            <a:solidFill>
              <a:srgbClr val="FF3399"/>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209800" y="4114800"/>
            <a:ext cx="6096000" cy="1077218"/>
          </a:xfrm>
          <a:prstGeom prst="rect">
            <a:avLst/>
          </a:prstGeom>
          <a:noFill/>
        </p:spPr>
        <p:txBody>
          <a:bodyPr wrap="square" rtlCol="0">
            <a:spAutoFit/>
          </a:bodyPr>
          <a:lstStyle/>
          <a:p>
            <a:pPr algn="ctr"/>
            <a:r>
              <a:rPr lang="en-US" sz="3200" dirty="0" err="1">
                <a:solidFill>
                  <a:srgbClr val="FFFF00"/>
                </a:solidFill>
              </a:rPr>
              <a:t>Hyperplastic</a:t>
            </a:r>
            <a:r>
              <a:rPr lang="en-US" sz="3200" dirty="0">
                <a:solidFill>
                  <a:srgbClr val="FFFF00"/>
                </a:solidFill>
              </a:rPr>
              <a:t> response </a:t>
            </a:r>
            <a:r>
              <a:rPr lang="en-US" sz="3200" dirty="0">
                <a:solidFill>
                  <a:srgbClr val="FF99CC"/>
                </a:solidFill>
              </a:rPr>
              <a:t>that usually resolves within 1 month</a:t>
            </a:r>
          </a:p>
        </p:txBody>
      </p:sp>
      <p:sp>
        <p:nvSpPr>
          <p:cNvPr id="6" name="Nadpis 1">
            <a:extLst>
              <a:ext uri="{FF2B5EF4-FFF2-40B4-BE49-F238E27FC236}">
                <a16:creationId xmlns:a16="http://schemas.microsoft.com/office/drawing/2014/main" id="{2CAF5DB2-D744-46A6-B154-8B3A2CDD7C6A}"/>
              </a:ext>
            </a:extLst>
          </p:cNvPr>
          <p:cNvSpPr>
            <a:spLocks noGrp="1"/>
          </p:cNvSpPr>
          <p:nvPr>
            <p:ph type="title"/>
          </p:nvPr>
        </p:nvSpPr>
        <p:spPr>
          <a:xfrm>
            <a:off x="304800" y="228600"/>
            <a:ext cx="8534400" cy="1143000"/>
          </a:xfrm>
        </p:spPr>
        <p:txBody>
          <a:bodyPr/>
          <a:lstStyle/>
          <a:p>
            <a:r>
              <a:rPr lang="cs-CZ" dirty="0" err="1"/>
              <a:t>Introduction</a:t>
            </a:r>
            <a:endParaRPr lang="cs-CZ" dirty="0"/>
          </a:p>
        </p:txBody>
      </p:sp>
    </p:spTree>
    <p:extLst>
      <p:ext uri="{BB962C8B-B14F-4D97-AF65-F5344CB8AC3E}">
        <p14:creationId xmlns:p14="http://schemas.microsoft.com/office/powerpoint/2010/main" val="255819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33400" y="1192489"/>
            <a:ext cx="4343400" cy="1077218"/>
          </a:xfrm>
          <a:prstGeom prst="rect">
            <a:avLst/>
          </a:prstGeom>
          <a:noFill/>
        </p:spPr>
        <p:txBody>
          <a:bodyPr wrap="square" rtlCol="0">
            <a:spAutoFit/>
          </a:bodyPr>
          <a:lstStyle/>
          <a:p>
            <a:pPr>
              <a:buFont typeface="Wingdings" pitchFamily="2" charset="2"/>
              <a:buChar char="v"/>
            </a:pPr>
            <a:r>
              <a:rPr lang="en-US" sz="3200" b="1" dirty="0">
                <a:solidFill>
                  <a:srgbClr val="FF99FF"/>
                </a:solidFill>
              </a:rPr>
              <a:t>Nearly </a:t>
            </a:r>
            <a:r>
              <a:rPr lang="en-US" sz="3200" b="1" u="sng" dirty="0">
                <a:solidFill>
                  <a:srgbClr val="FFFF00"/>
                </a:solidFill>
              </a:rPr>
              <a:t>600 </a:t>
            </a:r>
            <a:endParaRPr lang="cs-CZ" sz="3200" b="1" u="sng" dirty="0">
              <a:solidFill>
                <a:srgbClr val="FFFF00"/>
              </a:solidFill>
            </a:endParaRPr>
          </a:p>
          <a:p>
            <a:r>
              <a:rPr lang="en-US" sz="3200" b="1" dirty="0">
                <a:solidFill>
                  <a:srgbClr val="FF99FF"/>
                </a:solidFill>
              </a:rPr>
              <a:t>lymph nodes</a:t>
            </a:r>
          </a:p>
        </p:txBody>
      </p:sp>
      <p:pic>
        <p:nvPicPr>
          <p:cNvPr id="17" name="Picture 2" descr="Lymphatic system 3"/>
          <p:cNvPicPr>
            <a:picLocks noChangeAspect="1" noChangeArrowheads="1"/>
          </p:cNvPicPr>
          <p:nvPr/>
        </p:nvPicPr>
        <p:blipFill>
          <a:blip r:embed="rId2"/>
          <a:srcRect/>
          <a:stretch>
            <a:fillRect/>
          </a:stretch>
        </p:blipFill>
        <p:spPr bwMode="auto">
          <a:xfrm>
            <a:off x="4724400" y="1348966"/>
            <a:ext cx="3743946" cy="4800600"/>
          </a:xfrm>
          <a:prstGeom prst="rect">
            <a:avLst/>
          </a:prstGeom>
          <a:ln>
            <a:noFill/>
          </a:ln>
          <a:effectLst>
            <a:softEdge rad="112500"/>
          </a:effectLst>
        </p:spPr>
      </p:pic>
      <p:sp>
        <p:nvSpPr>
          <p:cNvPr id="5" name="Nadpis 1">
            <a:extLst>
              <a:ext uri="{FF2B5EF4-FFF2-40B4-BE49-F238E27FC236}">
                <a16:creationId xmlns:a16="http://schemas.microsoft.com/office/drawing/2014/main" id="{589A1044-AFC8-496D-BB2E-6345DB23A024}"/>
              </a:ext>
            </a:extLst>
          </p:cNvPr>
          <p:cNvSpPr>
            <a:spLocks noGrp="1"/>
          </p:cNvSpPr>
          <p:nvPr>
            <p:ph type="title"/>
          </p:nvPr>
        </p:nvSpPr>
        <p:spPr>
          <a:xfrm>
            <a:off x="304800" y="228600"/>
            <a:ext cx="8534400" cy="1143000"/>
          </a:xfrm>
        </p:spPr>
        <p:txBody>
          <a:bodyPr/>
          <a:lstStyle/>
          <a:p>
            <a:r>
              <a:rPr lang="cs-CZ" dirty="0" err="1"/>
              <a:t>Introduction</a:t>
            </a:r>
            <a:endParaRPr lang="cs-CZ" dirty="0"/>
          </a:p>
        </p:txBody>
      </p:sp>
      <p:pic>
        <p:nvPicPr>
          <p:cNvPr id="3" name="Obrázek 2">
            <a:extLst>
              <a:ext uri="{FF2B5EF4-FFF2-40B4-BE49-F238E27FC236}">
                <a16:creationId xmlns:a16="http://schemas.microsoft.com/office/drawing/2014/main" id="{953F104F-CF3B-4D15-8067-81D7728DD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780" y="2438400"/>
            <a:ext cx="2857500" cy="4076700"/>
          </a:xfrm>
          <a:prstGeom prst="rect">
            <a:avLst/>
          </a:prstGeom>
          <a:solidFill>
            <a:schemeClr val="bg1"/>
          </a:solidFill>
        </p:spPr>
      </p:pic>
    </p:spTree>
    <p:extLst>
      <p:ext uri="{BB962C8B-B14F-4D97-AF65-F5344CB8AC3E}">
        <p14:creationId xmlns:p14="http://schemas.microsoft.com/office/powerpoint/2010/main" val="22561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09600" y="990600"/>
            <a:ext cx="5638800" cy="584775"/>
          </a:xfrm>
          <a:prstGeom prst="rect">
            <a:avLst/>
          </a:prstGeom>
          <a:noFill/>
        </p:spPr>
        <p:txBody>
          <a:bodyPr wrap="square" rtlCol="0">
            <a:spAutoFit/>
          </a:bodyPr>
          <a:lstStyle/>
          <a:p>
            <a:pPr>
              <a:buFont typeface="Wingdings" pitchFamily="2" charset="2"/>
              <a:buChar char="v"/>
            </a:pPr>
            <a:r>
              <a:rPr lang="en-US" sz="3200" dirty="0">
                <a:solidFill>
                  <a:schemeClr val="bg1"/>
                </a:solidFill>
              </a:rPr>
              <a:t>Normally palpable</a:t>
            </a:r>
          </a:p>
        </p:txBody>
      </p:sp>
      <p:sp>
        <p:nvSpPr>
          <p:cNvPr id="5" name="TextBox 4"/>
          <p:cNvSpPr txBox="1"/>
          <p:nvPr/>
        </p:nvSpPr>
        <p:spPr>
          <a:xfrm>
            <a:off x="1752600" y="1752600"/>
            <a:ext cx="4724400" cy="523220"/>
          </a:xfrm>
          <a:prstGeom prst="rect">
            <a:avLst/>
          </a:prstGeom>
          <a:noFill/>
        </p:spPr>
        <p:txBody>
          <a:bodyPr wrap="square" rtlCol="0">
            <a:spAutoFit/>
          </a:bodyPr>
          <a:lstStyle/>
          <a:p>
            <a:pPr>
              <a:buFont typeface="Wingdings" pitchFamily="2" charset="2"/>
              <a:buChar char="Ø"/>
            </a:pPr>
            <a:r>
              <a:rPr lang="en-US" sz="2800" b="1" dirty="0">
                <a:solidFill>
                  <a:srgbClr val="CCFF99"/>
                </a:solidFill>
              </a:rPr>
              <a:t>Submandibular</a:t>
            </a:r>
          </a:p>
        </p:txBody>
      </p:sp>
      <p:sp>
        <p:nvSpPr>
          <p:cNvPr id="6" name="TextBox 5"/>
          <p:cNvSpPr txBox="1"/>
          <p:nvPr/>
        </p:nvSpPr>
        <p:spPr>
          <a:xfrm>
            <a:off x="1828800" y="2286000"/>
            <a:ext cx="3429000" cy="523220"/>
          </a:xfrm>
          <a:prstGeom prst="rect">
            <a:avLst/>
          </a:prstGeom>
          <a:noFill/>
        </p:spPr>
        <p:txBody>
          <a:bodyPr wrap="square" rtlCol="0">
            <a:spAutoFit/>
          </a:bodyPr>
          <a:lstStyle/>
          <a:p>
            <a:pPr>
              <a:buFont typeface="Wingdings" pitchFamily="2" charset="2"/>
              <a:buChar char="Ø"/>
            </a:pPr>
            <a:r>
              <a:rPr lang="cs-CZ" sz="2800" b="1" dirty="0">
                <a:solidFill>
                  <a:srgbClr val="CCFF99"/>
                </a:solidFill>
              </a:rPr>
              <a:t>(</a:t>
            </a:r>
            <a:r>
              <a:rPr lang="en-US" sz="2800" b="1" dirty="0">
                <a:solidFill>
                  <a:srgbClr val="CCFF99"/>
                </a:solidFill>
              </a:rPr>
              <a:t>Axillary</a:t>
            </a:r>
            <a:r>
              <a:rPr lang="cs-CZ" sz="2800" b="1" dirty="0">
                <a:solidFill>
                  <a:srgbClr val="CCFF99"/>
                </a:solidFill>
              </a:rPr>
              <a:t>)</a:t>
            </a:r>
            <a:endParaRPr lang="en-US" sz="2800" b="1" dirty="0">
              <a:solidFill>
                <a:srgbClr val="CCFF99"/>
              </a:solidFill>
            </a:endParaRPr>
          </a:p>
        </p:txBody>
      </p:sp>
      <p:sp>
        <p:nvSpPr>
          <p:cNvPr id="7" name="TextBox 6"/>
          <p:cNvSpPr txBox="1"/>
          <p:nvPr/>
        </p:nvSpPr>
        <p:spPr>
          <a:xfrm>
            <a:off x="1905000" y="2895600"/>
            <a:ext cx="3962400" cy="523220"/>
          </a:xfrm>
          <a:prstGeom prst="rect">
            <a:avLst/>
          </a:prstGeom>
          <a:noFill/>
        </p:spPr>
        <p:txBody>
          <a:bodyPr wrap="square" rtlCol="0">
            <a:spAutoFit/>
          </a:bodyPr>
          <a:lstStyle/>
          <a:p>
            <a:pPr>
              <a:buFont typeface="Wingdings" pitchFamily="2" charset="2"/>
              <a:buChar char="Ø"/>
            </a:pPr>
            <a:r>
              <a:rPr lang="cs-CZ" sz="2800" b="1" dirty="0">
                <a:solidFill>
                  <a:srgbClr val="CCFF99"/>
                </a:solidFill>
              </a:rPr>
              <a:t>I</a:t>
            </a:r>
            <a:r>
              <a:rPr lang="en-US" sz="2800" b="1" dirty="0" err="1">
                <a:solidFill>
                  <a:srgbClr val="CCFF99"/>
                </a:solidFill>
              </a:rPr>
              <a:t>nguinal</a:t>
            </a:r>
            <a:endParaRPr lang="en-US" sz="2800" b="1" dirty="0">
              <a:solidFill>
                <a:srgbClr val="CCFF99"/>
              </a:solidFill>
            </a:endParaRPr>
          </a:p>
        </p:txBody>
      </p:sp>
      <p:pic>
        <p:nvPicPr>
          <p:cNvPr id="8" name="Picture 7" descr="100_2280.JPG"/>
          <p:cNvPicPr>
            <a:picLocks noChangeAspect="1"/>
          </p:cNvPicPr>
          <p:nvPr/>
        </p:nvPicPr>
        <p:blipFill>
          <a:blip r:embed="rId2" cstate="print"/>
          <a:stretch>
            <a:fillRect/>
          </a:stretch>
        </p:blipFill>
        <p:spPr>
          <a:xfrm>
            <a:off x="5562600" y="533400"/>
            <a:ext cx="2590800" cy="2743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0" name="Straight Arrow Connector 9"/>
          <p:cNvCxnSpPr/>
          <p:nvPr/>
        </p:nvCxnSpPr>
        <p:spPr bwMode="auto">
          <a:xfrm>
            <a:off x="5605227" y="1455985"/>
            <a:ext cx="685800" cy="381000"/>
          </a:xfrm>
          <a:prstGeom prst="straightConnector1">
            <a:avLst/>
          </a:prstGeom>
          <a:solidFill>
            <a:schemeClr val="accent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C:\Users\Anju\Desktop\ax.jpg"/>
          <p:cNvPicPr>
            <a:picLocks noChangeAspect="1" noChangeArrowheads="1"/>
          </p:cNvPicPr>
          <p:nvPr/>
        </p:nvPicPr>
        <p:blipFill>
          <a:blip r:embed="rId3"/>
          <a:srcRect/>
          <a:stretch>
            <a:fillRect/>
          </a:stretch>
        </p:blipFill>
        <p:spPr bwMode="auto">
          <a:xfrm>
            <a:off x="6324600" y="3758315"/>
            <a:ext cx="2514600" cy="2438400"/>
          </a:xfrm>
          <a:prstGeom prst="rect">
            <a:avLst/>
          </a:prstGeom>
          <a:noFill/>
        </p:spPr>
      </p:pic>
      <p:pic>
        <p:nvPicPr>
          <p:cNvPr id="1027" name="Picture 3" descr="C:\Users\Anju\Desktop\ing.jpg"/>
          <p:cNvPicPr>
            <a:picLocks noChangeAspect="1" noChangeArrowheads="1"/>
          </p:cNvPicPr>
          <p:nvPr/>
        </p:nvPicPr>
        <p:blipFill>
          <a:blip r:embed="rId4"/>
          <a:srcRect/>
          <a:stretch>
            <a:fillRect/>
          </a:stretch>
        </p:blipFill>
        <p:spPr bwMode="auto">
          <a:xfrm>
            <a:off x="3705225" y="3758315"/>
            <a:ext cx="2390775" cy="2438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BFEF13-175F-468A-AA0D-C19C8E7F64BB}"/>
              </a:ext>
            </a:extLst>
          </p:cNvPr>
          <p:cNvSpPr>
            <a:spLocks noGrp="1"/>
          </p:cNvSpPr>
          <p:nvPr>
            <p:ph type="title"/>
          </p:nvPr>
        </p:nvSpPr>
        <p:spPr/>
        <p:txBody>
          <a:bodyPr/>
          <a:lstStyle/>
          <a:p>
            <a:r>
              <a:rPr lang="cs-CZ" dirty="0" err="1"/>
              <a:t>Types</a:t>
            </a:r>
            <a:r>
              <a:rPr lang="cs-CZ" dirty="0"/>
              <a:t> </a:t>
            </a:r>
            <a:r>
              <a:rPr lang="cs-CZ" dirty="0" err="1"/>
              <a:t>of</a:t>
            </a:r>
            <a:r>
              <a:rPr lang="cs-CZ" dirty="0"/>
              <a:t> LAP (cause)</a:t>
            </a:r>
          </a:p>
        </p:txBody>
      </p:sp>
      <p:sp>
        <p:nvSpPr>
          <p:cNvPr id="3" name="Zástupný obsah 2">
            <a:extLst>
              <a:ext uri="{FF2B5EF4-FFF2-40B4-BE49-F238E27FC236}">
                <a16:creationId xmlns:a16="http://schemas.microsoft.com/office/drawing/2014/main" id="{AEEF83FD-6383-4613-B723-BAF05055C8A8}"/>
              </a:ext>
            </a:extLst>
          </p:cNvPr>
          <p:cNvSpPr>
            <a:spLocks noGrp="1"/>
          </p:cNvSpPr>
          <p:nvPr>
            <p:ph idx="1"/>
          </p:nvPr>
        </p:nvSpPr>
        <p:spPr/>
        <p:txBody>
          <a:bodyPr/>
          <a:lstStyle/>
          <a:p>
            <a:r>
              <a:rPr lang="en-GB" dirty="0"/>
              <a:t>Benign</a:t>
            </a:r>
          </a:p>
          <a:p>
            <a:endParaRPr lang="en-GB" dirty="0"/>
          </a:p>
          <a:p>
            <a:r>
              <a:rPr lang="en-GB" dirty="0"/>
              <a:t>Malignant</a:t>
            </a:r>
          </a:p>
        </p:txBody>
      </p:sp>
    </p:spTree>
    <p:extLst>
      <p:ext uri="{BB962C8B-B14F-4D97-AF65-F5344CB8AC3E}">
        <p14:creationId xmlns:p14="http://schemas.microsoft.com/office/powerpoint/2010/main" val="1480507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956ab566-9acd-4d1b-9b24-8577ea940480"/>
  <p:tag name="SLIDO_EVENT_SECTION_UUID" val="35adbcfb-0686-4702-9d65-6ed36e4402cc"/>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Dk2Nzk5MTN9"/>
  <p:tag name="SLIDO_TYPE" val="SlidoPoll"/>
  <p:tag name="SLIDO_POLL_UUID" val="0f5d0514-5eff-4306-a99c-76eb690485ce"/>
  <p:tag name="SLIDO_TIMELINE" val="W3sicG9sbFF1ZXN0aW9uVXVpZCI6IjQ0MzI4YzM3LTc4ZDQtNDE1ZC1iNDUxLTdhMzE4MzRmMmE4Ni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ODk2ODAwODl9"/>
  <p:tag name="SLIDO_TYPE" val="SlidoPoll"/>
  <p:tag name="SLIDO_POLL_UUID" val="a6ec4000-6533-4f7f-a3c2-e9f72474fbc3"/>
  <p:tag name="SLIDO_TIMELINE" val="W3sicG9sbFF1ZXN0aW9uVXVpZCI6ImU0Mjg1OGM3LTBiMjgtNGJiNC05NjhiLTEyZDc5YTZjZTkxYS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Syringe2">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Syringe2</Template>
  <TotalTime>1107</TotalTime>
  <Words>1593</Words>
  <Application>Microsoft Office PowerPoint</Application>
  <PresentationFormat>Předvádění na obrazovce (4:3)</PresentationFormat>
  <Paragraphs>256</Paragraphs>
  <Slides>49</Slides>
  <Notes>8</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49</vt:i4>
      </vt:variant>
    </vt:vector>
  </HeadingPairs>
  <TitlesOfParts>
    <vt:vector size="55" baseType="lpstr">
      <vt:lpstr>Arial</vt:lpstr>
      <vt:lpstr>Calibri</vt:lpstr>
      <vt:lpstr>Times New Roman</vt:lpstr>
      <vt:lpstr>Trebuchet MS</vt:lpstr>
      <vt:lpstr>Wingdings</vt:lpstr>
      <vt:lpstr>Syringe2</vt:lpstr>
      <vt:lpstr>Lymphadenopathy  (updated)</vt:lpstr>
      <vt:lpstr>Introduction</vt:lpstr>
      <vt:lpstr>Introduction</vt:lpstr>
      <vt:lpstr>Prezentace aplikace PowerPoint</vt:lpstr>
      <vt:lpstr>Introduction</vt:lpstr>
      <vt:lpstr>Introduction</vt:lpstr>
      <vt:lpstr>Introduction</vt:lpstr>
      <vt:lpstr>Prezentace aplikace PowerPoint</vt:lpstr>
      <vt:lpstr>Types of LAP (cause)</vt:lpstr>
      <vt:lpstr>CHICAGO + region</vt:lpstr>
      <vt:lpstr>Patterns of benign LAP</vt:lpstr>
      <vt:lpstr>Patterns of benign LAP</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Histopathology</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Anand</dc:creator>
  <cp:lastModifiedBy>Richard Štecha</cp:lastModifiedBy>
  <cp:revision>188</cp:revision>
  <dcterms:created xsi:type="dcterms:W3CDTF">2006-08-16T00:00:00Z</dcterms:created>
  <dcterms:modified xsi:type="dcterms:W3CDTF">2023-07-18T11:35:07Z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1.6.1.4122</vt:lpwstr>
  </property>
</Properties>
</file>