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622" r:id="rId3"/>
    <p:sldId id="280" r:id="rId4"/>
    <p:sldId id="257" r:id="rId5"/>
    <p:sldId id="284" r:id="rId6"/>
    <p:sldId id="258" r:id="rId7"/>
    <p:sldId id="279" r:id="rId8"/>
    <p:sldId id="276" r:id="rId9"/>
    <p:sldId id="285" r:id="rId10"/>
    <p:sldId id="626" r:id="rId11"/>
    <p:sldId id="627" r:id="rId12"/>
    <p:sldId id="281" r:id="rId13"/>
    <p:sldId id="625" r:id="rId14"/>
    <p:sldId id="623" r:id="rId15"/>
    <p:sldId id="624" r:id="rId16"/>
    <p:sldId id="564" r:id="rId17"/>
    <p:sldId id="560" r:id="rId18"/>
    <p:sldId id="558" r:id="rId19"/>
    <p:sldId id="618" r:id="rId20"/>
    <p:sldId id="539" r:id="rId21"/>
    <p:sldId id="628" r:id="rId22"/>
    <p:sldId id="356" r:id="rId23"/>
    <p:sldId id="286" r:id="rId24"/>
    <p:sldId id="355" r:id="rId25"/>
    <p:sldId id="336" r:id="rId26"/>
    <p:sldId id="600" r:id="rId27"/>
    <p:sldId id="259" r:id="rId28"/>
    <p:sldId id="328" r:id="rId29"/>
    <p:sldId id="604" r:id="rId30"/>
    <p:sldId id="264" r:id="rId31"/>
    <p:sldId id="271" r:id="rId32"/>
    <p:sldId id="265" r:id="rId33"/>
    <p:sldId id="266" r:id="rId34"/>
    <p:sldId id="267" r:id="rId35"/>
    <p:sldId id="268" r:id="rId36"/>
    <p:sldId id="308" r:id="rId37"/>
    <p:sldId id="269" r:id="rId38"/>
    <p:sldId id="270" r:id="rId39"/>
    <p:sldId id="272" r:id="rId40"/>
    <p:sldId id="315" r:id="rId41"/>
    <p:sldId id="296" r:id="rId42"/>
    <p:sldId id="619" r:id="rId43"/>
    <p:sldId id="275" r:id="rId44"/>
    <p:sldId id="605" r:id="rId45"/>
    <p:sldId id="277" r:id="rId46"/>
    <p:sldId id="278" r:id="rId47"/>
    <p:sldId id="606" r:id="rId48"/>
    <p:sldId id="607" r:id="rId49"/>
    <p:sldId id="608" r:id="rId50"/>
    <p:sldId id="348" r:id="rId51"/>
    <p:sldId id="352" r:id="rId52"/>
    <p:sldId id="620" r:id="rId53"/>
    <p:sldId id="332" r:id="rId54"/>
    <p:sldId id="376" r:id="rId55"/>
    <p:sldId id="377" r:id="rId56"/>
    <p:sldId id="379" r:id="rId57"/>
    <p:sldId id="381" r:id="rId58"/>
    <p:sldId id="382" r:id="rId59"/>
    <p:sldId id="385" r:id="rId60"/>
    <p:sldId id="389" r:id="rId61"/>
    <p:sldId id="621" r:id="rId62"/>
    <p:sldId id="629" r:id="rId63"/>
    <p:sldId id="630" r:id="rId64"/>
    <p:sldId id="631" r:id="rId65"/>
    <p:sldId id="370" r:id="rId66"/>
  </p:sldIdLst>
  <p:sldSz cx="12192000" cy="6858000"/>
  <p:notesSz cx="6858000" cy="9144000"/>
  <p:custDataLst>
    <p:tags r:id="rId68"/>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66FF"/>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981" autoAdjust="0"/>
    <p:restoredTop sz="94660"/>
  </p:normalViewPr>
  <p:slideViewPr>
    <p:cSldViewPr snapToGrid="0">
      <p:cViewPr varScale="1">
        <p:scale>
          <a:sx n="58" d="100"/>
          <a:sy n="58" d="100"/>
        </p:scale>
        <p:origin x="88" y="5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436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3B75C-5FBC-4BAC-8083-D27480DC5A57}" type="datetimeFigureOut">
              <a:rPr lang="cs-CZ" smtClean="0"/>
              <a:pPr/>
              <a:t>18.07.2023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F7666-1483-4856-9F01-D4404C6A51B3}" type="slidenum">
              <a:rPr lang="cs-CZ" smtClean="0"/>
              <a:pPr/>
              <a:t>‹#›</a:t>
            </a:fld>
            <a:endParaRPr lang="cs-CZ"/>
          </a:p>
        </p:txBody>
      </p:sp>
    </p:spTree>
    <p:extLst>
      <p:ext uri="{BB962C8B-B14F-4D97-AF65-F5344CB8AC3E}">
        <p14:creationId xmlns:p14="http://schemas.microsoft.com/office/powerpoint/2010/main" val="2292601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C444E019-6B4E-41B5-8817-4701AE4F26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387EFE99-E385-41A0-A884-1BF2D4E917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cs-CZ"/>
          </a:p>
        </p:txBody>
      </p:sp>
      <p:sp>
        <p:nvSpPr>
          <p:cNvPr id="29700" name="Slide Number Placeholder 3">
            <a:extLst>
              <a:ext uri="{FF2B5EF4-FFF2-40B4-BE49-F238E27FC236}">
                <a16:creationId xmlns:a16="http://schemas.microsoft.com/office/drawing/2014/main" id="{E79E7447-7120-4D81-B2F6-4916AAEB95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6C5131A-A4FA-46F4-BBFD-F59C8E92D031}" type="slidenum">
              <a:rPr lang="en-GB" altLang="cs-CZ">
                <a:latin typeface="Calibri" panose="020F0502020204030204" pitchFamily="34" charset="0"/>
              </a:rPr>
              <a:pPr/>
              <a:t>3</a:t>
            </a:fld>
            <a:endParaRPr lang="en-GB" altLang="cs-CZ">
              <a:latin typeface="Calibri" panose="020F0502020204030204" pitchFamily="34" charset="0"/>
            </a:endParaRPr>
          </a:p>
        </p:txBody>
      </p:sp>
    </p:spTree>
    <p:extLst>
      <p:ext uri="{BB962C8B-B14F-4D97-AF65-F5344CB8AC3E}">
        <p14:creationId xmlns:p14="http://schemas.microsoft.com/office/powerpoint/2010/main" val="4056404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FFAE5074-2222-4855-B685-E06DDFF1646C}"/>
              </a:ext>
            </a:extLst>
          </p:cNvPr>
          <p:cNvSpPr>
            <a:spLocks noGrp="1" noChangeArrowheads="1"/>
          </p:cNvSpPr>
          <p:nvPr>
            <p:ph type="hdr" sz="quarter"/>
          </p:nvPr>
        </p:nvSpPr>
        <p:spPr>
          <a:noFill/>
        </p:spPr>
        <p:txBody>
          <a:bodyPr/>
          <a:lstStyle>
            <a:lvl1pPr defTabSz="930275">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930275">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930275">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930275">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930275">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cs-CZ" sz="1200" baseline="0"/>
              <a:t>DRAFT - Jan4Kitchener.ppt</a:t>
            </a:r>
          </a:p>
        </p:txBody>
      </p:sp>
      <p:sp>
        <p:nvSpPr>
          <p:cNvPr id="46083" name="Rectangle 7">
            <a:extLst>
              <a:ext uri="{FF2B5EF4-FFF2-40B4-BE49-F238E27FC236}">
                <a16:creationId xmlns:a16="http://schemas.microsoft.com/office/drawing/2014/main" id="{7EDCF13F-6A14-4F10-B98D-01874EC1ACAB}"/>
              </a:ext>
            </a:extLst>
          </p:cNvPr>
          <p:cNvSpPr>
            <a:spLocks noGrp="1" noChangeArrowheads="1"/>
          </p:cNvSpPr>
          <p:nvPr>
            <p:ph type="sldNum" sz="quarter" idx="5"/>
          </p:nvPr>
        </p:nvSpPr>
        <p:spPr>
          <a:noFill/>
        </p:spPr>
        <p:txBody>
          <a:bodyPr/>
          <a:lstStyle>
            <a:lvl1pPr defTabSz="930275">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930275">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930275">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930275">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930275">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ACCF145F-5473-4DC3-94B7-9AD68DF2A51C}" type="slidenum">
              <a:rPr lang="en-US" altLang="cs-CZ" sz="1200" baseline="0"/>
              <a:pPr/>
              <a:t>18</a:t>
            </a:fld>
            <a:endParaRPr lang="en-US" altLang="cs-CZ" sz="1200" baseline="0"/>
          </a:p>
        </p:txBody>
      </p:sp>
      <p:sp>
        <p:nvSpPr>
          <p:cNvPr id="46084" name="Rectangle 2">
            <a:extLst>
              <a:ext uri="{FF2B5EF4-FFF2-40B4-BE49-F238E27FC236}">
                <a16:creationId xmlns:a16="http://schemas.microsoft.com/office/drawing/2014/main" id="{3A28059A-1471-49A5-AB70-91BCAFDD292D}"/>
              </a:ext>
            </a:extLst>
          </p:cNvPr>
          <p:cNvSpPr>
            <a:spLocks noGrp="1" noRot="1" noChangeAspect="1" noChangeArrowheads="1" noTextEdit="1"/>
          </p:cNvSpPr>
          <p:nvPr>
            <p:ph type="sldImg"/>
          </p:nvPr>
        </p:nvSpPr>
        <p:spPr>
          <a:ln/>
        </p:spPr>
      </p:sp>
      <p:sp>
        <p:nvSpPr>
          <p:cNvPr id="46085" name="Rectangle 3">
            <a:extLst>
              <a:ext uri="{FF2B5EF4-FFF2-40B4-BE49-F238E27FC236}">
                <a16:creationId xmlns:a16="http://schemas.microsoft.com/office/drawing/2014/main" id="{5E8055C4-F607-49DB-8704-6465863A2E1E}"/>
              </a:ext>
            </a:extLst>
          </p:cNvPr>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950234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C69C86C5-1E3F-4367-A70C-8F51DDA15A75}"/>
              </a:ext>
            </a:extLst>
          </p:cNvPr>
          <p:cNvSpPr>
            <a:spLocks noGrp="1" noChangeArrowheads="1"/>
          </p:cNvSpPr>
          <p:nvPr>
            <p:ph type="hdr" sz="quarter"/>
          </p:nvPr>
        </p:nvSpPr>
        <p:spPr>
          <a:noFill/>
        </p:spPr>
        <p:txBody>
          <a:bodyPr/>
          <a:lstStyle>
            <a:lvl1pPr defTabSz="930275">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930275">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930275">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930275">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930275">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cs-CZ" sz="1200" baseline="0"/>
              <a:t>DRAFT - Jan4Kitchener.ppt</a:t>
            </a:r>
          </a:p>
        </p:txBody>
      </p:sp>
      <p:sp>
        <p:nvSpPr>
          <p:cNvPr id="48131" name="Rectangle 7">
            <a:extLst>
              <a:ext uri="{FF2B5EF4-FFF2-40B4-BE49-F238E27FC236}">
                <a16:creationId xmlns:a16="http://schemas.microsoft.com/office/drawing/2014/main" id="{37BA010E-6B8F-41B3-B802-F591E728423D}"/>
              </a:ext>
            </a:extLst>
          </p:cNvPr>
          <p:cNvSpPr>
            <a:spLocks noGrp="1" noChangeArrowheads="1"/>
          </p:cNvSpPr>
          <p:nvPr>
            <p:ph type="sldNum" sz="quarter" idx="5"/>
          </p:nvPr>
        </p:nvSpPr>
        <p:spPr>
          <a:noFill/>
        </p:spPr>
        <p:txBody>
          <a:bodyPr/>
          <a:lstStyle>
            <a:lvl1pPr defTabSz="930275">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930275">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930275">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930275">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930275">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B1BB5733-9120-4293-96BB-D41B1EE72BDA}" type="slidenum">
              <a:rPr lang="en-US" altLang="cs-CZ" sz="1200" baseline="0"/>
              <a:pPr/>
              <a:t>19</a:t>
            </a:fld>
            <a:endParaRPr lang="en-US" altLang="cs-CZ" sz="1200" baseline="0"/>
          </a:p>
        </p:txBody>
      </p:sp>
      <p:sp>
        <p:nvSpPr>
          <p:cNvPr id="48132" name="Rectangle 2">
            <a:extLst>
              <a:ext uri="{FF2B5EF4-FFF2-40B4-BE49-F238E27FC236}">
                <a16:creationId xmlns:a16="http://schemas.microsoft.com/office/drawing/2014/main" id="{4E16683F-F3E4-4414-8E12-F2C5AF343319}"/>
              </a:ext>
            </a:extLst>
          </p:cNvPr>
          <p:cNvSpPr>
            <a:spLocks noGrp="1" noRot="1" noChangeAspect="1" noChangeArrowheads="1" noTextEdit="1"/>
          </p:cNvSpPr>
          <p:nvPr>
            <p:ph type="sldImg"/>
          </p:nvPr>
        </p:nvSpPr>
        <p:spPr>
          <a:ln/>
        </p:spPr>
      </p:sp>
      <p:sp>
        <p:nvSpPr>
          <p:cNvPr id="48133" name="Rectangle 3">
            <a:extLst>
              <a:ext uri="{FF2B5EF4-FFF2-40B4-BE49-F238E27FC236}">
                <a16:creationId xmlns:a16="http://schemas.microsoft.com/office/drawing/2014/main" id="{374949BC-2EC5-48E4-A67B-055486FBA296}"/>
              </a:ext>
            </a:extLst>
          </p:cNvPr>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3626465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FD4B88AC-A34C-49BE-B0F3-82FCC4B2EB15}"/>
              </a:ext>
            </a:extLst>
          </p:cNvPr>
          <p:cNvSpPr>
            <a:spLocks noGrp="1" noChangeArrowheads="1"/>
          </p:cNvSpPr>
          <p:nvPr>
            <p:ph type="hdr" sz="quarter"/>
          </p:nvPr>
        </p:nvSpPr>
        <p:spPr>
          <a:noFill/>
        </p:spPr>
        <p:txBody>
          <a:bodyPr/>
          <a:lstStyle>
            <a:lvl1pPr defTabSz="930275">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930275">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930275">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930275">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930275">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cs-CZ" sz="1200" baseline="0"/>
              <a:t>DRAFT - Jan4Kitchener.ppt</a:t>
            </a:r>
          </a:p>
        </p:txBody>
      </p:sp>
      <p:sp>
        <p:nvSpPr>
          <p:cNvPr id="56323" name="Rectangle 7">
            <a:extLst>
              <a:ext uri="{FF2B5EF4-FFF2-40B4-BE49-F238E27FC236}">
                <a16:creationId xmlns:a16="http://schemas.microsoft.com/office/drawing/2014/main" id="{EBE1DDB1-9A83-4937-9A71-5AA8F0C4261E}"/>
              </a:ext>
            </a:extLst>
          </p:cNvPr>
          <p:cNvSpPr>
            <a:spLocks noGrp="1" noChangeArrowheads="1"/>
          </p:cNvSpPr>
          <p:nvPr>
            <p:ph type="sldNum" sz="quarter" idx="5"/>
          </p:nvPr>
        </p:nvSpPr>
        <p:spPr>
          <a:noFill/>
        </p:spPr>
        <p:txBody>
          <a:bodyPr/>
          <a:lstStyle>
            <a:lvl1pPr defTabSz="930275">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930275">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930275">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930275">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930275">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7F50CEC3-0C52-466A-BA80-70C5459056B8}" type="slidenum">
              <a:rPr lang="en-US" altLang="cs-CZ" sz="1200" baseline="0"/>
              <a:pPr/>
              <a:t>20</a:t>
            </a:fld>
            <a:endParaRPr lang="en-US" altLang="cs-CZ" sz="1200" baseline="0"/>
          </a:p>
        </p:txBody>
      </p:sp>
      <p:sp>
        <p:nvSpPr>
          <p:cNvPr id="56324" name="Rectangle 2">
            <a:extLst>
              <a:ext uri="{FF2B5EF4-FFF2-40B4-BE49-F238E27FC236}">
                <a16:creationId xmlns:a16="http://schemas.microsoft.com/office/drawing/2014/main" id="{B433D71D-40D4-4B78-9AAE-A3F79F2CEBEA}"/>
              </a:ext>
            </a:extLst>
          </p:cNvPr>
          <p:cNvSpPr>
            <a:spLocks noGrp="1" noRot="1" noChangeAspect="1" noChangeArrowheads="1" noTextEdit="1"/>
          </p:cNvSpPr>
          <p:nvPr>
            <p:ph type="sldImg"/>
          </p:nvPr>
        </p:nvSpPr>
        <p:spPr>
          <a:xfrm>
            <a:off x="654050" y="560388"/>
            <a:ext cx="5734050" cy="4300537"/>
          </a:xfrm>
          <a:solidFill>
            <a:srgbClr val="FFFFFF"/>
          </a:solidFill>
          <a:ln/>
        </p:spPr>
      </p:sp>
      <p:sp>
        <p:nvSpPr>
          <p:cNvPr id="56325" name="Rectangle 3">
            <a:extLst>
              <a:ext uri="{FF2B5EF4-FFF2-40B4-BE49-F238E27FC236}">
                <a16:creationId xmlns:a16="http://schemas.microsoft.com/office/drawing/2014/main" id="{27D2B5F8-FA2A-42EB-9A15-4A49864998E1}"/>
              </a:ext>
            </a:extLst>
          </p:cNvPr>
          <p:cNvSpPr>
            <a:spLocks noGrp="1" noChangeArrowheads="1"/>
          </p:cNvSpPr>
          <p:nvPr>
            <p:ph type="body" idx="1"/>
          </p:nvPr>
        </p:nvSpPr>
        <p:spPr>
          <a:xfrm>
            <a:off x="933450" y="5122863"/>
            <a:ext cx="5135563" cy="1546225"/>
          </a:xfrm>
          <a:solidFill>
            <a:srgbClr val="FFFFFF"/>
          </a:solidFill>
          <a:ln>
            <a:solidFill>
              <a:srgbClr val="000000"/>
            </a:solidFill>
            <a:miter lim="800000"/>
            <a:headEnd/>
            <a:tailEnd/>
          </a:ln>
        </p:spPr>
        <p:txBody>
          <a:bodyPr/>
          <a:lstStyle/>
          <a:p>
            <a:pPr eaLnBrk="1" hangingPunct="1"/>
            <a:endParaRPr lang="cs-CZ" altLang="cs-CZ"/>
          </a:p>
        </p:txBody>
      </p:sp>
    </p:spTree>
    <p:extLst>
      <p:ext uri="{BB962C8B-B14F-4D97-AF65-F5344CB8AC3E}">
        <p14:creationId xmlns:p14="http://schemas.microsoft.com/office/powerpoint/2010/main" val="131795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EE36D3AF-36BB-41E4-B568-B1D1A39CDF29}"/>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B093771-DD0D-4FC5-998E-74C0169F494F}" type="slidenum">
              <a:rPr lang="en-GB" altLang="cs-CZ" sz="1200"/>
              <a:pPr/>
              <a:t>23</a:t>
            </a:fld>
            <a:endParaRPr lang="en-GB" altLang="cs-CZ" sz="1200"/>
          </a:p>
        </p:txBody>
      </p:sp>
      <p:sp>
        <p:nvSpPr>
          <p:cNvPr id="8195" name="Rectangle 2">
            <a:extLst>
              <a:ext uri="{FF2B5EF4-FFF2-40B4-BE49-F238E27FC236}">
                <a16:creationId xmlns:a16="http://schemas.microsoft.com/office/drawing/2014/main" id="{51002F33-1FC9-4C0E-AB75-3324D251215C}"/>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D8F0B93C-0575-4746-84C8-431215106031}"/>
              </a:ext>
            </a:extLst>
          </p:cNvPr>
          <p:cNvSpPr>
            <a:spLocks noGrp="1" noChangeArrowheads="1"/>
          </p:cNvSpPr>
          <p:nvPr>
            <p:ph type="body" idx="1"/>
          </p:nvPr>
        </p:nvSpPr>
        <p:spPr>
          <a:noFill/>
        </p:spPr>
        <p:txBody>
          <a:bodyPr/>
          <a:lstStyle/>
          <a:p>
            <a:pPr lvl="1"/>
            <a:r>
              <a:rPr lang="en-US" altLang="cs-CZ"/>
              <a:t>*    Sorbitol accumulation</a:t>
            </a:r>
          </a:p>
          <a:p>
            <a:r>
              <a:rPr lang="en-US" altLang="cs-CZ"/>
              <a:t>	</a:t>
            </a:r>
            <a:r>
              <a:rPr lang="en-US" altLang="cs-CZ">
                <a:sym typeface="Symbol" panose="05050102010706020507" pitchFamily="18" charset="2"/>
              </a:rPr>
              <a:t> NADH/NAD ratio</a:t>
            </a:r>
          </a:p>
          <a:p>
            <a:r>
              <a:rPr lang="en-US" altLang="cs-CZ">
                <a:sym typeface="Symbol" panose="05050102010706020507" pitchFamily="18" charset="2"/>
              </a:rPr>
              <a:t>	 Myoinositol</a:t>
            </a:r>
          </a:p>
          <a:p>
            <a:r>
              <a:rPr lang="en-US" altLang="cs-CZ">
                <a:sym typeface="Symbol" panose="05050102010706020507" pitchFamily="18" charset="2"/>
              </a:rPr>
              <a:t>	early glycation</a:t>
            </a:r>
          </a:p>
          <a:p>
            <a:endParaRPr lang="en-US" altLang="cs-CZ"/>
          </a:p>
          <a:p>
            <a:r>
              <a:rPr lang="en-US" altLang="cs-CZ"/>
              <a:t>**	Forming advanced glycation end products</a:t>
            </a:r>
          </a:p>
          <a:p>
            <a:endParaRPr lang="en-US" altLang="cs-CZ"/>
          </a:p>
          <a:p>
            <a:r>
              <a:rPr lang="en-US" altLang="cs-CZ"/>
              <a:t>Independent accelerating factors:</a:t>
            </a:r>
          </a:p>
          <a:p>
            <a:r>
              <a:rPr lang="en-US" altLang="cs-CZ"/>
              <a:t>	- HT</a:t>
            </a:r>
          </a:p>
          <a:p>
            <a:r>
              <a:rPr lang="en-US" altLang="cs-CZ"/>
              <a:t>	- Hyperlipidemia</a:t>
            </a:r>
          </a:p>
          <a:p>
            <a:r>
              <a:rPr lang="en-US" altLang="cs-CZ"/>
              <a:t>	- Smoking</a:t>
            </a:r>
            <a:endParaRPr lang="en-GB" altLang="cs-CZ"/>
          </a:p>
        </p:txBody>
      </p:sp>
    </p:spTree>
    <p:extLst>
      <p:ext uri="{BB962C8B-B14F-4D97-AF65-F5344CB8AC3E}">
        <p14:creationId xmlns:p14="http://schemas.microsoft.com/office/powerpoint/2010/main" val="3659472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0032162-A9B6-42D0-BA70-B07DBD7F1197}"/>
              </a:ext>
            </a:extLst>
          </p:cNvPr>
          <p:cNvSpPr>
            <a:spLocks noGrp="1" noChangeArrowheads="1"/>
          </p:cNvSpPr>
          <p:nvPr>
            <p:ph type="hdr" sz="quarter"/>
          </p:nvPr>
        </p:nvSpPr>
        <p:spPr>
          <a:noFill/>
        </p:spPr>
        <p:txBody>
          <a:bodyPr/>
          <a:lstStyle>
            <a:lvl1pPr defTabSz="930275">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930275">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930275">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930275">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930275">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cs-CZ" sz="1200" baseline="0"/>
              <a:t>DRAFT - Jan4Kitchener.ppt</a:t>
            </a:r>
          </a:p>
        </p:txBody>
      </p:sp>
      <p:sp>
        <p:nvSpPr>
          <p:cNvPr id="15363" name="Rectangle 7">
            <a:extLst>
              <a:ext uri="{FF2B5EF4-FFF2-40B4-BE49-F238E27FC236}">
                <a16:creationId xmlns:a16="http://schemas.microsoft.com/office/drawing/2014/main" id="{1862D527-D3FE-4DA1-BE1C-5AFE36A8DB46}"/>
              </a:ext>
            </a:extLst>
          </p:cNvPr>
          <p:cNvSpPr>
            <a:spLocks noGrp="1" noChangeArrowheads="1"/>
          </p:cNvSpPr>
          <p:nvPr>
            <p:ph type="sldNum" sz="quarter" idx="5"/>
          </p:nvPr>
        </p:nvSpPr>
        <p:spPr>
          <a:noFill/>
        </p:spPr>
        <p:txBody>
          <a:bodyPr/>
          <a:lstStyle>
            <a:lvl1pPr defTabSz="930275">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930275">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930275">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930275">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930275">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6BB1A8D7-1A49-4391-A4A9-55DF06E10C3D}" type="slidenum">
              <a:rPr lang="en-US" altLang="cs-CZ" sz="1200" baseline="0"/>
              <a:pPr/>
              <a:t>26</a:t>
            </a:fld>
            <a:endParaRPr lang="en-US" altLang="cs-CZ" sz="1200" baseline="0"/>
          </a:p>
        </p:txBody>
      </p:sp>
      <p:sp>
        <p:nvSpPr>
          <p:cNvPr id="15364" name="Rectangle 2">
            <a:extLst>
              <a:ext uri="{FF2B5EF4-FFF2-40B4-BE49-F238E27FC236}">
                <a16:creationId xmlns:a16="http://schemas.microsoft.com/office/drawing/2014/main" id="{DD4163CA-64BE-4B1F-B1BA-B598ECEE5F80}"/>
              </a:ext>
            </a:extLst>
          </p:cNvPr>
          <p:cNvSpPr>
            <a:spLocks noGrp="1" noRot="1" noChangeAspect="1" noChangeArrowheads="1" noTextEdit="1"/>
          </p:cNvSpPr>
          <p:nvPr>
            <p:ph type="sldImg"/>
          </p:nvPr>
        </p:nvSpPr>
        <p:spPr>
          <a:ln/>
        </p:spPr>
      </p:sp>
      <p:sp>
        <p:nvSpPr>
          <p:cNvPr id="15365" name="Rectangle 3">
            <a:extLst>
              <a:ext uri="{FF2B5EF4-FFF2-40B4-BE49-F238E27FC236}">
                <a16:creationId xmlns:a16="http://schemas.microsoft.com/office/drawing/2014/main" id="{F01784D3-389B-4E8C-9DF2-B5FF74607F51}"/>
              </a:ext>
            </a:extLst>
          </p:cNvPr>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2922086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60F0F16F-806E-4DEE-8275-57459400C315}"/>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37F2ADE-120D-43D9-8DE3-F2F6C1D33F82}" type="slidenum">
              <a:rPr lang="en-GB" altLang="cs-CZ" sz="1200"/>
              <a:pPr/>
              <a:t>28</a:t>
            </a:fld>
            <a:endParaRPr lang="en-GB" altLang="cs-CZ" sz="1200"/>
          </a:p>
        </p:txBody>
      </p:sp>
      <p:sp>
        <p:nvSpPr>
          <p:cNvPr id="18435" name="Rectangle 2">
            <a:extLst>
              <a:ext uri="{FF2B5EF4-FFF2-40B4-BE49-F238E27FC236}">
                <a16:creationId xmlns:a16="http://schemas.microsoft.com/office/drawing/2014/main" id="{8B660412-E410-44FD-9E98-D8AC8C98212B}"/>
              </a:ext>
            </a:extLst>
          </p:cNvPr>
          <p:cNvSpPr>
            <a:spLocks noGrp="1" noRot="1" noChangeAspect="1" noChangeArrowheads="1" noTextEdit="1"/>
          </p:cNvSpPr>
          <p:nvPr>
            <p:ph type="sldImg"/>
          </p:nvPr>
        </p:nvSpPr>
        <p:spPr>
          <a:solidFill>
            <a:srgbClr val="FFFFFF"/>
          </a:solidFill>
          <a:ln/>
        </p:spPr>
      </p:sp>
      <p:sp>
        <p:nvSpPr>
          <p:cNvPr id="18436" name="Rectangle 3">
            <a:extLst>
              <a:ext uri="{FF2B5EF4-FFF2-40B4-BE49-F238E27FC236}">
                <a16:creationId xmlns:a16="http://schemas.microsoft.com/office/drawing/2014/main" id="{9B10EC3C-CDA7-4D97-8D51-D38B6D0A533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cs-CZ"/>
              <a:t> This slide illustrates the phenomenon of risk factor clustering in diabetic patients. In terms of patients with type 2 diabetes at diagnosis, 50% have hypertension and 30% have dyslipidemia in addition to their diabetes. In the United Kingdom prospective diabetes study (UKPDS), a prospective study looking at newly detected diabetic patients.  Of the patients with newly detected diabetes 335 developed CAD over an 8 year follow-up. Of those patients 30% had high LDL-C, low HDL-c  while 50% had systolic hypertension.</a:t>
            </a:r>
          </a:p>
        </p:txBody>
      </p:sp>
    </p:spTree>
    <p:extLst>
      <p:ext uri="{BB962C8B-B14F-4D97-AF65-F5344CB8AC3E}">
        <p14:creationId xmlns:p14="http://schemas.microsoft.com/office/powerpoint/2010/main" val="2674217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454CB31-49F0-4462-8480-B471AF404C79}"/>
              </a:ext>
            </a:extLst>
          </p:cNvPr>
          <p:cNvSpPr>
            <a:spLocks noGrp="1" noChangeArrowheads="1"/>
          </p:cNvSpPr>
          <p:nvPr>
            <p:ph type="hdr" sz="quarter"/>
          </p:nvPr>
        </p:nvSpPr>
        <p:spPr>
          <a:noFill/>
        </p:spPr>
        <p:txBody>
          <a:bodyPr/>
          <a:lstStyle>
            <a:lvl1pPr defTabSz="930275">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930275">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930275">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930275">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930275">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cs-CZ" sz="1200" baseline="0"/>
              <a:t>DRAFT - Jan4Kitchener.ppt</a:t>
            </a:r>
          </a:p>
        </p:txBody>
      </p:sp>
      <p:sp>
        <p:nvSpPr>
          <p:cNvPr id="23555" name="Rectangle 7">
            <a:extLst>
              <a:ext uri="{FF2B5EF4-FFF2-40B4-BE49-F238E27FC236}">
                <a16:creationId xmlns:a16="http://schemas.microsoft.com/office/drawing/2014/main" id="{449396E8-6EAE-48CB-BBD4-7EA30EB4C452}"/>
              </a:ext>
            </a:extLst>
          </p:cNvPr>
          <p:cNvSpPr>
            <a:spLocks noGrp="1" noChangeArrowheads="1"/>
          </p:cNvSpPr>
          <p:nvPr>
            <p:ph type="sldNum" sz="quarter" idx="5"/>
          </p:nvPr>
        </p:nvSpPr>
        <p:spPr>
          <a:noFill/>
        </p:spPr>
        <p:txBody>
          <a:bodyPr/>
          <a:lstStyle>
            <a:lvl1pPr defTabSz="930275">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930275">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930275">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930275">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930275">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01BDCBF9-1646-41EB-AEF5-660265C59086}" type="slidenum">
              <a:rPr lang="en-US" altLang="cs-CZ" sz="1200" baseline="0"/>
              <a:pPr/>
              <a:t>29</a:t>
            </a:fld>
            <a:endParaRPr lang="en-US" altLang="cs-CZ" sz="1200" baseline="0"/>
          </a:p>
        </p:txBody>
      </p:sp>
      <p:sp>
        <p:nvSpPr>
          <p:cNvPr id="23556" name="Rectangle 2">
            <a:extLst>
              <a:ext uri="{FF2B5EF4-FFF2-40B4-BE49-F238E27FC236}">
                <a16:creationId xmlns:a16="http://schemas.microsoft.com/office/drawing/2014/main" id="{2FADC545-EE09-4CB6-9F20-BB89F25516A3}"/>
              </a:ext>
            </a:extLst>
          </p:cNvPr>
          <p:cNvSpPr>
            <a:spLocks noGrp="1" noRot="1" noChangeAspect="1" noChangeArrowheads="1" noTextEdit="1"/>
          </p:cNvSpPr>
          <p:nvPr>
            <p:ph type="sldImg"/>
          </p:nvPr>
        </p:nvSpPr>
        <p:spPr>
          <a:ln/>
        </p:spPr>
      </p:sp>
      <p:sp>
        <p:nvSpPr>
          <p:cNvPr id="23557" name="Rectangle 3">
            <a:extLst>
              <a:ext uri="{FF2B5EF4-FFF2-40B4-BE49-F238E27FC236}">
                <a16:creationId xmlns:a16="http://schemas.microsoft.com/office/drawing/2014/main" id="{E4AEABD7-6910-430A-8B2F-E468A4BA4BC3}"/>
              </a:ext>
            </a:extLst>
          </p:cNvPr>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1373769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6FA4CC4F-F498-4F7C-B4FC-E183B0FC784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A1A8B86-CA4B-4B57-9450-AC57FA4A4B5F}" type="slidenum">
              <a:rPr lang="en-GB" altLang="cs-CZ" sz="1200"/>
              <a:pPr/>
              <a:t>38</a:t>
            </a:fld>
            <a:endParaRPr lang="en-GB" altLang="cs-CZ" sz="1200"/>
          </a:p>
        </p:txBody>
      </p:sp>
      <p:sp>
        <p:nvSpPr>
          <p:cNvPr id="50179" name="Rectangle 2">
            <a:extLst>
              <a:ext uri="{FF2B5EF4-FFF2-40B4-BE49-F238E27FC236}">
                <a16:creationId xmlns:a16="http://schemas.microsoft.com/office/drawing/2014/main" id="{883E55C6-0C31-4277-AD69-73B9D95DB95E}"/>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0D504149-7490-4F19-A105-E894A808FB4A}"/>
              </a:ext>
            </a:extLst>
          </p:cNvPr>
          <p:cNvSpPr>
            <a:spLocks noGrp="1" noChangeArrowheads="1"/>
          </p:cNvSpPr>
          <p:nvPr>
            <p:ph type="body" idx="1"/>
          </p:nvPr>
        </p:nvSpPr>
        <p:spPr>
          <a:noFill/>
        </p:spPr>
        <p:txBody>
          <a:bodyPr/>
          <a:lstStyle/>
          <a:p>
            <a:r>
              <a:rPr lang="en-US" altLang="cs-CZ"/>
              <a:t>Focal and diffuse maculopathy are caused y microvascular leakage, leading to fluid and hard exudates in the area of the macula.</a:t>
            </a:r>
          </a:p>
          <a:p>
            <a:r>
              <a:rPr lang="en-US" altLang="cs-CZ"/>
              <a:t>Ischaemic maculopathy is associated with areas of capillary non-perfusion and is difficult to detect. Hard exudates often occur in rings (circinate exudates) around the leaking area.</a:t>
            </a:r>
            <a:endParaRPr lang="en-GB" altLang="cs-CZ"/>
          </a:p>
        </p:txBody>
      </p:sp>
    </p:spTree>
    <p:extLst>
      <p:ext uri="{BB962C8B-B14F-4D97-AF65-F5344CB8AC3E}">
        <p14:creationId xmlns:p14="http://schemas.microsoft.com/office/powerpoint/2010/main" val="2151044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295DF411-A7C7-4332-B651-CBE019B529C2}"/>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9DD6FD3-84DE-451B-B27C-AE43A3DB5691}" type="slidenum">
              <a:rPr lang="en-GB" altLang="cs-CZ" sz="1200"/>
              <a:pPr/>
              <a:t>41</a:t>
            </a:fld>
            <a:endParaRPr lang="en-GB" altLang="cs-CZ" sz="1200"/>
          </a:p>
        </p:txBody>
      </p:sp>
      <p:sp>
        <p:nvSpPr>
          <p:cNvPr id="54275" name="Rectangle 2">
            <a:extLst>
              <a:ext uri="{FF2B5EF4-FFF2-40B4-BE49-F238E27FC236}">
                <a16:creationId xmlns:a16="http://schemas.microsoft.com/office/drawing/2014/main" id="{59848912-E375-491F-8ABC-9229195139EC}"/>
              </a:ext>
            </a:extLst>
          </p:cNvPr>
          <p:cNvSpPr>
            <a:spLocks noGrp="1" noRot="1" noChangeAspect="1" noChangeArrowheads="1" noTextEdit="1"/>
          </p:cNvSpPr>
          <p:nvPr>
            <p:ph type="sldImg"/>
          </p:nvPr>
        </p:nvSpPr>
        <p:spPr>
          <a:solidFill>
            <a:srgbClr val="FFFFFF"/>
          </a:solidFill>
          <a:ln/>
        </p:spPr>
      </p:sp>
      <p:sp>
        <p:nvSpPr>
          <p:cNvPr id="54276" name="Rectangle 3">
            <a:extLst>
              <a:ext uri="{FF2B5EF4-FFF2-40B4-BE49-F238E27FC236}">
                <a16:creationId xmlns:a16="http://schemas.microsoft.com/office/drawing/2014/main" id="{73521F27-93B5-4F16-A299-00920027394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cs-CZ" b="1" u="sng"/>
              <a:t>Stage 3:	Overt diabetic nephropathy</a:t>
            </a:r>
          </a:p>
          <a:p>
            <a:r>
              <a:rPr lang="en-US" altLang="cs-CZ"/>
              <a:t>After 15 – 25 years in </a:t>
            </a:r>
            <a:r>
              <a:rPr lang="en-US" altLang="cs-CZ">
                <a:sym typeface="Symbol" panose="05050102010706020507" pitchFamily="18" charset="2"/>
              </a:rPr>
              <a:t>35% of diabetic patients</a:t>
            </a:r>
          </a:p>
          <a:p>
            <a:r>
              <a:rPr lang="en-US" altLang="cs-CZ">
                <a:sym typeface="Symbol" panose="05050102010706020507" pitchFamily="18" charset="2"/>
              </a:rPr>
              <a:t>Pronounced abnormalities of the glomeruli</a:t>
            </a:r>
          </a:p>
          <a:p>
            <a:r>
              <a:rPr lang="en-US" altLang="cs-CZ">
                <a:sym typeface="Symbol" panose="05050102010706020507" pitchFamily="18" charset="2"/>
              </a:rPr>
              <a:t>GFR decline by 10 ml/min/year</a:t>
            </a:r>
          </a:p>
          <a:p>
            <a:r>
              <a:rPr lang="en-US" altLang="cs-CZ">
                <a:sym typeface="Symbol" panose="05050102010706020507" pitchFamily="18" charset="2"/>
              </a:rPr>
              <a:t>Progressive clinical proteinuria</a:t>
            </a:r>
          </a:p>
          <a:p>
            <a:r>
              <a:rPr lang="en-US" altLang="cs-CZ">
                <a:sym typeface="Symbol" panose="05050102010706020507" pitchFamily="18" charset="2"/>
              </a:rPr>
              <a:t>BP increase by 5 mmHg per year</a:t>
            </a:r>
          </a:p>
          <a:p>
            <a:r>
              <a:rPr lang="en-US" altLang="cs-CZ">
                <a:sym typeface="Symbol" panose="05050102010706020507" pitchFamily="18" charset="2"/>
              </a:rPr>
              <a:t>Nor reversible but progression can be slowed by good glucose control and use of ACE inhibitor</a:t>
            </a:r>
          </a:p>
          <a:p>
            <a:r>
              <a:rPr lang="en-US" altLang="cs-CZ" b="1" u="sng">
                <a:sym typeface="Symbol" panose="05050102010706020507" pitchFamily="18" charset="2"/>
              </a:rPr>
              <a:t>Stage 4:	ESRD</a:t>
            </a:r>
          </a:p>
          <a:p>
            <a:r>
              <a:rPr lang="en-US" altLang="cs-CZ">
                <a:sym typeface="Symbol" panose="05050102010706020507" pitchFamily="18" charset="2"/>
              </a:rPr>
              <a:t>Final outcome after 25-30 years</a:t>
            </a:r>
          </a:p>
          <a:p>
            <a:r>
              <a:rPr lang="en-US" altLang="cs-CZ">
                <a:sym typeface="Symbol" panose="05050102010706020507" pitchFamily="18" charset="2"/>
              </a:rPr>
              <a:t>Glomerular closure</a:t>
            </a:r>
          </a:p>
          <a:p>
            <a:r>
              <a:rPr lang="en-US" altLang="cs-CZ">
                <a:sym typeface="Symbol" panose="05050102010706020507" pitchFamily="18" charset="2"/>
              </a:rPr>
              <a:t>GFR &lt; 10 ml/min</a:t>
            </a:r>
          </a:p>
          <a:p>
            <a:r>
              <a:rPr lang="en-US" altLang="cs-CZ">
                <a:sym typeface="Symbol" panose="05050102010706020507" pitchFamily="18" charset="2"/>
              </a:rPr>
              <a:t>Invariably hypertensive</a:t>
            </a:r>
          </a:p>
          <a:p>
            <a:r>
              <a:rPr lang="en-US" altLang="cs-CZ">
                <a:sym typeface="Symbol" panose="05050102010706020507" pitchFamily="18" charset="2"/>
              </a:rPr>
              <a:t>Irreversible</a:t>
            </a:r>
          </a:p>
          <a:p>
            <a:endParaRPr lang="en-GB" altLang="cs-CZ"/>
          </a:p>
        </p:txBody>
      </p:sp>
    </p:spTree>
    <p:extLst>
      <p:ext uri="{BB962C8B-B14F-4D97-AF65-F5344CB8AC3E}">
        <p14:creationId xmlns:p14="http://schemas.microsoft.com/office/powerpoint/2010/main" val="1701500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Zástupný symbol pro obrázek snímku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5538" name="Zástupný symbol pro poznámky 2"/>
          <p:cNvSpPr>
            <a:spLocks noGrp="1"/>
          </p:cNvSpPr>
          <p:nvPr>
            <p:ph type="body" idx="1"/>
          </p:nvPr>
        </p:nvSpPr>
        <p:spPr bwMode="auto">
          <a:xfrm>
            <a:off x="685800" y="4343400"/>
            <a:ext cx="5486400" cy="4114800"/>
          </a:xfrm>
          <a:noFill/>
        </p:spPr>
        <p:txBody>
          <a:bodyPr wrap="square" numCol="1" anchor="t" anchorCtr="0" compatLnSpc="1">
            <a:prstTxWarp prst="textNoShape">
              <a:avLst/>
            </a:prstTxWarp>
          </a:bodyPr>
          <a:lstStyle/>
          <a:p>
            <a:pPr eaLnBrk="1" hangingPunct="1">
              <a:spcBef>
                <a:spcPct val="0"/>
              </a:spcBef>
            </a:pPr>
            <a:endParaRPr lang="cs-CZ"/>
          </a:p>
        </p:txBody>
      </p:sp>
      <p:sp>
        <p:nvSpPr>
          <p:cNvPr id="65539" name="Zástupný symbol pro číslo snímk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95B8AEF-14B9-4B09-94D3-8548C87360A5}" type="slidenum">
              <a:rPr lang="cs-CZ" sz="1200"/>
              <a:pPr algn="r"/>
              <a:t>65</a:t>
            </a:fld>
            <a:endParaRPr lang="cs-CZ" sz="1200"/>
          </a:p>
        </p:txBody>
      </p:sp>
    </p:spTree>
    <p:extLst>
      <p:ext uri="{BB962C8B-B14F-4D97-AF65-F5344CB8AC3E}">
        <p14:creationId xmlns:p14="http://schemas.microsoft.com/office/powerpoint/2010/main" val="987432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570341D5-53EE-4B5F-B741-91FBD66B61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C98612CC-18F7-4D88-A933-E5FFA17C0C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cs-CZ"/>
          </a:p>
        </p:txBody>
      </p:sp>
      <p:sp>
        <p:nvSpPr>
          <p:cNvPr id="13316" name="Slide Number Placeholder 3">
            <a:extLst>
              <a:ext uri="{FF2B5EF4-FFF2-40B4-BE49-F238E27FC236}">
                <a16:creationId xmlns:a16="http://schemas.microsoft.com/office/drawing/2014/main" id="{ECFD24C2-90FE-43DA-A573-8BAD073E9F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152F5C-CF6F-4EC6-82F9-510FCBA3629A}" type="slidenum">
              <a:rPr lang="en-GB" altLang="cs-CZ">
                <a:latin typeface="Calibri" panose="020F0502020204030204" pitchFamily="34" charset="0"/>
              </a:rPr>
              <a:pPr/>
              <a:t>4</a:t>
            </a:fld>
            <a:endParaRPr lang="en-GB" altLang="cs-CZ">
              <a:latin typeface="Calibri" panose="020F0502020204030204" pitchFamily="34" charset="0"/>
            </a:endParaRPr>
          </a:p>
        </p:txBody>
      </p:sp>
    </p:spTree>
    <p:extLst>
      <p:ext uri="{BB962C8B-B14F-4D97-AF65-F5344CB8AC3E}">
        <p14:creationId xmlns:p14="http://schemas.microsoft.com/office/powerpoint/2010/main" val="131224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5C709175-8E8F-4462-BF1C-CAADC2A26C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D2BF1907-349A-4A5D-BF62-E1B0F9B22D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cs-CZ"/>
          </a:p>
        </p:txBody>
      </p:sp>
      <p:sp>
        <p:nvSpPr>
          <p:cNvPr id="52228" name="Slide Number Placeholder 3">
            <a:extLst>
              <a:ext uri="{FF2B5EF4-FFF2-40B4-BE49-F238E27FC236}">
                <a16:creationId xmlns:a16="http://schemas.microsoft.com/office/drawing/2014/main" id="{93973EEE-23D7-4B00-AF3D-0876DFC329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CF1A90C-1535-4ABD-A8DC-D380609380DE}" type="slidenum">
              <a:rPr lang="en-GB" altLang="cs-CZ">
                <a:latin typeface="Calibri" panose="020F0502020204030204" pitchFamily="34" charset="0"/>
              </a:rPr>
              <a:pPr/>
              <a:t>5</a:t>
            </a:fld>
            <a:endParaRPr lang="en-GB" altLang="cs-CZ">
              <a:latin typeface="Calibri" panose="020F0502020204030204" pitchFamily="34" charset="0"/>
            </a:endParaRPr>
          </a:p>
        </p:txBody>
      </p:sp>
    </p:spTree>
    <p:extLst>
      <p:ext uri="{BB962C8B-B14F-4D97-AF65-F5344CB8AC3E}">
        <p14:creationId xmlns:p14="http://schemas.microsoft.com/office/powerpoint/2010/main" val="1999785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01571C8E-F518-407E-9F13-D01230AD71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77E22701-E4F3-4EB0-AE27-D4968BAECB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cs-CZ"/>
          </a:p>
        </p:txBody>
      </p:sp>
      <p:sp>
        <p:nvSpPr>
          <p:cNvPr id="21508" name="Slide Number Placeholder 3">
            <a:extLst>
              <a:ext uri="{FF2B5EF4-FFF2-40B4-BE49-F238E27FC236}">
                <a16:creationId xmlns:a16="http://schemas.microsoft.com/office/drawing/2014/main" id="{092961A2-30F7-4974-8FB5-015D7F592F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997EE40-D4F5-4870-862B-B582AF47BE5A}" type="slidenum">
              <a:rPr lang="en-GB" altLang="cs-CZ">
                <a:latin typeface="Calibri" panose="020F0502020204030204" pitchFamily="34" charset="0"/>
              </a:rPr>
              <a:pPr/>
              <a:t>6</a:t>
            </a:fld>
            <a:endParaRPr lang="en-GB" altLang="cs-CZ">
              <a:latin typeface="Calibri" panose="020F0502020204030204" pitchFamily="34" charset="0"/>
            </a:endParaRPr>
          </a:p>
        </p:txBody>
      </p:sp>
    </p:spTree>
    <p:extLst>
      <p:ext uri="{BB962C8B-B14F-4D97-AF65-F5344CB8AC3E}">
        <p14:creationId xmlns:p14="http://schemas.microsoft.com/office/powerpoint/2010/main" val="664956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FD709897-3AC8-42A2-97AD-D20D29D16E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B5AC945D-498E-4F6B-A179-0127281D06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cs-CZ"/>
          </a:p>
        </p:txBody>
      </p:sp>
      <p:sp>
        <p:nvSpPr>
          <p:cNvPr id="54276" name="Slide Number Placeholder 3">
            <a:extLst>
              <a:ext uri="{FF2B5EF4-FFF2-40B4-BE49-F238E27FC236}">
                <a16:creationId xmlns:a16="http://schemas.microsoft.com/office/drawing/2014/main" id="{F163582B-F2FC-4992-A951-3139095C0C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66AC348-3822-45DF-97BD-2C70C2E19653}" type="slidenum">
              <a:rPr lang="en-GB" altLang="cs-CZ">
                <a:latin typeface="Calibri" panose="020F0502020204030204" pitchFamily="34" charset="0"/>
              </a:rPr>
              <a:pPr/>
              <a:t>7</a:t>
            </a:fld>
            <a:endParaRPr lang="en-GB" altLang="cs-CZ">
              <a:latin typeface="Calibri" panose="020F0502020204030204" pitchFamily="34" charset="0"/>
            </a:endParaRPr>
          </a:p>
        </p:txBody>
      </p:sp>
    </p:spTree>
    <p:extLst>
      <p:ext uri="{BB962C8B-B14F-4D97-AF65-F5344CB8AC3E}">
        <p14:creationId xmlns:p14="http://schemas.microsoft.com/office/powerpoint/2010/main" val="1849811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176F1F7B-860B-48A4-82BF-0155591198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4D5ECF99-065C-49DF-AE0F-F521EF7182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cs-CZ"/>
          </a:p>
        </p:txBody>
      </p:sp>
      <p:sp>
        <p:nvSpPr>
          <p:cNvPr id="15364" name="Slide Number Placeholder 3">
            <a:extLst>
              <a:ext uri="{FF2B5EF4-FFF2-40B4-BE49-F238E27FC236}">
                <a16:creationId xmlns:a16="http://schemas.microsoft.com/office/drawing/2014/main" id="{1B7CF571-C2B1-4A92-AB6D-FAB8DD43F3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510D52E-2DCD-42AD-B90B-615CB4A03032}" type="slidenum">
              <a:rPr lang="en-GB" altLang="cs-CZ">
                <a:latin typeface="Calibri" panose="020F0502020204030204" pitchFamily="34" charset="0"/>
              </a:rPr>
              <a:pPr/>
              <a:t>8</a:t>
            </a:fld>
            <a:endParaRPr lang="en-GB" altLang="cs-CZ">
              <a:latin typeface="Calibri" panose="020F0502020204030204" pitchFamily="34" charset="0"/>
            </a:endParaRPr>
          </a:p>
        </p:txBody>
      </p:sp>
    </p:spTree>
    <p:extLst>
      <p:ext uri="{BB962C8B-B14F-4D97-AF65-F5344CB8AC3E}">
        <p14:creationId xmlns:p14="http://schemas.microsoft.com/office/powerpoint/2010/main" val="3508575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F6400182-52E8-4883-ACE4-259A05C8C9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EE41748E-F3C6-4E44-A07E-D746831020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cs-CZ"/>
          </a:p>
        </p:txBody>
      </p:sp>
      <p:sp>
        <p:nvSpPr>
          <p:cNvPr id="27652" name="Slide Number Placeholder 3">
            <a:extLst>
              <a:ext uri="{FF2B5EF4-FFF2-40B4-BE49-F238E27FC236}">
                <a16:creationId xmlns:a16="http://schemas.microsoft.com/office/drawing/2014/main" id="{4254A1E5-D2B8-4759-8391-073C47D4DF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8B22D6F-08DE-4E07-9AE6-3CDF1797E24D}" type="slidenum">
              <a:rPr lang="en-GB" altLang="cs-CZ">
                <a:latin typeface="Calibri" panose="020F0502020204030204" pitchFamily="34" charset="0"/>
              </a:rPr>
              <a:pPr/>
              <a:t>12</a:t>
            </a:fld>
            <a:endParaRPr lang="en-GB" altLang="cs-CZ">
              <a:latin typeface="Calibri" panose="020F0502020204030204" pitchFamily="34" charset="0"/>
            </a:endParaRPr>
          </a:p>
        </p:txBody>
      </p:sp>
    </p:spTree>
    <p:extLst>
      <p:ext uri="{BB962C8B-B14F-4D97-AF65-F5344CB8AC3E}">
        <p14:creationId xmlns:p14="http://schemas.microsoft.com/office/powerpoint/2010/main" val="1697083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4F252299-3832-4152-8576-813D736940E4}"/>
              </a:ext>
            </a:extLst>
          </p:cNvPr>
          <p:cNvSpPr>
            <a:spLocks noGrp="1" noChangeArrowheads="1"/>
          </p:cNvSpPr>
          <p:nvPr>
            <p:ph type="hdr" sz="quarter"/>
          </p:nvPr>
        </p:nvSpPr>
        <p:spPr>
          <a:noFill/>
        </p:spPr>
        <p:txBody>
          <a:bodyPr/>
          <a:lstStyle>
            <a:lvl1pPr defTabSz="930275">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930275">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930275">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930275">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930275">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cs-CZ" sz="1200" baseline="0"/>
              <a:t>DRAFT - Jan4Kitchener.ppt</a:t>
            </a:r>
          </a:p>
        </p:txBody>
      </p:sp>
      <p:sp>
        <p:nvSpPr>
          <p:cNvPr id="52227" name="Rectangle 7">
            <a:extLst>
              <a:ext uri="{FF2B5EF4-FFF2-40B4-BE49-F238E27FC236}">
                <a16:creationId xmlns:a16="http://schemas.microsoft.com/office/drawing/2014/main" id="{881ECF7E-2C15-493C-BAD3-F2E33F4AB786}"/>
              </a:ext>
            </a:extLst>
          </p:cNvPr>
          <p:cNvSpPr>
            <a:spLocks noGrp="1" noChangeArrowheads="1"/>
          </p:cNvSpPr>
          <p:nvPr>
            <p:ph type="sldNum" sz="quarter" idx="5"/>
          </p:nvPr>
        </p:nvSpPr>
        <p:spPr>
          <a:noFill/>
        </p:spPr>
        <p:txBody>
          <a:bodyPr/>
          <a:lstStyle>
            <a:lvl1pPr defTabSz="930275">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930275">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930275">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930275">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930275">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1D1E0BB1-2573-47B2-88E4-7D8757BE3ECF}" type="slidenum">
              <a:rPr lang="en-US" altLang="cs-CZ" sz="1200" baseline="0"/>
              <a:pPr/>
              <a:t>16</a:t>
            </a:fld>
            <a:endParaRPr lang="en-US" altLang="cs-CZ" sz="1200" baseline="0"/>
          </a:p>
        </p:txBody>
      </p:sp>
      <p:sp>
        <p:nvSpPr>
          <p:cNvPr id="52228" name="Rectangle 2">
            <a:extLst>
              <a:ext uri="{FF2B5EF4-FFF2-40B4-BE49-F238E27FC236}">
                <a16:creationId xmlns:a16="http://schemas.microsoft.com/office/drawing/2014/main" id="{37C240BC-84D5-4BDC-A26C-A0CA0B264931}"/>
              </a:ext>
            </a:extLst>
          </p:cNvPr>
          <p:cNvSpPr>
            <a:spLocks noGrp="1" noRot="1" noChangeAspect="1" noChangeArrowheads="1" noTextEdit="1"/>
          </p:cNvSpPr>
          <p:nvPr>
            <p:ph type="sldImg"/>
          </p:nvPr>
        </p:nvSpPr>
        <p:spPr>
          <a:ln/>
        </p:spPr>
      </p:sp>
      <p:sp>
        <p:nvSpPr>
          <p:cNvPr id="52229" name="Rectangle 3">
            <a:extLst>
              <a:ext uri="{FF2B5EF4-FFF2-40B4-BE49-F238E27FC236}">
                <a16:creationId xmlns:a16="http://schemas.microsoft.com/office/drawing/2014/main" id="{0021291C-8C55-468F-BC2B-DAA062EA006E}"/>
              </a:ext>
            </a:extLst>
          </p:cNvPr>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691178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7583B62-5322-46EB-9422-30B371B4F7E8}"/>
              </a:ext>
            </a:extLst>
          </p:cNvPr>
          <p:cNvSpPr>
            <a:spLocks noGrp="1" noChangeArrowheads="1"/>
          </p:cNvSpPr>
          <p:nvPr>
            <p:ph type="hdr" sz="quarter"/>
          </p:nvPr>
        </p:nvSpPr>
        <p:spPr>
          <a:noFill/>
        </p:spPr>
        <p:txBody>
          <a:bodyPr/>
          <a:lstStyle>
            <a:lvl1pPr defTabSz="930275">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930275">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930275">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930275">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930275">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US" altLang="cs-CZ" sz="1200" baseline="0"/>
              <a:t>DRAFT - Jan4Kitchener.ppt</a:t>
            </a:r>
          </a:p>
        </p:txBody>
      </p:sp>
      <p:sp>
        <p:nvSpPr>
          <p:cNvPr id="50179" name="Rectangle 7">
            <a:extLst>
              <a:ext uri="{FF2B5EF4-FFF2-40B4-BE49-F238E27FC236}">
                <a16:creationId xmlns:a16="http://schemas.microsoft.com/office/drawing/2014/main" id="{E4908ED0-2251-45CC-8C20-AB730E53C664}"/>
              </a:ext>
            </a:extLst>
          </p:cNvPr>
          <p:cNvSpPr>
            <a:spLocks noGrp="1" noChangeArrowheads="1"/>
          </p:cNvSpPr>
          <p:nvPr>
            <p:ph type="sldNum" sz="quarter" idx="5"/>
          </p:nvPr>
        </p:nvSpPr>
        <p:spPr>
          <a:noFill/>
        </p:spPr>
        <p:txBody>
          <a:bodyPr/>
          <a:lstStyle>
            <a:lvl1pPr defTabSz="930275">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930275">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930275">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930275">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930275">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930275"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fld id="{41755D1B-5F78-4C8B-B270-A9A554F0BE3D}" type="slidenum">
              <a:rPr lang="en-US" altLang="cs-CZ" sz="1200" baseline="0"/>
              <a:pPr/>
              <a:t>17</a:t>
            </a:fld>
            <a:endParaRPr lang="en-US" altLang="cs-CZ" sz="1200" baseline="0"/>
          </a:p>
        </p:txBody>
      </p:sp>
      <p:sp>
        <p:nvSpPr>
          <p:cNvPr id="50180" name="Rectangle 2">
            <a:extLst>
              <a:ext uri="{FF2B5EF4-FFF2-40B4-BE49-F238E27FC236}">
                <a16:creationId xmlns:a16="http://schemas.microsoft.com/office/drawing/2014/main" id="{9734132B-22D5-4816-8CEE-CF4182DFE39A}"/>
              </a:ext>
            </a:extLst>
          </p:cNvPr>
          <p:cNvSpPr>
            <a:spLocks noGrp="1" noRot="1" noChangeAspect="1" noChangeArrowheads="1" noTextEdit="1"/>
          </p:cNvSpPr>
          <p:nvPr>
            <p:ph type="sldImg"/>
          </p:nvPr>
        </p:nvSpPr>
        <p:spPr>
          <a:ln/>
        </p:spPr>
      </p:sp>
      <p:sp>
        <p:nvSpPr>
          <p:cNvPr id="50181" name="Rectangle 3">
            <a:extLst>
              <a:ext uri="{FF2B5EF4-FFF2-40B4-BE49-F238E27FC236}">
                <a16:creationId xmlns:a16="http://schemas.microsoft.com/office/drawing/2014/main" id="{FE4FCC3F-7074-4315-B874-19310F1B0F5E}"/>
              </a:ext>
            </a:extLst>
          </p:cNvPr>
          <p:cNvSpPr>
            <a:spLocks noGrp="1" noChangeArrowheads="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1412628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30878A-D17C-4E3B-8BE9-42CC750CA429}"/>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68E889A0-8A7B-4E84-8985-1878A6CD7D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B4117C3F-4C16-4AA8-994E-6FC5EB9EA6E0}"/>
              </a:ext>
            </a:extLst>
          </p:cNvPr>
          <p:cNvSpPr>
            <a:spLocks noGrp="1"/>
          </p:cNvSpPr>
          <p:nvPr>
            <p:ph type="dt" sz="half" idx="10"/>
          </p:nvPr>
        </p:nvSpPr>
        <p:spPr/>
        <p:txBody>
          <a:bodyPr/>
          <a:lstStyle/>
          <a:p>
            <a:fld id="{5E708126-10CE-4270-B4A4-C631BEE3D2C7}" type="datetimeFigureOut">
              <a:rPr lang="cs-CZ" smtClean="0"/>
              <a:pPr/>
              <a:t>18.07.2023</a:t>
            </a:fld>
            <a:endParaRPr lang="cs-CZ"/>
          </a:p>
        </p:txBody>
      </p:sp>
      <p:sp>
        <p:nvSpPr>
          <p:cNvPr id="5" name="Zástupný symbol pro zápatí 4">
            <a:extLst>
              <a:ext uri="{FF2B5EF4-FFF2-40B4-BE49-F238E27FC236}">
                <a16:creationId xmlns:a16="http://schemas.microsoft.com/office/drawing/2014/main" id="{74CCCBF0-599D-4AA2-8B1F-282B3D03693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350B569-0ABE-42F5-9E63-9E41608E476D}"/>
              </a:ext>
            </a:extLst>
          </p:cNvPr>
          <p:cNvSpPr>
            <a:spLocks noGrp="1"/>
          </p:cNvSpPr>
          <p:nvPr>
            <p:ph type="sldNum" sz="quarter" idx="12"/>
          </p:nvPr>
        </p:nvSpPr>
        <p:spPr/>
        <p:txBody>
          <a:bodyPr/>
          <a:lstStyle/>
          <a:p>
            <a:fld id="{91BEEA47-7DED-4E6B-A9FC-AD5F5B18D6EE}" type="slidenum">
              <a:rPr lang="cs-CZ" smtClean="0"/>
              <a:pPr/>
              <a:t>‹#›</a:t>
            </a:fld>
            <a:endParaRPr lang="cs-CZ"/>
          </a:p>
        </p:txBody>
      </p:sp>
    </p:spTree>
    <p:extLst>
      <p:ext uri="{BB962C8B-B14F-4D97-AF65-F5344CB8AC3E}">
        <p14:creationId xmlns:p14="http://schemas.microsoft.com/office/powerpoint/2010/main" val="3262707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E250CB-894A-449D-9F3F-6B42C0B3CE9E}"/>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2D84E37E-4677-4FD6-8B43-1087EF416946}"/>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92F6C32-69B5-484B-B151-7A35B025FCBD}"/>
              </a:ext>
            </a:extLst>
          </p:cNvPr>
          <p:cNvSpPr>
            <a:spLocks noGrp="1"/>
          </p:cNvSpPr>
          <p:nvPr>
            <p:ph type="dt" sz="half" idx="10"/>
          </p:nvPr>
        </p:nvSpPr>
        <p:spPr/>
        <p:txBody>
          <a:bodyPr/>
          <a:lstStyle/>
          <a:p>
            <a:fld id="{5E708126-10CE-4270-B4A4-C631BEE3D2C7}" type="datetimeFigureOut">
              <a:rPr lang="cs-CZ" smtClean="0"/>
              <a:pPr/>
              <a:t>18.07.2023</a:t>
            </a:fld>
            <a:endParaRPr lang="cs-CZ"/>
          </a:p>
        </p:txBody>
      </p:sp>
      <p:sp>
        <p:nvSpPr>
          <p:cNvPr id="5" name="Zástupný symbol pro zápatí 4">
            <a:extLst>
              <a:ext uri="{FF2B5EF4-FFF2-40B4-BE49-F238E27FC236}">
                <a16:creationId xmlns:a16="http://schemas.microsoft.com/office/drawing/2014/main" id="{14C2BEEC-1410-4AC3-88B3-C280B4C1216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971E055-A196-4CF3-92C4-7DDC6CCC0007}"/>
              </a:ext>
            </a:extLst>
          </p:cNvPr>
          <p:cNvSpPr>
            <a:spLocks noGrp="1"/>
          </p:cNvSpPr>
          <p:nvPr>
            <p:ph type="sldNum" sz="quarter" idx="12"/>
          </p:nvPr>
        </p:nvSpPr>
        <p:spPr/>
        <p:txBody>
          <a:bodyPr/>
          <a:lstStyle/>
          <a:p>
            <a:fld id="{91BEEA47-7DED-4E6B-A9FC-AD5F5B18D6EE}" type="slidenum">
              <a:rPr lang="cs-CZ" smtClean="0"/>
              <a:pPr/>
              <a:t>‹#›</a:t>
            </a:fld>
            <a:endParaRPr lang="cs-CZ"/>
          </a:p>
        </p:txBody>
      </p:sp>
    </p:spTree>
    <p:extLst>
      <p:ext uri="{BB962C8B-B14F-4D97-AF65-F5344CB8AC3E}">
        <p14:creationId xmlns:p14="http://schemas.microsoft.com/office/powerpoint/2010/main" val="927330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7DF07043-952C-4581-A14E-357A1910B4E3}"/>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A1608797-BC6F-4D51-A332-32E860A82021}"/>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6496BE5-07A6-4938-9600-3DB095FB1DFB}"/>
              </a:ext>
            </a:extLst>
          </p:cNvPr>
          <p:cNvSpPr>
            <a:spLocks noGrp="1"/>
          </p:cNvSpPr>
          <p:nvPr>
            <p:ph type="dt" sz="half" idx="10"/>
          </p:nvPr>
        </p:nvSpPr>
        <p:spPr/>
        <p:txBody>
          <a:bodyPr/>
          <a:lstStyle/>
          <a:p>
            <a:fld id="{5E708126-10CE-4270-B4A4-C631BEE3D2C7}" type="datetimeFigureOut">
              <a:rPr lang="cs-CZ" smtClean="0"/>
              <a:pPr/>
              <a:t>18.07.2023</a:t>
            </a:fld>
            <a:endParaRPr lang="cs-CZ"/>
          </a:p>
        </p:txBody>
      </p:sp>
      <p:sp>
        <p:nvSpPr>
          <p:cNvPr id="5" name="Zástupný symbol pro zápatí 4">
            <a:extLst>
              <a:ext uri="{FF2B5EF4-FFF2-40B4-BE49-F238E27FC236}">
                <a16:creationId xmlns:a16="http://schemas.microsoft.com/office/drawing/2014/main" id="{88E3DF8C-1CE1-468A-81BA-9BF526C6A4C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22B3299-08B4-4D55-B69C-B532F67ECC34}"/>
              </a:ext>
            </a:extLst>
          </p:cNvPr>
          <p:cNvSpPr>
            <a:spLocks noGrp="1"/>
          </p:cNvSpPr>
          <p:nvPr>
            <p:ph type="sldNum" sz="quarter" idx="12"/>
          </p:nvPr>
        </p:nvSpPr>
        <p:spPr/>
        <p:txBody>
          <a:bodyPr/>
          <a:lstStyle/>
          <a:p>
            <a:fld id="{91BEEA47-7DED-4E6B-A9FC-AD5F5B18D6EE}" type="slidenum">
              <a:rPr lang="cs-CZ" smtClean="0"/>
              <a:pPr/>
              <a:t>‹#›</a:t>
            </a:fld>
            <a:endParaRPr lang="cs-CZ"/>
          </a:p>
        </p:txBody>
      </p:sp>
    </p:spTree>
    <p:extLst>
      <p:ext uri="{BB962C8B-B14F-4D97-AF65-F5344CB8AC3E}">
        <p14:creationId xmlns:p14="http://schemas.microsoft.com/office/powerpoint/2010/main" val="4002603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Nadpis, text a klipar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CA64AB-BFF0-484D-B24F-CF67D1C571A0}"/>
              </a:ext>
            </a:extLst>
          </p:cNvPr>
          <p:cNvSpPr>
            <a:spLocks noGrp="1"/>
          </p:cNvSpPr>
          <p:nvPr>
            <p:ph type="title"/>
          </p:nvPr>
        </p:nvSpPr>
        <p:spPr>
          <a:xfrm>
            <a:off x="423333" y="722313"/>
            <a:ext cx="11516784" cy="762000"/>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54DC4A2F-BE57-4FFE-8F53-0924221688A7}"/>
              </a:ext>
            </a:extLst>
          </p:cNvPr>
          <p:cNvSpPr>
            <a:spLocks noGrp="1"/>
          </p:cNvSpPr>
          <p:nvPr>
            <p:ph type="body" sz="half" idx="1"/>
          </p:nvPr>
        </p:nvSpPr>
        <p:spPr>
          <a:xfrm>
            <a:off x="438151" y="1941513"/>
            <a:ext cx="5369983" cy="4114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nline obrázek 3">
            <a:extLst>
              <a:ext uri="{FF2B5EF4-FFF2-40B4-BE49-F238E27FC236}">
                <a16:creationId xmlns:a16="http://schemas.microsoft.com/office/drawing/2014/main" id="{B8DD6F18-3BF3-435A-AC11-0900854FC4EB}"/>
              </a:ext>
            </a:extLst>
          </p:cNvPr>
          <p:cNvSpPr>
            <a:spLocks noGrp="1"/>
          </p:cNvSpPr>
          <p:nvPr>
            <p:ph type="clipArt" sz="half" idx="2"/>
          </p:nvPr>
        </p:nvSpPr>
        <p:spPr>
          <a:xfrm>
            <a:off x="6011334" y="1941513"/>
            <a:ext cx="5372100" cy="4114800"/>
          </a:xfrm>
        </p:spPr>
        <p:txBody>
          <a:bodyPr/>
          <a:lstStyle/>
          <a:p>
            <a:pPr lvl="0"/>
            <a:endParaRPr lang="cs-CZ" noProof="0"/>
          </a:p>
        </p:txBody>
      </p:sp>
      <p:sp>
        <p:nvSpPr>
          <p:cNvPr id="5" name="Rectangle 7">
            <a:extLst>
              <a:ext uri="{FF2B5EF4-FFF2-40B4-BE49-F238E27FC236}">
                <a16:creationId xmlns:a16="http://schemas.microsoft.com/office/drawing/2014/main" id="{F521426F-6D02-42B3-842C-A25C6A73A0B3}"/>
              </a:ext>
            </a:extLst>
          </p:cNvPr>
          <p:cNvSpPr>
            <a:spLocks noGrp="1" noChangeArrowheads="1"/>
          </p:cNvSpPr>
          <p:nvPr>
            <p:ph type="dt" sz="half" idx="10"/>
          </p:nvPr>
        </p:nvSpPr>
        <p:spPr>
          <a:ln/>
        </p:spPr>
        <p:txBody>
          <a:bodyPr/>
          <a:lstStyle>
            <a:lvl1pPr>
              <a:defRPr/>
            </a:lvl1pPr>
          </a:lstStyle>
          <a:p>
            <a:pPr>
              <a:defRPr/>
            </a:pPr>
            <a:endParaRPr lang="en-GB" altLang="cs-CZ"/>
          </a:p>
        </p:txBody>
      </p:sp>
      <p:sp>
        <p:nvSpPr>
          <p:cNvPr id="6" name="Rectangle 8">
            <a:extLst>
              <a:ext uri="{FF2B5EF4-FFF2-40B4-BE49-F238E27FC236}">
                <a16:creationId xmlns:a16="http://schemas.microsoft.com/office/drawing/2014/main" id="{F6E5F84A-49F8-40A2-9339-E32AD2F21173}"/>
              </a:ext>
            </a:extLst>
          </p:cNvPr>
          <p:cNvSpPr>
            <a:spLocks noGrp="1" noChangeArrowheads="1"/>
          </p:cNvSpPr>
          <p:nvPr>
            <p:ph type="ftr" sz="quarter" idx="11"/>
          </p:nvPr>
        </p:nvSpPr>
        <p:spPr>
          <a:ln/>
        </p:spPr>
        <p:txBody>
          <a:bodyPr/>
          <a:lstStyle>
            <a:lvl1pPr>
              <a:defRPr/>
            </a:lvl1pPr>
          </a:lstStyle>
          <a:p>
            <a:pPr>
              <a:defRPr/>
            </a:pPr>
            <a:endParaRPr lang="en-GB" altLang="cs-CZ"/>
          </a:p>
        </p:txBody>
      </p:sp>
      <p:sp>
        <p:nvSpPr>
          <p:cNvPr id="7" name="Rectangle 9">
            <a:extLst>
              <a:ext uri="{FF2B5EF4-FFF2-40B4-BE49-F238E27FC236}">
                <a16:creationId xmlns:a16="http://schemas.microsoft.com/office/drawing/2014/main" id="{A35AFC3D-20C7-40F5-A9E9-CF47FBFD0AAE}"/>
              </a:ext>
            </a:extLst>
          </p:cNvPr>
          <p:cNvSpPr>
            <a:spLocks noGrp="1" noChangeArrowheads="1"/>
          </p:cNvSpPr>
          <p:nvPr>
            <p:ph type="sldNum" sz="quarter" idx="12"/>
          </p:nvPr>
        </p:nvSpPr>
        <p:spPr>
          <a:ln/>
        </p:spPr>
        <p:txBody>
          <a:bodyPr/>
          <a:lstStyle>
            <a:lvl1pPr>
              <a:defRPr/>
            </a:lvl1pPr>
          </a:lstStyle>
          <a:p>
            <a:pPr>
              <a:defRPr/>
            </a:pPr>
            <a:fld id="{982DC7DE-34BF-4ED8-BFA8-D3A78DB4EAB9}" type="slidenum">
              <a:rPr lang="en-GB" altLang="cs-CZ"/>
              <a:pPr>
                <a:defRPr/>
              </a:pPr>
              <a:t>‹#›</a:t>
            </a:fld>
            <a:endParaRPr lang="en-GB" altLang="cs-CZ"/>
          </a:p>
        </p:txBody>
      </p:sp>
    </p:spTree>
    <p:extLst>
      <p:ext uri="{BB962C8B-B14F-4D97-AF65-F5344CB8AC3E}">
        <p14:creationId xmlns:p14="http://schemas.microsoft.com/office/powerpoint/2010/main" val="3107504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A42AF4-91EA-4F09-8D85-ABE5FE2DADE6}"/>
              </a:ext>
            </a:extLst>
          </p:cNvPr>
          <p:cNvSpPr>
            <a:spLocks noGrp="1"/>
          </p:cNvSpPr>
          <p:nvPr>
            <p:ph type="title"/>
          </p:nvPr>
        </p:nvSpPr>
        <p:spPr>
          <a:xfrm>
            <a:off x="203200" y="152400"/>
            <a:ext cx="11785600" cy="1143000"/>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519E4B55-94DE-496C-8863-44691D2E166F}"/>
              </a:ext>
            </a:extLst>
          </p:cNvPr>
          <p:cNvSpPr>
            <a:spLocks noGrp="1"/>
          </p:cNvSpPr>
          <p:nvPr>
            <p:ph type="body" sz="half" idx="1"/>
          </p:nvPr>
        </p:nvSpPr>
        <p:spPr>
          <a:xfrm>
            <a:off x="914400" y="1524000"/>
            <a:ext cx="5080000" cy="4114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72BFC616-86CA-4743-B42A-277D645E3A95}"/>
              </a:ext>
            </a:extLst>
          </p:cNvPr>
          <p:cNvSpPr>
            <a:spLocks noGrp="1"/>
          </p:cNvSpPr>
          <p:nvPr>
            <p:ph sz="quarter" idx="2"/>
          </p:nvPr>
        </p:nvSpPr>
        <p:spPr>
          <a:xfrm>
            <a:off x="6197600" y="1524000"/>
            <a:ext cx="5080000" cy="1981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a:extLst>
              <a:ext uri="{FF2B5EF4-FFF2-40B4-BE49-F238E27FC236}">
                <a16:creationId xmlns:a16="http://schemas.microsoft.com/office/drawing/2014/main" id="{1B327DF8-11A4-446D-A4E2-336C79503AAC}"/>
              </a:ext>
            </a:extLst>
          </p:cNvPr>
          <p:cNvSpPr>
            <a:spLocks noGrp="1"/>
          </p:cNvSpPr>
          <p:nvPr>
            <p:ph sz="quarter" idx="3"/>
          </p:nvPr>
        </p:nvSpPr>
        <p:spPr>
          <a:xfrm>
            <a:off x="6197600" y="3657600"/>
            <a:ext cx="5080000" cy="1981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8FED622E-7E22-43AE-8CB3-B5787A54C8CB}"/>
              </a:ext>
            </a:extLst>
          </p:cNvPr>
          <p:cNvSpPr>
            <a:spLocks noGrp="1" noChangeArrowheads="1"/>
          </p:cNvSpPr>
          <p:nvPr>
            <p:ph type="dt" sz="half" idx="10"/>
          </p:nvPr>
        </p:nvSpPr>
        <p:spPr>
          <a:ln/>
        </p:spPr>
        <p:txBody>
          <a:bodyPr/>
          <a:lstStyle>
            <a:lvl1pPr>
              <a:defRPr/>
            </a:lvl1pPr>
          </a:lstStyle>
          <a:p>
            <a:pPr>
              <a:defRPr/>
            </a:pPr>
            <a:endParaRPr lang="en-US" altLang="cs-CZ"/>
          </a:p>
        </p:txBody>
      </p:sp>
    </p:spTree>
    <p:extLst>
      <p:ext uri="{BB962C8B-B14F-4D97-AF65-F5344CB8AC3E}">
        <p14:creationId xmlns:p14="http://schemas.microsoft.com/office/powerpoint/2010/main" val="2773133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FA4465-EBAE-4C13-8C5E-CDFC02A7F980}"/>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0D40D34F-7D21-4136-9F28-EF7BCD6FB86C}"/>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BC2B82C-615E-4A1C-B64D-C9B3AC0722D3}"/>
              </a:ext>
            </a:extLst>
          </p:cNvPr>
          <p:cNvSpPr>
            <a:spLocks noGrp="1"/>
          </p:cNvSpPr>
          <p:nvPr>
            <p:ph type="dt" sz="half" idx="10"/>
          </p:nvPr>
        </p:nvSpPr>
        <p:spPr/>
        <p:txBody>
          <a:bodyPr/>
          <a:lstStyle/>
          <a:p>
            <a:fld id="{5E708126-10CE-4270-B4A4-C631BEE3D2C7}" type="datetimeFigureOut">
              <a:rPr lang="cs-CZ" smtClean="0"/>
              <a:pPr/>
              <a:t>18.07.2023</a:t>
            </a:fld>
            <a:endParaRPr lang="cs-CZ"/>
          </a:p>
        </p:txBody>
      </p:sp>
      <p:sp>
        <p:nvSpPr>
          <p:cNvPr id="5" name="Zástupný symbol pro zápatí 4">
            <a:extLst>
              <a:ext uri="{FF2B5EF4-FFF2-40B4-BE49-F238E27FC236}">
                <a16:creationId xmlns:a16="http://schemas.microsoft.com/office/drawing/2014/main" id="{0E655EC4-D354-4B4F-9391-243BDAC66D4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AA4DBA9-9071-4C90-8981-6945C1F311C2}"/>
              </a:ext>
            </a:extLst>
          </p:cNvPr>
          <p:cNvSpPr>
            <a:spLocks noGrp="1"/>
          </p:cNvSpPr>
          <p:nvPr>
            <p:ph type="sldNum" sz="quarter" idx="12"/>
          </p:nvPr>
        </p:nvSpPr>
        <p:spPr/>
        <p:txBody>
          <a:bodyPr/>
          <a:lstStyle/>
          <a:p>
            <a:fld id="{91BEEA47-7DED-4E6B-A9FC-AD5F5B18D6EE}" type="slidenum">
              <a:rPr lang="cs-CZ" smtClean="0"/>
              <a:pPr/>
              <a:t>‹#›</a:t>
            </a:fld>
            <a:endParaRPr lang="cs-CZ"/>
          </a:p>
        </p:txBody>
      </p:sp>
    </p:spTree>
    <p:extLst>
      <p:ext uri="{BB962C8B-B14F-4D97-AF65-F5344CB8AC3E}">
        <p14:creationId xmlns:p14="http://schemas.microsoft.com/office/powerpoint/2010/main" val="938264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49EF1A-3C21-4209-ADEC-EC5B14F97F66}"/>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6C98C99D-DA3F-4A4A-B76D-8E88F2CEFC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87EDF2A3-2ECA-48C1-A04F-189CFDE6CBD9}"/>
              </a:ext>
            </a:extLst>
          </p:cNvPr>
          <p:cNvSpPr>
            <a:spLocks noGrp="1"/>
          </p:cNvSpPr>
          <p:nvPr>
            <p:ph type="dt" sz="half" idx="10"/>
          </p:nvPr>
        </p:nvSpPr>
        <p:spPr/>
        <p:txBody>
          <a:bodyPr/>
          <a:lstStyle/>
          <a:p>
            <a:fld id="{5E708126-10CE-4270-B4A4-C631BEE3D2C7}" type="datetimeFigureOut">
              <a:rPr lang="cs-CZ" smtClean="0"/>
              <a:pPr/>
              <a:t>18.07.2023</a:t>
            </a:fld>
            <a:endParaRPr lang="cs-CZ"/>
          </a:p>
        </p:txBody>
      </p:sp>
      <p:sp>
        <p:nvSpPr>
          <p:cNvPr id="5" name="Zástupný symbol pro zápatí 4">
            <a:extLst>
              <a:ext uri="{FF2B5EF4-FFF2-40B4-BE49-F238E27FC236}">
                <a16:creationId xmlns:a16="http://schemas.microsoft.com/office/drawing/2014/main" id="{276D6BB6-34A7-423C-9063-89948DBB4AF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752A4ED-7527-4829-9FAD-77BB737E33AB}"/>
              </a:ext>
            </a:extLst>
          </p:cNvPr>
          <p:cNvSpPr>
            <a:spLocks noGrp="1"/>
          </p:cNvSpPr>
          <p:nvPr>
            <p:ph type="sldNum" sz="quarter" idx="12"/>
          </p:nvPr>
        </p:nvSpPr>
        <p:spPr/>
        <p:txBody>
          <a:bodyPr/>
          <a:lstStyle/>
          <a:p>
            <a:fld id="{91BEEA47-7DED-4E6B-A9FC-AD5F5B18D6EE}" type="slidenum">
              <a:rPr lang="cs-CZ" smtClean="0"/>
              <a:pPr/>
              <a:t>‹#›</a:t>
            </a:fld>
            <a:endParaRPr lang="cs-CZ"/>
          </a:p>
        </p:txBody>
      </p:sp>
    </p:spTree>
    <p:extLst>
      <p:ext uri="{BB962C8B-B14F-4D97-AF65-F5344CB8AC3E}">
        <p14:creationId xmlns:p14="http://schemas.microsoft.com/office/powerpoint/2010/main" val="3319401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6684D4-C7DA-4CF3-9DDE-3BD4FE45E249}"/>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2DA78AE4-8A39-4B22-BB9A-83721A7883CF}"/>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7EDBFB79-F849-4AEC-82C6-69976E7D4FBF}"/>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C89BC49D-6ED4-4079-90EE-85EB14DC8174}"/>
              </a:ext>
            </a:extLst>
          </p:cNvPr>
          <p:cNvSpPr>
            <a:spLocks noGrp="1"/>
          </p:cNvSpPr>
          <p:nvPr>
            <p:ph type="dt" sz="half" idx="10"/>
          </p:nvPr>
        </p:nvSpPr>
        <p:spPr/>
        <p:txBody>
          <a:bodyPr/>
          <a:lstStyle/>
          <a:p>
            <a:fld id="{5E708126-10CE-4270-B4A4-C631BEE3D2C7}" type="datetimeFigureOut">
              <a:rPr lang="cs-CZ" smtClean="0"/>
              <a:pPr/>
              <a:t>18.07.2023</a:t>
            </a:fld>
            <a:endParaRPr lang="cs-CZ"/>
          </a:p>
        </p:txBody>
      </p:sp>
      <p:sp>
        <p:nvSpPr>
          <p:cNvPr id="6" name="Zástupný symbol pro zápatí 5">
            <a:extLst>
              <a:ext uri="{FF2B5EF4-FFF2-40B4-BE49-F238E27FC236}">
                <a16:creationId xmlns:a16="http://schemas.microsoft.com/office/drawing/2014/main" id="{25BCC8E5-7A00-4BA3-A6A3-67BFE86F7A1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9E7ACDE-7D45-4E20-BB9C-5D4AE3FA39EF}"/>
              </a:ext>
            </a:extLst>
          </p:cNvPr>
          <p:cNvSpPr>
            <a:spLocks noGrp="1"/>
          </p:cNvSpPr>
          <p:nvPr>
            <p:ph type="sldNum" sz="quarter" idx="12"/>
          </p:nvPr>
        </p:nvSpPr>
        <p:spPr/>
        <p:txBody>
          <a:bodyPr/>
          <a:lstStyle/>
          <a:p>
            <a:fld id="{91BEEA47-7DED-4E6B-A9FC-AD5F5B18D6EE}" type="slidenum">
              <a:rPr lang="cs-CZ" smtClean="0"/>
              <a:pPr/>
              <a:t>‹#›</a:t>
            </a:fld>
            <a:endParaRPr lang="cs-CZ"/>
          </a:p>
        </p:txBody>
      </p:sp>
    </p:spTree>
    <p:extLst>
      <p:ext uri="{BB962C8B-B14F-4D97-AF65-F5344CB8AC3E}">
        <p14:creationId xmlns:p14="http://schemas.microsoft.com/office/powerpoint/2010/main" val="1430681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16BE49-95AD-4226-B8E8-B04E108741E5}"/>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C5871BB5-88FA-48F9-A8DD-18781233ED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32C71A26-D130-4DB7-AF32-37FA708EA0DE}"/>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E3C2A998-601E-4F59-937B-00380E954C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CF62759F-4285-4AD5-83A7-AB7A26B01CDF}"/>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9D0F1195-33BB-402B-B75B-62320ACDABA9}"/>
              </a:ext>
            </a:extLst>
          </p:cNvPr>
          <p:cNvSpPr>
            <a:spLocks noGrp="1"/>
          </p:cNvSpPr>
          <p:nvPr>
            <p:ph type="dt" sz="half" idx="10"/>
          </p:nvPr>
        </p:nvSpPr>
        <p:spPr/>
        <p:txBody>
          <a:bodyPr/>
          <a:lstStyle/>
          <a:p>
            <a:fld id="{5E708126-10CE-4270-B4A4-C631BEE3D2C7}" type="datetimeFigureOut">
              <a:rPr lang="cs-CZ" smtClean="0"/>
              <a:pPr/>
              <a:t>18.07.2023</a:t>
            </a:fld>
            <a:endParaRPr lang="cs-CZ"/>
          </a:p>
        </p:txBody>
      </p:sp>
      <p:sp>
        <p:nvSpPr>
          <p:cNvPr id="8" name="Zástupný symbol pro zápatí 7">
            <a:extLst>
              <a:ext uri="{FF2B5EF4-FFF2-40B4-BE49-F238E27FC236}">
                <a16:creationId xmlns:a16="http://schemas.microsoft.com/office/drawing/2014/main" id="{2FFCEE43-3703-46FB-BB27-A03016E3455A}"/>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BCB5182C-9A05-479F-A022-F1790A87B960}"/>
              </a:ext>
            </a:extLst>
          </p:cNvPr>
          <p:cNvSpPr>
            <a:spLocks noGrp="1"/>
          </p:cNvSpPr>
          <p:nvPr>
            <p:ph type="sldNum" sz="quarter" idx="12"/>
          </p:nvPr>
        </p:nvSpPr>
        <p:spPr/>
        <p:txBody>
          <a:bodyPr/>
          <a:lstStyle/>
          <a:p>
            <a:fld id="{91BEEA47-7DED-4E6B-A9FC-AD5F5B18D6EE}" type="slidenum">
              <a:rPr lang="cs-CZ" smtClean="0"/>
              <a:pPr/>
              <a:t>‹#›</a:t>
            </a:fld>
            <a:endParaRPr lang="cs-CZ"/>
          </a:p>
        </p:txBody>
      </p:sp>
    </p:spTree>
    <p:extLst>
      <p:ext uri="{BB962C8B-B14F-4D97-AF65-F5344CB8AC3E}">
        <p14:creationId xmlns:p14="http://schemas.microsoft.com/office/powerpoint/2010/main" val="2095279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7D9556-C17F-4CA6-8D52-161A5FF99366}"/>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1562696D-F6F3-4427-9751-A6EEC19F29FF}"/>
              </a:ext>
            </a:extLst>
          </p:cNvPr>
          <p:cNvSpPr>
            <a:spLocks noGrp="1"/>
          </p:cNvSpPr>
          <p:nvPr>
            <p:ph type="dt" sz="half" idx="10"/>
          </p:nvPr>
        </p:nvSpPr>
        <p:spPr/>
        <p:txBody>
          <a:bodyPr/>
          <a:lstStyle/>
          <a:p>
            <a:fld id="{5E708126-10CE-4270-B4A4-C631BEE3D2C7}" type="datetimeFigureOut">
              <a:rPr lang="cs-CZ" smtClean="0"/>
              <a:pPr/>
              <a:t>18.07.2023</a:t>
            </a:fld>
            <a:endParaRPr lang="cs-CZ"/>
          </a:p>
        </p:txBody>
      </p:sp>
      <p:sp>
        <p:nvSpPr>
          <p:cNvPr id="4" name="Zástupný symbol pro zápatí 3">
            <a:extLst>
              <a:ext uri="{FF2B5EF4-FFF2-40B4-BE49-F238E27FC236}">
                <a16:creationId xmlns:a16="http://schemas.microsoft.com/office/drawing/2014/main" id="{D1F7BE9B-E4A6-46D4-9EE4-09C28A87E07B}"/>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45D0CBF3-8F6E-4441-8B17-9BABCE023D65}"/>
              </a:ext>
            </a:extLst>
          </p:cNvPr>
          <p:cNvSpPr>
            <a:spLocks noGrp="1"/>
          </p:cNvSpPr>
          <p:nvPr>
            <p:ph type="sldNum" sz="quarter" idx="12"/>
          </p:nvPr>
        </p:nvSpPr>
        <p:spPr/>
        <p:txBody>
          <a:bodyPr/>
          <a:lstStyle/>
          <a:p>
            <a:fld id="{91BEEA47-7DED-4E6B-A9FC-AD5F5B18D6EE}" type="slidenum">
              <a:rPr lang="cs-CZ" smtClean="0"/>
              <a:pPr/>
              <a:t>‹#›</a:t>
            </a:fld>
            <a:endParaRPr lang="cs-CZ"/>
          </a:p>
        </p:txBody>
      </p:sp>
    </p:spTree>
    <p:extLst>
      <p:ext uri="{BB962C8B-B14F-4D97-AF65-F5344CB8AC3E}">
        <p14:creationId xmlns:p14="http://schemas.microsoft.com/office/powerpoint/2010/main" val="2767906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31688AB0-2F43-4017-8A0C-EF9FC2C7DB65}"/>
              </a:ext>
            </a:extLst>
          </p:cNvPr>
          <p:cNvSpPr>
            <a:spLocks noGrp="1"/>
          </p:cNvSpPr>
          <p:nvPr>
            <p:ph type="dt" sz="half" idx="10"/>
          </p:nvPr>
        </p:nvSpPr>
        <p:spPr/>
        <p:txBody>
          <a:bodyPr/>
          <a:lstStyle/>
          <a:p>
            <a:fld id="{5E708126-10CE-4270-B4A4-C631BEE3D2C7}" type="datetimeFigureOut">
              <a:rPr lang="cs-CZ" smtClean="0"/>
              <a:pPr/>
              <a:t>18.07.2023</a:t>
            </a:fld>
            <a:endParaRPr lang="cs-CZ"/>
          </a:p>
        </p:txBody>
      </p:sp>
      <p:sp>
        <p:nvSpPr>
          <p:cNvPr id="3" name="Zástupný symbol pro zápatí 2">
            <a:extLst>
              <a:ext uri="{FF2B5EF4-FFF2-40B4-BE49-F238E27FC236}">
                <a16:creationId xmlns:a16="http://schemas.microsoft.com/office/drawing/2014/main" id="{8C98CE0B-9A21-46F5-A6CC-E26ECE03DA6A}"/>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25BF583D-8483-47FF-B2B5-FE3CDA8428A2}"/>
              </a:ext>
            </a:extLst>
          </p:cNvPr>
          <p:cNvSpPr>
            <a:spLocks noGrp="1"/>
          </p:cNvSpPr>
          <p:nvPr>
            <p:ph type="sldNum" sz="quarter" idx="12"/>
          </p:nvPr>
        </p:nvSpPr>
        <p:spPr/>
        <p:txBody>
          <a:bodyPr/>
          <a:lstStyle/>
          <a:p>
            <a:fld id="{91BEEA47-7DED-4E6B-A9FC-AD5F5B18D6EE}" type="slidenum">
              <a:rPr lang="cs-CZ" smtClean="0"/>
              <a:pPr/>
              <a:t>‹#›</a:t>
            </a:fld>
            <a:endParaRPr lang="cs-CZ"/>
          </a:p>
        </p:txBody>
      </p:sp>
    </p:spTree>
    <p:extLst>
      <p:ext uri="{BB962C8B-B14F-4D97-AF65-F5344CB8AC3E}">
        <p14:creationId xmlns:p14="http://schemas.microsoft.com/office/powerpoint/2010/main" val="3122058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FD92D3-6275-4774-8919-BCC50DCE6A7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4759CF33-5961-4758-A5E7-5999E92219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47C44AC9-F173-40F6-8FD1-C2F5DD179F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A572DD5E-D4D0-4EE5-A433-9D8F11EED42D}"/>
              </a:ext>
            </a:extLst>
          </p:cNvPr>
          <p:cNvSpPr>
            <a:spLocks noGrp="1"/>
          </p:cNvSpPr>
          <p:nvPr>
            <p:ph type="dt" sz="half" idx="10"/>
          </p:nvPr>
        </p:nvSpPr>
        <p:spPr/>
        <p:txBody>
          <a:bodyPr/>
          <a:lstStyle/>
          <a:p>
            <a:fld id="{5E708126-10CE-4270-B4A4-C631BEE3D2C7}" type="datetimeFigureOut">
              <a:rPr lang="cs-CZ" smtClean="0"/>
              <a:pPr/>
              <a:t>18.07.2023</a:t>
            </a:fld>
            <a:endParaRPr lang="cs-CZ"/>
          </a:p>
        </p:txBody>
      </p:sp>
      <p:sp>
        <p:nvSpPr>
          <p:cNvPr id="6" name="Zástupný symbol pro zápatí 5">
            <a:extLst>
              <a:ext uri="{FF2B5EF4-FFF2-40B4-BE49-F238E27FC236}">
                <a16:creationId xmlns:a16="http://schemas.microsoft.com/office/drawing/2014/main" id="{480391A5-10CD-4036-8E6C-88A76F1EEC8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7705482-0791-4F45-832F-CCF4DDA03A7D}"/>
              </a:ext>
            </a:extLst>
          </p:cNvPr>
          <p:cNvSpPr>
            <a:spLocks noGrp="1"/>
          </p:cNvSpPr>
          <p:nvPr>
            <p:ph type="sldNum" sz="quarter" idx="12"/>
          </p:nvPr>
        </p:nvSpPr>
        <p:spPr/>
        <p:txBody>
          <a:bodyPr/>
          <a:lstStyle/>
          <a:p>
            <a:fld id="{91BEEA47-7DED-4E6B-A9FC-AD5F5B18D6EE}" type="slidenum">
              <a:rPr lang="cs-CZ" smtClean="0"/>
              <a:pPr/>
              <a:t>‹#›</a:t>
            </a:fld>
            <a:endParaRPr lang="cs-CZ"/>
          </a:p>
        </p:txBody>
      </p:sp>
    </p:spTree>
    <p:extLst>
      <p:ext uri="{BB962C8B-B14F-4D97-AF65-F5344CB8AC3E}">
        <p14:creationId xmlns:p14="http://schemas.microsoft.com/office/powerpoint/2010/main" val="507900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E0236C-DB2E-46C3-9C07-4843C952697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52155020-5D54-457B-829A-DF659C5E0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0A9A995D-6876-4421-8E54-58FA57A392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707AAF6C-641D-4E31-99EC-75FAC427DCA8}"/>
              </a:ext>
            </a:extLst>
          </p:cNvPr>
          <p:cNvSpPr>
            <a:spLocks noGrp="1"/>
          </p:cNvSpPr>
          <p:nvPr>
            <p:ph type="dt" sz="half" idx="10"/>
          </p:nvPr>
        </p:nvSpPr>
        <p:spPr/>
        <p:txBody>
          <a:bodyPr/>
          <a:lstStyle/>
          <a:p>
            <a:fld id="{5E708126-10CE-4270-B4A4-C631BEE3D2C7}" type="datetimeFigureOut">
              <a:rPr lang="cs-CZ" smtClean="0"/>
              <a:pPr/>
              <a:t>18.07.2023</a:t>
            </a:fld>
            <a:endParaRPr lang="cs-CZ"/>
          </a:p>
        </p:txBody>
      </p:sp>
      <p:sp>
        <p:nvSpPr>
          <p:cNvPr id="6" name="Zástupný symbol pro zápatí 5">
            <a:extLst>
              <a:ext uri="{FF2B5EF4-FFF2-40B4-BE49-F238E27FC236}">
                <a16:creationId xmlns:a16="http://schemas.microsoft.com/office/drawing/2014/main" id="{8137B983-1073-44D3-8C68-E53A19680F6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C05B036-7CF8-4DF1-8AF7-10F2963C9785}"/>
              </a:ext>
            </a:extLst>
          </p:cNvPr>
          <p:cNvSpPr>
            <a:spLocks noGrp="1"/>
          </p:cNvSpPr>
          <p:nvPr>
            <p:ph type="sldNum" sz="quarter" idx="12"/>
          </p:nvPr>
        </p:nvSpPr>
        <p:spPr/>
        <p:txBody>
          <a:bodyPr/>
          <a:lstStyle/>
          <a:p>
            <a:fld id="{91BEEA47-7DED-4E6B-A9FC-AD5F5B18D6EE}" type="slidenum">
              <a:rPr lang="cs-CZ" smtClean="0"/>
              <a:pPr/>
              <a:t>‹#›</a:t>
            </a:fld>
            <a:endParaRPr lang="cs-CZ"/>
          </a:p>
        </p:txBody>
      </p:sp>
    </p:spTree>
    <p:extLst>
      <p:ext uri="{BB962C8B-B14F-4D97-AF65-F5344CB8AC3E}">
        <p14:creationId xmlns:p14="http://schemas.microsoft.com/office/powerpoint/2010/main" val="715054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2A132958-727D-455E-A26A-7111FC6C8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E2CB315D-234B-42FA-B775-0322CB797A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73DA301-73E4-4E55-94A0-3679C876C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708126-10CE-4270-B4A4-C631BEE3D2C7}" type="datetimeFigureOut">
              <a:rPr lang="cs-CZ" smtClean="0"/>
              <a:pPr/>
              <a:t>18.07.2023</a:t>
            </a:fld>
            <a:endParaRPr lang="cs-CZ"/>
          </a:p>
        </p:txBody>
      </p:sp>
      <p:sp>
        <p:nvSpPr>
          <p:cNvPr id="5" name="Zástupný symbol pro zápatí 4">
            <a:extLst>
              <a:ext uri="{FF2B5EF4-FFF2-40B4-BE49-F238E27FC236}">
                <a16:creationId xmlns:a16="http://schemas.microsoft.com/office/drawing/2014/main" id="{B7DE1B68-44E6-4CDD-8E61-3633A17868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3C89110B-DEB1-48FF-8C9B-A3B60C21D6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BEEA47-7DED-4E6B-A9FC-AD5F5B18D6EE}" type="slidenum">
              <a:rPr lang="cs-CZ" smtClean="0"/>
              <a:pPr/>
              <a:t>‹#›</a:t>
            </a:fld>
            <a:endParaRPr lang="cs-CZ"/>
          </a:p>
        </p:txBody>
      </p:sp>
    </p:spTree>
    <p:extLst>
      <p:ext uri="{BB962C8B-B14F-4D97-AF65-F5344CB8AC3E}">
        <p14:creationId xmlns:p14="http://schemas.microsoft.com/office/powerpoint/2010/main" val="3176736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eyesearch.com/cloudy.vision.jp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2.bin"/><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oleObject" Target="../embeddings/oleObject3.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4.xml"/><Relationship Id="rId7" Type="http://schemas.openxmlformats.org/officeDocument/2006/relationships/image" Target="../media/image5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s>
</file>

<file path=ppt/slides/_rels/slide6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9.xml"/><Relationship Id="rId7" Type="http://schemas.openxmlformats.org/officeDocument/2006/relationships/image" Target="../media/image5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s>
</file>

<file path=ppt/slides/_rels/slide6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14.xml"/><Relationship Id="rId7" Type="http://schemas.openxmlformats.org/officeDocument/2006/relationships/image" Target="../media/image55.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7.xml"/><Relationship Id="rId5" Type="http://schemas.openxmlformats.org/officeDocument/2006/relationships/tags" Target="../tags/tag16.xml"/><Relationship Id="rId4" Type="http://schemas.openxmlformats.org/officeDocument/2006/relationships/tags" Target="../tags/tag15.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D06A07-FBF7-4181-BF64-38EBEA34EF3C}"/>
              </a:ext>
            </a:extLst>
          </p:cNvPr>
          <p:cNvSpPr>
            <a:spLocks noGrp="1"/>
          </p:cNvSpPr>
          <p:nvPr>
            <p:ph type="ctrTitle"/>
          </p:nvPr>
        </p:nvSpPr>
        <p:spPr/>
        <p:txBody>
          <a:bodyPr>
            <a:normAutofit fontScale="90000"/>
          </a:bodyPr>
          <a:lstStyle/>
          <a:p>
            <a:r>
              <a:rPr lang="cs-CZ" b="1" dirty="0"/>
              <a:t>Diabetes -</a:t>
            </a:r>
            <a:br>
              <a:rPr lang="cs-CZ" dirty="0"/>
            </a:br>
            <a:r>
              <a:rPr lang="cs-CZ" dirty="0" err="1"/>
              <a:t>types</a:t>
            </a:r>
            <a:r>
              <a:rPr lang="cs-CZ" dirty="0"/>
              <a:t>, </a:t>
            </a:r>
            <a:r>
              <a:rPr lang="cs-CZ" dirty="0" err="1"/>
              <a:t>pathogenesis</a:t>
            </a:r>
            <a:r>
              <a:rPr lang="cs-CZ" dirty="0"/>
              <a:t>,</a:t>
            </a:r>
            <a:br>
              <a:rPr lang="cs-CZ" dirty="0"/>
            </a:br>
            <a:r>
              <a:rPr lang="cs-CZ" dirty="0" err="1"/>
              <a:t>chronic</a:t>
            </a:r>
            <a:r>
              <a:rPr lang="cs-CZ" dirty="0"/>
              <a:t> </a:t>
            </a:r>
            <a:r>
              <a:rPr lang="cs-CZ" dirty="0" err="1"/>
              <a:t>complications</a:t>
            </a:r>
            <a:endParaRPr lang="cs-CZ" dirty="0"/>
          </a:p>
        </p:txBody>
      </p:sp>
      <p:sp>
        <p:nvSpPr>
          <p:cNvPr id="3" name="Podnadpis 2">
            <a:extLst>
              <a:ext uri="{FF2B5EF4-FFF2-40B4-BE49-F238E27FC236}">
                <a16:creationId xmlns:a16="http://schemas.microsoft.com/office/drawing/2014/main" id="{3B75C1D7-27A7-47DF-BAF7-929ABE99A77C}"/>
              </a:ext>
            </a:extLst>
          </p:cNvPr>
          <p:cNvSpPr>
            <a:spLocks noGrp="1"/>
          </p:cNvSpPr>
          <p:nvPr>
            <p:ph type="subTitle" idx="1"/>
          </p:nvPr>
        </p:nvSpPr>
        <p:spPr>
          <a:xfrm>
            <a:off x="1524000" y="3853964"/>
            <a:ext cx="9144000" cy="1655762"/>
          </a:xfrm>
        </p:spPr>
        <p:txBody>
          <a:bodyPr/>
          <a:lstStyle/>
          <a:p>
            <a:r>
              <a:rPr lang="cs-CZ" dirty="0" err="1"/>
              <a:t>Prof.Kateřina</a:t>
            </a:r>
            <a:r>
              <a:rPr lang="cs-CZ" dirty="0"/>
              <a:t> </a:t>
            </a:r>
            <a:r>
              <a:rPr lang="cs-CZ" dirty="0" err="1"/>
              <a:t>Štechová</a:t>
            </a:r>
            <a:r>
              <a:rPr lang="cs-CZ" dirty="0"/>
              <a:t>, MD, Ph.D.</a:t>
            </a:r>
          </a:p>
          <a:p>
            <a:r>
              <a:rPr lang="cs-CZ" dirty="0" err="1"/>
              <a:t>Dpt</a:t>
            </a:r>
            <a:r>
              <a:rPr lang="cs-CZ" dirty="0"/>
              <a:t>. </a:t>
            </a:r>
            <a:r>
              <a:rPr lang="cs-CZ" dirty="0" err="1"/>
              <a:t>of</a:t>
            </a:r>
            <a:r>
              <a:rPr lang="cs-CZ" dirty="0"/>
              <a:t> </a:t>
            </a:r>
            <a:r>
              <a:rPr lang="cs-CZ" dirty="0" err="1"/>
              <a:t>Internal</a:t>
            </a:r>
            <a:r>
              <a:rPr lang="cs-CZ" dirty="0"/>
              <a:t> </a:t>
            </a:r>
            <a:r>
              <a:rPr lang="cs-CZ" dirty="0" err="1"/>
              <a:t>Medicine</a:t>
            </a:r>
            <a:r>
              <a:rPr lang="cs-CZ" dirty="0"/>
              <a:t> </a:t>
            </a:r>
            <a:r>
              <a:rPr lang="cs-CZ" baseline="30000" dirty="0"/>
              <a:t>2</a:t>
            </a:r>
            <a:r>
              <a:rPr lang="cs-CZ" dirty="0"/>
              <a:t>nd </a:t>
            </a:r>
            <a:r>
              <a:rPr lang="cs-CZ" dirty="0" err="1"/>
              <a:t>Medical</a:t>
            </a:r>
            <a:r>
              <a:rPr lang="cs-CZ" dirty="0"/>
              <a:t> </a:t>
            </a:r>
            <a:r>
              <a:rPr lang="cs-CZ" dirty="0" err="1"/>
              <a:t>Faculty</a:t>
            </a:r>
            <a:endParaRPr lang="cs-CZ" dirty="0"/>
          </a:p>
        </p:txBody>
      </p:sp>
    </p:spTree>
    <p:extLst>
      <p:ext uri="{BB962C8B-B14F-4D97-AF65-F5344CB8AC3E}">
        <p14:creationId xmlns:p14="http://schemas.microsoft.com/office/powerpoint/2010/main" val="847350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7F8B88-C443-4D40-91CD-8095ACB3F7C1}"/>
              </a:ext>
            </a:extLst>
          </p:cNvPr>
          <p:cNvSpPr>
            <a:spLocks noGrp="1"/>
          </p:cNvSpPr>
          <p:nvPr>
            <p:ph type="title"/>
          </p:nvPr>
        </p:nvSpPr>
        <p:spPr>
          <a:xfrm>
            <a:off x="838200" y="210107"/>
            <a:ext cx="10515600" cy="1325563"/>
          </a:xfrm>
        </p:spPr>
        <p:txBody>
          <a:bodyPr/>
          <a:lstStyle/>
          <a:p>
            <a:r>
              <a:rPr lang="cs-CZ" dirty="0"/>
              <a:t>DM prevalence </a:t>
            </a:r>
            <a:r>
              <a:rPr lang="cs-CZ" sz="3600" dirty="0"/>
              <a:t>(</a:t>
            </a:r>
            <a:r>
              <a:rPr lang="cs-CZ" sz="3600" dirty="0" err="1"/>
              <a:t>national</a:t>
            </a:r>
            <a:r>
              <a:rPr lang="cs-CZ" sz="3600" dirty="0"/>
              <a:t> data, www.uzis.cz)</a:t>
            </a:r>
            <a:endParaRPr lang="cs-CZ" dirty="0"/>
          </a:p>
        </p:txBody>
      </p:sp>
      <p:pic>
        <p:nvPicPr>
          <p:cNvPr id="3" name="Obrázek 2">
            <a:extLst>
              <a:ext uri="{FF2B5EF4-FFF2-40B4-BE49-F238E27FC236}">
                <a16:creationId xmlns:a16="http://schemas.microsoft.com/office/drawing/2014/main" id="{B56DA0E0-5231-4614-94DD-12C8962A5DCA}"/>
              </a:ext>
            </a:extLst>
          </p:cNvPr>
          <p:cNvPicPr>
            <a:picLocks noChangeAspect="1"/>
          </p:cNvPicPr>
          <p:nvPr/>
        </p:nvPicPr>
        <p:blipFill>
          <a:blip r:embed="rId2"/>
          <a:stretch>
            <a:fillRect/>
          </a:stretch>
        </p:blipFill>
        <p:spPr>
          <a:xfrm>
            <a:off x="2123089" y="1334101"/>
            <a:ext cx="7262649" cy="5313792"/>
          </a:xfrm>
          <a:prstGeom prst="rect">
            <a:avLst/>
          </a:prstGeom>
        </p:spPr>
      </p:pic>
    </p:spTree>
    <p:extLst>
      <p:ext uri="{BB962C8B-B14F-4D97-AF65-F5344CB8AC3E}">
        <p14:creationId xmlns:p14="http://schemas.microsoft.com/office/powerpoint/2010/main" val="411732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2D1E32D-1440-4A90-BDDA-A694ED00E7E8}"/>
              </a:ext>
            </a:extLst>
          </p:cNvPr>
          <p:cNvPicPr>
            <a:picLocks noChangeAspect="1"/>
          </p:cNvPicPr>
          <p:nvPr/>
        </p:nvPicPr>
        <p:blipFill>
          <a:blip r:embed="rId2"/>
          <a:stretch>
            <a:fillRect/>
          </a:stretch>
        </p:blipFill>
        <p:spPr>
          <a:xfrm>
            <a:off x="522890" y="654248"/>
            <a:ext cx="11353800" cy="5549504"/>
          </a:xfrm>
          <a:prstGeom prst="rect">
            <a:avLst/>
          </a:prstGeom>
        </p:spPr>
      </p:pic>
    </p:spTree>
    <p:extLst>
      <p:ext uri="{BB962C8B-B14F-4D97-AF65-F5344CB8AC3E}">
        <p14:creationId xmlns:p14="http://schemas.microsoft.com/office/powerpoint/2010/main" val="2155227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a:extLst>
              <a:ext uri="{FF2B5EF4-FFF2-40B4-BE49-F238E27FC236}">
                <a16:creationId xmlns:a16="http://schemas.microsoft.com/office/drawing/2014/main" id="{4D9EAD78-E3DC-40CC-AD8C-F31448EAADFC}"/>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809750" y="1000126"/>
            <a:ext cx="4071938" cy="4786313"/>
          </a:xfrm>
        </p:spPr>
      </p:pic>
      <p:pic>
        <p:nvPicPr>
          <p:cNvPr id="26628" name="Picture 5">
            <a:extLst>
              <a:ext uri="{FF2B5EF4-FFF2-40B4-BE49-F238E27FC236}">
                <a16:creationId xmlns:a16="http://schemas.microsoft.com/office/drawing/2014/main" id="{4D137E8E-DA13-4516-B2A3-E79E893FB1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314" y="1000126"/>
            <a:ext cx="4071937"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030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ED8A24-A77B-4881-94CD-A19195BF49AE}"/>
              </a:ext>
            </a:extLst>
          </p:cNvPr>
          <p:cNvSpPr>
            <a:spLocks noGrp="1"/>
          </p:cNvSpPr>
          <p:nvPr>
            <p:ph type="title"/>
          </p:nvPr>
        </p:nvSpPr>
        <p:spPr/>
        <p:txBody>
          <a:bodyPr/>
          <a:lstStyle/>
          <a:p>
            <a:r>
              <a:rPr lang="cs-CZ" dirty="0" err="1"/>
              <a:t>Frequency</a:t>
            </a:r>
            <a:r>
              <a:rPr lang="cs-CZ" dirty="0"/>
              <a:t> </a:t>
            </a:r>
            <a:r>
              <a:rPr lang="cs-CZ" dirty="0" err="1"/>
              <a:t>of</a:t>
            </a:r>
            <a:r>
              <a:rPr lang="cs-CZ" dirty="0"/>
              <a:t> DM </a:t>
            </a:r>
            <a:r>
              <a:rPr lang="cs-CZ" dirty="0" err="1"/>
              <a:t>types</a:t>
            </a:r>
            <a:r>
              <a:rPr lang="cs-CZ" dirty="0"/>
              <a:t>, </a:t>
            </a:r>
            <a:r>
              <a:rPr lang="cs-CZ" sz="3600" dirty="0"/>
              <a:t>www.uzis.cz</a:t>
            </a:r>
            <a:endParaRPr lang="cs-CZ" dirty="0"/>
          </a:p>
        </p:txBody>
      </p:sp>
      <p:pic>
        <p:nvPicPr>
          <p:cNvPr id="4" name="Obrázek 3">
            <a:extLst>
              <a:ext uri="{FF2B5EF4-FFF2-40B4-BE49-F238E27FC236}">
                <a16:creationId xmlns:a16="http://schemas.microsoft.com/office/drawing/2014/main" id="{B1F39BDF-6541-41A4-84B0-1F8454A65295}"/>
              </a:ext>
            </a:extLst>
          </p:cNvPr>
          <p:cNvPicPr>
            <a:picLocks noChangeAspect="1"/>
          </p:cNvPicPr>
          <p:nvPr/>
        </p:nvPicPr>
        <p:blipFill>
          <a:blip r:embed="rId2"/>
          <a:stretch>
            <a:fillRect/>
          </a:stretch>
        </p:blipFill>
        <p:spPr>
          <a:xfrm>
            <a:off x="3216000" y="1690688"/>
            <a:ext cx="5265847" cy="4540611"/>
          </a:xfrm>
          <a:prstGeom prst="rect">
            <a:avLst/>
          </a:prstGeom>
        </p:spPr>
      </p:pic>
    </p:spTree>
    <p:extLst>
      <p:ext uri="{BB962C8B-B14F-4D97-AF65-F5344CB8AC3E}">
        <p14:creationId xmlns:p14="http://schemas.microsoft.com/office/powerpoint/2010/main" val="3240319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0D7FF0-54CA-4BFF-A890-3D490FBA8C50}"/>
              </a:ext>
            </a:extLst>
          </p:cNvPr>
          <p:cNvSpPr>
            <a:spLocks noGrp="1"/>
          </p:cNvSpPr>
          <p:nvPr>
            <p:ph type="title"/>
          </p:nvPr>
        </p:nvSpPr>
        <p:spPr/>
        <p:txBody>
          <a:bodyPr/>
          <a:lstStyle/>
          <a:p>
            <a:r>
              <a:rPr lang="cs-CZ" dirty="0"/>
              <a:t>DM1 </a:t>
            </a:r>
            <a:r>
              <a:rPr lang="cs-CZ" dirty="0" err="1"/>
              <a:t>pathogenesis</a:t>
            </a:r>
            <a:endParaRPr lang="cs-CZ" dirty="0"/>
          </a:p>
        </p:txBody>
      </p:sp>
      <p:sp>
        <p:nvSpPr>
          <p:cNvPr id="3" name="Zástupný obsah 2">
            <a:extLst>
              <a:ext uri="{FF2B5EF4-FFF2-40B4-BE49-F238E27FC236}">
                <a16:creationId xmlns:a16="http://schemas.microsoft.com/office/drawing/2014/main" id="{1426FDD5-85C4-4607-A390-020D8010CA4C}"/>
              </a:ext>
            </a:extLst>
          </p:cNvPr>
          <p:cNvSpPr>
            <a:spLocks noGrp="1"/>
          </p:cNvSpPr>
          <p:nvPr>
            <p:ph idx="1"/>
          </p:nvPr>
        </p:nvSpPr>
        <p:spPr/>
        <p:txBody>
          <a:bodyPr>
            <a:normAutofit fontScale="85000" lnSpcReduction="20000"/>
          </a:bodyPr>
          <a:lstStyle/>
          <a:p>
            <a:r>
              <a:rPr lang="cs-CZ" dirty="0" err="1"/>
              <a:t>Autoimmune</a:t>
            </a:r>
            <a:r>
              <a:rPr lang="cs-CZ" dirty="0"/>
              <a:t> </a:t>
            </a:r>
            <a:r>
              <a:rPr lang="cs-CZ" dirty="0" err="1"/>
              <a:t>disease</a:t>
            </a:r>
            <a:endParaRPr lang="cs-CZ" dirty="0"/>
          </a:p>
          <a:p>
            <a:endParaRPr lang="cs-CZ" dirty="0"/>
          </a:p>
          <a:p>
            <a:r>
              <a:rPr lang="cs-CZ" dirty="0"/>
              <a:t>+ </a:t>
            </a:r>
            <a:r>
              <a:rPr lang="cs-CZ" dirty="0" err="1"/>
              <a:t>Other</a:t>
            </a:r>
            <a:r>
              <a:rPr lang="cs-CZ" dirty="0"/>
              <a:t> </a:t>
            </a:r>
            <a:r>
              <a:rPr lang="cs-CZ" dirty="0" err="1"/>
              <a:t>autoimmune</a:t>
            </a:r>
            <a:r>
              <a:rPr lang="cs-CZ" dirty="0"/>
              <a:t> </a:t>
            </a:r>
            <a:r>
              <a:rPr lang="cs-CZ" dirty="0" err="1"/>
              <a:t>diseases</a:t>
            </a:r>
            <a:endParaRPr lang="cs-CZ" dirty="0"/>
          </a:p>
          <a:p>
            <a:endParaRPr lang="cs-CZ" dirty="0"/>
          </a:p>
          <a:p>
            <a:r>
              <a:rPr lang="cs-CZ" dirty="0" err="1"/>
              <a:t>Usually</a:t>
            </a:r>
            <a:r>
              <a:rPr lang="cs-CZ" dirty="0"/>
              <a:t> (but not </a:t>
            </a:r>
            <a:r>
              <a:rPr lang="cs-CZ" dirty="0" err="1"/>
              <a:t>exclusively</a:t>
            </a:r>
            <a:r>
              <a:rPr lang="cs-CZ" dirty="0"/>
              <a:t>) in </a:t>
            </a:r>
            <a:r>
              <a:rPr lang="cs-CZ" dirty="0" err="1"/>
              <a:t>younger</a:t>
            </a:r>
            <a:r>
              <a:rPr lang="cs-CZ" dirty="0"/>
              <a:t> </a:t>
            </a:r>
            <a:r>
              <a:rPr lang="cs-CZ" dirty="0" err="1"/>
              <a:t>age</a:t>
            </a:r>
            <a:endParaRPr lang="cs-CZ" dirty="0"/>
          </a:p>
          <a:p>
            <a:pPr lvl="1"/>
            <a:r>
              <a:rPr lang="cs-CZ" dirty="0"/>
              <a:t>LADA</a:t>
            </a:r>
          </a:p>
          <a:p>
            <a:endParaRPr lang="cs-CZ" dirty="0"/>
          </a:p>
          <a:p>
            <a:r>
              <a:rPr lang="cs-CZ" dirty="0"/>
              <a:t>Prior insulin </a:t>
            </a:r>
            <a:r>
              <a:rPr lang="cs-CZ" dirty="0" err="1"/>
              <a:t>discovery</a:t>
            </a:r>
            <a:r>
              <a:rPr lang="cs-CZ" dirty="0"/>
              <a:t> (1921) </a:t>
            </a:r>
            <a:r>
              <a:rPr lang="cs-CZ" dirty="0" err="1"/>
              <a:t>fatal</a:t>
            </a:r>
            <a:endParaRPr lang="cs-CZ" dirty="0"/>
          </a:p>
          <a:p>
            <a:endParaRPr lang="cs-CZ" dirty="0"/>
          </a:p>
          <a:p>
            <a:pPr marL="0" indent="0">
              <a:buNone/>
            </a:pPr>
            <a:r>
              <a:rPr lang="cs-CZ" dirty="0" err="1"/>
              <a:t>Polygeneic</a:t>
            </a:r>
            <a:r>
              <a:rPr lang="cs-CZ" dirty="0"/>
              <a:t> </a:t>
            </a:r>
            <a:r>
              <a:rPr lang="cs-CZ" dirty="0" err="1"/>
              <a:t>multifactorial</a:t>
            </a:r>
            <a:endParaRPr lang="cs-CZ" dirty="0"/>
          </a:p>
          <a:p>
            <a:pPr marL="0" indent="0">
              <a:buNone/>
            </a:pPr>
            <a:r>
              <a:rPr lang="cs-CZ" dirty="0"/>
              <a:t>	- HLA II </a:t>
            </a:r>
            <a:r>
              <a:rPr lang="cs-CZ" dirty="0" err="1"/>
              <a:t>molecules</a:t>
            </a:r>
            <a:endParaRPr lang="cs-CZ" dirty="0"/>
          </a:p>
        </p:txBody>
      </p:sp>
    </p:spTree>
    <p:extLst>
      <p:ext uri="{BB962C8B-B14F-4D97-AF65-F5344CB8AC3E}">
        <p14:creationId xmlns:p14="http://schemas.microsoft.com/office/powerpoint/2010/main" val="209622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31131D-497C-4641-AB5A-C40B82C38FEF}"/>
              </a:ext>
            </a:extLst>
          </p:cNvPr>
          <p:cNvSpPr>
            <a:spLocks noGrp="1"/>
          </p:cNvSpPr>
          <p:nvPr>
            <p:ph type="title"/>
          </p:nvPr>
        </p:nvSpPr>
        <p:spPr/>
        <p:txBody>
          <a:bodyPr/>
          <a:lstStyle/>
          <a:p>
            <a:r>
              <a:rPr lang="cs-CZ" dirty="0"/>
              <a:t>DM2 </a:t>
            </a:r>
            <a:r>
              <a:rPr lang="cs-CZ" dirty="0" err="1"/>
              <a:t>pathogenesis</a:t>
            </a:r>
            <a:endParaRPr lang="cs-CZ" dirty="0"/>
          </a:p>
        </p:txBody>
      </p:sp>
      <p:sp>
        <p:nvSpPr>
          <p:cNvPr id="3" name="Zástupný obsah 2">
            <a:extLst>
              <a:ext uri="{FF2B5EF4-FFF2-40B4-BE49-F238E27FC236}">
                <a16:creationId xmlns:a16="http://schemas.microsoft.com/office/drawing/2014/main" id="{303AABC3-35A1-4114-9D14-0D3CED4EA932}"/>
              </a:ext>
            </a:extLst>
          </p:cNvPr>
          <p:cNvSpPr>
            <a:spLocks noGrp="1"/>
          </p:cNvSpPr>
          <p:nvPr>
            <p:ph idx="1"/>
          </p:nvPr>
        </p:nvSpPr>
        <p:spPr/>
        <p:txBody>
          <a:bodyPr/>
          <a:lstStyle/>
          <a:p>
            <a:r>
              <a:rPr lang="en-US" dirty="0"/>
              <a:t>First – an increase in insulin </a:t>
            </a:r>
            <a:r>
              <a:rPr lang="en-US" dirty="0" err="1"/>
              <a:t>resistence</a:t>
            </a:r>
            <a:endParaRPr lang="en-US" dirty="0"/>
          </a:p>
          <a:p>
            <a:endParaRPr lang="en-US" dirty="0"/>
          </a:p>
          <a:p>
            <a:r>
              <a:rPr lang="en-US" dirty="0"/>
              <a:t>Later </a:t>
            </a:r>
            <a:r>
              <a:rPr lang="en-US" dirty="0">
                <a:sym typeface="Symbol" panose="05050102010706020507" pitchFamily="18" charset="2"/>
              </a:rPr>
              <a:t> insulin secretion (which was first compensatory )</a:t>
            </a:r>
          </a:p>
          <a:p>
            <a:endParaRPr lang="en-US" dirty="0">
              <a:sym typeface="Symbol" panose="05050102010706020507" pitchFamily="18" charset="2"/>
            </a:endParaRPr>
          </a:p>
          <a:p>
            <a:r>
              <a:rPr lang="en-US" dirty="0">
                <a:sym typeface="Symbol" panose="05050102010706020507" pitchFamily="18" charset="2"/>
              </a:rPr>
              <a:t>Crucial interconnection with other components of metabolic syndrome</a:t>
            </a:r>
          </a:p>
          <a:p>
            <a:pPr lvl="1"/>
            <a:r>
              <a:rPr lang="en-US" dirty="0">
                <a:sym typeface="Symbol" panose="05050102010706020507" pitchFamily="18" charset="2"/>
              </a:rPr>
              <a:t>Obesity</a:t>
            </a:r>
            <a:endParaRPr lang="en-US" dirty="0"/>
          </a:p>
        </p:txBody>
      </p:sp>
    </p:spTree>
    <p:extLst>
      <p:ext uri="{BB962C8B-B14F-4D97-AF65-F5344CB8AC3E}">
        <p14:creationId xmlns:p14="http://schemas.microsoft.com/office/powerpoint/2010/main" val="2509154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026" descr="timescover">
            <a:extLst>
              <a:ext uri="{FF2B5EF4-FFF2-40B4-BE49-F238E27FC236}">
                <a16:creationId xmlns:a16="http://schemas.microsoft.com/office/drawing/2014/main" id="{CBA3AAE3-B33D-448E-8C15-37D0A712B6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0276" y="42863"/>
            <a:ext cx="5248275"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42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026" descr="scan">
            <a:extLst>
              <a:ext uri="{FF2B5EF4-FFF2-40B4-BE49-F238E27FC236}">
                <a16:creationId xmlns:a16="http://schemas.microsoft.com/office/drawing/2014/main" id="{B052DEF7-3A62-4AF8-8D5E-6AEAF2E143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4825" y="409576"/>
            <a:ext cx="5327650"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1027">
            <a:extLst>
              <a:ext uri="{FF2B5EF4-FFF2-40B4-BE49-F238E27FC236}">
                <a16:creationId xmlns:a16="http://schemas.microsoft.com/office/drawing/2014/main" id="{6070C0C9-A315-4D92-B90F-6D5AFC69B2AA}"/>
              </a:ext>
            </a:extLst>
          </p:cNvPr>
          <p:cNvSpPr txBox="1">
            <a:spLocks noChangeArrowheads="1"/>
          </p:cNvSpPr>
          <p:nvPr/>
        </p:nvSpPr>
        <p:spPr bwMode="auto">
          <a:xfrm>
            <a:off x="7391401" y="685801"/>
            <a:ext cx="29940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aseline="-25000">
                <a:solidFill>
                  <a:schemeClr val="tx1"/>
                </a:solidFill>
                <a:latin typeface="Arial" panose="020B0604020202020204" pitchFamily="34" charset="0"/>
                <a:ea typeface="ＭＳ Ｐゴシック" panose="020B0600070205080204" pitchFamily="34" charset="-128"/>
              </a:defRPr>
            </a:lvl1pPr>
            <a:lvl2pPr marL="742950" indent="-285750">
              <a:defRPr sz="2400" baseline="-25000">
                <a:solidFill>
                  <a:schemeClr val="tx1"/>
                </a:solidFill>
                <a:latin typeface="Arial" panose="020B0604020202020204" pitchFamily="34" charset="0"/>
                <a:ea typeface="ＭＳ Ｐゴシック" panose="020B0600070205080204" pitchFamily="34" charset="-128"/>
              </a:defRPr>
            </a:lvl2pPr>
            <a:lvl3pPr marL="1143000" indent="-228600">
              <a:defRPr sz="2400" baseline="-25000">
                <a:solidFill>
                  <a:schemeClr val="tx1"/>
                </a:solidFill>
                <a:latin typeface="Arial" panose="020B0604020202020204" pitchFamily="34" charset="0"/>
                <a:ea typeface="ＭＳ Ｐゴシック" panose="020B0600070205080204" pitchFamily="34" charset="-128"/>
              </a:defRPr>
            </a:lvl3pPr>
            <a:lvl4pPr marL="1600200" indent="-228600">
              <a:defRPr sz="2400" baseline="-25000">
                <a:solidFill>
                  <a:schemeClr val="tx1"/>
                </a:solidFill>
                <a:latin typeface="Arial" panose="020B0604020202020204" pitchFamily="34" charset="0"/>
                <a:ea typeface="ＭＳ Ｐゴシック" panose="020B0600070205080204" pitchFamily="34" charset="-128"/>
              </a:defRPr>
            </a:lvl4pPr>
            <a:lvl5pPr marL="2057400" indent="-228600">
              <a:defRPr sz="2400"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GB" altLang="cs-CZ" b="1" i="1" baseline="0">
                <a:solidFill>
                  <a:schemeClr val="bg1"/>
                </a:solidFill>
                <a:cs typeface="Arial" panose="020B0604020202020204" pitchFamily="34" charset="0"/>
              </a:rPr>
              <a:t>The Economist</a:t>
            </a:r>
            <a:r>
              <a:rPr lang="en-GB" altLang="cs-CZ" b="1" baseline="0">
                <a:solidFill>
                  <a:schemeClr val="bg1"/>
                </a:solidFill>
                <a:cs typeface="Arial" panose="020B0604020202020204" pitchFamily="34" charset="0"/>
              </a:rPr>
              <a:t>,</a:t>
            </a:r>
          </a:p>
          <a:p>
            <a:r>
              <a:rPr lang="en-GB" altLang="cs-CZ" b="1" baseline="0">
                <a:solidFill>
                  <a:schemeClr val="bg1"/>
                </a:solidFill>
                <a:cs typeface="Arial" panose="020B0604020202020204" pitchFamily="34" charset="0"/>
              </a:rPr>
              <a:t>December 13</a:t>
            </a:r>
            <a:r>
              <a:rPr lang="en-GB" altLang="cs-CZ" b="1" baseline="30000">
                <a:solidFill>
                  <a:schemeClr val="bg1"/>
                </a:solidFill>
                <a:cs typeface="Arial" panose="020B0604020202020204" pitchFamily="34" charset="0"/>
              </a:rPr>
              <a:t>th</a:t>
            </a:r>
            <a:r>
              <a:rPr lang="en-GB" altLang="cs-CZ" b="1" baseline="0">
                <a:solidFill>
                  <a:schemeClr val="bg1"/>
                </a:solidFill>
                <a:cs typeface="Arial" panose="020B0604020202020204" pitchFamily="34" charset="0"/>
              </a:rPr>
              <a:t>-19</a:t>
            </a:r>
            <a:r>
              <a:rPr lang="en-GB" altLang="cs-CZ" b="1" baseline="30000">
                <a:solidFill>
                  <a:schemeClr val="bg1"/>
                </a:solidFill>
                <a:cs typeface="Arial" panose="020B0604020202020204" pitchFamily="34" charset="0"/>
              </a:rPr>
              <a:t>th</a:t>
            </a:r>
            <a:r>
              <a:rPr lang="en-GB" altLang="cs-CZ" b="1" baseline="0">
                <a:solidFill>
                  <a:schemeClr val="bg1"/>
                </a:solidFill>
                <a:cs typeface="Arial" panose="020B0604020202020204" pitchFamily="34" charset="0"/>
              </a:rPr>
              <a:t>,</a:t>
            </a:r>
          </a:p>
          <a:p>
            <a:r>
              <a:rPr lang="en-GB" altLang="cs-CZ" b="1" baseline="0">
                <a:solidFill>
                  <a:schemeClr val="bg1"/>
                </a:solidFill>
                <a:cs typeface="Arial" panose="020B0604020202020204" pitchFamily="34" charset="0"/>
              </a:rPr>
              <a:t>2003</a:t>
            </a:r>
          </a:p>
        </p:txBody>
      </p:sp>
      <p:sp>
        <p:nvSpPr>
          <p:cNvPr id="619524" name="Rectangle 1028">
            <a:extLst>
              <a:ext uri="{FF2B5EF4-FFF2-40B4-BE49-F238E27FC236}">
                <a16:creationId xmlns:a16="http://schemas.microsoft.com/office/drawing/2014/main" id="{8BF36CE3-E0F8-44DA-A35D-97E068FBDDB3}"/>
              </a:ext>
            </a:extLst>
          </p:cNvPr>
          <p:cNvSpPr>
            <a:spLocks noChangeArrowheads="1"/>
          </p:cNvSpPr>
          <p:nvPr/>
        </p:nvSpPr>
        <p:spPr bwMode="auto">
          <a:xfrm>
            <a:off x="1919288" y="3789364"/>
            <a:ext cx="3744912"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aseline="-25000">
                <a:solidFill>
                  <a:schemeClr val="tx1"/>
                </a:solidFill>
                <a:latin typeface="Arial" panose="020B0604020202020204" pitchFamily="34" charset="0"/>
                <a:ea typeface="ＭＳ Ｐゴシック" panose="020B0600070205080204" pitchFamily="34" charset="-128"/>
              </a:defRPr>
            </a:lvl1pPr>
            <a:lvl2pPr marL="742950" indent="-285750">
              <a:defRPr sz="2400" baseline="-25000">
                <a:solidFill>
                  <a:schemeClr val="tx1"/>
                </a:solidFill>
                <a:latin typeface="Arial" panose="020B0604020202020204" pitchFamily="34" charset="0"/>
                <a:ea typeface="ＭＳ Ｐゴシック" panose="020B0600070205080204" pitchFamily="34" charset="-128"/>
              </a:defRPr>
            </a:lvl2pPr>
            <a:lvl3pPr marL="1143000" indent="-228600">
              <a:defRPr sz="2400" baseline="-25000">
                <a:solidFill>
                  <a:schemeClr val="tx1"/>
                </a:solidFill>
                <a:latin typeface="Arial" panose="020B0604020202020204" pitchFamily="34" charset="0"/>
                <a:ea typeface="ＭＳ Ｐゴシック" panose="020B0600070205080204" pitchFamily="34" charset="-128"/>
              </a:defRPr>
            </a:lvl3pPr>
            <a:lvl4pPr marL="1600200" indent="-228600">
              <a:defRPr sz="2400" baseline="-25000">
                <a:solidFill>
                  <a:schemeClr val="tx1"/>
                </a:solidFill>
                <a:latin typeface="Arial" panose="020B0604020202020204" pitchFamily="34" charset="0"/>
                <a:ea typeface="ＭＳ Ｐゴシック" panose="020B0600070205080204" pitchFamily="34" charset="-128"/>
              </a:defRPr>
            </a:lvl4pPr>
            <a:lvl5pPr marL="2057400" indent="-228600">
              <a:defRPr sz="2400"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cs-CZ" sz="2000" b="1" baseline="0">
                <a:solidFill>
                  <a:srgbClr val="FF3300"/>
                </a:solidFill>
                <a:cs typeface="Arial" panose="020B0604020202020204" pitchFamily="34" charset="0"/>
              </a:rPr>
              <a:t>Millions of years</a:t>
            </a:r>
          </a:p>
        </p:txBody>
      </p:sp>
      <p:sp>
        <p:nvSpPr>
          <p:cNvPr id="619525" name="Rectangle 1029">
            <a:extLst>
              <a:ext uri="{FF2B5EF4-FFF2-40B4-BE49-F238E27FC236}">
                <a16:creationId xmlns:a16="http://schemas.microsoft.com/office/drawing/2014/main" id="{3720C5C8-BD5E-4CE2-AA2A-CC6664783957}"/>
              </a:ext>
            </a:extLst>
          </p:cNvPr>
          <p:cNvSpPr>
            <a:spLocks noChangeArrowheads="1"/>
          </p:cNvSpPr>
          <p:nvPr/>
        </p:nvSpPr>
        <p:spPr bwMode="auto">
          <a:xfrm>
            <a:off x="5735639" y="3789364"/>
            <a:ext cx="1296987" cy="5032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aseline="-25000">
                <a:solidFill>
                  <a:schemeClr val="tx1"/>
                </a:solidFill>
                <a:latin typeface="Arial" panose="020B0604020202020204" pitchFamily="34" charset="0"/>
                <a:ea typeface="ＭＳ Ｐゴシック" panose="020B0600070205080204" pitchFamily="34" charset="-128"/>
              </a:defRPr>
            </a:lvl1pPr>
            <a:lvl2pPr marL="742950" indent="-285750">
              <a:defRPr sz="2400" baseline="-25000">
                <a:solidFill>
                  <a:schemeClr val="tx1"/>
                </a:solidFill>
                <a:latin typeface="Arial" panose="020B0604020202020204" pitchFamily="34" charset="0"/>
                <a:ea typeface="ＭＳ Ｐゴシック" panose="020B0600070205080204" pitchFamily="34" charset="-128"/>
              </a:defRPr>
            </a:lvl2pPr>
            <a:lvl3pPr marL="1143000" indent="-228600">
              <a:defRPr sz="2400" baseline="-25000">
                <a:solidFill>
                  <a:schemeClr val="tx1"/>
                </a:solidFill>
                <a:latin typeface="Arial" panose="020B0604020202020204" pitchFamily="34" charset="0"/>
                <a:ea typeface="ＭＳ Ｐゴシック" panose="020B0600070205080204" pitchFamily="34" charset="-128"/>
              </a:defRPr>
            </a:lvl3pPr>
            <a:lvl4pPr marL="1600200" indent="-228600">
              <a:defRPr sz="2400" baseline="-25000">
                <a:solidFill>
                  <a:schemeClr val="tx1"/>
                </a:solidFill>
                <a:latin typeface="Arial" panose="020B0604020202020204" pitchFamily="34" charset="0"/>
                <a:ea typeface="ＭＳ Ｐゴシック" panose="020B0600070205080204" pitchFamily="34" charset="-128"/>
              </a:defRPr>
            </a:lvl4pPr>
            <a:lvl5pPr marL="2057400" indent="-228600">
              <a:defRPr sz="2400"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cs-CZ" sz="2000" b="1" baseline="0">
                <a:solidFill>
                  <a:srgbClr val="FF3300"/>
                </a:solidFill>
                <a:cs typeface="Arial" panose="020B0604020202020204" pitchFamily="34" charset="0"/>
              </a:rPr>
              <a:t>&lt; 30 years</a:t>
            </a:r>
          </a:p>
        </p:txBody>
      </p:sp>
    </p:spTree>
    <p:extLst>
      <p:ext uri="{BB962C8B-B14F-4D97-AF65-F5344CB8AC3E}">
        <p14:creationId xmlns:p14="http://schemas.microsoft.com/office/powerpoint/2010/main" val="2766090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0E94463-284F-4678-8FA4-3E164C62E84C}"/>
              </a:ext>
            </a:extLst>
          </p:cNvPr>
          <p:cNvSpPr>
            <a:spLocks noChangeArrowheads="1"/>
          </p:cNvSpPr>
          <p:nvPr/>
        </p:nvSpPr>
        <p:spPr bwMode="auto">
          <a:xfrm>
            <a:off x="3462338" y="1662113"/>
            <a:ext cx="9144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aseline="-25000">
                <a:solidFill>
                  <a:schemeClr val="tx1"/>
                </a:solidFill>
                <a:latin typeface="Arial" panose="020B0604020202020204" pitchFamily="34" charset="0"/>
                <a:ea typeface="ＭＳ Ｐゴシック" panose="020B0600070205080204" pitchFamily="34" charset="-128"/>
              </a:defRPr>
            </a:lvl1pPr>
            <a:lvl2pPr marL="742950" indent="-285750">
              <a:defRPr sz="2400" baseline="-25000">
                <a:solidFill>
                  <a:schemeClr val="tx1"/>
                </a:solidFill>
                <a:latin typeface="Arial" panose="020B0604020202020204" pitchFamily="34" charset="0"/>
                <a:ea typeface="ＭＳ Ｐゴシック" panose="020B0600070205080204" pitchFamily="34" charset="-128"/>
              </a:defRPr>
            </a:lvl2pPr>
            <a:lvl3pPr marL="1143000" indent="-228600">
              <a:defRPr sz="2400" baseline="-25000">
                <a:solidFill>
                  <a:schemeClr val="tx1"/>
                </a:solidFill>
                <a:latin typeface="Arial" panose="020B0604020202020204" pitchFamily="34" charset="0"/>
                <a:ea typeface="ＭＳ Ｐゴシック" panose="020B0600070205080204" pitchFamily="34" charset="-128"/>
              </a:defRPr>
            </a:lvl3pPr>
            <a:lvl4pPr marL="1600200" indent="-228600">
              <a:defRPr sz="2400" baseline="-25000">
                <a:solidFill>
                  <a:schemeClr val="tx1"/>
                </a:solidFill>
                <a:latin typeface="Arial" panose="020B0604020202020204" pitchFamily="34" charset="0"/>
                <a:ea typeface="ＭＳ Ｐゴシック" panose="020B0600070205080204" pitchFamily="34" charset="-128"/>
              </a:defRPr>
            </a:lvl4pPr>
            <a:lvl5pPr marL="2057400" indent="-228600">
              <a:defRPr sz="2400"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endParaRPr lang="cs-CZ" altLang="cs-CZ"/>
          </a:p>
        </p:txBody>
      </p:sp>
      <p:pic>
        <p:nvPicPr>
          <p:cNvPr id="45059" name="Picture 3" descr="ShowLetter7">
            <a:extLst>
              <a:ext uri="{FF2B5EF4-FFF2-40B4-BE49-F238E27FC236}">
                <a16:creationId xmlns:a16="http://schemas.microsoft.com/office/drawing/2014/main" id="{710C3414-E7A5-4310-A35C-FEA0DE3AD1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838200"/>
            <a:ext cx="8153400"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2866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94B3511-D53A-44D0-B621-746114D20E61}"/>
              </a:ext>
            </a:extLst>
          </p:cNvPr>
          <p:cNvSpPr>
            <a:spLocks noGrp="1" noChangeArrowheads="1"/>
          </p:cNvSpPr>
          <p:nvPr>
            <p:ph type="body" sz="half" idx="1"/>
          </p:nvPr>
        </p:nvSpPr>
        <p:spPr/>
        <p:txBody>
          <a:bodyPr/>
          <a:lstStyle/>
          <a:p>
            <a:pPr eaLnBrk="1" hangingPunct="1">
              <a:buClr>
                <a:srgbClr val="FF0066"/>
              </a:buClr>
              <a:buSzPct val="135000"/>
            </a:pPr>
            <a:endParaRPr lang="en-US" altLang="cs-CZ" sz="2400" b="1">
              <a:solidFill>
                <a:schemeClr val="accent2"/>
              </a:solidFill>
            </a:endParaRPr>
          </a:p>
          <a:p>
            <a:pPr eaLnBrk="1" hangingPunct="1"/>
            <a:endParaRPr lang="en-US" altLang="cs-CZ"/>
          </a:p>
        </p:txBody>
      </p:sp>
      <p:pic>
        <p:nvPicPr>
          <p:cNvPr id="47107" name="Picture 3" descr="portions_diet">
            <a:extLst>
              <a:ext uri="{FF2B5EF4-FFF2-40B4-BE49-F238E27FC236}">
                <a16:creationId xmlns:a16="http://schemas.microsoft.com/office/drawing/2014/main" id="{7106B95B-1A0A-4989-ADD0-5A8E851A5740}"/>
              </a:ext>
            </a:extLst>
          </p:cNvPr>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t="10342" b="44627"/>
          <a:stretch>
            <a:fillRect/>
          </a:stretch>
        </p:blipFill>
        <p:spPr>
          <a:xfrm>
            <a:off x="2189164" y="1371600"/>
            <a:ext cx="3830637" cy="4260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8" name="Picture 4" descr="portions_diet">
            <a:extLst>
              <a:ext uri="{FF2B5EF4-FFF2-40B4-BE49-F238E27FC236}">
                <a16:creationId xmlns:a16="http://schemas.microsoft.com/office/drawing/2014/main" id="{CA64C731-D0F2-4878-BCBB-6A042698EA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55482" r="6540" b="3123"/>
          <a:stretch>
            <a:fillRect/>
          </a:stretch>
        </p:blipFill>
        <p:spPr bwMode="auto">
          <a:xfrm>
            <a:off x="6629400" y="1371600"/>
            <a:ext cx="2971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5">
            <a:extLst>
              <a:ext uri="{FF2B5EF4-FFF2-40B4-BE49-F238E27FC236}">
                <a16:creationId xmlns:a16="http://schemas.microsoft.com/office/drawing/2014/main" id="{92049142-7B5F-4D3C-92CA-DB84DF18CF17}"/>
              </a:ext>
            </a:extLst>
          </p:cNvPr>
          <p:cNvSpPr>
            <a:spLocks noGrp="1" noChangeArrowheads="1"/>
          </p:cNvSpPr>
          <p:nvPr>
            <p:ph type="title"/>
          </p:nvPr>
        </p:nvSpPr>
        <p:spPr/>
        <p:txBody>
          <a:bodyPr/>
          <a:lstStyle/>
          <a:p>
            <a:pPr eaLnBrk="1" hangingPunct="1"/>
            <a:r>
              <a:rPr lang="en-US" altLang="cs-CZ" sz="4100"/>
              <a:t>Portion Size: 1950s to 2000</a:t>
            </a:r>
          </a:p>
        </p:txBody>
      </p:sp>
    </p:spTree>
    <p:extLst>
      <p:ext uri="{BB962C8B-B14F-4D97-AF65-F5344CB8AC3E}">
        <p14:creationId xmlns:p14="http://schemas.microsoft.com/office/powerpoint/2010/main" val="967243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BE31E1-1D9E-4F20-BA3F-4F154786B3FB}"/>
              </a:ext>
            </a:extLst>
          </p:cNvPr>
          <p:cNvSpPr>
            <a:spLocks noGrp="1"/>
          </p:cNvSpPr>
          <p:nvPr>
            <p:ph type="title"/>
          </p:nvPr>
        </p:nvSpPr>
        <p:spPr/>
        <p:txBody>
          <a:bodyPr/>
          <a:lstStyle/>
          <a:p>
            <a:r>
              <a:rPr lang="cs-CZ" dirty="0" err="1"/>
              <a:t>Glucose</a:t>
            </a:r>
            <a:r>
              <a:rPr lang="cs-CZ" dirty="0"/>
              <a:t> – </a:t>
            </a:r>
            <a:r>
              <a:rPr lang="cs-CZ" dirty="0" err="1"/>
              <a:t>physiological</a:t>
            </a:r>
            <a:r>
              <a:rPr lang="cs-CZ" dirty="0"/>
              <a:t> notes</a:t>
            </a:r>
          </a:p>
        </p:txBody>
      </p:sp>
      <p:sp>
        <p:nvSpPr>
          <p:cNvPr id="3" name="Zástupný obsah 2">
            <a:extLst>
              <a:ext uri="{FF2B5EF4-FFF2-40B4-BE49-F238E27FC236}">
                <a16:creationId xmlns:a16="http://schemas.microsoft.com/office/drawing/2014/main" id="{D95AEE83-C82B-4E32-B77B-CA203BB385BE}"/>
              </a:ext>
            </a:extLst>
          </p:cNvPr>
          <p:cNvSpPr>
            <a:spLocks noGrp="1"/>
          </p:cNvSpPr>
          <p:nvPr>
            <p:ph idx="1"/>
          </p:nvPr>
        </p:nvSpPr>
        <p:spPr/>
        <p:txBody>
          <a:bodyPr>
            <a:normAutofit fontScale="92500" lnSpcReduction="10000"/>
          </a:bodyPr>
          <a:lstStyle/>
          <a:p>
            <a:r>
              <a:rPr lang="en-US" dirty="0"/>
              <a:t>Glucose as an essential energy source</a:t>
            </a:r>
            <a:endParaRPr lang="cs-CZ" dirty="0"/>
          </a:p>
          <a:p>
            <a:endParaRPr lang="cs-CZ" dirty="0"/>
          </a:p>
          <a:p>
            <a:r>
              <a:rPr lang="cs-CZ" dirty="0" err="1"/>
              <a:t>Gluconeogenesis</a:t>
            </a:r>
            <a:endParaRPr lang="cs-CZ" dirty="0"/>
          </a:p>
          <a:p>
            <a:endParaRPr lang="cs-CZ" dirty="0"/>
          </a:p>
          <a:p>
            <a:r>
              <a:rPr lang="cs-CZ" dirty="0"/>
              <a:t>„</a:t>
            </a:r>
            <a:r>
              <a:rPr lang="cs-CZ" dirty="0" err="1"/>
              <a:t>Contraregulatory</a:t>
            </a:r>
            <a:r>
              <a:rPr lang="cs-CZ" dirty="0"/>
              <a:t> </a:t>
            </a:r>
            <a:r>
              <a:rPr lang="cs-CZ" dirty="0" err="1"/>
              <a:t>hormones</a:t>
            </a:r>
            <a:r>
              <a:rPr lang="cs-CZ" dirty="0"/>
              <a:t>“</a:t>
            </a:r>
          </a:p>
          <a:p>
            <a:endParaRPr lang="cs-CZ" dirty="0"/>
          </a:p>
          <a:p>
            <a:r>
              <a:rPr lang="cs-CZ" dirty="0" err="1"/>
              <a:t>Normal</a:t>
            </a:r>
            <a:r>
              <a:rPr lang="cs-CZ" dirty="0"/>
              <a:t> </a:t>
            </a:r>
            <a:r>
              <a:rPr lang="cs-CZ" dirty="0" err="1"/>
              <a:t>fasting</a:t>
            </a:r>
            <a:r>
              <a:rPr lang="cs-CZ" dirty="0"/>
              <a:t>/</a:t>
            </a:r>
            <a:r>
              <a:rPr lang="cs-CZ" dirty="0" err="1"/>
              <a:t>postprandial</a:t>
            </a:r>
            <a:r>
              <a:rPr lang="cs-CZ" dirty="0"/>
              <a:t> </a:t>
            </a:r>
            <a:r>
              <a:rPr lang="cs-CZ" dirty="0" err="1"/>
              <a:t>glycaemia</a:t>
            </a:r>
            <a:r>
              <a:rPr lang="cs-CZ" dirty="0"/>
              <a:t> (</a:t>
            </a:r>
            <a:r>
              <a:rPr lang="cs-CZ" dirty="0" err="1"/>
              <a:t>below</a:t>
            </a:r>
            <a:r>
              <a:rPr lang="cs-CZ" dirty="0"/>
              <a:t> 5,6 resp. 7,8 </a:t>
            </a:r>
            <a:r>
              <a:rPr lang="cs-CZ" dirty="0" err="1"/>
              <a:t>mmol</a:t>
            </a:r>
            <a:r>
              <a:rPr lang="cs-CZ" dirty="0"/>
              <a:t>/l)</a:t>
            </a:r>
          </a:p>
          <a:p>
            <a:endParaRPr lang="cs-CZ" dirty="0"/>
          </a:p>
          <a:p>
            <a:r>
              <a:rPr lang="cs-CZ" dirty="0" err="1"/>
              <a:t>Glucose</a:t>
            </a:r>
            <a:r>
              <a:rPr lang="cs-CZ" dirty="0"/>
              <a:t> transport </a:t>
            </a:r>
            <a:r>
              <a:rPr lang="cs-CZ" dirty="0" err="1"/>
              <a:t>into</a:t>
            </a:r>
            <a:r>
              <a:rPr lang="cs-CZ" dirty="0"/>
              <a:t> </a:t>
            </a:r>
            <a:r>
              <a:rPr lang="cs-CZ" dirty="0" err="1"/>
              <a:t>cells</a:t>
            </a:r>
            <a:r>
              <a:rPr lang="cs-CZ" dirty="0"/>
              <a:t> – insulin </a:t>
            </a:r>
            <a:r>
              <a:rPr lang="cs-CZ" dirty="0" err="1"/>
              <a:t>dependent</a:t>
            </a:r>
            <a:r>
              <a:rPr lang="cs-CZ" dirty="0"/>
              <a:t> (GLUT4, insulin </a:t>
            </a:r>
            <a:r>
              <a:rPr lang="cs-CZ" dirty="0" err="1"/>
              <a:t>dependent</a:t>
            </a:r>
            <a:r>
              <a:rPr lang="cs-CZ" dirty="0"/>
              <a:t> </a:t>
            </a:r>
            <a:r>
              <a:rPr lang="cs-CZ" dirty="0" err="1"/>
              <a:t>tissues</a:t>
            </a:r>
            <a:r>
              <a:rPr lang="cs-CZ" dirty="0"/>
              <a:t>)/independent</a:t>
            </a:r>
          </a:p>
        </p:txBody>
      </p:sp>
    </p:spTree>
    <p:extLst>
      <p:ext uri="{BB962C8B-B14F-4D97-AF65-F5344CB8AC3E}">
        <p14:creationId xmlns:p14="http://schemas.microsoft.com/office/powerpoint/2010/main" val="3709132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grand canyon 3">
            <a:extLst>
              <a:ext uri="{FF2B5EF4-FFF2-40B4-BE49-F238E27FC236}">
                <a16:creationId xmlns:a16="http://schemas.microsoft.com/office/drawing/2014/main" id="{2FEDB89E-4B84-4028-BDF9-425DBF8AE63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495426" y="0"/>
            <a:ext cx="9172575" cy="689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299" name="Rectangle 3">
            <a:extLst>
              <a:ext uri="{FF2B5EF4-FFF2-40B4-BE49-F238E27FC236}">
                <a16:creationId xmlns:a16="http://schemas.microsoft.com/office/drawing/2014/main" id="{6335A44E-0D7F-4C4A-A761-989FFA7EA7F3}"/>
              </a:ext>
            </a:extLst>
          </p:cNvPr>
          <p:cNvSpPr>
            <a:spLocks noGrp="1" noChangeArrowheads="1"/>
          </p:cNvSpPr>
          <p:nvPr>
            <p:ph type="title"/>
          </p:nvPr>
        </p:nvSpPr>
        <p:spPr/>
        <p:txBody>
          <a:bodyPr/>
          <a:lstStyle/>
          <a:p>
            <a:pPr eaLnBrk="1" hangingPunct="1"/>
            <a:r>
              <a:rPr lang="en-US" altLang="cs-CZ"/>
              <a:t>A Growing Divide</a:t>
            </a:r>
          </a:p>
        </p:txBody>
      </p:sp>
      <p:sp>
        <p:nvSpPr>
          <p:cNvPr id="55300" name="AutoShape 4">
            <a:extLst>
              <a:ext uri="{FF2B5EF4-FFF2-40B4-BE49-F238E27FC236}">
                <a16:creationId xmlns:a16="http://schemas.microsoft.com/office/drawing/2014/main" id="{8D84BC9F-46BA-4EA2-AD95-CE8E187510FB}"/>
              </a:ext>
            </a:extLst>
          </p:cNvPr>
          <p:cNvSpPr>
            <a:spLocks noChangeArrowheads="1"/>
          </p:cNvSpPr>
          <p:nvPr/>
        </p:nvSpPr>
        <p:spPr bwMode="auto">
          <a:xfrm>
            <a:off x="2274888" y="2919414"/>
            <a:ext cx="2139950" cy="796925"/>
          </a:xfrm>
          <a:prstGeom prst="roundRect">
            <a:avLst>
              <a:gd name="adj" fmla="val 16667"/>
            </a:avLst>
          </a:prstGeom>
          <a:solidFill>
            <a:schemeClr val="accent2"/>
          </a:solidFill>
          <a:ln>
            <a:noFill/>
          </a:ln>
          <a:effectLst>
            <a:outerShdw dist="35921" dir="2700000" algn="ctr" rotWithShape="0">
              <a:schemeClr val="bg2"/>
            </a:outerShdw>
          </a:effectLst>
          <a:extLst>
            <a:ext uri="{91240B29-F687-4F45-9708-019B960494DF}">
              <a14:hiddenLine xmlns:a14="http://schemas.microsoft.com/office/drawing/2010/main" w="28575">
                <a:solidFill>
                  <a:srgbClr val="0000FF"/>
                </a:solidFill>
                <a:round/>
                <a:headEnd/>
                <a:tailEnd/>
              </a14:hiddenLine>
            </a:ext>
          </a:extLst>
        </p:spPr>
        <p:txBody>
          <a:bodyPr wrap="none" anchor="ctr"/>
          <a:lstStyle>
            <a:lvl1pPr>
              <a:defRPr sz="2400" baseline="-25000">
                <a:solidFill>
                  <a:schemeClr val="tx1"/>
                </a:solidFill>
                <a:latin typeface="Arial" panose="020B0604020202020204" pitchFamily="34" charset="0"/>
                <a:ea typeface="ＭＳ Ｐゴシック" panose="020B0600070205080204" pitchFamily="34" charset="-128"/>
              </a:defRPr>
            </a:lvl1pPr>
            <a:lvl2pPr marL="742950" indent="-285750">
              <a:defRPr sz="2400" baseline="-25000">
                <a:solidFill>
                  <a:schemeClr val="tx1"/>
                </a:solidFill>
                <a:latin typeface="Arial" panose="020B0604020202020204" pitchFamily="34" charset="0"/>
                <a:ea typeface="ＭＳ Ｐゴシック" panose="020B0600070205080204" pitchFamily="34" charset="-128"/>
              </a:defRPr>
            </a:lvl2pPr>
            <a:lvl3pPr marL="1143000" indent="-228600">
              <a:defRPr sz="2400" baseline="-25000">
                <a:solidFill>
                  <a:schemeClr val="tx1"/>
                </a:solidFill>
                <a:latin typeface="Arial" panose="020B0604020202020204" pitchFamily="34" charset="0"/>
                <a:ea typeface="ＭＳ Ｐゴシック" panose="020B0600070205080204" pitchFamily="34" charset="-128"/>
              </a:defRPr>
            </a:lvl3pPr>
            <a:lvl4pPr marL="1600200" indent="-228600">
              <a:defRPr sz="2400" baseline="-25000">
                <a:solidFill>
                  <a:schemeClr val="tx1"/>
                </a:solidFill>
                <a:latin typeface="Arial" panose="020B0604020202020204" pitchFamily="34" charset="0"/>
                <a:ea typeface="ＭＳ Ｐゴシック" panose="020B0600070205080204" pitchFamily="34" charset="-128"/>
              </a:defRPr>
            </a:lvl4pPr>
            <a:lvl5pPr marL="2057400" indent="-228600">
              <a:defRPr sz="2400"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cs-CZ" altLang="cs-CZ" baseline="0"/>
          </a:p>
        </p:txBody>
      </p:sp>
      <p:sp>
        <p:nvSpPr>
          <p:cNvPr id="55301" name="AutoShape 5">
            <a:extLst>
              <a:ext uri="{FF2B5EF4-FFF2-40B4-BE49-F238E27FC236}">
                <a16:creationId xmlns:a16="http://schemas.microsoft.com/office/drawing/2014/main" id="{37F27DBD-56E9-4ADB-810E-757949AC76AB}"/>
              </a:ext>
            </a:extLst>
          </p:cNvPr>
          <p:cNvSpPr>
            <a:spLocks noChangeArrowheads="1"/>
          </p:cNvSpPr>
          <p:nvPr/>
        </p:nvSpPr>
        <p:spPr bwMode="auto">
          <a:xfrm>
            <a:off x="8358189" y="2919414"/>
            <a:ext cx="2149475" cy="796925"/>
          </a:xfrm>
          <a:prstGeom prst="roundRect">
            <a:avLst>
              <a:gd name="adj" fmla="val 16667"/>
            </a:avLst>
          </a:prstGeom>
          <a:solidFill>
            <a:schemeClr val="accent2"/>
          </a:solidFill>
          <a:ln>
            <a:noFill/>
          </a:ln>
          <a:effectLst>
            <a:outerShdw dist="35921" dir="2700000" algn="ctr" rotWithShape="0">
              <a:schemeClr val="bg2"/>
            </a:outerShdw>
          </a:effectLst>
          <a:extLst>
            <a:ext uri="{91240B29-F687-4F45-9708-019B960494DF}">
              <a14:hiddenLine xmlns:a14="http://schemas.microsoft.com/office/drawing/2010/main" w="28575">
                <a:solidFill>
                  <a:srgbClr val="0000FF"/>
                </a:solidFill>
                <a:round/>
                <a:headEnd/>
                <a:tailEnd/>
              </a14:hiddenLine>
            </a:ext>
          </a:extLst>
        </p:spPr>
        <p:txBody>
          <a:bodyPr wrap="none" anchor="ctr"/>
          <a:lstStyle>
            <a:lvl1pPr>
              <a:defRPr sz="2400" baseline="-25000">
                <a:solidFill>
                  <a:schemeClr val="tx1"/>
                </a:solidFill>
                <a:latin typeface="Arial" panose="020B0604020202020204" pitchFamily="34" charset="0"/>
                <a:ea typeface="ＭＳ Ｐゴシック" panose="020B0600070205080204" pitchFamily="34" charset="-128"/>
              </a:defRPr>
            </a:lvl1pPr>
            <a:lvl2pPr marL="742950" indent="-285750">
              <a:defRPr sz="2400" baseline="-25000">
                <a:solidFill>
                  <a:schemeClr val="tx1"/>
                </a:solidFill>
                <a:latin typeface="Arial" panose="020B0604020202020204" pitchFamily="34" charset="0"/>
                <a:ea typeface="ＭＳ Ｐゴシック" panose="020B0600070205080204" pitchFamily="34" charset="-128"/>
              </a:defRPr>
            </a:lvl2pPr>
            <a:lvl3pPr marL="1143000" indent="-228600">
              <a:defRPr sz="2400" baseline="-25000">
                <a:solidFill>
                  <a:schemeClr val="tx1"/>
                </a:solidFill>
                <a:latin typeface="Arial" panose="020B0604020202020204" pitchFamily="34" charset="0"/>
                <a:ea typeface="ＭＳ Ｐゴシック" panose="020B0600070205080204" pitchFamily="34" charset="-128"/>
              </a:defRPr>
            </a:lvl3pPr>
            <a:lvl4pPr marL="1600200" indent="-228600">
              <a:defRPr sz="2400" baseline="-25000">
                <a:solidFill>
                  <a:schemeClr val="tx1"/>
                </a:solidFill>
                <a:latin typeface="Arial" panose="020B0604020202020204" pitchFamily="34" charset="0"/>
                <a:ea typeface="ＭＳ Ｐゴシック" panose="020B0600070205080204" pitchFamily="34" charset="-128"/>
              </a:defRPr>
            </a:lvl4pPr>
            <a:lvl5pPr marL="2057400" indent="-228600">
              <a:defRPr sz="2400"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cs-CZ" altLang="cs-CZ" baseline="0"/>
          </a:p>
        </p:txBody>
      </p:sp>
      <p:sp>
        <p:nvSpPr>
          <p:cNvPr id="55302" name="Rectangle 6">
            <a:extLst>
              <a:ext uri="{FF2B5EF4-FFF2-40B4-BE49-F238E27FC236}">
                <a16:creationId xmlns:a16="http://schemas.microsoft.com/office/drawing/2014/main" id="{DD695FD4-B5AA-4FDA-AA73-EE084126125A}"/>
              </a:ext>
            </a:extLst>
          </p:cNvPr>
          <p:cNvSpPr>
            <a:spLocks noChangeArrowheads="1"/>
          </p:cNvSpPr>
          <p:nvPr/>
        </p:nvSpPr>
        <p:spPr bwMode="white">
          <a:xfrm>
            <a:off x="2601728" y="3150883"/>
            <a:ext cx="1351332" cy="332399"/>
          </a:xfrm>
          <a:prstGeom prst="rect">
            <a:avLst/>
          </a:prstGeom>
          <a:noFill/>
          <a:ln>
            <a:noFill/>
          </a:ln>
          <a:effectLst/>
          <a:extLst>
            <a:ext uri="{909E8E84-426E-40DD-AFC4-6F175D3DCCD1}">
              <a14:hiddenFill xmlns:a14="http://schemas.microsoft.com/office/drawing/2010/main">
                <a:gradFill rotWithShape="0">
                  <a:gsLst>
                    <a:gs pos="0">
                      <a:schemeClr val="accent1"/>
                    </a:gs>
                    <a:gs pos="100000">
                      <a:srgbClr val="384445"/>
                    </a:gs>
                  </a:gsLst>
                  <a:lin ang="5400000" scaled="1"/>
                </a:gradFill>
              </a14:hiddenFill>
            </a:ext>
            <a:ext uri="{91240B29-F687-4F45-9708-019B960494DF}">
              <a14:hiddenLine xmlns:a14="http://schemas.microsoft.com/office/drawing/2010/main" w="28575">
                <a:solidFill>
                  <a:srgbClr val="0000FF"/>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nchor="ctr">
            <a:spAutoFit/>
          </a:bodyPr>
          <a:lstStyle>
            <a:lvl1pPr>
              <a:defRPr sz="2400" baseline="-25000">
                <a:solidFill>
                  <a:schemeClr val="tx1"/>
                </a:solidFill>
                <a:latin typeface="Arial" panose="020B0604020202020204" pitchFamily="34" charset="0"/>
                <a:ea typeface="ＭＳ Ｐゴシック" panose="020B0600070205080204" pitchFamily="34" charset="-128"/>
              </a:defRPr>
            </a:lvl1pPr>
            <a:lvl2pPr marL="742950" indent="-285750">
              <a:defRPr sz="2400" baseline="-25000">
                <a:solidFill>
                  <a:schemeClr val="tx1"/>
                </a:solidFill>
                <a:latin typeface="Arial" panose="020B0604020202020204" pitchFamily="34" charset="0"/>
                <a:ea typeface="ＭＳ Ｐゴシック" panose="020B0600070205080204" pitchFamily="34" charset="-128"/>
              </a:defRPr>
            </a:lvl2pPr>
            <a:lvl3pPr marL="1143000" indent="-228600">
              <a:defRPr sz="2400" baseline="-25000">
                <a:solidFill>
                  <a:schemeClr val="tx1"/>
                </a:solidFill>
                <a:latin typeface="Arial" panose="020B0604020202020204" pitchFamily="34" charset="0"/>
                <a:ea typeface="ＭＳ Ｐゴシック" panose="020B0600070205080204" pitchFamily="34" charset="-128"/>
              </a:defRPr>
            </a:lvl3pPr>
            <a:lvl4pPr marL="1600200" indent="-228600">
              <a:defRPr sz="2400" baseline="-25000">
                <a:solidFill>
                  <a:schemeClr val="tx1"/>
                </a:solidFill>
                <a:latin typeface="Arial" panose="020B0604020202020204" pitchFamily="34" charset="0"/>
                <a:ea typeface="ＭＳ Ｐゴシック" panose="020B0600070205080204" pitchFamily="34" charset="-128"/>
              </a:defRPr>
            </a:lvl4pPr>
            <a:lvl5pPr marL="2057400" indent="-228600">
              <a:defRPr sz="2400"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en-US" altLang="cs-CZ" b="1" baseline="0">
                <a:solidFill>
                  <a:schemeClr val="bg1"/>
                </a:solidFill>
              </a:rPr>
              <a:t>Evidence</a:t>
            </a:r>
          </a:p>
        </p:txBody>
      </p:sp>
      <p:sp>
        <p:nvSpPr>
          <p:cNvPr id="55303" name="Rectangle 7">
            <a:extLst>
              <a:ext uri="{FF2B5EF4-FFF2-40B4-BE49-F238E27FC236}">
                <a16:creationId xmlns:a16="http://schemas.microsoft.com/office/drawing/2014/main" id="{407A3A7B-BE27-4D54-BFAA-6836171FEA14}"/>
              </a:ext>
            </a:extLst>
          </p:cNvPr>
          <p:cNvSpPr>
            <a:spLocks noChangeArrowheads="1"/>
          </p:cNvSpPr>
          <p:nvPr/>
        </p:nvSpPr>
        <p:spPr bwMode="white">
          <a:xfrm>
            <a:off x="8684284" y="3150883"/>
            <a:ext cx="1505220" cy="332399"/>
          </a:xfrm>
          <a:prstGeom prst="rect">
            <a:avLst/>
          </a:prstGeom>
          <a:noFill/>
          <a:ln>
            <a:noFill/>
          </a:ln>
          <a:effectLst/>
          <a:extLst>
            <a:ext uri="{909E8E84-426E-40DD-AFC4-6F175D3DCCD1}">
              <a14:hiddenFill xmlns:a14="http://schemas.microsoft.com/office/drawing/2010/main">
                <a:gradFill rotWithShape="0">
                  <a:gsLst>
                    <a:gs pos="0">
                      <a:schemeClr val="accent1"/>
                    </a:gs>
                    <a:gs pos="100000">
                      <a:srgbClr val="384445"/>
                    </a:gs>
                  </a:gsLst>
                  <a:lin ang="5400000" scaled="1"/>
                </a:gradFill>
              </a14:hiddenFill>
            </a:ext>
            <a:ext uri="{91240B29-F687-4F45-9708-019B960494DF}">
              <a14:hiddenLine xmlns:a14="http://schemas.microsoft.com/office/drawing/2010/main" w="28575">
                <a:solidFill>
                  <a:srgbClr val="0000FF"/>
                </a:solidFill>
                <a:miter lim="800000"/>
                <a:headEnd type="none" w="sm" len="sm"/>
                <a:tailEnd type="none" w="sm" len="sm"/>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nchor="ctr">
            <a:spAutoFit/>
          </a:bodyPr>
          <a:lstStyle>
            <a:lvl1pPr>
              <a:defRPr sz="2400" baseline="-25000">
                <a:solidFill>
                  <a:schemeClr val="tx1"/>
                </a:solidFill>
                <a:latin typeface="Arial" panose="020B0604020202020204" pitchFamily="34" charset="0"/>
                <a:ea typeface="ＭＳ Ｐゴシック" panose="020B0600070205080204" pitchFamily="34" charset="-128"/>
              </a:defRPr>
            </a:lvl1pPr>
            <a:lvl2pPr marL="742950" indent="-285750">
              <a:defRPr sz="2400" baseline="-25000">
                <a:solidFill>
                  <a:schemeClr val="tx1"/>
                </a:solidFill>
                <a:latin typeface="Arial" panose="020B0604020202020204" pitchFamily="34" charset="0"/>
                <a:ea typeface="ＭＳ Ｐゴシック" panose="020B0600070205080204" pitchFamily="34" charset="-128"/>
              </a:defRPr>
            </a:lvl2pPr>
            <a:lvl3pPr marL="1143000" indent="-228600">
              <a:defRPr sz="2400" baseline="-25000">
                <a:solidFill>
                  <a:schemeClr val="tx1"/>
                </a:solidFill>
                <a:latin typeface="Arial" panose="020B0604020202020204" pitchFamily="34" charset="0"/>
                <a:ea typeface="ＭＳ Ｐゴシック" panose="020B0600070205080204" pitchFamily="34" charset="-128"/>
              </a:defRPr>
            </a:lvl3pPr>
            <a:lvl4pPr marL="1600200" indent="-228600">
              <a:defRPr sz="2400" baseline="-25000">
                <a:solidFill>
                  <a:schemeClr val="tx1"/>
                </a:solidFill>
                <a:latin typeface="Arial" panose="020B0604020202020204" pitchFamily="34" charset="0"/>
                <a:ea typeface="ＭＳ Ｐゴシック" panose="020B0600070205080204" pitchFamily="34" charset="-128"/>
              </a:defRPr>
            </a:lvl4pPr>
            <a:lvl5pPr marL="2057400" indent="-228600">
              <a:defRPr sz="2400"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pPr>
            <a:r>
              <a:rPr lang="en-US" altLang="cs-CZ" b="1" baseline="0">
                <a:solidFill>
                  <a:schemeClr val="bg1"/>
                </a:solidFill>
              </a:rPr>
              <a:t>Behaviour</a:t>
            </a:r>
            <a:endParaRPr lang="en-US" altLang="cs-CZ" b="1" baseline="0"/>
          </a:p>
        </p:txBody>
      </p:sp>
      <p:sp>
        <p:nvSpPr>
          <p:cNvPr id="55304" name="Line 8">
            <a:extLst>
              <a:ext uri="{FF2B5EF4-FFF2-40B4-BE49-F238E27FC236}">
                <a16:creationId xmlns:a16="http://schemas.microsoft.com/office/drawing/2014/main" id="{9505E345-68A6-43FB-9470-C33839A8C79B}"/>
              </a:ext>
            </a:extLst>
          </p:cNvPr>
          <p:cNvSpPr>
            <a:spLocks noChangeShapeType="1"/>
          </p:cNvSpPr>
          <p:nvPr/>
        </p:nvSpPr>
        <p:spPr bwMode="auto">
          <a:xfrm flipV="1">
            <a:off x="4587876" y="3403600"/>
            <a:ext cx="3597275" cy="0"/>
          </a:xfrm>
          <a:prstGeom prst="line">
            <a:avLst/>
          </a:prstGeom>
          <a:noFill/>
          <a:ln w="57150">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5305" name="Text Box 9">
            <a:extLst>
              <a:ext uri="{FF2B5EF4-FFF2-40B4-BE49-F238E27FC236}">
                <a16:creationId xmlns:a16="http://schemas.microsoft.com/office/drawing/2014/main" id="{4D09BA88-113C-4C64-B710-B97A52354DA7}"/>
              </a:ext>
            </a:extLst>
          </p:cNvPr>
          <p:cNvSpPr txBox="1">
            <a:spLocks noChangeArrowheads="1"/>
          </p:cNvSpPr>
          <p:nvPr/>
        </p:nvSpPr>
        <p:spPr bwMode="auto">
          <a:xfrm>
            <a:off x="3657600" y="3729039"/>
            <a:ext cx="5638800" cy="1373187"/>
          </a:xfrm>
          <a:prstGeom prst="rect">
            <a:avLst/>
          </a:prstGeom>
          <a:noFill/>
          <a:ln>
            <a:noFill/>
          </a:ln>
          <a:effectLst>
            <a:outerShdw dist="17961" dir="2700000" algn="ctr" rotWithShape="0">
              <a:srgbClr val="FFFFFF">
                <a:alpha val="50000"/>
              </a:srgbClr>
            </a:outerShdw>
          </a:effectLst>
          <a:extLst>
            <a:ext uri="{909E8E84-426E-40DD-AFC4-6F175D3DCCD1}">
              <a14:hiddenFill xmlns:a14="http://schemas.microsoft.com/office/drawing/2010/main">
                <a:gradFill rotWithShape="0">
                  <a:gsLst>
                    <a:gs pos="0">
                      <a:srgbClr val="CC0000"/>
                    </a:gs>
                    <a:gs pos="100000">
                      <a:srgbClr val="000000"/>
                    </a:gs>
                  </a:gsLst>
                  <a:lin ang="0" scaled="1"/>
                </a:gra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spAutoFit/>
          </a:bodyPr>
          <a:lstStyle>
            <a:lvl1pPr>
              <a:defRPr sz="2400" baseline="-25000">
                <a:solidFill>
                  <a:schemeClr val="tx1"/>
                </a:solidFill>
                <a:latin typeface="Arial" panose="020B0604020202020204" pitchFamily="34" charset="0"/>
                <a:ea typeface="ＭＳ Ｐゴシック" panose="020B0600070205080204" pitchFamily="34" charset="-128"/>
              </a:defRPr>
            </a:lvl1pPr>
            <a:lvl2pPr marL="742950" indent="-285750">
              <a:defRPr sz="2400" baseline="-25000">
                <a:solidFill>
                  <a:schemeClr val="tx1"/>
                </a:solidFill>
                <a:latin typeface="Arial" panose="020B0604020202020204" pitchFamily="34" charset="0"/>
                <a:ea typeface="ＭＳ Ｐゴシック" panose="020B0600070205080204" pitchFamily="34" charset="-128"/>
              </a:defRPr>
            </a:lvl2pPr>
            <a:lvl3pPr marL="1143000" indent="-228600">
              <a:defRPr sz="2400" baseline="-25000">
                <a:solidFill>
                  <a:schemeClr val="tx1"/>
                </a:solidFill>
                <a:latin typeface="Arial" panose="020B0604020202020204" pitchFamily="34" charset="0"/>
                <a:ea typeface="ＭＳ Ｐゴシック" panose="020B0600070205080204" pitchFamily="34" charset="-128"/>
              </a:defRPr>
            </a:lvl3pPr>
            <a:lvl4pPr marL="1600200" indent="-228600">
              <a:defRPr sz="2400" baseline="-25000">
                <a:solidFill>
                  <a:schemeClr val="tx1"/>
                </a:solidFill>
                <a:latin typeface="Arial" panose="020B0604020202020204" pitchFamily="34" charset="0"/>
                <a:ea typeface="ＭＳ Ｐゴシック" panose="020B0600070205080204" pitchFamily="34" charset="-128"/>
              </a:defRPr>
            </a:lvl4pPr>
            <a:lvl5pPr marL="2057400" indent="-228600">
              <a:defRPr sz="2400"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cs-CZ" sz="2800" b="1" i="1" baseline="0"/>
              <a:t>How can we facilitate translating science to better outcomes?</a:t>
            </a:r>
          </a:p>
        </p:txBody>
      </p:sp>
    </p:spTree>
    <p:extLst>
      <p:ext uri="{BB962C8B-B14F-4D97-AF65-F5344CB8AC3E}">
        <p14:creationId xmlns:p14="http://schemas.microsoft.com/office/powerpoint/2010/main" val="426042255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156D6A-B498-436A-B5B4-567619B0D25D}"/>
              </a:ext>
            </a:extLst>
          </p:cNvPr>
          <p:cNvSpPr>
            <a:spLocks noGrp="1"/>
          </p:cNvSpPr>
          <p:nvPr>
            <p:ph type="title"/>
          </p:nvPr>
        </p:nvSpPr>
        <p:spPr/>
        <p:txBody>
          <a:bodyPr/>
          <a:lstStyle/>
          <a:p>
            <a:r>
              <a:rPr lang="cs-CZ" dirty="0" err="1"/>
              <a:t>What</a:t>
            </a:r>
            <a:r>
              <a:rPr lang="cs-CZ" dirty="0"/>
              <a:t> </a:t>
            </a:r>
            <a:r>
              <a:rPr lang="cs-CZ" dirty="0" err="1"/>
              <a:t>else</a:t>
            </a:r>
            <a:r>
              <a:rPr lang="cs-CZ" dirty="0"/>
              <a:t>?</a:t>
            </a:r>
          </a:p>
        </p:txBody>
      </p:sp>
      <p:sp>
        <p:nvSpPr>
          <p:cNvPr id="3" name="Zástupný obsah 2">
            <a:extLst>
              <a:ext uri="{FF2B5EF4-FFF2-40B4-BE49-F238E27FC236}">
                <a16:creationId xmlns:a16="http://schemas.microsoft.com/office/drawing/2014/main" id="{E517B267-2200-4328-A23A-B4BEA92FDCB5}"/>
              </a:ext>
            </a:extLst>
          </p:cNvPr>
          <p:cNvSpPr>
            <a:spLocks noGrp="1"/>
          </p:cNvSpPr>
          <p:nvPr>
            <p:ph idx="1"/>
          </p:nvPr>
        </p:nvSpPr>
        <p:spPr/>
        <p:txBody>
          <a:bodyPr/>
          <a:lstStyle/>
          <a:p>
            <a:r>
              <a:rPr lang="cs-CZ" dirty="0" err="1"/>
              <a:t>Other</a:t>
            </a:r>
            <a:r>
              <a:rPr lang="cs-CZ" dirty="0"/>
              <a:t> „</a:t>
            </a:r>
            <a:r>
              <a:rPr lang="cs-CZ" dirty="0" err="1"/>
              <a:t>specific</a:t>
            </a:r>
            <a:r>
              <a:rPr lang="cs-CZ" dirty="0"/>
              <a:t> </a:t>
            </a:r>
            <a:r>
              <a:rPr lang="cs-CZ" dirty="0" err="1"/>
              <a:t>forms</a:t>
            </a:r>
            <a:r>
              <a:rPr lang="cs-CZ" dirty="0"/>
              <a:t>“</a:t>
            </a:r>
          </a:p>
          <a:p>
            <a:pPr lvl="1"/>
            <a:r>
              <a:rPr lang="cs-CZ" dirty="0" err="1"/>
              <a:t>Monogeneic</a:t>
            </a:r>
            <a:r>
              <a:rPr lang="cs-CZ" dirty="0"/>
              <a:t> (MODY) – 5% </a:t>
            </a:r>
            <a:r>
              <a:rPr lang="cs-CZ" dirty="0" err="1"/>
              <a:t>of</a:t>
            </a:r>
            <a:r>
              <a:rPr lang="cs-CZ" dirty="0"/>
              <a:t> </a:t>
            </a:r>
            <a:r>
              <a:rPr lang="cs-CZ" dirty="0" err="1"/>
              <a:t>all</a:t>
            </a:r>
            <a:r>
              <a:rPr lang="cs-CZ" dirty="0"/>
              <a:t> </a:t>
            </a:r>
            <a:r>
              <a:rPr lang="cs-CZ" dirty="0" err="1"/>
              <a:t>cases</a:t>
            </a:r>
            <a:endParaRPr lang="cs-CZ" dirty="0"/>
          </a:p>
          <a:p>
            <a:pPr lvl="2"/>
            <a:r>
              <a:rPr lang="cs-CZ" dirty="0" err="1"/>
              <a:t>Glucokinase</a:t>
            </a:r>
            <a:r>
              <a:rPr lang="cs-CZ" dirty="0"/>
              <a:t> DM (alias MODY 2)</a:t>
            </a:r>
          </a:p>
          <a:p>
            <a:pPr lvl="2"/>
            <a:r>
              <a:rPr lang="cs-CZ" dirty="0"/>
              <a:t>DM </a:t>
            </a:r>
            <a:r>
              <a:rPr lang="cs-CZ" dirty="0" err="1"/>
              <a:t>of</a:t>
            </a:r>
            <a:r>
              <a:rPr lang="cs-CZ" dirty="0"/>
              <a:t> </a:t>
            </a:r>
            <a:r>
              <a:rPr lang="cs-CZ" dirty="0" err="1"/>
              <a:t>transcriptional</a:t>
            </a:r>
            <a:r>
              <a:rPr lang="cs-CZ" dirty="0"/>
              <a:t> </a:t>
            </a:r>
            <a:r>
              <a:rPr lang="cs-CZ" dirty="0" err="1"/>
              <a:t>factors</a:t>
            </a:r>
            <a:r>
              <a:rPr lang="cs-CZ" dirty="0"/>
              <a:t> </a:t>
            </a:r>
          </a:p>
          <a:p>
            <a:pPr lvl="2"/>
            <a:endParaRPr lang="cs-CZ" dirty="0"/>
          </a:p>
          <a:p>
            <a:pPr lvl="1"/>
            <a:r>
              <a:rPr lang="cs-CZ" dirty="0"/>
              <a:t>CFRD, </a:t>
            </a:r>
            <a:r>
              <a:rPr lang="cs-CZ" dirty="0" err="1"/>
              <a:t>secondary</a:t>
            </a:r>
            <a:r>
              <a:rPr lang="cs-CZ" dirty="0"/>
              <a:t> (</a:t>
            </a:r>
            <a:r>
              <a:rPr lang="cs-CZ" dirty="0" err="1"/>
              <a:t>due</a:t>
            </a:r>
            <a:r>
              <a:rPr lang="cs-CZ" dirty="0"/>
              <a:t> to </a:t>
            </a:r>
            <a:r>
              <a:rPr lang="cs-CZ" dirty="0" err="1"/>
              <a:t>steroids</a:t>
            </a:r>
            <a:r>
              <a:rPr lang="cs-CZ" dirty="0"/>
              <a:t>)…</a:t>
            </a:r>
          </a:p>
          <a:p>
            <a:endParaRPr lang="cs-CZ" dirty="0"/>
          </a:p>
          <a:p>
            <a:r>
              <a:rPr lang="cs-CZ" dirty="0"/>
              <a:t>GDM</a:t>
            </a:r>
          </a:p>
          <a:p>
            <a:pPr lvl="1"/>
            <a:r>
              <a:rPr lang="cs-CZ" dirty="0"/>
              <a:t>Screening in 2 </a:t>
            </a:r>
            <a:r>
              <a:rPr lang="cs-CZ" dirty="0" err="1"/>
              <a:t>phases</a:t>
            </a:r>
            <a:endParaRPr lang="cs-CZ" dirty="0"/>
          </a:p>
        </p:txBody>
      </p:sp>
    </p:spTree>
    <p:extLst>
      <p:ext uri="{BB962C8B-B14F-4D97-AF65-F5344CB8AC3E}">
        <p14:creationId xmlns:p14="http://schemas.microsoft.com/office/powerpoint/2010/main" val="4116095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4C014239-E06E-4632-9C94-DD6563850373}"/>
              </a:ext>
            </a:extLst>
          </p:cNvPr>
          <p:cNvSpPr>
            <a:spLocks noGrp="1"/>
          </p:cNvSpPr>
          <p:nvPr>
            <p:ph type="title"/>
          </p:nvPr>
        </p:nvSpPr>
        <p:spPr/>
        <p:txBody>
          <a:bodyPr/>
          <a:lstStyle/>
          <a:p>
            <a:r>
              <a:rPr lang="cs-CZ" dirty="0" err="1"/>
              <a:t>Chronic</a:t>
            </a:r>
            <a:r>
              <a:rPr lang="cs-CZ" dirty="0"/>
              <a:t> </a:t>
            </a:r>
            <a:br>
              <a:rPr lang="cs-CZ" dirty="0"/>
            </a:br>
            <a:r>
              <a:rPr lang="cs-CZ" dirty="0" err="1"/>
              <a:t>complications</a:t>
            </a:r>
            <a:endParaRPr lang="cs-CZ" dirty="0"/>
          </a:p>
        </p:txBody>
      </p:sp>
      <p:sp>
        <p:nvSpPr>
          <p:cNvPr id="5" name="Zástupný symbol pro text 4">
            <a:extLst>
              <a:ext uri="{FF2B5EF4-FFF2-40B4-BE49-F238E27FC236}">
                <a16:creationId xmlns:a16="http://schemas.microsoft.com/office/drawing/2014/main" id="{1BB9DAE8-A2C1-4FCD-A76A-6B1526D5C29C}"/>
              </a:ext>
            </a:extLst>
          </p:cNvPr>
          <p:cNvSpPr>
            <a:spLocks noGrp="1"/>
          </p:cNvSpPr>
          <p:nvPr>
            <p:ph type="body" idx="1"/>
          </p:nvPr>
        </p:nvSpPr>
        <p:spPr/>
        <p:txBody>
          <a:bodyPr/>
          <a:lstStyle/>
          <a:p>
            <a:endParaRPr lang="cs-CZ"/>
          </a:p>
        </p:txBody>
      </p:sp>
      <p:pic>
        <p:nvPicPr>
          <p:cNvPr id="6" name="Content Placeholder 3">
            <a:extLst>
              <a:ext uri="{FF2B5EF4-FFF2-40B4-BE49-F238E27FC236}">
                <a16:creationId xmlns:a16="http://schemas.microsoft.com/office/drawing/2014/main" id="{7CAEC626-C6CA-4630-B11E-E0A907A99E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836920" y="768350"/>
            <a:ext cx="5202238" cy="4984750"/>
          </a:xfrm>
          <a:prstGeom prst="rect">
            <a:avLst/>
          </a:prstGeom>
        </p:spPr>
      </p:pic>
    </p:spTree>
    <p:extLst>
      <p:ext uri="{BB962C8B-B14F-4D97-AF65-F5344CB8AC3E}">
        <p14:creationId xmlns:p14="http://schemas.microsoft.com/office/powerpoint/2010/main" val="3433278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4B779D0-F7C1-4C2C-BDDA-31B082511017}"/>
              </a:ext>
            </a:extLst>
          </p:cNvPr>
          <p:cNvSpPr>
            <a:spLocks noGrp="1" noChangeArrowheads="1"/>
          </p:cNvSpPr>
          <p:nvPr>
            <p:ph type="title"/>
          </p:nvPr>
        </p:nvSpPr>
        <p:spPr/>
        <p:txBody>
          <a:bodyPr/>
          <a:lstStyle/>
          <a:p>
            <a:pPr eaLnBrk="1" hangingPunct="1"/>
            <a:r>
              <a:rPr lang="en-US" altLang="cs-CZ"/>
              <a:t>Mechanisms</a:t>
            </a:r>
            <a:endParaRPr lang="en-GB" altLang="cs-CZ"/>
          </a:p>
        </p:txBody>
      </p:sp>
      <p:sp>
        <p:nvSpPr>
          <p:cNvPr id="7171" name="Rectangle 3">
            <a:extLst>
              <a:ext uri="{FF2B5EF4-FFF2-40B4-BE49-F238E27FC236}">
                <a16:creationId xmlns:a16="http://schemas.microsoft.com/office/drawing/2014/main" id="{927487F1-9324-43E4-AA0C-9B707622763B}"/>
              </a:ext>
            </a:extLst>
          </p:cNvPr>
          <p:cNvSpPr>
            <a:spLocks noChangeArrowheads="1"/>
          </p:cNvSpPr>
          <p:nvPr/>
        </p:nvSpPr>
        <p:spPr bwMode="auto">
          <a:xfrm>
            <a:off x="2514600" y="3810000"/>
            <a:ext cx="1905000" cy="6096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cs-CZ" dirty="0">
                <a:solidFill>
                  <a:schemeClr val="bg1"/>
                </a:solidFill>
              </a:rPr>
              <a:t>Hyperglycemia</a:t>
            </a:r>
            <a:endParaRPr lang="en-GB" altLang="cs-CZ" dirty="0">
              <a:solidFill>
                <a:schemeClr val="bg1"/>
              </a:solidFill>
            </a:endParaRPr>
          </a:p>
        </p:txBody>
      </p:sp>
      <p:sp>
        <p:nvSpPr>
          <p:cNvPr id="7172" name="Rectangle 5">
            <a:extLst>
              <a:ext uri="{FF2B5EF4-FFF2-40B4-BE49-F238E27FC236}">
                <a16:creationId xmlns:a16="http://schemas.microsoft.com/office/drawing/2014/main" id="{99CC00E0-B142-40DA-B767-AC041E7E58EB}"/>
              </a:ext>
            </a:extLst>
          </p:cNvPr>
          <p:cNvSpPr>
            <a:spLocks noChangeArrowheads="1"/>
          </p:cNvSpPr>
          <p:nvPr/>
        </p:nvSpPr>
        <p:spPr bwMode="auto">
          <a:xfrm>
            <a:off x="8153400" y="3810000"/>
            <a:ext cx="1905000" cy="6096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cs-CZ" dirty="0">
                <a:solidFill>
                  <a:schemeClr val="bg1"/>
                </a:solidFill>
              </a:rPr>
              <a:t>Tissue damage</a:t>
            </a:r>
            <a:endParaRPr lang="en-GB" altLang="cs-CZ" dirty="0">
              <a:solidFill>
                <a:schemeClr val="bg1"/>
              </a:solidFill>
            </a:endParaRPr>
          </a:p>
        </p:txBody>
      </p:sp>
      <p:sp>
        <p:nvSpPr>
          <p:cNvPr id="7173" name="Oval 7">
            <a:extLst>
              <a:ext uri="{FF2B5EF4-FFF2-40B4-BE49-F238E27FC236}">
                <a16:creationId xmlns:a16="http://schemas.microsoft.com/office/drawing/2014/main" id="{24195B12-270A-4F96-8FC0-22C2B01641DF}"/>
              </a:ext>
            </a:extLst>
          </p:cNvPr>
          <p:cNvSpPr>
            <a:spLocks noChangeArrowheads="1"/>
          </p:cNvSpPr>
          <p:nvPr/>
        </p:nvSpPr>
        <p:spPr bwMode="auto">
          <a:xfrm>
            <a:off x="4495800" y="2438400"/>
            <a:ext cx="3581400" cy="11430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cs-CZ" dirty="0">
                <a:solidFill>
                  <a:schemeClr val="bg1"/>
                </a:solidFill>
              </a:rPr>
              <a:t>*Repeated acute changes</a:t>
            </a:r>
          </a:p>
          <a:p>
            <a:pPr algn="ctr" eaLnBrk="1" hangingPunct="1"/>
            <a:r>
              <a:rPr lang="en-US" altLang="cs-CZ" dirty="0">
                <a:solidFill>
                  <a:schemeClr val="bg1"/>
                </a:solidFill>
              </a:rPr>
              <a:t> in cellular metabolism</a:t>
            </a:r>
            <a:endParaRPr lang="en-GB" altLang="cs-CZ" dirty="0">
              <a:solidFill>
                <a:schemeClr val="bg1"/>
              </a:solidFill>
            </a:endParaRPr>
          </a:p>
        </p:txBody>
      </p:sp>
      <p:sp>
        <p:nvSpPr>
          <p:cNvPr id="7174" name="Oval 9">
            <a:extLst>
              <a:ext uri="{FF2B5EF4-FFF2-40B4-BE49-F238E27FC236}">
                <a16:creationId xmlns:a16="http://schemas.microsoft.com/office/drawing/2014/main" id="{C44F0CF5-380B-42BC-A78D-9ADB38D58B0F}"/>
              </a:ext>
            </a:extLst>
          </p:cNvPr>
          <p:cNvSpPr>
            <a:spLocks noChangeArrowheads="1"/>
          </p:cNvSpPr>
          <p:nvPr/>
        </p:nvSpPr>
        <p:spPr bwMode="auto">
          <a:xfrm>
            <a:off x="4419600" y="4572000"/>
            <a:ext cx="3733800" cy="1371600"/>
          </a:xfrm>
          <a:prstGeom prst="ellipse">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cs-CZ" dirty="0">
                <a:solidFill>
                  <a:schemeClr val="bg1"/>
                </a:solidFill>
              </a:rPr>
              <a:t>**Cumulative long term </a:t>
            </a:r>
          </a:p>
          <a:p>
            <a:pPr algn="ctr" eaLnBrk="1" hangingPunct="1"/>
            <a:r>
              <a:rPr lang="en-US" altLang="cs-CZ" dirty="0">
                <a:solidFill>
                  <a:schemeClr val="bg1"/>
                </a:solidFill>
              </a:rPr>
              <a:t>changes in stable</a:t>
            </a:r>
          </a:p>
          <a:p>
            <a:pPr algn="ctr" eaLnBrk="1" hangingPunct="1"/>
            <a:r>
              <a:rPr lang="en-US" altLang="cs-CZ" dirty="0">
                <a:solidFill>
                  <a:schemeClr val="bg1"/>
                </a:solidFill>
              </a:rPr>
              <a:t> macromolecules</a:t>
            </a:r>
            <a:endParaRPr lang="en-GB" altLang="cs-CZ" dirty="0">
              <a:solidFill>
                <a:schemeClr val="bg1"/>
              </a:solidFill>
            </a:endParaRPr>
          </a:p>
        </p:txBody>
      </p:sp>
      <p:sp>
        <p:nvSpPr>
          <p:cNvPr id="7175" name="Text Box 11">
            <a:extLst>
              <a:ext uri="{FF2B5EF4-FFF2-40B4-BE49-F238E27FC236}">
                <a16:creationId xmlns:a16="http://schemas.microsoft.com/office/drawing/2014/main" id="{9BBA8F51-B47E-4B12-ACFE-8CC836C3A837}"/>
              </a:ext>
            </a:extLst>
          </p:cNvPr>
          <p:cNvSpPr txBox="1">
            <a:spLocks noChangeArrowheads="1"/>
          </p:cNvSpPr>
          <p:nvPr/>
        </p:nvSpPr>
        <p:spPr bwMode="auto">
          <a:xfrm>
            <a:off x="4876800" y="17526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cs-CZ"/>
              <a:t>Genetic susceptibility</a:t>
            </a:r>
            <a:endParaRPr lang="en-GB" altLang="cs-CZ"/>
          </a:p>
        </p:txBody>
      </p:sp>
      <p:sp>
        <p:nvSpPr>
          <p:cNvPr id="7176" name="Text Box 12">
            <a:extLst>
              <a:ext uri="{FF2B5EF4-FFF2-40B4-BE49-F238E27FC236}">
                <a16:creationId xmlns:a16="http://schemas.microsoft.com/office/drawing/2014/main" id="{05CE8FDA-3980-4B63-852F-78AA7906BF7D}"/>
              </a:ext>
            </a:extLst>
          </p:cNvPr>
          <p:cNvSpPr txBox="1">
            <a:spLocks noChangeArrowheads="1"/>
          </p:cNvSpPr>
          <p:nvPr/>
        </p:nvSpPr>
        <p:spPr bwMode="auto">
          <a:xfrm>
            <a:off x="4191001" y="6172200"/>
            <a:ext cx="4138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cs-CZ"/>
              <a:t>Independent accelerating factors</a:t>
            </a:r>
            <a:endParaRPr lang="en-GB" altLang="cs-CZ"/>
          </a:p>
        </p:txBody>
      </p:sp>
      <p:sp>
        <p:nvSpPr>
          <p:cNvPr id="7177" name="AutoShape 15">
            <a:extLst>
              <a:ext uri="{FF2B5EF4-FFF2-40B4-BE49-F238E27FC236}">
                <a16:creationId xmlns:a16="http://schemas.microsoft.com/office/drawing/2014/main" id="{3B081493-AAB6-4C2C-91B1-16F3B78A3578}"/>
              </a:ext>
            </a:extLst>
          </p:cNvPr>
          <p:cNvSpPr>
            <a:spLocks noChangeArrowheads="1"/>
          </p:cNvSpPr>
          <p:nvPr/>
        </p:nvSpPr>
        <p:spPr bwMode="auto">
          <a:xfrm rot="5400000">
            <a:off x="3521869" y="4707732"/>
            <a:ext cx="852488" cy="733425"/>
          </a:xfrm>
          <a:custGeom>
            <a:avLst/>
            <a:gdLst>
              <a:gd name="T0" fmla="*/ 608937 w 21600"/>
              <a:gd name="T1" fmla="*/ 0 h 21600"/>
              <a:gd name="T2" fmla="*/ 365346 w 21600"/>
              <a:gd name="T3" fmla="*/ 244475 h 21600"/>
              <a:gd name="T4" fmla="*/ 0 w 21600"/>
              <a:gd name="T5" fmla="*/ 611221 h 21600"/>
              <a:gd name="T6" fmla="*/ 365346 w 21600"/>
              <a:gd name="T7" fmla="*/ 733425 h 21600"/>
              <a:gd name="T8" fmla="*/ 730693 w 21600"/>
              <a:gd name="T9" fmla="*/ 509323 h 21600"/>
              <a:gd name="T10" fmla="*/ 852488 w 21600"/>
              <a:gd name="T11" fmla="*/ 244475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178" name="AutoShape 16">
            <a:extLst>
              <a:ext uri="{FF2B5EF4-FFF2-40B4-BE49-F238E27FC236}">
                <a16:creationId xmlns:a16="http://schemas.microsoft.com/office/drawing/2014/main" id="{139ABA5F-B9FF-4467-BBA3-ED1EBADC99F9}"/>
              </a:ext>
            </a:extLst>
          </p:cNvPr>
          <p:cNvSpPr>
            <a:spLocks noChangeArrowheads="1"/>
          </p:cNvSpPr>
          <p:nvPr/>
        </p:nvSpPr>
        <p:spPr bwMode="auto">
          <a:xfrm>
            <a:off x="8305800" y="4648201"/>
            <a:ext cx="852488" cy="733425"/>
          </a:xfrm>
          <a:custGeom>
            <a:avLst/>
            <a:gdLst>
              <a:gd name="T0" fmla="*/ 608937 w 21600"/>
              <a:gd name="T1" fmla="*/ 0 h 21600"/>
              <a:gd name="T2" fmla="*/ 365346 w 21600"/>
              <a:gd name="T3" fmla="*/ 244475 h 21600"/>
              <a:gd name="T4" fmla="*/ 0 w 21600"/>
              <a:gd name="T5" fmla="*/ 611221 h 21600"/>
              <a:gd name="T6" fmla="*/ 365346 w 21600"/>
              <a:gd name="T7" fmla="*/ 733425 h 21600"/>
              <a:gd name="T8" fmla="*/ 730693 w 21600"/>
              <a:gd name="T9" fmla="*/ 509323 h 21600"/>
              <a:gd name="T10" fmla="*/ 852488 w 21600"/>
              <a:gd name="T11" fmla="*/ 244475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179" name="AutoShape 17">
            <a:extLst>
              <a:ext uri="{FF2B5EF4-FFF2-40B4-BE49-F238E27FC236}">
                <a16:creationId xmlns:a16="http://schemas.microsoft.com/office/drawing/2014/main" id="{8C1C35B8-0BBC-404F-B7A0-E1E29BB79645}"/>
              </a:ext>
            </a:extLst>
          </p:cNvPr>
          <p:cNvSpPr>
            <a:spLocks noChangeArrowheads="1"/>
          </p:cNvSpPr>
          <p:nvPr/>
        </p:nvSpPr>
        <p:spPr bwMode="auto">
          <a:xfrm rot="5380441" flipH="1">
            <a:off x="3505200" y="2819400"/>
            <a:ext cx="852488" cy="852488"/>
          </a:xfrm>
          <a:custGeom>
            <a:avLst/>
            <a:gdLst>
              <a:gd name="T0" fmla="*/ 608937 w 21600"/>
              <a:gd name="T1" fmla="*/ 0 h 21600"/>
              <a:gd name="T2" fmla="*/ 365346 w 21600"/>
              <a:gd name="T3" fmla="*/ 243551 h 21600"/>
              <a:gd name="T4" fmla="*/ 243551 w 21600"/>
              <a:gd name="T5" fmla="*/ 365346 h 21600"/>
              <a:gd name="T6" fmla="*/ 0 w 21600"/>
              <a:gd name="T7" fmla="*/ 608937 h 21600"/>
              <a:gd name="T8" fmla="*/ 243551 w 21600"/>
              <a:gd name="T9" fmla="*/ 852488 h 21600"/>
              <a:gd name="T10" fmla="*/ 487142 w 21600"/>
              <a:gd name="T11" fmla="*/ 730693 h 21600"/>
              <a:gd name="T12" fmla="*/ 730693 w 21600"/>
              <a:gd name="T13" fmla="*/ 487142 h 21600"/>
              <a:gd name="T14" fmla="*/ 852488 w 21600"/>
              <a:gd name="T15" fmla="*/ 243551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180" name="AutoShape 18">
            <a:extLst>
              <a:ext uri="{FF2B5EF4-FFF2-40B4-BE49-F238E27FC236}">
                <a16:creationId xmlns:a16="http://schemas.microsoft.com/office/drawing/2014/main" id="{F8410C00-DB52-48CF-A812-27317EC456C1}"/>
              </a:ext>
            </a:extLst>
          </p:cNvPr>
          <p:cNvSpPr>
            <a:spLocks noChangeArrowheads="1"/>
          </p:cNvSpPr>
          <p:nvPr/>
        </p:nvSpPr>
        <p:spPr bwMode="auto">
          <a:xfrm rot="10809059" flipH="1">
            <a:off x="8229600" y="2895601"/>
            <a:ext cx="852488" cy="733425"/>
          </a:xfrm>
          <a:custGeom>
            <a:avLst/>
            <a:gdLst>
              <a:gd name="T0" fmla="*/ 608937 w 21600"/>
              <a:gd name="T1" fmla="*/ 0 h 21600"/>
              <a:gd name="T2" fmla="*/ 365346 w 21600"/>
              <a:gd name="T3" fmla="*/ 244475 h 21600"/>
              <a:gd name="T4" fmla="*/ 0 w 21600"/>
              <a:gd name="T5" fmla="*/ 611221 h 21600"/>
              <a:gd name="T6" fmla="*/ 365346 w 21600"/>
              <a:gd name="T7" fmla="*/ 733425 h 21600"/>
              <a:gd name="T8" fmla="*/ 730693 w 21600"/>
              <a:gd name="T9" fmla="*/ 509323 h 21600"/>
              <a:gd name="T10" fmla="*/ 852488 w 21600"/>
              <a:gd name="T11" fmla="*/ 244475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181" name="Line 19">
            <a:extLst>
              <a:ext uri="{FF2B5EF4-FFF2-40B4-BE49-F238E27FC236}">
                <a16:creationId xmlns:a16="http://schemas.microsoft.com/office/drawing/2014/main" id="{B0909D1C-A848-4F07-8298-4F98B9FC1CB6}"/>
              </a:ext>
            </a:extLst>
          </p:cNvPr>
          <p:cNvSpPr>
            <a:spLocks noChangeShapeType="1"/>
          </p:cNvSpPr>
          <p:nvPr/>
        </p:nvSpPr>
        <p:spPr bwMode="auto">
          <a:xfrm>
            <a:off x="7696200" y="1981200"/>
            <a:ext cx="8382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7182" name="Line 20">
            <a:extLst>
              <a:ext uri="{FF2B5EF4-FFF2-40B4-BE49-F238E27FC236}">
                <a16:creationId xmlns:a16="http://schemas.microsoft.com/office/drawing/2014/main" id="{F5CA4989-0BC9-437C-88CE-66BAA181942A}"/>
              </a:ext>
            </a:extLst>
          </p:cNvPr>
          <p:cNvSpPr>
            <a:spLocks noChangeShapeType="1"/>
          </p:cNvSpPr>
          <p:nvPr/>
        </p:nvSpPr>
        <p:spPr bwMode="auto">
          <a:xfrm>
            <a:off x="8534400" y="1981200"/>
            <a:ext cx="0" cy="8382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7183" name="Line 22">
            <a:extLst>
              <a:ext uri="{FF2B5EF4-FFF2-40B4-BE49-F238E27FC236}">
                <a16:creationId xmlns:a16="http://schemas.microsoft.com/office/drawing/2014/main" id="{25765038-3348-427D-B74A-2528F804A405}"/>
              </a:ext>
            </a:extLst>
          </p:cNvPr>
          <p:cNvSpPr>
            <a:spLocks noChangeShapeType="1"/>
          </p:cNvSpPr>
          <p:nvPr/>
        </p:nvSpPr>
        <p:spPr bwMode="auto">
          <a:xfrm flipH="1">
            <a:off x="3886200" y="1981200"/>
            <a:ext cx="990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7184" name="Line 23">
            <a:extLst>
              <a:ext uri="{FF2B5EF4-FFF2-40B4-BE49-F238E27FC236}">
                <a16:creationId xmlns:a16="http://schemas.microsoft.com/office/drawing/2014/main" id="{E4881438-4AC2-409E-908A-748544A5BB3C}"/>
              </a:ext>
            </a:extLst>
          </p:cNvPr>
          <p:cNvSpPr>
            <a:spLocks noChangeShapeType="1"/>
          </p:cNvSpPr>
          <p:nvPr/>
        </p:nvSpPr>
        <p:spPr bwMode="auto">
          <a:xfrm>
            <a:off x="3886200" y="1981200"/>
            <a:ext cx="0" cy="9144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7185" name="Line 24">
            <a:extLst>
              <a:ext uri="{FF2B5EF4-FFF2-40B4-BE49-F238E27FC236}">
                <a16:creationId xmlns:a16="http://schemas.microsoft.com/office/drawing/2014/main" id="{B40982EE-97F6-4D42-B827-C72ACC68F208}"/>
              </a:ext>
            </a:extLst>
          </p:cNvPr>
          <p:cNvSpPr>
            <a:spLocks noChangeShapeType="1"/>
          </p:cNvSpPr>
          <p:nvPr/>
        </p:nvSpPr>
        <p:spPr bwMode="auto">
          <a:xfrm flipH="1">
            <a:off x="3810000" y="6400800"/>
            <a:ext cx="3810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7186" name="Line 25">
            <a:extLst>
              <a:ext uri="{FF2B5EF4-FFF2-40B4-BE49-F238E27FC236}">
                <a16:creationId xmlns:a16="http://schemas.microsoft.com/office/drawing/2014/main" id="{8D56A39C-BB74-4976-B805-4200B8252893}"/>
              </a:ext>
            </a:extLst>
          </p:cNvPr>
          <p:cNvSpPr>
            <a:spLocks noChangeShapeType="1"/>
          </p:cNvSpPr>
          <p:nvPr/>
        </p:nvSpPr>
        <p:spPr bwMode="auto">
          <a:xfrm flipV="1">
            <a:off x="3810000" y="5410200"/>
            <a:ext cx="0" cy="9906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7187" name="Line 26">
            <a:extLst>
              <a:ext uri="{FF2B5EF4-FFF2-40B4-BE49-F238E27FC236}">
                <a16:creationId xmlns:a16="http://schemas.microsoft.com/office/drawing/2014/main" id="{5381ACCE-528A-4332-8724-EFFE52F199F5}"/>
              </a:ext>
            </a:extLst>
          </p:cNvPr>
          <p:cNvSpPr>
            <a:spLocks noChangeShapeType="1"/>
          </p:cNvSpPr>
          <p:nvPr/>
        </p:nvSpPr>
        <p:spPr bwMode="auto">
          <a:xfrm>
            <a:off x="8305800" y="6400800"/>
            <a:ext cx="4572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7188" name="Line 27">
            <a:extLst>
              <a:ext uri="{FF2B5EF4-FFF2-40B4-BE49-F238E27FC236}">
                <a16:creationId xmlns:a16="http://schemas.microsoft.com/office/drawing/2014/main" id="{72DA4C51-1976-411C-861B-B895B626611A}"/>
              </a:ext>
            </a:extLst>
          </p:cNvPr>
          <p:cNvSpPr>
            <a:spLocks noChangeShapeType="1"/>
          </p:cNvSpPr>
          <p:nvPr/>
        </p:nvSpPr>
        <p:spPr bwMode="auto">
          <a:xfrm flipV="1">
            <a:off x="8763000" y="5486400"/>
            <a:ext cx="0" cy="9144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Tree>
    <p:extLst>
      <p:ext uri="{BB962C8B-B14F-4D97-AF65-F5344CB8AC3E}">
        <p14:creationId xmlns:p14="http://schemas.microsoft.com/office/powerpoint/2010/main" val="1976419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55166A9-13A5-4BA3-8387-4623434B71F0}"/>
              </a:ext>
            </a:extLst>
          </p:cNvPr>
          <p:cNvSpPr>
            <a:spLocks noGrp="1" noChangeArrowheads="1"/>
          </p:cNvSpPr>
          <p:nvPr>
            <p:ph type="title"/>
          </p:nvPr>
        </p:nvSpPr>
        <p:spPr>
          <a:xfrm>
            <a:off x="483870" y="0"/>
            <a:ext cx="11224260" cy="1431925"/>
          </a:xfrm>
        </p:spPr>
        <p:txBody>
          <a:bodyPr/>
          <a:lstStyle/>
          <a:p>
            <a:pPr eaLnBrk="1" hangingPunct="1"/>
            <a:r>
              <a:rPr lang="en-US" altLang="cs-CZ" dirty="0"/>
              <a:t>Mechanisms of </a:t>
            </a:r>
            <a:r>
              <a:rPr lang="en-US" altLang="cs-CZ" dirty="0" err="1"/>
              <a:t>Hyperglycaemia</a:t>
            </a:r>
            <a:r>
              <a:rPr lang="en-US" altLang="cs-CZ" dirty="0"/>
              <a:t> Induced Damage</a:t>
            </a:r>
            <a:endParaRPr lang="en-ZA" altLang="cs-CZ" dirty="0"/>
          </a:p>
        </p:txBody>
      </p:sp>
      <p:sp>
        <p:nvSpPr>
          <p:cNvPr id="9219" name="Rectangle 3">
            <a:extLst>
              <a:ext uri="{FF2B5EF4-FFF2-40B4-BE49-F238E27FC236}">
                <a16:creationId xmlns:a16="http://schemas.microsoft.com/office/drawing/2014/main" id="{1C11AADE-89E1-4C9B-B9CC-11F47413B4A1}"/>
              </a:ext>
            </a:extLst>
          </p:cNvPr>
          <p:cNvSpPr>
            <a:spLocks noGrp="1" noChangeArrowheads="1"/>
          </p:cNvSpPr>
          <p:nvPr>
            <p:ph type="body" idx="1"/>
          </p:nvPr>
        </p:nvSpPr>
        <p:spPr/>
        <p:txBody>
          <a:bodyPr/>
          <a:lstStyle/>
          <a:p>
            <a:pPr eaLnBrk="1" hangingPunct="1"/>
            <a:r>
              <a:rPr lang="en-US" altLang="cs-CZ" dirty="0"/>
              <a:t>Increased Polyol - sorbitol Pathway flux</a:t>
            </a:r>
            <a:endParaRPr lang="cs-CZ" altLang="cs-CZ" dirty="0"/>
          </a:p>
          <a:p>
            <a:pPr eaLnBrk="1" hangingPunct="1"/>
            <a:endParaRPr lang="en-US" altLang="cs-CZ" sz="1400" dirty="0"/>
          </a:p>
          <a:p>
            <a:pPr eaLnBrk="1" hangingPunct="1"/>
            <a:r>
              <a:rPr lang="en-US" altLang="cs-CZ" dirty="0"/>
              <a:t>Increased AGES formation</a:t>
            </a:r>
            <a:endParaRPr lang="cs-CZ" altLang="cs-CZ" dirty="0"/>
          </a:p>
          <a:p>
            <a:pPr eaLnBrk="1" hangingPunct="1"/>
            <a:endParaRPr lang="en-US" altLang="cs-CZ" sz="1400" dirty="0"/>
          </a:p>
          <a:p>
            <a:pPr eaLnBrk="1" hangingPunct="1"/>
            <a:r>
              <a:rPr lang="en-US" altLang="cs-CZ" dirty="0"/>
              <a:t>Activation of protein kinase C</a:t>
            </a:r>
            <a:endParaRPr lang="cs-CZ" altLang="cs-CZ" dirty="0"/>
          </a:p>
          <a:p>
            <a:pPr eaLnBrk="1" hangingPunct="1"/>
            <a:endParaRPr lang="en-US" altLang="cs-CZ" sz="1400" dirty="0"/>
          </a:p>
          <a:p>
            <a:pPr eaLnBrk="1" hangingPunct="1"/>
            <a:r>
              <a:rPr lang="en-US" altLang="cs-CZ" dirty="0"/>
              <a:t>Increased Hexosamine pathway flux</a:t>
            </a:r>
            <a:endParaRPr lang="en-ZA" altLang="cs-CZ" dirty="0"/>
          </a:p>
        </p:txBody>
      </p:sp>
    </p:spTree>
    <p:extLst>
      <p:ext uri="{BB962C8B-B14F-4D97-AF65-F5344CB8AC3E}">
        <p14:creationId xmlns:p14="http://schemas.microsoft.com/office/powerpoint/2010/main" val="347701552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a:extLst>
              <a:ext uri="{FF2B5EF4-FFF2-40B4-BE49-F238E27FC236}">
                <a16:creationId xmlns:a16="http://schemas.microsoft.com/office/drawing/2014/main" id="{B44774FE-E616-42F6-AE65-C9DEE999EA61}"/>
              </a:ext>
            </a:extLst>
          </p:cNvPr>
          <p:cNvSpPr>
            <a:spLocks noGrp="1" noChangeArrowheads="1"/>
          </p:cNvSpPr>
          <p:nvPr>
            <p:ph type="title"/>
          </p:nvPr>
        </p:nvSpPr>
        <p:spPr/>
        <p:txBody>
          <a:bodyPr/>
          <a:lstStyle/>
          <a:p>
            <a:pPr eaLnBrk="1" hangingPunct="1"/>
            <a:r>
              <a:rPr lang="en-US" altLang="cs-CZ"/>
              <a:t>Formation of AGEP</a:t>
            </a:r>
            <a:endParaRPr lang="en-ZA" altLang="cs-CZ"/>
          </a:p>
        </p:txBody>
      </p:sp>
      <p:sp>
        <p:nvSpPr>
          <p:cNvPr id="10243" name="Rectangle 1027">
            <a:extLst>
              <a:ext uri="{FF2B5EF4-FFF2-40B4-BE49-F238E27FC236}">
                <a16:creationId xmlns:a16="http://schemas.microsoft.com/office/drawing/2014/main" id="{C115752D-1B66-49E4-9B52-48460F9DF059}"/>
              </a:ext>
            </a:extLst>
          </p:cNvPr>
          <p:cNvSpPr>
            <a:spLocks noChangeArrowheads="1"/>
          </p:cNvSpPr>
          <p:nvPr/>
        </p:nvSpPr>
        <p:spPr bwMode="auto">
          <a:xfrm>
            <a:off x="2519363" y="560389"/>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ZA" altLang="cs-CZ" sz="4400">
              <a:solidFill>
                <a:schemeClr val="tx2"/>
              </a:solidFill>
            </a:endParaRPr>
          </a:p>
        </p:txBody>
      </p:sp>
      <p:graphicFrame>
        <p:nvGraphicFramePr>
          <p:cNvPr id="10244" name="Object 1028">
            <a:extLst>
              <a:ext uri="{FF2B5EF4-FFF2-40B4-BE49-F238E27FC236}">
                <a16:creationId xmlns:a16="http://schemas.microsoft.com/office/drawing/2014/main" id="{04735587-E9A1-4215-94FD-68C0C6B0C388}"/>
              </a:ext>
            </a:extLst>
          </p:cNvPr>
          <p:cNvGraphicFramePr>
            <a:graphicFrameLocks noChangeAspect="1"/>
          </p:cNvGraphicFramePr>
          <p:nvPr/>
        </p:nvGraphicFramePr>
        <p:xfrm>
          <a:off x="1905000" y="2362200"/>
          <a:ext cx="8382000" cy="2897188"/>
        </p:xfrm>
        <a:graphic>
          <a:graphicData uri="http://schemas.openxmlformats.org/presentationml/2006/ole">
            <mc:AlternateContent xmlns:mc="http://schemas.openxmlformats.org/markup-compatibility/2006">
              <mc:Choice xmlns:v="urn:schemas-microsoft-com:vml" Requires="v">
                <p:oleObj name="Photo Editor Photo" r:id="rId2" imgW="5372850" imgH="1857143" progId="">
                  <p:embed/>
                </p:oleObj>
              </mc:Choice>
              <mc:Fallback>
                <p:oleObj name="Photo Editor Photo" r:id="rId2" imgW="5372850" imgH="1857143" progId="">
                  <p:embed/>
                  <p:pic>
                    <p:nvPicPr>
                      <p:cNvPr id="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362200"/>
                        <a:ext cx="8382000" cy="289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7029097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4D90E85D-A946-4DA4-9049-F3E844001733}"/>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5051" y="1985964"/>
            <a:ext cx="1719263"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sp>
        <p:nvSpPr>
          <p:cNvPr id="14339" name="Text Box 3">
            <a:extLst>
              <a:ext uri="{FF2B5EF4-FFF2-40B4-BE49-F238E27FC236}">
                <a16:creationId xmlns:a16="http://schemas.microsoft.com/office/drawing/2014/main" id="{CDF43C46-7BAE-4154-A5CB-657F9080E873}"/>
              </a:ext>
            </a:extLst>
          </p:cNvPr>
          <p:cNvSpPr txBox="1">
            <a:spLocks noChangeArrowheads="1"/>
          </p:cNvSpPr>
          <p:nvPr/>
        </p:nvSpPr>
        <p:spPr bwMode="auto">
          <a:xfrm>
            <a:off x="1862138" y="1448043"/>
            <a:ext cx="3109912" cy="45036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nchor="ctr">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ctr"/>
            <a:r>
              <a:rPr lang="en-GB" altLang="cs-CZ" b="1" baseline="0" dirty="0">
                <a:solidFill>
                  <a:schemeClr val="folHlink"/>
                </a:solidFill>
              </a:rPr>
              <a:t>Macro</a:t>
            </a:r>
            <a:r>
              <a:rPr lang="cs-CZ" altLang="cs-CZ" b="1" baseline="0" dirty="0">
                <a:solidFill>
                  <a:schemeClr val="folHlink"/>
                </a:solidFill>
              </a:rPr>
              <a:t>-</a:t>
            </a:r>
            <a:r>
              <a:rPr lang="en-GB" altLang="cs-CZ" b="1" baseline="0" dirty="0">
                <a:solidFill>
                  <a:schemeClr val="folHlink"/>
                </a:solidFill>
              </a:rPr>
              <a:t>vascular</a:t>
            </a:r>
            <a:endParaRPr lang="en-GB" altLang="cs-CZ" sz="2100" i="1" baseline="0" dirty="0">
              <a:latin typeface="TimesNewRomanPS" charset="0"/>
            </a:endParaRPr>
          </a:p>
        </p:txBody>
      </p:sp>
      <p:sp>
        <p:nvSpPr>
          <p:cNvPr id="14340" name="Text Box 4">
            <a:extLst>
              <a:ext uri="{FF2B5EF4-FFF2-40B4-BE49-F238E27FC236}">
                <a16:creationId xmlns:a16="http://schemas.microsoft.com/office/drawing/2014/main" id="{62264EA9-3765-4F27-8D02-D313C669E760}"/>
              </a:ext>
            </a:extLst>
          </p:cNvPr>
          <p:cNvSpPr txBox="1">
            <a:spLocks noChangeArrowheads="1"/>
          </p:cNvSpPr>
          <p:nvPr/>
        </p:nvSpPr>
        <p:spPr bwMode="auto">
          <a:xfrm>
            <a:off x="6811963" y="1471127"/>
            <a:ext cx="3111500" cy="404197"/>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nchor="ctr">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ctr"/>
            <a:r>
              <a:rPr lang="en-GB" altLang="cs-CZ" sz="2100" b="1" baseline="0" dirty="0"/>
              <a:t>Micro</a:t>
            </a:r>
            <a:r>
              <a:rPr lang="cs-CZ" altLang="cs-CZ" sz="2100" b="1" baseline="0" dirty="0"/>
              <a:t>-</a:t>
            </a:r>
            <a:r>
              <a:rPr lang="en-GB" altLang="cs-CZ" sz="2100" b="1" baseline="0" dirty="0"/>
              <a:t>vascular</a:t>
            </a:r>
            <a:endParaRPr lang="en-GB" altLang="cs-CZ" sz="1600" baseline="0" dirty="0">
              <a:latin typeface="TimesNewRomanPS" charset="0"/>
            </a:endParaRPr>
          </a:p>
        </p:txBody>
      </p:sp>
      <p:sp>
        <p:nvSpPr>
          <p:cNvPr id="14341" name="Line 5">
            <a:extLst>
              <a:ext uri="{FF2B5EF4-FFF2-40B4-BE49-F238E27FC236}">
                <a16:creationId xmlns:a16="http://schemas.microsoft.com/office/drawing/2014/main" id="{9593373B-DFCC-46A3-85F4-DDF353A6FDCD}"/>
              </a:ext>
            </a:extLst>
          </p:cNvPr>
          <p:cNvSpPr>
            <a:spLocks noChangeShapeType="1"/>
          </p:cNvSpPr>
          <p:nvPr/>
        </p:nvSpPr>
        <p:spPr bwMode="auto">
          <a:xfrm flipH="1">
            <a:off x="4486275" y="2200275"/>
            <a:ext cx="10731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42" name="Line 6">
            <a:extLst>
              <a:ext uri="{FF2B5EF4-FFF2-40B4-BE49-F238E27FC236}">
                <a16:creationId xmlns:a16="http://schemas.microsoft.com/office/drawing/2014/main" id="{8E620598-6D28-4FFF-BAF9-2362527C71E5}"/>
              </a:ext>
            </a:extLst>
          </p:cNvPr>
          <p:cNvSpPr>
            <a:spLocks noChangeShapeType="1"/>
          </p:cNvSpPr>
          <p:nvPr/>
        </p:nvSpPr>
        <p:spPr bwMode="auto">
          <a:xfrm flipH="1">
            <a:off x="4486276" y="3182938"/>
            <a:ext cx="9318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43" name="Line 7">
            <a:extLst>
              <a:ext uri="{FF2B5EF4-FFF2-40B4-BE49-F238E27FC236}">
                <a16:creationId xmlns:a16="http://schemas.microsoft.com/office/drawing/2014/main" id="{F258A38E-4254-4BFD-AA79-FB5DBC856C69}"/>
              </a:ext>
            </a:extLst>
          </p:cNvPr>
          <p:cNvSpPr>
            <a:spLocks noChangeShapeType="1"/>
          </p:cNvSpPr>
          <p:nvPr/>
        </p:nvSpPr>
        <p:spPr bwMode="auto">
          <a:xfrm flipH="1">
            <a:off x="5978526" y="2212975"/>
            <a:ext cx="13811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44" name="Line 8">
            <a:extLst>
              <a:ext uri="{FF2B5EF4-FFF2-40B4-BE49-F238E27FC236}">
                <a16:creationId xmlns:a16="http://schemas.microsoft.com/office/drawing/2014/main" id="{7C3C5289-2C3C-4E62-B2B2-F9B738868000}"/>
              </a:ext>
            </a:extLst>
          </p:cNvPr>
          <p:cNvSpPr>
            <a:spLocks noChangeShapeType="1"/>
          </p:cNvSpPr>
          <p:nvPr/>
        </p:nvSpPr>
        <p:spPr bwMode="auto">
          <a:xfrm flipH="1">
            <a:off x="5815014" y="3754438"/>
            <a:ext cx="154463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45" name="Line 9">
            <a:extLst>
              <a:ext uri="{FF2B5EF4-FFF2-40B4-BE49-F238E27FC236}">
                <a16:creationId xmlns:a16="http://schemas.microsoft.com/office/drawing/2014/main" id="{F0E2470A-11AE-4949-A032-2CAA0E498744}"/>
              </a:ext>
            </a:extLst>
          </p:cNvPr>
          <p:cNvSpPr>
            <a:spLocks noChangeShapeType="1"/>
          </p:cNvSpPr>
          <p:nvPr/>
        </p:nvSpPr>
        <p:spPr bwMode="auto">
          <a:xfrm flipH="1">
            <a:off x="6172200" y="5307013"/>
            <a:ext cx="10985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46" name="Line 10">
            <a:extLst>
              <a:ext uri="{FF2B5EF4-FFF2-40B4-BE49-F238E27FC236}">
                <a16:creationId xmlns:a16="http://schemas.microsoft.com/office/drawing/2014/main" id="{D440DDF8-AC16-402F-9019-A46A46F1443B}"/>
              </a:ext>
            </a:extLst>
          </p:cNvPr>
          <p:cNvSpPr>
            <a:spLocks noChangeShapeType="1"/>
          </p:cNvSpPr>
          <p:nvPr/>
        </p:nvSpPr>
        <p:spPr bwMode="auto">
          <a:xfrm flipH="1">
            <a:off x="6319838" y="5924550"/>
            <a:ext cx="103981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47" name="Text Box 11">
            <a:extLst>
              <a:ext uri="{FF2B5EF4-FFF2-40B4-BE49-F238E27FC236}">
                <a16:creationId xmlns:a16="http://schemas.microsoft.com/office/drawing/2014/main" id="{0BCC5ADC-4DC7-40EF-A91D-4512557AEB38}"/>
              </a:ext>
            </a:extLst>
          </p:cNvPr>
          <p:cNvSpPr txBox="1">
            <a:spLocks noChangeArrowheads="1"/>
          </p:cNvSpPr>
          <p:nvPr/>
        </p:nvSpPr>
        <p:spPr bwMode="auto">
          <a:xfrm>
            <a:off x="2949575" y="1936993"/>
            <a:ext cx="1504950" cy="4503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nchor="ctr">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r"/>
            <a:r>
              <a:rPr lang="en-GB" altLang="cs-CZ" b="1" baseline="0">
                <a:solidFill>
                  <a:schemeClr val="folHlink"/>
                </a:solidFill>
              </a:rPr>
              <a:t>Stroke</a:t>
            </a:r>
          </a:p>
        </p:txBody>
      </p:sp>
      <p:sp>
        <p:nvSpPr>
          <p:cNvPr id="14348" name="Text Box 12">
            <a:extLst>
              <a:ext uri="{FF2B5EF4-FFF2-40B4-BE49-F238E27FC236}">
                <a16:creationId xmlns:a16="http://schemas.microsoft.com/office/drawing/2014/main" id="{552874DC-7318-4B68-B5F6-ECF5386DDC49}"/>
              </a:ext>
            </a:extLst>
          </p:cNvPr>
          <p:cNvSpPr txBox="1">
            <a:spLocks noChangeArrowheads="1"/>
          </p:cNvSpPr>
          <p:nvPr/>
        </p:nvSpPr>
        <p:spPr bwMode="auto">
          <a:xfrm>
            <a:off x="1728789" y="2843362"/>
            <a:ext cx="2725737" cy="745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nchor="ctr">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r">
              <a:lnSpc>
                <a:spcPct val="90000"/>
              </a:lnSpc>
            </a:pPr>
            <a:r>
              <a:rPr lang="en-GB" altLang="cs-CZ" b="1" baseline="0">
                <a:solidFill>
                  <a:schemeClr val="folHlink"/>
                </a:solidFill>
              </a:rPr>
              <a:t>Heart disease and hypertension</a:t>
            </a:r>
            <a:endParaRPr lang="en-GB" altLang="cs-CZ" sz="1600" b="1" baseline="0"/>
          </a:p>
        </p:txBody>
      </p:sp>
      <p:sp>
        <p:nvSpPr>
          <p:cNvPr id="14349" name="Text Box 13">
            <a:extLst>
              <a:ext uri="{FF2B5EF4-FFF2-40B4-BE49-F238E27FC236}">
                <a16:creationId xmlns:a16="http://schemas.microsoft.com/office/drawing/2014/main" id="{B1C01FA0-41F6-4063-A40B-9E1AE116F4FE}"/>
              </a:ext>
            </a:extLst>
          </p:cNvPr>
          <p:cNvSpPr txBox="1">
            <a:spLocks noChangeArrowheads="1"/>
          </p:cNvSpPr>
          <p:nvPr/>
        </p:nvSpPr>
        <p:spPr bwMode="auto">
          <a:xfrm>
            <a:off x="1524000" y="5568679"/>
            <a:ext cx="2813050" cy="819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nchor="ctr">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r"/>
            <a:r>
              <a:rPr lang="en-GB" altLang="cs-CZ" b="1" baseline="0">
                <a:solidFill>
                  <a:schemeClr val="folHlink"/>
                </a:solidFill>
              </a:rPr>
              <a:t>Ulcers and amputation</a:t>
            </a:r>
            <a:endParaRPr lang="en-GB" altLang="cs-CZ" sz="1600" b="1" baseline="0"/>
          </a:p>
        </p:txBody>
      </p:sp>
      <p:sp>
        <p:nvSpPr>
          <p:cNvPr id="14350" name="Text Box 14">
            <a:extLst>
              <a:ext uri="{FF2B5EF4-FFF2-40B4-BE49-F238E27FC236}">
                <a16:creationId xmlns:a16="http://schemas.microsoft.com/office/drawing/2014/main" id="{03D0D869-F20B-4CD4-9DBE-14775539BCA8}"/>
              </a:ext>
            </a:extLst>
          </p:cNvPr>
          <p:cNvSpPr txBox="1">
            <a:spLocks noChangeArrowheads="1"/>
          </p:cNvSpPr>
          <p:nvPr/>
        </p:nvSpPr>
        <p:spPr bwMode="auto">
          <a:xfrm>
            <a:off x="7346950" y="1965325"/>
            <a:ext cx="324485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nchor="ctr">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GB" altLang="cs-CZ" sz="1600" b="1" baseline="0"/>
              <a:t>Diabetic eye disease</a:t>
            </a:r>
          </a:p>
          <a:p>
            <a:pPr>
              <a:lnSpc>
                <a:spcPct val="90000"/>
              </a:lnSpc>
            </a:pPr>
            <a:r>
              <a:rPr lang="en-GB" altLang="cs-CZ" sz="1600" b="1" baseline="0"/>
              <a:t>(retinopathy and cataracts)</a:t>
            </a:r>
          </a:p>
        </p:txBody>
      </p:sp>
      <p:sp>
        <p:nvSpPr>
          <p:cNvPr id="14351" name="Text Box 15">
            <a:extLst>
              <a:ext uri="{FF2B5EF4-FFF2-40B4-BE49-F238E27FC236}">
                <a16:creationId xmlns:a16="http://schemas.microsoft.com/office/drawing/2014/main" id="{5F82F13D-11FE-45E8-BA37-E339BA31D7A0}"/>
              </a:ext>
            </a:extLst>
          </p:cNvPr>
          <p:cNvSpPr txBox="1">
            <a:spLocks noChangeArrowheads="1"/>
          </p:cNvSpPr>
          <p:nvPr/>
        </p:nvSpPr>
        <p:spPr bwMode="auto">
          <a:xfrm>
            <a:off x="7359650" y="3528900"/>
            <a:ext cx="2832100" cy="327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nchor="ctr">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GB" altLang="cs-CZ" sz="1600" b="1" baseline="0"/>
              <a:t>Renal disease (Kidney)</a:t>
            </a:r>
          </a:p>
        </p:txBody>
      </p:sp>
      <p:sp>
        <p:nvSpPr>
          <p:cNvPr id="14352" name="Text Box 16">
            <a:extLst>
              <a:ext uri="{FF2B5EF4-FFF2-40B4-BE49-F238E27FC236}">
                <a16:creationId xmlns:a16="http://schemas.microsoft.com/office/drawing/2014/main" id="{522094C7-BD32-4864-B619-5C70A313BBC4}"/>
              </a:ext>
            </a:extLst>
          </p:cNvPr>
          <p:cNvSpPr txBox="1">
            <a:spLocks noChangeArrowheads="1"/>
          </p:cNvSpPr>
          <p:nvPr/>
        </p:nvSpPr>
        <p:spPr bwMode="auto">
          <a:xfrm>
            <a:off x="7270751" y="5143388"/>
            <a:ext cx="2809875" cy="327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nchor="ctr">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GB" altLang="cs-CZ" sz="1600" b="1" baseline="0"/>
              <a:t>Neuropathy</a:t>
            </a:r>
          </a:p>
        </p:txBody>
      </p:sp>
      <p:sp>
        <p:nvSpPr>
          <p:cNvPr id="14353" name="Text Box 17">
            <a:extLst>
              <a:ext uri="{FF2B5EF4-FFF2-40B4-BE49-F238E27FC236}">
                <a16:creationId xmlns:a16="http://schemas.microsoft.com/office/drawing/2014/main" id="{214728FE-6B5D-472B-84C8-0ABBD36E6FD8}"/>
              </a:ext>
            </a:extLst>
          </p:cNvPr>
          <p:cNvSpPr txBox="1">
            <a:spLocks noChangeArrowheads="1"/>
          </p:cNvSpPr>
          <p:nvPr/>
        </p:nvSpPr>
        <p:spPr bwMode="auto">
          <a:xfrm>
            <a:off x="7359651" y="5740288"/>
            <a:ext cx="2754313" cy="327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nchor="ctr">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GB" altLang="cs-CZ" sz="1600" b="1" baseline="0"/>
              <a:t>Foot problems</a:t>
            </a:r>
          </a:p>
        </p:txBody>
      </p:sp>
      <p:sp>
        <p:nvSpPr>
          <p:cNvPr id="14354" name="Text Box 18">
            <a:extLst>
              <a:ext uri="{FF2B5EF4-FFF2-40B4-BE49-F238E27FC236}">
                <a16:creationId xmlns:a16="http://schemas.microsoft.com/office/drawing/2014/main" id="{6B9905A0-48BB-4BA6-B18A-E10381A34C6B}"/>
              </a:ext>
            </a:extLst>
          </p:cNvPr>
          <p:cNvSpPr txBox="1">
            <a:spLocks noChangeArrowheads="1"/>
          </p:cNvSpPr>
          <p:nvPr/>
        </p:nvSpPr>
        <p:spPr bwMode="auto">
          <a:xfrm>
            <a:off x="1676401" y="4141789"/>
            <a:ext cx="2778125" cy="745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248" tIns="40124" rIns="80248" bIns="40124">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r">
              <a:lnSpc>
                <a:spcPct val="90000"/>
              </a:lnSpc>
            </a:pPr>
            <a:r>
              <a:rPr lang="en-US" altLang="cs-CZ" b="1" baseline="0">
                <a:solidFill>
                  <a:schemeClr val="folHlink"/>
                </a:solidFill>
              </a:rPr>
              <a:t>Peripheral </a:t>
            </a:r>
          </a:p>
          <a:p>
            <a:pPr algn="r">
              <a:lnSpc>
                <a:spcPct val="90000"/>
              </a:lnSpc>
            </a:pPr>
            <a:r>
              <a:rPr lang="en-US" altLang="cs-CZ" b="1" baseline="0">
                <a:solidFill>
                  <a:schemeClr val="folHlink"/>
                </a:solidFill>
              </a:rPr>
              <a:t>vascular disease</a:t>
            </a:r>
            <a:endParaRPr lang="en-US" altLang="cs-CZ" sz="1600" baseline="0">
              <a:solidFill>
                <a:schemeClr val="folHlink"/>
              </a:solidFill>
            </a:endParaRPr>
          </a:p>
        </p:txBody>
      </p:sp>
      <p:sp>
        <p:nvSpPr>
          <p:cNvPr id="14355" name="Line 19">
            <a:extLst>
              <a:ext uri="{FF2B5EF4-FFF2-40B4-BE49-F238E27FC236}">
                <a16:creationId xmlns:a16="http://schemas.microsoft.com/office/drawing/2014/main" id="{FB5E6365-9977-4320-AF60-3B14EEDA490B}"/>
              </a:ext>
            </a:extLst>
          </p:cNvPr>
          <p:cNvSpPr>
            <a:spLocks noChangeShapeType="1"/>
          </p:cNvSpPr>
          <p:nvPr/>
        </p:nvSpPr>
        <p:spPr bwMode="auto">
          <a:xfrm>
            <a:off x="4486276" y="4632325"/>
            <a:ext cx="7921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4356" name="Line 20">
            <a:extLst>
              <a:ext uri="{FF2B5EF4-FFF2-40B4-BE49-F238E27FC236}">
                <a16:creationId xmlns:a16="http://schemas.microsoft.com/office/drawing/2014/main" id="{31ECFBBD-E498-4F38-B77D-5D3E9AD388B9}"/>
              </a:ext>
            </a:extLst>
          </p:cNvPr>
          <p:cNvSpPr>
            <a:spLocks noChangeShapeType="1"/>
          </p:cNvSpPr>
          <p:nvPr/>
        </p:nvSpPr>
        <p:spPr bwMode="auto">
          <a:xfrm flipH="1">
            <a:off x="4343400" y="6019800"/>
            <a:ext cx="9842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357" name="Rectangle 21">
            <a:extLst>
              <a:ext uri="{FF2B5EF4-FFF2-40B4-BE49-F238E27FC236}">
                <a16:creationId xmlns:a16="http://schemas.microsoft.com/office/drawing/2014/main" id="{6168997A-BC1E-41D9-B789-2DBA2A3916C5}"/>
              </a:ext>
            </a:extLst>
          </p:cNvPr>
          <p:cNvSpPr>
            <a:spLocks noChangeArrowheads="1"/>
          </p:cNvSpPr>
          <p:nvPr/>
        </p:nvSpPr>
        <p:spPr bwMode="auto">
          <a:xfrm>
            <a:off x="2514600" y="30480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baseline="-25000">
                <a:solidFill>
                  <a:schemeClr val="tx1"/>
                </a:solidFill>
                <a:latin typeface="Arial" panose="020B0604020202020204" pitchFamily="34" charset="0"/>
                <a:ea typeface="ＭＳ Ｐゴシック" panose="020B0600070205080204" pitchFamily="34" charset="-128"/>
              </a:defRPr>
            </a:lvl1pPr>
            <a:lvl2pPr marL="742950" indent="-285750">
              <a:defRPr sz="2400" baseline="-25000">
                <a:solidFill>
                  <a:schemeClr val="tx1"/>
                </a:solidFill>
                <a:latin typeface="Arial" panose="020B0604020202020204" pitchFamily="34" charset="0"/>
                <a:ea typeface="ＭＳ Ｐゴシック" panose="020B0600070205080204" pitchFamily="34" charset="-128"/>
              </a:defRPr>
            </a:lvl2pPr>
            <a:lvl3pPr marL="1143000" indent="-228600">
              <a:defRPr sz="2400" baseline="-25000">
                <a:solidFill>
                  <a:schemeClr val="tx1"/>
                </a:solidFill>
                <a:latin typeface="Arial" panose="020B0604020202020204" pitchFamily="34" charset="0"/>
                <a:ea typeface="ＭＳ Ｐゴシック" panose="020B0600070205080204" pitchFamily="34" charset="-128"/>
              </a:defRPr>
            </a:lvl3pPr>
            <a:lvl4pPr marL="1600200" indent="-228600">
              <a:defRPr sz="2400" baseline="-25000">
                <a:solidFill>
                  <a:schemeClr val="tx1"/>
                </a:solidFill>
                <a:latin typeface="Arial" panose="020B0604020202020204" pitchFamily="34" charset="0"/>
                <a:ea typeface="ＭＳ Ｐゴシック" panose="020B0600070205080204" pitchFamily="34" charset="-128"/>
              </a:defRPr>
            </a:lvl4pPr>
            <a:lvl5pPr marL="2057400" indent="-228600">
              <a:defRPr sz="2400"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cs-CZ" sz="4400" baseline="0">
                <a:solidFill>
                  <a:srgbClr val="FC8160"/>
                </a:solidFill>
              </a:rPr>
              <a:t>Diabetes Complications</a:t>
            </a:r>
            <a:endParaRPr lang="en-US" altLang="cs-CZ" sz="4400" baseline="0">
              <a:solidFill>
                <a:schemeClr val="tx2"/>
              </a:solidFill>
            </a:endParaRPr>
          </a:p>
        </p:txBody>
      </p:sp>
      <p:sp>
        <p:nvSpPr>
          <p:cNvPr id="14358" name="Text Box 22">
            <a:extLst>
              <a:ext uri="{FF2B5EF4-FFF2-40B4-BE49-F238E27FC236}">
                <a16:creationId xmlns:a16="http://schemas.microsoft.com/office/drawing/2014/main" id="{413FAFC6-81D1-4814-855C-2252ABDB09DC}"/>
              </a:ext>
            </a:extLst>
          </p:cNvPr>
          <p:cNvSpPr txBox="1">
            <a:spLocks noChangeArrowheads="1"/>
          </p:cNvSpPr>
          <p:nvPr/>
        </p:nvSpPr>
        <p:spPr bwMode="auto">
          <a:xfrm>
            <a:off x="3048000" y="6445251"/>
            <a:ext cx="7543800" cy="29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15000"/>
              </a:spcBef>
            </a:pPr>
            <a:endParaRPr lang="cs-CZ" altLang="cs-CZ" sz="1400" baseline="0"/>
          </a:p>
        </p:txBody>
      </p:sp>
    </p:spTree>
    <p:extLst>
      <p:ext uri="{BB962C8B-B14F-4D97-AF65-F5344CB8AC3E}">
        <p14:creationId xmlns:p14="http://schemas.microsoft.com/office/powerpoint/2010/main" val="1815286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C4D30A0-8953-4C1A-894D-7FEC399A449A}"/>
              </a:ext>
            </a:extLst>
          </p:cNvPr>
          <p:cNvSpPr>
            <a:spLocks noGrp="1" noChangeArrowheads="1"/>
          </p:cNvSpPr>
          <p:nvPr>
            <p:ph type="title"/>
          </p:nvPr>
        </p:nvSpPr>
        <p:spPr/>
        <p:txBody>
          <a:bodyPr/>
          <a:lstStyle/>
          <a:p>
            <a:pPr eaLnBrk="1" hangingPunct="1"/>
            <a:r>
              <a:rPr lang="en-US" altLang="cs-CZ"/>
              <a:t>Macro-vascular Complications</a:t>
            </a:r>
            <a:endParaRPr lang="en-GB" altLang="cs-CZ"/>
          </a:p>
        </p:txBody>
      </p:sp>
      <p:sp>
        <p:nvSpPr>
          <p:cNvPr id="12291" name="Rectangle 3">
            <a:extLst>
              <a:ext uri="{FF2B5EF4-FFF2-40B4-BE49-F238E27FC236}">
                <a16:creationId xmlns:a16="http://schemas.microsoft.com/office/drawing/2014/main" id="{D795DCE0-7544-4346-AA70-C59C1BA2A687}"/>
              </a:ext>
            </a:extLst>
          </p:cNvPr>
          <p:cNvSpPr>
            <a:spLocks noGrp="1" noChangeArrowheads="1"/>
          </p:cNvSpPr>
          <p:nvPr>
            <p:ph type="body" idx="1"/>
          </p:nvPr>
        </p:nvSpPr>
        <p:spPr/>
        <p:txBody>
          <a:bodyPr/>
          <a:lstStyle/>
          <a:p>
            <a:pPr eaLnBrk="1" hangingPunct="1"/>
            <a:r>
              <a:rPr lang="en-US" altLang="cs-CZ" dirty="0"/>
              <a:t>Ischemic heart disease</a:t>
            </a:r>
          </a:p>
          <a:p>
            <a:pPr eaLnBrk="1" hangingPunct="1"/>
            <a:r>
              <a:rPr lang="en-US" altLang="cs-CZ" dirty="0"/>
              <a:t>Cerebrovascular disease</a:t>
            </a:r>
          </a:p>
          <a:p>
            <a:pPr eaLnBrk="1" hangingPunct="1"/>
            <a:r>
              <a:rPr lang="en-US" altLang="cs-CZ" dirty="0"/>
              <a:t>Peripheral vascular disease</a:t>
            </a:r>
          </a:p>
          <a:p>
            <a:pPr eaLnBrk="1" hangingPunct="1">
              <a:buFont typeface="Wingdings" panose="05000000000000000000" pitchFamily="2" charset="2"/>
              <a:buNone/>
            </a:pPr>
            <a:endParaRPr lang="en-US" altLang="cs-CZ" dirty="0"/>
          </a:p>
          <a:p>
            <a:pPr eaLnBrk="1" hangingPunct="1">
              <a:buFont typeface="Wingdings" panose="05000000000000000000" pitchFamily="2" charset="2"/>
              <a:buNone/>
            </a:pPr>
            <a:r>
              <a:rPr lang="en-US" altLang="cs-CZ" dirty="0"/>
              <a:t>Diabetic patients have a 2 to 6 times higher risk for</a:t>
            </a:r>
          </a:p>
          <a:p>
            <a:pPr eaLnBrk="1" hangingPunct="1">
              <a:buFont typeface="Wingdings" panose="05000000000000000000" pitchFamily="2" charset="2"/>
              <a:buNone/>
            </a:pPr>
            <a:r>
              <a:rPr lang="en-US" altLang="cs-CZ" dirty="0"/>
              <a:t>development of these complications than the</a:t>
            </a:r>
            <a:r>
              <a:rPr lang="cs-CZ" altLang="cs-CZ" dirty="0"/>
              <a:t> </a:t>
            </a:r>
            <a:r>
              <a:rPr lang="en-US" altLang="cs-CZ" dirty="0"/>
              <a:t>general population</a:t>
            </a:r>
          </a:p>
          <a:p>
            <a:pPr eaLnBrk="1" hangingPunct="1"/>
            <a:endParaRPr lang="en-GB" altLang="cs-CZ" dirty="0"/>
          </a:p>
        </p:txBody>
      </p:sp>
      <p:pic>
        <p:nvPicPr>
          <p:cNvPr id="12292" name="Picture 4" descr="C:\My Documents\My Pictures\stroke.bmp">
            <a:extLst>
              <a:ext uri="{FF2B5EF4-FFF2-40B4-BE49-F238E27FC236}">
                <a16:creationId xmlns:a16="http://schemas.microsoft.com/office/drawing/2014/main" id="{DD7ABBC5-F63D-4BB6-80AC-DCFCE21DA8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5670" y="1325881"/>
            <a:ext cx="336073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610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050">
            <a:extLst>
              <a:ext uri="{FF2B5EF4-FFF2-40B4-BE49-F238E27FC236}">
                <a16:creationId xmlns:a16="http://schemas.microsoft.com/office/drawing/2014/main" id="{22D2D1E9-4E58-4209-AB76-F9A991031F60}"/>
              </a:ext>
            </a:extLst>
          </p:cNvPr>
          <p:cNvSpPr>
            <a:spLocks noGrp="1" noChangeArrowheads="1"/>
          </p:cNvSpPr>
          <p:nvPr>
            <p:ph type="title"/>
          </p:nvPr>
        </p:nvSpPr>
        <p:spPr/>
        <p:txBody>
          <a:bodyPr/>
          <a:lstStyle/>
          <a:p>
            <a:pPr eaLnBrk="1" hangingPunct="1"/>
            <a:r>
              <a:rPr lang="en-US" altLang="cs-CZ"/>
              <a:t>Risk Factor Clustering in Diabetes</a:t>
            </a:r>
          </a:p>
        </p:txBody>
      </p:sp>
      <p:sp>
        <p:nvSpPr>
          <p:cNvPr id="17411" name="Rectangle 2051">
            <a:extLst>
              <a:ext uri="{FF2B5EF4-FFF2-40B4-BE49-F238E27FC236}">
                <a16:creationId xmlns:a16="http://schemas.microsoft.com/office/drawing/2014/main" id="{879AC7BA-531E-4B73-B457-7CD95E5BBD46}"/>
              </a:ext>
            </a:extLst>
          </p:cNvPr>
          <p:cNvSpPr>
            <a:spLocks noGrp="1" noChangeArrowheads="1"/>
          </p:cNvSpPr>
          <p:nvPr>
            <p:ph type="body" idx="1"/>
          </p:nvPr>
        </p:nvSpPr>
        <p:spPr/>
        <p:txBody>
          <a:bodyPr/>
          <a:lstStyle/>
          <a:p>
            <a:pPr eaLnBrk="1" hangingPunct="1"/>
            <a:r>
              <a:rPr lang="en-US" altLang="cs-CZ"/>
              <a:t>Type 2 Diabetes at Diagnosis:</a:t>
            </a:r>
          </a:p>
          <a:p>
            <a:pPr lvl="1" eaLnBrk="1" hangingPunct="1"/>
            <a:r>
              <a:rPr lang="en-US" altLang="cs-CZ"/>
              <a:t>50% have hypertension</a:t>
            </a:r>
          </a:p>
          <a:p>
            <a:pPr lvl="1" eaLnBrk="1" hangingPunct="1"/>
            <a:r>
              <a:rPr lang="en-US" altLang="cs-CZ"/>
              <a:t>30% have dyslipidemia</a:t>
            </a:r>
          </a:p>
          <a:p>
            <a:pPr eaLnBrk="1" hangingPunct="1"/>
            <a:r>
              <a:rPr lang="en-US" altLang="cs-CZ"/>
              <a:t>UKPDS:</a:t>
            </a:r>
          </a:p>
          <a:p>
            <a:pPr lvl="1" eaLnBrk="1" hangingPunct="1"/>
            <a:r>
              <a:rPr lang="en-US" altLang="cs-CZ"/>
              <a:t>Prospective study</a:t>
            </a:r>
          </a:p>
          <a:p>
            <a:pPr lvl="1" eaLnBrk="1" hangingPunct="1"/>
            <a:r>
              <a:rPr lang="en-US" altLang="cs-CZ"/>
              <a:t>Newly detected type 2 DM:</a:t>
            </a:r>
          </a:p>
          <a:p>
            <a:pPr lvl="2" eaLnBrk="1" hangingPunct="1"/>
            <a:r>
              <a:rPr lang="en-US" altLang="cs-CZ"/>
              <a:t>335 with CAD, 8 year follow-up</a:t>
            </a:r>
          </a:p>
          <a:p>
            <a:pPr lvl="1" eaLnBrk="1" hangingPunct="1"/>
            <a:r>
              <a:rPr lang="en-US" altLang="cs-CZ"/>
              <a:t>Associated with elevated LDL-C, low levels of HDL-C, systolic hypertension</a:t>
            </a:r>
          </a:p>
          <a:p>
            <a:pPr lvl="2" eaLnBrk="1" hangingPunct="1"/>
            <a:endParaRPr lang="en-US" altLang="cs-CZ"/>
          </a:p>
          <a:p>
            <a:pPr eaLnBrk="1" hangingPunct="1"/>
            <a:endParaRPr lang="en-US" altLang="cs-CZ"/>
          </a:p>
          <a:p>
            <a:pPr eaLnBrk="1" hangingPunct="1"/>
            <a:endParaRPr lang="en-US" altLang="cs-CZ"/>
          </a:p>
          <a:p>
            <a:pPr eaLnBrk="1" hangingPunct="1"/>
            <a:endParaRPr lang="en-US" altLang="cs-CZ"/>
          </a:p>
        </p:txBody>
      </p:sp>
    </p:spTree>
    <p:extLst>
      <p:ext uri="{BB962C8B-B14F-4D97-AF65-F5344CB8AC3E}">
        <p14:creationId xmlns:p14="http://schemas.microsoft.com/office/powerpoint/2010/main" val="2104576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A74D0E5A-EA49-4BC1-876A-8C776394D87D}"/>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5051" y="1985964"/>
            <a:ext cx="1719263"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sp>
        <p:nvSpPr>
          <p:cNvPr id="22531" name="Text Box 3">
            <a:extLst>
              <a:ext uri="{FF2B5EF4-FFF2-40B4-BE49-F238E27FC236}">
                <a16:creationId xmlns:a16="http://schemas.microsoft.com/office/drawing/2014/main" id="{8A6608AC-3BCB-407E-B83A-039757CB50E7}"/>
              </a:ext>
            </a:extLst>
          </p:cNvPr>
          <p:cNvSpPr txBox="1">
            <a:spLocks noChangeArrowheads="1"/>
          </p:cNvSpPr>
          <p:nvPr/>
        </p:nvSpPr>
        <p:spPr bwMode="auto">
          <a:xfrm>
            <a:off x="1862138" y="1448043"/>
            <a:ext cx="3109912" cy="45036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nchor="ctr">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ctr"/>
            <a:r>
              <a:rPr lang="en-GB" altLang="cs-CZ" b="1" baseline="0"/>
              <a:t>Macrovascular</a:t>
            </a:r>
            <a:endParaRPr lang="en-GB" altLang="cs-CZ" sz="2100" i="1" baseline="0">
              <a:latin typeface="TimesNewRomanPS" charset="0"/>
            </a:endParaRPr>
          </a:p>
        </p:txBody>
      </p:sp>
      <p:sp>
        <p:nvSpPr>
          <p:cNvPr id="22532" name="Text Box 4">
            <a:extLst>
              <a:ext uri="{FF2B5EF4-FFF2-40B4-BE49-F238E27FC236}">
                <a16:creationId xmlns:a16="http://schemas.microsoft.com/office/drawing/2014/main" id="{DC6012AE-6D47-481C-B2D6-24C26B6B49BD}"/>
              </a:ext>
            </a:extLst>
          </p:cNvPr>
          <p:cNvSpPr txBox="1">
            <a:spLocks noChangeArrowheads="1"/>
          </p:cNvSpPr>
          <p:nvPr/>
        </p:nvSpPr>
        <p:spPr bwMode="auto">
          <a:xfrm>
            <a:off x="6811963" y="1448043"/>
            <a:ext cx="3111500" cy="45036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nchor="ctr">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ctr"/>
            <a:r>
              <a:rPr lang="en-GB" altLang="cs-CZ" b="1" baseline="0">
                <a:solidFill>
                  <a:schemeClr val="folHlink"/>
                </a:solidFill>
              </a:rPr>
              <a:t>Microvascular</a:t>
            </a:r>
            <a:endParaRPr lang="en-GB" altLang="cs-CZ" sz="1600" baseline="0">
              <a:solidFill>
                <a:schemeClr val="folHlink"/>
              </a:solidFill>
              <a:latin typeface="TimesNewRomanPS" charset="0"/>
            </a:endParaRPr>
          </a:p>
        </p:txBody>
      </p:sp>
      <p:sp>
        <p:nvSpPr>
          <p:cNvPr id="22533" name="Line 5">
            <a:extLst>
              <a:ext uri="{FF2B5EF4-FFF2-40B4-BE49-F238E27FC236}">
                <a16:creationId xmlns:a16="http://schemas.microsoft.com/office/drawing/2014/main" id="{A63175BB-E018-496E-951A-6302B22923BF}"/>
              </a:ext>
            </a:extLst>
          </p:cNvPr>
          <p:cNvSpPr>
            <a:spLocks noChangeShapeType="1"/>
          </p:cNvSpPr>
          <p:nvPr/>
        </p:nvSpPr>
        <p:spPr bwMode="auto">
          <a:xfrm flipH="1">
            <a:off x="4486275" y="2200275"/>
            <a:ext cx="10731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34" name="Line 6">
            <a:extLst>
              <a:ext uri="{FF2B5EF4-FFF2-40B4-BE49-F238E27FC236}">
                <a16:creationId xmlns:a16="http://schemas.microsoft.com/office/drawing/2014/main" id="{4767CEB8-C21A-410F-A89B-7F5305378EFD}"/>
              </a:ext>
            </a:extLst>
          </p:cNvPr>
          <p:cNvSpPr>
            <a:spLocks noChangeShapeType="1"/>
          </p:cNvSpPr>
          <p:nvPr/>
        </p:nvSpPr>
        <p:spPr bwMode="auto">
          <a:xfrm flipH="1">
            <a:off x="4486276" y="3182938"/>
            <a:ext cx="9318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35" name="Line 7">
            <a:extLst>
              <a:ext uri="{FF2B5EF4-FFF2-40B4-BE49-F238E27FC236}">
                <a16:creationId xmlns:a16="http://schemas.microsoft.com/office/drawing/2014/main" id="{EAD74911-0F9C-422C-815E-9B71392C4A0F}"/>
              </a:ext>
            </a:extLst>
          </p:cNvPr>
          <p:cNvSpPr>
            <a:spLocks noChangeShapeType="1"/>
          </p:cNvSpPr>
          <p:nvPr/>
        </p:nvSpPr>
        <p:spPr bwMode="auto">
          <a:xfrm flipH="1">
            <a:off x="5978526" y="2212975"/>
            <a:ext cx="13811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36" name="Line 8">
            <a:extLst>
              <a:ext uri="{FF2B5EF4-FFF2-40B4-BE49-F238E27FC236}">
                <a16:creationId xmlns:a16="http://schemas.microsoft.com/office/drawing/2014/main" id="{F9DA4873-36F5-40C9-B534-DE9C60AD542E}"/>
              </a:ext>
            </a:extLst>
          </p:cNvPr>
          <p:cNvSpPr>
            <a:spLocks noChangeShapeType="1"/>
          </p:cNvSpPr>
          <p:nvPr/>
        </p:nvSpPr>
        <p:spPr bwMode="auto">
          <a:xfrm flipH="1">
            <a:off x="5815014" y="3754438"/>
            <a:ext cx="154463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37" name="Line 9">
            <a:extLst>
              <a:ext uri="{FF2B5EF4-FFF2-40B4-BE49-F238E27FC236}">
                <a16:creationId xmlns:a16="http://schemas.microsoft.com/office/drawing/2014/main" id="{A9272746-6CE8-4919-A513-EE177B56588D}"/>
              </a:ext>
            </a:extLst>
          </p:cNvPr>
          <p:cNvSpPr>
            <a:spLocks noChangeShapeType="1"/>
          </p:cNvSpPr>
          <p:nvPr/>
        </p:nvSpPr>
        <p:spPr bwMode="auto">
          <a:xfrm flipH="1">
            <a:off x="6172200" y="5307013"/>
            <a:ext cx="10985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38" name="Line 10">
            <a:extLst>
              <a:ext uri="{FF2B5EF4-FFF2-40B4-BE49-F238E27FC236}">
                <a16:creationId xmlns:a16="http://schemas.microsoft.com/office/drawing/2014/main" id="{C7C11736-5083-464F-910E-DFDE1BAA8B5B}"/>
              </a:ext>
            </a:extLst>
          </p:cNvPr>
          <p:cNvSpPr>
            <a:spLocks noChangeShapeType="1"/>
          </p:cNvSpPr>
          <p:nvPr/>
        </p:nvSpPr>
        <p:spPr bwMode="auto">
          <a:xfrm flipH="1">
            <a:off x="6319838" y="5924550"/>
            <a:ext cx="103981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39" name="Text Box 11">
            <a:extLst>
              <a:ext uri="{FF2B5EF4-FFF2-40B4-BE49-F238E27FC236}">
                <a16:creationId xmlns:a16="http://schemas.microsoft.com/office/drawing/2014/main" id="{3FD65BFD-E05B-4971-B5C6-09D05B2E7335}"/>
              </a:ext>
            </a:extLst>
          </p:cNvPr>
          <p:cNvSpPr txBox="1">
            <a:spLocks noChangeArrowheads="1"/>
          </p:cNvSpPr>
          <p:nvPr/>
        </p:nvSpPr>
        <p:spPr bwMode="auto">
          <a:xfrm>
            <a:off x="2949575" y="1936993"/>
            <a:ext cx="1504950" cy="4503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nchor="ctr">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r"/>
            <a:r>
              <a:rPr lang="en-GB" altLang="cs-CZ" b="1" baseline="0"/>
              <a:t>Stroke</a:t>
            </a:r>
          </a:p>
        </p:txBody>
      </p:sp>
      <p:sp>
        <p:nvSpPr>
          <p:cNvPr id="22540" name="Text Box 12">
            <a:extLst>
              <a:ext uri="{FF2B5EF4-FFF2-40B4-BE49-F238E27FC236}">
                <a16:creationId xmlns:a16="http://schemas.microsoft.com/office/drawing/2014/main" id="{BA10F7CA-1BFD-44E0-8C76-8F9F25B2179A}"/>
              </a:ext>
            </a:extLst>
          </p:cNvPr>
          <p:cNvSpPr txBox="1">
            <a:spLocks noChangeArrowheads="1"/>
          </p:cNvSpPr>
          <p:nvPr/>
        </p:nvSpPr>
        <p:spPr bwMode="auto">
          <a:xfrm>
            <a:off x="1728789" y="2843362"/>
            <a:ext cx="2725737" cy="745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nchor="ctr">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r">
              <a:lnSpc>
                <a:spcPct val="90000"/>
              </a:lnSpc>
            </a:pPr>
            <a:r>
              <a:rPr lang="en-GB" altLang="cs-CZ" b="1" baseline="0"/>
              <a:t>Heart disease and hypertension</a:t>
            </a:r>
            <a:endParaRPr lang="en-GB" altLang="cs-CZ" sz="1600" b="1" baseline="0"/>
          </a:p>
        </p:txBody>
      </p:sp>
      <p:sp>
        <p:nvSpPr>
          <p:cNvPr id="22541" name="Text Box 13">
            <a:extLst>
              <a:ext uri="{FF2B5EF4-FFF2-40B4-BE49-F238E27FC236}">
                <a16:creationId xmlns:a16="http://schemas.microsoft.com/office/drawing/2014/main" id="{EF99F974-B247-4D7E-8617-9FCCEC23073C}"/>
              </a:ext>
            </a:extLst>
          </p:cNvPr>
          <p:cNvSpPr txBox="1">
            <a:spLocks noChangeArrowheads="1"/>
          </p:cNvSpPr>
          <p:nvPr/>
        </p:nvSpPr>
        <p:spPr bwMode="auto">
          <a:xfrm>
            <a:off x="1828800" y="5568679"/>
            <a:ext cx="2508250" cy="819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nchor="ctr">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r"/>
            <a:r>
              <a:rPr lang="en-GB" altLang="cs-CZ" b="1" baseline="0"/>
              <a:t>Ulcers and amputation</a:t>
            </a:r>
            <a:endParaRPr lang="en-GB" altLang="cs-CZ" sz="1600" b="1" baseline="0"/>
          </a:p>
        </p:txBody>
      </p:sp>
      <p:sp>
        <p:nvSpPr>
          <p:cNvPr id="22542" name="Text Box 14">
            <a:extLst>
              <a:ext uri="{FF2B5EF4-FFF2-40B4-BE49-F238E27FC236}">
                <a16:creationId xmlns:a16="http://schemas.microsoft.com/office/drawing/2014/main" id="{CCD3116D-6A28-4577-8EA3-1A6BC30898EF}"/>
              </a:ext>
            </a:extLst>
          </p:cNvPr>
          <p:cNvSpPr txBox="1">
            <a:spLocks noChangeArrowheads="1"/>
          </p:cNvSpPr>
          <p:nvPr/>
        </p:nvSpPr>
        <p:spPr bwMode="auto">
          <a:xfrm>
            <a:off x="7346950" y="2074705"/>
            <a:ext cx="3244850" cy="1078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nchor="ctr">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nSpc>
                <a:spcPct val="90000"/>
              </a:lnSpc>
            </a:pPr>
            <a:r>
              <a:rPr lang="en-GB" altLang="cs-CZ" b="1" baseline="0">
                <a:solidFill>
                  <a:schemeClr val="folHlink"/>
                </a:solidFill>
              </a:rPr>
              <a:t>Diabetic eye disease</a:t>
            </a:r>
          </a:p>
          <a:p>
            <a:pPr>
              <a:lnSpc>
                <a:spcPct val="90000"/>
              </a:lnSpc>
            </a:pPr>
            <a:r>
              <a:rPr lang="en-GB" altLang="cs-CZ" b="1" baseline="0">
                <a:solidFill>
                  <a:schemeClr val="folHlink"/>
                </a:solidFill>
              </a:rPr>
              <a:t>(retinopathy and cataracts</a:t>
            </a:r>
            <a:r>
              <a:rPr lang="en-GB" altLang="cs-CZ" sz="1800" b="1" baseline="0">
                <a:solidFill>
                  <a:schemeClr val="folHlink"/>
                </a:solidFill>
              </a:rPr>
              <a:t>)</a:t>
            </a:r>
          </a:p>
        </p:txBody>
      </p:sp>
      <p:sp>
        <p:nvSpPr>
          <p:cNvPr id="22543" name="Text Box 15">
            <a:extLst>
              <a:ext uri="{FF2B5EF4-FFF2-40B4-BE49-F238E27FC236}">
                <a16:creationId xmlns:a16="http://schemas.microsoft.com/office/drawing/2014/main" id="{68A8D0AD-FDE8-4369-BD10-7684DF70B291}"/>
              </a:ext>
            </a:extLst>
          </p:cNvPr>
          <p:cNvSpPr txBox="1">
            <a:spLocks noChangeArrowheads="1"/>
          </p:cNvSpPr>
          <p:nvPr/>
        </p:nvSpPr>
        <p:spPr bwMode="auto">
          <a:xfrm>
            <a:off x="7359650" y="3282679"/>
            <a:ext cx="2832100" cy="819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nchor="ctr">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GB" altLang="cs-CZ" b="1" baseline="0">
                <a:solidFill>
                  <a:schemeClr val="folHlink"/>
                </a:solidFill>
              </a:rPr>
              <a:t>Renal disease (Kidney)</a:t>
            </a:r>
          </a:p>
        </p:txBody>
      </p:sp>
      <p:sp>
        <p:nvSpPr>
          <p:cNvPr id="22544" name="Text Box 16">
            <a:extLst>
              <a:ext uri="{FF2B5EF4-FFF2-40B4-BE49-F238E27FC236}">
                <a16:creationId xmlns:a16="http://schemas.microsoft.com/office/drawing/2014/main" id="{1C7C44A8-780E-472B-B329-8C3729A38115}"/>
              </a:ext>
            </a:extLst>
          </p:cNvPr>
          <p:cNvSpPr txBox="1">
            <a:spLocks noChangeArrowheads="1"/>
          </p:cNvSpPr>
          <p:nvPr/>
        </p:nvSpPr>
        <p:spPr bwMode="auto">
          <a:xfrm>
            <a:off x="7270751" y="5081831"/>
            <a:ext cx="2809875" cy="4503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nchor="ctr">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GB" altLang="cs-CZ" b="1" baseline="0">
                <a:solidFill>
                  <a:schemeClr val="folHlink"/>
                </a:solidFill>
              </a:rPr>
              <a:t>Neuropathy</a:t>
            </a:r>
          </a:p>
        </p:txBody>
      </p:sp>
      <p:sp>
        <p:nvSpPr>
          <p:cNvPr id="22545" name="Text Box 17">
            <a:extLst>
              <a:ext uri="{FF2B5EF4-FFF2-40B4-BE49-F238E27FC236}">
                <a16:creationId xmlns:a16="http://schemas.microsoft.com/office/drawing/2014/main" id="{5A44693B-A51A-4E87-BA68-312323E248F7}"/>
              </a:ext>
            </a:extLst>
          </p:cNvPr>
          <p:cNvSpPr txBox="1">
            <a:spLocks noChangeArrowheads="1"/>
          </p:cNvSpPr>
          <p:nvPr/>
        </p:nvSpPr>
        <p:spPr bwMode="auto">
          <a:xfrm>
            <a:off x="7359651" y="5678731"/>
            <a:ext cx="2754313" cy="4503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nchor="ctr">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r>
              <a:rPr lang="en-GB" altLang="cs-CZ" b="1" baseline="0">
                <a:solidFill>
                  <a:schemeClr val="folHlink"/>
                </a:solidFill>
              </a:rPr>
              <a:t>Foot problems</a:t>
            </a:r>
          </a:p>
        </p:txBody>
      </p:sp>
      <p:sp>
        <p:nvSpPr>
          <p:cNvPr id="22546" name="Text Box 18">
            <a:extLst>
              <a:ext uri="{FF2B5EF4-FFF2-40B4-BE49-F238E27FC236}">
                <a16:creationId xmlns:a16="http://schemas.microsoft.com/office/drawing/2014/main" id="{AE965972-2EE2-4EB8-9310-E5540988EC71}"/>
              </a:ext>
            </a:extLst>
          </p:cNvPr>
          <p:cNvSpPr txBox="1">
            <a:spLocks noChangeArrowheads="1"/>
          </p:cNvSpPr>
          <p:nvPr/>
        </p:nvSpPr>
        <p:spPr bwMode="auto">
          <a:xfrm>
            <a:off x="1676401" y="4141789"/>
            <a:ext cx="2778125" cy="745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0248" tIns="40124" rIns="80248" bIns="40124">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r">
              <a:lnSpc>
                <a:spcPct val="90000"/>
              </a:lnSpc>
            </a:pPr>
            <a:r>
              <a:rPr lang="en-US" altLang="cs-CZ" b="1" baseline="0"/>
              <a:t>Peripheral </a:t>
            </a:r>
          </a:p>
          <a:p>
            <a:pPr algn="r">
              <a:lnSpc>
                <a:spcPct val="90000"/>
              </a:lnSpc>
            </a:pPr>
            <a:r>
              <a:rPr lang="en-US" altLang="cs-CZ" b="1" baseline="0"/>
              <a:t>vascular disease</a:t>
            </a:r>
            <a:endParaRPr lang="en-US" altLang="cs-CZ" sz="1600" baseline="0"/>
          </a:p>
        </p:txBody>
      </p:sp>
      <p:sp>
        <p:nvSpPr>
          <p:cNvPr id="22547" name="Line 19">
            <a:extLst>
              <a:ext uri="{FF2B5EF4-FFF2-40B4-BE49-F238E27FC236}">
                <a16:creationId xmlns:a16="http://schemas.microsoft.com/office/drawing/2014/main" id="{6A3D30E0-8330-4DE5-B64F-5916EAB00F69}"/>
              </a:ext>
            </a:extLst>
          </p:cNvPr>
          <p:cNvSpPr>
            <a:spLocks noChangeShapeType="1"/>
          </p:cNvSpPr>
          <p:nvPr/>
        </p:nvSpPr>
        <p:spPr bwMode="auto">
          <a:xfrm>
            <a:off x="4486276" y="4632325"/>
            <a:ext cx="7921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22548" name="Line 20">
            <a:extLst>
              <a:ext uri="{FF2B5EF4-FFF2-40B4-BE49-F238E27FC236}">
                <a16:creationId xmlns:a16="http://schemas.microsoft.com/office/drawing/2014/main" id="{68062292-47BC-4078-BD98-9BB392F626D8}"/>
              </a:ext>
            </a:extLst>
          </p:cNvPr>
          <p:cNvSpPr>
            <a:spLocks noChangeShapeType="1"/>
          </p:cNvSpPr>
          <p:nvPr/>
        </p:nvSpPr>
        <p:spPr bwMode="auto">
          <a:xfrm flipH="1">
            <a:off x="4343400" y="6019800"/>
            <a:ext cx="9842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2549" name="Rectangle 21">
            <a:extLst>
              <a:ext uri="{FF2B5EF4-FFF2-40B4-BE49-F238E27FC236}">
                <a16:creationId xmlns:a16="http://schemas.microsoft.com/office/drawing/2014/main" id="{9838B305-7CFC-4110-8A54-12F0191DF323}"/>
              </a:ext>
            </a:extLst>
          </p:cNvPr>
          <p:cNvSpPr>
            <a:spLocks noChangeArrowheads="1"/>
          </p:cNvSpPr>
          <p:nvPr/>
        </p:nvSpPr>
        <p:spPr bwMode="auto">
          <a:xfrm>
            <a:off x="2514600" y="304800"/>
            <a:ext cx="7239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baseline="-25000">
                <a:solidFill>
                  <a:schemeClr val="tx1"/>
                </a:solidFill>
                <a:latin typeface="Arial" panose="020B0604020202020204" pitchFamily="34" charset="0"/>
                <a:ea typeface="ＭＳ Ｐゴシック" panose="020B0600070205080204" pitchFamily="34" charset="-128"/>
              </a:defRPr>
            </a:lvl1pPr>
            <a:lvl2pPr marL="742950" indent="-285750">
              <a:defRPr sz="2400" baseline="-25000">
                <a:solidFill>
                  <a:schemeClr val="tx1"/>
                </a:solidFill>
                <a:latin typeface="Arial" panose="020B0604020202020204" pitchFamily="34" charset="0"/>
                <a:ea typeface="ＭＳ Ｐゴシック" panose="020B0600070205080204" pitchFamily="34" charset="-128"/>
              </a:defRPr>
            </a:lvl2pPr>
            <a:lvl3pPr marL="1143000" indent="-228600">
              <a:defRPr sz="2400" baseline="-25000">
                <a:solidFill>
                  <a:schemeClr val="tx1"/>
                </a:solidFill>
                <a:latin typeface="Arial" panose="020B0604020202020204" pitchFamily="34" charset="0"/>
                <a:ea typeface="ＭＳ Ｐゴシック" panose="020B0600070205080204" pitchFamily="34" charset="-128"/>
              </a:defRPr>
            </a:lvl3pPr>
            <a:lvl4pPr marL="1600200" indent="-228600">
              <a:defRPr sz="2400" baseline="-25000">
                <a:solidFill>
                  <a:schemeClr val="tx1"/>
                </a:solidFill>
                <a:latin typeface="Arial" panose="020B0604020202020204" pitchFamily="34" charset="0"/>
                <a:ea typeface="ＭＳ Ｐゴシック" panose="020B0600070205080204" pitchFamily="34" charset="-128"/>
              </a:defRPr>
            </a:lvl4pPr>
            <a:lvl5pPr marL="2057400" indent="-228600">
              <a:defRPr sz="2400" baseline="-25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cs-CZ" sz="4400" baseline="0">
                <a:solidFill>
                  <a:srgbClr val="FC8160"/>
                </a:solidFill>
              </a:rPr>
              <a:t>Diabetes Complications</a:t>
            </a:r>
            <a:endParaRPr lang="en-US" altLang="cs-CZ" sz="4400" baseline="0">
              <a:solidFill>
                <a:schemeClr val="tx2"/>
              </a:solidFill>
            </a:endParaRPr>
          </a:p>
        </p:txBody>
      </p:sp>
      <p:sp>
        <p:nvSpPr>
          <p:cNvPr id="22550" name="Text Box 22">
            <a:extLst>
              <a:ext uri="{FF2B5EF4-FFF2-40B4-BE49-F238E27FC236}">
                <a16:creationId xmlns:a16="http://schemas.microsoft.com/office/drawing/2014/main" id="{484542BE-9925-4B62-9125-F470765D3E30}"/>
              </a:ext>
            </a:extLst>
          </p:cNvPr>
          <p:cNvSpPr txBox="1">
            <a:spLocks noChangeArrowheads="1"/>
          </p:cNvSpPr>
          <p:nvPr/>
        </p:nvSpPr>
        <p:spPr bwMode="auto">
          <a:xfrm>
            <a:off x="3048000" y="6445251"/>
            <a:ext cx="7543800" cy="29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248" tIns="40124" rIns="80248" bIns="40124">
            <a:spAutoFit/>
          </a:bodyPr>
          <a:lstStyle>
            <a:lvl1pPr defTabSz="801688">
              <a:defRPr sz="2400" baseline="-25000">
                <a:solidFill>
                  <a:schemeClr val="tx1"/>
                </a:solidFill>
                <a:latin typeface="Arial" panose="020B0604020202020204" pitchFamily="34" charset="0"/>
                <a:ea typeface="ＭＳ Ｐゴシック" panose="020B0600070205080204" pitchFamily="34" charset="-128"/>
              </a:defRPr>
            </a:lvl1pPr>
            <a:lvl2pPr marL="742950" indent="-285750" defTabSz="801688">
              <a:defRPr sz="2400" baseline="-25000">
                <a:solidFill>
                  <a:schemeClr val="tx1"/>
                </a:solidFill>
                <a:latin typeface="Arial" panose="020B0604020202020204" pitchFamily="34" charset="0"/>
                <a:ea typeface="ＭＳ Ｐゴシック" panose="020B0600070205080204" pitchFamily="34" charset="-128"/>
              </a:defRPr>
            </a:lvl2pPr>
            <a:lvl3pPr marL="1143000" indent="-228600" defTabSz="801688">
              <a:defRPr sz="2400" baseline="-25000">
                <a:solidFill>
                  <a:schemeClr val="tx1"/>
                </a:solidFill>
                <a:latin typeface="Arial" panose="020B0604020202020204" pitchFamily="34" charset="0"/>
                <a:ea typeface="ＭＳ Ｐゴシック" panose="020B0600070205080204" pitchFamily="34" charset="-128"/>
              </a:defRPr>
            </a:lvl3pPr>
            <a:lvl4pPr marL="1600200" indent="-228600" defTabSz="801688">
              <a:defRPr sz="2400" baseline="-25000">
                <a:solidFill>
                  <a:schemeClr val="tx1"/>
                </a:solidFill>
                <a:latin typeface="Arial" panose="020B0604020202020204" pitchFamily="34" charset="0"/>
                <a:ea typeface="ＭＳ Ｐゴシック" panose="020B0600070205080204" pitchFamily="34" charset="-128"/>
              </a:defRPr>
            </a:lvl4pPr>
            <a:lvl5pPr marL="2057400" indent="-228600" defTabSz="801688">
              <a:defRPr sz="2400" baseline="-25000">
                <a:solidFill>
                  <a:schemeClr val="tx1"/>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15000"/>
              </a:spcBef>
            </a:pPr>
            <a:endParaRPr lang="cs-CZ" altLang="cs-CZ" sz="1400" baseline="0"/>
          </a:p>
        </p:txBody>
      </p:sp>
      <p:sp>
        <p:nvSpPr>
          <p:cNvPr id="2" name="Šipka: dolů 1">
            <a:extLst>
              <a:ext uri="{FF2B5EF4-FFF2-40B4-BE49-F238E27FC236}">
                <a16:creationId xmlns:a16="http://schemas.microsoft.com/office/drawing/2014/main" id="{A851A14B-C441-474E-9EA7-3F322DD40CBD}"/>
              </a:ext>
            </a:extLst>
          </p:cNvPr>
          <p:cNvSpPr/>
          <p:nvPr/>
        </p:nvSpPr>
        <p:spPr>
          <a:xfrm rot="2769351">
            <a:off x="10349484" y="329232"/>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25285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02779B-6956-426A-8A6A-4B1A34A8A7F8}"/>
              </a:ext>
            </a:extLst>
          </p:cNvPr>
          <p:cNvSpPr>
            <a:spLocks noGrp="1"/>
          </p:cNvSpPr>
          <p:nvPr>
            <p:ph type="title"/>
          </p:nvPr>
        </p:nvSpPr>
        <p:spPr/>
        <p:txBody>
          <a:bodyPr/>
          <a:lstStyle/>
          <a:p>
            <a:pPr>
              <a:defRPr/>
            </a:pPr>
            <a:endParaRPr lang="en-GB"/>
          </a:p>
        </p:txBody>
      </p:sp>
      <p:pic>
        <p:nvPicPr>
          <p:cNvPr id="28675" name="Picture 2">
            <a:extLst>
              <a:ext uri="{FF2B5EF4-FFF2-40B4-BE49-F238E27FC236}">
                <a16:creationId xmlns:a16="http://schemas.microsoft.com/office/drawing/2014/main" id="{FD24F16D-C72B-4176-969D-5608FB6DCE4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6503" t="2222" r="4878" b="4443"/>
          <a:stretch>
            <a:fillRect/>
          </a:stretch>
        </p:blipFill>
        <p:spPr>
          <a:xfrm>
            <a:off x="2335950" y="697865"/>
            <a:ext cx="7520099" cy="5795010"/>
          </a:xfrm>
        </p:spPr>
      </p:pic>
    </p:spTree>
    <p:extLst>
      <p:ext uri="{BB962C8B-B14F-4D97-AF65-F5344CB8AC3E}">
        <p14:creationId xmlns:p14="http://schemas.microsoft.com/office/powerpoint/2010/main" val="3194421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D9735008-09DE-4391-998E-D270679F8D68}"/>
              </a:ext>
            </a:extLst>
          </p:cNvPr>
          <p:cNvSpPr>
            <a:spLocks noGrp="1" noChangeArrowheads="1"/>
          </p:cNvSpPr>
          <p:nvPr>
            <p:ph type="title"/>
          </p:nvPr>
        </p:nvSpPr>
        <p:spPr/>
        <p:txBody>
          <a:bodyPr/>
          <a:lstStyle/>
          <a:p>
            <a:pPr eaLnBrk="1" hangingPunct="1"/>
            <a:r>
              <a:rPr lang="en-US" altLang="cs-CZ"/>
              <a:t>Eye Complications</a:t>
            </a:r>
            <a:endParaRPr lang="en-GB" altLang="cs-CZ"/>
          </a:p>
        </p:txBody>
      </p:sp>
      <p:sp>
        <p:nvSpPr>
          <p:cNvPr id="37891" name="Rectangle 3">
            <a:extLst>
              <a:ext uri="{FF2B5EF4-FFF2-40B4-BE49-F238E27FC236}">
                <a16:creationId xmlns:a16="http://schemas.microsoft.com/office/drawing/2014/main" id="{36EE5BEA-7171-4CDF-AC8D-9AE20731E0D4}"/>
              </a:ext>
            </a:extLst>
          </p:cNvPr>
          <p:cNvSpPr>
            <a:spLocks noGrp="1" noChangeArrowheads="1"/>
          </p:cNvSpPr>
          <p:nvPr>
            <p:ph type="body" idx="1"/>
          </p:nvPr>
        </p:nvSpPr>
        <p:spPr/>
        <p:txBody>
          <a:bodyPr/>
          <a:lstStyle/>
          <a:p>
            <a:pPr eaLnBrk="1" hangingPunct="1"/>
            <a:r>
              <a:rPr lang="en-US" altLang="cs-CZ" dirty="0"/>
              <a:t>Cataracts</a:t>
            </a:r>
          </a:p>
          <a:p>
            <a:pPr eaLnBrk="1" hangingPunct="1">
              <a:buFont typeface="Wingdings" panose="05000000000000000000" pitchFamily="2" charset="2"/>
              <a:buNone/>
            </a:pPr>
            <a:endParaRPr lang="en-US" altLang="cs-CZ" dirty="0"/>
          </a:p>
          <a:p>
            <a:pPr eaLnBrk="1" hangingPunct="1">
              <a:buFont typeface="Wingdings" panose="05000000000000000000" pitchFamily="2" charset="2"/>
              <a:buNone/>
            </a:pPr>
            <a:endParaRPr lang="en-US" altLang="cs-CZ" dirty="0"/>
          </a:p>
          <a:p>
            <a:pPr eaLnBrk="1" hangingPunct="1">
              <a:buFont typeface="Wingdings" panose="05000000000000000000" pitchFamily="2" charset="2"/>
              <a:buNone/>
            </a:pPr>
            <a:r>
              <a:rPr lang="en-US" altLang="cs-CZ" dirty="0"/>
              <a:t>Non enzymatic glycation of lens protein and subsequent cross linking</a:t>
            </a:r>
          </a:p>
          <a:p>
            <a:pPr eaLnBrk="1" hangingPunct="1">
              <a:buFont typeface="Wingdings" panose="05000000000000000000" pitchFamily="2" charset="2"/>
              <a:buNone/>
            </a:pPr>
            <a:r>
              <a:rPr lang="en-US" altLang="cs-CZ" dirty="0"/>
              <a:t>Sorbitol accumulation could also lead to osmotic swelling of the lens but evidence of involvement in cataract formation is less strong</a:t>
            </a:r>
            <a:endParaRPr lang="cs-CZ" altLang="cs-CZ" dirty="0"/>
          </a:p>
          <a:p>
            <a:r>
              <a:rPr lang="en-US" altLang="cs-CZ" dirty="0"/>
              <a:t>Glaucoma</a:t>
            </a:r>
          </a:p>
          <a:p>
            <a:endParaRPr lang="en-US" altLang="cs-CZ" dirty="0"/>
          </a:p>
          <a:p>
            <a:pPr eaLnBrk="1" hangingPunct="1"/>
            <a:endParaRPr lang="en-GB" altLang="cs-CZ" dirty="0"/>
          </a:p>
        </p:txBody>
      </p:sp>
      <p:pic>
        <p:nvPicPr>
          <p:cNvPr id="37892" name="Picture 4" descr="Cloudy Vision">
            <a:hlinkClick r:id="rId2"/>
            <a:extLst>
              <a:ext uri="{FF2B5EF4-FFF2-40B4-BE49-F238E27FC236}">
                <a16:creationId xmlns:a16="http://schemas.microsoft.com/office/drawing/2014/main" id="{9EB16F26-ABDF-4827-B429-7518C9E418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447800"/>
            <a:ext cx="3733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218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7047CAA-3495-4B18-B2D1-B57DF31EBCD0}"/>
              </a:ext>
            </a:extLst>
          </p:cNvPr>
          <p:cNvSpPr>
            <a:spLocks noGrp="1" noChangeArrowheads="1"/>
          </p:cNvSpPr>
          <p:nvPr>
            <p:ph type="title"/>
          </p:nvPr>
        </p:nvSpPr>
        <p:spPr/>
        <p:txBody>
          <a:bodyPr/>
          <a:lstStyle/>
          <a:p>
            <a:pPr eaLnBrk="1" hangingPunct="1"/>
            <a:r>
              <a:rPr lang="en-US" altLang="cs-CZ"/>
              <a:t>Diabetic Retinopathy (DR)</a:t>
            </a:r>
            <a:endParaRPr lang="en-GB" altLang="cs-CZ"/>
          </a:p>
        </p:txBody>
      </p:sp>
      <p:sp>
        <p:nvSpPr>
          <p:cNvPr id="39939" name="Rectangle 3">
            <a:extLst>
              <a:ext uri="{FF2B5EF4-FFF2-40B4-BE49-F238E27FC236}">
                <a16:creationId xmlns:a16="http://schemas.microsoft.com/office/drawing/2014/main" id="{8927FB13-C81E-4089-8025-B9D7FA85B7EB}"/>
              </a:ext>
            </a:extLst>
          </p:cNvPr>
          <p:cNvSpPr>
            <a:spLocks noGrp="1" noChangeArrowheads="1"/>
          </p:cNvSpPr>
          <p:nvPr>
            <p:ph type="body" idx="1"/>
          </p:nvPr>
        </p:nvSpPr>
        <p:spPr/>
        <p:txBody>
          <a:bodyPr/>
          <a:lstStyle/>
          <a:p>
            <a:pPr eaLnBrk="1" hangingPunct="1">
              <a:lnSpc>
                <a:spcPct val="90000"/>
              </a:lnSpc>
            </a:pPr>
            <a:r>
              <a:rPr lang="en-US" altLang="cs-CZ" dirty="0"/>
              <a:t>DR is the leading cause of blindness in the working population of the Western world</a:t>
            </a:r>
          </a:p>
          <a:p>
            <a:pPr eaLnBrk="1" hangingPunct="1">
              <a:lnSpc>
                <a:spcPct val="90000"/>
              </a:lnSpc>
            </a:pPr>
            <a:r>
              <a:rPr lang="en-US" altLang="cs-CZ" dirty="0"/>
              <a:t>The prevalence increase with the duration of the disease (few within 5 years, 80 – 100% will have some form of DR after 20 years)</a:t>
            </a:r>
          </a:p>
        </p:txBody>
      </p:sp>
    </p:spTree>
    <p:extLst>
      <p:ext uri="{BB962C8B-B14F-4D97-AF65-F5344CB8AC3E}">
        <p14:creationId xmlns:p14="http://schemas.microsoft.com/office/powerpoint/2010/main" val="340547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88E5E34D-E023-4E55-83FE-23198C0EC7D0}"/>
              </a:ext>
            </a:extLst>
          </p:cNvPr>
          <p:cNvSpPr>
            <a:spLocks noGrp="1" noChangeArrowheads="1"/>
          </p:cNvSpPr>
          <p:nvPr>
            <p:ph type="title"/>
          </p:nvPr>
        </p:nvSpPr>
        <p:spPr/>
        <p:txBody>
          <a:bodyPr/>
          <a:lstStyle/>
          <a:p>
            <a:r>
              <a:rPr lang="en-GB" altLang="cs-CZ" dirty="0"/>
              <a:t>Retinopathy (stages)</a:t>
            </a:r>
          </a:p>
        </p:txBody>
      </p:sp>
      <p:sp>
        <p:nvSpPr>
          <p:cNvPr id="38915" name="Rectangle 3">
            <a:extLst>
              <a:ext uri="{FF2B5EF4-FFF2-40B4-BE49-F238E27FC236}">
                <a16:creationId xmlns:a16="http://schemas.microsoft.com/office/drawing/2014/main" id="{9410A9AB-1DAE-43FD-A8E0-AA26C916928C}"/>
              </a:ext>
            </a:extLst>
          </p:cNvPr>
          <p:cNvSpPr>
            <a:spLocks noGrp="1" noChangeArrowheads="1"/>
          </p:cNvSpPr>
          <p:nvPr>
            <p:ph type="body" idx="1"/>
          </p:nvPr>
        </p:nvSpPr>
        <p:spPr/>
        <p:txBody>
          <a:bodyPr>
            <a:normAutofit fontScale="92500" lnSpcReduction="10000"/>
          </a:bodyPr>
          <a:lstStyle/>
          <a:p>
            <a:pPr eaLnBrk="1" hangingPunct="1">
              <a:buFont typeface="Wingdings" panose="05000000000000000000" pitchFamily="2" charset="2"/>
              <a:buNone/>
            </a:pPr>
            <a:r>
              <a:rPr lang="en-GB" altLang="cs-CZ" dirty="0"/>
              <a:t>	Non-proliferative</a:t>
            </a:r>
          </a:p>
          <a:p>
            <a:pPr eaLnBrk="1" hangingPunct="1">
              <a:buFont typeface="Wingdings" panose="05000000000000000000" pitchFamily="2" charset="2"/>
              <a:buNone/>
            </a:pPr>
            <a:r>
              <a:rPr lang="en-GB" altLang="cs-CZ" dirty="0"/>
              <a:t>		Starting</a:t>
            </a:r>
          </a:p>
          <a:p>
            <a:pPr eaLnBrk="1" hangingPunct="1">
              <a:buFont typeface="Wingdings" panose="05000000000000000000" pitchFamily="2" charset="2"/>
              <a:buNone/>
            </a:pPr>
            <a:r>
              <a:rPr lang="en-GB" altLang="cs-CZ" dirty="0"/>
              <a:t>		Intermediate</a:t>
            </a:r>
          </a:p>
          <a:p>
            <a:pPr eaLnBrk="1" hangingPunct="1">
              <a:buFont typeface="Wingdings" panose="05000000000000000000" pitchFamily="2" charset="2"/>
              <a:buNone/>
            </a:pPr>
            <a:r>
              <a:rPr lang="en-GB" altLang="cs-CZ" dirty="0"/>
              <a:t>		Advanced changes</a:t>
            </a:r>
          </a:p>
          <a:p>
            <a:pPr eaLnBrk="1" hangingPunct="1">
              <a:buFont typeface="Wingdings" panose="05000000000000000000" pitchFamily="2" charset="2"/>
              <a:buNone/>
            </a:pPr>
            <a:r>
              <a:rPr lang="en-GB" altLang="cs-CZ" dirty="0"/>
              <a:t>   Proliferative</a:t>
            </a:r>
          </a:p>
          <a:p>
            <a:pPr>
              <a:buNone/>
            </a:pPr>
            <a:r>
              <a:rPr lang="en-GB" altLang="cs-CZ" dirty="0"/>
              <a:t>		Starting</a:t>
            </a:r>
          </a:p>
          <a:p>
            <a:pPr>
              <a:buNone/>
            </a:pPr>
            <a:r>
              <a:rPr lang="en-GB" altLang="cs-CZ" dirty="0"/>
              <a:t>		Highly risky</a:t>
            </a:r>
          </a:p>
          <a:p>
            <a:pPr eaLnBrk="1" hangingPunct="1">
              <a:buFont typeface="Wingdings" panose="05000000000000000000" pitchFamily="2" charset="2"/>
              <a:buNone/>
            </a:pPr>
            <a:r>
              <a:rPr lang="en-GB" altLang="cs-CZ" dirty="0"/>
              <a:t>Maculopathy</a:t>
            </a:r>
            <a:endParaRPr lang="cs-CZ" altLang="cs-CZ" dirty="0"/>
          </a:p>
          <a:p>
            <a:pPr>
              <a:buNone/>
            </a:pPr>
            <a:r>
              <a:rPr lang="cs-CZ" altLang="cs-CZ" dirty="0"/>
              <a:t>	</a:t>
            </a:r>
            <a:r>
              <a:rPr lang="en-US" altLang="cs-CZ" dirty="0"/>
              <a:t>Maculopathy is most common in type 2 patients and can cause severe visual loss</a:t>
            </a:r>
            <a:endParaRPr lang="en-GB" altLang="cs-CZ" dirty="0"/>
          </a:p>
          <a:p>
            <a:pPr eaLnBrk="1" hangingPunct="1">
              <a:buFont typeface="Wingdings" panose="05000000000000000000" pitchFamily="2" charset="2"/>
              <a:buNone/>
            </a:pPr>
            <a:endParaRPr lang="en-GB" altLang="cs-CZ" dirty="0"/>
          </a:p>
          <a:p>
            <a:pPr eaLnBrk="1" hangingPunct="1">
              <a:buFont typeface="Wingdings" panose="05000000000000000000" pitchFamily="2" charset="2"/>
              <a:buNone/>
            </a:pPr>
            <a:endParaRPr lang="en-US" altLang="cs-CZ" dirty="0"/>
          </a:p>
          <a:p>
            <a:pPr eaLnBrk="1" hangingPunct="1">
              <a:buFont typeface="Wingdings" panose="05000000000000000000" pitchFamily="2" charset="2"/>
              <a:buNone/>
            </a:pPr>
            <a:endParaRPr lang="en-GB" altLang="cs-CZ" dirty="0"/>
          </a:p>
        </p:txBody>
      </p:sp>
    </p:spTree>
    <p:extLst>
      <p:ext uri="{BB962C8B-B14F-4D97-AF65-F5344CB8AC3E}">
        <p14:creationId xmlns:p14="http://schemas.microsoft.com/office/powerpoint/2010/main" val="2992131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995D87C5-79FA-4427-87D1-1C4ECBD51883}"/>
              </a:ext>
            </a:extLst>
          </p:cNvPr>
          <p:cNvSpPr>
            <a:spLocks noGrp="1" noChangeArrowheads="1"/>
          </p:cNvSpPr>
          <p:nvPr>
            <p:ph type="title"/>
          </p:nvPr>
        </p:nvSpPr>
        <p:spPr/>
        <p:txBody>
          <a:bodyPr/>
          <a:lstStyle/>
          <a:p>
            <a:pPr eaLnBrk="1" hangingPunct="1"/>
            <a:r>
              <a:rPr lang="en-US" altLang="cs-CZ"/>
              <a:t>Background Retinopathy</a:t>
            </a:r>
            <a:endParaRPr lang="en-GB" altLang="cs-CZ"/>
          </a:p>
        </p:txBody>
      </p:sp>
      <p:sp>
        <p:nvSpPr>
          <p:cNvPr id="40963" name="Rectangle 3">
            <a:extLst>
              <a:ext uri="{FF2B5EF4-FFF2-40B4-BE49-F238E27FC236}">
                <a16:creationId xmlns:a16="http://schemas.microsoft.com/office/drawing/2014/main" id="{2624CCDB-1EB7-4A9C-8F66-8ED393E35963}"/>
              </a:ext>
            </a:extLst>
          </p:cNvPr>
          <p:cNvSpPr>
            <a:spLocks noGrp="1" noChangeArrowheads="1"/>
          </p:cNvSpPr>
          <p:nvPr>
            <p:ph type="body" sz="half" idx="1"/>
          </p:nvPr>
        </p:nvSpPr>
        <p:spPr>
          <a:xfrm>
            <a:off x="1073020" y="1941513"/>
            <a:ext cx="4802319" cy="4114800"/>
          </a:xfrm>
        </p:spPr>
        <p:txBody>
          <a:bodyPr/>
          <a:lstStyle/>
          <a:p>
            <a:pPr eaLnBrk="1" hangingPunct="1"/>
            <a:r>
              <a:rPr lang="en-US" altLang="cs-CZ" dirty="0"/>
              <a:t>Micro aneurisms</a:t>
            </a:r>
          </a:p>
          <a:p>
            <a:pPr eaLnBrk="1" hangingPunct="1"/>
            <a:r>
              <a:rPr lang="en-US" altLang="cs-CZ" dirty="0"/>
              <a:t>Scattered exudates</a:t>
            </a:r>
          </a:p>
          <a:p>
            <a:pPr eaLnBrk="1" hangingPunct="1"/>
            <a:r>
              <a:rPr lang="en-US" altLang="cs-CZ" dirty="0"/>
              <a:t>Hemorrhages(flame shaped, Dot and Blot)</a:t>
            </a:r>
          </a:p>
          <a:p>
            <a:pPr eaLnBrk="1" hangingPunct="1"/>
            <a:r>
              <a:rPr lang="en-US" altLang="cs-CZ" dirty="0"/>
              <a:t>Cotton wool spots (&lt;5)</a:t>
            </a:r>
          </a:p>
          <a:p>
            <a:pPr eaLnBrk="1" hangingPunct="1"/>
            <a:r>
              <a:rPr lang="en-US" altLang="cs-CZ" dirty="0"/>
              <a:t>Venous dilatations</a:t>
            </a:r>
            <a:endParaRPr lang="en-GB" altLang="cs-CZ" dirty="0"/>
          </a:p>
        </p:txBody>
      </p:sp>
      <p:pic>
        <p:nvPicPr>
          <p:cNvPr id="40964" name="Picture 7" descr="http://www.eyesearch.com/hard.exudate.jpg">
            <a:extLst>
              <a:ext uri="{FF2B5EF4-FFF2-40B4-BE49-F238E27FC236}">
                <a16:creationId xmlns:a16="http://schemas.microsoft.com/office/drawing/2014/main" id="{9E9D0304-C009-41EC-B188-6ED5CFAF32FD}"/>
              </a:ext>
            </a:extLst>
          </p:cNvPr>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6019801" y="2133601"/>
            <a:ext cx="4022725" cy="3033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5" name="Text Box 8">
            <a:extLst>
              <a:ext uri="{FF2B5EF4-FFF2-40B4-BE49-F238E27FC236}">
                <a16:creationId xmlns:a16="http://schemas.microsoft.com/office/drawing/2014/main" id="{E9719F3B-6169-41B4-AF3F-70BCFE798A2B}"/>
              </a:ext>
            </a:extLst>
          </p:cNvPr>
          <p:cNvSpPr txBox="1">
            <a:spLocks noChangeArrowheads="1"/>
          </p:cNvSpPr>
          <p:nvPr/>
        </p:nvSpPr>
        <p:spPr bwMode="auto">
          <a:xfrm>
            <a:off x="6080125" y="5221288"/>
            <a:ext cx="259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cs-CZ" sz="1800">
                <a:latin typeface="Arial Unicode MS" panose="020B0604020202020204" pitchFamily="34" charset="-128"/>
              </a:rPr>
              <a:t>Background retinopathy</a:t>
            </a:r>
            <a:endParaRPr lang="en-GB" altLang="cs-CZ" sz="1800">
              <a:latin typeface="Arial Unicode MS" panose="020B0604020202020204" pitchFamily="34" charset="-128"/>
            </a:endParaRPr>
          </a:p>
        </p:txBody>
      </p:sp>
    </p:spTree>
    <p:extLst>
      <p:ext uri="{BB962C8B-B14F-4D97-AF65-F5344CB8AC3E}">
        <p14:creationId xmlns:p14="http://schemas.microsoft.com/office/powerpoint/2010/main" val="1795044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DA0C908-6294-490D-8A29-755F71AE7964}"/>
              </a:ext>
            </a:extLst>
          </p:cNvPr>
          <p:cNvSpPr>
            <a:spLocks noGrp="1" noChangeArrowheads="1"/>
          </p:cNvSpPr>
          <p:nvPr>
            <p:ph type="title"/>
          </p:nvPr>
        </p:nvSpPr>
        <p:spPr/>
        <p:txBody>
          <a:bodyPr/>
          <a:lstStyle/>
          <a:p>
            <a:pPr eaLnBrk="1" hangingPunct="1"/>
            <a:r>
              <a:rPr lang="en-US" altLang="cs-CZ"/>
              <a:t>Pre-Proliferative Retinopathy</a:t>
            </a:r>
            <a:endParaRPr lang="en-GB" altLang="cs-CZ"/>
          </a:p>
        </p:txBody>
      </p:sp>
      <p:sp>
        <p:nvSpPr>
          <p:cNvPr id="43011" name="Rectangle 3">
            <a:extLst>
              <a:ext uri="{FF2B5EF4-FFF2-40B4-BE49-F238E27FC236}">
                <a16:creationId xmlns:a16="http://schemas.microsoft.com/office/drawing/2014/main" id="{7591B0DC-809E-47CA-943E-5134CC4B4890}"/>
              </a:ext>
            </a:extLst>
          </p:cNvPr>
          <p:cNvSpPr>
            <a:spLocks noGrp="1" noChangeArrowheads="1"/>
          </p:cNvSpPr>
          <p:nvPr>
            <p:ph type="body" sz="half" idx="1"/>
          </p:nvPr>
        </p:nvSpPr>
        <p:spPr>
          <a:xfrm>
            <a:off x="905070" y="1941513"/>
            <a:ext cx="4970270" cy="4114800"/>
          </a:xfrm>
        </p:spPr>
        <p:txBody>
          <a:bodyPr/>
          <a:lstStyle/>
          <a:p>
            <a:pPr eaLnBrk="1" hangingPunct="1">
              <a:lnSpc>
                <a:spcPct val="90000"/>
              </a:lnSpc>
            </a:pPr>
            <a:r>
              <a:rPr lang="en-US" altLang="cs-CZ" dirty="0"/>
              <a:t>Rapid increase in amount of micro aneurisms</a:t>
            </a:r>
          </a:p>
          <a:p>
            <a:pPr eaLnBrk="1" hangingPunct="1">
              <a:lnSpc>
                <a:spcPct val="90000"/>
              </a:lnSpc>
            </a:pPr>
            <a:r>
              <a:rPr lang="en-US" altLang="cs-CZ" dirty="0"/>
              <a:t>Multiple hemorrhages</a:t>
            </a:r>
          </a:p>
          <a:p>
            <a:pPr eaLnBrk="1" hangingPunct="1">
              <a:lnSpc>
                <a:spcPct val="90000"/>
              </a:lnSpc>
            </a:pPr>
            <a:r>
              <a:rPr lang="en-US" altLang="cs-CZ" dirty="0"/>
              <a:t>Cotton wool spots (&gt;5)</a:t>
            </a:r>
          </a:p>
          <a:p>
            <a:pPr eaLnBrk="1" hangingPunct="1">
              <a:lnSpc>
                <a:spcPct val="90000"/>
              </a:lnSpc>
            </a:pPr>
            <a:r>
              <a:rPr lang="en-US" altLang="cs-CZ" dirty="0"/>
              <a:t>Venous beading, looping and duplication</a:t>
            </a:r>
          </a:p>
          <a:p>
            <a:pPr eaLnBrk="1" hangingPunct="1">
              <a:lnSpc>
                <a:spcPct val="90000"/>
              </a:lnSpc>
              <a:buFont typeface="Wingdings" panose="05000000000000000000" pitchFamily="2" charset="2"/>
              <a:buNone/>
            </a:pPr>
            <a:endParaRPr lang="en-GB" altLang="cs-CZ" dirty="0"/>
          </a:p>
        </p:txBody>
      </p:sp>
      <p:pic>
        <p:nvPicPr>
          <p:cNvPr id="43012" name="Picture 7" descr="http://www.eyesearch.com/neovasc.on.optic.nerve.jpg">
            <a:extLst>
              <a:ext uri="{FF2B5EF4-FFF2-40B4-BE49-F238E27FC236}">
                <a16:creationId xmlns:a16="http://schemas.microsoft.com/office/drawing/2014/main" id="{4B86EC59-17D7-4C92-843F-B710FFD59EC1}"/>
              </a:ext>
            </a:extLst>
          </p:cNvPr>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6019801" y="1981201"/>
            <a:ext cx="4022725" cy="2824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3" name="Text Box 8">
            <a:extLst>
              <a:ext uri="{FF2B5EF4-FFF2-40B4-BE49-F238E27FC236}">
                <a16:creationId xmlns:a16="http://schemas.microsoft.com/office/drawing/2014/main" id="{CE9EDF27-F4E4-4FD3-9F52-161274DA8802}"/>
              </a:ext>
            </a:extLst>
          </p:cNvPr>
          <p:cNvSpPr txBox="1">
            <a:spLocks noChangeArrowheads="1"/>
          </p:cNvSpPr>
          <p:nvPr/>
        </p:nvSpPr>
        <p:spPr bwMode="auto">
          <a:xfrm>
            <a:off x="6003925" y="4916488"/>
            <a:ext cx="258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cs-CZ" sz="1800">
                <a:latin typeface="Arial Unicode MS" panose="020B0604020202020204" pitchFamily="34" charset="-128"/>
              </a:rPr>
              <a:t>Proliferative retinopathy</a:t>
            </a:r>
            <a:endParaRPr lang="en-GB" altLang="cs-CZ" sz="1800">
              <a:latin typeface="Arial Unicode MS" panose="020B0604020202020204" pitchFamily="34" charset="-128"/>
            </a:endParaRPr>
          </a:p>
        </p:txBody>
      </p:sp>
    </p:spTree>
    <p:extLst>
      <p:ext uri="{BB962C8B-B14F-4D97-AF65-F5344CB8AC3E}">
        <p14:creationId xmlns:p14="http://schemas.microsoft.com/office/powerpoint/2010/main" val="104543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D8BE6845-22EC-4139-BD36-C696FE8C80A5}"/>
              </a:ext>
            </a:extLst>
          </p:cNvPr>
          <p:cNvSpPr>
            <a:spLocks noGrp="1" noChangeArrowheads="1"/>
          </p:cNvSpPr>
          <p:nvPr>
            <p:ph type="title"/>
          </p:nvPr>
        </p:nvSpPr>
        <p:spPr/>
        <p:txBody>
          <a:bodyPr/>
          <a:lstStyle/>
          <a:p>
            <a:pPr eaLnBrk="1" hangingPunct="1"/>
            <a:r>
              <a:rPr lang="en-US" altLang="cs-CZ"/>
              <a:t>Proliferative Retinopathy</a:t>
            </a:r>
            <a:endParaRPr lang="en-GB" altLang="cs-CZ"/>
          </a:p>
        </p:txBody>
      </p:sp>
      <p:sp>
        <p:nvSpPr>
          <p:cNvPr id="44035" name="Rectangle 3">
            <a:extLst>
              <a:ext uri="{FF2B5EF4-FFF2-40B4-BE49-F238E27FC236}">
                <a16:creationId xmlns:a16="http://schemas.microsoft.com/office/drawing/2014/main" id="{B148CC63-FA12-4D66-B007-F65733BB1B85}"/>
              </a:ext>
            </a:extLst>
          </p:cNvPr>
          <p:cNvSpPr>
            <a:spLocks noGrp="1" noChangeArrowheads="1"/>
          </p:cNvSpPr>
          <p:nvPr>
            <p:ph type="body" sz="half" idx="1"/>
          </p:nvPr>
        </p:nvSpPr>
        <p:spPr>
          <a:xfrm>
            <a:off x="979714" y="1941513"/>
            <a:ext cx="4895625" cy="4114800"/>
          </a:xfrm>
        </p:spPr>
        <p:txBody>
          <a:bodyPr/>
          <a:lstStyle/>
          <a:p>
            <a:pPr eaLnBrk="1" hangingPunct="1"/>
            <a:r>
              <a:rPr lang="en-US" altLang="cs-CZ" dirty="0"/>
              <a:t>New vessels (on disc, elsewhere)</a:t>
            </a:r>
          </a:p>
          <a:p>
            <a:pPr eaLnBrk="1" hangingPunct="1"/>
            <a:r>
              <a:rPr lang="en-US" altLang="cs-CZ" dirty="0"/>
              <a:t>Fibrous proliferation (on disc, elsewhere)</a:t>
            </a:r>
          </a:p>
          <a:p>
            <a:pPr eaLnBrk="1" hangingPunct="1"/>
            <a:r>
              <a:rPr lang="en-US" altLang="cs-CZ" dirty="0"/>
              <a:t>Hemorrhages (</a:t>
            </a:r>
            <a:r>
              <a:rPr lang="en-US" altLang="cs-CZ" dirty="0" err="1"/>
              <a:t>preretinal</a:t>
            </a:r>
            <a:r>
              <a:rPr lang="en-US" altLang="cs-CZ" dirty="0"/>
              <a:t>, vitreous)</a:t>
            </a:r>
          </a:p>
          <a:p>
            <a:pPr eaLnBrk="1" hangingPunct="1"/>
            <a:endParaRPr lang="en-GB" altLang="cs-CZ" dirty="0"/>
          </a:p>
        </p:txBody>
      </p:sp>
      <p:pic>
        <p:nvPicPr>
          <p:cNvPr id="44036" name="Picture 7" descr="http://www.eyesearch.com/photocoag.spots.jpg">
            <a:extLst>
              <a:ext uri="{FF2B5EF4-FFF2-40B4-BE49-F238E27FC236}">
                <a16:creationId xmlns:a16="http://schemas.microsoft.com/office/drawing/2014/main" id="{E38975F3-D7AD-4354-82BA-8AC13E797396}"/>
              </a:ext>
            </a:extLst>
          </p:cNvPr>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791200" y="1981200"/>
            <a:ext cx="4224338" cy="3295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7" name="Text Box 8">
            <a:extLst>
              <a:ext uri="{FF2B5EF4-FFF2-40B4-BE49-F238E27FC236}">
                <a16:creationId xmlns:a16="http://schemas.microsoft.com/office/drawing/2014/main" id="{294239A8-98B3-4262-AE60-FE3037CD5C3A}"/>
              </a:ext>
            </a:extLst>
          </p:cNvPr>
          <p:cNvSpPr txBox="1">
            <a:spLocks noChangeArrowheads="1"/>
          </p:cNvSpPr>
          <p:nvPr/>
        </p:nvSpPr>
        <p:spPr bwMode="auto">
          <a:xfrm>
            <a:off x="5775325" y="5297488"/>
            <a:ext cx="3092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cs-CZ" sz="1800">
                <a:latin typeface="Arial Unicode MS" panose="020B0604020202020204" pitchFamily="34" charset="-128"/>
              </a:rPr>
              <a:t>Panretinal photo-coagulation</a:t>
            </a:r>
            <a:endParaRPr lang="en-GB" altLang="cs-CZ" sz="1800">
              <a:latin typeface="Arial Unicode MS" panose="020B0604020202020204" pitchFamily="34" charset="-128"/>
            </a:endParaRPr>
          </a:p>
        </p:txBody>
      </p:sp>
    </p:spTree>
    <p:extLst>
      <p:ext uri="{BB962C8B-B14F-4D97-AF65-F5344CB8AC3E}">
        <p14:creationId xmlns:p14="http://schemas.microsoft.com/office/powerpoint/2010/main" val="2784009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29BF71AF-71BC-4FE3-98CF-516BBB444656}"/>
              </a:ext>
            </a:extLst>
          </p:cNvPr>
          <p:cNvSpPr>
            <a:spLocks noGrp="1" noChangeArrowheads="1"/>
          </p:cNvSpPr>
          <p:nvPr>
            <p:ph type="title"/>
          </p:nvPr>
        </p:nvSpPr>
        <p:spPr/>
        <p:txBody>
          <a:bodyPr/>
          <a:lstStyle/>
          <a:p>
            <a:pPr eaLnBrk="1" hangingPunct="1"/>
            <a:r>
              <a:rPr lang="en-US" altLang="cs-CZ"/>
              <a:t>Vitreous Bleeding</a:t>
            </a:r>
            <a:endParaRPr lang="en-ZA" altLang="cs-CZ"/>
          </a:p>
        </p:txBody>
      </p:sp>
      <p:pic>
        <p:nvPicPr>
          <p:cNvPr id="46083" name="Picture 3">
            <a:extLst>
              <a:ext uri="{FF2B5EF4-FFF2-40B4-BE49-F238E27FC236}">
                <a16:creationId xmlns:a16="http://schemas.microsoft.com/office/drawing/2014/main" id="{A8B208B5-D389-42B1-8E96-4748E56A69EC}"/>
              </a:ext>
            </a:extLst>
          </p:cNvPr>
          <p:cNvPicPr>
            <a:picLocks noGrp="1" noChangeAspect="1" noChangeArrowheads="1"/>
          </p:cNvPicPr>
          <p:nvPr>
            <p:ph type="body" sz="half" idx="1"/>
          </p:nvPr>
        </p:nvPicPr>
        <p:blipFill>
          <a:blip r:embed="rId2" cstate="print">
            <a:extLst>
              <a:ext uri="{28A0092B-C50C-407E-A947-70E740481C1C}">
                <a14:useLocalDpi xmlns:a14="http://schemas.microsoft.com/office/drawing/2010/main" val="0"/>
              </a:ext>
            </a:extLst>
          </a:blip>
          <a:srcRect/>
          <a:stretch>
            <a:fillRect/>
          </a:stretch>
        </p:blipFill>
        <p:spPr>
          <a:xfrm>
            <a:off x="1852614" y="1941513"/>
            <a:ext cx="4022725" cy="3276600"/>
          </a:xfrm>
        </p:spPr>
      </p:pic>
      <p:pic>
        <p:nvPicPr>
          <p:cNvPr id="46084" name="Picture 4">
            <a:extLst>
              <a:ext uri="{FF2B5EF4-FFF2-40B4-BE49-F238E27FC236}">
                <a16:creationId xmlns:a16="http://schemas.microsoft.com/office/drawing/2014/main" id="{8FE10CAA-ACFA-4CA4-825E-C7D9521C21AD}"/>
              </a:ext>
            </a:extLst>
          </p:cNvPr>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6038851" y="1941513"/>
            <a:ext cx="4022725" cy="3276600"/>
          </a:xfrm>
        </p:spPr>
      </p:pic>
    </p:spTree>
    <p:extLst>
      <p:ext uri="{BB962C8B-B14F-4D97-AF65-F5344CB8AC3E}">
        <p14:creationId xmlns:p14="http://schemas.microsoft.com/office/powerpoint/2010/main" val="2652072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8395A5F9-5B3E-4885-96B7-09613573DFDC}"/>
              </a:ext>
            </a:extLst>
          </p:cNvPr>
          <p:cNvSpPr>
            <a:spLocks noGrp="1" noChangeArrowheads="1"/>
          </p:cNvSpPr>
          <p:nvPr>
            <p:ph type="title"/>
          </p:nvPr>
        </p:nvSpPr>
        <p:spPr/>
        <p:txBody>
          <a:bodyPr/>
          <a:lstStyle/>
          <a:p>
            <a:pPr eaLnBrk="1" hangingPunct="1"/>
            <a:r>
              <a:rPr lang="en-US" altLang="cs-CZ"/>
              <a:t>Advanced Diabetic Eye Disease</a:t>
            </a:r>
            <a:endParaRPr lang="en-GB" altLang="cs-CZ"/>
          </a:p>
        </p:txBody>
      </p:sp>
      <p:sp>
        <p:nvSpPr>
          <p:cNvPr id="48131" name="Rectangle 3">
            <a:extLst>
              <a:ext uri="{FF2B5EF4-FFF2-40B4-BE49-F238E27FC236}">
                <a16:creationId xmlns:a16="http://schemas.microsoft.com/office/drawing/2014/main" id="{08B35919-3427-4A56-9203-201E26307E0B}"/>
              </a:ext>
            </a:extLst>
          </p:cNvPr>
          <p:cNvSpPr>
            <a:spLocks noGrp="1" noChangeArrowheads="1"/>
          </p:cNvSpPr>
          <p:nvPr>
            <p:ph type="body" sz="half" idx="1"/>
          </p:nvPr>
        </p:nvSpPr>
        <p:spPr>
          <a:xfrm>
            <a:off x="718458" y="1941513"/>
            <a:ext cx="5156882" cy="4114800"/>
          </a:xfrm>
        </p:spPr>
        <p:txBody>
          <a:bodyPr/>
          <a:lstStyle/>
          <a:p>
            <a:pPr eaLnBrk="1" hangingPunct="1"/>
            <a:r>
              <a:rPr lang="en-US" altLang="cs-CZ" dirty="0"/>
              <a:t>Retinal detachment with or without retinal tears</a:t>
            </a:r>
          </a:p>
          <a:p>
            <a:pPr eaLnBrk="1" hangingPunct="1"/>
            <a:r>
              <a:rPr lang="en-US" altLang="cs-CZ" dirty="0"/>
              <a:t>Rubeosis iridis</a:t>
            </a:r>
          </a:p>
          <a:p>
            <a:pPr eaLnBrk="1" hangingPunct="1"/>
            <a:r>
              <a:rPr lang="en-US" altLang="cs-CZ" dirty="0"/>
              <a:t>Neovascular glaucoma</a:t>
            </a:r>
            <a:endParaRPr lang="en-GB" altLang="cs-CZ" dirty="0"/>
          </a:p>
        </p:txBody>
      </p:sp>
      <p:pic>
        <p:nvPicPr>
          <p:cNvPr id="48132" name="Picture 7" descr="http://www.eyesearch.com/traction.retina.detachment.jpg">
            <a:extLst>
              <a:ext uri="{FF2B5EF4-FFF2-40B4-BE49-F238E27FC236}">
                <a16:creationId xmlns:a16="http://schemas.microsoft.com/office/drawing/2014/main" id="{834C93E3-6768-48FF-95E8-4B5D6010D176}"/>
              </a:ext>
            </a:extLst>
          </p:cNvPr>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5791200" y="2133601"/>
            <a:ext cx="4603102" cy="3459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95542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C43E8375-AD47-48C6-9BFB-285204C98023}"/>
              </a:ext>
            </a:extLst>
          </p:cNvPr>
          <p:cNvSpPr>
            <a:spLocks noGrp="1" noChangeArrowheads="1"/>
          </p:cNvSpPr>
          <p:nvPr>
            <p:ph type="title"/>
          </p:nvPr>
        </p:nvSpPr>
        <p:spPr/>
        <p:txBody>
          <a:bodyPr/>
          <a:lstStyle/>
          <a:p>
            <a:pPr eaLnBrk="1" hangingPunct="1"/>
            <a:r>
              <a:rPr lang="en-US" altLang="cs-CZ"/>
              <a:t>Maculopathy </a:t>
            </a:r>
            <a:endParaRPr lang="en-GB" altLang="cs-CZ"/>
          </a:p>
        </p:txBody>
      </p:sp>
      <p:sp>
        <p:nvSpPr>
          <p:cNvPr id="49155" name="Rectangle 3">
            <a:extLst>
              <a:ext uri="{FF2B5EF4-FFF2-40B4-BE49-F238E27FC236}">
                <a16:creationId xmlns:a16="http://schemas.microsoft.com/office/drawing/2014/main" id="{A930BF94-AF7A-4D67-970D-689A16F19171}"/>
              </a:ext>
            </a:extLst>
          </p:cNvPr>
          <p:cNvSpPr>
            <a:spLocks noGrp="1" noChangeArrowheads="1"/>
          </p:cNvSpPr>
          <p:nvPr>
            <p:ph type="body" sz="half" idx="1"/>
          </p:nvPr>
        </p:nvSpPr>
        <p:spPr>
          <a:xfrm>
            <a:off x="658296" y="1940719"/>
            <a:ext cx="4022725" cy="4114800"/>
          </a:xfrm>
        </p:spPr>
        <p:txBody>
          <a:bodyPr/>
          <a:lstStyle/>
          <a:p>
            <a:pPr eaLnBrk="1" hangingPunct="1"/>
            <a:r>
              <a:rPr lang="en-US" altLang="cs-CZ" dirty="0"/>
              <a:t>Macular edema (focal or diffuse)</a:t>
            </a:r>
          </a:p>
          <a:p>
            <a:pPr eaLnBrk="1" hangingPunct="1"/>
            <a:r>
              <a:rPr lang="en-US" altLang="cs-CZ" dirty="0"/>
              <a:t>Ischemic maculopathy </a:t>
            </a:r>
            <a:endParaRPr lang="en-GB" altLang="cs-CZ" dirty="0"/>
          </a:p>
        </p:txBody>
      </p:sp>
      <p:pic>
        <p:nvPicPr>
          <p:cNvPr id="49156" name="Picture 7" descr="http://www.eyesearch.com/macular.edema.hard.exudate.jpg">
            <a:extLst>
              <a:ext uri="{FF2B5EF4-FFF2-40B4-BE49-F238E27FC236}">
                <a16:creationId xmlns:a16="http://schemas.microsoft.com/office/drawing/2014/main" id="{6A4A8296-1103-4816-A6CC-93AC0C9C67E2}"/>
              </a:ext>
            </a:extLst>
          </p:cNvPr>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5701004" y="2214563"/>
            <a:ext cx="4662779" cy="3567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327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3B296407-1CEB-4C60-A0A1-7F0CAD4DEDC3}"/>
              </a:ext>
            </a:extLst>
          </p:cNvPr>
          <p:cNvSpPr>
            <a:spLocks noGrp="1" noChangeArrowheads="1"/>
          </p:cNvSpPr>
          <p:nvPr>
            <p:ph type="title"/>
          </p:nvPr>
        </p:nvSpPr>
        <p:spPr/>
        <p:txBody>
          <a:bodyPr/>
          <a:lstStyle/>
          <a:p>
            <a:pPr eaLnBrk="1" hangingPunct="1"/>
            <a:r>
              <a:rPr lang="cs-CZ" altLang="cs-CZ" dirty="0"/>
              <a:t>CDKD, </a:t>
            </a:r>
            <a:r>
              <a:rPr lang="cs-CZ" altLang="cs-CZ" dirty="0" err="1"/>
              <a:t>previously</a:t>
            </a:r>
            <a:r>
              <a:rPr lang="cs-CZ" altLang="cs-CZ" dirty="0"/>
              <a:t> d</a:t>
            </a:r>
            <a:r>
              <a:rPr lang="en-US" altLang="cs-CZ" dirty="0" err="1"/>
              <a:t>iabetic</a:t>
            </a:r>
            <a:r>
              <a:rPr lang="en-US" altLang="cs-CZ" dirty="0"/>
              <a:t> </a:t>
            </a:r>
            <a:r>
              <a:rPr lang="cs-CZ" altLang="cs-CZ" dirty="0"/>
              <a:t>n</a:t>
            </a:r>
            <a:r>
              <a:rPr lang="en-US" altLang="cs-CZ" dirty="0" err="1"/>
              <a:t>ephropathy</a:t>
            </a:r>
            <a:r>
              <a:rPr lang="en-US" altLang="cs-CZ" dirty="0"/>
              <a:t> (DN)</a:t>
            </a:r>
            <a:endParaRPr lang="en-GB" altLang="cs-CZ" dirty="0"/>
          </a:p>
        </p:txBody>
      </p:sp>
      <p:sp>
        <p:nvSpPr>
          <p:cNvPr id="52227" name="Rectangle 3">
            <a:extLst>
              <a:ext uri="{FF2B5EF4-FFF2-40B4-BE49-F238E27FC236}">
                <a16:creationId xmlns:a16="http://schemas.microsoft.com/office/drawing/2014/main" id="{2A56820C-EBC4-4949-B6E0-7A2202B07DE9}"/>
              </a:ext>
            </a:extLst>
          </p:cNvPr>
          <p:cNvSpPr>
            <a:spLocks noGrp="1" noChangeArrowheads="1"/>
          </p:cNvSpPr>
          <p:nvPr>
            <p:ph type="body" idx="1"/>
          </p:nvPr>
        </p:nvSpPr>
        <p:spPr/>
        <p:txBody>
          <a:bodyPr/>
          <a:lstStyle/>
          <a:p>
            <a:pPr eaLnBrk="1" hangingPunct="1">
              <a:lnSpc>
                <a:spcPct val="90000"/>
              </a:lnSpc>
            </a:pPr>
            <a:r>
              <a:rPr lang="en-US" altLang="cs-CZ" dirty="0"/>
              <a:t>Diabetes has become the most common cause of end stage renal failure in the US and Europe</a:t>
            </a:r>
          </a:p>
          <a:p>
            <a:pPr eaLnBrk="1" hangingPunct="1">
              <a:lnSpc>
                <a:spcPct val="90000"/>
              </a:lnSpc>
            </a:pPr>
            <a:r>
              <a:rPr lang="en-US" altLang="cs-CZ" dirty="0"/>
              <a:t>About 20 – 30% of patients with diabetes develop evidence of nephropathy </a:t>
            </a:r>
          </a:p>
          <a:p>
            <a:pPr eaLnBrk="1" hangingPunct="1">
              <a:lnSpc>
                <a:spcPct val="90000"/>
              </a:lnSpc>
            </a:pPr>
            <a:r>
              <a:rPr lang="en-US" altLang="cs-CZ" dirty="0"/>
              <a:t>The prevalence of </a:t>
            </a:r>
            <a:r>
              <a:rPr lang="cs-CZ" altLang="cs-CZ" dirty="0"/>
              <a:t>CDKD</a:t>
            </a:r>
            <a:r>
              <a:rPr lang="en-US" altLang="cs-CZ" dirty="0"/>
              <a:t> is higher in Black Americans than in Whites</a:t>
            </a:r>
            <a:endParaRPr lang="en-GB" altLang="cs-CZ" dirty="0"/>
          </a:p>
        </p:txBody>
      </p:sp>
    </p:spTree>
    <p:extLst>
      <p:ext uri="{BB962C8B-B14F-4D97-AF65-F5344CB8AC3E}">
        <p14:creationId xmlns:p14="http://schemas.microsoft.com/office/powerpoint/2010/main" val="1945382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37C648-1161-45D5-A12C-C032741F14AE}"/>
              </a:ext>
            </a:extLst>
          </p:cNvPr>
          <p:cNvSpPr>
            <a:spLocks noGrp="1"/>
          </p:cNvSpPr>
          <p:nvPr>
            <p:ph idx="1"/>
          </p:nvPr>
        </p:nvSpPr>
        <p:spPr>
          <a:xfrm>
            <a:off x="1483275" y="1531679"/>
            <a:ext cx="8908208" cy="4805362"/>
          </a:xfrm>
        </p:spPr>
        <p:txBody>
          <a:bodyPr>
            <a:normAutofit/>
          </a:bodyPr>
          <a:lstStyle/>
          <a:p>
            <a:pPr marL="365760" indent="-256032">
              <a:buFont typeface="Wingdings 3"/>
              <a:buChar char=""/>
              <a:defRPr/>
            </a:pPr>
            <a:endParaRPr lang="en-GB" dirty="0"/>
          </a:p>
          <a:p>
            <a:pPr marL="111600" indent="0">
              <a:buNone/>
              <a:defRPr/>
            </a:pPr>
            <a:r>
              <a:rPr lang="en-GB" dirty="0"/>
              <a:t>Diabetes mellitus (DM) is a group of diseases of multiple aetiology characterized by </a:t>
            </a:r>
            <a:r>
              <a:rPr lang="en-GB" b="1" dirty="0"/>
              <a:t>chronic hyperglycaemia </a:t>
            </a:r>
            <a:r>
              <a:rPr lang="en-GB" dirty="0"/>
              <a:t>with disturbances of carbohydrate, fat and protein metabolism </a:t>
            </a:r>
            <a:r>
              <a:rPr lang="en-GB" b="1" dirty="0"/>
              <a:t>resulting from </a:t>
            </a:r>
            <a:r>
              <a:rPr lang="en-GB" dirty="0"/>
              <a:t>defects in insulin secretion, insulin action, or both.</a:t>
            </a:r>
          </a:p>
          <a:p>
            <a:pPr marL="109728" indent="0">
              <a:buNone/>
              <a:defRPr/>
            </a:pPr>
            <a:endParaRPr lang="en-GB" dirty="0"/>
          </a:p>
          <a:p>
            <a:pPr marL="109728" indent="0">
              <a:buNone/>
              <a:defRPr/>
            </a:pPr>
            <a:r>
              <a:rPr lang="en-GB" dirty="0"/>
              <a:t>The effects of diabetes mellitus include long–term damage, dysfunction and failure of various organs.</a:t>
            </a:r>
          </a:p>
        </p:txBody>
      </p:sp>
      <p:sp>
        <p:nvSpPr>
          <p:cNvPr id="3" name="Title 2">
            <a:extLst>
              <a:ext uri="{FF2B5EF4-FFF2-40B4-BE49-F238E27FC236}">
                <a16:creationId xmlns:a16="http://schemas.microsoft.com/office/drawing/2014/main" id="{EA246FE2-90E5-40C4-B34A-63393F38342F}"/>
              </a:ext>
            </a:extLst>
          </p:cNvPr>
          <p:cNvSpPr>
            <a:spLocks noGrp="1"/>
          </p:cNvSpPr>
          <p:nvPr>
            <p:ph type="title"/>
          </p:nvPr>
        </p:nvSpPr>
        <p:spPr>
          <a:xfrm>
            <a:off x="763555" y="520959"/>
            <a:ext cx="10515600" cy="1325563"/>
          </a:xfrm>
        </p:spPr>
        <p:txBody>
          <a:bodyPr>
            <a:normAutofit/>
          </a:bodyPr>
          <a:lstStyle/>
          <a:p>
            <a:pPr>
              <a:defRPr/>
            </a:pPr>
            <a:r>
              <a:rPr lang="cs-CZ" dirty="0"/>
              <a:t>Diabetes </a:t>
            </a:r>
            <a:r>
              <a:rPr lang="cs-CZ" dirty="0" err="1"/>
              <a:t>definition</a:t>
            </a:r>
            <a:br>
              <a:rPr lang="en-GB" dirty="0"/>
            </a:br>
            <a:endParaRPr lang="en-GB" dirty="0"/>
          </a:p>
        </p:txBody>
      </p:sp>
    </p:spTree>
    <p:extLst>
      <p:ext uri="{BB962C8B-B14F-4D97-AF65-F5344CB8AC3E}">
        <p14:creationId xmlns:p14="http://schemas.microsoft.com/office/powerpoint/2010/main" val="2287229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délník 31">
            <a:extLst>
              <a:ext uri="{FF2B5EF4-FFF2-40B4-BE49-F238E27FC236}">
                <a16:creationId xmlns:a16="http://schemas.microsoft.com/office/drawing/2014/main" id="{BA422B89-3142-4829-8FC3-00077E539EA4}"/>
              </a:ext>
            </a:extLst>
          </p:cNvPr>
          <p:cNvSpPr/>
          <p:nvPr/>
        </p:nvSpPr>
        <p:spPr>
          <a:xfrm>
            <a:off x="1209541" y="5342526"/>
            <a:ext cx="4908860" cy="67815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Obdélník 1">
            <a:extLst>
              <a:ext uri="{FF2B5EF4-FFF2-40B4-BE49-F238E27FC236}">
                <a16:creationId xmlns:a16="http://schemas.microsoft.com/office/drawing/2014/main" id="{81712864-64BE-47B0-AB8F-7F1BFD94DBBD}"/>
              </a:ext>
            </a:extLst>
          </p:cNvPr>
          <p:cNvSpPr/>
          <p:nvPr/>
        </p:nvSpPr>
        <p:spPr>
          <a:xfrm>
            <a:off x="1202784" y="1089038"/>
            <a:ext cx="4908860" cy="678159"/>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745" name="Oval 2"/>
          <p:cNvSpPr>
            <a:spLocks noChangeArrowheads="1"/>
          </p:cNvSpPr>
          <p:nvPr/>
        </p:nvSpPr>
        <p:spPr bwMode="auto">
          <a:xfrm>
            <a:off x="1200150" y="1844675"/>
            <a:ext cx="1219200" cy="360363"/>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31746" name="Oval 3"/>
          <p:cNvSpPr>
            <a:spLocks noChangeArrowheads="1"/>
          </p:cNvSpPr>
          <p:nvPr/>
        </p:nvSpPr>
        <p:spPr bwMode="auto">
          <a:xfrm>
            <a:off x="2446338" y="1844675"/>
            <a:ext cx="1219200" cy="360363"/>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31747" name="Oval 4"/>
          <p:cNvSpPr>
            <a:spLocks noChangeArrowheads="1"/>
          </p:cNvSpPr>
          <p:nvPr/>
        </p:nvSpPr>
        <p:spPr bwMode="auto">
          <a:xfrm>
            <a:off x="3695700" y="1844675"/>
            <a:ext cx="1219200" cy="360363"/>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31748" name="Oval 5"/>
          <p:cNvSpPr>
            <a:spLocks noChangeArrowheads="1"/>
          </p:cNvSpPr>
          <p:nvPr/>
        </p:nvSpPr>
        <p:spPr bwMode="auto">
          <a:xfrm>
            <a:off x="4945063" y="1844675"/>
            <a:ext cx="1219200" cy="360363"/>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31749" name="AutoShape 6"/>
          <p:cNvSpPr>
            <a:spLocks noChangeArrowheads="1"/>
          </p:cNvSpPr>
          <p:nvPr/>
        </p:nvSpPr>
        <p:spPr bwMode="auto">
          <a:xfrm>
            <a:off x="1200150" y="2276475"/>
            <a:ext cx="4991100" cy="288925"/>
          </a:xfrm>
          <a:prstGeom prst="roundRect">
            <a:avLst>
              <a:gd name="adj" fmla="val 16667"/>
            </a:avLst>
          </a:prstGeom>
          <a:solidFill>
            <a:srgbClr val="1F22AD"/>
          </a:solidFill>
          <a:ln w="9525">
            <a:solidFill>
              <a:schemeClr val="tx1"/>
            </a:solidFill>
            <a:round/>
            <a:headEnd/>
            <a:tailEnd/>
          </a:ln>
        </p:spPr>
        <p:txBody>
          <a:bodyPr wrap="none" anchor="ctr"/>
          <a:lstStyle/>
          <a:p>
            <a:endParaRPr lang="cs-CZ"/>
          </a:p>
        </p:txBody>
      </p:sp>
      <p:sp>
        <p:nvSpPr>
          <p:cNvPr id="31750" name="Text Box 7"/>
          <p:cNvSpPr txBox="1">
            <a:spLocks noChangeArrowheads="1"/>
          </p:cNvSpPr>
          <p:nvPr/>
        </p:nvSpPr>
        <p:spPr bwMode="auto">
          <a:xfrm>
            <a:off x="1103313" y="2636838"/>
            <a:ext cx="5273675" cy="366712"/>
          </a:xfrm>
          <a:prstGeom prst="rect">
            <a:avLst/>
          </a:prstGeom>
          <a:noFill/>
          <a:ln w="9525">
            <a:noFill/>
            <a:miter lim="800000"/>
            <a:headEnd/>
            <a:tailEnd/>
          </a:ln>
        </p:spPr>
        <p:txBody>
          <a:bodyPr>
            <a:spAutoFit/>
          </a:bodyPr>
          <a:lstStyle/>
          <a:p>
            <a:r>
              <a:rPr lang="cs-CZ" dirty="0" err="1"/>
              <a:t>xxxxxxxxxxxxxxxxxxxxxxxxxxxxxxxxxxxxxxxxxxxxxxxxxx</a:t>
            </a:r>
            <a:endParaRPr lang="cs-CZ" dirty="0"/>
          </a:p>
        </p:txBody>
      </p:sp>
      <p:sp>
        <p:nvSpPr>
          <p:cNvPr id="31751" name="AutoShape 8"/>
          <p:cNvSpPr>
            <a:spLocks noChangeArrowheads="1"/>
          </p:cNvSpPr>
          <p:nvPr/>
        </p:nvSpPr>
        <p:spPr bwMode="auto">
          <a:xfrm>
            <a:off x="1200150" y="3068638"/>
            <a:ext cx="1219200" cy="914400"/>
          </a:xfrm>
          <a:prstGeom prst="plus">
            <a:avLst>
              <a:gd name="adj" fmla="val 25000"/>
            </a:avLst>
          </a:prstGeom>
          <a:solidFill>
            <a:srgbClr val="DF210D"/>
          </a:solidFill>
          <a:ln w="9525">
            <a:solidFill>
              <a:schemeClr val="tx1"/>
            </a:solidFill>
            <a:miter lim="800000"/>
            <a:headEnd/>
            <a:tailEnd/>
          </a:ln>
        </p:spPr>
        <p:txBody>
          <a:bodyPr wrap="none" anchor="ctr"/>
          <a:lstStyle/>
          <a:p>
            <a:endParaRPr lang="cs-CZ"/>
          </a:p>
        </p:txBody>
      </p:sp>
      <p:sp>
        <p:nvSpPr>
          <p:cNvPr id="31752" name="AutoShape 9"/>
          <p:cNvSpPr>
            <a:spLocks noChangeArrowheads="1"/>
          </p:cNvSpPr>
          <p:nvPr/>
        </p:nvSpPr>
        <p:spPr bwMode="auto">
          <a:xfrm>
            <a:off x="2446338" y="3068638"/>
            <a:ext cx="1219200" cy="914400"/>
          </a:xfrm>
          <a:prstGeom prst="plus">
            <a:avLst>
              <a:gd name="adj" fmla="val 25000"/>
            </a:avLst>
          </a:prstGeom>
          <a:solidFill>
            <a:srgbClr val="DF210D"/>
          </a:solidFill>
          <a:ln w="9525">
            <a:solidFill>
              <a:schemeClr val="tx1"/>
            </a:solidFill>
            <a:miter lim="800000"/>
            <a:headEnd/>
            <a:tailEnd/>
          </a:ln>
        </p:spPr>
        <p:txBody>
          <a:bodyPr wrap="none" anchor="ctr"/>
          <a:lstStyle/>
          <a:p>
            <a:endParaRPr lang="cs-CZ"/>
          </a:p>
        </p:txBody>
      </p:sp>
      <p:sp>
        <p:nvSpPr>
          <p:cNvPr id="31753" name="AutoShape 10"/>
          <p:cNvSpPr>
            <a:spLocks noChangeArrowheads="1"/>
          </p:cNvSpPr>
          <p:nvPr/>
        </p:nvSpPr>
        <p:spPr bwMode="auto">
          <a:xfrm>
            <a:off x="3695700" y="3068638"/>
            <a:ext cx="1219200" cy="914400"/>
          </a:xfrm>
          <a:prstGeom prst="plus">
            <a:avLst>
              <a:gd name="adj" fmla="val 25000"/>
            </a:avLst>
          </a:prstGeom>
          <a:solidFill>
            <a:srgbClr val="DF210D"/>
          </a:solidFill>
          <a:ln w="9525">
            <a:solidFill>
              <a:schemeClr val="tx1"/>
            </a:solidFill>
            <a:miter lim="800000"/>
            <a:headEnd/>
            <a:tailEnd/>
          </a:ln>
        </p:spPr>
        <p:txBody>
          <a:bodyPr wrap="none" anchor="ctr"/>
          <a:lstStyle/>
          <a:p>
            <a:endParaRPr lang="cs-CZ"/>
          </a:p>
        </p:txBody>
      </p:sp>
      <p:sp>
        <p:nvSpPr>
          <p:cNvPr id="31754" name="AutoShape 11"/>
          <p:cNvSpPr>
            <a:spLocks noChangeArrowheads="1"/>
          </p:cNvSpPr>
          <p:nvPr/>
        </p:nvSpPr>
        <p:spPr bwMode="auto">
          <a:xfrm>
            <a:off x="4945063" y="3068638"/>
            <a:ext cx="1219200" cy="914400"/>
          </a:xfrm>
          <a:prstGeom prst="plus">
            <a:avLst>
              <a:gd name="adj" fmla="val 25000"/>
            </a:avLst>
          </a:prstGeom>
          <a:solidFill>
            <a:srgbClr val="DF210D"/>
          </a:solidFill>
          <a:ln w="9525">
            <a:solidFill>
              <a:schemeClr val="tx1"/>
            </a:solidFill>
            <a:miter lim="800000"/>
            <a:headEnd/>
            <a:tailEnd/>
          </a:ln>
        </p:spPr>
        <p:txBody>
          <a:bodyPr wrap="none" anchor="ctr"/>
          <a:lstStyle/>
          <a:p>
            <a:endParaRPr lang="cs-CZ"/>
          </a:p>
        </p:txBody>
      </p:sp>
      <p:sp>
        <p:nvSpPr>
          <p:cNvPr id="31755" name="Text Box 12"/>
          <p:cNvSpPr txBox="1">
            <a:spLocks noChangeArrowheads="1"/>
          </p:cNvSpPr>
          <p:nvPr/>
        </p:nvSpPr>
        <p:spPr bwMode="auto">
          <a:xfrm>
            <a:off x="1077913" y="4097338"/>
            <a:ext cx="5153975" cy="369332"/>
          </a:xfrm>
          <a:prstGeom prst="rect">
            <a:avLst/>
          </a:prstGeom>
          <a:noFill/>
          <a:ln w="9525">
            <a:noFill/>
            <a:miter lim="800000"/>
            <a:headEnd/>
            <a:tailEnd/>
          </a:ln>
        </p:spPr>
        <p:txBody>
          <a:bodyPr wrap="none">
            <a:spAutoFit/>
          </a:bodyPr>
          <a:lstStyle/>
          <a:p>
            <a:r>
              <a:rPr lang="cs-CZ" dirty="0" err="1"/>
              <a:t>xxxxxxxxxxxxxxxxxxxxxxxxxxxxxxxxxxxxxxxxxxxxxxxxxx</a:t>
            </a:r>
            <a:endParaRPr lang="cs-CZ" dirty="0"/>
          </a:p>
        </p:txBody>
      </p:sp>
      <p:sp>
        <p:nvSpPr>
          <p:cNvPr id="31756" name="Oval 13"/>
          <p:cNvSpPr>
            <a:spLocks noChangeArrowheads="1"/>
          </p:cNvSpPr>
          <p:nvPr/>
        </p:nvSpPr>
        <p:spPr bwMode="auto">
          <a:xfrm>
            <a:off x="1200150" y="4508500"/>
            <a:ext cx="1697038" cy="720725"/>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31757" name="Oval 14"/>
          <p:cNvSpPr>
            <a:spLocks noChangeArrowheads="1"/>
          </p:cNvSpPr>
          <p:nvPr/>
        </p:nvSpPr>
        <p:spPr bwMode="auto">
          <a:xfrm>
            <a:off x="2927350" y="4508500"/>
            <a:ext cx="1697038" cy="720725"/>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31758" name="Oval 15"/>
          <p:cNvSpPr>
            <a:spLocks noChangeArrowheads="1"/>
          </p:cNvSpPr>
          <p:nvPr/>
        </p:nvSpPr>
        <p:spPr bwMode="auto">
          <a:xfrm>
            <a:off x="4656138" y="4508500"/>
            <a:ext cx="1698625" cy="720725"/>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31759" name="Text Box 16"/>
          <p:cNvSpPr txBox="1">
            <a:spLocks noChangeArrowheads="1"/>
          </p:cNvSpPr>
          <p:nvPr/>
        </p:nvSpPr>
        <p:spPr bwMode="auto">
          <a:xfrm>
            <a:off x="7029450" y="1792288"/>
            <a:ext cx="3484563" cy="366712"/>
          </a:xfrm>
          <a:prstGeom prst="rect">
            <a:avLst/>
          </a:prstGeom>
          <a:noFill/>
          <a:ln w="9525">
            <a:noFill/>
            <a:miter lim="800000"/>
            <a:headEnd/>
            <a:tailEnd/>
          </a:ln>
        </p:spPr>
        <p:txBody>
          <a:bodyPr>
            <a:spAutoFit/>
          </a:bodyPr>
          <a:lstStyle/>
          <a:p>
            <a:r>
              <a:rPr lang="cs-CZ" dirty="0" err="1"/>
              <a:t>Endothelial</a:t>
            </a:r>
            <a:r>
              <a:rPr lang="cs-CZ" dirty="0"/>
              <a:t> </a:t>
            </a:r>
            <a:r>
              <a:rPr lang="cs-CZ" dirty="0" err="1"/>
              <a:t>cells</a:t>
            </a:r>
            <a:endParaRPr lang="cs-CZ" dirty="0"/>
          </a:p>
        </p:txBody>
      </p:sp>
      <p:sp>
        <p:nvSpPr>
          <p:cNvPr id="31760" name="Text Box 17"/>
          <p:cNvSpPr txBox="1">
            <a:spLocks noChangeArrowheads="1"/>
          </p:cNvSpPr>
          <p:nvPr/>
        </p:nvSpPr>
        <p:spPr bwMode="auto">
          <a:xfrm>
            <a:off x="7029450" y="2224088"/>
            <a:ext cx="992579" cy="369332"/>
          </a:xfrm>
          <a:prstGeom prst="rect">
            <a:avLst/>
          </a:prstGeom>
          <a:noFill/>
          <a:ln w="9525">
            <a:noFill/>
            <a:miter lim="800000"/>
            <a:headEnd/>
            <a:tailEnd/>
          </a:ln>
        </p:spPr>
        <p:txBody>
          <a:bodyPr wrap="none">
            <a:spAutoFit/>
          </a:bodyPr>
          <a:lstStyle/>
          <a:p>
            <a:r>
              <a:rPr lang="cs-CZ" dirty="0" err="1"/>
              <a:t>Laminin</a:t>
            </a:r>
            <a:endParaRPr lang="cs-CZ" dirty="0"/>
          </a:p>
        </p:txBody>
      </p:sp>
      <p:sp>
        <p:nvSpPr>
          <p:cNvPr id="31761" name="Text Box 18"/>
          <p:cNvSpPr txBox="1">
            <a:spLocks noChangeArrowheads="1"/>
          </p:cNvSpPr>
          <p:nvPr/>
        </p:nvSpPr>
        <p:spPr bwMode="auto">
          <a:xfrm>
            <a:off x="7151688" y="2636838"/>
            <a:ext cx="1608133" cy="369332"/>
          </a:xfrm>
          <a:prstGeom prst="rect">
            <a:avLst/>
          </a:prstGeom>
          <a:noFill/>
          <a:ln w="9525">
            <a:noFill/>
            <a:miter lim="800000"/>
            <a:headEnd/>
            <a:tailEnd/>
          </a:ln>
        </p:spPr>
        <p:txBody>
          <a:bodyPr wrap="none">
            <a:spAutoFit/>
          </a:bodyPr>
          <a:lstStyle/>
          <a:p>
            <a:r>
              <a:rPr lang="cs-CZ" dirty="0"/>
              <a:t>Lamina </a:t>
            </a:r>
            <a:r>
              <a:rPr lang="cs-CZ" dirty="0" err="1"/>
              <a:t>lucida</a:t>
            </a:r>
            <a:endParaRPr lang="cs-CZ" dirty="0"/>
          </a:p>
        </p:txBody>
      </p:sp>
      <p:sp>
        <p:nvSpPr>
          <p:cNvPr id="31762" name="Text Box 19"/>
          <p:cNvSpPr txBox="1">
            <a:spLocks noChangeArrowheads="1"/>
          </p:cNvSpPr>
          <p:nvPr/>
        </p:nvSpPr>
        <p:spPr bwMode="auto">
          <a:xfrm>
            <a:off x="7029450" y="3305175"/>
            <a:ext cx="1877437" cy="369332"/>
          </a:xfrm>
          <a:prstGeom prst="rect">
            <a:avLst/>
          </a:prstGeom>
          <a:noFill/>
          <a:ln w="9525">
            <a:noFill/>
            <a:miter lim="800000"/>
            <a:headEnd/>
            <a:tailEnd/>
          </a:ln>
        </p:spPr>
        <p:txBody>
          <a:bodyPr wrap="none">
            <a:spAutoFit/>
          </a:bodyPr>
          <a:lstStyle/>
          <a:p>
            <a:r>
              <a:rPr lang="en-US" dirty="0"/>
              <a:t>Collagen</a:t>
            </a:r>
            <a:r>
              <a:rPr lang="cs-CZ" dirty="0"/>
              <a:t> type IV</a:t>
            </a:r>
          </a:p>
        </p:txBody>
      </p:sp>
      <p:sp>
        <p:nvSpPr>
          <p:cNvPr id="31763" name="Text Box 20"/>
          <p:cNvSpPr txBox="1">
            <a:spLocks noChangeArrowheads="1"/>
          </p:cNvSpPr>
          <p:nvPr/>
        </p:nvSpPr>
        <p:spPr bwMode="auto">
          <a:xfrm>
            <a:off x="7056438" y="4076700"/>
            <a:ext cx="1633781" cy="369332"/>
          </a:xfrm>
          <a:prstGeom prst="rect">
            <a:avLst/>
          </a:prstGeom>
          <a:noFill/>
          <a:ln w="9525">
            <a:noFill/>
            <a:miter lim="800000"/>
            <a:headEnd/>
            <a:tailEnd/>
          </a:ln>
        </p:spPr>
        <p:txBody>
          <a:bodyPr wrap="none">
            <a:spAutoFit/>
          </a:bodyPr>
          <a:lstStyle/>
          <a:p>
            <a:r>
              <a:rPr lang="cs-CZ" dirty="0"/>
              <a:t>Lamina </a:t>
            </a:r>
            <a:r>
              <a:rPr lang="cs-CZ" dirty="0" err="1"/>
              <a:t>densa</a:t>
            </a:r>
            <a:endParaRPr lang="cs-CZ" dirty="0"/>
          </a:p>
        </p:txBody>
      </p:sp>
      <p:sp>
        <p:nvSpPr>
          <p:cNvPr id="31764" name="Text Box 21"/>
          <p:cNvSpPr txBox="1">
            <a:spLocks noChangeArrowheads="1"/>
          </p:cNvSpPr>
          <p:nvPr/>
        </p:nvSpPr>
        <p:spPr bwMode="auto">
          <a:xfrm>
            <a:off x="7029450" y="4600575"/>
            <a:ext cx="1261884" cy="369332"/>
          </a:xfrm>
          <a:prstGeom prst="rect">
            <a:avLst/>
          </a:prstGeom>
          <a:noFill/>
          <a:ln w="9525">
            <a:noFill/>
            <a:miter lim="800000"/>
            <a:headEnd/>
            <a:tailEnd/>
          </a:ln>
        </p:spPr>
        <p:txBody>
          <a:bodyPr wrap="none">
            <a:spAutoFit/>
          </a:bodyPr>
          <a:lstStyle/>
          <a:p>
            <a:r>
              <a:rPr lang="cs-CZ" dirty="0" err="1"/>
              <a:t>Podocytes</a:t>
            </a:r>
            <a:endParaRPr lang="cs-CZ" dirty="0"/>
          </a:p>
        </p:txBody>
      </p:sp>
      <p:sp>
        <p:nvSpPr>
          <p:cNvPr id="31765" name="Text Box 23"/>
          <p:cNvSpPr txBox="1">
            <a:spLocks noChangeArrowheads="1"/>
          </p:cNvSpPr>
          <p:nvPr/>
        </p:nvSpPr>
        <p:spPr bwMode="auto">
          <a:xfrm>
            <a:off x="522288" y="411473"/>
            <a:ext cx="886781" cy="461665"/>
          </a:xfrm>
          <a:prstGeom prst="rect">
            <a:avLst/>
          </a:prstGeom>
          <a:noFill/>
          <a:ln w="9525">
            <a:noFill/>
            <a:miter lim="800000"/>
            <a:headEnd/>
            <a:tailEnd/>
          </a:ln>
        </p:spPr>
        <p:txBody>
          <a:bodyPr wrap="none">
            <a:spAutoFit/>
          </a:bodyPr>
          <a:lstStyle/>
          <a:p>
            <a:r>
              <a:rPr lang="cs-CZ" sz="2400" dirty="0"/>
              <a:t>CDKD</a:t>
            </a:r>
          </a:p>
        </p:txBody>
      </p:sp>
      <p:sp>
        <p:nvSpPr>
          <p:cNvPr id="31766" name="Line 24"/>
          <p:cNvSpPr>
            <a:spLocks noChangeShapeType="1"/>
          </p:cNvSpPr>
          <p:nvPr/>
        </p:nvSpPr>
        <p:spPr bwMode="auto">
          <a:xfrm>
            <a:off x="6383338" y="1989138"/>
            <a:ext cx="673100" cy="0"/>
          </a:xfrm>
          <a:prstGeom prst="line">
            <a:avLst/>
          </a:prstGeom>
          <a:noFill/>
          <a:ln w="9525">
            <a:solidFill>
              <a:schemeClr val="tx1"/>
            </a:solidFill>
            <a:round/>
            <a:headEnd/>
            <a:tailEnd type="triangle" w="med" len="med"/>
          </a:ln>
        </p:spPr>
        <p:txBody>
          <a:bodyPr/>
          <a:lstStyle/>
          <a:p>
            <a:endParaRPr lang="cs-CZ"/>
          </a:p>
        </p:txBody>
      </p:sp>
      <p:sp>
        <p:nvSpPr>
          <p:cNvPr id="31767" name="Line 25"/>
          <p:cNvSpPr>
            <a:spLocks noChangeShapeType="1"/>
          </p:cNvSpPr>
          <p:nvPr/>
        </p:nvSpPr>
        <p:spPr bwMode="auto">
          <a:xfrm>
            <a:off x="6383338" y="2420938"/>
            <a:ext cx="673100" cy="0"/>
          </a:xfrm>
          <a:prstGeom prst="line">
            <a:avLst/>
          </a:prstGeom>
          <a:noFill/>
          <a:ln w="9525">
            <a:solidFill>
              <a:schemeClr val="tx1"/>
            </a:solidFill>
            <a:round/>
            <a:headEnd/>
            <a:tailEnd type="triangle" w="med" len="med"/>
          </a:ln>
        </p:spPr>
        <p:txBody>
          <a:bodyPr/>
          <a:lstStyle/>
          <a:p>
            <a:endParaRPr lang="cs-CZ"/>
          </a:p>
        </p:txBody>
      </p:sp>
      <p:sp>
        <p:nvSpPr>
          <p:cNvPr id="31768" name="Line 26"/>
          <p:cNvSpPr>
            <a:spLocks noChangeShapeType="1"/>
          </p:cNvSpPr>
          <p:nvPr/>
        </p:nvSpPr>
        <p:spPr bwMode="auto">
          <a:xfrm>
            <a:off x="6383338" y="2852738"/>
            <a:ext cx="673100" cy="0"/>
          </a:xfrm>
          <a:prstGeom prst="line">
            <a:avLst/>
          </a:prstGeom>
          <a:noFill/>
          <a:ln w="9525">
            <a:solidFill>
              <a:schemeClr val="tx1"/>
            </a:solidFill>
            <a:round/>
            <a:headEnd/>
            <a:tailEnd type="triangle" w="med" len="med"/>
          </a:ln>
        </p:spPr>
        <p:txBody>
          <a:bodyPr/>
          <a:lstStyle/>
          <a:p>
            <a:endParaRPr lang="cs-CZ"/>
          </a:p>
        </p:txBody>
      </p:sp>
      <p:sp>
        <p:nvSpPr>
          <p:cNvPr id="31769" name="Line 27"/>
          <p:cNvSpPr>
            <a:spLocks noChangeShapeType="1"/>
          </p:cNvSpPr>
          <p:nvPr/>
        </p:nvSpPr>
        <p:spPr bwMode="auto">
          <a:xfrm>
            <a:off x="6383338" y="3500438"/>
            <a:ext cx="673100" cy="0"/>
          </a:xfrm>
          <a:prstGeom prst="line">
            <a:avLst/>
          </a:prstGeom>
          <a:noFill/>
          <a:ln w="9525">
            <a:solidFill>
              <a:schemeClr val="tx1"/>
            </a:solidFill>
            <a:round/>
            <a:headEnd/>
            <a:tailEnd type="triangle" w="med" len="med"/>
          </a:ln>
        </p:spPr>
        <p:txBody>
          <a:bodyPr/>
          <a:lstStyle/>
          <a:p>
            <a:endParaRPr lang="cs-CZ"/>
          </a:p>
        </p:txBody>
      </p:sp>
      <p:sp>
        <p:nvSpPr>
          <p:cNvPr id="31770" name="Line 28"/>
          <p:cNvSpPr>
            <a:spLocks noChangeShapeType="1"/>
          </p:cNvSpPr>
          <p:nvPr/>
        </p:nvSpPr>
        <p:spPr bwMode="auto">
          <a:xfrm>
            <a:off x="6383338" y="4292600"/>
            <a:ext cx="673100" cy="0"/>
          </a:xfrm>
          <a:prstGeom prst="line">
            <a:avLst/>
          </a:prstGeom>
          <a:noFill/>
          <a:ln w="9525">
            <a:solidFill>
              <a:schemeClr val="tx1"/>
            </a:solidFill>
            <a:round/>
            <a:headEnd/>
            <a:tailEnd type="triangle" w="med" len="med"/>
          </a:ln>
        </p:spPr>
        <p:txBody>
          <a:bodyPr/>
          <a:lstStyle/>
          <a:p>
            <a:endParaRPr lang="cs-CZ"/>
          </a:p>
        </p:txBody>
      </p:sp>
      <p:sp>
        <p:nvSpPr>
          <p:cNvPr id="31771" name="Line 29"/>
          <p:cNvSpPr>
            <a:spLocks noChangeShapeType="1"/>
          </p:cNvSpPr>
          <p:nvPr/>
        </p:nvSpPr>
        <p:spPr bwMode="auto">
          <a:xfrm>
            <a:off x="6383338" y="4797425"/>
            <a:ext cx="673100" cy="0"/>
          </a:xfrm>
          <a:prstGeom prst="line">
            <a:avLst/>
          </a:prstGeom>
          <a:noFill/>
          <a:ln w="9525">
            <a:solidFill>
              <a:schemeClr val="tx1"/>
            </a:solidFill>
            <a:round/>
            <a:headEnd/>
            <a:tailEnd type="triangle" w="med" len="med"/>
          </a:ln>
        </p:spPr>
        <p:txBody>
          <a:bodyPr/>
          <a:lstStyle/>
          <a:p>
            <a:endParaRPr lang="cs-CZ"/>
          </a:p>
        </p:txBody>
      </p:sp>
      <p:sp>
        <p:nvSpPr>
          <p:cNvPr id="31772" name="TextovéPole 29"/>
          <p:cNvSpPr txBox="1">
            <a:spLocks noChangeArrowheads="1"/>
          </p:cNvSpPr>
          <p:nvPr/>
        </p:nvSpPr>
        <p:spPr bwMode="auto">
          <a:xfrm>
            <a:off x="3133996" y="1254958"/>
            <a:ext cx="838691" cy="369332"/>
          </a:xfrm>
          <a:prstGeom prst="rect">
            <a:avLst/>
          </a:prstGeom>
          <a:noFill/>
          <a:ln w="9525">
            <a:solidFill>
              <a:srgbClr val="FF0000"/>
            </a:solidFill>
            <a:miter lim="800000"/>
            <a:headEnd/>
            <a:tailEnd/>
          </a:ln>
        </p:spPr>
        <p:txBody>
          <a:bodyPr wrap="none">
            <a:spAutoFit/>
          </a:bodyPr>
          <a:lstStyle/>
          <a:p>
            <a:r>
              <a:rPr lang="cs-CZ" b="1" dirty="0" err="1"/>
              <a:t>Blood</a:t>
            </a:r>
            <a:endParaRPr lang="cs-CZ" b="1" dirty="0"/>
          </a:p>
        </p:txBody>
      </p:sp>
      <p:sp>
        <p:nvSpPr>
          <p:cNvPr id="31773" name="TextovéPole 30"/>
          <p:cNvSpPr txBox="1">
            <a:spLocks noChangeArrowheads="1"/>
          </p:cNvSpPr>
          <p:nvPr/>
        </p:nvSpPr>
        <p:spPr bwMode="auto">
          <a:xfrm>
            <a:off x="3269928" y="5496939"/>
            <a:ext cx="774571" cy="369332"/>
          </a:xfrm>
          <a:prstGeom prst="rect">
            <a:avLst/>
          </a:prstGeom>
          <a:noFill/>
          <a:ln w="9525">
            <a:noFill/>
            <a:miter lim="800000"/>
            <a:headEnd/>
            <a:tailEnd/>
          </a:ln>
        </p:spPr>
        <p:txBody>
          <a:bodyPr wrap="none">
            <a:spAutoFit/>
          </a:bodyPr>
          <a:lstStyle/>
          <a:p>
            <a:r>
              <a:rPr lang="cs-CZ" b="1" dirty="0"/>
              <a:t>Urine</a:t>
            </a:r>
          </a:p>
        </p:txBody>
      </p:sp>
    </p:spTree>
    <p:extLst>
      <p:ext uri="{BB962C8B-B14F-4D97-AF65-F5344CB8AC3E}">
        <p14:creationId xmlns:p14="http://schemas.microsoft.com/office/powerpoint/2010/main" val="4246942424"/>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78C59BA5-2B74-42A3-B07A-12727D375E01}"/>
              </a:ext>
            </a:extLst>
          </p:cNvPr>
          <p:cNvSpPr>
            <a:spLocks noGrp="1" noChangeArrowheads="1"/>
          </p:cNvSpPr>
          <p:nvPr>
            <p:ph type="title"/>
          </p:nvPr>
        </p:nvSpPr>
        <p:spPr>
          <a:xfrm>
            <a:off x="2041526" y="862013"/>
            <a:ext cx="8596313" cy="762000"/>
          </a:xfrm>
        </p:spPr>
        <p:txBody>
          <a:bodyPr/>
          <a:lstStyle/>
          <a:p>
            <a:pPr algn="ctr" eaLnBrk="1" hangingPunct="1"/>
            <a:r>
              <a:rPr lang="en-US" altLang="cs-CZ" dirty="0"/>
              <a:t>Stages of </a:t>
            </a:r>
            <a:r>
              <a:rPr lang="cs-CZ" altLang="cs-CZ" dirty="0"/>
              <a:t>CDKD</a:t>
            </a:r>
            <a:endParaRPr lang="en-GB" altLang="cs-CZ" dirty="0"/>
          </a:p>
        </p:txBody>
      </p:sp>
      <p:sp>
        <p:nvSpPr>
          <p:cNvPr id="53251" name="Rectangle 3">
            <a:extLst>
              <a:ext uri="{FF2B5EF4-FFF2-40B4-BE49-F238E27FC236}">
                <a16:creationId xmlns:a16="http://schemas.microsoft.com/office/drawing/2014/main" id="{ED2D4D86-928B-4D0C-8995-83E97BC92E19}"/>
              </a:ext>
            </a:extLst>
          </p:cNvPr>
          <p:cNvSpPr>
            <a:spLocks noChangeArrowheads="1"/>
          </p:cNvSpPr>
          <p:nvPr/>
        </p:nvSpPr>
        <p:spPr bwMode="auto">
          <a:xfrm>
            <a:off x="593725" y="2006601"/>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cs-CZ" altLang="cs-CZ"/>
          </a:p>
        </p:txBody>
      </p:sp>
      <p:pic>
        <p:nvPicPr>
          <p:cNvPr id="53252" name="Picture 4" descr="C:\danie folder\diabetes\Diabetic nephropathy_files\DMNephGr.jpg">
            <a:extLst>
              <a:ext uri="{FF2B5EF4-FFF2-40B4-BE49-F238E27FC236}">
                <a16:creationId xmlns:a16="http://schemas.microsoft.com/office/drawing/2014/main" id="{E5B968AC-4FCB-49F2-A5FF-C42B9D925AA5}"/>
              </a:ext>
            </a:extLst>
          </p:cNvPr>
          <p:cNvPicPr>
            <a:picLocks noChangeAspect="1" noChangeArrowheads="1"/>
          </p:cNvPicPr>
          <p:nvPr/>
        </p:nvPicPr>
        <p:blipFill>
          <a:blip r:embed="rId3" cstate="print">
            <a:lum bright="-12000" contrast="18000"/>
            <a:extLst>
              <a:ext uri="{28A0092B-C50C-407E-A947-70E740481C1C}">
                <a14:useLocalDpi xmlns:a14="http://schemas.microsoft.com/office/drawing/2010/main" val="0"/>
              </a:ext>
            </a:extLst>
          </a:blip>
          <a:srcRect/>
          <a:stretch>
            <a:fillRect/>
          </a:stretch>
        </p:blipFill>
        <p:spPr bwMode="auto">
          <a:xfrm>
            <a:off x="3124200" y="2209800"/>
            <a:ext cx="6248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3835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3B296407-1CEB-4C60-A0A1-7F0CAD4DEDC3}"/>
              </a:ext>
            </a:extLst>
          </p:cNvPr>
          <p:cNvSpPr>
            <a:spLocks noGrp="1" noChangeArrowheads="1"/>
          </p:cNvSpPr>
          <p:nvPr>
            <p:ph type="title"/>
          </p:nvPr>
        </p:nvSpPr>
        <p:spPr/>
        <p:txBody>
          <a:bodyPr/>
          <a:lstStyle/>
          <a:p>
            <a:pPr eaLnBrk="1" hangingPunct="1"/>
            <a:r>
              <a:rPr lang="cs-CZ" altLang="cs-CZ" dirty="0"/>
              <a:t>CDKD - </a:t>
            </a:r>
            <a:r>
              <a:rPr lang="cs-CZ" altLang="cs-CZ" dirty="0" err="1"/>
              <a:t>classification</a:t>
            </a:r>
            <a:endParaRPr lang="en-GB" altLang="cs-CZ" dirty="0"/>
          </a:p>
        </p:txBody>
      </p:sp>
      <p:pic>
        <p:nvPicPr>
          <p:cNvPr id="2" name="Obrázek 1">
            <a:extLst>
              <a:ext uri="{FF2B5EF4-FFF2-40B4-BE49-F238E27FC236}">
                <a16:creationId xmlns:a16="http://schemas.microsoft.com/office/drawing/2014/main" id="{8C3D3D5F-4A86-4BBF-B7B9-4AE35C0A0135}"/>
              </a:ext>
            </a:extLst>
          </p:cNvPr>
          <p:cNvPicPr>
            <a:picLocks noChangeAspect="1"/>
          </p:cNvPicPr>
          <p:nvPr/>
        </p:nvPicPr>
        <p:blipFill>
          <a:blip r:embed="rId2" cstate="print"/>
          <a:stretch>
            <a:fillRect/>
          </a:stretch>
        </p:blipFill>
        <p:spPr>
          <a:xfrm>
            <a:off x="838200" y="1814804"/>
            <a:ext cx="6010275" cy="2962275"/>
          </a:xfrm>
          <a:prstGeom prst="rect">
            <a:avLst/>
          </a:prstGeom>
        </p:spPr>
      </p:pic>
      <p:pic>
        <p:nvPicPr>
          <p:cNvPr id="3" name="Obrázek 2">
            <a:extLst>
              <a:ext uri="{FF2B5EF4-FFF2-40B4-BE49-F238E27FC236}">
                <a16:creationId xmlns:a16="http://schemas.microsoft.com/office/drawing/2014/main" id="{84A5B007-F337-40E5-931D-5FE7ACE9C712}"/>
              </a:ext>
            </a:extLst>
          </p:cNvPr>
          <p:cNvPicPr>
            <a:picLocks noChangeAspect="1"/>
          </p:cNvPicPr>
          <p:nvPr/>
        </p:nvPicPr>
        <p:blipFill>
          <a:blip r:embed="rId3" cstate="print"/>
          <a:stretch>
            <a:fillRect/>
          </a:stretch>
        </p:blipFill>
        <p:spPr>
          <a:xfrm>
            <a:off x="6496050" y="4446599"/>
            <a:ext cx="4857750" cy="1647825"/>
          </a:xfrm>
          <a:prstGeom prst="rect">
            <a:avLst/>
          </a:prstGeom>
        </p:spPr>
      </p:pic>
    </p:spTree>
    <p:extLst>
      <p:ext uri="{BB962C8B-B14F-4D97-AF65-F5344CB8AC3E}">
        <p14:creationId xmlns:p14="http://schemas.microsoft.com/office/powerpoint/2010/main" val="838534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DC920959-BB87-4A84-A660-08208C2CCC66}"/>
              </a:ext>
            </a:extLst>
          </p:cNvPr>
          <p:cNvSpPr>
            <a:spLocks noGrp="1" noChangeArrowheads="1"/>
          </p:cNvSpPr>
          <p:nvPr>
            <p:ph type="title"/>
          </p:nvPr>
        </p:nvSpPr>
        <p:spPr/>
        <p:txBody>
          <a:bodyPr/>
          <a:lstStyle/>
          <a:p>
            <a:pPr eaLnBrk="1" hangingPunct="1"/>
            <a:r>
              <a:rPr lang="en-US" altLang="cs-CZ"/>
              <a:t>Diabetic Neuropathy</a:t>
            </a:r>
            <a:endParaRPr lang="en-GB" altLang="cs-CZ"/>
          </a:p>
        </p:txBody>
      </p:sp>
      <p:sp>
        <p:nvSpPr>
          <p:cNvPr id="59395" name="Rectangle 3">
            <a:extLst>
              <a:ext uri="{FF2B5EF4-FFF2-40B4-BE49-F238E27FC236}">
                <a16:creationId xmlns:a16="http://schemas.microsoft.com/office/drawing/2014/main" id="{404742DA-1EA5-4F4C-AA4A-4F503D2C1481}"/>
              </a:ext>
            </a:extLst>
          </p:cNvPr>
          <p:cNvSpPr>
            <a:spLocks noGrp="1" noChangeArrowheads="1"/>
          </p:cNvSpPr>
          <p:nvPr>
            <p:ph type="body" idx="1"/>
          </p:nvPr>
        </p:nvSpPr>
        <p:spPr/>
        <p:txBody>
          <a:bodyPr>
            <a:normAutofit/>
          </a:bodyPr>
          <a:lstStyle/>
          <a:p>
            <a:pPr eaLnBrk="1" hangingPunct="1">
              <a:buFont typeface="Wingdings" panose="05000000000000000000" pitchFamily="2" charset="2"/>
              <a:buNone/>
            </a:pPr>
            <a:r>
              <a:rPr lang="en-GB" altLang="cs-CZ" b="1" dirty="0"/>
              <a:t>Symmetric polyneuropathy</a:t>
            </a:r>
          </a:p>
          <a:p>
            <a:pPr eaLnBrk="1" hangingPunct="1">
              <a:buFont typeface="Wingdings" panose="05000000000000000000" pitchFamily="2" charset="2"/>
              <a:buNone/>
            </a:pPr>
            <a:r>
              <a:rPr lang="en-GB" altLang="cs-CZ" dirty="0"/>
              <a:t>	Sensorimotor neuropathy </a:t>
            </a:r>
          </a:p>
          <a:p>
            <a:pPr eaLnBrk="1" hangingPunct="1">
              <a:buFont typeface="Wingdings" panose="05000000000000000000" pitchFamily="2" charset="2"/>
              <a:buNone/>
            </a:pPr>
            <a:r>
              <a:rPr lang="en-GB" altLang="cs-CZ" dirty="0"/>
              <a:t>	Autonomic neuropathy</a:t>
            </a:r>
          </a:p>
          <a:p>
            <a:pPr>
              <a:buNone/>
            </a:pPr>
            <a:r>
              <a:rPr lang="en-GB" altLang="cs-CZ" dirty="0"/>
              <a:t>	Proximal/distal motor neuropathy</a:t>
            </a:r>
          </a:p>
          <a:p>
            <a:pPr>
              <a:buNone/>
            </a:pPr>
            <a:r>
              <a:rPr lang="en-GB" altLang="cs-CZ" dirty="0"/>
              <a:t>	Acute painful (diabetic neuropathic cachexia)</a:t>
            </a:r>
          </a:p>
          <a:p>
            <a:pPr>
              <a:buNone/>
            </a:pPr>
            <a:r>
              <a:rPr lang="en-GB" altLang="cs-CZ" dirty="0"/>
              <a:t>	</a:t>
            </a:r>
            <a:r>
              <a:rPr lang="en-GB" altLang="cs-CZ" sz="2400" dirty="0"/>
              <a:t>Rapidly reversible </a:t>
            </a:r>
            <a:r>
              <a:rPr lang="en-GB" altLang="cs-CZ" sz="2400" dirty="0" err="1"/>
              <a:t>chan</a:t>
            </a:r>
            <a:r>
              <a:rPr lang="cs-CZ" altLang="cs-CZ" sz="2400" dirty="0"/>
              <a:t>g</a:t>
            </a:r>
            <a:r>
              <a:rPr lang="en-GB" altLang="cs-CZ" sz="2400" dirty="0"/>
              <a:t>es</a:t>
            </a:r>
          </a:p>
          <a:p>
            <a:pPr eaLnBrk="1" hangingPunct="1">
              <a:buFont typeface="Wingdings" panose="05000000000000000000" pitchFamily="2" charset="2"/>
              <a:buNone/>
            </a:pPr>
            <a:r>
              <a:rPr lang="en-GB" altLang="cs-CZ" b="1" dirty="0"/>
              <a:t>Focal and multifocal neuropathy</a:t>
            </a:r>
          </a:p>
          <a:p>
            <a:pPr eaLnBrk="1" hangingPunct="1">
              <a:buFont typeface="Wingdings" panose="05000000000000000000" pitchFamily="2" charset="2"/>
              <a:buNone/>
            </a:pPr>
            <a:r>
              <a:rPr lang="en-GB" altLang="cs-CZ" b="1" dirty="0"/>
              <a:t>Mixed forms</a:t>
            </a:r>
          </a:p>
        </p:txBody>
      </p:sp>
    </p:spTree>
    <p:extLst>
      <p:ext uri="{BB962C8B-B14F-4D97-AF65-F5344CB8AC3E}">
        <p14:creationId xmlns:p14="http://schemas.microsoft.com/office/powerpoint/2010/main" val="3351402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99ACBEBB-8100-42F9-8B3E-A3E0CFD58F07}"/>
              </a:ext>
            </a:extLst>
          </p:cNvPr>
          <p:cNvSpPr>
            <a:spLocks noGrp="1" noChangeArrowheads="1"/>
          </p:cNvSpPr>
          <p:nvPr>
            <p:ph type="title"/>
          </p:nvPr>
        </p:nvSpPr>
        <p:spPr/>
        <p:txBody>
          <a:bodyPr/>
          <a:lstStyle/>
          <a:p>
            <a:pPr eaLnBrk="1" hangingPunct="1"/>
            <a:r>
              <a:rPr lang="en-US" altLang="cs-CZ"/>
              <a:t>Sensorimotor Neuropathy</a:t>
            </a:r>
            <a:endParaRPr lang="en-GB" altLang="cs-CZ"/>
          </a:p>
        </p:txBody>
      </p:sp>
      <p:sp>
        <p:nvSpPr>
          <p:cNvPr id="60419" name="Rectangle 3">
            <a:extLst>
              <a:ext uri="{FF2B5EF4-FFF2-40B4-BE49-F238E27FC236}">
                <a16:creationId xmlns:a16="http://schemas.microsoft.com/office/drawing/2014/main" id="{89F0EDD2-3813-4917-B302-9B0E555D99DB}"/>
              </a:ext>
            </a:extLst>
          </p:cNvPr>
          <p:cNvSpPr>
            <a:spLocks noGrp="1" noChangeArrowheads="1"/>
          </p:cNvSpPr>
          <p:nvPr>
            <p:ph type="body" idx="1"/>
          </p:nvPr>
        </p:nvSpPr>
        <p:spPr/>
        <p:txBody>
          <a:bodyPr/>
          <a:lstStyle/>
          <a:p>
            <a:pPr eaLnBrk="1" hangingPunct="1"/>
            <a:r>
              <a:rPr lang="en-US" altLang="cs-CZ" dirty="0"/>
              <a:t>Patients may be asymptomatic / complain of numbness, </a:t>
            </a:r>
            <a:r>
              <a:rPr lang="en-US" altLang="cs-CZ" dirty="0" err="1"/>
              <a:t>paresthesias</a:t>
            </a:r>
            <a:r>
              <a:rPr lang="en-US" altLang="cs-CZ" dirty="0"/>
              <a:t>, allodynia or pain</a:t>
            </a:r>
          </a:p>
          <a:p>
            <a:pPr eaLnBrk="1" hangingPunct="1"/>
            <a:r>
              <a:rPr lang="en-US" altLang="cs-CZ" dirty="0"/>
              <a:t>Feet are mostly affected, hands are seldom affected</a:t>
            </a:r>
          </a:p>
          <a:p>
            <a:pPr eaLnBrk="1" hangingPunct="1"/>
            <a:r>
              <a:rPr lang="en-US" altLang="cs-CZ" dirty="0"/>
              <a:t>In </a:t>
            </a:r>
            <a:r>
              <a:rPr lang="cs-CZ" altLang="cs-CZ" dirty="0"/>
              <a:t>d</a:t>
            </a:r>
            <a:r>
              <a:rPr lang="en-US" altLang="cs-CZ" dirty="0" err="1"/>
              <a:t>iabetic</a:t>
            </a:r>
            <a:r>
              <a:rPr lang="en-US" altLang="cs-CZ" dirty="0"/>
              <a:t> patients sensory neuropathy usually predominates</a:t>
            </a:r>
            <a:endParaRPr lang="en-GB" altLang="cs-CZ" dirty="0"/>
          </a:p>
        </p:txBody>
      </p:sp>
    </p:spTree>
    <p:extLst>
      <p:ext uri="{BB962C8B-B14F-4D97-AF65-F5344CB8AC3E}">
        <p14:creationId xmlns:p14="http://schemas.microsoft.com/office/powerpoint/2010/main" val="2852074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70253848-E365-490F-B906-82EAA1F00E2F}"/>
              </a:ext>
            </a:extLst>
          </p:cNvPr>
          <p:cNvSpPr>
            <a:spLocks noGrp="1" noChangeArrowheads="1"/>
          </p:cNvSpPr>
          <p:nvPr>
            <p:ph type="title"/>
          </p:nvPr>
        </p:nvSpPr>
        <p:spPr>
          <a:xfrm>
            <a:off x="1841500" y="52389"/>
            <a:ext cx="8637588" cy="1431925"/>
          </a:xfrm>
        </p:spPr>
        <p:txBody>
          <a:bodyPr/>
          <a:lstStyle/>
          <a:p>
            <a:pPr eaLnBrk="1" hangingPunct="1"/>
            <a:r>
              <a:rPr lang="en-US" altLang="cs-CZ"/>
              <a:t>Complications of Sensorimotor neuropathy</a:t>
            </a:r>
            <a:endParaRPr lang="en-GB" altLang="cs-CZ"/>
          </a:p>
        </p:txBody>
      </p:sp>
      <p:sp>
        <p:nvSpPr>
          <p:cNvPr id="61443" name="Rectangle 3">
            <a:extLst>
              <a:ext uri="{FF2B5EF4-FFF2-40B4-BE49-F238E27FC236}">
                <a16:creationId xmlns:a16="http://schemas.microsoft.com/office/drawing/2014/main" id="{F359C982-A4F6-415A-9117-8D7E82653160}"/>
              </a:ext>
            </a:extLst>
          </p:cNvPr>
          <p:cNvSpPr>
            <a:spLocks noGrp="1" noChangeArrowheads="1"/>
          </p:cNvSpPr>
          <p:nvPr>
            <p:ph type="body" sz="half" idx="1"/>
          </p:nvPr>
        </p:nvSpPr>
        <p:spPr>
          <a:xfrm>
            <a:off x="1852614" y="1941513"/>
            <a:ext cx="4022725" cy="4114800"/>
          </a:xfrm>
        </p:spPr>
        <p:txBody>
          <a:bodyPr/>
          <a:lstStyle/>
          <a:p>
            <a:pPr eaLnBrk="1" hangingPunct="1"/>
            <a:r>
              <a:rPr lang="en-US" altLang="cs-CZ"/>
              <a:t>Ulceration (painless)</a:t>
            </a:r>
          </a:p>
          <a:p>
            <a:pPr eaLnBrk="1" hangingPunct="1"/>
            <a:r>
              <a:rPr lang="en-US" altLang="cs-CZ"/>
              <a:t>Neuropathic edema</a:t>
            </a:r>
          </a:p>
          <a:p>
            <a:pPr eaLnBrk="1" hangingPunct="1"/>
            <a:r>
              <a:rPr lang="en-US" altLang="cs-CZ"/>
              <a:t>Charcot arthropathy</a:t>
            </a:r>
          </a:p>
          <a:p>
            <a:pPr eaLnBrk="1" hangingPunct="1"/>
            <a:r>
              <a:rPr lang="en-US" altLang="cs-CZ"/>
              <a:t>Callosities</a:t>
            </a:r>
          </a:p>
          <a:p>
            <a:pPr eaLnBrk="1" hangingPunct="1"/>
            <a:endParaRPr lang="en-GB" altLang="cs-CZ"/>
          </a:p>
        </p:txBody>
      </p:sp>
      <p:sp>
        <p:nvSpPr>
          <p:cNvPr id="61444" name="Rectangle 5">
            <a:extLst>
              <a:ext uri="{FF2B5EF4-FFF2-40B4-BE49-F238E27FC236}">
                <a16:creationId xmlns:a16="http://schemas.microsoft.com/office/drawing/2014/main" id="{9468F931-CF8D-4402-9530-851A78096B6E}"/>
              </a:ext>
            </a:extLst>
          </p:cNvPr>
          <p:cNvSpPr>
            <a:spLocks noChangeArrowheads="1"/>
          </p:cNvSpPr>
          <p:nvPr/>
        </p:nvSpPr>
        <p:spPr bwMode="auto">
          <a:xfrm>
            <a:off x="4356100" y="2422526"/>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cs-CZ" altLang="cs-CZ"/>
          </a:p>
        </p:txBody>
      </p:sp>
      <p:pic>
        <p:nvPicPr>
          <p:cNvPr id="61445" name="Picture 8" descr="Typical Neuropathic Ulcer">
            <a:extLst>
              <a:ext uri="{FF2B5EF4-FFF2-40B4-BE49-F238E27FC236}">
                <a16:creationId xmlns:a16="http://schemas.microsoft.com/office/drawing/2014/main" id="{EF3B818E-5373-4DA5-9F32-F4E00C87A707}"/>
              </a:ext>
            </a:extLst>
          </p:cNvPr>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2514601" y="4191001"/>
            <a:ext cx="3736975" cy="2284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6" name="Rectangle 9">
            <a:extLst>
              <a:ext uri="{FF2B5EF4-FFF2-40B4-BE49-F238E27FC236}">
                <a16:creationId xmlns:a16="http://schemas.microsoft.com/office/drawing/2014/main" id="{A168A2E7-1C54-4B19-934C-BFE4A4524DA4}"/>
              </a:ext>
            </a:extLst>
          </p:cNvPr>
          <p:cNvSpPr>
            <a:spLocks noChangeArrowheads="1"/>
          </p:cNvSpPr>
          <p:nvPr/>
        </p:nvSpPr>
        <p:spPr bwMode="auto">
          <a:xfrm>
            <a:off x="4213225" y="1949451"/>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cs-CZ" altLang="cs-CZ"/>
          </a:p>
        </p:txBody>
      </p:sp>
      <p:pic>
        <p:nvPicPr>
          <p:cNvPr id="61447" name="Picture 12" descr="Charcot's arthropathy ">
            <a:extLst>
              <a:ext uri="{FF2B5EF4-FFF2-40B4-BE49-F238E27FC236}">
                <a16:creationId xmlns:a16="http://schemas.microsoft.com/office/drawing/2014/main" id="{31EE6DA6-1473-4C82-B44A-F844AFB5A9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2133600"/>
            <a:ext cx="3429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982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A6B7C273-FD15-4F7F-B5D8-B415D9BBB1B4}"/>
              </a:ext>
            </a:extLst>
          </p:cNvPr>
          <p:cNvSpPr>
            <a:spLocks noGrp="1" noChangeArrowheads="1"/>
          </p:cNvSpPr>
          <p:nvPr>
            <p:ph type="title"/>
          </p:nvPr>
        </p:nvSpPr>
        <p:spPr/>
        <p:txBody>
          <a:bodyPr/>
          <a:lstStyle/>
          <a:p>
            <a:pPr eaLnBrk="1" hangingPunct="1"/>
            <a:r>
              <a:rPr lang="en-US" altLang="cs-CZ"/>
              <a:t>Autonomic Neuropathy</a:t>
            </a:r>
            <a:endParaRPr lang="en-GB" altLang="cs-CZ"/>
          </a:p>
        </p:txBody>
      </p:sp>
      <p:sp>
        <p:nvSpPr>
          <p:cNvPr id="62467" name="Rectangle 3">
            <a:extLst>
              <a:ext uri="{FF2B5EF4-FFF2-40B4-BE49-F238E27FC236}">
                <a16:creationId xmlns:a16="http://schemas.microsoft.com/office/drawing/2014/main" id="{86741BC9-EEE3-47C1-8595-EB56EC298378}"/>
              </a:ext>
            </a:extLst>
          </p:cNvPr>
          <p:cNvSpPr>
            <a:spLocks noGrp="1" noChangeArrowheads="1"/>
          </p:cNvSpPr>
          <p:nvPr>
            <p:ph type="body" sz="half" idx="1"/>
          </p:nvPr>
        </p:nvSpPr>
        <p:spPr>
          <a:xfrm>
            <a:off x="1852614" y="1941513"/>
            <a:ext cx="4022725" cy="4114800"/>
          </a:xfrm>
        </p:spPr>
        <p:txBody>
          <a:bodyPr/>
          <a:lstStyle/>
          <a:p>
            <a:pPr eaLnBrk="1" hangingPunct="1">
              <a:buFont typeface="Wingdings" panose="05000000000000000000" pitchFamily="2" charset="2"/>
              <a:buNone/>
            </a:pPr>
            <a:r>
              <a:rPr lang="en-US" altLang="cs-CZ" sz="2400" b="1" i="1" u="sng"/>
              <a:t>Symptomatic</a:t>
            </a:r>
          </a:p>
          <a:p>
            <a:pPr eaLnBrk="1" hangingPunct="1">
              <a:buFont typeface="Wingdings" panose="05000000000000000000" pitchFamily="2" charset="2"/>
              <a:buNone/>
            </a:pPr>
            <a:r>
              <a:rPr lang="en-US" altLang="cs-CZ" sz="2400"/>
              <a:t>Postural hypotension</a:t>
            </a:r>
          </a:p>
          <a:p>
            <a:pPr eaLnBrk="1" hangingPunct="1">
              <a:buFont typeface="Wingdings" panose="05000000000000000000" pitchFamily="2" charset="2"/>
              <a:buNone/>
            </a:pPr>
            <a:r>
              <a:rPr lang="en-US" altLang="cs-CZ" sz="2400"/>
              <a:t>Gastroparesis</a:t>
            </a:r>
          </a:p>
          <a:p>
            <a:pPr eaLnBrk="1" hangingPunct="1">
              <a:buFont typeface="Wingdings" panose="05000000000000000000" pitchFamily="2" charset="2"/>
              <a:buNone/>
            </a:pPr>
            <a:r>
              <a:rPr lang="en-US" altLang="cs-CZ" sz="2400"/>
              <a:t>Diabetic diarrhea</a:t>
            </a:r>
          </a:p>
          <a:p>
            <a:pPr eaLnBrk="1" hangingPunct="1">
              <a:buFont typeface="Wingdings" panose="05000000000000000000" pitchFamily="2" charset="2"/>
              <a:buNone/>
            </a:pPr>
            <a:r>
              <a:rPr lang="en-US" altLang="cs-CZ" sz="2400"/>
              <a:t>Neuropathic bladder</a:t>
            </a:r>
          </a:p>
          <a:p>
            <a:pPr eaLnBrk="1" hangingPunct="1">
              <a:buFont typeface="Wingdings" panose="05000000000000000000" pitchFamily="2" charset="2"/>
              <a:buNone/>
            </a:pPr>
            <a:r>
              <a:rPr lang="en-US" altLang="cs-CZ" sz="2400"/>
              <a:t>Erectile dysfunction</a:t>
            </a:r>
          </a:p>
          <a:p>
            <a:pPr eaLnBrk="1" hangingPunct="1">
              <a:buFont typeface="Wingdings" panose="05000000000000000000" pitchFamily="2" charset="2"/>
              <a:buNone/>
            </a:pPr>
            <a:r>
              <a:rPr lang="en-US" altLang="cs-CZ" sz="2400"/>
              <a:t>Neuropathic edema</a:t>
            </a:r>
          </a:p>
          <a:p>
            <a:pPr eaLnBrk="1" hangingPunct="1">
              <a:buFont typeface="Wingdings" panose="05000000000000000000" pitchFamily="2" charset="2"/>
              <a:buNone/>
            </a:pPr>
            <a:r>
              <a:rPr lang="en-US" altLang="cs-CZ" sz="2400"/>
              <a:t>Charcot arthropathy</a:t>
            </a:r>
          </a:p>
          <a:p>
            <a:pPr eaLnBrk="1" hangingPunct="1">
              <a:buFont typeface="Wingdings" panose="05000000000000000000" pitchFamily="2" charset="2"/>
              <a:buNone/>
            </a:pPr>
            <a:r>
              <a:rPr lang="en-US" altLang="cs-CZ" sz="2400"/>
              <a:t>Gustatatory sweating</a:t>
            </a:r>
            <a:endParaRPr lang="en-GB" altLang="cs-CZ" sz="2400"/>
          </a:p>
        </p:txBody>
      </p:sp>
      <p:sp>
        <p:nvSpPr>
          <p:cNvPr id="62468" name="Rectangle 4">
            <a:extLst>
              <a:ext uri="{FF2B5EF4-FFF2-40B4-BE49-F238E27FC236}">
                <a16:creationId xmlns:a16="http://schemas.microsoft.com/office/drawing/2014/main" id="{127D405D-2740-4CB5-BBDF-CC7A485292BB}"/>
              </a:ext>
            </a:extLst>
          </p:cNvPr>
          <p:cNvSpPr>
            <a:spLocks noGrp="1" noChangeArrowheads="1"/>
          </p:cNvSpPr>
          <p:nvPr>
            <p:ph type="body" sz="half" idx="2"/>
          </p:nvPr>
        </p:nvSpPr>
        <p:spPr>
          <a:xfrm>
            <a:off x="6038851" y="1941513"/>
            <a:ext cx="4022725" cy="4114800"/>
          </a:xfrm>
        </p:spPr>
        <p:txBody>
          <a:bodyPr/>
          <a:lstStyle/>
          <a:p>
            <a:pPr eaLnBrk="1" hangingPunct="1">
              <a:buFont typeface="Wingdings" panose="05000000000000000000" pitchFamily="2" charset="2"/>
              <a:buNone/>
            </a:pPr>
            <a:r>
              <a:rPr lang="en-US" altLang="cs-CZ" sz="2400" b="1" i="1" u="sng"/>
              <a:t>Subclinical abnormalities</a:t>
            </a:r>
          </a:p>
          <a:p>
            <a:pPr eaLnBrk="1" hangingPunct="1">
              <a:buFont typeface="Wingdings" panose="05000000000000000000" pitchFamily="2" charset="2"/>
              <a:buNone/>
            </a:pPr>
            <a:r>
              <a:rPr lang="en-US" altLang="cs-CZ" sz="2400"/>
              <a:t>Abnormal pupillary reflexes</a:t>
            </a:r>
          </a:p>
          <a:p>
            <a:pPr eaLnBrk="1" hangingPunct="1">
              <a:buFont typeface="Wingdings" panose="05000000000000000000" pitchFamily="2" charset="2"/>
              <a:buNone/>
            </a:pPr>
            <a:r>
              <a:rPr lang="en-US" altLang="cs-CZ" sz="2400"/>
              <a:t>Esophageal dysfunction</a:t>
            </a:r>
          </a:p>
          <a:p>
            <a:pPr eaLnBrk="1" hangingPunct="1">
              <a:buFont typeface="Wingdings" panose="05000000000000000000" pitchFamily="2" charset="2"/>
              <a:buNone/>
            </a:pPr>
            <a:r>
              <a:rPr lang="en-US" altLang="cs-CZ" sz="2400"/>
              <a:t>Abnormal cardiovascular reflexes</a:t>
            </a:r>
          </a:p>
          <a:p>
            <a:pPr eaLnBrk="1" hangingPunct="1">
              <a:buFont typeface="Wingdings" panose="05000000000000000000" pitchFamily="2" charset="2"/>
              <a:buNone/>
            </a:pPr>
            <a:r>
              <a:rPr lang="en-US" altLang="cs-CZ" sz="2400"/>
              <a:t>Blunted counter-regulatory responses to hypoglycemia</a:t>
            </a:r>
          </a:p>
          <a:p>
            <a:pPr eaLnBrk="1" hangingPunct="1">
              <a:buFont typeface="Wingdings" panose="05000000000000000000" pitchFamily="2" charset="2"/>
              <a:buNone/>
            </a:pPr>
            <a:r>
              <a:rPr lang="en-US" altLang="cs-CZ" sz="2400"/>
              <a:t>Increased peripheral blood flow</a:t>
            </a:r>
            <a:endParaRPr lang="en-GB" altLang="cs-CZ" sz="2400"/>
          </a:p>
        </p:txBody>
      </p:sp>
    </p:spTree>
    <p:extLst>
      <p:ext uri="{BB962C8B-B14F-4D97-AF65-F5344CB8AC3E}">
        <p14:creationId xmlns:p14="http://schemas.microsoft.com/office/powerpoint/2010/main" val="38638842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09FD9309-A879-435C-9307-4546FAA94F22}"/>
              </a:ext>
            </a:extLst>
          </p:cNvPr>
          <p:cNvSpPr>
            <a:spLocks noGrp="1" noChangeArrowheads="1"/>
          </p:cNvSpPr>
          <p:nvPr>
            <p:ph type="title"/>
          </p:nvPr>
        </p:nvSpPr>
        <p:spPr/>
        <p:txBody>
          <a:bodyPr/>
          <a:lstStyle/>
          <a:p>
            <a:pPr eaLnBrk="1" hangingPunct="1"/>
            <a:r>
              <a:rPr lang="en-US" altLang="cs-CZ"/>
              <a:t>Mononeuropathies</a:t>
            </a:r>
            <a:endParaRPr lang="en-GB" altLang="cs-CZ"/>
          </a:p>
        </p:txBody>
      </p:sp>
      <p:sp>
        <p:nvSpPr>
          <p:cNvPr id="63491" name="Rectangle 3">
            <a:extLst>
              <a:ext uri="{FF2B5EF4-FFF2-40B4-BE49-F238E27FC236}">
                <a16:creationId xmlns:a16="http://schemas.microsoft.com/office/drawing/2014/main" id="{B120179F-6F27-4FC5-AF47-13ABEB455790}"/>
              </a:ext>
            </a:extLst>
          </p:cNvPr>
          <p:cNvSpPr>
            <a:spLocks noGrp="1" noChangeArrowheads="1"/>
          </p:cNvSpPr>
          <p:nvPr>
            <p:ph type="body" sz="half" idx="1"/>
          </p:nvPr>
        </p:nvSpPr>
        <p:spPr>
          <a:xfrm>
            <a:off x="1852614" y="1941513"/>
            <a:ext cx="4022725" cy="4114800"/>
          </a:xfrm>
        </p:spPr>
        <p:txBody>
          <a:bodyPr/>
          <a:lstStyle/>
          <a:p>
            <a:pPr eaLnBrk="1" hangingPunct="1">
              <a:buFont typeface="Wingdings" panose="05000000000000000000" pitchFamily="2" charset="2"/>
              <a:buNone/>
            </a:pPr>
            <a:r>
              <a:rPr lang="en-US" altLang="cs-CZ"/>
              <a:t>Cranial nerve palsies (most common are n. IV,VI,VII)</a:t>
            </a:r>
          </a:p>
          <a:p>
            <a:pPr eaLnBrk="1" hangingPunct="1">
              <a:buFont typeface="Wingdings" panose="05000000000000000000" pitchFamily="2" charset="2"/>
              <a:buNone/>
            </a:pPr>
            <a:r>
              <a:rPr lang="en-US" altLang="cs-CZ"/>
              <a:t>Truncal neuropathy (rare)</a:t>
            </a:r>
            <a:endParaRPr lang="en-GB" altLang="cs-CZ"/>
          </a:p>
        </p:txBody>
      </p:sp>
      <p:graphicFrame>
        <p:nvGraphicFramePr>
          <p:cNvPr id="63492" name="Object 11">
            <a:extLst>
              <a:ext uri="{FF2B5EF4-FFF2-40B4-BE49-F238E27FC236}">
                <a16:creationId xmlns:a16="http://schemas.microsoft.com/office/drawing/2014/main" id="{A8542BF7-06E5-4118-99EF-345627116AD3}"/>
              </a:ext>
            </a:extLst>
          </p:cNvPr>
          <p:cNvGraphicFramePr>
            <a:graphicFrameLocks noGrp="1" noChangeAspect="1"/>
          </p:cNvGraphicFramePr>
          <p:nvPr>
            <p:ph type="clipArt" sz="half" idx="2"/>
          </p:nvPr>
        </p:nvGraphicFramePr>
        <p:xfrm>
          <a:off x="7620000" y="609600"/>
          <a:ext cx="2362200" cy="2819400"/>
        </p:xfrm>
        <a:graphic>
          <a:graphicData uri="http://schemas.openxmlformats.org/presentationml/2006/ole">
            <mc:AlternateContent xmlns:mc="http://schemas.openxmlformats.org/markup-compatibility/2006">
              <mc:Choice xmlns:v="urn:schemas-microsoft-com:vml" Requires="v">
                <p:oleObj name="Photo Editor Photo" r:id="rId2" imgW="5401429" imgH="6811326" progId="">
                  <p:embed/>
                </p:oleObj>
              </mc:Choice>
              <mc:Fallback>
                <p:oleObj name="Photo Editor Photo" r:id="rId2" imgW="5401429" imgH="6811326" progId="">
                  <p:embed/>
                  <p:pic>
                    <p:nvPicPr>
                      <p:cNvPr id="0" name="Picture 24"/>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609600"/>
                        <a:ext cx="2362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3493" name="Object 12">
            <a:extLst>
              <a:ext uri="{FF2B5EF4-FFF2-40B4-BE49-F238E27FC236}">
                <a16:creationId xmlns:a16="http://schemas.microsoft.com/office/drawing/2014/main" id="{70810E27-3FF0-49A9-B6FD-DFC96113BC7C}"/>
              </a:ext>
            </a:extLst>
          </p:cNvPr>
          <p:cNvGraphicFramePr>
            <a:graphicFrameLocks noChangeAspect="1"/>
          </p:cNvGraphicFramePr>
          <p:nvPr/>
        </p:nvGraphicFramePr>
        <p:xfrm>
          <a:off x="7620000" y="3429001"/>
          <a:ext cx="2362200" cy="3038475"/>
        </p:xfrm>
        <a:graphic>
          <a:graphicData uri="http://schemas.openxmlformats.org/presentationml/2006/ole">
            <mc:AlternateContent xmlns:mc="http://schemas.openxmlformats.org/markup-compatibility/2006">
              <mc:Choice xmlns:v="urn:schemas-microsoft-com:vml" Requires="v">
                <p:oleObj name="Photo Editor Photo" r:id="rId4" imgW="5334745" imgH="6838095" progId="">
                  <p:embed/>
                </p:oleObj>
              </mc:Choice>
              <mc:Fallback>
                <p:oleObj name="Photo Editor Photo" r:id="rId4" imgW="5334745" imgH="6838095" progId="">
                  <p:embed/>
                  <p:pic>
                    <p:nvPicPr>
                      <p:cNvPr id="0"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429001"/>
                        <a:ext cx="2362200"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8231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02C39649-C73B-497B-B837-1650FB2F365F}"/>
              </a:ext>
            </a:extLst>
          </p:cNvPr>
          <p:cNvSpPr>
            <a:spLocks noGrp="1" noChangeArrowheads="1"/>
          </p:cNvSpPr>
          <p:nvPr>
            <p:ph type="title"/>
          </p:nvPr>
        </p:nvSpPr>
        <p:spPr/>
        <p:txBody>
          <a:bodyPr/>
          <a:lstStyle/>
          <a:p>
            <a:pPr eaLnBrk="1" hangingPunct="1"/>
            <a:r>
              <a:rPr lang="en-US" altLang="cs-CZ"/>
              <a:t>Entrapment Neuropathies</a:t>
            </a:r>
            <a:endParaRPr lang="en-GB" altLang="cs-CZ"/>
          </a:p>
        </p:txBody>
      </p:sp>
      <p:sp>
        <p:nvSpPr>
          <p:cNvPr id="64515" name="Rectangle 3">
            <a:extLst>
              <a:ext uri="{FF2B5EF4-FFF2-40B4-BE49-F238E27FC236}">
                <a16:creationId xmlns:a16="http://schemas.microsoft.com/office/drawing/2014/main" id="{88BF909B-0F5B-4D85-AFCB-08FFE18C483F}"/>
              </a:ext>
            </a:extLst>
          </p:cNvPr>
          <p:cNvSpPr>
            <a:spLocks noGrp="1" noChangeArrowheads="1"/>
          </p:cNvSpPr>
          <p:nvPr>
            <p:ph type="body" idx="1"/>
          </p:nvPr>
        </p:nvSpPr>
        <p:spPr/>
        <p:txBody>
          <a:bodyPr/>
          <a:lstStyle/>
          <a:p>
            <a:pPr eaLnBrk="1" hangingPunct="1">
              <a:lnSpc>
                <a:spcPct val="90000"/>
              </a:lnSpc>
            </a:pPr>
            <a:r>
              <a:rPr lang="en-US" altLang="cs-CZ"/>
              <a:t>Carpal tunnel syndrome (median nerve)</a:t>
            </a:r>
          </a:p>
          <a:p>
            <a:pPr eaLnBrk="1" hangingPunct="1">
              <a:lnSpc>
                <a:spcPct val="90000"/>
              </a:lnSpc>
            </a:pPr>
            <a:r>
              <a:rPr lang="en-US" altLang="cs-CZ"/>
              <a:t>Ulnar compression syndrome</a:t>
            </a:r>
          </a:p>
          <a:p>
            <a:pPr eaLnBrk="1" hangingPunct="1">
              <a:lnSpc>
                <a:spcPct val="90000"/>
              </a:lnSpc>
            </a:pPr>
            <a:r>
              <a:rPr lang="en-US" altLang="cs-CZ"/>
              <a:t>Meralgia paresthetica (lat cut nerve to the thigh)</a:t>
            </a:r>
          </a:p>
          <a:p>
            <a:pPr eaLnBrk="1" hangingPunct="1">
              <a:lnSpc>
                <a:spcPct val="90000"/>
              </a:lnSpc>
            </a:pPr>
            <a:r>
              <a:rPr lang="en-US" altLang="cs-CZ"/>
              <a:t>Lat Popliteal nerve compression (drop foot)</a:t>
            </a:r>
          </a:p>
          <a:p>
            <a:pPr eaLnBrk="1" hangingPunct="1">
              <a:lnSpc>
                <a:spcPct val="90000"/>
              </a:lnSpc>
              <a:buFont typeface="Wingdings" panose="05000000000000000000" pitchFamily="2" charset="2"/>
              <a:buNone/>
            </a:pPr>
            <a:r>
              <a:rPr lang="en-US" altLang="cs-CZ" i="1"/>
              <a:t>All the above are more common in diabetic patients</a:t>
            </a:r>
          </a:p>
          <a:p>
            <a:pPr eaLnBrk="1" hangingPunct="1">
              <a:lnSpc>
                <a:spcPct val="90000"/>
              </a:lnSpc>
              <a:buFont typeface="Wingdings" panose="05000000000000000000" pitchFamily="2" charset="2"/>
              <a:buNone/>
            </a:pPr>
            <a:endParaRPr lang="en-GB" altLang="cs-CZ" i="1"/>
          </a:p>
        </p:txBody>
      </p:sp>
    </p:spTree>
    <p:extLst>
      <p:ext uri="{BB962C8B-B14F-4D97-AF65-F5344CB8AC3E}">
        <p14:creationId xmlns:p14="http://schemas.microsoft.com/office/powerpoint/2010/main" val="4285227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82E07A8-F057-4775-ADB7-4DBE7513DEA6}"/>
              </a:ext>
            </a:extLst>
          </p:cNvPr>
          <p:cNvSpPr>
            <a:spLocks noGrp="1" noChangeArrowheads="1"/>
          </p:cNvSpPr>
          <p:nvPr>
            <p:ph type="title"/>
          </p:nvPr>
        </p:nvSpPr>
        <p:spPr/>
        <p:txBody>
          <a:bodyPr/>
          <a:lstStyle/>
          <a:p>
            <a:pPr eaLnBrk="1" hangingPunct="1"/>
            <a:r>
              <a:rPr lang="en-US" altLang="cs-CZ"/>
              <a:t>Proximal Motor Neuropathy</a:t>
            </a:r>
            <a:endParaRPr lang="en-GB" altLang="cs-CZ"/>
          </a:p>
        </p:txBody>
      </p:sp>
      <p:sp>
        <p:nvSpPr>
          <p:cNvPr id="65539" name="Rectangle 3">
            <a:extLst>
              <a:ext uri="{FF2B5EF4-FFF2-40B4-BE49-F238E27FC236}">
                <a16:creationId xmlns:a16="http://schemas.microsoft.com/office/drawing/2014/main" id="{2C43AA23-5FA3-4D8B-865A-9AFC5D832821}"/>
              </a:ext>
            </a:extLst>
          </p:cNvPr>
          <p:cNvSpPr>
            <a:spLocks noGrp="1" noChangeArrowheads="1"/>
          </p:cNvSpPr>
          <p:nvPr>
            <p:ph type="body" idx="1"/>
          </p:nvPr>
        </p:nvSpPr>
        <p:spPr/>
        <p:txBody>
          <a:bodyPr/>
          <a:lstStyle/>
          <a:p>
            <a:pPr eaLnBrk="1" hangingPunct="1">
              <a:buFont typeface="Wingdings" panose="05000000000000000000" pitchFamily="2" charset="2"/>
              <a:buNone/>
            </a:pPr>
            <a:r>
              <a:rPr lang="en-US" altLang="cs-CZ" dirty="0"/>
              <a:t>Amyotrophy – most common proximal neuropathy, affects the </a:t>
            </a:r>
            <a:r>
              <a:rPr lang="cs-CZ" altLang="cs-CZ" dirty="0"/>
              <a:t>q</a:t>
            </a:r>
            <a:r>
              <a:rPr lang="en-US" altLang="cs-CZ" dirty="0" err="1"/>
              <a:t>uadriceps</a:t>
            </a:r>
            <a:r>
              <a:rPr lang="en-US" altLang="cs-CZ" dirty="0"/>
              <a:t> muscles with weakness and atrophy</a:t>
            </a:r>
          </a:p>
          <a:p>
            <a:pPr eaLnBrk="1" hangingPunct="1">
              <a:buFont typeface="Wingdings" panose="05000000000000000000" pitchFamily="2" charset="2"/>
              <a:buNone/>
            </a:pPr>
            <a:r>
              <a:rPr lang="en-US" altLang="cs-CZ" dirty="0"/>
              <a:t>	(synonym: Diabetic Femoral </a:t>
            </a:r>
            <a:r>
              <a:rPr lang="en-US" altLang="cs-CZ" dirty="0" err="1"/>
              <a:t>radiculo</a:t>
            </a:r>
            <a:r>
              <a:rPr lang="en-US" altLang="cs-CZ" dirty="0"/>
              <a:t>-neuropathy)</a:t>
            </a:r>
            <a:endParaRPr lang="en-GB" altLang="cs-CZ" dirty="0"/>
          </a:p>
        </p:txBody>
      </p:sp>
    </p:spTree>
    <p:extLst>
      <p:ext uri="{BB962C8B-B14F-4D97-AF65-F5344CB8AC3E}">
        <p14:creationId xmlns:p14="http://schemas.microsoft.com/office/powerpoint/2010/main" val="169584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1">
            <a:extLst>
              <a:ext uri="{FF2B5EF4-FFF2-40B4-BE49-F238E27FC236}">
                <a16:creationId xmlns:a16="http://schemas.microsoft.com/office/drawing/2014/main" id="{2E7E0D9E-213A-46B6-A130-8417659C8635}"/>
              </a:ext>
            </a:extLst>
          </p:cNvPr>
          <p:cNvSpPr>
            <a:spLocks noGrp="1"/>
          </p:cNvSpPr>
          <p:nvPr>
            <p:ph idx="1"/>
          </p:nvPr>
        </p:nvSpPr>
        <p:spPr>
          <a:xfrm>
            <a:off x="838200" y="2006180"/>
            <a:ext cx="9372600" cy="4292600"/>
          </a:xfrm>
        </p:spPr>
        <p:txBody>
          <a:bodyPr/>
          <a:lstStyle/>
          <a:p>
            <a:r>
              <a:rPr lang="en-GB" sz="2400" dirty="0"/>
              <a:t>People with prediabetes have impaired fasting glucose (IFG) or impaired glucose tolerance (IGT). Some people may have both IFG and IGT. </a:t>
            </a:r>
            <a:endParaRPr lang="cs-CZ" sz="2400" dirty="0"/>
          </a:p>
          <a:p>
            <a:endParaRPr lang="en-GB" sz="2400" dirty="0"/>
          </a:p>
          <a:p>
            <a:pPr eaLnBrk="1" hangingPunct="1"/>
            <a:r>
              <a:rPr lang="en-GB" altLang="cs-CZ" sz="2400" dirty="0"/>
              <a:t>Progression to diabetes among those with prediabetes is not inevitable. Studies suggest that weight loss and increased physical activity among people with prediabetes prevent or delay diabetes and may return blood glucose levels to normal. </a:t>
            </a:r>
          </a:p>
          <a:p>
            <a:pPr eaLnBrk="1" hangingPunct="1"/>
            <a:endParaRPr lang="en-GB" altLang="cs-CZ" sz="2400" dirty="0"/>
          </a:p>
          <a:p>
            <a:pPr eaLnBrk="1" hangingPunct="1"/>
            <a:r>
              <a:rPr lang="en-GB" altLang="cs-CZ" sz="2400" dirty="0"/>
              <a:t>People with prediabetes are already at increased risk for other adverse health outcomes such as heart disease and stroke. </a:t>
            </a:r>
          </a:p>
          <a:p>
            <a:pPr eaLnBrk="1" hangingPunct="1"/>
            <a:endParaRPr lang="en-GB" altLang="cs-CZ" dirty="0"/>
          </a:p>
        </p:txBody>
      </p:sp>
      <p:sp>
        <p:nvSpPr>
          <p:cNvPr id="3" name="Title 2">
            <a:extLst>
              <a:ext uri="{FF2B5EF4-FFF2-40B4-BE49-F238E27FC236}">
                <a16:creationId xmlns:a16="http://schemas.microsoft.com/office/drawing/2014/main" id="{74AF7E55-E134-431B-B790-321DAF9E3987}"/>
              </a:ext>
            </a:extLst>
          </p:cNvPr>
          <p:cNvSpPr>
            <a:spLocks noGrp="1"/>
          </p:cNvSpPr>
          <p:nvPr>
            <p:ph type="title"/>
          </p:nvPr>
        </p:nvSpPr>
        <p:spPr>
          <a:xfrm>
            <a:off x="838200" y="318472"/>
            <a:ext cx="10515600" cy="1325563"/>
          </a:xfrm>
        </p:spPr>
        <p:txBody>
          <a:bodyPr>
            <a:normAutofit/>
          </a:bodyPr>
          <a:lstStyle/>
          <a:p>
            <a:pPr>
              <a:defRPr/>
            </a:pPr>
            <a:r>
              <a:rPr lang="en-GB" dirty="0"/>
              <a:t>Prediabetes: Impaired glucose tolerance and impaired fasting glucose</a:t>
            </a:r>
            <a:r>
              <a:rPr lang="cs-CZ" dirty="0"/>
              <a:t> = „in </a:t>
            </a:r>
            <a:r>
              <a:rPr lang="cs-CZ" dirty="0" err="1"/>
              <a:t>the</a:t>
            </a:r>
            <a:r>
              <a:rPr lang="cs-CZ" dirty="0"/>
              <a:t> </a:t>
            </a:r>
            <a:r>
              <a:rPr lang="cs-CZ" dirty="0" err="1"/>
              <a:t>grey</a:t>
            </a:r>
            <a:r>
              <a:rPr lang="cs-CZ" dirty="0"/>
              <a:t> </a:t>
            </a:r>
            <a:r>
              <a:rPr lang="cs-CZ" dirty="0" err="1"/>
              <a:t>zone</a:t>
            </a:r>
            <a:r>
              <a:rPr lang="cs-CZ" dirty="0"/>
              <a:t>“</a:t>
            </a:r>
            <a:endParaRPr lang="en-GB" dirty="0"/>
          </a:p>
        </p:txBody>
      </p:sp>
    </p:spTree>
    <p:extLst>
      <p:ext uri="{BB962C8B-B14F-4D97-AF65-F5344CB8AC3E}">
        <p14:creationId xmlns:p14="http://schemas.microsoft.com/office/powerpoint/2010/main" val="2554616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3A1BFE1-AC0E-49EA-B1B4-27A85CD09B52}"/>
              </a:ext>
            </a:extLst>
          </p:cNvPr>
          <p:cNvSpPr>
            <a:spLocks noGrp="1" noChangeArrowheads="1"/>
          </p:cNvSpPr>
          <p:nvPr>
            <p:ph type="title"/>
          </p:nvPr>
        </p:nvSpPr>
        <p:spPr/>
        <p:txBody>
          <a:bodyPr/>
          <a:lstStyle/>
          <a:p>
            <a:pPr eaLnBrk="1" hangingPunct="1"/>
            <a:r>
              <a:rPr lang="en-US" altLang="cs-CZ"/>
              <a:t>Summary</a:t>
            </a:r>
          </a:p>
        </p:txBody>
      </p:sp>
      <p:sp>
        <p:nvSpPr>
          <p:cNvPr id="72707" name="Rectangle 3">
            <a:extLst>
              <a:ext uri="{FF2B5EF4-FFF2-40B4-BE49-F238E27FC236}">
                <a16:creationId xmlns:a16="http://schemas.microsoft.com/office/drawing/2014/main" id="{568C310A-C47B-4796-87C0-6CABF13D0EFC}"/>
              </a:ext>
            </a:extLst>
          </p:cNvPr>
          <p:cNvSpPr>
            <a:spLocks noGrp="1" noChangeArrowheads="1"/>
          </p:cNvSpPr>
          <p:nvPr>
            <p:ph type="body" idx="1"/>
          </p:nvPr>
        </p:nvSpPr>
        <p:spPr/>
        <p:txBody>
          <a:bodyPr/>
          <a:lstStyle/>
          <a:p>
            <a:pPr eaLnBrk="1" hangingPunct="1"/>
            <a:r>
              <a:rPr lang="en-US" altLang="cs-CZ"/>
              <a:t>Diabetic neuropathy is a common complication, and result in significant morbidity</a:t>
            </a:r>
          </a:p>
          <a:p>
            <a:pPr eaLnBrk="1" hangingPunct="1"/>
            <a:r>
              <a:rPr lang="en-US" altLang="cs-CZ"/>
              <a:t>Diabetic neuropathy present in numerous ways</a:t>
            </a:r>
          </a:p>
          <a:p>
            <a:pPr eaLnBrk="1" hangingPunct="1"/>
            <a:r>
              <a:rPr lang="en-US" altLang="cs-CZ"/>
              <a:t>Hyperglycemia is the cause of diabetic neuropathy</a:t>
            </a:r>
          </a:p>
        </p:txBody>
      </p:sp>
    </p:spTree>
    <p:extLst>
      <p:ext uri="{BB962C8B-B14F-4D97-AF65-F5344CB8AC3E}">
        <p14:creationId xmlns:p14="http://schemas.microsoft.com/office/powerpoint/2010/main" val="7828539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D2C1339E-AE5C-44C8-ADD4-4E10CDD58DEF}"/>
              </a:ext>
            </a:extLst>
          </p:cNvPr>
          <p:cNvSpPr>
            <a:spLocks noGrp="1" noChangeArrowheads="1"/>
          </p:cNvSpPr>
          <p:nvPr>
            <p:ph type="title"/>
          </p:nvPr>
        </p:nvSpPr>
        <p:spPr/>
        <p:txBody>
          <a:bodyPr/>
          <a:lstStyle/>
          <a:p>
            <a:pPr eaLnBrk="1" hangingPunct="1"/>
            <a:r>
              <a:rPr lang="en-US" altLang="cs-CZ" dirty="0"/>
              <a:t>Summary (</a:t>
            </a:r>
            <a:r>
              <a:rPr lang="en-US" altLang="cs-CZ" dirty="0" err="1"/>
              <a:t>cont</a:t>
            </a:r>
            <a:r>
              <a:rPr lang="cs-CZ" altLang="cs-CZ" dirty="0"/>
              <a:t>.</a:t>
            </a:r>
            <a:r>
              <a:rPr lang="en-US" altLang="cs-CZ" dirty="0"/>
              <a:t>)</a:t>
            </a:r>
          </a:p>
        </p:txBody>
      </p:sp>
      <p:sp>
        <p:nvSpPr>
          <p:cNvPr id="73731" name="Rectangle 3">
            <a:extLst>
              <a:ext uri="{FF2B5EF4-FFF2-40B4-BE49-F238E27FC236}">
                <a16:creationId xmlns:a16="http://schemas.microsoft.com/office/drawing/2014/main" id="{4EB09068-52C6-40D9-BFED-CC47AAE0B99C}"/>
              </a:ext>
            </a:extLst>
          </p:cNvPr>
          <p:cNvSpPr>
            <a:spLocks noGrp="1" noChangeArrowheads="1"/>
          </p:cNvSpPr>
          <p:nvPr>
            <p:ph type="body" idx="1"/>
          </p:nvPr>
        </p:nvSpPr>
        <p:spPr/>
        <p:txBody>
          <a:bodyPr/>
          <a:lstStyle/>
          <a:p>
            <a:pPr eaLnBrk="1" hangingPunct="1">
              <a:lnSpc>
                <a:spcPct val="90000"/>
              </a:lnSpc>
            </a:pPr>
            <a:r>
              <a:rPr lang="en-US" altLang="cs-CZ"/>
              <a:t>Diabetic neuropathy have bad consequences</a:t>
            </a:r>
          </a:p>
          <a:p>
            <a:pPr eaLnBrk="1" hangingPunct="1">
              <a:lnSpc>
                <a:spcPct val="90000"/>
              </a:lnSpc>
            </a:pPr>
            <a:r>
              <a:rPr lang="en-US" altLang="cs-CZ"/>
              <a:t>Diabetic neuropathy can be prevented in only one way</a:t>
            </a:r>
          </a:p>
          <a:p>
            <a:pPr eaLnBrk="1" hangingPunct="1">
              <a:lnSpc>
                <a:spcPct val="90000"/>
              </a:lnSpc>
            </a:pPr>
            <a:r>
              <a:rPr lang="en-US" altLang="cs-CZ"/>
              <a:t>Once diabetic neuropathy is present it can only be managed symptomatically </a:t>
            </a:r>
          </a:p>
          <a:p>
            <a:pPr eaLnBrk="1" hangingPunct="1">
              <a:lnSpc>
                <a:spcPct val="90000"/>
              </a:lnSpc>
            </a:pPr>
            <a:r>
              <a:rPr lang="en-US" altLang="cs-CZ"/>
              <a:t>Early diagnosis and aggressive management can prevent progression</a:t>
            </a:r>
          </a:p>
        </p:txBody>
      </p:sp>
    </p:spTree>
    <p:extLst>
      <p:ext uri="{BB962C8B-B14F-4D97-AF65-F5344CB8AC3E}">
        <p14:creationId xmlns:p14="http://schemas.microsoft.com/office/powerpoint/2010/main" val="2515367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1D1DB13-F712-43A1-9C68-5AE31722CCCD}"/>
              </a:ext>
            </a:extLst>
          </p:cNvPr>
          <p:cNvSpPr>
            <a:spLocks noGrp="1"/>
          </p:cNvSpPr>
          <p:nvPr>
            <p:ph type="title"/>
          </p:nvPr>
        </p:nvSpPr>
        <p:spPr/>
        <p:txBody>
          <a:bodyPr/>
          <a:lstStyle/>
          <a:p>
            <a:r>
              <a:rPr lang="cs-CZ" dirty="0" err="1"/>
              <a:t>Diabetic</a:t>
            </a:r>
            <a:r>
              <a:rPr lang="cs-CZ" dirty="0"/>
              <a:t> </a:t>
            </a:r>
            <a:r>
              <a:rPr lang="cs-CZ" dirty="0" err="1"/>
              <a:t>foot</a:t>
            </a:r>
            <a:endParaRPr lang="cs-CZ" dirty="0"/>
          </a:p>
        </p:txBody>
      </p:sp>
      <p:sp>
        <p:nvSpPr>
          <p:cNvPr id="5" name="Zástupný symbol pro text 4">
            <a:extLst>
              <a:ext uri="{FF2B5EF4-FFF2-40B4-BE49-F238E27FC236}">
                <a16:creationId xmlns:a16="http://schemas.microsoft.com/office/drawing/2014/main" id="{50292943-C0D5-4E29-A2CB-807F6A759B5F}"/>
              </a:ext>
            </a:extLst>
          </p:cNvPr>
          <p:cNvSpPr>
            <a:spLocks noGrp="1"/>
          </p:cNvSpPr>
          <p:nvPr>
            <p:ph type="body" idx="1"/>
          </p:nvPr>
        </p:nvSpPr>
        <p:spPr/>
        <p:txBody>
          <a:bodyPr/>
          <a:lstStyle/>
          <a:p>
            <a:endParaRPr lang="cs-CZ"/>
          </a:p>
        </p:txBody>
      </p:sp>
    </p:spTree>
    <p:extLst>
      <p:ext uri="{BB962C8B-B14F-4D97-AF65-F5344CB8AC3E}">
        <p14:creationId xmlns:p14="http://schemas.microsoft.com/office/powerpoint/2010/main" val="891898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Freeform 4"/>
          <p:cNvSpPr>
            <a:spLocks/>
          </p:cNvSpPr>
          <p:nvPr/>
        </p:nvSpPr>
        <p:spPr bwMode="auto">
          <a:xfrm>
            <a:off x="1447800" y="746125"/>
            <a:ext cx="3471863" cy="5599113"/>
          </a:xfrm>
          <a:custGeom>
            <a:avLst/>
            <a:gdLst>
              <a:gd name="T0" fmla="*/ 2147483647 w 1640"/>
              <a:gd name="T1" fmla="*/ 2147483647 h 3527"/>
              <a:gd name="T2" fmla="*/ 2147483647 w 1640"/>
              <a:gd name="T3" fmla="*/ 2147483647 h 3527"/>
              <a:gd name="T4" fmla="*/ 2147483647 w 1640"/>
              <a:gd name="T5" fmla="*/ 0 h 3527"/>
              <a:gd name="T6" fmla="*/ 2147483647 w 1640"/>
              <a:gd name="T7" fmla="*/ 2147483647 h 3527"/>
              <a:gd name="T8" fmla="*/ 2147483647 w 1640"/>
              <a:gd name="T9" fmla="*/ 2147483647 h 3527"/>
              <a:gd name="T10" fmla="*/ 2147483647 w 1640"/>
              <a:gd name="T11" fmla="*/ 2147483647 h 3527"/>
              <a:gd name="T12" fmla="*/ 2147483647 w 1640"/>
              <a:gd name="T13" fmla="*/ 2147483647 h 3527"/>
              <a:gd name="T14" fmla="*/ 2147483647 w 1640"/>
              <a:gd name="T15" fmla="*/ 2147483647 h 3527"/>
              <a:gd name="T16" fmla="*/ 2147483647 w 1640"/>
              <a:gd name="T17" fmla="*/ 2147483647 h 3527"/>
              <a:gd name="T18" fmla="*/ 2147483647 w 1640"/>
              <a:gd name="T19" fmla="*/ 2147483647 h 3527"/>
              <a:gd name="T20" fmla="*/ 2147483647 w 1640"/>
              <a:gd name="T21" fmla="*/ 2147483647 h 3527"/>
              <a:gd name="T22" fmla="*/ 2147483647 w 1640"/>
              <a:gd name="T23" fmla="*/ 2147483647 h 3527"/>
              <a:gd name="T24" fmla="*/ 2147483647 w 1640"/>
              <a:gd name="T25" fmla="*/ 2147483647 h 3527"/>
              <a:gd name="T26" fmla="*/ 2147483647 w 1640"/>
              <a:gd name="T27" fmla="*/ 2147483647 h 3527"/>
              <a:gd name="T28" fmla="*/ 2147483647 w 1640"/>
              <a:gd name="T29" fmla="*/ 2147483647 h 3527"/>
              <a:gd name="T30" fmla="*/ 2147483647 w 1640"/>
              <a:gd name="T31" fmla="*/ 2147483647 h 3527"/>
              <a:gd name="T32" fmla="*/ 2147483647 w 1640"/>
              <a:gd name="T33" fmla="*/ 2147483647 h 3527"/>
              <a:gd name="T34" fmla="*/ 2147483647 w 1640"/>
              <a:gd name="T35" fmla="*/ 2147483647 h 3527"/>
              <a:gd name="T36" fmla="*/ 2147483647 w 1640"/>
              <a:gd name="T37" fmla="*/ 2147483647 h 3527"/>
              <a:gd name="T38" fmla="*/ 2147483647 w 1640"/>
              <a:gd name="T39" fmla="*/ 2147483647 h 3527"/>
              <a:gd name="T40" fmla="*/ 2147483647 w 1640"/>
              <a:gd name="T41" fmla="*/ 2147483647 h 3527"/>
              <a:gd name="T42" fmla="*/ 2147483647 w 1640"/>
              <a:gd name="T43" fmla="*/ 2147483647 h 3527"/>
              <a:gd name="T44" fmla="*/ 2147483647 w 1640"/>
              <a:gd name="T45" fmla="*/ 2147483647 h 3527"/>
              <a:gd name="T46" fmla="*/ 2147483647 w 1640"/>
              <a:gd name="T47" fmla="*/ 2147483647 h 3527"/>
              <a:gd name="T48" fmla="*/ 2147483647 w 1640"/>
              <a:gd name="T49" fmla="*/ 2147483647 h 3527"/>
              <a:gd name="T50" fmla="*/ 2147483647 w 1640"/>
              <a:gd name="T51" fmla="*/ 2147483647 h 3527"/>
              <a:gd name="T52" fmla="*/ 2147483647 w 1640"/>
              <a:gd name="T53" fmla="*/ 2147483647 h 3527"/>
              <a:gd name="T54" fmla="*/ 2147483647 w 1640"/>
              <a:gd name="T55" fmla="*/ 2147483647 h 3527"/>
              <a:gd name="T56" fmla="*/ 2147483647 w 1640"/>
              <a:gd name="T57" fmla="*/ 2147483647 h 3527"/>
              <a:gd name="T58" fmla="*/ 2147483647 w 1640"/>
              <a:gd name="T59" fmla="*/ 2147483647 h 3527"/>
              <a:gd name="T60" fmla="*/ 2147483647 w 1640"/>
              <a:gd name="T61" fmla="*/ 2147483647 h 3527"/>
              <a:gd name="T62" fmla="*/ 2147483647 w 1640"/>
              <a:gd name="T63" fmla="*/ 2147483647 h 3527"/>
              <a:gd name="T64" fmla="*/ 2147483647 w 1640"/>
              <a:gd name="T65" fmla="*/ 2147483647 h 3527"/>
              <a:gd name="T66" fmla="*/ 2147483647 w 1640"/>
              <a:gd name="T67" fmla="*/ 2147483647 h 3527"/>
              <a:gd name="T68" fmla="*/ 2147483647 w 1640"/>
              <a:gd name="T69" fmla="*/ 2147483647 h 3527"/>
              <a:gd name="T70" fmla="*/ 2147483647 w 1640"/>
              <a:gd name="T71" fmla="*/ 2147483647 h 3527"/>
              <a:gd name="T72" fmla="*/ 2147483647 w 1640"/>
              <a:gd name="T73" fmla="*/ 2147483647 h 3527"/>
              <a:gd name="T74" fmla="*/ 2147483647 w 1640"/>
              <a:gd name="T75" fmla="*/ 2147483647 h 3527"/>
              <a:gd name="T76" fmla="*/ 2147483647 w 1640"/>
              <a:gd name="T77" fmla="*/ 2147483647 h 3527"/>
              <a:gd name="T78" fmla="*/ 2147483647 w 1640"/>
              <a:gd name="T79" fmla="*/ 2147483647 h 3527"/>
              <a:gd name="T80" fmla="*/ 2147483647 w 1640"/>
              <a:gd name="T81" fmla="*/ 2147483647 h 3527"/>
              <a:gd name="T82" fmla="*/ 2147483647 w 1640"/>
              <a:gd name="T83" fmla="*/ 2147483647 h 3527"/>
              <a:gd name="T84" fmla="*/ 2147483647 w 1640"/>
              <a:gd name="T85" fmla="*/ 2147483647 h 3527"/>
              <a:gd name="T86" fmla="*/ 2147483647 w 1640"/>
              <a:gd name="T87" fmla="*/ 2147483647 h 352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0"/>
              <a:gd name="T133" fmla="*/ 0 h 3527"/>
              <a:gd name="T134" fmla="*/ 1640 w 1640"/>
              <a:gd name="T135" fmla="*/ 3527 h 352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0" h="3527">
                <a:moveTo>
                  <a:pt x="78" y="806"/>
                </a:moveTo>
                <a:cubicBezTo>
                  <a:pt x="71" y="741"/>
                  <a:pt x="63" y="697"/>
                  <a:pt x="43" y="638"/>
                </a:cubicBezTo>
                <a:cubicBezTo>
                  <a:pt x="37" y="582"/>
                  <a:pt x="27" y="533"/>
                  <a:pt x="16" y="478"/>
                </a:cubicBezTo>
                <a:cubicBezTo>
                  <a:pt x="18" y="402"/>
                  <a:pt x="0" y="203"/>
                  <a:pt x="52" y="97"/>
                </a:cubicBezTo>
                <a:cubicBezTo>
                  <a:pt x="72" y="57"/>
                  <a:pt x="129" y="29"/>
                  <a:pt x="167" y="17"/>
                </a:cubicBezTo>
                <a:cubicBezTo>
                  <a:pt x="185" y="11"/>
                  <a:pt x="220" y="0"/>
                  <a:pt x="220" y="0"/>
                </a:cubicBezTo>
                <a:cubicBezTo>
                  <a:pt x="294" y="7"/>
                  <a:pt x="353" y="21"/>
                  <a:pt x="424" y="35"/>
                </a:cubicBezTo>
                <a:cubicBezTo>
                  <a:pt x="485" y="96"/>
                  <a:pt x="463" y="67"/>
                  <a:pt x="495" y="115"/>
                </a:cubicBezTo>
                <a:cubicBezTo>
                  <a:pt x="506" y="148"/>
                  <a:pt x="511" y="165"/>
                  <a:pt x="521" y="195"/>
                </a:cubicBezTo>
                <a:cubicBezTo>
                  <a:pt x="524" y="204"/>
                  <a:pt x="530" y="221"/>
                  <a:pt x="530" y="221"/>
                </a:cubicBezTo>
                <a:cubicBezTo>
                  <a:pt x="526" y="344"/>
                  <a:pt x="539" y="441"/>
                  <a:pt x="503" y="549"/>
                </a:cubicBezTo>
                <a:cubicBezTo>
                  <a:pt x="493" y="618"/>
                  <a:pt x="480" y="692"/>
                  <a:pt x="521" y="753"/>
                </a:cubicBezTo>
                <a:cubicBezTo>
                  <a:pt x="545" y="750"/>
                  <a:pt x="570" y="753"/>
                  <a:pt x="592" y="744"/>
                </a:cubicBezTo>
                <a:cubicBezTo>
                  <a:pt x="602" y="740"/>
                  <a:pt x="606" y="727"/>
                  <a:pt x="610" y="717"/>
                </a:cubicBezTo>
                <a:cubicBezTo>
                  <a:pt x="629" y="674"/>
                  <a:pt x="637" y="631"/>
                  <a:pt x="645" y="585"/>
                </a:cubicBezTo>
                <a:cubicBezTo>
                  <a:pt x="638" y="481"/>
                  <a:pt x="598" y="320"/>
                  <a:pt x="654" y="221"/>
                </a:cubicBezTo>
                <a:cubicBezTo>
                  <a:pt x="672" y="189"/>
                  <a:pt x="697" y="140"/>
                  <a:pt x="734" y="124"/>
                </a:cubicBezTo>
                <a:cubicBezTo>
                  <a:pt x="751" y="117"/>
                  <a:pt x="787" y="106"/>
                  <a:pt x="787" y="106"/>
                </a:cubicBezTo>
                <a:cubicBezTo>
                  <a:pt x="832" y="136"/>
                  <a:pt x="808" y="115"/>
                  <a:pt x="849" y="177"/>
                </a:cubicBezTo>
                <a:cubicBezTo>
                  <a:pt x="859" y="193"/>
                  <a:pt x="861" y="212"/>
                  <a:pt x="867" y="230"/>
                </a:cubicBezTo>
                <a:cubicBezTo>
                  <a:pt x="870" y="239"/>
                  <a:pt x="876" y="257"/>
                  <a:pt x="876" y="257"/>
                </a:cubicBezTo>
                <a:cubicBezTo>
                  <a:pt x="870" y="411"/>
                  <a:pt x="886" y="434"/>
                  <a:pt x="858" y="531"/>
                </a:cubicBezTo>
                <a:cubicBezTo>
                  <a:pt x="852" y="552"/>
                  <a:pt x="846" y="572"/>
                  <a:pt x="840" y="593"/>
                </a:cubicBezTo>
                <a:cubicBezTo>
                  <a:pt x="834" y="611"/>
                  <a:pt x="822" y="647"/>
                  <a:pt x="822" y="647"/>
                </a:cubicBezTo>
                <a:cubicBezTo>
                  <a:pt x="836" y="728"/>
                  <a:pt x="826" y="708"/>
                  <a:pt x="840" y="647"/>
                </a:cubicBezTo>
                <a:cubicBezTo>
                  <a:pt x="846" y="619"/>
                  <a:pt x="851" y="617"/>
                  <a:pt x="867" y="593"/>
                </a:cubicBezTo>
                <a:cubicBezTo>
                  <a:pt x="883" y="530"/>
                  <a:pt x="900" y="473"/>
                  <a:pt x="929" y="416"/>
                </a:cubicBezTo>
                <a:cubicBezTo>
                  <a:pt x="942" y="390"/>
                  <a:pt x="932" y="386"/>
                  <a:pt x="955" y="363"/>
                </a:cubicBezTo>
                <a:cubicBezTo>
                  <a:pt x="966" y="352"/>
                  <a:pt x="980" y="346"/>
                  <a:pt x="991" y="336"/>
                </a:cubicBezTo>
                <a:cubicBezTo>
                  <a:pt x="1000" y="328"/>
                  <a:pt x="1006" y="316"/>
                  <a:pt x="1017" y="310"/>
                </a:cubicBezTo>
                <a:cubicBezTo>
                  <a:pt x="1034" y="301"/>
                  <a:pt x="1053" y="298"/>
                  <a:pt x="1071" y="292"/>
                </a:cubicBezTo>
                <a:cubicBezTo>
                  <a:pt x="1080" y="289"/>
                  <a:pt x="1097" y="283"/>
                  <a:pt x="1097" y="283"/>
                </a:cubicBezTo>
                <a:cubicBezTo>
                  <a:pt x="1141" y="298"/>
                  <a:pt x="1141" y="318"/>
                  <a:pt x="1150" y="363"/>
                </a:cubicBezTo>
                <a:cubicBezTo>
                  <a:pt x="1147" y="391"/>
                  <a:pt x="1139" y="480"/>
                  <a:pt x="1133" y="514"/>
                </a:cubicBezTo>
                <a:cubicBezTo>
                  <a:pt x="1120" y="588"/>
                  <a:pt x="1087" y="664"/>
                  <a:pt x="1062" y="735"/>
                </a:cubicBezTo>
                <a:cubicBezTo>
                  <a:pt x="1065" y="744"/>
                  <a:pt x="1063" y="766"/>
                  <a:pt x="1071" y="762"/>
                </a:cubicBezTo>
                <a:cubicBezTo>
                  <a:pt x="1090" y="752"/>
                  <a:pt x="1080" y="720"/>
                  <a:pt x="1088" y="700"/>
                </a:cubicBezTo>
                <a:cubicBezTo>
                  <a:pt x="1116" y="625"/>
                  <a:pt x="1123" y="527"/>
                  <a:pt x="1168" y="460"/>
                </a:cubicBezTo>
                <a:cubicBezTo>
                  <a:pt x="1179" y="405"/>
                  <a:pt x="1191" y="358"/>
                  <a:pt x="1239" y="328"/>
                </a:cubicBezTo>
                <a:cubicBezTo>
                  <a:pt x="1273" y="277"/>
                  <a:pt x="1280" y="283"/>
                  <a:pt x="1345" y="292"/>
                </a:cubicBezTo>
                <a:cubicBezTo>
                  <a:pt x="1392" y="308"/>
                  <a:pt x="1392" y="334"/>
                  <a:pt x="1407" y="381"/>
                </a:cubicBezTo>
                <a:cubicBezTo>
                  <a:pt x="1410" y="390"/>
                  <a:pt x="1416" y="407"/>
                  <a:pt x="1416" y="407"/>
                </a:cubicBezTo>
                <a:cubicBezTo>
                  <a:pt x="1413" y="445"/>
                  <a:pt x="1412" y="484"/>
                  <a:pt x="1407" y="522"/>
                </a:cubicBezTo>
                <a:cubicBezTo>
                  <a:pt x="1404" y="548"/>
                  <a:pt x="1388" y="577"/>
                  <a:pt x="1381" y="602"/>
                </a:cubicBezTo>
                <a:cubicBezTo>
                  <a:pt x="1361" y="671"/>
                  <a:pt x="1332" y="730"/>
                  <a:pt x="1310" y="797"/>
                </a:cubicBezTo>
                <a:cubicBezTo>
                  <a:pt x="1307" y="806"/>
                  <a:pt x="1316" y="780"/>
                  <a:pt x="1319" y="771"/>
                </a:cubicBezTo>
                <a:cubicBezTo>
                  <a:pt x="1363" y="645"/>
                  <a:pt x="1294" y="812"/>
                  <a:pt x="1345" y="709"/>
                </a:cubicBezTo>
                <a:cubicBezTo>
                  <a:pt x="1375" y="648"/>
                  <a:pt x="1390" y="600"/>
                  <a:pt x="1460" y="576"/>
                </a:cubicBezTo>
                <a:cubicBezTo>
                  <a:pt x="1522" y="583"/>
                  <a:pt x="1553" y="572"/>
                  <a:pt x="1585" y="620"/>
                </a:cubicBezTo>
                <a:cubicBezTo>
                  <a:pt x="1598" y="663"/>
                  <a:pt x="1591" y="641"/>
                  <a:pt x="1611" y="700"/>
                </a:cubicBezTo>
                <a:cubicBezTo>
                  <a:pt x="1614" y="709"/>
                  <a:pt x="1620" y="726"/>
                  <a:pt x="1620" y="726"/>
                </a:cubicBezTo>
                <a:cubicBezTo>
                  <a:pt x="1640" y="886"/>
                  <a:pt x="1609" y="1022"/>
                  <a:pt x="1558" y="1169"/>
                </a:cubicBezTo>
                <a:cubicBezTo>
                  <a:pt x="1538" y="1226"/>
                  <a:pt x="1539" y="1253"/>
                  <a:pt x="1505" y="1302"/>
                </a:cubicBezTo>
                <a:cubicBezTo>
                  <a:pt x="1480" y="1378"/>
                  <a:pt x="1450" y="1453"/>
                  <a:pt x="1434" y="1533"/>
                </a:cubicBezTo>
                <a:cubicBezTo>
                  <a:pt x="1423" y="1660"/>
                  <a:pt x="1386" y="1784"/>
                  <a:pt x="1345" y="1905"/>
                </a:cubicBezTo>
                <a:cubicBezTo>
                  <a:pt x="1310" y="2009"/>
                  <a:pt x="1292" y="2120"/>
                  <a:pt x="1257" y="2224"/>
                </a:cubicBezTo>
                <a:cubicBezTo>
                  <a:pt x="1246" y="2345"/>
                  <a:pt x="1235" y="2480"/>
                  <a:pt x="1195" y="2596"/>
                </a:cubicBezTo>
                <a:cubicBezTo>
                  <a:pt x="1182" y="2684"/>
                  <a:pt x="1154" y="2767"/>
                  <a:pt x="1133" y="2853"/>
                </a:cubicBezTo>
                <a:cubicBezTo>
                  <a:pt x="1117" y="2921"/>
                  <a:pt x="1105" y="2989"/>
                  <a:pt x="1088" y="3057"/>
                </a:cubicBezTo>
                <a:cubicBezTo>
                  <a:pt x="1077" y="3161"/>
                  <a:pt x="1051" y="3251"/>
                  <a:pt x="1017" y="3349"/>
                </a:cubicBezTo>
                <a:cubicBezTo>
                  <a:pt x="1013" y="3361"/>
                  <a:pt x="999" y="3366"/>
                  <a:pt x="991" y="3376"/>
                </a:cubicBezTo>
                <a:cubicBezTo>
                  <a:pt x="949" y="3430"/>
                  <a:pt x="952" y="3431"/>
                  <a:pt x="902" y="3473"/>
                </a:cubicBezTo>
                <a:cubicBezTo>
                  <a:pt x="892" y="3481"/>
                  <a:pt x="887" y="3494"/>
                  <a:pt x="876" y="3500"/>
                </a:cubicBezTo>
                <a:cubicBezTo>
                  <a:pt x="848" y="3514"/>
                  <a:pt x="801" y="3516"/>
                  <a:pt x="769" y="3527"/>
                </a:cubicBezTo>
                <a:cubicBezTo>
                  <a:pt x="695" y="3524"/>
                  <a:pt x="622" y="3523"/>
                  <a:pt x="548" y="3518"/>
                </a:cubicBezTo>
                <a:cubicBezTo>
                  <a:pt x="514" y="3516"/>
                  <a:pt x="450" y="3491"/>
                  <a:pt x="450" y="3491"/>
                </a:cubicBezTo>
                <a:cubicBezTo>
                  <a:pt x="423" y="3472"/>
                  <a:pt x="399" y="3470"/>
                  <a:pt x="371" y="3456"/>
                </a:cubicBezTo>
                <a:cubicBezTo>
                  <a:pt x="339" y="3440"/>
                  <a:pt x="318" y="3429"/>
                  <a:pt x="282" y="3420"/>
                </a:cubicBezTo>
                <a:cubicBezTo>
                  <a:pt x="191" y="3359"/>
                  <a:pt x="324" y="3451"/>
                  <a:pt x="229" y="3376"/>
                </a:cubicBezTo>
                <a:cubicBezTo>
                  <a:pt x="212" y="3363"/>
                  <a:pt x="176" y="3340"/>
                  <a:pt x="176" y="3340"/>
                </a:cubicBezTo>
                <a:cubicBezTo>
                  <a:pt x="163" y="3321"/>
                  <a:pt x="144" y="3306"/>
                  <a:pt x="131" y="3287"/>
                </a:cubicBezTo>
                <a:cubicBezTo>
                  <a:pt x="115" y="3263"/>
                  <a:pt x="104" y="3205"/>
                  <a:pt x="96" y="3181"/>
                </a:cubicBezTo>
                <a:cubicBezTo>
                  <a:pt x="67" y="3096"/>
                  <a:pt x="53" y="3009"/>
                  <a:pt x="25" y="2924"/>
                </a:cubicBezTo>
                <a:cubicBezTo>
                  <a:pt x="3" y="2749"/>
                  <a:pt x="11" y="2522"/>
                  <a:pt x="96" y="2357"/>
                </a:cubicBezTo>
                <a:cubicBezTo>
                  <a:pt x="102" y="2331"/>
                  <a:pt x="118" y="2272"/>
                  <a:pt x="131" y="2250"/>
                </a:cubicBezTo>
                <a:cubicBezTo>
                  <a:pt x="137" y="2239"/>
                  <a:pt x="150" y="2234"/>
                  <a:pt x="158" y="2224"/>
                </a:cubicBezTo>
                <a:cubicBezTo>
                  <a:pt x="199" y="2176"/>
                  <a:pt x="152" y="2219"/>
                  <a:pt x="193" y="2162"/>
                </a:cubicBezTo>
                <a:cubicBezTo>
                  <a:pt x="200" y="2152"/>
                  <a:pt x="212" y="2145"/>
                  <a:pt x="220" y="2135"/>
                </a:cubicBezTo>
                <a:cubicBezTo>
                  <a:pt x="250" y="2097"/>
                  <a:pt x="258" y="2062"/>
                  <a:pt x="291" y="2029"/>
                </a:cubicBezTo>
                <a:cubicBezTo>
                  <a:pt x="317" y="1946"/>
                  <a:pt x="343" y="1863"/>
                  <a:pt x="371" y="1781"/>
                </a:cubicBezTo>
                <a:cubicBezTo>
                  <a:pt x="365" y="1678"/>
                  <a:pt x="359" y="1580"/>
                  <a:pt x="335" y="1480"/>
                </a:cubicBezTo>
                <a:cubicBezTo>
                  <a:pt x="321" y="1419"/>
                  <a:pt x="298" y="1362"/>
                  <a:pt x="282" y="1302"/>
                </a:cubicBezTo>
                <a:cubicBezTo>
                  <a:pt x="271" y="1260"/>
                  <a:pt x="255" y="1225"/>
                  <a:pt x="238" y="1187"/>
                </a:cubicBezTo>
                <a:cubicBezTo>
                  <a:pt x="231" y="1170"/>
                  <a:pt x="230" y="1149"/>
                  <a:pt x="220" y="1134"/>
                </a:cubicBezTo>
                <a:cubicBezTo>
                  <a:pt x="208" y="1116"/>
                  <a:pt x="184" y="1081"/>
                  <a:pt x="184" y="1081"/>
                </a:cubicBezTo>
                <a:cubicBezTo>
                  <a:pt x="165" y="1016"/>
                  <a:pt x="135" y="959"/>
                  <a:pt x="114" y="895"/>
                </a:cubicBezTo>
                <a:cubicBezTo>
                  <a:pt x="105" y="868"/>
                  <a:pt x="96" y="842"/>
                  <a:pt x="87" y="815"/>
                </a:cubicBezTo>
                <a:cubicBezTo>
                  <a:pt x="76" y="782"/>
                  <a:pt x="78" y="779"/>
                  <a:pt x="78" y="806"/>
                </a:cubicBezTo>
                <a:close/>
              </a:path>
            </a:pathLst>
          </a:custGeom>
          <a:solidFill>
            <a:srgbClr val="EB813F"/>
          </a:solidFill>
          <a:ln w="9525">
            <a:solidFill>
              <a:schemeClr val="tx1"/>
            </a:solidFill>
            <a:round/>
            <a:headEnd/>
            <a:tailEnd/>
          </a:ln>
        </p:spPr>
        <p:txBody>
          <a:bodyPr/>
          <a:lstStyle/>
          <a:p>
            <a:endParaRPr lang="cs-CZ"/>
          </a:p>
        </p:txBody>
      </p:sp>
      <p:sp>
        <p:nvSpPr>
          <p:cNvPr id="44034" name="Freeform 5"/>
          <p:cNvSpPr>
            <a:spLocks/>
          </p:cNvSpPr>
          <p:nvPr/>
        </p:nvSpPr>
        <p:spPr bwMode="auto">
          <a:xfrm>
            <a:off x="2063750" y="2038350"/>
            <a:ext cx="2419350" cy="268288"/>
          </a:xfrm>
          <a:custGeom>
            <a:avLst/>
            <a:gdLst>
              <a:gd name="T0" fmla="*/ 0 w 1143"/>
              <a:gd name="T1" fmla="*/ 2147483647 h 169"/>
              <a:gd name="T2" fmla="*/ 2147483647 w 1143"/>
              <a:gd name="T3" fmla="*/ 2147483647 h 169"/>
              <a:gd name="T4" fmla="*/ 2147483647 w 1143"/>
              <a:gd name="T5" fmla="*/ 2147483647 h 169"/>
              <a:gd name="T6" fmla="*/ 2147483647 w 1143"/>
              <a:gd name="T7" fmla="*/ 2147483647 h 169"/>
              <a:gd name="T8" fmla="*/ 2147483647 w 1143"/>
              <a:gd name="T9" fmla="*/ 2147483647 h 169"/>
              <a:gd name="T10" fmla="*/ 2147483647 w 1143"/>
              <a:gd name="T11" fmla="*/ 2147483647 h 169"/>
              <a:gd name="T12" fmla="*/ 0 60000 65536"/>
              <a:gd name="T13" fmla="*/ 0 60000 65536"/>
              <a:gd name="T14" fmla="*/ 0 60000 65536"/>
              <a:gd name="T15" fmla="*/ 0 60000 65536"/>
              <a:gd name="T16" fmla="*/ 0 60000 65536"/>
              <a:gd name="T17" fmla="*/ 0 60000 65536"/>
              <a:gd name="T18" fmla="*/ 0 w 1143"/>
              <a:gd name="T19" fmla="*/ 0 h 169"/>
              <a:gd name="T20" fmla="*/ 1143 w 1143"/>
              <a:gd name="T21" fmla="*/ 169 h 169"/>
            </a:gdLst>
            <a:ahLst/>
            <a:cxnLst>
              <a:cxn ang="T12">
                <a:pos x="T0" y="T1"/>
              </a:cxn>
              <a:cxn ang="T13">
                <a:pos x="T2" y="T3"/>
              </a:cxn>
              <a:cxn ang="T14">
                <a:pos x="T4" y="T5"/>
              </a:cxn>
              <a:cxn ang="T15">
                <a:pos x="T6" y="T7"/>
              </a:cxn>
              <a:cxn ang="T16">
                <a:pos x="T8" y="T9"/>
              </a:cxn>
              <a:cxn ang="T17">
                <a:pos x="T10" y="T11"/>
              </a:cxn>
            </a:cxnLst>
            <a:rect l="T18" t="T19" r="T20" b="T21"/>
            <a:pathLst>
              <a:path w="1143" h="169">
                <a:moveTo>
                  <a:pt x="0" y="54"/>
                </a:moveTo>
                <a:cubicBezTo>
                  <a:pt x="86" y="72"/>
                  <a:pt x="83" y="71"/>
                  <a:pt x="195" y="63"/>
                </a:cubicBezTo>
                <a:cubicBezTo>
                  <a:pt x="277" y="35"/>
                  <a:pt x="356" y="27"/>
                  <a:pt x="443" y="19"/>
                </a:cubicBezTo>
                <a:cubicBezTo>
                  <a:pt x="599" y="23"/>
                  <a:pt x="768" y="0"/>
                  <a:pt x="921" y="45"/>
                </a:cubicBezTo>
                <a:cubicBezTo>
                  <a:pt x="984" y="63"/>
                  <a:pt x="1035" y="88"/>
                  <a:pt x="1090" y="125"/>
                </a:cubicBezTo>
                <a:cubicBezTo>
                  <a:pt x="1106" y="135"/>
                  <a:pt x="1143" y="148"/>
                  <a:pt x="1143" y="169"/>
                </a:cubicBezTo>
              </a:path>
            </a:pathLst>
          </a:custGeom>
          <a:noFill/>
          <a:ln w="9525">
            <a:solidFill>
              <a:schemeClr val="tx1"/>
            </a:solidFill>
            <a:round/>
            <a:headEnd/>
            <a:tailEnd/>
          </a:ln>
        </p:spPr>
        <p:txBody>
          <a:bodyPr/>
          <a:lstStyle/>
          <a:p>
            <a:endParaRPr lang="cs-CZ"/>
          </a:p>
        </p:txBody>
      </p:sp>
      <p:sp>
        <p:nvSpPr>
          <p:cNvPr id="44035" name="Freeform 6"/>
          <p:cNvSpPr>
            <a:spLocks/>
          </p:cNvSpPr>
          <p:nvPr/>
        </p:nvSpPr>
        <p:spPr bwMode="auto">
          <a:xfrm>
            <a:off x="6769100" y="836613"/>
            <a:ext cx="3471863" cy="5599112"/>
          </a:xfrm>
          <a:custGeom>
            <a:avLst/>
            <a:gdLst>
              <a:gd name="T0" fmla="*/ 2147483647 w 1640"/>
              <a:gd name="T1" fmla="*/ 2147483647 h 3527"/>
              <a:gd name="T2" fmla="*/ 2147483647 w 1640"/>
              <a:gd name="T3" fmla="*/ 2147483647 h 3527"/>
              <a:gd name="T4" fmla="*/ 2147483647 w 1640"/>
              <a:gd name="T5" fmla="*/ 0 h 3527"/>
              <a:gd name="T6" fmla="*/ 2147483647 w 1640"/>
              <a:gd name="T7" fmla="*/ 2147483647 h 3527"/>
              <a:gd name="T8" fmla="*/ 2147483647 w 1640"/>
              <a:gd name="T9" fmla="*/ 2147483647 h 3527"/>
              <a:gd name="T10" fmla="*/ 2147483647 w 1640"/>
              <a:gd name="T11" fmla="*/ 2147483647 h 3527"/>
              <a:gd name="T12" fmla="*/ 2147483647 w 1640"/>
              <a:gd name="T13" fmla="*/ 2147483647 h 3527"/>
              <a:gd name="T14" fmla="*/ 2147483647 w 1640"/>
              <a:gd name="T15" fmla="*/ 2147483647 h 3527"/>
              <a:gd name="T16" fmla="*/ 2147483647 w 1640"/>
              <a:gd name="T17" fmla="*/ 2147483647 h 3527"/>
              <a:gd name="T18" fmla="*/ 2147483647 w 1640"/>
              <a:gd name="T19" fmla="*/ 2147483647 h 3527"/>
              <a:gd name="T20" fmla="*/ 2147483647 w 1640"/>
              <a:gd name="T21" fmla="*/ 2147483647 h 3527"/>
              <a:gd name="T22" fmla="*/ 2147483647 w 1640"/>
              <a:gd name="T23" fmla="*/ 2147483647 h 3527"/>
              <a:gd name="T24" fmla="*/ 2147483647 w 1640"/>
              <a:gd name="T25" fmla="*/ 2147483647 h 3527"/>
              <a:gd name="T26" fmla="*/ 2147483647 w 1640"/>
              <a:gd name="T27" fmla="*/ 2147483647 h 3527"/>
              <a:gd name="T28" fmla="*/ 2147483647 w 1640"/>
              <a:gd name="T29" fmla="*/ 2147483647 h 3527"/>
              <a:gd name="T30" fmla="*/ 2147483647 w 1640"/>
              <a:gd name="T31" fmla="*/ 2147483647 h 3527"/>
              <a:gd name="T32" fmla="*/ 2147483647 w 1640"/>
              <a:gd name="T33" fmla="*/ 2147483647 h 3527"/>
              <a:gd name="T34" fmla="*/ 2147483647 w 1640"/>
              <a:gd name="T35" fmla="*/ 2147483647 h 3527"/>
              <a:gd name="T36" fmla="*/ 2147483647 w 1640"/>
              <a:gd name="T37" fmla="*/ 2147483647 h 3527"/>
              <a:gd name="T38" fmla="*/ 2147483647 w 1640"/>
              <a:gd name="T39" fmla="*/ 2147483647 h 3527"/>
              <a:gd name="T40" fmla="*/ 2147483647 w 1640"/>
              <a:gd name="T41" fmla="*/ 2147483647 h 3527"/>
              <a:gd name="T42" fmla="*/ 2147483647 w 1640"/>
              <a:gd name="T43" fmla="*/ 2147483647 h 3527"/>
              <a:gd name="T44" fmla="*/ 2147483647 w 1640"/>
              <a:gd name="T45" fmla="*/ 2147483647 h 3527"/>
              <a:gd name="T46" fmla="*/ 2147483647 w 1640"/>
              <a:gd name="T47" fmla="*/ 2147483647 h 3527"/>
              <a:gd name="T48" fmla="*/ 2147483647 w 1640"/>
              <a:gd name="T49" fmla="*/ 2147483647 h 3527"/>
              <a:gd name="T50" fmla="*/ 2147483647 w 1640"/>
              <a:gd name="T51" fmla="*/ 2147483647 h 3527"/>
              <a:gd name="T52" fmla="*/ 2147483647 w 1640"/>
              <a:gd name="T53" fmla="*/ 2147483647 h 3527"/>
              <a:gd name="T54" fmla="*/ 2147483647 w 1640"/>
              <a:gd name="T55" fmla="*/ 2147483647 h 3527"/>
              <a:gd name="T56" fmla="*/ 2147483647 w 1640"/>
              <a:gd name="T57" fmla="*/ 2147483647 h 3527"/>
              <a:gd name="T58" fmla="*/ 2147483647 w 1640"/>
              <a:gd name="T59" fmla="*/ 2147483647 h 3527"/>
              <a:gd name="T60" fmla="*/ 2147483647 w 1640"/>
              <a:gd name="T61" fmla="*/ 2147483647 h 3527"/>
              <a:gd name="T62" fmla="*/ 2147483647 w 1640"/>
              <a:gd name="T63" fmla="*/ 2147483647 h 3527"/>
              <a:gd name="T64" fmla="*/ 2147483647 w 1640"/>
              <a:gd name="T65" fmla="*/ 2147483647 h 3527"/>
              <a:gd name="T66" fmla="*/ 2147483647 w 1640"/>
              <a:gd name="T67" fmla="*/ 2147483647 h 3527"/>
              <a:gd name="T68" fmla="*/ 2147483647 w 1640"/>
              <a:gd name="T69" fmla="*/ 2147483647 h 3527"/>
              <a:gd name="T70" fmla="*/ 2147483647 w 1640"/>
              <a:gd name="T71" fmla="*/ 2147483647 h 3527"/>
              <a:gd name="T72" fmla="*/ 2147483647 w 1640"/>
              <a:gd name="T73" fmla="*/ 2147483647 h 3527"/>
              <a:gd name="T74" fmla="*/ 2147483647 w 1640"/>
              <a:gd name="T75" fmla="*/ 2147483647 h 3527"/>
              <a:gd name="T76" fmla="*/ 2147483647 w 1640"/>
              <a:gd name="T77" fmla="*/ 2147483647 h 3527"/>
              <a:gd name="T78" fmla="*/ 2147483647 w 1640"/>
              <a:gd name="T79" fmla="*/ 2147483647 h 3527"/>
              <a:gd name="T80" fmla="*/ 2147483647 w 1640"/>
              <a:gd name="T81" fmla="*/ 2147483647 h 3527"/>
              <a:gd name="T82" fmla="*/ 2147483647 w 1640"/>
              <a:gd name="T83" fmla="*/ 2147483647 h 3527"/>
              <a:gd name="T84" fmla="*/ 2147483647 w 1640"/>
              <a:gd name="T85" fmla="*/ 2147483647 h 3527"/>
              <a:gd name="T86" fmla="*/ 2147483647 w 1640"/>
              <a:gd name="T87" fmla="*/ 2147483647 h 352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40"/>
              <a:gd name="T133" fmla="*/ 0 h 3527"/>
              <a:gd name="T134" fmla="*/ 1640 w 1640"/>
              <a:gd name="T135" fmla="*/ 3527 h 352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40" h="3527">
                <a:moveTo>
                  <a:pt x="78" y="806"/>
                </a:moveTo>
                <a:cubicBezTo>
                  <a:pt x="71" y="741"/>
                  <a:pt x="63" y="697"/>
                  <a:pt x="43" y="638"/>
                </a:cubicBezTo>
                <a:cubicBezTo>
                  <a:pt x="37" y="582"/>
                  <a:pt x="27" y="533"/>
                  <a:pt x="16" y="478"/>
                </a:cubicBezTo>
                <a:cubicBezTo>
                  <a:pt x="18" y="402"/>
                  <a:pt x="0" y="203"/>
                  <a:pt x="52" y="97"/>
                </a:cubicBezTo>
                <a:cubicBezTo>
                  <a:pt x="72" y="57"/>
                  <a:pt x="129" y="29"/>
                  <a:pt x="167" y="17"/>
                </a:cubicBezTo>
                <a:cubicBezTo>
                  <a:pt x="185" y="11"/>
                  <a:pt x="220" y="0"/>
                  <a:pt x="220" y="0"/>
                </a:cubicBezTo>
                <a:cubicBezTo>
                  <a:pt x="294" y="7"/>
                  <a:pt x="353" y="21"/>
                  <a:pt x="424" y="35"/>
                </a:cubicBezTo>
                <a:cubicBezTo>
                  <a:pt x="485" y="96"/>
                  <a:pt x="463" y="67"/>
                  <a:pt x="495" y="115"/>
                </a:cubicBezTo>
                <a:cubicBezTo>
                  <a:pt x="506" y="148"/>
                  <a:pt x="511" y="165"/>
                  <a:pt x="521" y="195"/>
                </a:cubicBezTo>
                <a:cubicBezTo>
                  <a:pt x="524" y="204"/>
                  <a:pt x="530" y="221"/>
                  <a:pt x="530" y="221"/>
                </a:cubicBezTo>
                <a:cubicBezTo>
                  <a:pt x="526" y="344"/>
                  <a:pt x="539" y="441"/>
                  <a:pt x="503" y="549"/>
                </a:cubicBezTo>
                <a:cubicBezTo>
                  <a:pt x="493" y="618"/>
                  <a:pt x="480" y="692"/>
                  <a:pt x="521" y="753"/>
                </a:cubicBezTo>
                <a:cubicBezTo>
                  <a:pt x="545" y="750"/>
                  <a:pt x="570" y="753"/>
                  <a:pt x="592" y="744"/>
                </a:cubicBezTo>
                <a:cubicBezTo>
                  <a:pt x="602" y="740"/>
                  <a:pt x="606" y="727"/>
                  <a:pt x="610" y="717"/>
                </a:cubicBezTo>
                <a:cubicBezTo>
                  <a:pt x="629" y="674"/>
                  <a:pt x="637" y="631"/>
                  <a:pt x="645" y="585"/>
                </a:cubicBezTo>
                <a:cubicBezTo>
                  <a:pt x="638" y="481"/>
                  <a:pt x="598" y="320"/>
                  <a:pt x="654" y="221"/>
                </a:cubicBezTo>
                <a:cubicBezTo>
                  <a:pt x="672" y="189"/>
                  <a:pt x="697" y="140"/>
                  <a:pt x="734" y="124"/>
                </a:cubicBezTo>
                <a:cubicBezTo>
                  <a:pt x="751" y="117"/>
                  <a:pt x="787" y="106"/>
                  <a:pt x="787" y="106"/>
                </a:cubicBezTo>
                <a:cubicBezTo>
                  <a:pt x="832" y="136"/>
                  <a:pt x="808" y="115"/>
                  <a:pt x="849" y="177"/>
                </a:cubicBezTo>
                <a:cubicBezTo>
                  <a:pt x="859" y="193"/>
                  <a:pt x="861" y="212"/>
                  <a:pt x="867" y="230"/>
                </a:cubicBezTo>
                <a:cubicBezTo>
                  <a:pt x="870" y="239"/>
                  <a:pt x="876" y="257"/>
                  <a:pt x="876" y="257"/>
                </a:cubicBezTo>
                <a:cubicBezTo>
                  <a:pt x="870" y="411"/>
                  <a:pt x="886" y="434"/>
                  <a:pt x="858" y="531"/>
                </a:cubicBezTo>
                <a:cubicBezTo>
                  <a:pt x="852" y="552"/>
                  <a:pt x="846" y="572"/>
                  <a:pt x="840" y="593"/>
                </a:cubicBezTo>
                <a:cubicBezTo>
                  <a:pt x="834" y="611"/>
                  <a:pt x="822" y="647"/>
                  <a:pt x="822" y="647"/>
                </a:cubicBezTo>
                <a:cubicBezTo>
                  <a:pt x="836" y="728"/>
                  <a:pt x="826" y="708"/>
                  <a:pt x="840" y="647"/>
                </a:cubicBezTo>
                <a:cubicBezTo>
                  <a:pt x="846" y="619"/>
                  <a:pt x="851" y="617"/>
                  <a:pt x="867" y="593"/>
                </a:cubicBezTo>
                <a:cubicBezTo>
                  <a:pt x="883" y="530"/>
                  <a:pt x="900" y="473"/>
                  <a:pt x="929" y="416"/>
                </a:cubicBezTo>
                <a:cubicBezTo>
                  <a:pt x="942" y="390"/>
                  <a:pt x="932" y="386"/>
                  <a:pt x="955" y="363"/>
                </a:cubicBezTo>
                <a:cubicBezTo>
                  <a:pt x="966" y="352"/>
                  <a:pt x="980" y="346"/>
                  <a:pt x="991" y="336"/>
                </a:cubicBezTo>
                <a:cubicBezTo>
                  <a:pt x="1000" y="328"/>
                  <a:pt x="1006" y="316"/>
                  <a:pt x="1017" y="310"/>
                </a:cubicBezTo>
                <a:cubicBezTo>
                  <a:pt x="1034" y="301"/>
                  <a:pt x="1053" y="298"/>
                  <a:pt x="1071" y="292"/>
                </a:cubicBezTo>
                <a:cubicBezTo>
                  <a:pt x="1080" y="289"/>
                  <a:pt x="1097" y="283"/>
                  <a:pt x="1097" y="283"/>
                </a:cubicBezTo>
                <a:cubicBezTo>
                  <a:pt x="1141" y="298"/>
                  <a:pt x="1141" y="318"/>
                  <a:pt x="1150" y="363"/>
                </a:cubicBezTo>
                <a:cubicBezTo>
                  <a:pt x="1147" y="391"/>
                  <a:pt x="1139" y="480"/>
                  <a:pt x="1133" y="514"/>
                </a:cubicBezTo>
                <a:cubicBezTo>
                  <a:pt x="1120" y="588"/>
                  <a:pt x="1087" y="664"/>
                  <a:pt x="1062" y="735"/>
                </a:cubicBezTo>
                <a:cubicBezTo>
                  <a:pt x="1065" y="744"/>
                  <a:pt x="1063" y="766"/>
                  <a:pt x="1071" y="762"/>
                </a:cubicBezTo>
                <a:cubicBezTo>
                  <a:pt x="1090" y="752"/>
                  <a:pt x="1080" y="720"/>
                  <a:pt x="1088" y="700"/>
                </a:cubicBezTo>
                <a:cubicBezTo>
                  <a:pt x="1116" y="625"/>
                  <a:pt x="1123" y="527"/>
                  <a:pt x="1168" y="460"/>
                </a:cubicBezTo>
                <a:cubicBezTo>
                  <a:pt x="1179" y="405"/>
                  <a:pt x="1191" y="358"/>
                  <a:pt x="1239" y="328"/>
                </a:cubicBezTo>
                <a:cubicBezTo>
                  <a:pt x="1273" y="277"/>
                  <a:pt x="1280" y="283"/>
                  <a:pt x="1345" y="292"/>
                </a:cubicBezTo>
                <a:cubicBezTo>
                  <a:pt x="1392" y="308"/>
                  <a:pt x="1392" y="334"/>
                  <a:pt x="1407" y="381"/>
                </a:cubicBezTo>
                <a:cubicBezTo>
                  <a:pt x="1410" y="390"/>
                  <a:pt x="1416" y="407"/>
                  <a:pt x="1416" y="407"/>
                </a:cubicBezTo>
                <a:cubicBezTo>
                  <a:pt x="1413" y="445"/>
                  <a:pt x="1412" y="484"/>
                  <a:pt x="1407" y="522"/>
                </a:cubicBezTo>
                <a:cubicBezTo>
                  <a:pt x="1404" y="548"/>
                  <a:pt x="1388" y="577"/>
                  <a:pt x="1381" y="602"/>
                </a:cubicBezTo>
                <a:cubicBezTo>
                  <a:pt x="1361" y="671"/>
                  <a:pt x="1332" y="730"/>
                  <a:pt x="1310" y="797"/>
                </a:cubicBezTo>
                <a:cubicBezTo>
                  <a:pt x="1307" y="806"/>
                  <a:pt x="1316" y="780"/>
                  <a:pt x="1319" y="771"/>
                </a:cubicBezTo>
                <a:cubicBezTo>
                  <a:pt x="1363" y="645"/>
                  <a:pt x="1294" y="812"/>
                  <a:pt x="1345" y="709"/>
                </a:cubicBezTo>
                <a:cubicBezTo>
                  <a:pt x="1375" y="648"/>
                  <a:pt x="1390" y="600"/>
                  <a:pt x="1460" y="576"/>
                </a:cubicBezTo>
                <a:cubicBezTo>
                  <a:pt x="1522" y="583"/>
                  <a:pt x="1553" y="572"/>
                  <a:pt x="1585" y="620"/>
                </a:cubicBezTo>
                <a:cubicBezTo>
                  <a:pt x="1598" y="663"/>
                  <a:pt x="1591" y="641"/>
                  <a:pt x="1611" y="700"/>
                </a:cubicBezTo>
                <a:cubicBezTo>
                  <a:pt x="1614" y="709"/>
                  <a:pt x="1620" y="726"/>
                  <a:pt x="1620" y="726"/>
                </a:cubicBezTo>
                <a:cubicBezTo>
                  <a:pt x="1640" y="886"/>
                  <a:pt x="1609" y="1022"/>
                  <a:pt x="1558" y="1169"/>
                </a:cubicBezTo>
                <a:cubicBezTo>
                  <a:pt x="1538" y="1226"/>
                  <a:pt x="1539" y="1253"/>
                  <a:pt x="1505" y="1302"/>
                </a:cubicBezTo>
                <a:cubicBezTo>
                  <a:pt x="1480" y="1378"/>
                  <a:pt x="1450" y="1453"/>
                  <a:pt x="1434" y="1533"/>
                </a:cubicBezTo>
                <a:cubicBezTo>
                  <a:pt x="1423" y="1660"/>
                  <a:pt x="1386" y="1784"/>
                  <a:pt x="1345" y="1905"/>
                </a:cubicBezTo>
                <a:cubicBezTo>
                  <a:pt x="1310" y="2009"/>
                  <a:pt x="1292" y="2120"/>
                  <a:pt x="1257" y="2224"/>
                </a:cubicBezTo>
                <a:cubicBezTo>
                  <a:pt x="1246" y="2345"/>
                  <a:pt x="1235" y="2480"/>
                  <a:pt x="1195" y="2596"/>
                </a:cubicBezTo>
                <a:cubicBezTo>
                  <a:pt x="1182" y="2684"/>
                  <a:pt x="1154" y="2767"/>
                  <a:pt x="1133" y="2853"/>
                </a:cubicBezTo>
                <a:cubicBezTo>
                  <a:pt x="1117" y="2921"/>
                  <a:pt x="1105" y="2989"/>
                  <a:pt x="1088" y="3057"/>
                </a:cubicBezTo>
                <a:cubicBezTo>
                  <a:pt x="1077" y="3161"/>
                  <a:pt x="1051" y="3251"/>
                  <a:pt x="1017" y="3349"/>
                </a:cubicBezTo>
                <a:cubicBezTo>
                  <a:pt x="1013" y="3361"/>
                  <a:pt x="999" y="3366"/>
                  <a:pt x="991" y="3376"/>
                </a:cubicBezTo>
                <a:cubicBezTo>
                  <a:pt x="949" y="3430"/>
                  <a:pt x="952" y="3431"/>
                  <a:pt x="902" y="3473"/>
                </a:cubicBezTo>
                <a:cubicBezTo>
                  <a:pt x="892" y="3481"/>
                  <a:pt x="887" y="3494"/>
                  <a:pt x="876" y="3500"/>
                </a:cubicBezTo>
                <a:cubicBezTo>
                  <a:pt x="848" y="3514"/>
                  <a:pt x="801" y="3516"/>
                  <a:pt x="769" y="3527"/>
                </a:cubicBezTo>
                <a:cubicBezTo>
                  <a:pt x="695" y="3524"/>
                  <a:pt x="622" y="3523"/>
                  <a:pt x="548" y="3518"/>
                </a:cubicBezTo>
                <a:cubicBezTo>
                  <a:pt x="514" y="3516"/>
                  <a:pt x="450" y="3491"/>
                  <a:pt x="450" y="3491"/>
                </a:cubicBezTo>
                <a:cubicBezTo>
                  <a:pt x="423" y="3472"/>
                  <a:pt x="399" y="3470"/>
                  <a:pt x="371" y="3456"/>
                </a:cubicBezTo>
                <a:cubicBezTo>
                  <a:pt x="339" y="3440"/>
                  <a:pt x="318" y="3429"/>
                  <a:pt x="282" y="3420"/>
                </a:cubicBezTo>
                <a:cubicBezTo>
                  <a:pt x="191" y="3359"/>
                  <a:pt x="324" y="3451"/>
                  <a:pt x="229" y="3376"/>
                </a:cubicBezTo>
                <a:cubicBezTo>
                  <a:pt x="212" y="3363"/>
                  <a:pt x="176" y="3340"/>
                  <a:pt x="176" y="3340"/>
                </a:cubicBezTo>
                <a:cubicBezTo>
                  <a:pt x="163" y="3321"/>
                  <a:pt x="144" y="3306"/>
                  <a:pt x="131" y="3287"/>
                </a:cubicBezTo>
                <a:cubicBezTo>
                  <a:pt x="115" y="3263"/>
                  <a:pt x="104" y="3205"/>
                  <a:pt x="96" y="3181"/>
                </a:cubicBezTo>
                <a:cubicBezTo>
                  <a:pt x="67" y="3096"/>
                  <a:pt x="53" y="3009"/>
                  <a:pt x="25" y="2924"/>
                </a:cubicBezTo>
                <a:cubicBezTo>
                  <a:pt x="3" y="2749"/>
                  <a:pt x="11" y="2522"/>
                  <a:pt x="96" y="2357"/>
                </a:cubicBezTo>
                <a:cubicBezTo>
                  <a:pt x="102" y="2331"/>
                  <a:pt x="118" y="2272"/>
                  <a:pt x="131" y="2250"/>
                </a:cubicBezTo>
                <a:cubicBezTo>
                  <a:pt x="137" y="2239"/>
                  <a:pt x="150" y="2234"/>
                  <a:pt x="158" y="2224"/>
                </a:cubicBezTo>
                <a:cubicBezTo>
                  <a:pt x="199" y="2176"/>
                  <a:pt x="152" y="2219"/>
                  <a:pt x="193" y="2162"/>
                </a:cubicBezTo>
                <a:cubicBezTo>
                  <a:pt x="200" y="2152"/>
                  <a:pt x="212" y="2145"/>
                  <a:pt x="220" y="2135"/>
                </a:cubicBezTo>
                <a:cubicBezTo>
                  <a:pt x="250" y="2097"/>
                  <a:pt x="258" y="2062"/>
                  <a:pt x="291" y="2029"/>
                </a:cubicBezTo>
                <a:cubicBezTo>
                  <a:pt x="317" y="1946"/>
                  <a:pt x="343" y="1863"/>
                  <a:pt x="371" y="1781"/>
                </a:cubicBezTo>
                <a:cubicBezTo>
                  <a:pt x="365" y="1678"/>
                  <a:pt x="359" y="1580"/>
                  <a:pt x="335" y="1480"/>
                </a:cubicBezTo>
                <a:cubicBezTo>
                  <a:pt x="321" y="1419"/>
                  <a:pt x="298" y="1362"/>
                  <a:pt x="282" y="1302"/>
                </a:cubicBezTo>
                <a:cubicBezTo>
                  <a:pt x="271" y="1260"/>
                  <a:pt x="255" y="1225"/>
                  <a:pt x="238" y="1187"/>
                </a:cubicBezTo>
                <a:cubicBezTo>
                  <a:pt x="231" y="1170"/>
                  <a:pt x="230" y="1149"/>
                  <a:pt x="220" y="1134"/>
                </a:cubicBezTo>
                <a:cubicBezTo>
                  <a:pt x="208" y="1116"/>
                  <a:pt x="184" y="1081"/>
                  <a:pt x="184" y="1081"/>
                </a:cubicBezTo>
                <a:cubicBezTo>
                  <a:pt x="165" y="1016"/>
                  <a:pt x="135" y="959"/>
                  <a:pt x="114" y="895"/>
                </a:cubicBezTo>
                <a:cubicBezTo>
                  <a:pt x="105" y="868"/>
                  <a:pt x="96" y="842"/>
                  <a:pt x="87" y="815"/>
                </a:cubicBezTo>
                <a:cubicBezTo>
                  <a:pt x="76" y="782"/>
                  <a:pt x="78" y="779"/>
                  <a:pt x="78" y="806"/>
                </a:cubicBezTo>
                <a:close/>
              </a:path>
            </a:pathLst>
          </a:custGeom>
          <a:solidFill>
            <a:srgbClr val="EB813F"/>
          </a:solidFill>
          <a:ln w="9525">
            <a:solidFill>
              <a:schemeClr val="tx1"/>
            </a:solidFill>
            <a:round/>
            <a:headEnd/>
            <a:tailEnd/>
          </a:ln>
        </p:spPr>
        <p:txBody>
          <a:bodyPr/>
          <a:lstStyle/>
          <a:p>
            <a:endParaRPr lang="cs-CZ"/>
          </a:p>
        </p:txBody>
      </p:sp>
      <p:sp>
        <p:nvSpPr>
          <p:cNvPr id="44036" name="Freeform 7"/>
          <p:cNvSpPr>
            <a:spLocks/>
          </p:cNvSpPr>
          <p:nvPr/>
        </p:nvSpPr>
        <p:spPr bwMode="auto">
          <a:xfrm>
            <a:off x="7353300" y="2159000"/>
            <a:ext cx="2325688" cy="260350"/>
          </a:xfrm>
          <a:custGeom>
            <a:avLst/>
            <a:gdLst>
              <a:gd name="T0" fmla="*/ 0 w 1099"/>
              <a:gd name="T1" fmla="*/ 2147483647 h 164"/>
              <a:gd name="T2" fmla="*/ 2147483647 w 1099"/>
              <a:gd name="T3" fmla="*/ 2147483647 h 164"/>
              <a:gd name="T4" fmla="*/ 2147483647 w 1099"/>
              <a:gd name="T5" fmla="*/ 2147483647 h 164"/>
              <a:gd name="T6" fmla="*/ 2147483647 w 1099"/>
              <a:gd name="T7" fmla="*/ 2147483647 h 164"/>
              <a:gd name="T8" fmla="*/ 2147483647 w 1099"/>
              <a:gd name="T9" fmla="*/ 2147483647 h 164"/>
              <a:gd name="T10" fmla="*/ 2147483647 w 1099"/>
              <a:gd name="T11" fmla="*/ 2147483647 h 164"/>
              <a:gd name="T12" fmla="*/ 0 60000 65536"/>
              <a:gd name="T13" fmla="*/ 0 60000 65536"/>
              <a:gd name="T14" fmla="*/ 0 60000 65536"/>
              <a:gd name="T15" fmla="*/ 0 60000 65536"/>
              <a:gd name="T16" fmla="*/ 0 60000 65536"/>
              <a:gd name="T17" fmla="*/ 0 60000 65536"/>
              <a:gd name="T18" fmla="*/ 0 w 1099"/>
              <a:gd name="T19" fmla="*/ 0 h 164"/>
              <a:gd name="T20" fmla="*/ 1099 w 1099"/>
              <a:gd name="T21" fmla="*/ 164 h 164"/>
            </a:gdLst>
            <a:ahLst/>
            <a:cxnLst>
              <a:cxn ang="T12">
                <a:pos x="T0" y="T1"/>
              </a:cxn>
              <a:cxn ang="T13">
                <a:pos x="T2" y="T3"/>
              </a:cxn>
              <a:cxn ang="T14">
                <a:pos x="T4" y="T5"/>
              </a:cxn>
              <a:cxn ang="T15">
                <a:pos x="T6" y="T7"/>
              </a:cxn>
              <a:cxn ang="T16">
                <a:pos x="T8" y="T9"/>
              </a:cxn>
              <a:cxn ang="T17">
                <a:pos x="T10" y="T11"/>
              </a:cxn>
            </a:cxnLst>
            <a:rect l="T18" t="T19" r="T20" b="T21"/>
            <a:pathLst>
              <a:path w="1099" h="164">
                <a:moveTo>
                  <a:pt x="0" y="58"/>
                </a:moveTo>
                <a:cubicBezTo>
                  <a:pt x="60" y="79"/>
                  <a:pt x="114" y="86"/>
                  <a:pt x="177" y="93"/>
                </a:cubicBezTo>
                <a:cubicBezTo>
                  <a:pt x="242" y="87"/>
                  <a:pt x="273" y="85"/>
                  <a:pt x="328" y="67"/>
                </a:cubicBezTo>
                <a:cubicBezTo>
                  <a:pt x="393" y="23"/>
                  <a:pt x="424" y="15"/>
                  <a:pt x="505" y="5"/>
                </a:cubicBezTo>
                <a:cubicBezTo>
                  <a:pt x="699" y="12"/>
                  <a:pt x="828" y="0"/>
                  <a:pt x="983" y="102"/>
                </a:cubicBezTo>
                <a:cubicBezTo>
                  <a:pt x="1015" y="123"/>
                  <a:pt x="1071" y="136"/>
                  <a:pt x="1099" y="164"/>
                </a:cubicBezTo>
              </a:path>
            </a:pathLst>
          </a:custGeom>
          <a:noFill/>
          <a:ln w="9525">
            <a:solidFill>
              <a:schemeClr val="tx1"/>
            </a:solidFill>
            <a:round/>
            <a:headEnd/>
            <a:tailEnd/>
          </a:ln>
        </p:spPr>
        <p:txBody>
          <a:bodyPr/>
          <a:lstStyle/>
          <a:p>
            <a:endParaRPr lang="cs-CZ"/>
          </a:p>
        </p:txBody>
      </p:sp>
      <p:sp>
        <p:nvSpPr>
          <p:cNvPr id="44037" name="Oval 8"/>
          <p:cNvSpPr>
            <a:spLocks noChangeArrowheads="1"/>
          </p:cNvSpPr>
          <p:nvPr/>
        </p:nvSpPr>
        <p:spPr bwMode="auto">
          <a:xfrm>
            <a:off x="1677988" y="1125538"/>
            <a:ext cx="673100" cy="576262"/>
          </a:xfrm>
          <a:prstGeom prst="ellipse">
            <a:avLst/>
          </a:prstGeom>
          <a:solidFill>
            <a:srgbClr val="FF0000"/>
          </a:solidFill>
          <a:ln w="9525">
            <a:solidFill>
              <a:schemeClr val="tx1"/>
            </a:solidFill>
            <a:round/>
            <a:headEnd/>
            <a:tailEnd/>
          </a:ln>
        </p:spPr>
        <p:txBody>
          <a:bodyPr wrap="none" anchor="ctr"/>
          <a:lstStyle/>
          <a:p>
            <a:endParaRPr lang="cs-CZ"/>
          </a:p>
        </p:txBody>
      </p:sp>
      <p:sp>
        <p:nvSpPr>
          <p:cNvPr id="44038" name="Oval 9"/>
          <p:cNvSpPr>
            <a:spLocks noChangeArrowheads="1"/>
          </p:cNvSpPr>
          <p:nvPr/>
        </p:nvSpPr>
        <p:spPr bwMode="auto">
          <a:xfrm>
            <a:off x="2063750" y="2349500"/>
            <a:ext cx="576263" cy="358775"/>
          </a:xfrm>
          <a:prstGeom prst="ellipse">
            <a:avLst/>
          </a:prstGeom>
          <a:solidFill>
            <a:srgbClr val="FF0000"/>
          </a:solidFill>
          <a:ln w="9525">
            <a:solidFill>
              <a:schemeClr val="tx1"/>
            </a:solidFill>
            <a:round/>
            <a:headEnd/>
            <a:tailEnd/>
          </a:ln>
        </p:spPr>
        <p:txBody>
          <a:bodyPr wrap="none" anchor="ctr"/>
          <a:lstStyle/>
          <a:p>
            <a:endParaRPr lang="cs-CZ"/>
          </a:p>
        </p:txBody>
      </p:sp>
      <p:sp>
        <p:nvSpPr>
          <p:cNvPr id="44039" name="Oval 10"/>
          <p:cNvSpPr>
            <a:spLocks noChangeArrowheads="1"/>
          </p:cNvSpPr>
          <p:nvPr/>
        </p:nvSpPr>
        <p:spPr bwMode="auto">
          <a:xfrm>
            <a:off x="3024188" y="2133600"/>
            <a:ext cx="576262" cy="358775"/>
          </a:xfrm>
          <a:prstGeom prst="ellipse">
            <a:avLst/>
          </a:prstGeom>
          <a:solidFill>
            <a:srgbClr val="FF0000"/>
          </a:solidFill>
          <a:ln w="9525">
            <a:solidFill>
              <a:schemeClr val="tx1"/>
            </a:solidFill>
            <a:round/>
            <a:headEnd/>
            <a:tailEnd/>
          </a:ln>
        </p:spPr>
        <p:txBody>
          <a:bodyPr wrap="none" anchor="ctr"/>
          <a:lstStyle/>
          <a:p>
            <a:endParaRPr lang="cs-CZ"/>
          </a:p>
        </p:txBody>
      </p:sp>
      <p:sp>
        <p:nvSpPr>
          <p:cNvPr id="44040" name="Oval 11"/>
          <p:cNvSpPr>
            <a:spLocks noChangeArrowheads="1"/>
          </p:cNvSpPr>
          <p:nvPr/>
        </p:nvSpPr>
        <p:spPr bwMode="auto">
          <a:xfrm>
            <a:off x="3983038" y="2420938"/>
            <a:ext cx="576262" cy="358775"/>
          </a:xfrm>
          <a:prstGeom prst="ellipse">
            <a:avLst/>
          </a:prstGeom>
          <a:solidFill>
            <a:srgbClr val="FF0000"/>
          </a:solidFill>
          <a:ln w="9525">
            <a:solidFill>
              <a:schemeClr val="tx1"/>
            </a:solidFill>
            <a:round/>
            <a:headEnd/>
            <a:tailEnd/>
          </a:ln>
        </p:spPr>
        <p:txBody>
          <a:bodyPr wrap="none" anchor="ctr"/>
          <a:lstStyle/>
          <a:p>
            <a:endParaRPr lang="cs-CZ"/>
          </a:p>
        </p:txBody>
      </p:sp>
      <p:sp>
        <p:nvSpPr>
          <p:cNvPr id="44041" name="Oval 12"/>
          <p:cNvSpPr>
            <a:spLocks noChangeArrowheads="1"/>
          </p:cNvSpPr>
          <p:nvPr/>
        </p:nvSpPr>
        <p:spPr bwMode="auto">
          <a:xfrm>
            <a:off x="3408363" y="4005263"/>
            <a:ext cx="574675" cy="358775"/>
          </a:xfrm>
          <a:prstGeom prst="ellipse">
            <a:avLst/>
          </a:prstGeom>
          <a:solidFill>
            <a:srgbClr val="FF0000"/>
          </a:solidFill>
          <a:ln w="9525">
            <a:solidFill>
              <a:schemeClr val="tx1"/>
            </a:solidFill>
            <a:round/>
            <a:headEnd/>
            <a:tailEnd/>
          </a:ln>
        </p:spPr>
        <p:txBody>
          <a:bodyPr wrap="none" anchor="ctr"/>
          <a:lstStyle/>
          <a:p>
            <a:endParaRPr lang="cs-CZ"/>
          </a:p>
        </p:txBody>
      </p:sp>
      <p:sp>
        <p:nvSpPr>
          <p:cNvPr id="44042" name="Oval 13"/>
          <p:cNvSpPr>
            <a:spLocks noChangeArrowheads="1"/>
          </p:cNvSpPr>
          <p:nvPr/>
        </p:nvSpPr>
        <p:spPr bwMode="auto">
          <a:xfrm>
            <a:off x="2351088" y="5661025"/>
            <a:ext cx="576262" cy="358775"/>
          </a:xfrm>
          <a:prstGeom prst="ellipse">
            <a:avLst/>
          </a:prstGeom>
          <a:solidFill>
            <a:srgbClr val="FF0000"/>
          </a:solidFill>
          <a:ln w="9525">
            <a:solidFill>
              <a:schemeClr val="tx1"/>
            </a:solidFill>
            <a:round/>
            <a:headEnd/>
            <a:tailEnd/>
          </a:ln>
        </p:spPr>
        <p:txBody>
          <a:bodyPr wrap="none" anchor="ctr"/>
          <a:lstStyle/>
          <a:p>
            <a:endParaRPr lang="cs-CZ"/>
          </a:p>
        </p:txBody>
      </p:sp>
      <p:sp>
        <p:nvSpPr>
          <p:cNvPr id="44043" name="Freeform 14"/>
          <p:cNvSpPr>
            <a:spLocks/>
          </p:cNvSpPr>
          <p:nvPr/>
        </p:nvSpPr>
        <p:spPr bwMode="auto">
          <a:xfrm>
            <a:off x="9085263" y="3046413"/>
            <a:ext cx="762000" cy="1933575"/>
          </a:xfrm>
          <a:custGeom>
            <a:avLst/>
            <a:gdLst>
              <a:gd name="T0" fmla="*/ 2147483647 w 360"/>
              <a:gd name="T1" fmla="*/ 2147483647 h 1218"/>
              <a:gd name="T2" fmla="*/ 2147483647 w 360"/>
              <a:gd name="T3" fmla="*/ 2147483647 h 1218"/>
              <a:gd name="T4" fmla="*/ 2147483647 w 360"/>
              <a:gd name="T5" fmla="*/ 2147483647 h 1218"/>
              <a:gd name="T6" fmla="*/ 2147483647 w 360"/>
              <a:gd name="T7" fmla="*/ 2147483647 h 1218"/>
              <a:gd name="T8" fmla="*/ 2147483647 w 360"/>
              <a:gd name="T9" fmla="*/ 2147483647 h 1218"/>
              <a:gd name="T10" fmla="*/ 2147483647 w 360"/>
              <a:gd name="T11" fmla="*/ 2147483647 h 1218"/>
              <a:gd name="T12" fmla="*/ 2147483647 w 360"/>
              <a:gd name="T13" fmla="*/ 2147483647 h 1218"/>
              <a:gd name="T14" fmla="*/ 2147483647 w 360"/>
              <a:gd name="T15" fmla="*/ 2147483647 h 1218"/>
              <a:gd name="T16" fmla="*/ 2147483647 w 360"/>
              <a:gd name="T17" fmla="*/ 2147483647 h 1218"/>
              <a:gd name="T18" fmla="*/ 2147483647 w 360"/>
              <a:gd name="T19" fmla="*/ 2147483647 h 1218"/>
              <a:gd name="T20" fmla="*/ 2147483647 w 360"/>
              <a:gd name="T21" fmla="*/ 2147483647 h 1218"/>
              <a:gd name="T22" fmla="*/ 2147483647 w 360"/>
              <a:gd name="T23" fmla="*/ 2147483647 h 1218"/>
              <a:gd name="T24" fmla="*/ 2147483647 w 360"/>
              <a:gd name="T25" fmla="*/ 2147483647 h 1218"/>
              <a:gd name="T26" fmla="*/ 2147483647 w 360"/>
              <a:gd name="T27" fmla="*/ 2147483647 h 1218"/>
              <a:gd name="T28" fmla="*/ 2147483647 w 360"/>
              <a:gd name="T29" fmla="*/ 2147483647 h 1218"/>
              <a:gd name="T30" fmla="*/ 2147483647 w 360"/>
              <a:gd name="T31" fmla="*/ 2147483647 h 1218"/>
              <a:gd name="T32" fmla="*/ 2147483647 w 360"/>
              <a:gd name="T33" fmla="*/ 2147483647 h 1218"/>
              <a:gd name="T34" fmla="*/ 2147483647 w 360"/>
              <a:gd name="T35" fmla="*/ 2147483647 h 1218"/>
              <a:gd name="T36" fmla="*/ 2147483647 w 360"/>
              <a:gd name="T37" fmla="*/ 2147483647 h 1218"/>
              <a:gd name="T38" fmla="*/ 2147483647 w 360"/>
              <a:gd name="T39" fmla="*/ 2147483647 h 12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0"/>
              <a:gd name="T61" fmla="*/ 0 h 1218"/>
              <a:gd name="T62" fmla="*/ 360 w 360"/>
              <a:gd name="T63" fmla="*/ 1218 h 12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0" h="1218">
                <a:moveTo>
                  <a:pt x="360" y="48"/>
                </a:moveTo>
                <a:cubicBezTo>
                  <a:pt x="332" y="5"/>
                  <a:pt x="332" y="0"/>
                  <a:pt x="281" y="13"/>
                </a:cubicBezTo>
                <a:cubicBezTo>
                  <a:pt x="235" y="79"/>
                  <a:pt x="235" y="158"/>
                  <a:pt x="219" y="234"/>
                </a:cubicBezTo>
                <a:cubicBezTo>
                  <a:pt x="202" y="316"/>
                  <a:pt x="171" y="367"/>
                  <a:pt x="139" y="438"/>
                </a:cubicBezTo>
                <a:cubicBezTo>
                  <a:pt x="121" y="479"/>
                  <a:pt x="118" y="509"/>
                  <a:pt x="94" y="545"/>
                </a:cubicBezTo>
                <a:cubicBezTo>
                  <a:pt x="88" y="563"/>
                  <a:pt x="83" y="580"/>
                  <a:pt x="77" y="598"/>
                </a:cubicBezTo>
                <a:cubicBezTo>
                  <a:pt x="74" y="607"/>
                  <a:pt x="68" y="624"/>
                  <a:pt x="68" y="624"/>
                </a:cubicBezTo>
                <a:cubicBezTo>
                  <a:pt x="57" y="709"/>
                  <a:pt x="53" y="798"/>
                  <a:pt x="32" y="881"/>
                </a:cubicBezTo>
                <a:cubicBezTo>
                  <a:pt x="27" y="972"/>
                  <a:pt x="0" y="1108"/>
                  <a:pt x="24" y="1200"/>
                </a:cubicBezTo>
                <a:cubicBezTo>
                  <a:pt x="27" y="1210"/>
                  <a:pt x="41" y="1212"/>
                  <a:pt x="50" y="1218"/>
                </a:cubicBezTo>
                <a:cubicBezTo>
                  <a:pt x="100" y="1201"/>
                  <a:pt x="100" y="1168"/>
                  <a:pt x="112" y="1121"/>
                </a:cubicBezTo>
                <a:cubicBezTo>
                  <a:pt x="118" y="1053"/>
                  <a:pt x="124" y="1021"/>
                  <a:pt x="139" y="961"/>
                </a:cubicBezTo>
                <a:cubicBezTo>
                  <a:pt x="148" y="889"/>
                  <a:pt x="165" y="827"/>
                  <a:pt x="183" y="757"/>
                </a:cubicBezTo>
                <a:cubicBezTo>
                  <a:pt x="188" y="739"/>
                  <a:pt x="201" y="704"/>
                  <a:pt x="201" y="704"/>
                </a:cubicBezTo>
                <a:cubicBezTo>
                  <a:pt x="208" y="643"/>
                  <a:pt x="210" y="595"/>
                  <a:pt x="245" y="545"/>
                </a:cubicBezTo>
                <a:cubicBezTo>
                  <a:pt x="248" y="536"/>
                  <a:pt x="251" y="527"/>
                  <a:pt x="254" y="518"/>
                </a:cubicBezTo>
                <a:cubicBezTo>
                  <a:pt x="257" y="506"/>
                  <a:pt x="259" y="494"/>
                  <a:pt x="263" y="482"/>
                </a:cubicBezTo>
                <a:cubicBezTo>
                  <a:pt x="268" y="464"/>
                  <a:pt x="281" y="429"/>
                  <a:pt x="281" y="429"/>
                </a:cubicBezTo>
                <a:cubicBezTo>
                  <a:pt x="288" y="380"/>
                  <a:pt x="304" y="336"/>
                  <a:pt x="316" y="288"/>
                </a:cubicBezTo>
                <a:cubicBezTo>
                  <a:pt x="327" y="205"/>
                  <a:pt x="351" y="132"/>
                  <a:pt x="360" y="48"/>
                </a:cubicBezTo>
                <a:close/>
              </a:path>
            </a:pathLst>
          </a:custGeom>
          <a:solidFill>
            <a:srgbClr val="FF0000"/>
          </a:solidFill>
          <a:ln w="9525">
            <a:solidFill>
              <a:schemeClr val="tx1"/>
            </a:solidFill>
            <a:round/>
            <a:headEnd/>
            <a:tailEnd/>
          </a:ln>
        </p:spPr>
        <p:txBody>
          <a:bodyPr/>
          <a:lstStyle/>
          <a:p>
            <a:endParaRPr lang="cs-CZ"/>
          </a:p>
        </p:txBody>
      </p:sp>
      <p:sp>
        <p:nvSpPr>
          <p:cNvPr id="44044" name="Freeform 15"/>
          <p:cNvSpPr>
            <a:spLocks/>
          </p:cNvSpPr>
          <p:nvPr/>
        </p:nvSpPr>
        <p:spPr bwMode="auto">
          <a:xfrm>
            <a:off x="7302500" y="6175375"/>
            <a:ext cx="1404938" cy="239713"/>
          </a:xfrm>
          <a:custGeom>
            <a:avLst/>
            <a:gdLst>
              <a:gd name="T0" fmla="*/ 2147483647 w 664"/>
              <a:gd name="T1" fmla="*/ 2147483647 h 151"/>
              <a:gd name="T2" fmla="*/ 2147483647 w 664"/>
              <a:gd name="T3" fmla="*/ 2147483647 h 151"/>
              <a:gd name="T4" fmla="*/ 2147483647 w 664"/>
              <a:gd name="T5" fmla="*/ 2147483647 h 151"/>
              <a:gd name="T6" fmla="*/ 2147483647 w 664"/>
              <a:gd name="T7" fmla="*/ 0 h 151"/>
              <a:gd name="T8" fmla="*/ 2147483647 w 664"/>
              <a:gd name="T9" fmla="*/ 2147483647 h 151"/>
              <a:gd name="T10" fmla="*/ 2147483647 w 664"/>
              <a:gd name="T11" fmla="*/ 2147483647 h 151"/>
              <a:gd name="T12" fmla="*/ 2147483647 w 664"/>
              <a:gd name="T13" fmla="*/ 2147483647 h 151"/>
              <a:gd name="T14" fmla="*/ 2147483647 w 664"/>
              <a:gd name="T15" fmla="*/ 2147483647 h 151"/>
              <a:gd name="T16" fmla="*/ 2147483647 w 664"/>
              <a:gd name="T17" fmla="*/ 2147483647 h 151"/>
              <a:gd name="T18" fmla="*/ 2147483647 w 664"/>
              <a:gd name="T19" fmla="*/ 2147483647 h 1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4"/>
              <a:gd name="T31" fmla="*/ 0 h 151"/>
              <a:gd name="T32" fmla="*/ 664 w 664"/>
              <a:gd name="T33" fmla="*/ 151 h 1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4" h="151">
                <a:moveTo>
                  <a:pt x="183" y="115"/>
                </a:moveTo>
                <a:cubicBezTo>
                  <a:pt x="116" y="103"/>
                  <a:pt x="89" y="82"/>
                  <a:pt x="33" y="62"/>
                </a:cubicBezTo>
                <a:cubicBezTo>
                  <a:pt x="29" y="57"/>
                  <a:pt x="0" y="20"/>
                  <a:pt x="6" y="9"/>
                </a:cubicBezTo>
                <a:cubicBezTo>
                  <a:pt x="10" y="1"/>
                  <a:pt x="24" y="3"/>
                  <a:pt x="33" y="0"/>
                </a:cubicBezTo>
                <a:cubicBezTo>
                  <a:pt x="191" y="10"/>
                  <a:pt x="343" y="21"/>
                  <a:pt x="502" y="27"/>
                </a:cubicBezTo>
                <a:cubicBezTo>
                  <a:pt x="549" y="35"/>
                  <a:pt x="598" y="39"/>
                  <a:pt x="644" y="53"/>
                </a:cubicBezTo>
                <a:cubicBezTo>
                  <a:pt x="650" y="70"/>
                  <a:pt x="664" y="98"/>
                  <a:pt x="644" y="115"/>
                </a:cubicBezTo>
                <a:cubicBezTo>
                  <a:pt x="612" y="142"/>
                  <a:pt x="520" y="146"/>
                  <a:pt x="485" y="151"/>
                </a:cubicBezTo>
                <a:cubicBezTo>
                  <a:pt x="420" y="148"/>
                  <a:pt x="355" y="149"/>
                  <a:pt x="290" y="142"/>
                </a:cubicBezTo>
                <a:cubicBezTo>
                  <a:pt x="254" y="138"/>
                  <a:pt x="143" y="80"/>
                  <a:pt x="183" y="115"/>
                </a:cubicBezTo>
                <a:close/>
              </a:path>
            </a:pathLst>
          </a:custGeom>
          <a:solidFill>
            <a:srgbClr val="FF0000"/>
          </a:solidFill>
          <a:ln w="9525">
            <a:solidFill>
              <a:schemeClr val="tx1"/>
            </a:solidFill>
            <a:round/>
            <a:headEnd/>
            <a:tailEnd/>
          </a:ln>
        </p:spPr>
        <p:txBody>
          <a:bodyPr/>
          <a:lstStyle/>
          <a:p>
            <a:endParaRPr lang="cs-CZ"/>
          </a:p>
        </p:txBody>
      </p:sp>
      <p:sp>
        <p:nvSpPr>
          <p:cNvPr id="44045" name="Freeform 16"/>
          <p:cNvSpPr>
            <a:spLocks/>
          </p:cNvSpPr>
          <p:nvPr/>
        </p:nvSpPr>
        <p:spPr bwMode="auto">
          <a:xfrm>
            <a:off x="6921500" y="830263"/>
            <a:ext cx="893763" cy="266700"/>
          </a:xfrm>
          <a:custGeom>
            <a:avLst/>
            <a:gdLst>
              <a:gd name="T0" fmla="*/ 2147483647 w 422"/>
              <a:gd name="T1" fmla="*/ 2147483647 h 168"/>
              <a:gd name="T2" fmla="*/ 2147483647 w 422"/>
              <a:gd name="T3" fmla="*/ 2147483647 h 168"/>
              <a:gd name="T4" fmla="*/ 2147483647 w 422"/>
              <a:gd name="T5" fmla="*/ 2147483647 h 168"/>
              <a:gd name="T6" fmla="*/ 0 w 422"/>
              <a:gd name="T7" fmla="*/ 2147483647 h 168"/>
              <a:gd name="T8" fmla="*/ 2147483647 w 422"/>
              <a:gd name="T9" fmla="*/ 2147483647 h 168"/>
              <a:gd name="T10" fmla="*/ 2147483647 w 422"/>
              <a:gd name="T11" fmla="*/ 2147483647 h 168"/>
              <a:gd name="T12" fmla="*/ 2147483647 w 422"/>
              <a:gd name="T13" fmla="*/ 2147483647 h 168"/>
              <a:gd name="T14" fmla="*/ 2147483647 w 422"/>
              <a:gd name="T15" fmla="*/ 2147483647 h 168"/>
              <a:gd name="T16" fmla="*/ 2147483647 w 422"/>
              <a:gd name="T17" fmla="*/ 2147483647 h 168"/>
              <a:gd name="T18" fmla="*/ 2147483647 w 422"/>
              <a:gd name="T19" fmla="*/ 2147483647 h 168"/>
              <a:gd name="T20" fmla="*/ 2147483647 w 422"/>
              <a:gd name="T21" fmla="*/ 0 h 168"/>
              <a:gd name="T22" fmla="*/ 2147483647 w 422"/>
              <a:gd name="T23" fmla="*/ 2147483647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2"/>
              <a:gd name="T37" fmla="*/ 0 h 168"/>
              <a:gd name="T38" fmla="*/ 422 w 422"/>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2" h="168">
                <a:moveTo>
                  <a:pt x="186" y="9"/>
                </a:moveTo>
                <a:cubicBezTo>
                  <a:pt x="151" y="12"/>
                  <a:pt x="114" y="9"/>
                  <a:pt x="80" y="18"/>
                </a:cubicBezTo>
                <a:cubicBezTo>
                  <a:pt x="59" y="24"/>
                  <a:pt x="44" y="41"/>
                  <a:pt x="26" y="53"/>
                </a:cubicBezTo>
                <a:cubicBezTo>
                  <a:pt x="17" y="59"/>
                  <a:pt x="0" y="71"/>
                  <a:pt x="0" y="71"/>
                </a:cubicBezTo>
                <a:cubicBezTo>
                  <a:pt x="3" y="89"/>
                  <a:pt x="1" y="108"/>
                  <a:pt x="9" y="124"/>
                </a:cubicBezTo>
                <a:cubicBezTo>
                  <a:pt x="26" y="158"/>
                  <a:pt x="183" y="154"/>
                  <a:pt x="230" y="159"/>
                </a:cubicBezTo>
                <a:cubicBezTo>
                  <a:pt x="289" y="156"/>
                  <a:pt x="351" y="168"/>
                  <a:pt x="408" y="150"/>
                </a:cubicBezTo>
                <a:cubicBezTo>
                  <a:pt x="422" y="146"/>
                  <a:pt x="405" y="120"/>
                  <a:pt x="399" y="106"/>
                </a:cubicBezTo>
                <a:cubicBezTo>
                  <a:pt x="386" y="77"/>
                  <a:pt x="363" y="53"/>
                  <a:pt x="346" y="26"/>
                </a:cubicBezTo>
                <a:cubicBezTo>
                  <a:pt x="341" y="18"/>
                  <a:pt x="328" y="21"/>
                  <a:pt x="319" y="18"/>
                </a:cubicBezTo>
                <a:cubicBezTo>
                  <a:pt x="301" y="12"/>
                  <a:pt x="266" y="0"/>
                  <a:pt x="266" y="0"/>
                </a:cubicBezTo>
                <a:cubicBezTo>
                  <a:pt x="192" y="9"/>
                  <a:pt x="219" y="9"/>
                  <a:pt x="186" y="9"/>
                </a:cubicBezTo>
                <a:close/>
              </a:path>
            </a:pathLst>
          </a:custGeom>
          <a:solidFill>
            <a:srgbClr val="FF0000"/>
          </a:solidFill>
          <a:ln w="9525">
            <a:solidFill>
              <a:schemeClr val="tx1"/>
            </a:solidFill>
            <a:round/>
            <a:headEnd/>
            <a:tailEnd/>
          </a:ln>
        </p:spPr>
        <p:txBody>
          <a:bodyPr/>
          <a:lstStyle/>
          <a:p>
            <a:endParaRPr lang="cs-CZ"/>
          </a:p>
        </p:txBody>
      </p:sp>
      <p:sp>
        <p:nvSpPr>
          <p:cNvPr id="44046" name="Freeform 17"/>
          <p:cNvSpPr>
            <a:spLocks/>
          </p:cNvSpPr>
          <p:nvPr/>
        </p:nvSpPr>
        <p:spPr bwMode="auto">
          <a:xfrm>
            <a:off x="8094663" y="998538"/>
            <a:ext cx="536575" cy="222250"/>
          </a:xfrm>
          <a:custGeom>
            <a:avLst/>
            <a:gdLst>
              <a:gd name="T0" fmla="*/ 2147483647 w 254"/>
              <a:gd name="T1" fmla="*/ 0 h 140"/>
              <a:gd name="T2" fmla="*/ 2147483647 w 254"/>
              <a:gd name="T3" fmla="*/ 2147483647 h 140"/>
              <a:gd name="T4" fmla="*/ 2147483647 w 254"/>
              <a:gd name="T5" fmla="*/ 2147483647 h 140"/>
              <a:gd name="T6" fmla="*/ 2147483647 w 254"/>
              <a:gd name="T7" fmla="*/ 2147483647 h 140"/>
              <a:gd name="T8" fmla="*/ 2147483647 w 254"/>
              <a:gd name="T9" fmla="*/ 2147483647 h 140"/>
              <a:gd name="T10" fmla="*/ 2147483647 w 254"/>
              <a:gd name="T11" fmla="*/ 2147483647 h 140"/>
              <a:gd name="T12" fmla="*/ 2147483647 w 254"/>
              <a:gd name="T13" fmla="*/ 2147483647 h 140"/>
              <a:gd name="T14" fmla="*/ 2147483647 w 254"/>
              <a:gd name="T15" fmla="*/ 2147483647 h 140"/>
              <a:gd name="T16" fmla="*/ 2147483647 w 254"/>
              <a:gd name="T17" fmla="*/ 0 h 1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40"/>
              <a:gd name="T29" fmla="*/ 254 w 254"/>
              <a:gd name="T30" fmla="*/ 140 h 1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40">
                <a:moveTo>
                  <a:pt x="164" y="0"/>
                </a:moveTo>
                <a:cubicBezTo>
                  <a:pt x="124" y="8"/>
                  <a:pt x="103" y="24"/>
                  <a:pt x="66" y="36"/>
                </a:cubicBezTo>
                <a:cubicBezTo>
                  <a:pt x="60" y="45"/>
                  <a:pt x="56" y="55"/>
                  <a:pt x="48" y="62"/>
                </a:cubicBezTo>
                <a:cubicBezTo>
                  <a:pt x="41" y="68"/>
                  <a:pt x="25" y="62"/>
                  <a:pt x="22" y="71"/>
                </a:cubicBezTo>
                <a:cubicBezTo>
                  <a:pt x="0" y="140"/>
                  <a:pt x="110" y="130"/>
                  <a:pt x="137" y="133"/>
                </a:cubicBezTo>
                <a:cubicBezTo>
                  <a:pt x="164" y="130"/>
                  <a:pt x="192" y="133"/>
                  <a:pt x="217" y="124"/>
                </a:cubicBezTo>
                <a:cubicBezTo>
                  <a:pt x="254" y="111"/>
                  <a:pt x="225" y="57"/>
                  <a:pt x="208" y="44"/>
                </a:cubicBezTo>
                <a:cubicBezTo>
                  <a:pt x="201" y="38"/>
                  <a:pt x="190" y="39"/>
                  <a:pt x="181" y="36"/>
                </a:cubicBezTo>
                <a:cubicBezTo>
                  <a:pt x="162" y="6"/>
                  <a:pt x="164" y="20"/>
                  <a:pt x="164" y="0"/>
                </a:cubicBezTo>
                <a:close/>
              </a:path>
            </a:pathLst>
          </a:custGeom>
          <a:solidFill>
            <a:srgbClr val="FF0000"/>
          </a:solidFill>
          <a:ln w="9525">
            <a:solidFill>
              <a:schemeClr val="tx1"/>
            </a:solidFill>
            <a:round/>
            <a:headEnd/>
            <a:tailEnd/>
          </a:ln>
        </p:spPr>
        <p:txBody>
          <a:bodyPr/>
          <a:lstStyle/>
          <a:p>
            <a:endParaRPr lang="cs-CZ"/>
          </a:p>
        </p:txBody>
      </p:sp>
      <p:sp>
        <p:nvSpPr>
          <p:cNvPr id="44047" name="Freeform 18"/>
          <p:cNvSpPr>
            <a:spLocks/>
          </p:cNvSpPr>
          <p:nvPr/>
        </p:nvSpPr>
        <p:spPr bwMode="auto">
          <a:xfrm>
            <a:off x="8793163" y="1273175"/>
            <a:ext cx="400050" cy="198438"/>
          </a:xfrm>
          <a:custGeom>
            <a:avLst/>
            <a:gdLst>
              <a:gd name="T0" fmla="*/ 2147483647 w 189"/>
              <a:gd name="T1" fmla="*/ 2147483647 h 125"/>
              <a:gd name="T2" fmla="*/ 2147483647 w 189"/>
              <a:gd name="T3" fmla="*/ 2147483647 h 125"/>
              <a:gd name="T4" fmla="*/ 2147483647 w 189"/>
              <a:gd name="T5" fmla="*/ 2147483647 h 125"/>
              <a:gd name="T6" fmla="*/ 2147483647 w 189"/>
              <a:gd name="T7" fmla="*/ 2147483647 h 125"/>
              <a:gd name="T8" fmla="*/ 2147483647 w 189"/>
              <a:gd name="T9" fmla="*/ 2147483647 h 125"/>
              <a:gd name="T10" fmla="*/ 2147483647 w 189"/>
              <a:gd name="T11" fmla="*/ 2147483647 h 125"/>
              <a:gd name="T12" fmla="*/ 2147483647 w 189"/>
              <a:gd name="T13" fmla="*/ 2147483647 h 125"/>
              <a:gd name="T14" fmla="*/ 0 60000 65536"/>
              <a:gd name="T15" fmla="*/ 0 60000 65536"/>
              <a:gd name="T16" fmla="*/ 0 60000 65536"/>
              <a:gd name="T17" fmla="*/ 0 60000 65536"/>
              <a:gd name="T18" fmla="*/ 0 60000 65536"/>
              <a:gd name="T19" fmla="*/ 0 60000 65536"/>
              <a:gd name="T20" fmla="*/ 0 60000 65536"/>
              <a:gd name="T21" fmla="*/ 0 w 189"/>
              <a:gd name="T22" fmla="*/ 0 h 125"/>
              <a:gd name="T23" fmla="*/ 189 w 189"/>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125">
                <a:moveTo>
                  <a:pt x="135" y="4"/>
                </a:moveTo>
                <a:cubicBezTo>
                  <a:pt x="89" y="12"/>
                  <a:pt x="66" y="14"/>
                  <a:pt x="29" y="40"/>
                </a:cubicBezTo>
                <a:cubicBezTo>
                  <a:pt x="0" y="125"/>
                  <a:pt x="92" y="105"/>
                  <a:pt x="153" y="111"/>
                </a:cubicBezTo>
                <a:cubicBezTo>
                  <a:pt x="162" y="105"/>
                  <a:pt x="177" y="103"/>
                  <a:pt x="179" y="93"/>
                </a:cubicBezTo>
                <a:cubicBezTo>
                  <a:pt x="189" y="47"/>
                  <a:pt x="177" y="30"/>
                  <a:pt x="144" y="13"/>
                </a:cubicBezTo>
                <a:cubicBezTo>
                  <a:pt x="136" y="9"/>
                  <a:pt x="124" y="11"/>
                  <a:pt x="117" y="4"/>
                </a:cubicBezTo>
                <a:cubicBezTo>
                  <a:pt x="113" y="0"/>
                  <a:pt x="129" y="4"/>
                  <a:pt x="135" y="4"/>
                </a:cubicBezTo>
                <a:close/>
              </a:path>
            </a:pathLst>
          </a:custGeom>
          <a:solidFill>
            <a:srgbClr val="FF0000"/>
          </a:solidFill>
          <a:ln w="9525">
            <a:solidFill>
              <a:schemeClr val="tx1"/>
            </a:solidFill>
            <a:round/>
            <a:headEnd/>
            <a:tailEnd/>
          </a:ln>
        </p:spPr>
        <p:txBody>
          <a:bodyPr/>
          <a:lstStyle/>
          <a:p>
            <a:endParaRPr lang="cs-CZ"/>
          </a:p>
        </p:txBody>
      </p:sp>
      <p:sp>
        <p:nvSpPr>
          <p:cNvPr id="44048" name="Freeform 19"/>
          <p:cNvSpPr>
            <a:spLocks/>
          </p:cNvSpPr>
          <p:nvPr/>
        </p:nvSpPr>
        <p:spPr bwMode="auto">
          <a:xfrm>
            <a:off x="9378950" y="1279525"/>
            <a:ext cx="361950" cy="220663"/>
          </a:xfrm>
          <a:custGeom>
            <a:avLst/>
            <a:gdLst>
              <a:gd name="T0" fmla="*/ 2147483647 w 171"/>
              <a:gd name="T1" fmla="*/ 0 h 139"/>
              <a:gd name="T2" fmla="*/ 0 w 171"/>
              <a:gd name="T3" fmla="*/ 2147483647 h 139"/>
              <a:gd name="T4" fmla="*/ 2147483647 w 171"/>
              <a:gd name="T5" fmla="*/ 2147483647 h 139"/>
              <a:gd name="T6" fmla="*/ 2147483647 w 171"/>
              <a:gd name="T7" fmla="*/ 0 h 139"/>
              <a:gd name="T8" fmla="*/ 0 60000 65536"/>
              <a:gd name="T9" fmla="*/ 0 60000 65536"/>
              <a:gd name="T10" fmla="*/ 0 60000 65536"/>
              <a:gd name="T11" fmla="*/ 0 60000 65536"/>
              <a:gd name="T12" fmla="*/ 0 w 171"/>
              <a:gd name="T13" fmla="*/ 0 h 139"/>
              <a:gd name="T14" fmla="*/ 171 w 171"/>
              <a:gd name="T15" fmla="*/ 139 h 139"/>
            </a:gdLst>
            <a:ahLst/>
            <a:cxnLst>
              <a:cxn ang="T8">
                <a:pos x="T0" y="T1"/>
              </a:cxn>
              <a:cxn ang="T9">
                <a:pos x="T2" y="T3"/>
              </a:cxn>
              <a:cxn ang="T10">
                <a:pos x="T4" y="T5"/>
              </a:cxn>
              <a:cxn ang="T11">
                <a:pos x="T6" y="T7"/>
              </a:cxn>
            </a:cxnLst>
            <a:rect l="T12" t="T13" r="T14" b="T15"/>
            <a:pathLst>
              <a:path w="171" h="139">
                <a:moveTo>
                  <a:pt x="71" y="0"/>
                </a:moveTo>
                <a:cubicBezTo>
                  <a:pt x="13" y="12"/>
                  <a:pt x="18" y="9"/>
                  <a:pt x="0" y="62"/>
                </a:cubicBezTo>
                <a:cubicBezTo>
                  <a:pt x="19" y="139"/>
                  <a:pt x="64" y="105"/>
                  <a:pt x="150" y="98"/>
                </a:cubicBezTo>
                <a:cubicBezTo>
                  <a:pt x="171" y="34"/>
                  <a:pt x="134" y="0"/>
                  <a:pt x="71" y="0"/>
                </a:cubicBezTo>
                <a:close/>
              </a:path>
            </a:pathLst>
          </a:custGeom>
          <a:solidFill>
            <a:srgbClr val="FF0000"/>
          </a:solidFill>
          <a:ln w="9525">
            <a:solidFill>
              <a:schemeClr val="tx1"/>
            </a:solidFill>
            <a:round/>
            <a:headEnd/>
            <a:tailEnd/>
          </a:ln>
        </p:spPr>
        <p:txBody>
          <a:bodyPr/>
          <a:lstStyle/>
          <a:p>
            <a:endParaRPr lang="cs-CZ"/>
          </a:p>
        </p:txBody>
      </p:sp>
      <p:sp>
        <p:nvSpPr>
          <p:cNvPr id="44049" name="Freeform 20"/>
          <p:cNvSpPr>
            <a:spLocks/>
          </p:cNvSpPr>
          <p:nvPr/>
        </p:nvSpPr>
        <p:spPr bwMode="auto">
          <a:xfrm>
            <a:off x="9759950" y="1668463"/>
            <a:ext cx="455613" cy="258762"/>
          </a:xfrm>
          <a:custGeom>
            <a:avLst/>
            <a:gdLst>
              <a:gd name="T0" fmla="*/ 2147483647 w 215"/>
              <a:gd name="T1" fmla="*/ 2147483647 h 163"/>
              <a:gd name="T2" fmla="*/ 2147483647 w 215"/>
              <a:gd name="T3" fmla="*/ 2147483647 h 163"/>
              <a:gd name="T4" fmla="*/ 2147483647 w 215"/>
              <a:gd name="T5" fmla="*/ 2147483647 h 163"/>
              <a:gd name="T6" fmla="*/ 2147483647 w 215"/>
              <a:gd name="T7" fmla="*/ 2147483647 h 163"/>
              <a:gd name="T8" fmla="*/ 2147483647 w 215"/>
              <a:gd name="T9" fmla="*/ 2147483647 h 163"/>
              <a:gd name="T10" fmla="*/ 2147483647 w 215"/>
              <a:gd name="T11" fmla="*/ 2147483647 h 163"/>
              <a:gd name="T12" fmla="*/ 2147483647 w 215"/>
              <a:gd name="T13" fmla="*/ 2147483647 h 163"/>
              <a:gd name="T14" fmla="*/ 0 60000 65536"/>
              <a:gd name="T15" fmla="*/ 0 60000 65536"/>
              <a:gd name="T16" fmla="*/ 0 60000 65536"/>
              <a:gd name="T17" fmla="*/ 0 60000 65536"/>
              <a:gd name="T18" fmla="*/ 0 60000 65536"/>
              <a:gd name="T19" fmla="*/ 0 60000 65536"/>
              <a:gd name="T20" fmla="*/ 0 60000 65536"/>
              <a:gd name="T21" fmla="*/ 0 w 215"/>
              <a:gd name="T22" fmla="*/ 0 h 163"/>
              <a:gd name="T23" fmla="*/ 215 w 215"/>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 h="163">
                <a:moveTo>
                  <a:pt x="130" y="66"/>
                </a:moveTo>
                <a:cubicBezTo>
                  <a:pt x="89" y="39"/>
                  <a:pt x="82" y="38"/>
                  <a:pt x="32" y="48"/>
                </a:cubicBezTo>
                <a:cubicBezTo>
                  <a:pt x="21" y="81"/>
                  <a:pt x="0" y="127"/>
                  <a:pt x="41" y="154"/>
                </a:cubicBezTo>
                <a:cubicBezTo>
                  <a:pt x="51" y="161"/>
                  <a:pt x="65" y="160"/>
                  <a:pt x="77" y="163"/>
                </a:cubicBezTo>
                <a:cubicBezTo>
                  <a:pt x="106" y="160"/>
                  <a:pt x="137" y="163"/>
                  <a:pt x="165" y="154"/>
                </a:cubicBezTo>
                <a:cubicBezTo>
                  <a:pt x="215" y="138"/>
                  <a:pt x="162" y="93"/>
                  <a:pt x="148" y="83"/>
                </a:cubicBezTo>
                <a:cubicBezTo>
                  <a:pt x="138" y="68"/>
                  <a:pt x="64" y="0"/>
                  <a:pt x="130" y="66"/>
                </a:cubicBezTo>
                <a:close/>
              </a:path>
            </a:pathLst>
          </a:custGeom>
          <a:solidFill>
            <a:srgbClr val="FF0000"/>
          </a:solidFill>
          <a:ln w="9525">
            <a:solidFill>
              <a:schemeClr val="tx1"/>
            </a:solidFill>
            <a:round/>
            <a:headEnd/>
            <a:tailEnd/>
          </a:ln>
        </p:spPr>
        <p:txBody>
          <a:bodyPr/>
          <a:lstStyle/>
          <a:p>
            <a:endParaRPr lang="cs-CZ"/>
          </a:p>
        </p:txBody>
      </p:sp>
      <p:sp>
        <p:nvSpPr>
          <p:cNvPr id="44050" name="Text Box 21"/>
          <p:cNvSpPr txBox="1">
            <a:spLocks noChangeArrowheads="1"/>
          </p:cNvSpPr>
          <p:nvPr/>
        </p:nvSpPr>
        <p:spPr bwMode="auto">
          <a:xfrm>
            <a:off x="1077913" y="352425"/>
            <a:ext cx="1349024" cy="369332"/>
          </a:xfrm>
          <a:prstGeom prst="rect">
            <a:avLst/>
          </a:prstGeom>
          <a:noFill/>
          <a:ln w="9525">
            <a:noFill/>
            <a:miter lim="800000"/>
            <a:headEnd/>
            <a:tailEnd/>
          </a:ln>
        </p:spPr>
        <p:txBody>
          <a:bodyPr wrap="none">
            <a:spAutoFit/>
          </a:bodyPr>
          <a:lstStyle/>
          <a:p>
            <a:r>
              <a:rPr lang="cs-CZ" dirty="0" err="1"/>
              <a:t>Neuropathic</a:t>
            </a:r>
            <a:endParaRPr lang="cs-CZ" dirty="0"/>
          </a:p>
        </p:txBody>
      </p:sp>
      <p:sp>
        <p:nvSpPr>
          <p:cNvPr id="44051" name="Text Box 22"/>
          <p:cNvSpPr txBox="1">
            <a:spLocks noChangeArrowheads="1"/>
          </p:cNvSpPr>
          <p:nvPr/>
        </p:nvSpPr>
        <p:spPr bwMode="auto">
          <a:xfrm>
            <a:off x="6548438" y="352425"/>
            <a:ext cx="1002197" cy="369332"/>
          </a:xfrm>
          <a:prstGeom prst="rect">
            <a:avLst/>
          </a:prstGeom>
          <a:noFill/>
          <a:ln w="9525">
            <a:noFill/>
            <a:miter lim="800000"/>
            <a:headEnd/>
            <a:tailEnd/>
          </a:ln>
        </p:spPr>
        <p:txBody>
          <a:bodyPr wrap="none">
            <a:spAutoFit/>
          </a:bodyPr>
          <a:lstStyle/>
          <a:p>
            <a:r>
              <a:rPr lang="en-GB" dirty="0"/>
              <a:t>Ischemic</a:t>
            </a:r>
          </a:p>
        </p:txBody>
      </p:sp>
      <p:sp>
        <p:nvSpPr>
          <p:cNvPr id="44052" name="Freeform 23"/>
          <p:cNvSpPr>
            <a:spLocks/>
          </p:cNvSpPr>
          <p:nvPr/>
        </p:nvSpPr>
        <p:spPr bwMode="auto">
          <a:xfrm>
            <a:off x="8399463" y="1803400"/>
            <a:ext cx="287337" cy="215900"/>
          </a:xfrm>
          <a:custGeom>
            <a:avLst/>
            <a:gdLst>
              <a:gd name="T0" fmla="*/ 2147483647 w 136"/>
              <a:gd name="T1" fmla="*/ 2147483647 h 136"/>
              <a:gd name="T2" fmla="*/ 2147483647 w 136"/>
              <a:gd name="T3" fmla="*/ 2147483647 h 136"/>
              <a:gd name="T4" fmla="*/ 0 w 136"/>
              <a:gd name="T5" fmla="*/ 2147483647 h 136"/>
              <a:gd name="T6" fmla="*/ 2147483647 w 136"/>
              <a:gd name="T7" fmla="*/ 2147483647 h 136"/>
              <a:gd name="T8" fmla="*/ 2147483647 w 136"/>
              <a:gd name="T9" fmla="*/ 2147483647 h 136"/>
              <a:gd name="T10" fmla="*/ 2147483647 w 136"/>
              <a:gd name="T11" fmla="*/ 2147483647 h 136"/>
              <a:gd name="T12" fmla="*/ 2147483647 w 136"/>
              <a:gd name="T13" fmla="*/ 2147483647 h 136"/>
              <a:gd name="T14" fmla="*/ 2147483647 w 136"/>
              <a:gd name="T15" fmla="*/ 2147483647 h 136"/>
              <a:gd name="T16" fmla="*/ 2147483647 w 136"/>
              <a:gd name="T17" fmla="*/ 2147483647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136"/>
              <a:gd name="T29" fmla="*/ 136 w 136"/>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136">
                <a:moveTo>
                  <a:pt x="48" y="88"/>
                </a:moveTo>
                <a:cubicBezTo>
                  <a:pt x="41" y="62"/>
                  <a:pt x="51" y="27"/>
                  <a:pt x="32" y="8"/>
                </a:cubicBezTo>
                <a:cubicBezTo>
                  <a:pt x="24" y="0"/>
                  <a:pt x="11" y="13"/>
                  <a:pt x="0" y="16"/>
                </a:cubicBezTo>
                <a:cubicBezTo>
                  <a:pt x="3" y="43"/>
                  <a:pt x="4" y="69"/>
                  <a:pt x="8" y="96"/>
                </a:cubicBezTo>
                <a:cubicBezTo>
                  <a:pt x="10" y="107"/>
                  <a:pt x="8" y="120"/>
                  <a:pt x="16" y="128"/>
                </a:cubicBezTo>
                <a:cubicBezTo>
                  <a:pt x="24" y="136"/>
                  <a:pt x="37" y="133"/>
                  <a:pt x="48" y="136"/>
                </a:cubicBezTo>
                <a:cubicBezTo>
                  <a:pt x="96" y="129"/>
                  <a:pt x="121" y="134"/>
                  <a:pt x="136" y="88"/>
                </a:cubicBezTo>
                <a:cubicBezTo>
                  <a:pt x="124" y="28"/>
                  <a:pt x="123" y="36"/>
                  <a:pt x="64" y="48"/>
                </a:cubicBezTo>
                <a:cubicBezTo>
                  <a:pt x="54" y="78"/>
                  <a:pt x="60" y="64"/>
                  <a:pt x="48" y="88"/>
                </a:cubicBezTo>
                <a:close/>
              </a:path>
            </a:pathLst>
          </a:custGeom>
          <a:solidFill>
            <a:srgbClr val="FF0000"/>
          </a:solidFill>
          <a:ln w="9525">
            <a:solidFill>
              <a:schemeClr val="tx1"/>
            </a:solidFill>
            <a:round/>
            <a:headEnd/>
            <a:tailEnd/>
          </a:ln>
        </p:spPr>
        <p:txBody>
          <a:bodyPr/>
          <a:lstStyle/>
          <a:p>
            <a:endParaRPr lang="cs-CZ"/>
          </a:p>
        </p:txBody>
      </p:sp>
      <p:sp>
        <p:nvSpPr>
          <p:cNvPr id="44053" name="Freeform 24"/>
          <p:cNvSpPr>
            <a:spLocks/>
          </p:cNvSpPr>
          <p:nvPr/>
        </p:nvSpPr>
        <p:spPr bwMode="auto">
          <a:xfrm>
            <a:off x="8858250" y="1879600"/>
            <a:ext cx="374650" cy="215900"/>
          </a:xfrm>
          <a:custGeom>
            <a:avLst/>
            <a:gdLst>
              <a:gd name="T0" fmla="*/ 2147483647 w 177"/>
              <a:gd name="T1" fmla="*/ 2147483647 h 136"/>
              <a:gd name="T2" fmla="*/ 2147483647 w 177"/>
              <a:gd name="T3" fmla="*/ 0 h 136"/>
              <a:gd name="T4" fmla="*/ 2147483647 w 177"/>
              <a:gd name="T5" fmla="*/ 2147483647 h 136"/>
              <a:gd name="T6" fmla="*/ 2147483647 w 177"/>
              <a:gd name="T7" fmla="*/ 2147483647 h 136"/>
              <a:gd name="T8" fmla="*/ 2147483647 w 177"/>
              <a:gd name="T9" fmla="*/ 2147483647 h 136"/>
              <a:gd name="T10" fmla="*/ 2147483647 w 177"/>
              <a:gd name="T11" fmla="*/ 2147483647 h 136"/>
              <a:gd name="T12" fmla="*/ 2147483647 w 177"/>
              <a:gd name="T13" fmla="*/ 2147483647 h 136"/>
              <a:gd name="T14" fmla="*/ 2147483647 w 177"/>
              <a:gd name="T15" fmla="*/ 2147483647 h 136"/>
              <a:gd name="T16" fmla="*/ 2147483647 w 177"/>
              <a:gd name="T17" fmla="*/ 2147483647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7"/>
              <a:gd name="T28" fmla="*/ 0 h 136"/>
              <a:gd name="T29" fmla="*/ 177 w 17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7" h="136">
                <a:moveTo>
                  <a:pt x="71" y="80"/>
                </a:moveTo>
                <a:cubicBezTo>
                  <a:pt x="63" y="21"/>
                  <a:pt x="66" y="17"/>
                  <a:pt x="15" y="0"/>
                </a:cubicBezTo>
                <a:cubicBezTo>
                  <a:pt x="6" y="28"/>
                  <a:pt x="0" y="81"/>
                  <a:pt x="23" y="104"/>
                </a:cubicBezTo>
                <a:cubicBezTo>
                  <a:pt x="37" y="118"/>
                  <a:pt x="71" y="136"/>
                  <a:pt x="71" y="136"/>
                </a:cubicBezTo>
                <a:cubicBezTo>
                  <a:pt x="96" y="133"/>
                  <a:pt x="159" y="135"/>
                  <a:pt x="167" y="112"/>
                </a:cubicBezTo>
                <a:cubicBezTo>
                  <a:pt x="177" y="81"/>
                  <a:pt x="141" y="55"/>
                  <a:pt x="119" y="48"/>
                </a:cubicBezTo>
                <a:cubicBezTo>
                  <a:pt x="108" y="64"/>
                  <a:pt x="98" y="80"/>
                  <a:pt x="87" y="96"/>
                </a:cubicBezTo>
                <a:cubicBezTo>
                  <a:pt x="82" y="103"/>
                  <a:pt x="85" y="78"/>
                  <a:pt x="79" y="72"/>
                </a:cubicBezTo>
                <a:cubicBezTo>
                  <a:pt x="76" y="69"/>
                  <a:pt x="74" y="77"/>
                  <a:pt x="71" y="80"/>
                </a:cubicBezTo>
                <a:close/>
              </a:path>
            </a:pathLst>
          </a:custGeom>
          <a:solidFill>
            <a:srgbClr val="FF0000"/>
          </a:solidFill>
          <a:ln w="9525">
            <a:solidFill>
              <a:schemeClr val="tx1"/>
            </a:solidFill>
            <a:round/>
            <a:headEnd/>
            <a:tailEnd/>
          </a:ln>
        </p:spPr>
        <p:txBody>
          <a:bodyPr/>
          <a:lstStyle/>
          <a:p>
            <a:endParaRPr lang="cs-CZ"/>
          </a:p>
        </p:txBody>
      </p:sp>
      <p:sp>
        <p:nvSpPr>
          <p:cNvPr id="44054" name="Freeform 25"/>
          <p:cNvSpPr>
            <a:spLocks/>
          </p:cNvSpPr>
          <p:nvPr/>
        </p:nvSpPr>
        <p:spPr bwMode="auto">
          <a:xfrm>
            <a:off x="9415463" y="1917700"/>
            <a:ext cx="287337" cy="254000"/>
          </a:xfrm>
          <a:custGeom>
            <a:avLst/>
            <a:gdLst>
              <a:gd name="T0" fmla="*/ 2147483647 w 136"/>
              <a:gd name="T1" fmla="*/ 2147483647 h 160"/>
              <a:gd name="T2" fmla="*/ 2147483647 w 136"/>
              <a:gd name="T3" fmla="*/ 0 h 160"/>
              <a:gd name="T4" fmla="*/ 2147483647 w 136"/>
              <a:gd name="T5" fmla="*/ 2147483647 h 160"/>
              <a:gd name="T6" fmla="*/ 0 w 136"/>
              <a:gd name="T7" fmla="*/ 2147483647 h 160"/>
              <a:gd name="T8" fmla="*/ 2147483647 w 136"/>
              <a:gd name="T9" fmla="*/ 2147483647 h 160"/>
              <a:gd name="T10" fmla="*/ 2147483647 w 136"/>
              <a:gd name="T11" fmla="*/ 2147483647 h 160"/>
              <a:gd name="T12" fmla="*/ 2147483647 w 136"/>
              <a:gd name="T13" fmla="*/ 2147483647 h 160"/>
              <a:gd name="T14" fmla="*/ 2147483647 w 136"/>
              <a:gd name="T15" fmla="*/ 2147483647 h 160"/>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60"/>
              <a:gd name="T26" fmla="*/ 136 w 136"/>
              <a:gd name="T27" fmla="*/ 160 h 1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60">
                <a:moveTo>
                  <a:pt x="56" y="112"/>
                </a:moveTo>
                <a:cubicBezTo>
                  <a:pt x="66" y="70"/>
                  <a:pt x="98" y="19"/>
                  <a:pt x="40" y="0"/>
                </a:cubicBezTo>
                <a:cubicBezTo>
                  <a:pt x="15" y="38"/>
                  <a:pt x="27" y="15"/>
                  <a:pt x="8" y="72"/>
                </a:cubicBezTo>
                <a:cubicBezTo>
                  <a:pt x="5" y="80"/>
                  <a:pt x="0" y="96"/>
                  <a:pt x="0" y="96"/>
                </a:cubicBezTo>
                <a:cubicBezTo>
                  <a:pt x="9" y="142"/>
                  <a:pt x="13" y="146"/>
                  <a:pt x="56" y="160"/>
                </a:cubicBezTo>
                <a:cubicBezTo>
                  <a:pt x="102" y="148"/>
                  <a:pt x="121" y="133"/>
                  <a:pt x="136" y="88"/>
                </a:cubicBezTo>
                <a:cubicBezTo>
                  <a:pt x="126" y="15"/>
                  <a:pt x="135" y="19"/>
                  <a:pt x="80" y="56"/>
                </a:cubicBezTo>
                <a:cubicBezTo>
                  <a:pt x="68" y="91"/>
                  <a:pt x="76" y="72"/>
                  <a:pt x="56" y="112"/>
                </a:cubicBezTo>
                <a:close/>
              </a:path>
            </a:pathLst>
          </a:custGeom>
          <a:solidFill>
            <a:srgbClr val="FF0000"/>
          </a:solidFill>
          <a:ln w="9525">
            <a:solidFill>
              <a:schemeClr val="tx1"/>
            </a:solidFill>
            <a:round/>
            <a:headEnd/>
            <a:tailEnd/>
          </a:ln>
        </p:spPr>
        <p:txBody>
          <a:bodyPr/>
          <a:lstStyle/>
          <a:p>
            <a:endParaRPr lang="cs-CZ"/>
          </a:p>
        </p:txBody>
      </p:sp>
      <p:sp>
        <p:nvSpPr>
          <p:cNvPr id="44055" name="Freeform 26"/>
          <p:cNvSpPr>
            <a:spLocks/>
          </p:cNvSpPr>
          <p:nvPr/>
        </p:nvSpPr>
        <p:spPr bwMode="auto">
          <a:xfrm>
            <a:off x="7675563" y="1792288"/>
            <a:ext cx="560387" cy="315912"/>
          </a:xfrm>
          <a:custGeom>
            <a:avLst/>
            <a:gdLst>
              <a:gd name="T0" fmla="*/ 2147483647 w 265"/>
              <a:gd name="T1" fmla="*/ 2147483647 h 199"/>
              <a:gd name="T2" fmla="*/ 2147483647 w 265"/>
              <a:gd name="T3" fmla="*/ 2147483647 h 199"/>
              <a:gd name="T4" fmla="*/ 2147483647 w 265"/>
              <a:gd name="T5" fmla="*/ 2147483647 h 199"/>
              <a:gd name="T6" fmla="*/ 2147483647 w 265"/>
              <a:gd name="T7" fmla="*/ 2147483647 h 199"/>
              <a:gd name="T8" fmla="*/ 2147483647 w 265"/>
              <a:gd name="T9" fmla="*/ 2147483647 h 199"/>
              <a:gd name="T10" fmla="*/ 2147483647 w 265"/>
              <a:gd name="T11" fmla="*/ 2147483647 h 199"/>
              <a:gd name="T12" fmla="*/ 2147483647 w 265"/>
              <a:gd name="T13" fmla="*/ 2147483647 h 199"/>
              <a:gd name="T14" fmla="*/ 2147483647 w 265"/>
              <a:gd name="T15" fmla="*/ 2147483647 h 199"/>
              <a:gd name="T16" fmla="*/ 2147483647 w 265"/>
              <a:gd name="T17" fmla="*/ 2147483647 h 199"/>
              <a:gd name="T18" fmla="*/ 2147483647 w 265"/>
              <a:gd name="T19" fmla="*/ 2147483647 h 1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5"/>
              <a:gd name="T31" fmla="*/ 0 h 199"/>
              <a:gd name="T32" fmla="*/ 265 w 265"/>
              <a:gd name="T33" fmla="*/ 199 h 1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5" h="199">
                <a:moveTo>
                  <a:pt x="94" y="135"/>
                </a:moveTo>
                <a:cubicBezTo>
                  <a:pt x="83" y="119"/>
                  <a:pt x="65" y="106"/>
                  <a:pt x="62" y="87"/>
                </a:cubicBezTo>
                <a:cubicBezTo>
                  <a:pt x="59" y="68"/>
                  <a:pt x="62" y="48"/>
                  <a:pt x="54" y="31"/>
                </a:cubicBezTo>
                <a:cubicBezTo>
                  <a:pt x="50" y="23"/>
                  <a:pt x="38" y="26"/>
                  <a:pt x="30" y="23"/>
                </a:cubicBezTo>
                <a:cubicBezTo>
                  <a:pt x="5" y="99"/>
                  <a:pt x="0" y="173"/>
                  <a:pt x="78" y="199"/>
                </a:cubicBezTo>
                <a:cubicBezTo>
                  <a:pt x="144" y="193"/>
                  <a:pt x="166" y="199"/>
                  <a:pt x="214" y="167"/>
                </a:cubicBezTo>
                <a:cubicBezTo>
                  <a:pt x="225" y="151"/>
                  <a:pt x="235" y="135"/>
                  <a:pt x="246" y="119"/>
                </a:cubicBezTo>
                <a:cubicBezTo>
                  <a:pt x="251" y="111"/>
                  <a:pt x="262" y="95"/>
                  <a:pt x="262" y="95"/>
                </a:cubicBezTo>
                <a:cubicBezTo>
                  <a:pt x="255" y="38"/>
                  <a:pt x="265" y="0"/>
                  <a:pt x="206" y="39"/>
                </a:cubicBezTo>
                <a:cubicBezTo>
                  <a:pt x="184" y="106"/>
                  <a:pt x="173" y="135"/>
                  <a:pt x="94" y="135"/>
                </a:cubicBezTo>
                <a:close/>
              </a:path>
            </a:pathLst>
          </a:custGeom>
          <a:solidFill>
            <a:srgbClr val="FF0000"/>
          </a:solidFill>
          <a:ln w="9525">
            <a:solidFill>
              <a:schemeClr val="tx1"/>
            </a:solidFill>
            <a:round/>
            <a:headEnd/>
            <a:tailEnd/>
          </a:ln>
        </p:spPr>
        <p:txBody>
          <a:bodyPr/>
          <a:lstStyle/>
          <a:p>
            <a:endParaRPr lang="cs-CZ"/>
          </a:p>
        </p:txBody>
      </p:sp>
    </p:spTree>
    <p:extLst>
      <p:ext uri="{BB962C8B-B14F-4D97-AF65-F5344CB8AC3E}">
        <p14:creationId xmlns:p14="http://schemas.microsoft.com/office/powerpoint/2010/main" val="3432261827"/>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Zástupný symbol pro obsah 8" descr="P4040007.JPG"/>
          <p:cNvPicPr>
            <a:picLocks noGrp="1" noChangeAspect="1"/>
          </p:cNvPicPr>
          <p:nvPr>
            <p:ph sz="quarter" idx="4294967295"/>
          </p:nvPr>
        </p:nvPicPr>
        <p:blipFill>
          <a:blip r:embed="rId2" cstate="print"/>
          <a:srcRect/>
          <a:stretch>
            <a:fillRect/>
          </a:stretch>
        </p:blipFill>
        <p:spPr>
          <a:xfrm>
            <a:off x="2476500" y="0"/>
            <a:ext cx="4095750" cy="2265363"/>
          </a:xfrm>
        </p:spPr>
      </p:pic>
      <p:pic>
        <p:nvPicPr>
          <p:cNvPr id="45058" name="Zástupný symbol pro obsah 9" descr="kladívkové prstce.jpg"/>
          <p:cNvPicPr>
            <a:picLocks noGrp="1" noChangeAspect="1"/>
          </p:cNvPicPr>
          <p:nvPr>
            <p:ph sz="quarter" idx="4294967295"/>
          </p:nvPr>
        </p:nvPicPr>
        <p:blipFill>
          <a:blip r:embed="rId3" cstate="print"/>
          <a:srcRect/>
          <a:stretch>
            <a:fillRect/>
          </a:stretch>
        </p:blipFill>
        <p:spPr>
          <a:xfrm>
            <a:off x="8101013" y="-14288"/>
            <a:ext cx="4090987" cy="2300288"/>
          </a:xfrm>
        </p:spPr>
      </p:pic>
      <p:pic>
        <p:nvPicPr>
          <p:cNvPr id="45059" name="Zástupný symbol pro obsah 16" descr="líška.jpg"/>
          <p:cNvPicPr>
            <a:picLocks noGrp="1" noChangeAspect="1"/>
          </p:cNvPicPr>
          <p:nvPr>
            <p:ph sz="quarter" idx="4294967295"/>
          </p:nvPr>
        </p:nvPicPr>
        <p:blipFill>
          <a:blip r:embed="rId4" cstate="print"/>
          <a:srcRect/>
          <a:stretch>
            <a:fillRect/>
          </a:stretch>
        </p:blipFill>
        <p:spPr>
          <a:xfrm>
            <a:off x="3081338" y="2149475"/>
            <a:ext cx="3413125" cy="2557463"/>
          </a:xfrm>
        </p:spPr>
      </p:pic>
      <p:pic>
        <p:nvPicPr>
          <p:cNvPr id="45060" name="Zástupný symbol pro obsah 17" descr="nové 007.jpg"/>
          <p:cNvPicPr>
            <a:picLocks noGrp="1" noChangeAspect="1"/>
          </p:cNvPicPr>
          <p:nvPr>
            <p:ph sz="quarter" idx="4294967295"/>
          </p:nvPr>
        </p:nvPicPr>
        <p:blipFill>
          <a:blip r:embed="rId5" cstate="print"/>
          <a:srcRect/>
          <a:stretch>
            <a:fillRect/>
          </a:stretch>
        </p:blipFill>
        <p:spPr>
          <a:xfrm>
            <a:off x="8097838" y="2270125"/>
            <a:ext cx="4094162" cy="2301875"/>
          </a:xfrm>
        </p:spPr>
      </p:pic>
      <p:pic>
        <p:nvPicPr>
          <p:cNvPr id="45061" name="Picture 2" descr="C:\Documents and Settings\Pavlína Piťhová\Dokumenty\pracovní obrázky\nohy\Primus\6.1.2005.jpg"/>
          <p:cNvPicPr>
            <a:picLocks noChangeAspect="1" noChangeArrowheads="1"/>
          </p:cNvPicPr>
          <p:nvPr/>
        </p:nvPicPr>
        <p:blipFill>
          <a:blip r:embed="rId6" cstate="print"/>
          <a:srcRect/>
          <a:stretch>
            <a:fillRect/>
          </a:stretch>
        </p:blipFill>
        <p:spPr bwMode="auto">
          <a:xfrm>
            <a:off x="2476500" y="4554538"/>
            <a:ext cx="4095750" cy="2303462"/>
          </a:xfrm>
          <a:prstGeom prst="rect">
            <a:avLst/>
          </a:prstGeom>
          <a:noFill/>
          <a:ln w="9525">
            <a:noFill/>
            <a:miter lim="800000"/>
            <a:headEnd/>
            <a:tailEnd/>
          </a:ln>
        </p:spPr>
      </p:pic>
      <p:pic>
        <p:nvPicPr>
          <p:cNvPr id="45062" name="Picture 3" descr="C:\Documents and Settings\Pavlína Piťhová\Dokumenty\pracovní obrázky\nohy\ischemické defekty\Diabetická noha 026.jpg"/>
          <p:cNvPicPr>
            <a:picLocks noChangeAspect="1" noChangeArrowheads="1"/>
          </p:cNvPicPr>
          <p:nvPr/>
        </p:nvPicPr>
        <p:blipFill>
          <a:blip r:embed="rId7" cstate="print"/>
          <a:srcRect/>
          <a:stretch>
            <a:fillRect/>
          </a:stretch>
        </p:blipFill>
        <p:spPr bwMode="auto">
          <a:xfrm>
            <a:off x="8096250" y="4572000"/>
            <a:ext cx="4095750" cy="2286000"/>
          </a:xfrm>
          <a:prstGeom prst="rect">
            <a:avLst/>
          </a:prstGeom>
          <a:noFill/>
          <a:ln w="9525">
            <a:noFill/>
            <a:miter lim="800000"/>
            <a:headEnd/>
            <a:tailEnd/>
          </a:ln>
        </p:spPr>
      </p:pic>
      <p:sp>
        <p:nvSpPr>
          <p:cNvPr id="12" name="TextovéPole 11"/>
          <p:cNvSpPr txBox="1">
            <a:spLocks noChangeArrowheads="1"/>
          </p:cNvSpPr>
          <p:nvPr/>
        </p:nvSpPr>
        <p:spPr bwMode="auto">
          <a:xfrm>
            <a:off x="983432" y="1484784"/>
            <a:ext cx="1213281" cy="461665"/>
          </a:xfrm>
          <a:prstGeom prst="rect">
            <a:avLst/>
          </a:prstGeom>
          <a:solidFill>
            <a:schemeClr val="accent1"/>
          </a:solidFill>
          <a:ln w="38100">
            <a:solidFill>
              <a:srgbClr val="C00000"/>
            </a:solidFill>
            <a:miter lim="800000"/>
            <a:headEnd/>
            <a:tailEnd/>
          </a:ln>
        </p:spPr>
        <p:txBody>
          <a:bodyPr wrap="none">
            <a:spAutoFit/>
          </a:bodyPr>
          <a:lstStyle/>
          <a:p>
            <a:r>
              <a:rPr lang="cs-CZ" sz="2400" dirty="0" err="1">
                <a:solidFill>
                  <a:schemeClr val="bg1"/>
                </a:solidFill>
                <a:latin typeface="Tahoma" pitchFamily="34" charset="0"/>
              </a:rPr>
              <a:t>Healthy</a:t>
            </a:r>
            <a:endParaRPr lang="cs-CZ" sz="2400" dirty="0">
              <a:solidFill>
                <a:schemeClr val="bg1"/>
              </a:solidFill>
              <a:latin typeface="Tahoma" pitchFamily="34" charset="0"/>
            </a:endParaRPr>
          </a:p>
        </p:txBody>
      </p:sp>
      <p:sp>
        <p:nvSpPr>
          <p:cNvPr id="13" name="TextovéPole 12"/>
          <p:cNvSpPr txBox="1">
            <a:spLocks noChangeArrowheads="1"/>
          </p:cNvSpPr>
          <p:nvPr/>
        </p:nvSpPr>
        <p:spPr bwMode="auto">
          <a:xfrm>
            <a:off x="7081838" y="1527175"/>
            <a:ext cx="891591" cy="461665"/>
          </a:xfrm>
          <a:prstGeom prst="rect">
            <a:avLst/>
          </a:prstGeom>
          <a:solidFill>
            <a:schemeClr val="accent1"/>
          </a:solidFill>
          <a:ln w="38100">
            <a:solidFill>
              <a:srgbClr val="C00000"/>
            </a:solidFill>
            <a:miter lim="800000"/>
            <a:headEnd/>
            <a:tailEnd/>
          </a:ln>
        </p:spPr>
        <p:txBody>
          <a:bodyPr wrap="none">
            <a:spAutoFit/>
          </a:bodyPr>
          <a:lstStyle/>
          <a:p>
            <a:r>
              <a:rPr lang="cs-CZ" sz="2400" dirty="0">
                <a:solidFill>
                  <a:schemeClr val="bg1"/>
                </a:solidFill>
                <a:latin typeface="Tahoma" pitchFamily="34" charset="0"/>
              </a:rPr>
              <a:t>Risky</a:t>
            </a:r>
          </a:p>
        </p:txBody>
      </p:sp>
      <p:sp>
        <p:nvSpPr>
          <p:cNvPr id="14" name="TextovéPole 13"/>
          <p:cNvSpPr txBox="1">
            <a:spLocks noChangeArrowheads="1"/>
          </p:cNvSpPr>
          <p:nvPr/>
        </p:nvSpPr>
        <p:spPr bwMode="auto">
          <a:xfrm>
            <a:off x="1001713" y="4273550"/>
            <a:ext cx="816249" cy="523220"/>
          </a:xfrm>
          <a:prstGeom prst="rect">
            <a:avLst/>
          </a:prstGeom>
          <a:solidFill>
            <a:schemeClr val="accent1"/>
          </a:solidFill>
          <a:ln w="38100">
            <a:solidFill>
              <a:srgbClr val="C00000"/>
            </a:solidFill>
            <a:miter lim="800000"/>
            <a:headEnd/>
            <a:tailEnd/>
          </a:ln>
        </p:spPr>
        <p:txBody>
          <a:bodyPr wrap="none">
            <a:spAutoFit/>
          </a:bodyPr>
          <a:lstStyle/>
          <a:p>
            <a:r>
              <a:rPr lang="cs-CZ" sz="2800" dirty="0">
                <a:solidFill>
                  <a:schemeClr val="bg1"/>
                </a:solidFill>
                <a:latin typeface="Tahoma" pitchFamily="34" charset="0"/>
              </a:rPr>
              <a:t>SDF</a:t>
            </a:r>
          </a:p>
        </p:txBody>
      </p:sp>
    </p:spTree>
    <p:extLst>
      <p:ext uri="{BB962C8B-B14F-4D97-AF65-F5344CB8AC3E}">
        <p14:creationId xmlns:p14="http://schemas.microsoft.com/office/powerpoint/2010/main" val="20011748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0" fill="hold"/>
                                        <p:tgtEl>
                                          <p:spTgt spid="14"/>
                                        </p:tgtEl>
                                        <p:attrNameLst>
                                          <p:attrName>ppt_x</p:attrName>
                                        </p:attrNameLst>
                                      </p:cBhvr>
                                      <p:tavLst>
                                        <p:tav tm="0">
                                          <p:val>
                                            <p:strVal val="1+#ppt_w/2"/>
                                          </p:val>
                                        </p:tav>
                                        <p:tav tm="100000">
                                          <p:val>
                                            <p:strVal val="#ppt_x"/>
                                          </p:val>
                                        </p:tav>
                                      </p:tavLst>
                                    </p:anim>
                                    <p:anim calcmode="lin" valueType="num">
                                      <p:cBhvr additive="base">
                                        <p:cTn id="18" dur="2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3" descr="E:\Diabetická noha různé\hyperkeratoza na patě.JPG"/>
          <p:cNvPicPr>
            <a:picLocks noChangeAspect="1" noChangeArrowheads="1"/>
          </p:cNvPicPr>
          <p:nvPr/>
        </p:nvPicPr>
        <p:blipFill>
          <a:blip r:embed="rId2" cstate="print"/>
          <a:srcRect/>
          <a:stretch>
            <a:fillRect/>
          </a:stretch>
        </p:blipFill>
        <p:spPr bwMode="auto">
          <a:xfrm>
            <a:off x="3503712" y="3212976"/>
            <a:ext cx="5378450" cy="2949575"/>
          </a:xfrm>
          <a:prstGeom prst="rect">
            <a:avLst/>
          </a:prstGeom>
          <a:noFill/>
          <a:ln w="9525">
            <a:noFill/>
            <a:miter lim="800000"/>
            <a:headEnd/>
            <a:tailEnd/>
          </a:ln>
        </p:spPr>
      </p:pic>
      <p:pic>
        <p:nvPicPr>
          <p:cNvPr id="72706" name="Picture 2" descr="C:\Documents and Settings\Pavlína Piťhová\Dokumenty\pracovní obrázky\nohy\neuropatické defekty\Diabetická noha 016.jpg"/>
          <p:cNvPicPr>
            <a:picLocks noGrp="1" noChangeAspect="1" noChangeArrowheads="1"/>
          </p:cNvPicPr>
          <p:nvPr>
            <p:ph sz="half" idx="4294967295"/>
          </p:nvPr>
        </p:nvPicPr>
        <p:blipFill>
          <a:blip r:embed="rId3" cstate="print"/>
          <a:srcRect/>
          <a:stretch>
            <a:fillRect/>
          </a:stretch>
        </p:blipFill>
        <p:spPr>
          <a:xfrm>
            <a:off x="3431704" y="764704"/>
            <a:ext cx="5473700" cy="2303462"/>
          </a:xfrm>
        </p:spPr>
      </p:pic>
    </p:spTree>
    <p:extLst>
      <p:ext uri="{BB962C8B-B14F-4D97-AF65-F5344CB8AC3E}">
        <p14:creationId xmlns:p14="http://schemas.microsoft.com/office/powerpoint/2010/main" val="7468454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706"/>
                                        </p:tgtEl>
                                        <p:attrNameLst>
                                          <p:attrName>style.visibility</p:attrName>
                                        </p:attrNameLst>
                                      </p:cBhvr>
                                      <p:to>
                                        <p:strVal val="visible"/>
                                      </p:to>
                                    </p:set>
                                    <p:anim calcmode="lin" valueType="num">
                                      <p:cBhvr additive="base">
                                        <p:cTn id="7" dur="500" fill="hold"/>
                                        <p:tgtEl>
                                          <p:spTgt spid="72706"/>
                                        </p:tgtEl>
                                        <p:attrNameLst>
                                          <p:attrName>ppt_x</p:attrName>
                                        </p:attrNameLst>
                                      </p:cBhvr>
                                      <p:tavLst>
                                        <p:tav tm="0">
                                          <p:val>
                                            <p:strVal val="#ppt_x"/>
                                          </p:val>
                                        </p:tav>
                                        <p:tav tm="100000">
                                          <p:val>
                                            <p:strVal val="#ppt_x"/>
                                          </p:val>
                                        </p:tav>
                                      </p:tavLst>
                                    </p:anim>
                                    <p:anim calcmode="lin" valueType="num">
                                      <p:cBhvr additive="base">
                                        <p:cTn id="8" dur="500" fill="hold"/>
                                        <p:tgtEl>
                                          <p:spTgt spid="727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9571"/>
                                        </p:tgtEl>
                                        <p:attrNameLst>
                                          <p:attrName>style.visibility</p:attrName>
                                        </p:attrNameLst>
                                      </p:cBhvr>
                                      <p:to>
                                        <p:strVal val="visible"/>
                                      </p:to>
                                    </p:set>
                                    <p:anim calcmode="lin" valueType="num">
                                      <p:cBhvr additive="base">
                                        <p:cTn id="13" dur="500" fill="hold"/>
                                        <p:tgtEl>
                                          <p:spTgt spid="109571"/>
                                        </p:tgtEl>
                                        <p:attrNameLst>
                                          <p:attrName>ppt_x</p:attrName>
                                        </p:attrNameLst>
                                      </p:cBhvr>
                                      <p:tavLst>
                                        <p:tav tm="0">
                                          <p:val>
                                            <p:strVal val="#ppt_x"/>
                                          </p:val>
                                        </p:tav>
                                        <p:tav tm="100000">
                                          <p:val>
                                            <p:strVal val="#ppt_x"/>
                                          </p:val>
                                        </p:tav>
                                      </p:tavLst>
                                    </p:anim>
                                    <p:anim calcmode="lin" valueType="num">
                                      <p:cBhvr additive="base">
                                        <p:cTn id="14" dur="500" fill="hold"/>
                                        <p:tgtEl>
                                          <p:spTgt spid="1095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Zástupný symbol pro obsah 4" descr="kladívkové prstce.jpg"/>
          <p:cNvPicPr>
            <a:picLocks noGrp="1" noChangeAspect="1"/>
          </p:cNvPicPr>
          <p:nvPr>
            <p:ph sz="half" idx="4294967295"/>
          </p:nvPr>
        </p:nvPicPr>
        <p:blipFill>
          <a:blip r:embed="rId2" cstate="print"/>
          <a:srcRect/>
          <a:stretch>
            <a:fillRect/>
          </a:stretch>
        </p:blipFill>
        <p:spPr>
          <a:xfrm>
            <a:off x="7115175" y="1785938"/>
            <a:ext cx="5076825" cy="2855912"/>
          </a:xfrm>
        </p:spPr>
      </p:pic>
      <p:pic>
        <p:nvPicPr>
          <p:cNvPr id="74754" name="Picture 2" descr="C:\Documents and Settings\Pavlína Piťhová\Dokumenty\pracovní obrázky\nohy\deformity nohou\Diabetická noha 022.jpg"/>
          <p:cNvPicPr>
            <a:picLocks noChangeAspect="1" noChangeArrowheads="1"/>
          </p:cNvPicPr>
          <p:nvPr/>
        </p:nvPicPr>
        <p:blipFill>
          <a:blip r:embed="rId3" cstate="print"/>
          <a:srcRect/>
          <a:stretch>
            <a:fillRect/>
          </a:stretch>
        </p:blipFill>
        <p:spPr bwMode="auto">
          <a:xfrm>
            <a:off x="1847528" y="3573016"/>
            <a:ext cx="5141913" cy="2786062"/>
          </a:xfrm>
          <a:prstGeom prst="rect">
            <a:avLst/>
          </a:prstGeom>
          <a:noFill/>
          <a:ln w="9525">
            <a:noFill/>
            <a:miter lim="800000"/>
            <a:headEnd/>
            <a:tailEnd/>
          </a:ln>
        </p:spPr>
      </p:pic>
      <p:pic>
        <p:nvPicPr>
          <p:cNvPr id="74757" name="Picture 5" descr="C:\Documents and Settings\Pavlína Piťhová\Dokumenty\pracovní obrázky\nohy\deformity nohou\Diabetická noha 003.jpg"/>
          <p:cNvPicPr>
            <a:picLocks noChangeAspect="1" noChangeArrowheads="1"/>
          </p:cNvPicPr>
          <p:nvPr/>
        </p:nvPicPr>
        <p:blipFill>
          <a:blip r:embed="rId4" cstate="print"/>
          <a:srcRect/>
          <a:stretch>
            <a:fillRect/>
          </a:stretch>
        </p:blipFill>
        <p:spPr bwMode="auto">
          <a:xfrm>
            <a:off x="1127448" y="476672"/>
            <a:ext cx="5140325" cy="2714625"/>
          </a:xfrm>
          <a:prstGeom prst="rect">
            <a:avLst/>
          </a:prstGeom>
          <a:noFill/>
          <a:ln w="9525">
            <a:noFill/>
            <a:miter lim="800000"/>
            <a:headEnd/>
            <a:tailEnd/>
          </a:ln>
        </p:spPr>
      </p:pic>
    </p:spTree>
    <p:extLst>
      <p:ext uri="{BB962C8B-B14F-4D97-AF65-F5344CB8AC3E}">
        <p14:creationId xmlns:p14="http://schemas.microsoft.com/office/powerpoint/2010/main" val="31681801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754"/>
                                        </p:tgtEl>
                                        <p:attrNameLst>
                                          <p:attrName>style.visibility</p:attrName>
                                        </p:attrNameLst>
                                      </p:cBhvr>
                                      <p:to>
                                        <p:strVal val="visible"/>
                                      </p:to>
                                    </p:set>
                                    <p:anim calcmode="lin" valueType="num">
                                      <p:cBhvr additive="base">
                                        <p:cTn id="7" dur="500" fill="hold"/>
                                        <p:tgtEl>
                                          <p:spTgt spid="74754"/>
                                        </p:tgtEl>
                                        <p:attrNameLst>
                                          <p:attrName>ppt_x</p:attrName>
                                        </p:attrNameLst>
                                      </p:cBhvr>
                                      <p:tavLst>
                                        <p:tav tm="0">
                                          <p:val>
                                            <p:strVal val="#ppt_x"/>
                                          </p:val>
                                        </p:tav>
                                        <p:tav tm="100000">
                                          <p:val>
                                            <p:strVal val="#ppt_x"/>
                                          </p:val>
                                        </p:tav>
                                      </p:tavLst>
                                    </p:anim>
                                    <p:anim calcmode="lin" valueType="num">
                                      <p:cBhvr additive="base">
                                        <p:cTn id="8" dur="500" fill="hold"/>
                                        <p:tgtEl>
                                          <p:spTgt spid="747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4757"/>
                                        </p:tgtEl>
                                        <p:attrNameLst>
                                          <p:attrName>style.visibility</p:attrName>
                                        </p:attrNameLst>
                                      </p:cBhvr>
                                      <p:to>
                                        <p:strVal val="visible"/>
                                      </p:to>
                                    </p:set>
                                    <p:anim calcmode="lin" valueType="num">
                                      <p:cBhvr additive="base">
                                        <p:cTn id="13" dur="500" fill="hold"/>
                                        <p:tgtEl>
                                          <p:spTgt spid="74757"/>
                                        </p:tgtEl>
                                        <p:attrNameLst>
                                          <p:attrName>ppt_x</p:attrName>
                                        </p:attrNameLst>
                                      </p:cBhvr>
                                      <p:tavLst>
                                        <p:tav tm="0">
                                          <p:val>
                                            <p:strVal val="#ppt_x"/>
                                          </p:val>
                                        </p:tav>
                                        <p:tav tm="100000">
                                          <p:val>
                                            <p:strVal val="#ppt_x"/>
                                          </p:val>
                                        </p:tav>
                                      </p:tavLst>
                                    </p:anim>
                                    <p:anim calcmode="lin" valueType="num">
                                      <p:cBhvr additive="base">
                                        <p:cTn id="14" dur="500" fill="hold"/>
                                        <p:tgtEl>
                                          <p:spTgt spid="747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Zástupný symbol pro obsah 8" descr="vyšetření ladičkou.jpg"/>
          <p:cNvPicPr>
            <a:picLocks noGrp="1" noChangeAspect="1"/>
          </p:cNvPicPr>
          <p:nvPr>
            <p:ph sz="quarter" idx="4294967295"/>
          </p:nvPr>
        </p:nvPicPr>
        <p:blipFill>
          <a:blip r:embed="rId2" cstate="print"/>
          <a:srcRect/>
          <a:stretch>
            <a:fillRect/>
          </a:stretch>
        </p:blipFill>
        <p:spPr>
          <a:xfrm>
            <a:off x="6572250" y="1833563"/>
            <a:ext cx="4953000" cy="4953000"/>
          </a:xfrm>
        </p:spPr>
      </p:pic>
      <p:pic>
        <p:nvPicPr>
          <p:cNvPr id="10" name="Zástupný symbol pro obsah 9" descr="vyšetření monofilamentem.jpg"/>
          <p:cNvPicPr>
            <a:picLocks noGrp="1" noChangeAspect="1"/>
          </p:cNvPicPr>
          <p:nvPr>
            <p:ph sz="quarter" idx="4294967295"/>
          </p:nvPr>
        </p:nvPicPr>
        <p:blipFill>
          <a:blip r:embed="rId3" cstate="print"/>
          <a:srcRect/>
          <a:stretch>
            <a:fillRect/>
          </a:stretch>
        </p:blipFill>
        <p:spPr>
          <a:xfrm>
            <a:off x="7032104" y="1556792"/>
            <a:ext cx="4953000" cy="5000625"/>
          </a:xfrm>
        </p:spPr>
      </p:pic>
      <p:pic>
        <p:nvPicPr>
          <p:cNvPr id="111619" name="Picture 3" descr="E:\Diabetická noha různé\P9290004.JPG"/>
          <p:cNvPicPr>
            <a:picLocks noChangeAspect="1" noChangeArrowheads="1"/>
          </p:cNvPicPr>
          <p:nvPr/>
        </p:nvPicPr>
        <p:blipFill>
          <a:blip r:embed="rId4" cstate="print"/>
          <a:srcRect/>
          <a:stretch>
            <a:fillRect/>
          </a:stretch>
        </p:blipFill>
        <p:spPr bwMode="auto">
          <a:xfrm>
            <a:off x="335360" y="260648"/>
            <a:ext cx="7552840" cy="4248472"/>
          </a:xfrm>
          <a:prstGeom prst="rect">
            <a:avLst/>
          </a:prstGeom>
          <a:noFill/>
          <a:ln w="9525">
            <a:noFill/>
            <a:miter lim="800000"/>
            <a:headEnd/>
            <a:tailEnd/>
          </a:ln>
        </p:spPr>
      </p:pic>
    </p:spTree>
    <p:extLst>
      <p:ext uri="{BB962C8B-B14F-4D97-AF65-F5344CB8AC3E}">
        <p14:creationId xmlns:p14="http://schemas.microsoft.com/office/powerpoint/2010/main" val="3398241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1619"/>
                                        </p:tgtEl>
                                        <p:attrNameLst>
                                          <p:attrName>style.visibility</p:attrName>
                                        </p:attrNameLst>
                                      </p:cBhvr>
                                      <p:to>
                                        <p:strVal val="visible"/>
                                      </p:to>
                                    </p:set>
                                    <p:anim calcmode="lin" valueType="num">
                                      <p:cBhvr additive="base">
                                        <p:cTn id="13" dur="500" fill="hold"/>
                                        <p:tgtEl>
                                          <p:spTgt spid="111619"/>
                                        </p:tgtEl>
                                        <p:attrNameLst>
                                          <p:attrName>ppt_x</p:attrName>
                                        </p:attrNameLst>
                                      </p:cBhvr>
                                      <p:tavLst>
                                        <p:tav tm="0">
                                          <p:val>
                                            <p:strVal val="#ppt_x"/>
                                          </p:val>
                                        </p:tav>
                                        <p:tav tm="100000">
                                          <p:val>
                                            <p:strVal val="#ppt_x"/>
                                          </p:val>
                                        </p:tav>
                                      </p:tavLst>
                                    </p:anim>
                                    <p:anim calcmode="lin" valueType="num">
                                      <p:cBhvr additive="base">
                                        <p:cTn id="14" dur="500" fill="hold"/>
                                        <p:tgtEl>
                                          <p:spTgt spid="1116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2" descr="nové 014"/>
          <p:cNvPicPr>
            <a:picLocks noGrp="1" noChangeAspect="1" noChangeArrowheads="1"/>
          </p:cNvPicPr>
          <p:nvPr>
            <p:ph sz="quarter" idx="4294967295"/>
          </p:nvPr>
        </p:nvPicPr>
        <p:blipFill>
          <a:blip r:embed="rId2" cstate="print"/>
          <a:srcRect/>
          <a:stretch>
            <a:fillRect/>
          </a:stretch>
        </p:blipFill>
        <p:spPr>
          <a:xfrm>
            <a:off x="551384" y="3501008"/>
            <a:ext cx="5519738" cy="3105150"/>
          </a:xfrm>
        </p:spPr>
      </p:pic>
      <p:pic>
        <p:nvPicPr>
          <p:cNvPr id="51205" name="Picture 2" descr="E:\Diabetická noha různé\P9290002.JPG"/>
          <p:cNvPicPr>
            <a:picLocks noChangeAspect="1" noChangeArrowheads="1"/>
          </p:cNvPicPr>
          <p:nvPr/>
        </p:nvPicPr>
        <p:blipFill>
          <a:blip r:embed="rId3" cstate="print"/>
          <a:srcRect/>
          <a:stretch>
            <a:fillRect/>
          </a:stretch>
        </p:blipFill>
        <p:spPr bwMode="auto">
          <a:xfrm>
            <a:off x="2927648" y="260648"/>
            <a:ext cx="5519737" cy="3105150"/>
          </a:xfrm>
          <a:prstGeom prst="rect">
            <a:avLst/>
          </a:prstGeom>
          <a:noFill/>
          <a:ln w="9525">
            <a:noFill/>
            <a:miter lim="800000"/>
            <a:headEnd/>
            <a:tailEnd/>
          </a:ln>
        </p:spPr>
      </p:pic>
      <p:pic>
        <p:nvPicPr>
          <p:cNvPr id="51206" name="Picture 4" descr="E:\Diabetická noha různé\P9290003.JPG"/>
          <p:cNvPicPr>
            <a:picLocks noChangeAspect="1" noChangeArrowheads="1"/>
          </p:cNvPicPr>
          <p:nvPr/>
        </p:nvPicPr>
        <p:blipFill>
          <a:blip r:embed="rId4" cstate="print"/>
          <a:srcRect/>
          <a:stretch>
            <a:fillRect/>
          </a:stretch>
        </p:blipFill>
        <p:spPr bwMode="auto">
          <a:xfrm>
            <a:off x="7176120" y="3717032"/>
            <a:ext cx="3937000" cy="2500313"/>
          </a:xfrm>
          <a:prstGeom prst="rect">
            <a:avLst/>
          </a:prstGeom>
          <a:noFill/>
          <a:ln w="9525">
            <a:noFill/>
            <a:miter lim="800000"/>
            <a:headEnd/>
            <a:tailEnd/>
          </a:ln>
        </p:spPr>
      </p:pic>
    </p:spTree>
    <p:extLst>
      <p:ext uri="{BB962C8B-B14F-4D97-AF65-F5344CB8AC3E}">
        <p14:creationId xmlns:p14="http://schemas.microsoft.com/office/powerpoint/2010/main" val="4120677176"/>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idx="4294967295"/>
          </p:nvPr>
        </p:nvSpPr>
        <p:spPr>
          <a:xfrm>
            <a:off x="609600" y="1535113"/>
            <a:ext cx="5386388" cy="639762"/>
          </a:xfrm>
        </p:spPr>
        <p:txBody>
          <a:bodyPr anchor="b"/>
          <a:lstStyle/>
          <a:p>
            <a:pPr marL="0" indent="0">
              <a:buFont typeface="Wingdings" pitchFamily="2" charset="2"/>
              <a:buNone/>
              <a:defRPr/>
            </a:pPr>
            <a:endParaRPr lang="cs-CZ" sz="1800" b="1">
              <a:effectLst>
                <a:outerShdw blurRad="38100" dist="38100" dir="2700000" algn="tl">
                  <a:srgbClr val="000000"/>
                </a:outerShdw>
              </a:effectLst>
            </a:endParaRPr>
          </a:p>
        </p:txBody>
      </p:sp>
      <p:pic>
        <p:nvPicPr>
          <p:cNvPr id="53250" name="Picture 5" descr="poloboty pro odlehčení přední a zadní části nohy"/>
          <p:cNvPicPr>
            <a:picLocks noGrp="1" noChangeAspect="1" noChangeArrowheads="1"/>
          </p:cNvPicPr>
          <p:nvPr>
            <p:ph sz="half" idx="4294967295"/>
          </p:nvPr>
        </p:nvPicPr>
        <p:blipFill>
          <a:blip r:embed="rId2" cstate="print"/>
          <a:srcRect/>
          <a:stretch>
            <a:fillRect/>
          </a:stretch>
        </p:blipFill>
        <p:spPr>
          <a:xfrm>
            <a:off x="398463" y="260350"/>
            <a:ext cx="11266487" cy="6851650"/>
          </a:xfrm>
        </p:spPr>
      </p:pic>
    </p:spTree>
    <p:extLst>
      <p:ext uri="{BB962C8B-B14F-4D97-AF65-F5344CB8AC3E}">
        <p14:creationId xmlns:p14="http://schemas.microsoft.com/office/powerpoint/2010/main" val="4004969366"/>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1">
            <a:extLst>
              <a:ext uri="{FF2B5EF4-FFF2-40B4-BE49-F238E27FC236}">
                <a16:creationId xmlns:a16="http://schemas.microsoft.com/office/drawing/2014/main" id="{CAF0439B-4EA3-4A14-BA8E-FBE9F9733F7C}"/>
              </a:ext>
            </a:extLst>
          </p:cNvPr>
          <p:cNvSpPr>
            <a:spLocks noGrp="1"/>
          </p:cNvSpPr>
          <p:nvPr>
            <p:ph idx="1"/>
          </p:nvPr>
        </p:nvSpPr>
        <p:spPr>
          <a:xfrm>
            <a:off x="1981200" y="1357314"/>
            <a:ext cx="8229600" cy="4649787"/>
          </a:xfrm>
        </p:spPr>
        <p:txBody>
          <a:bodyPr/>
          <a:lstStyle/>
          <a:p>
            <a:pPr eaLnBrk="1" hangingPunct="1"/>
            <a:r>
              <a:rPr lang="en-GB" altLang="cs-CZ" sz="3200" dirty="0"/>
              <a:t>Type 1 Diabetes Mellitus </a:t>
            </a:r>
          </a:p>
          <a:p>
            <a:pPr eaLnBrk="1" hangingPunct="1"/>
            <a:r>
              <a:rPr lang="en-GB" altLang="cs-CZ" sz="3200" dirty="0"/>
              <a:t>Type 2 Diabetes Mellitus</a:t>
            </a:r>
          </a:p>
          <a:p>
            <a:pPr eaLnBrk="1" hangingPunct="1"/>
            <a:r>
              <a:rPr lang="en-GB" altLang="cs-CZ" sz="3200" dirty="0"/>
              <a:t>Gestational Diabetes</a:t>
            </a:r>
          </a:p>
          <a:p>
            <a:pPr eaLnBrk="1" hangingPunct="1"/>
            <a:r>
              <a:rPr lang="en-GB" altLang="cs-CZ" sz="3200" dirty="0"/>
              <a:t>Other </a:t>
            </a:r>
            <a:r>
              <a:rPr lang="cs-CZ" altLang="cs-CZ" sz="3200" dirty="0" err="1"/>
              <a:t>specific</a:t>
            </a:r>
            <a:r>
              <a:rPr lang="cs-CZ" altLang="cs-CZ" sz="3200" dirty="0"/>
              <a:t> </a:t>
            </a:r>
            <a:r>
              <a:rPr lang="en-GB" altLang="cs-CZ" sz="3200" dirty="0"/>
              <a:t>types:</a:t>
            </a:r>
          </a:p>
          <a:p>
            <a:pPr lvl="2" eaLnBrk="1" hangingPunct="1">
              <a:buFont typeface="Wingdings" panose="05000000000000000000" pitchFamily="2" charset="2"/>
              <a:buChar char="v"/>
            </a:pPr>
            <a:r>
              <a:rPr lang="en-GB" altLang="cs-CZ" sz="2600" dirty="0"/>
              <a:t>MODY (</a:t>
            </a:r>
            <a:r>
              <a:rPr lang="en-GB" altLang="cs-CZ" sz="2800" dirty="0"/>
              <a:t>maturity-onset diabetes of youth)</a:t>
            </a:r>
            <a:r>
              <a:rPr lang="cs-CZ" altLang="cs-CZ" sz="2800" dirty="0"/>
              <a:t> = </a:t>
            </a:r>
            <a:r>
              <a:rPr lang="en-GB" altLang="cs-CZ" sz="2800" dirty="0" err="1"/>
              <a:t>monogenneic</a:t>
            </a:r>
            <a:endParaRPr lang="en-GB" altLang="cs-CZ" sz="2800" dirty="0"/>
          </a:p>
          <a:p>
            <a:pPr lvl="2" eaLnBrk="1" hangingPunct="1">
              <a:buFont typeface="Wingdings" panose="05000000000000000000" pitchFamily="2" charset="2"/>
              <a:buChar char="v"/>
            </a:pPr>
            <a:r>
              <a:rPr lang="en-GB" altLang="cs-CZ" sz="2800" dirty="0"/>
              <a:t>Secondary Diabetes Mellitus</a:t>
            </a:r>
            <a:endParaRPr lang="cs-CZ" altLang="cs-CZ" sz="2800" dirty="0"/>
          </a:p>
          <a:p>
            <a:pPr lvl="2" eaLnBrk="1" hangingPunct="1">
              <a:buFont typeface="Wingdings" panose="05000000000000000000" pitchFamily="2" charset="2"/>
              <a:buChar char="v"/>
            </a:pPr>
            <a:r>
              <a:rPr lang="cs-CZ" altLang="cs-CZ" sz="2800" dirty="0"/>
              <a:t>…</a:t>
            </a:r>
            <a:endParaRPr lang="en-GB" altLang="cs-CZ" sz="2600" dirty="0"/>
          </a:p>
          <a:p>
            <a:pPr eaLnBrk="1" hangingPunct="1"/>
            <a:endParaRPr lang="en-GB" altLang="cs-CZ" sz="3200" dirty="0"/>
          </a:p>
        </p:txBody>
      </p:sp>
      <p:sp>
        <p:nvSpPr>
          <p:cNvPr id="3" name="Title 2">
            <a:extLst>
              <a:ext uri="{FF2B5EF4-FFF2-40B4-BE49-F238E27FC236}">
                <a16:creationId xmlns:a16="http://schemas.microsoft.com/office/drawing/2014/main" id="{F97770D0-C2F2-4428-8576-9ED27B221C77}"/>
              </a:ext>
            </a:extLst>
          </p:cNvPr>
          <p:cNvSpPr>
            <a:spLocks noGrp="1"/>
          </p:cNvSpPr>
          <p:nvPr>
            <p:ph type="title"/>
          </p:nvPr>
        </p:nvSpPr>
        <p:spPr/>
        <p:txBody>
          <a:bodyPr>
            <a:normAutofit/>
          </a:bodyPr>
          <a:lstStyle/>
          <a:p>
            <a:pPr>
              <a:defRPr/>
            </a:pPr>
            <a:r>
              <a:rPr lang="en-GB" dirty="0"/>
              <a:t>Types of Diabetes</a:t>
            </a:r>
            <a:br>
              <a:rPr lang="en-GB" dirty="0"/>
            </a:br>
            <a:endParaRPr lang="en-GB" dirty="0"/>
          </a:p>
        </p:txBody>
      </p:sp>
    </p:spTree>
    <p:extLst>
      <p:ext uri="{BB962C8B-B14F-4D97-AF65-F5344CB8AC3E}">
        <p14:creationId xmlns:p14="http://schemas.microsoft.com/office/powerpoint/2010/main" val="23293139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PA040040"/>
          <p:cNvPicPr>
            <a:picLocks noGrp="1" noChangeAspect="1" noChangeArrowheads="1"/>
          </p:cNvPicPr>
          <p:nvPr>
            <p:ph sz="half" idx="4294967295"/>
          </p:nvPr>
        </p:nvPicPr>
        <p:blipFill>
          <a:blip r:embed="rId2" cstate="print"/>
          <a:srcRect/>
          <a:stretch>
            <a:fillRect/>
          </a:stretch>
        </p:blipFill>
        <p:spPr>
          <a:xfrm>
            <a:off x="912813" y="1728788"/>
            <a:ext cx="5759450" cy="5129212"/>
          </a:xfrm>
        </p:spPr>
      </p:pic>
      <p:pic>
        <p:nvPicPr>
          <p:cNvPr id="57347" name="Picture 8" descr="PA040041"/>
          <p:cNvPicPr>
            <a:picLocks noGrp="1" noChangeAspect="1" noChangeArrowheads="1"/>
          </p:cNvPicPr>
          <p:nvPr>
            <p:ph sz="half" idx="4294967295"/>
          </p:nvPr>
        </p:nvPicPr>
        <p:blipFill>
          <a:blip r:embed="rId3" cstate="print"/>
          <a:srcRect/>
          <a:stretch>
            <a:fillRect/>
          </a:stretch>
        </p:blipFill>
        <p:spPr>
          <a:xfrm>
            <a:off x="6361113" y="1700213"/>
            <a:ext cx="5830887" cy="5157787"/>
          </a:xfrm>
        </p:spPr>
      </p:pic>
      <p:pic>
        <p:nvPicPr>
          <p:cNvPr id="56325" name="Picture 5" descr="E:\foto nožičky\Krupka Jaroslav 411212064\krupka 8.3.2010.JPG"/>
          <p:cNvPicPr>
            <a:picLocks noChangeAspect="1" noChangeArrowheads="1"/>
          </p:cNvPicPr>
          <p:nvPr/>
        </p:nvPicPr>
        <p:blipFill>
          <a:blip r:embed="rId4" cstate="print"/>
          <a:srcRect/>
          <a:stretch>
            <a:fillRect/>
          </a:stretch>
        </p:blipFill>
        <p:spPr bwMode="auto">
          <a:xfrm>
            <a:off x="551384" y="428625"/>
            <a:ext cx="11430000" cy="6429375"/>
          </a:xfrm>
          <a:prstGeom prst="rect">
            <a:avLst/>
          </a:prstGeom>
          <a:noFill/>
          <a:ln w="9525">
            <a:noFill/>
            <a:miter lim="800000"/>
            <a:headEnd/>
            <a:tailEnd/>
          </a:ln>
        </p:spPr>
      </p:pic>
    </p:spTree>
    <p:extLst>
      <p:ext uri="{BB962C8B-B14F-4D97-AF65-F5344CB8AC3E}">
        <p14:creationId xmlns:p14="http://schemas.microsoft.com/office/powerpoint/2010/main" val="26033089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325"/>
                                        </p:tgtEl>
                                        <p:attrNameLst>
                                          <p:attrName>style.visibility</p:attrName>
                                        </p:attrNameLst>
                                      </p:cBhvr>
                                      <p:to>
                                        <p:strVal val="visible"/>
                                      </p:to>
                                    </p:set>
                                    <p:anim calcmode="lin" valueType="num">
                                      <p:cBhvr additive="base">
                                        <p:cTn id="7" dur="500" fill="hold"/>
                                        <p:tgtEl>
                                          <p:spTgt spid="56325"/>
                                        </p:tgtEl>
                                        <p:attrNameLst>
                                          <p:attrName>ppt_x</p:attrName>
                                        </p:attrNameLst>
                                      </p:cBhvr>
                                      <p:tavLst>
                                        <p:tav tm="0">
                                          <p:val>
                                            <p:strVal val="#ppt_x"/>
                                          </p:val>
                                        </p:tav>
                                        <p:tav tm="100000">
                                          <p:val>
                                            <p:strVal val="#ppt_x"/>
                                          </p:val>
                                        </p:tav>
                                      </p:tavLst>
                                    </p:anim>
                                    <p:anim calcmode="lin" valueType="num">
                                      <p:cBhvr additive="base">
                                        <p:cTn id="8" dur="500" fill="hold"/>
                                        <p:tgtEl>
                                          <p:spTgt spid="563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A6997E-E29B-40F0-B047-B811C73138E0}"/>
              </a:ext>
            </a:extLst>
          </p:cNvPr>
          <p:cNvSpPr>
            <a:spLocks noGrp="1"/>
          </p:cNvSpPr>
          <p:nvPr>
            <p:ph type="title"/>
          </p:nvPr>
        </p:nvSpPr>
        <p:spPr/>
        <p:txBody>
          <a:bodyPr/>
          <a:lstStyle/>
          <a:p>
            <a:r>
              <a:rPr lang="cs-CZ" dirty="0" err="1"/>
              <a:t>Other</a:t>
            </a:r>
            <a:r>
              <a:rPr lang="cs-CZ" dirty="0"/>
              <a:t> </a:t>
            </a:r>
            <a:r>
              <a:rPr lang="cs-CZ" dirty="0" err="1"/>
              <a:t>complications</a:t>
            </a:r>
            <a:endParaRPr lang="cs-CZ" dirty="0"/>
          </a:p>
        </p:txBody>
      </p:sp>
      <p:sp>
        <p:nvSpPr>
          <p:cNvPr id="3" name="Zástupný symbol pro obsah 2">
            <a:extLst>
              <a:ext uri="{FF2B5EF4-FFF2-40B4-BE49-F238E27FC236}">
                <a16:creationId xmlns:a16="http://schemas.microsoft.com/office/drawing/2014/main" id="{C353A48C-94A4-4B0D-A739-1D3D26698547}"/>
              </a:ext>
            </a:extLst>
          </p:cNvPr>
          <p:cNvSpPr>
            <a:spLocks noGrp="1"/>
          </p:cNvSpPr>
          <p:nvPr>
            <p:ph idx="1"/>
          </p:nvPr>
        </p:nvSpPr>
        <p:spPr/>
        <p:txBody>
          <a:bodyPr/>
          <a:lstStyle/>
          <a:p>
            <a:r>
              <a:rPr lang="cs-CZ" dirty="0" err="1"/>
              <a:t>Immune</a:t>
            </a:r>
            <a:r>
              <a:rPr lang="cs-CZ" dirty="0"/>
              <a:t> </a:t>
            </a:r>
            <a:r>
              <a:rPr lang="cs-CZ" dirty="0" err="1"/>
              <a:t>system</a:t>
            </a:r>
            <a:endParaRPr lang="cs-CZ" dirty="0"/>
          </a:p>
          <a:p>
            <a:r>
              <a:rPr lang="cs-CZ" dirty="0" err="1"/>
              <a:t>Psychic</a:t>
            </a:r>
            <a:r>
              <a:rPr lang="cs-CZ" dirty="0"/>
              <a:t> </a:t>
            </a:r>
            <a:r>
              <a:rPr lang="cs-CZ" dirty="0" err="1"/>
              <a:t>problems</a:t>
            </a:r>
            <a:endParaRPr lang="cs-CZ" dirty="0"/>
          </a:p>
          <a:p>
            <a:r>
              <a:rPr lang="cs-CZ" dirty="0"/>
              <a:t>…</a:t>
            </a:r>
          </a:p>
        </p:txBody>
      </p:sp>
      <p:pic>
        <p:nvPicPr>
          <p:cNvPr id="4" name="Obrázek 3">
            <a:extLst>
              <a:ext uri="{FF2B5EF4-FFF2-40B4-BE49-F238E27FC236}">
                <a16:creationId xmlns:a16="http://schemas.microsoft.com/office/drawing/2014/main" id="{6EF27315-5252-48E6-8610-F9A699D4566B}"/>
              </a:ext>
            </a:extLst>
          </p:cNvPr>
          <p:cNvPicPr>
            <a:picLocks noChangeAspect="1"/>
          </p:cNvPicPr>
          <p:nvPr/>
        </p:nvPicPr>
        <p:blipFill>
          <a:blip r:embed="rId2" cstate="print"/>
          <a:stretch>
            <a:fillRect/>
          </a:stretch>
        </p:blipFill>
        <p:spPr>
          <a:xfrm>
            <a:off x="5903556" y="1165354"/>
            <a:ext cx="5143500" cy="5124450"/>
          </a:xfrm>
          <a:prstGeom prst="rect">
            <a:avLst/>
          </a:prstGeom>
        </p:spPr>
      </p:pic>
    </p:spTree>
    <p:extLst>
      <p:ext uri="{BB962C8B-B14F-4D97-AF65-F5344CB8AC3E}">
        <p14:creationId xmlns:p14="http://schemas.microsoft.com/office/powerpoint/2010/main" val="18761393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D7FADD5-4088-B872-FB62-B8418D98CB43}"/>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Obrázek 4">
            <a:extLst>
              <a:ext uri="{FF2B5EF4-FFF2-40B4-BE49-F238E27FC236}">
                <a16:creationId xmlns:a16="http://schemas.microsoft.com/office/drawing/2014/main" id="{650D4615-68EA-EB3A-5627-ABE7169116FF}"/>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Obdélník 5">
            <a:extLst>
              <a:ext uri="{FF2B5EF4-FFF2-40B4-BE49-F238E27FC236}">
                <a16:creationId xmlns:a16="http://schemas.microsoft.com/office/drawing/2014/main" id="{BB3DFE7F-2182-D46C-E915-A3E6ABF638A6}"/>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What is the highest normal fasting blood glucose level?</a:t>
            </a:r>
            <a:endParaRPr lang="cs-CZ" sz="3600" b="1">
              <a:solidFill>
                <a:srgbClr val="5B5B5B"/>
              </a:solidFill>
            </a:endParaRPr>
          </a:p>
        </p:txBody>
      </p:sp>
      <p:sp>
        <p:nvSpPr>
          <p:cNvPr id="7" name="Obdélník 6">
            <a:extLst>
              <a:ext uri="{FF2B5EF4-FFF2-40B4-BE49-F238E27FC236}">
                <a16:creationId xmlns:a16="http://schemas.microsoft.com/office/drawing/2014/main" id="{4BDD04D5-559A-F6E5-1B33-0FA39D7907BD}"/>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endParaRPr lang="cs-CZ" sz="1400">
              <a:solidFill>
                <a:srgbClr val="5B5B5B"/>
              </a:solidFill>
            </a:endParaRPr>
          </a:p>
        </p:txBody>
      </p:sp>
    </p:spTree>
    <p:custDataLst>
      <p:tags r:id="rId1"/>
    </p:custDataLst>
    <p:extLst>
      <p:ext uri="{BB962C8B-B14F-4D97-AF65-F5344CB8AC3E}">
        <p14:creationId xmlns:p14="http://schemas.microsoft.com/office/powerpoint/2010/main" val="12260402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67887D2-3008-83C8-1F96-E4D81392F34E}"/>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Obrázek 4">
            <a:extLst>
              <a:ext uri="{FF2B5EF4-FFF2-40B4-BE49-F238E27FC236}">
                <a16:creationId xmlns:a16="http://schemas.microsoft.com/office/drawing/2014/main" id="{7A66DAC9-DB20-7866-DE34-7774BFB3BA0A}"/>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Obdélník 5">
            <a:extLst>
              <a:ext uri="{FF2B5EF4-FFF2-40B4-BE49-F238E27FC236}">
                <a16:creationId xmlns:a16="http://schemas.microsoft.com/office/drawing/2014/main" id="{60D26C0F-59DD-94FF-5E9D-2F9E404F4C0B}"/>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It is not among the typical symptoms of the manifestation of diabetes:</a:t>
            </a:r>
            <a:endParaRPr lang="cs-CZ" sz="3600" b="1">
              <a:solidFill>
                <a:srgbClr val="5B5B5B"/>
              </a:solidFill>
            </a:endParaRPr>
          </a:p>
        </p:txBody>
      </p:sp>
      <p:sp>
        <p:nvSpPr>
          <p:cNvPr id="7" name="Obdélník 6">
            <a:extLst>
              <a:ext uri="{FF2B5EF4-FFF2-40B4-BE49-F238E27FC236}">
                <a16:creationId xmlns:a16="http://schemas.microsoft.com/office/drawing/2014/main" id="{4A178C9A-B832-D29E-A490-6E8DB505E02C}"/>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endParaRPr lang="cs-CZ" sz="1400">
              <a:solidFill>
                <a:srgbClr val="5B5B5B"/>
              </a:solidFill>
            </a:endParaRPr>
          </a:p>
        </p:txBody>
      </p:sp>
    </p:spTree>
    <p:custDataLst>
      <p:tags r:id="rId1"/>
    </p:custDataLst>
    <p:extLst>
      <p:ext uri="{BB962C8B-B14F-4D97-AF65-F5344CB8AC3E}">
        <p14:creationId xmlns:p14="http://schemas.microsoft.com/office/powerpoint/2010/main" val="26856723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7861BC4-F022-D821-BFA1-54BA57774C44}"/>
              </a:ext>
            </a:extLst>
          </p:cNvPr>
          <p:cNvPicPr>
            <a:picLocks/>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5" name="Obrázek 4">
            <a:extLst>
              <a:ext uri="{FF2B5EF4-FFF2-40B4-BE49-F238E27FC236}">
                <a16:creationId xmlns:a16="http://schemas.microsoft.com/office/drawing/2014/main" id="{C62520F0-129E-7AA7-339F-38AF082136CE}"/>
              </a:ext>
            </a:extLst>
          </p:cNvPr>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6" name="Obdélník 5">
            <a:extLst>
              <a:ext uri="{FF2B5EF4-FFF2-40B4-BE49-F238E27FC236}">
                <a16:creationId xmlns:a16="http://schemas.microsoft.com/office/drawing/2014/main" id="{51ADDCDD-DF28-47B8-6D10-88A3C45C3CC2}"/>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Which of the listed chronic complications of diabetes is not a microvascular complication?</a:t>
            </a:r>
            <a:endParaRPr lang="cs-CZ" sz="2700" b="1">
              <a:solidFill>
                <a:srgbClr val="5B5B5B"/>
              </a:solidFill>
            </a:endParaRPr>
          </a:p>
        </p:txBody>
      </p:sp>
      <p:sp>
        <p:nvSpPr>
          <p:cNvPr id="7" name="Obdélník 6">
            <a:extLst>
              <a:ext uri="{FF2B5EF4-FFF2-40B4-BE49-F238E27FC236}">
                <a16:creationId xmlns:a16="http://schemas.microsoft.com/office/drawing/2014/main" id="{D96272C0-852D-AB6E-9E69-2EB5FD914876}"/>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endParaRPr lang="cs-CZ" sz="1400">
              <a:solidFill>
                <a:srgbClr val="5B5B5B"/>
              </a:solidFill>
            </a:endParaRPr>
          </a:p>
        </p:txBody>
      </p:sp>
    </p:spTree>
    <p:custDataLst>
      <p:tags r:id="rId1"/>
    </p:custDataLst>
    <p:extLst>
      <p:ext uri="{BB962C8B-B14F-4D97-AF65-F5344CB8AC3E}">
        <p14:creationId xmlns:p14="http://schemas.microsoft.com/office/powerpoint/2010/main" val="15209036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576" y="548680"/>
            <a:ext cx="7629525" cy="5076825"/>
          </a:xfrm>
          <a:prstGeom prst="rect">
            <a:avLst/>
          </a:prstGeom>
        </p:spPr>
      </p:pic>
    </p:spTree>
    <p:extLst>
      <p:ext uri="{BB962C8B-B14F-4D97-AF65-F5344CB8AC3E}">
        <p14:creationId xmlns:p14="http://schemas.microsoft.com/office/powerpoint/2010/main" val="19513699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7C803B-7348-4831-B6CE-CBA60B8F35F7}"/>
              </a:ext>
            </a:extLst>
          </p:cNvPr>
          <p:cNvSpPr>
            <a:spLocks noGrp="1"/>
          </p:cNvSpPr>
          <p:nvPr>
            <p:ph type="title"/>
          </p:nvPr>
        </p:nvSpPr>
        <p:spPr/>
        <p:txBody>
          <a:bodyPr/>
          <a:lstStyle/>
          <a:p>
            <a:pPr>
              <a:defRPr/>
            </a:pPr>
            <a:r>
              <a:rPr lang="en-GB" dirty="0"/>
              <a:t>Diagnosis of Diabetes Mellitus</a:t>
            </a:r>
          </a:p>
        </p:txBody>
      </p:sp>
      <p:pic>
        <p:nvPicPr>
          <p:cNvPr id="53251" name="Picture 2">
            <a:extLst>
              <a:ext uri="{FF2B5EF4-FFF2-40B4-BE49-F238E27FC236}">
                <a16:creationId xmlns:a16="http://schemas.microsoft.com/office/drawing/2014/main" id="{FA74A3B2-1AFE-476B-B6FE-C933B53E844F}"/>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738563" y="1785938"/>
            <a:ext cx="4786312" cy="3714750"/>
          </a:xfrm>
        </p:spPr>
      </p:pic>
    </p:spTree>
    <p:extLst>
      <p:ext uri="{BB962C8B-B14F-4D97-AF65-F5344CB8AC3E}">
        <p14:creationId xmlns:p14="http://schemas.microsoft.com/office/powerpoint/2010/main" val="1217877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5925CC-7FBB-432B-9833-1DC2BD95F547}"/>
              </a:ext>
            </a:extLst>
          </p:cNvPr>
          <p:cNvSpPr>
            <a:spLocks noGrp="1"/>
          </p:cNvSpPr>
          <p:nvPr>
            <p:ph idx="1"/>
          </p:nvPr>
        </p:nvSpPr>
        <p:spPr/>
        <p:txBody>
          <a:bodyPr>
            <a:normAutofit fontScale="92500" lnSpcReduction="10000"/>
          </a:bodyPr>
          <a:lstStyle/>
          <a:p>
            <a:pPr marL="365760" indent="-256032">
              <a:buFont typeface="Wingdings 3"/>
              <a:buChar char=""/>
              <a:defRPr/>
            </a:pPr>
            <a:r>
              <a:rPr lang="en-GB" dirty="0"/>
              <a:t>Diabetes mellitus may present with </a:t>
            </a:r>
            <a:r>
              <a:rPr lang="en-GB" b="1" dirty="0"/>
              <a:t>characteristic symptoms </a:t>
            </a:r>
            <a:r>
              <a:rPr lang="en-GB" dirty="0"/>
              <a:t>such as thirst, </a:t>
            </a:r>
            <a:r>
              <a:rPr lang="en-GB" dirty="0" err="1"/>
              <a:t>polyuria</a:t>
            </a:r>
            <a:r>
              <a:rPr lang="en-GB" dirty="0"/>
              <a:t>, blurring of vision, and weight loss. </a:t>
            </a:r>
          </a:p>
          <a:p>
            <a:pPr marL="365760" indent="-256032">
              <a:buFont typeface="Wingdings 3"/>
              <a:buChar char=""/>
              <a:defRPr/>
            </a:pPr>
            <a:endParaRPr lang="en-GB" dirty="0"/>
          </a:p>
          <a:p>
            <a:pPr marL="365760" indent="-256032">
              <a:buFont typeface="Wingdings 3"/>
              <a:buChar char=""/>
              <a:defRPr/>
            </a:pPr>
            <a:r>
              <a:rPr lang="en-GB" dirty="0"/>
              <a:t>In its most severe forms, ketoacidosis </a:t>
            </a:r>
            <a:r>
              <a:rPr lang="cs-CZ" dirty="0"/>
              <a:t>(DM1 </a:t>
            </a:r>
            <a:r>
              <a:rPr lang="cs-CZ" dirty="0" err="1"/>
              <a:t>mostly</a:t>
            </a:r>
            <a:r>
              <a:rPr lang="cs-CZ" dirty="0"/>
              <a:t>) </a:t>
            </a:r>
            <a:r>
              <a:rPr lang="en-GB" dirty="0"/>
              <a:t>or a non–</a:t>
            </a:r>
            <a:r>
              <a:rPr lang="en-GB" dirty="0" err="1"/>
              <a:t>ketotic</a:t>
            </a:r>
            <a:r>
              <a:rPr lang="en-GB" dirty="0"/>
              <a:t> hyperosmolar state </a:t>
            </a:r>
            <a:r>
              <a:rPr lang="cs-CZ" dirty="0"/>
              <a:t>(</a:t>
            </a:r>
            <a:r>
              <a:rPr lang="cs-CZ" dirty="0" err="1"/>
              <a:t>rather</a:t>
            </a:r>
            <a:r>
              <a:rPr lang="cs-CZ" dirty="0"/>
              <a:t> DM2) </a:t>
            </a:r>
            <a:r>
              <a:rPr lang="en-GB" dirty="0"/>
              <a:t>may develop and lead to stupor, coma and, in absence of effective treatment, death. </a:t>
            </a:r>
          </a:p>
          <a:p>
            <a:pPr marL="365760" indent="-256032">
              <a:buNone/>
              <a:defRPr/>
            </a:pPr>
            <a:endParaRPr lang="en-GB" dirty="0"/>
          </a:p>
          <a:p>
            <a:pPr marL="365760" indent="-256032">
              <a:buFont typeface="Wingdings 3"/>
              <a:buChar char=""/>
              <a:defRPr/>
            </a:pPr>
            <a:r>
              <a:rPr lang="cs-CZ" dirty="0"/>
              <a:t>In DM2 o</a:t>
            </a:r>
            <a:r>
              <a:rPr lang="en-GB" dirty="0" err="1"/>
              <a:t>ften</a:t>
            </a:r>
            <a:r>
              <a:rPr lang="en-GB" dirty="0"/>
              <a:t> symptoms are not severe, or may be absent, and consequently hyperglycaemia sufficient to cause pathological and functional changes may be present for a long time before the diagnosis is made.</a:t>
            </a:r>
          </a:p>
        </p:txBody>
      </p:sp>
      <p:sp>
        <p:nvSpPr>
          <p:cNvPr id="3" name="Title 2">
            <a:extLst>
              <a:ext uri="{FF2B5EF4-FFF2-40B4-BE49-F238E27FC236}">
                <a16:creationId xmlns:a16="http://schemas.microsoft.com/office/drawing/2014/main" id="{626011AB-21AF-4320-9F2E-EED26E3178DE}"/>
              </a:ext>
            </a:extLst>
          </p:cNvPr>
          <p:cNvSpPr>
            <a:spLocks noGrp="1"/>
          </p:cNvSpPr>
          <p:nvPr>
            <p:ph type="title"/>
          </p:nvPr>
        </p:nvSpPr>
        <p:spPr/>
        <p:txBody>
          <a:bodyPr/>
          <a:lstStyle/>
          <a:p>
            <a:pPr>
              <a:defRPr/>
            </a:pPr>
            <a:r>
              <a:rPr lang="en-GB" dirty="0"/>
              <a:t>Diabetes </a:t>
            </a:r>
          </a:p>
        </p:txBody>
      </p:sp>
    </p:spTree>
    <p:extLst>
      <p:ext uri="{BB962C8B-B14F-4D97-AF65-F5344CB8AC3E}">
        <p14:creationId xmlns:p14="http://schemas.microsoft.com/office/powerpoint/2010/main" val="3238062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B026F1-3519-4391-B350-D11A9C9E9C64}"/>
              </a:ext>
            </a:extLst>
          </p:cNvPr>
          <p:cNvSpPr>
            <a:spLocks noGrp="1"/>
          </p:cNvSpPr>
          <p:nvPr>
            <p:ph type="title"/>
          </p:nvPr>
        </p:nvSpPr>
        <p:spPr/>
        <p:txBody>
          <a:bodyPr/>
          <a:lstStyle/>
          <a:p>
            <a:r>
              <a:rPr lang="cs-CZ" dirty="0"/>
              <a:t>OGTT</a:t>
            </a:r>
          </a:p>
        </p:txBody>
      </p:sp>
      <p:graphicFrame>
        <p:nvGraphicFramePr>
          <p:cNvPr id="4" name="Zástupný symbol pro obsah 3">
            <a:extLst>
              <a:ext uri="{FF2B5EF4-FFF2-40B4-BE49-F238E27FC236}">
                <a16:creationId xmlns:a16="http://schemas.microsoft.com/office/drawing/2014/main" id="{4AFCDAC0-5F4F-4732-8216-3B543E6A0F6B}"/>
              </a:ext>
            </a:extLst>
          </p:cNvPr>
          <p:cNvGraphicFramePr>
            <a:graphicFrameLocks noGrp="1"/>
          </p:cNvGraphicFramePr>
          <p:nvPr>
            <p:ph idx="1"/>
            <p:extLst>
              <p:ext uri="{D42A27DB-BD31-4B8C-83A1-F6EECF244321}">
                <p14:modId xmlns:p14="http://schemas.microsoft.com/office/powerpoint/2010/main" val="1209566969"/>
              </p:ext>
            </p:extLst>
          </p:nvPr>
        </p:nvGraphicFramePr>
        <p:xfrm>
          <a:off x="811530" y="2190685"/>
          <a:ext cx="10515600" cy="2194560"/>
        </p:xfrm>
        <a:graphic>
          <a:graphicData uri="http://schemas.openxmlformats.org/drawingml/2006/table">
            <a:tbl>
              <a:tblPr firstRow="1" bandRow="1">
                <a:tableStyleId>{5C22544A-7EE6-4342-B048-85BDC9FD1C3A}</a:tableStyleId>
              </a:tblPr>
              <a:tblGrid>
                <a:gridCol w="2625090">
                  <a:extLst>
                    <a:ext uri="{9D8B030D-6E8A-4147-A177-3AD203B41FA5}">
                      <a16:colId xmlns:a16="http://schemas.microsoft.com/office/drawing/2014/main" val="1042340455"/>
                    </a:ext>
                  </a:extLst>
                </a:gridCol>
                <a:gridCol w="2526030">
                  <a:extLst>
                    <a:ext uri="{9D8B030D-6E8A-4147-A177-3AD203B41FA5}">
                      <a16:colId xmlns:a16="http://schemas.microsoft.com/office/drawing/2014/main" val="621810844"/>
                    </a:ext>
                  </a:extLst>
                </a:gridCol>
                <a:gridCol w="2914650">
                  <a:extLst>
                    <a:ext uri="{9D8B030D-6E8A-4147-A177-3AD203B41FA5}">
                      <a16:colId xmlns:a16="http://schemas.microsoft.com/office/drawing/2014/main" val="3123346069"/>
                    </a:ext>
                  </a:extLst>
                </a:gridCol>
                <a:gridCol w="2449830">
                  <a:extLst>
                    <a:ext uri="{9D8B030D-6E8A-4147-A177-3AD203B41FA5}">
                      <a16:colId xmlns:a16="http://schemas.microsoft.com/office/drawing/2014/main" val="679445103"/>
                    </a:ext>
                  </a:extLst>
                </a:gridCol>
              </a:tblGrid>
              <a:tr h="370840">
                <a:tc>
                  <a:txBody>
                    <a:bodyPr/>
                    <a:lstStyle/>
                    <a:p>
                      <a:pPr algn="ctr"/>
                      <a:r>
                        <a:rPr lang="cs-CZ" dirty="0" err="1">
                          <a:solidFill>
                            <a:schemeClr val="tx1"/>
                          </a:solidFill>
                        </a:rPr>
                        <a:t>mmol</a:t>
                      </a:r>
                      <a:r>
                        <a:rPr lang="cs-CZ" dirty="0">
                          <a:solidFill>
                            <a:schemeClr val="tx1"/>
                          </a:solidFill>
                        </a:rPr>
                        <a:t>/l</a:t>
                      </a:r>
                    </a:p>
                    <a:p>
                      <a:pPr algn="ctr"/>
                      <a:r>
                        <a:rPr lang="cs-CZ" b="0" dirty="0">
                          <a:solidFill>
                            <a:schemeClr val="tx1"/>
                          </a:solidFill>
                        </a:rPr>
                        <a:t>(mg/dl)</a:t>
                      </a:r>
                    </a:p>
                  </a:txBody>
                  <a:tcP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a:solidFill>
                            <a:schemeClr val="tx1"/>
                          </a:solidFill>
                        </a:rPr>
                        <a:t>OK</a:t>
                      </a:r>
                    </a:p>
                    <a:p>
                      <a:pPr algn="ctr"/>
                      <a:endParaRPr lang="cs-CZ" dirty="0">
                        <a:solidFill>
                          <a:schemeClr val="tx1"/>
                        </a:solidFill>
                      </a:endParaRPr>
                    </a:p>
                  </a:txBody>
                  <a:tcPr>
                    <a:solidFill>
                      <a:srgbClr val="66FF66"/>
                    </a:solidFill>
                  </a:tcPr>
                </a:tc>
                <a:tc>
                  <a:txBody>
                    <a:bodyPr/>
                    <a:lstStyle/>
                    <a:p>
                      <a:pPr algn="ctr"/>
                      <a:r>
                        <a:rPr lang="cs-CZ" dirty="0">
                          <a:solidFill>
                            <a:schemeClr val="tx1"/>
                          </a:solidFill>
                        </a:rPr>
                        <a:t>PREDIABETES</a:t>
                      </a:r>
                    </a:p>
                  </a:txBody>
                  <a:tcPr>
                    <a:solidFill>
                      <a:schemeClr val="bg1">
                        <a:lumMod val="65000"/>
                      </a:schemeClr>
                    </a:solidFill>
                  </a:tcPr>
                </a:tc>
                <a:tc>
                  <a:txBody>
                    <a:bodyPr/>
                    <a:lstStyle/>
                    <a:p>
                      <a:pPr algn="ctr"/>
                      <a:r>
                        <a:rPr lang="cs-CZ" dirty="0">
                          <a:solidFill>
                            <a:schemeClr val="tx1"/>
                          </a:solidFill>
                        </a:rPr>
                        <a:t>DIABETES</a:t>
                      </a:r>
                    </a:p>
                  </a:txBody>
                  <a:tcPr>
                    <a:solidFill>
                      <a:srgbClr val="FF66FF"/>
                    </a:solidFill>
                  </a:tcPr>
                </a:tc>
                <a:extLst>
                  <a:ext uri="{0D108BD9-81ED-4DB2-BD59-A6C34878D82A}">
                    <a16:rowId xmlns:a16="http://schemas.microsoft.com/office/drawing/2014/main" val="3929858403"/>
                  </a:ext>
                </a:extLst>
              </a:tr>
              <a:tr h="433135">
                <a:tc>
                  <a:txBody>
                    <a:bodyPr/>
                    <a:lstStyle/>
                    <a:p>
                      <a:pPr algn="ctr"/>
                      <a:r>
                        <a:rPr lang="cs-CZ" b="1" dirty="0">
                          <a:solidFill>
                            <a:schemeClr val="tx1"/>
                          </a:solidFill>
                        </a:rPr>
                        <a:t>FASTING</a:t>
                      </a:r>
                    </a:p>
                  </a:txBody>
                  <a:tcPr>
                    <a:solidFill>
                      <a:schemeClr val="accent4">
                        <a:lumMod val="60000"/>
                        <a:lumOff val="40000"/>
                      </a:schemeClr>
                    </a:solidFill>
                  </a:tcPr>
                </a:tc>
                <a:tc>
                  <a:txBody>
                    <a:bodyPr/>
                    <a:lstStyle/>
                    <a:p>
                      <a:pPr algn="ctr"/>
                      <a:r>
                        <a:rPr lang="cs-CZ" b="1" dirty="0">
                          <a:solidFill>
                            <a:schemeClr val="tx1"/>
                          </a:solidFill>
                        </a:rPr>
                        <a:t>&lt;5.6</a:t>
                      </a:r>
                    </a:p>
                    <a:p>
                      <a:pPr algn="ctr"/>
                      <a:r>
                        <a:rPr lang="cs-CZ" dirty="0">
                          <a:solidFill>
                            <a:schemeClr val="tx1"/>
                          </a:solidFill>
                        </a:rPr>
                        <a:t>&lt;101</a:t>
                      </a:r>
                    </a:p>
                  </a:txBody>
                  <a:tcPr>
                    <a:solidFill>
                      <a:srgbClr val="66FF66"/>
                    </a:solidFill>
                  </a:tcPr>
                </a:tc>
                <a:tc>
                  <a:txBody>
                    <a:bodyPr/>
                    <a:lstStyle/>
                    <a:p>
                      <a:pPr algn="ctr"/>
                      <a:r>
                        <a:rPr lang="cs-CZ" b="1" dirty="0">
                          <a:solidFill>
                            <a:schemeClr val="tx1"/>
                          </a:solidFill>
                        </a:rPr>
                        <a:t>≥5.6 - &lt;7</a:t>
                      </a:r>
                    </a:p>
                    <a:p>
                      <a:pPr algn="ctr"/>
                      <a:r>
                        <a:rPr lang="cs-CZ" dirty="0">
                          <a:solidFill>
                            <a:schemeClr val="tx1"/>
                          </a:solidFill>
                        </a:rPr>
                        <a:t>101-126</a:t>
                      </a:r>
                    </a:p>
                  </a:txBody>
                  <a:tcPr>
                    <a:solidFill>
                      <a:schemeClr val="bg1">
                        <a:lumMod val="65000"/>
                      </a:schemeClr>
                    </a:solidFill>
                  </a:tcPr>
                </a:tc>
                <a:tc>
                  <a:txBody>
                    <a:bodyPr/>
                    <a:lstStyle/>
                    <a:p>
                      <a:pPr algn="ctr"/>
                      <a:r>
                        <a:rPr lang="cs-CZ" b="1" dirty="0">
                          <a:solidFill>
                            <a:schemeClr val="tx1"/>
                          </a:solidFill>
                        </a:rPr>
                        <a:t>≥7</a:t>
                      </a:r>
                    </a:p>
                    <a:p>
                      <a:pPr algn="ctr"/>
                      <a:r>
                        <a:rPr lang="cs-CZ" dirty="0">
                          <a:solidFill>
                            <a:schemeClr val="tx1"/>
                          </a:solidFill>
                        </a:rPr>
                        <a:t>&gt;126</a:t>
                      </a:r>
                    </a:p>
                  </a:txBody>
                  <a:tcPr>
                    <a:solidFill>
                      <a:srgbClr val="FF66FF"/>
                    </a:solidFill>
                  </a:tcPr>
                </a:tc>
                <a:extLst>
                  <a:ext uri="{0D108BD9-81ED-4DB2-BD59-A6C34878D82A}">
                    <a16:rowId xmlns:a16="http://schemas.microsoft.com/office/drawing/2014/main" val="2248174407"/>
                  </a:ext>
                </a:extLst>
              </a:tr>
              <a:tr h="370840">
                <a:tc>
                  <a:txBody>
                    <a:bodyPr/>
                    <a:lstStyle/>
                    <a:p>
                      <a:pPr algn="ctr"/>
                      <a:r>
                        <a:rPr lang="cs-CZ" b="1" dirty="0">
                          <a:solidFill>
                            <a:schemeClr val="tx1"/>
                          </a:solidFill>
                        </a:rPr>
                        <a:t>POSTPRANDIAL</a:t>
                      </a:r>
                    </a:p>
                    <a:p>
                      <a:pPr algn="ctr"/>
                      <a:r>
                        <a:rPr lang="cs-CZ" b="1" dirty="0">
                          <a:solidFill>
                            <a:schemeClr val="tx1"/>
                          </a:solidFill>
                        </a:rPr>
                        <a:t>(OGTT – 120 min.)</a:t>
                      </a:r>
                    </a:p>
                    <a:p>
                      <a:pPr algn="ctr"/>
                      <a:r>
                        <a:rPr lang="cs-CZ" b="1" dirty="0" err="1">
                          <a:solidFill>
                            <a:schemeClr val="tx1"/>
                          </a:solidFill>
                        </a:rPr>
                        <a:t>or</a:t>
                      </a:r>
                      <a:r>
                        <a:rPr lang="cs-CZ" b="1" dirty="0">
                          <a:solidFill>
                            <a:schemeClr val="tx1"/>
                          </a:solidFill>
                        </a:rPr>
                        <a:t> </a:t>
                      </a:r>
                      <a:r>
                        <a:rPr lang="cs-CZ" b="1" dirty="0" err="1">
                          <a:solidFill>
                            <a:schemeClr val="tx1"/>
                          </a:solidFill>
                        </a:rPr>
                        <a:t>randomly</a:t>
                      </a:r>
                      <a:r>
                        <a:rPr lang="cs-CZ" b="1" dirty="0">
                          <a:solidFill>
                            <a:schemeClr val="tx1"/>
                          </a:solidFill>
                        </a:rPr>
                        <a:t> </a:t>
                      </a:r>
                      <a:r>
                        <a:rPr lang="cs-CZ" b="1" dirty="0" err="1">
                          <a:solidFill>
                            <a:schemeClr val="tx1"/>
                          </a:solidFill>
                        </a:rPr>
                        <a:t>detected</a:t>
                      </a:r>
                      <a:endParaRPr lang="cs-CZ" b="1" dirty="0">
                        <a:solidFill>
                          <a:schemeClr val="tx1"/>
                        </a:solidFill>
                      </a:endParaRPr>
                    </a:p>
                  </a:txBody>
                  <a:tcPr>
                    <a:solidFill>
                      <a:schemeClr val="accent4">
                        <a:lumMod val="60000"/>
                        <a:lumOff val="40000"/>
                      </a:schemeClr>
                    </a:solidFill>
                  </a:tcPr>
                </a:tc>
                <a:tc>
                  <a:txBody>
                    <a:bodyPr/>
                    <a:lstStyle/>
                    <a:p>
                      <a:pPr algn="ctr"/>
                      <a:r>
                        <a:rPr lang="cs-CZ" b="1" dirty="0">
                          <a:solidFill>
                            <a:schemeClr val="tx1"/>
                          </a:solidFill>
                        </a:rPr>
                        <a:t>&lt;7.8</a:t>
                      </a:r>
                    </a:p>
                    <a:p>
                      <a:pPr algn="ctr"/>
                      <a:r>
                        <a:rPr lang="cs-CZ" dirty="0">
                          <a:solidFill>
                            <a:schemeClr val="tx1"/>
                          </a:solidFill>
                        </a:rPr>
                        <a:t>&lt;140</a:t>
                      </a:r>
                    </a:p>
                  </a:txBody>
                  <a:tcPr>
                    <a:solidFill>
                      <a:srgbClr val="66FF66"/>
                    </a:solidFill>
                  </a:tcPr>
                </a:tc>
                <a:tc>
                  <a:txBody>
                    <a:bodyPr/>
                    <a:lstStyle/>
                    <a:p>
                      <a:pPr algn="ctr"/>
                      <a:r>
                        <a:rPr lang="cs-CZ" b="1" dirty="0">
                          <a:solidFill>
                            <a:schemeClr val="tx1"/>
                          </a:solidFill>
                        </a:rPr>
                        <a:t>≥7.8 - &lt;11.1</a:t>
                      </a:r>
                    </a:p>
                    <a:p>
                      <a:pPr algn="ctr"/>
                      <a:r>
                        <a:rPr lang="cs-CZ" dirty="0">
                          <a:solidFill>
                            <a:schemeClr val="tx1"/>
                          </a:solidFill>
                        </a:rPr>
                        <a:t>140-198</a:t>
                      </a:r>
                    </a:p>
                  </a:txBody>
                  <a:tcPr>
                    <a:solidFill>
                      <a:schemeClr val="bg1">
                        <a:lumMod val="65000"/>
                      </a:schemeClr>
                    </a:solidFill>
                  </a:tcPr>
                </a:tc>
                <a:tc>
                  <a:txBody>
                    <a:bodyPr/>
                    <a:lstStyle/>
                    <a:p>
                      <a:pPr algn="ctr"/>
                      <a:r>
                        <a:rPr lang="cs-CZ" b="1" dirty="0">
                          <a:solidFill>
                            <a:schemeClr val="tx1"/>
                          </a:solidFill>
                        </a:rPr>
                        <a:t>≥11.1</a:t>
                      </a:r>
                    </a:p>
                    <a:p>
                      <a:pPr algn="ctr"/>
                      <a:r>
                        <a:rPr lang="cs-CZ" dirty="0">
                          <a:solidFill>
                            <a:schemeClr val="tx1"/>
                          </a:solidFill>
                        </a:rPr>
                        <a:t>≥200</a:t>
                      </a:r>
                    </a:p>
                  </a:txBody>
                  <a:tcPr>
                    <a:solidFill>
                      <a:srgbClr val="FF66FF"/>
                    </a:solidFill>
                  </a:tcPr>
                </a:tc>
                <a:extLst>
                  <a:ext uri="{0D108BD9-81ED-4DB2-BD59-A6C34878D82A}">
                    <a16:rowId xmlns:a16="http://schemas.microsoft.com/office/drawing/2014/main" val="1205830468"/>
                  </a:ext>
                </a:extLst>
              </a:tr>
            </a:tbl>
          </a:graphicData>
        </a:graphic>
      </p:graphicFrame>
      <p:sp>
        <p:nvSpPr>
          <p:cNvPr id="5" name="TextovéPole 4">
            <a:extLst>
              <a:ext uri="{FF2B5EF4-FFF2-40B4-BE49-F238E27FC236}">
                <a16:creationId xmlns:a16="http://schemas.microsoft.com/office/drawing/2014/main" id="{E4DF0FFF-BE0C-4079-B6C7-F719F81E4AD1}"/>
              </a:ext>
            </a:extLst>
          </p:cNvPr>
          <p:cNvSpPr txBox="1"/>
          <p:nvPr/>
        </p:nvSpPr>
        <p:spPr>
          <a:xfrm>
            <a:off x="838200" y="5109210"/>
            <a:ext cx="7071360" cy="1200329"/>
          </a:xfrm>
          <a:prstGeom prst="rect">
            <a:avLst/>
          </a:prstGeom>
          <a:noFill/>
        </p:spPr>
        <p:txBody>
          <a:bodyPr wrap="square" rtlCol="0">
            <a:spAutoFit/>
          </a:bodyPr>
          <a:lstStyle/>
          <a:p>
            <a:pPr marL="342900" indent="-342900">
              <a:buFont typeface="Arial" panose="020B0604020202020204" pitchFamily="34" charset="0"/>
              <a:buChar char="•"/>
            </a:pPr>
            <a:r>
              <a:rPr lang="cs-CZ" sz="2400" dirty="0"/>
              <a:t>In </a:t>
            </a:r>
            <a:r>
              <a:rPr lang="cs-CZ" sz="2400" dirty="0" err="1"/>
              <a:t>lab</a:t>
            </a:r>
            <a:r>
              <a:rPr lang="cs-CZ" sz="2400" dirty="0"/>
              <a:t>, </a:t>
            </a:r>
            <a:r>
              <a:rPr lang="cs-CZ" sz="2400" dirty="0" err="1"/>
              <a:t>venous</a:t>
            </a:r>
            <a:r>
              <a:rPr lang="cs-CZ" sz="2400" dirty="0"/>
              <a:t> plasma</a:t>
            </a:r>
          </a:p>
          <a:p>
            <a:pPr marL="342900" indent="-342900">
              <a:buFont typeface="Arial" panose="020B0604020202020204" pitchFamily="34" charset="0"/>
              <a:buChar char="•"/>
            </a:pPr>
            <a:r>
              <a:rPr lang="cs-CZ" sz="2400" dirty="0"/>
              <a:t>These </a:t>
            </a:r>
            <a:r>
              <a:rPr lang="cs-CZ" sz="2400" dirty="0" err="1"/>
              <a:t>values</a:t>
            </a:r>
            <a:r>
              <a:rPr lang="cs-CZ" sz="2400" dirty="0"/>
              <a:t> are not </a:t>
            </a:r>
            <a:r>
              <a:rPr lang="cs-CZ" sz="2400" dirty="0" err="1"/>
              <a:t>valid</a:t>
            </a:r>
            <a:r>
              <a:rPr lang="cs-CZ" sz="2400" dirty="0"/>
              <a:t> </a:t>
            </a:r>
            <a:r>
              <a:rPr lang="cs-CZ" sz="2400" dirty="0" err="1"/>
              <a:t>for</a:t>
            </a:r>
            <a:r>
              <a:rPr lang="cs-CZ" sz="2400" dirty="0"/>
              <a:t> </a:t>
            </a:r>
            <a:r>
              <a:rPr lang="cs-CZ" sz="2400" dirty="0" err="1"/>
              <a:t>pregnant</a:t>
            </a:r>
            <a:r>
              <a:rPr lang="cs-CZ" sz="2400" dirty="0"/>
              <a:t> </a:t>
            </a:r>
            <a:r>
              <a:rPr lang="cs-CZ" sz="2400" dirty="0" err="1"/>
              <a:t>women</a:t>
            </a:r>
            <a:endParaRPr lang="cs-CZ" sz="2400" dirty="0"/>
          </a:p>
          <a:p>
            <a:pPr marL="342900" indent="-342900">
              <a:buFont typeface="Arial" panose="020B0604020202020204" pitchFamily="34" charset="0"/>
              <a:buChar char="•"/>
            </a:pPr>
            <a:r>
              <a:rPr lang="cs-CZ" sz="2400" dirty="0"/>
              <a:t>OGGT – 75 g </a:t>
            </a:r>
            <a:r>
              <a:rPr lang="cs-CZ" sz="2400" dirty="0" err="1"/>
              <a:t>of</a:t>
            </a:r>
            <a:r>
              <a:rPr lang="cs-CZ" sz="2400" dirty="0"/>
              <a:t> </a:t>
            </a:r>
            <a:r>
              <a:rPr lang="cs-CZ" sz="2400" dirty="0" err="1"/>
              <a:t>glucose</a:t>
            </a:r>
            <a:r>
              <a:rPr lang="cs-CZ" sz="2400" dirty="0"/>
              <a:t>, </a:t>
            </a:r>
            <a:r>
              <a:rPr lang="cs-CZ" sz="2400" dirty="0" err="1"/>
              <a:t>conditions</a:t>
            </a:r>
            <a:endParaRPr lang="cs-CZ" sz="2400" dirty="0"/>
          </a:p>
        </p:txBody>
      </p:sp>
    </p:spTree>
    <p:extLst>
      <p:ext uri="{BB962C8B-B14F-4D97-AF65-F5344CB8AC3E}">
        <p14:creationId xmlns:p14="http://schemas.microsoft.com/office/powerpoint/2010/main" val="40153663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6.1.4122"/>
  <p:tag name="SLIDO_PRESENTATION_ID" val="00000000-0000-0000-0000-000000000000"/>
  <p:tag name="SLIDO_EVENT_UUID" val="fada1675-6ad7-4aa1-8367-8df6faaed3ff"/>
  <p:tag name="SLIDO_EVENT_SECTION_UUID" val="4b17f32b-c4aa-4bcc-b28a-679929b96edd"/>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ELEMENT" val="footer"/>
</p:tagLst>
</file>

<file path=ppt/tags/tag12.xml><?xml version="1.0" encoding="utf-8"?>
<p:tagLst xmlns:a="http://schemas.openxmlformats.org/drawingml/2006/main" xmlns:r="http://schemas.openxmlformats.org/officeDocument/2006/relationships" xmlns:p="http://schemas.openxmlformats.org/presentationml/2006/main">
  <p:tag name="SLIDO_METADATA" val="eyJUaW1lc3RhbXAiOjE2ODk3MDUwNjB9"/>
  <p:tag name="SLIDO_TYPE" val="SlidoPoll"/>
  <p:tag name="SLIDO_POLL_UUID" val="6c462207-17db-4ade-bae6-2c5ce263884b"/>
  <p:tag name="SLIDO_TIMELINE" val="W3sicG9sbFF1ZXN0aW9uVXVpZCI6IjRhMGE4ZjhlLTljNDgtNGI5NC05MGMyLTQzMmRiMTFhOWY5MSIsInNob3dSZXN1bHRzIjp0cnVlLCJzaG93Q29ycmVjdEFuc3dlcnMiOmZhbHNlLCJ2b3RpbmdMb2NrZWQiOmZhbHNlfV0="/>
</p:tagLst>
</file>

<file path=ppt/tags/tag13.xml><?xml version="1.0" encoding="utf-8"?>
<p:tagLst xmlns:a="http://schemas.openxmlformats.org/drawingml/2006/main" xmlns:r="http://schemas.openxmlformats.org/officeDocument/2006/relationships" xmlns:p="http://schemas.openxmlformats.org/presentationml/2006/main">
  <p:tag name="SLIDO_ELEMENT" val="logo"/>
</p:tagLst>
</file>

<file path=ppt/tags/tag1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15.xml><?xml version="1.0" encoding="utf-8"?>
<p:tagLst xmlns:a="http://schemas.openxmlformats.org/drawingml/2006/main" xmlns:r="http://schemas.openxmlformats.org/officeDocument/2006/relationships" xmlns:p="http://schemas.openxmlformats.org/presentationml/2006/main">
  <p:tag name="SLIDO_ELEMENT" val="title"/>
</p:tagLst>
</file>

<file path=ppt/tags/tag16.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ODk2OTgwNjl9"/>
  <p:tag name="SLIDO_TYPE" val="SlidoPoll"/>
  <p:tag name="SLIDO_POLL_UUID" val="e5fb93ff-bb63-407d-9084-105783232b0f"/>
  <p:tag name="SLIDO_TIMELINE" val="W3sicG9sbFF1ZXN0aW9uVXVpZCI6ImY4MWI5Zjg3LTEwODMtNDBjOC04MzE0LWQ0MjU5YmQwNWZmNC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ags/tag7.xml><?xml version="1.0" encoding="utf-8"?>
<p:tagLst xmlns:a="http://schemas.openxmlformats.org/drawingml/2006/main" xmlns:r="http://schemas.openxmlformats.org/officeDocument/2006/relationships" xmlns:p="http://schemas.openxmlformats.org/presentationml/2006/main">
  <p:tag name="SLIDO_METADATA" val="eyJUaW1lc3RhbXAiOjE2ODk3MDQ4MTB9"/>
  <p:tag name="SLIDO_TYPE" val="SlidoPoll"/>
  <p:tag name="SLIDO_POLL_UUID" val="48a8429b-77e3-40ed-8745-63facfc72845"/>
  <p:tag name="SLIDO_TIMELINE" val="W3sicG9sbFF1ZXN0aW9uVXVpZCI6ImE3MDRkZDVlLTQyYjktNDRlOC05OWQ0LTQ4ZTEyMTBkMzA2OCIsInNob3dSZXN1bHRzIjp0cnVlLCJzaG93Q29ycmVjdEFuc3dlcnMiOmZhbHNlLCJ2b3RpbmdMb2NrZWQiOmZhbHNlfV0="/>
</p:tagLst>
</file>

<file path=ppt/tags/tag8.xml><?xml version="1.0" encoding="utf-8"?>
<p:tagLst xmlns:a="http://schemas.openxmlformats.org/drawingml/2006/main" xmlns:r="http://schemas.openxmlformats.org/officeDocument/2006/relationships" xmlns:p="http://schemas.openxmlformats.org/presentationml/2006/main">
  <p:tag name="SLIDO_ELEMENT" val="logo"/>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1772</Words>
  <Application>Microsoft Office PowerPoint</Application>
  <PresentationFormat>Širokoúhlá obrazovka</PresentationFormat>
  <Paragraphs>357</Paragraphs>
  <Slides>65</Slides>
  <Notes>19</Notes>
  <HiddenSlides>0</HiddenSlides>
  <MMClips>0</MMClips>
  <ScaleCrop>false</ScaleCrop>
  <HeadingPairs>
    <vt:vector size="8" baseType="variant">
      <vt:variant>
        <vt:lpstr>Použitá písma</vt:lpstr>
      </vt:variant>
      <vt:variant>
        <vt:i4>9</vt:i4>
      </vt:variant>
      <vt:variant>
        <vt:lpstr>Motiv</vt:lpstr>
      </vt:variant>
      <vt:variant>
        <vt:i4>1</vt:i4>
      </vt:variant>
      <vt:variant>
        <vt:lpstr>Vložené servery OLE</vt:lpstr>
      </vt:variant>
      <vt:variant>
        <vt:i4>1</vt:i4>
      </vt:variant>
      <vt:variant>
        <vt:lpstr>Nadpisy snímků</vt:lpstr>
      </vt:variant>
      <vt:variant>
        <vt:i4>65</vt:i4>
      </vt:variant>
    </vt:vector>
  </HeadingPairs>
  <TitlesOfParts>
    <vt:vector size="76" baseType="lpstr">
      <vt:lpstr>Arial</vt:lpstr>
      <vt:lpstr>Arial Unicode MS</vt:lpstr>
      <vt:lpstr>Calibri</vt:lpstr>
      <vt:lpstr>Calibri Light</vt:lpstr>
      <vt:lpstr>Tahoma</vt:lpstr>
      <vt:lpstr>Times New Roman</vt:lpstr>
      <vt:lpstr>TimesNewRomanPS</vt:lpstr>
      <vt:lpstr>Wingdings</vt:lpstr>
      <vt:lpstr>Wingdings 3</vt:lpstr>
      <vt:lpstr>Motiv Office</vt:lpstr>
      <vt:lpstr>Photo Editor Photo</vt:lpstr>
      <vt:lpstr>Diabetes - types, pathogenesis, chronic complications</vt:lpstr>
      <vt:lpstr>Glucose – physiological notes</vt:lpstr>
      <vt:lpstr>Prezentace aplikace PowerPoint</vt:lpstr>
      <vt:lpstr>Diabetes definition </vt:lpstr>
      <vt:lpstr>Prediabetes: Impaired glucose tolerance and impaired fasting glucose = „in the grey zone“</vt:lpstr>
      <vt:lpstr>Types of Diabetes </vt:lpstr>
      <vt:lpstr>Diagnosis of Diabetes Mellitus</vt:lpstr>
      <vt:lpstr>Diabetes </vt:lpstr>
      <vt:lpstr>OGTT</vt:lpstr>
      <vt:lpstr>DM prevalence (national data, www.uzis.cz)</vt:lpstr>
      <vt:lpstr>Prezentace aplikace PowerPoint</vt:lpstr>
      <vt:lpstr>Prezentace aplikace PowerPoint</vt:lpstr>
      <vt:lpstr>Frequency of DM types, www.uzis.cz</vt:lpstr>
      <vt:lpstr>DM1 pathogenesis</vt:lpstr>
      <vt:lpstr>DM2 pathogenesis</vt:lpstr>
      <vt:lpstr>Prezentace aplikace PowerPoint</vt:lpstr>
      <vt:lpstr>Prezentace aplikace PowerPoint</vt:lpstr>
      <vt:lpstr>Prezentace aplikace PowerPoint</vt:lpstr>
      <vt:lpstr>Portion Size: 1950s to 2000</vt:lpstr>
      <vt:lpstr>A Growing Divide</vt:lpstr>
      <vt:lpstr>What else?</vt:lpstr>
      <vt:lpstr>Chronic  complications</vt:lpstr>
      <vt:lpstr>Mechanisms</vt:lpstr>
      <vt:lpstr>Mechanisms of Hyperglycaemia Induced Damage</vt:lpstr>
      <vt:lpstr>Formation of AGEP</vt:lpstr>
      <vt:lpstr>Prezentace aplikace PowerPoint</vt:lpstr>
      <vt:lpstr>Macro-vascular Complications</vt:lpstr>
      <vt:lpstr>Risk Factor Clustering in Diabetes</vt:lpstr>
      <vt:lpstr>Prezentace aplikace PowerPoint</vt:lpstr>
      <vt:lpstr>Eye Complications</vt:lpstr>
      <vt:lpstr>Diabetic Retinopathy (DR)</vt:lpstr>
      <vt:lpstr>Retinopathy (stages)</vt:lpstr>
      <vt:lpstr>Background Retinopathy</vt:lpstr>
      <vt:lpstr>Pre-Proliferative Retinopathy</vt:lpstr>
      <vt:lpstr>Proliferative Retinopathy</vt:lpstr>
      <vt:lpstr>Vitreous Bleeding</vt:lpstr>
      <vt:lpstr>Advanced Diabetic Eye Disease</vt:lpstr>
      <vt:lpstr>Maculopathy </vt:lpstr>
      <vt:lpstr>CDKD, previously diabetic nephropathy (DN)</vt:lpstr>
      <vt:lpstr>Prezentace aplikace PowerPoint</vt:lpstr>
      <vt:lpstr>Stages of CDKD</vt:lpstr>
      <vt:lpstr>CDKD - classification</vt:lpstr>
      <vt:lpstr>Diabetic Neuropathy</vt:lpstr>
      <vt:lpstr>Sensorimotor Neuropathy</vt:lpstr>
      <vt:lpstr>Complications of Sensorimotor neuropathy</vt:lpstr>
      <vt:lpstr>Autonomic Neuropathy</vt:lpstr>
      <vt:lpstr>Mononeuropathies</vt:lpstr>
      <vt:lpstr>Entrapment Neuropathies</vt:lpstr>
      <vt:lpstr>Proximal Motor Neuropathy</vt:lpstr>
      <vt:lpstr>Summary</vt:lpstr>
      <vt:lpstr>Summary (cont.)</vt:lpstr>
      <vt:lpstr>Diabetic foot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Other complications</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Richard</dc:creator>
  <cp:lastModifiedBy>Richard Štecha</cp:lastModifiedBy>
  <cp:revision>50</cp:revision>
  <dcterms:created xsi:type="dcterms:W3CDTF">2018-05-18T12:29:30Z</dcterms:created>
  <dcterms:modified xsi:type="dcterms:W3CDTF">2023-07-18T18:32:14Z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1.6.1.4122</vt:lpwstr>
  </property>
</Properties>
</file>