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6" r:id="rId2"/>
    <p:sldId id="282" r:id="rId3"/>
    <p:sldId id="329" r:id="rId4"/>
    <p:sldId id="283" r:id="rId5"/>
    <p:sldId id="284" r:id="rId6"/>
    <p:sldId id="285" r:id="rId7"/>
    <p:sldId id="258" r:id="rId8"/>
    <p:sldId id="259" r:id="rId9"/>
    <p:sldId id="286" r:id="rId10"/>
    <p:sldId id="298" r:id="rId11"/>
    <p:sldId id="287" r:id="rId12"/>
    <p:sldId id="288" r:id="rId13"/>
    <p:sldId id="289" r:id="rId14"/>
    <p:sldId id="293" r:id="rId15"/>
    <p:sldId id="327" r:id="rId16"/>
    <p:sldId id="328" r:id="rId17"/>
    <p:sldId id="294" r:id="rId18"/>
    <p:sldId id="332" r:id="rId19"/>
    <p:sldId id="338" r:id="rId20"/>
    <p:sldId id="291" r:id="rId21"/>
    <p:sldId id="331" r:id="rId22"/>
    <p:sldId id="297" r:id="rId23"/>
    <p:sldId id="292" r:id="rId24"/>
    <p:sldId id="260" r:id="rId25"/>
    <p:sldId id="261" r:id="rId26"/>
    <p:sldId id="262" r:id="rId27"/>
    <p:sldId id="263" r:id="rId28"/>
    <p:sldId id="264" r:id="rId29"/>
    <p:sldId id="265" r:id="rId30"/>
    <p:sldId id="266" r:id="rId31"/>
    <p:sldId id="267" r:id="rId32"/>
    <p:sldId id="268" r:id="rId33"/>
    <p:sldId id="269" r:id="rId34"/>
    <p:sldId id="270" r:id="rId35"/>
    <p:sldId id="271" r:id="rId36"/>
    <p:sldId id="272" r:id="rId37"/>
    <p:sldId id="273" r:id="rId38"/>
    <p:sldId id="274" r:id="rId39"/>
    <p:sldId id="275" r:id="rId40"/>
    <p:sldId id="276" r:id="rId41"/>
    <p:sldId id="277" r:id="rId42"/>
    <p:sldId id="299" r:id="rId43"/>
    <p:sldId id="300" r:id="rId44"/>
    <p:sldId id="301" r:id="rId45"/>
    <p:sldId id="302" r:id="rId46"/>
    <p:sldId id="303" r:id="rId47"/>
    <p:sldId id="304" r:id="rId48"/>
    <p:sldId id="305" r:id="rId49"/>
    <p:sldId id="306" r:id="rId50"/>
    <p:sldId id="307" r:id="rId51"/>
    <p:sldId id="308" r:id="rId52"/>
    <p:sldId id="312" r:id="rId53"/>
    <p:sldId id="317" r:id="rId54"/>
    <p:sldId id="318" r:id="rId55"/>
    <p:sldId id="319" r:id="rId56"/>
    <p:sldId id="322" r:id="rId57"/>
    <p:sldId id="324" r:id="rId58"/>
    <p:sldId id="325" r:id="rId59"/>
    <p:sldId id="326" r:id="rId60"/>
    <p:sldId id="278" r:id="rId61"/>
  </p:sldIdLst>
  <p:sldSz cx="9144000" cy="6858000" type="screen4x3"/>
  <p:notesSz cx="6858000" cy="9144000"/>
  <p:defaultTextStyle>
    <a:defPPr>
      <a:defRPr lang="cs-CZ"/>
    </a:defPPr>
    <a:lvl1pPr algn="l" rtl="0" fontAlgn="base">
      <a:spcBef>
        <a:spcPct val="0"/>
      </a:spcBef>
      <a:spcAft>
        <a:spcPct val="0"/>
      </a:spcAft>
      <a:defRPr kern="1200">
        <a:solidFill>
          <a:schemeClr val="tx1"/>
        </a:solidFill>
        <a:latin typeface="Arial" charset="0"/>
        <a:ea typeface="Avenir"/>
        <a:cs typeface="Avenir"/>
        <a:sym typeface="Arial" charset="0"/>
      </a:defRPr>
    </a:lvl1pPr>
    <a:lvl2pPr marL="457200" algn="l" rtl="0" fontAlgn="base">
      <a:spcBef>
        <a:spcPct val="0"/>
      </a:spcBef>
      <a:spcAft>
        <a:spcPct val="0"/>
      </a:spcAft>
      <a:defRPr kern="1200">
        <a:solidFill>
          <a:schemeClr val="tx1"/>
        </a:solidFill>
        <a:latin typeface="Arial" charset="0"/>
        <a:ea typeface="Avenir"/>
        <a:cs typeface="Avenir"/>
        <a:sym typeface="Arial" charset="0"/>
      </a:defRPr>
    </a:lvl2pPr>
    <a:lvl3pPr marL="914400" algn="l" rtl="0" fontAlgn="base">
      <a:spcBef>
        <a:spcPct val="0"/>
      </a:spcBef>
      <a:spcAft>
        <a:spcPct val="0"/>
      </a:spcAft>
      <a:defRPr kern="1200">
        <a:solidFill>
          <a:schemeClr val="tx1"/>
        </a:solidFill>
        <a:latin typeface="Arial" charset="0"/>
        <a:ea typeface="Avenir"/>
        <a:cs typeface="Avenir"/>
        <a:sym typeface="Arial" charset="0"/>
      </a:defRPr>
    </a:lvl3pPr>
    <a:lvl4pPr marL="1371600" algn="l" rtl="0" fontAlgn="base">
      <a:spcBef>
        <a:spcPct val="0"/>
      </a:spcBef>
      <a:spcAft>
        <a:spcPct val="0"/>
      </a:spcAft>
      <a:defRPr kern="1200">
        <a:solidFill>
          <a:schemeClr val="tx1"/>
        </a:solidFill>
        <a:latin typeface="Arial" charset="0"/>
        <a:ea typeface="Avenir"/>
        <a:cs typeface="Avenir"/>
        <a:sym typeface="Arial" charset="0"/>
      </a:defRPr>
    </a:lvl4pPr>
    <a:lvl5pPr marL="1828800" algn="l" rtl="0" fontAlgn="base">
      <a:spcBef>
        <a:spcPct val="0"/>
      </a:spcBef>
      <a:spcAft>
        <a:spcPct val="0"/>
      </a:spcAft>
      <a:defRPr kern="1200">
        <a:solidFill>
          <a:schemeClr val="tx1"/>
        </a:solidFill>
        <a:latin typeface="Arial" charset="0"/>
        <a:ea typeface="Avenir"/>
        <a:cs typeface="Avenir"/>
        <a:sym typeface="Arial" charset="0"/>
      </a:defRPr>
    </a:lvl5pPr>
    <a:lvl6pPr marL="2286000" algn="l" defTabSz="914400" rtl="0" eaLnBrk="1" latinLnBrk="0" hangingPunct="1">
      <a:defRPr kern="1200">
        <a:solidFill>
          <a:schemeClr val="tx1"/>
        </a:solidFill>
        <a:latin typeface="Arial" charset="0"/>
        <a:ea typeface="Avenir"/>
        <a:cs typeface="Avenir"/>
        <a:sym typeface="Arial" charset="0"/>
      </a:defRPr>
    </a:lvl6pPr>
    <a:lvl7pPr marL="2743200" algn="l" defTabSz="914400" rtl="0" eaLnBrk="1" latinLnBrk="0" hangingPunct="1">
      <a:defRPr kern="1200">
        <a:solidFill>
          <a:schemeClr val="tx1"/>
        </a:solidFill>
        <a:latin typeface="Arial" charset="0"/>
        <a:ea typeface="Avenir"/>
        <a:cs typeface="Avenir"/>
        <a:sym typeface="Arial" charset="0"/>
      </a:defRPr>
    </a:lvl7pPr>
    <a:lvl8pPr marL="3200400" algn="l" defTabSz="914400" rtl="0" eaLnBrk="1" latinLnBrk="0" hangingPunct="1">
      <a:defRPr kern="1200">
        <a:solidFill>
          <a:schemeClr val="tx1"/>
        </a:solidFill>
        <a:latin typeface="Arial" charset="0"/>
        <a:ea typeface="Avenir"/>
        <a:cs typeface="Avenir"/>
        <a:sym typeface="Arial" charset="0"/>
      </a:defRPr>
    </a:lvl8pPr>
    <a:lvl9pPr marL="3657600" algn="l" defTabSz="914400" rtl="0" eaLnBrk="1" latinLnBrk="0" hangingPunct="1">
      <a:defRPr kern="1200">
        <a:solidFill>
          <a:schemeClr val="tx1"/>
        </a:solidFill>
        <a:latin typeface="Arial" charset="0"/>
        <a:ea typeface="Avenir"/>
        <a:cs typeface="Avenir"/>
        <a:sym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AD8C"/>
    <a:srgbClr val="99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6D6D7"/>
          </a:solidFill>
        </a:fill>
      </a:tcStyle>
    </a:wholeTbl>
    <a:band2H>
      <a:tcTxStyle/>
      <a:tcStyle>
        <a:tcBdr/>
        <a:fill>
          <a:solidFill>
            <a:srgbClr val="EBECEC"/>
          </a:solidFill>
        </a:fill>
      </a:tcStyle>
    </a:band2H>
    <a:firstCol>
      <a:tcTxStyle b="on" i="on">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797B7E"/>
          </a:solidFill>
        </a:fill>
      </a:tcStyle>
    </a:firstCol>
    <a:lastRow>
      <a:tcTxStyle b="on" i="on">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797B7E"/>
          </a:solidFill>
        </a:fill>
      </a:tcStyle>
    </a:lastRow>
    <a:firstRow>
      <a:tcTxStyle b="on" i="on">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797B7E"/>
          </a:solidFill>
        </a:fill>
      </a:tcStyle>
    </a:firstRow>
  </a:tblStyle>
  <a:tblStyle styleId="{C7B018BB-80A7-4F77-B60F-C8B233D01FF8}" styleName="">
    <a:tblBg/>
    <a:wholeTbl>
      <a:tcTxStyle b="on" i="on">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1"/>
          </a:solidFill>
        </a:fill>
      </a:tcStyle>
    </a:wholeTbl>
    <a:band2H>
      <a:tcTxStyle/>
      <a:tcStyle>
        <a:tcBdr/>
        <a:fill>
          <a:solidFill>
            <a:srgbClr val="E6F0F8"/>
          </a:solidFill>
        </a:fill>
      </a:tcStyle>
    </a:band2H>
    <a:firstCol>
      <a:tcTxStyle b="on" i="on">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8A1D9"/>
          </a:solidFill>
        </a:fill>
      </a:tcStyle>
    </a:firstCol>
    <a:lastRow>
      <a:tcTxStyle b="on" i="on">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8A1D9"/>
          </a:solidFill>
        </a:fill>
      </a:tcStyle>
    </a:lastRow>
    <a:firstRow>
      <a:tcTxStyle b="on" i="on">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8A1D9"/>
          </a:solidFill>
        </a:fill>
      </a:tcStyle>
    </a:firstRow>
  </a:tblStyle>
  <a:tblStyle styleId="{EEE7283C-3CF3-47DC-8721-378D4A62B228}" styleName="">
    <a:tblBg/>
    <a:wholeTbl>
      <a:tcTxStyle b="on" i="on">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4DC"/>
          </a:solidFill>
        </a:fill>
      </a:tcStyle>
    </a:wholeTbl>
    <a:band2H>
      <a:tcTxStyle/>
      <a:tcStyle>
        <a:tcBdr/>
        <a:fill>
          <a:solidFill>
            <a:srgbClr val="E8EAEE"/>
          </a:solidFill>
        </a:fill>
      </a:tcStyle>
    </a:band2H>
    <a:firstCol>
      <a:tcTxStyle b="on" i="on">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06E94"/>
          </a:solidFill>
        </a:fill>
      </a:tcStyle>
    </a:firstCol>
    <a:lastRow>
      <a:tcTxStyle b="on" i="on">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06E94"/>
          </a:solidFill>
        </a:fill>
      </a:tcStyle>
    </a:lastRow>
    <a:firstRow>
      <a:tcTxStyle b="on" i="on">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06E94"/>
          </a:solidFill>
        </a:fill>
      </a:tcStyle>
    </a:firstRow>
  </a:tblStyle>
  <a:tblStyle styleId="{CF821DB8-F4EB-4A41-A1BA-3FCAFE7338EE}" styleName="">
    <a:tblBg/>
    <a:wholeTbl>
      <a:tcTxStyle b="on" i="on">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7B7E"/>
          </a:solidFill>
        </a:fill>
      </a:tcStyle>
    </a:firstCol>
    <a:lastRow>
      <a:tcTxStyle b="on" i="on">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n">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797B7E"/>
          </a:solidFill>
        </a:fill>
      </a:tcStyle>
    </a:firstRow>
  </a:tblStyle>
  <a:tblStyle styleId="{33BA23B1-9221-436E-865A-0063620EA4FD}" styleName="">
    <a:tblBg/>
    <a:wholeTbl>
      <a:tcTxStyle b="on" i="on">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n">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fill>
      </a:tcStyle>
    </a:firstCol>
    <a:lastRow>
      <a:tcTxStyle b="on" i="on">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fill>
      </a:tcStyle>
    </a:lastRow>
    <a:firstRow>
      <a:tcTxStyle b="on" i="on">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fill>
      </a:tcStyle>
    </a:firstRow>
  </a:tblStyle>
  <a:tblStyle styleId="{2708684C-4D16-4618-839F-0558EEFCDFE6}" styleName="">
    <a:tblBg/>
    <a:wholeTbl>
      <a:tcTxStyle b="on" i="on">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n">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n">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n">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0" d="100"/>
          <a:sy n="120" d="100"/>
        </p:scale>
        <p:origin x="1266" y="11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6" name="Shape 76"/>
          <p:cNvSpPr>
            <a:spLocks noGrp="1" noRot="1" noChangeAspect="1"/>
          </p:cNvSpPr>
          <p:nvPr>
            <p:ph type="sldImg"/>
          </p:nvPr>
        </p:nvSpPr>
        <p:spPr>
          <a:xfrm>
            <a:off x="1143000" y="685800"/>
            <a:ext cx="4572000" cy="3429000"/>
          </a:xfrm>
          <a:prstGeom prst="rect">
            <a:avLst/>
          </a:prstGeom>
        </p:spPr>
        <p:txBody>
          <a:bodyPr/>
          <a:lstStyle/>
          <a:p>
            <a:pPr lvl="0"/>
            <a:endParaRPr noProof="0">
              <a:sym typeface="Avenir"/>
            </a:endParaRPr>
          </a:p>
        </p:txBody>
      </p:sp>
      <p:sp>
        <p:nvSpPr>
          <p:cNvPr id="77" name="Shape 77"/>
          <p:cNvSpPr>
            <a:spLocks noGrp="1"/>
          </p:cNvSpPr>
          <p:nvPr>
            <p:ph type="body" sz="quarter" idx="1"/>
          </p:nvPr>
        </p:nvSpPr>
        <p:spPr>
          <a:xfrm>
            <a:off x="914400" y="4343400"/>
            <a:ext cx="5029200" cy="4114800"/>
          </a:xfrm>
          <a:prstGeom prst="rect">
            <a:avLst/>
          </a:prstGeom>
        </p:spPr>
        <p:txBody>
          <a:bodyPr/>
          <a:lstStyle/>
          <a:p>
            <a:pPr lvl="0"/>
            <a:endParaRPr noProof="0">
              <a:sym typeface="Avenir"/>
            </a:endParaRPr>
          </a:p>
        </p:txBody>
      </p:sp>
    </p:spTree>
    <p:extLst>
      <p:ext uri="{BB962C8B-B14F-4D97-AF65-F5344CB8AC3E}">
        <p14:creationId xmlns:p14="http://schemas.microsoft.com/office/powerpoint/2010/main" val="1493489737"/>
      </p:ext>
    </p:extLst>
  </p:cSld>
  <p:clrMap bg1="lt1" tx1="dk1" bg2="lt2" tx2="dk2" accent1="accent1" accent2="accent2" accent3="accent3" accent4="accent4" accent5="accent5" accent6="accent6" hlink="hlink" folHlink="folHlink"/>
  <p:notesStyle>
    <a:lvl1pPr algn="l" defTabSz="457200" rtl="0" eaLnBrk="0" fontAlgn="base" hangingPunct="0">
      <a:lnSpc>
        <a:spcPct val="125000"/>
      </a:lnSpc>
      <a:spcBef>
        <a:spcPct val="30000"/>
      </a:spcBef>
      <a:spcAft>
        <a:spcPct val="0"/>
      </a:spcAft>
      <a:defRPr sz="2400">
        <a:solidFill>
          <a:schemeClr val="tx1"/>
        </a:solidFill>
        <a:latin typeface="+mn-lt"/>
        <a:ea typeface="+mn-ea"/>
        <a:cs typeface="+mn-cs"/>
        <a:sym typeface="Avenir"/>
      </a:defRPr>
    </a:lvl1pPr>
    <a:lvl2pPr marL="742950" indent="-285750" algn="l" defTabSz="457200" rtl="0" eaLnBrk="0" fontAlgn="base" hangingPunct="0">
      <a:lnSpc>
        <a:spcPct val="125000"/>
      </a:lnSpc>
      <a:spcBef>
        <a:spcPct val="30000"/>
      </a:spcBef>
      <a:spcAft>
        <a:spcPct val="0"/>
      </a:spcAft>
      <a:defRPr sz="2400">
        <a:solidFill>
          <a:schemeClr val="tx1"/>
        </a:solidFill>
        <a:latin typeface="+mn-lt"/>
        <a:ea typeface="+mn-ea"/>
        <a:cs typeface="+mn-cs"/>
        <a:sym typeface="Avenir"/>
      </a:defRPr>
    </a:lvl2pPr>
    <a:lvl3pPr marL="1143000" indent="-228600" algn="l" defTabSz="457200" rtl="0" eaLnBrk="0" fontAlgn="base" hangingPunct="0">
      <a:lnSpc>
        <a:spcPct val="125000"/>
      </a:lnSpc>
      <a:spcBef>
        <a:spcPct val="30000"/>
      </a:spcBef>
      <a:spcAft>
        <a:spcPct val="0"/>
      </a:spcAft>
      <a:defRPr sz="2400">
        <a:solidFill>
          <a:schemeClr val="tx1"/>
        </a:solidFill>
        <a:latin typeface="+mn-lt"/>
        <a:ea typeface="+mn-ea"/>
        <a:cs typeface="+mn-cs"/>
        <a:sym typeface="Avenir"/>
      </a:defRPr>
    </a:lvl3pPr>
    <a:lvl4pPr marL="1600200" indent="-228600" algn="l" defTabSz="457200" rtl="0" eaLnBrk="0" fontAlgn="base" hangingPunct="0">
      <a:lnSpc>
        <a:spcPct val="125000"/>
      </a:lnSpc>
      <a:spcBef>
        <a:spcPct val="30000"/>
      </a:spcBef>
      <a:spcAft>
        <a:spcPct val="0"/>
      </a:spcAft>
      <a:defRPr sz="2400">
        <a:solidFill>
          <a:schemeClr val="tx1"/>
        </a:solidFill>
        <a:latin typeface="+mn-lt"/>
        <a:ea typeface="+mn-ea"/>
        <a:cs typeface="+mn-cs"/>
        <a:sym typeface="Avenir"/>
      </a:defRPr>
    </a:lvl4pPr>
    <a:lvl5pPr marL="2057400" indent="-228600" algn="l" defTabSz="457200" rtl="0" eaLnBrk="0" fontAlgn="base" hangingPunct="0">
      <a:lnSpc>
        <a:spcPct val="125000"/>
      </a:lnSpc>
      <a:spcBef>
        <a:spcPct val="30000"/>
      </a:spcBef>
      <a:spcAft>
        <a:spcPct val="0"/>
      </a:spcAft>
      <a:defRPr sz="2400">
        <a:solidFill>
          <a:schemeClr val="tx1"/>
        </a:solidFill>
        <a:latin typeface="+mn-lt"/>
        <a:ea typeface="+mn-ea"/>
        <a:cs typeface="+mn-cs"/>
        <a:sym typeface="Avenir"/>
      </a:defRPr>
    </a:lvl5pPr>
    <a:lvl6pPr indent="1143000" defTabSz="457200">
      <a:lnSpc>
        <a:spcPct val="125000"/>
      </a:lnSpc>
      <a:defRPr sz="2400">
        <a:latin typeface="+mn-lt"/>
        <a:ea typeface="+mn-ea"/>
        <a:cs typeface="+mn-cs"/>
        <a:sym typeface="Avenir"/>
      </a:defRPr>
    </a:lvl6pPr>
    <a:lvl7pPr indent="1371600" defTabSz="457200">
      <a:lnSpc>
        <a:spcPct val="125000"/>
      </a:lnSpc>
      <a:defRPr sz="2400">
        <a:latin typeface="+mn-lt"/>
        <a:ea typeface="+mn-ea"/>
        <a:cs typeface="+mn-cs"/>
        <a:sym typeface="Avenir"/>
      </a:defRPr>
    </a:lvl7pPr>
    <a:lvl8pPr indent="1600200" defTabSz="457200">
      <a:lnSpc>
        <a:spcPct val="125000"/>
      </a:lnSpc>
      <a:defRPr sz="2400">
        <a:latin typeface="+mn-lt"/>
        <a:ea typeface="+mn-ea"/>
        <a:cs typeface="+mn-cs"/>
        <a:sym typeface="Avenir"/>
      </a:defRPr>
    </a:lvl8pPr>
    <a:lvl9pPr indent="1828800" defTabSz="457200">
      <a:lnSpc>
        <a:spcPct val="125000"/>
      </a:lnSpc>
      <a:defRPr sz="2400">
        <a:latin typeface="+mn-lt"/>
        <a:ea typeface="+mn-ea"/>
        <a:cs typeface="+mn-cs"/>
        <a:sym typeface="Avenir"/>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expertconsultbook.com/expertconsult/b/linkTo?type=bookPage&amp;isbn=978-1-4160-6189-2&amp;eid=4-u1.0-B978-1-4160-6189-2..00111-6--bib36&amp;appID=NGE"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expertconsultbook.com/expertconsult/b/linkTo?type=bookPage&amp;isbn=978-1-4160-6189-2&amp;eid=4-u1.0-B978-1-4160-6189-2..00111-6--bib36&amp;appID=NGE"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expertconsultbook.com/expertconsult/b/linkTo?type=bookPage&amp;isbn=978-1-4160-6189-2&amp;eid=4-u1.0-B978-1-4160-6189-2..00111-6--bib36&amp;appID=NGE"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hape 111"/>
          <p:cNvSpPr>
            <a:spLocks noGrp="1" noRot="1" noChangeAspect="1"/>
          </p:cNvSpPr>
          <p:nvPr>
            <p:ph type="sldImg"/>
          </p:nvPr>
        </p:nvSpPr>
        <p:spPr bwMode="auto">
          <a:noFill/>
        </p:spPr>
      </p:sp>
      <p:sp>
        <p:nvSpPr>
          <p:cNvPr id="47106" name="Shape 112"/>
          <p:cNvSpPr>
            <a:spLocks noGrp="1"/>
          </p:cNvSpPr>
          <p:nvPr>
            <p:ph type="body" sz="quarter" idx="1"/>
          </p:nvPr>
        </p:nvSpPr>
        <p:spPr bwMode="auto">
          <a:noFill/>
        </p:spPr>
        <p:txBody>
          <a:bodyPr vert="horz" wrap="square" lIns="91440" tIns="45720" rIns="91440" bIns="45720" numCol="1" anchor="t" anchorCtr="0" compatLnSpc="1">
            <a:prstTxWarp prst="textNoShape">
              <a:avLst/>
            </a:prstTxWarp>
          </a:bodyPr>
          <a:lstStyle/>
          <a:p>
            <a:pPr eaLnBrk="1" hangingPunct="1">
              <a:lnSpc>
                <a:spcPts val="3500"/>
              </a:lnSpc>
              <a:spcBef>
                <a:spcPct val="0"/>
              </a:spcBef>
            </a:pPr>
            <a:r>
              <a:rPr lang="cs-CZ">
                <a:solidFill>
                  <a:srgbClr val="572E2D"/>
                </a:solidFill>
                <a:latin typeface="Noteworthy Bold"/>
                <a:ea typeface="Noteworthy Bold"/>
                <a:cs typeface="Noteworthy Bold"/>
                <a:sym typeface="Noteworthy Bold"/>
              </a:rPr>
              <a:t>The global map of inflammatory bowel disease: red refers to annual incidence greater than 10/105, orange to incidence of 5–10/105, green to incidence less than 4/105, yellow to low incidence that is continuously increasing. Absence of color indicates absence of data.</a:t>
            </a:r>
          </a:p>
        </p:txBody>
      </p:sp>
    </p:spTree>
    <p:extLst>
      <p:ext uri="{BB962C8B-B14F-4D97-AF65-F5344CB8AC3E}">
        <p14:creationId xmlns:p14="http://schemas.microsoft.com/office/powerpoint/2010/main" val="1807783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hape 214"/>
          <p:cNvSpPr>
            <a:spLocks noGrp="1" noRot="1" noChangeAspect="1"/>
          </p:cNvSpPr>
          <p:nvPr>
            <p:ph type="sldImg"/>
          </p:nvPr>
        </p:nvSpPr>
        <p:spPr bwMode="auto">
          <a:noFill/>
        </p:spPr>
      </p:sp>
      <p:sp>
        <p:nvSpPr>
          <p:cNvPr id="68610" name="Shape 215"/>
          <p:cNvSpPr>
            <a:spLocks noGrp="1"/>
          </p:cNvSpPr>
          <p:nvPr>
            <p:ph type="body" sz="quarter" idx="1"/>
          </p:nvPr>
        </p:nvSpPr>
        <p:spPr bwMode="auto">
          <a:noFill/>
        </p:spPr>
        <p:txBody>
          <a:bodyPr vert="horz" wrap="square" lIns="91440" tIns="45720" rIns="91440" bIns="45720" numCol="1" anchor="t" anchorCtr="0" compatLnSpc="1">
            <a:prstTxWarp prst="textNoShape">
              <a:avLst/>
            </a:prstTxWarp>
          </a:bodyPr>
          <a:lstStyle/>
          <a:p>
            <a:pPr eaLnBrk="1" hangingPunct="1">
              <a:lnSpc>
                <a:spcPts val="3500"/>
              </a:lnSpc>
              <a:spcBef>
                <a:spcPct val="0"/>
              </a:spcBef>
            </a:pPr>
            <a:r>
              <a:rPr lang="cs-CZ">
                <a:solidFill>
                  <a:srgbClr val="572E2D"/>
                </a:solidFill>
                <a:latin typeface="Noteworthy Bold"/>
                <a:ea typeface="Noteworthy Bold"/>
                <a:cs typeface="Noteworthy Bold"/>
                <a:sym typeface="Noteworthy Bold"/>
              </a:rPr>
              <a:t>Cumulative rate of remaining free of intestinal penetrating or stricturing complications in ileal (left) and colonic (right) CD. Perianal complications were not taken into account. Data were obtained from the studies at St-Antoine hospital that included 1448 patients with ileal disease (L1) and 1129 patients with colonic disease (L2). © Acta Gastro-Enterologica Belgica (Cosnes J, Acta Gastroenterol Belg 2008;71:303–307), reproduced with permission.</a:t>
            </a:r>
          </a:p>
        </p:txBody>
      </p:sp>
    </p:spTree>
    <p:extLst>
      <p:ext uri="{BB962C8B-B14F-4D97-AF65-F5344CB8AC3E}">
        <p14:creationId xmlns:p14="http://schemas.microsoft.com/office/powerpoint/2010/main" val="4164103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hape 224"/>
          <p:cNvSpPr>
            <a:spLocks noGrp="1" noRot="1" noChangeAspect="1"/>
          </p:cNvSpPr>
          <p:nvPr>
            <p:ph type="sldImg"/>
          </p:nvPr>
        </p:nvSpPr>
        <p:spPr bwMode="auto">
          <a:noFill/>
        </p:spPr>
      </p:sp>
      <p:sp>
        <p:nvSpPr>
          <p:cNvPr id="70658" name="Shape 225"/>
          <p:cNvSpPr>
            <a:spLocks noGrp="1"/>
          </p:cNvSpPr>
          <p:nvPr>
            <p:ph type="body" sz="quarter" idx="1"/>
          </p:nvPr>
        </p:nvSpPr>
        <p:spPr bwMode="auto">
          <a:noFill/>
        </p:spPr>
        <p:txBody>
          <a:bodyPr vert="horz" wrap="square" lIns="91440" tIns="45720" rIns="91440" bIns="45720" numCol="1" anchor="t" anchorCtr="0" compatLnSpc="1">
            <a:prstTxWarp prst="textNoShape">
              <a:avLst/>
            </a:prstTxWarp>
          </a:bodyPr>
          <a:lstStyle/>
          <a:p>
            <a:pPr eaLnBrk="1" hangingPunct="1">
              <a:lnSpc>
                <a:spcPts val="3500"/>
              </a:lnSpc>
              <a:spcBef>
                <a:spcPct val="0"/>
              </a:spcBef>
            </a:pPr>
            <a:r>
              <a:rPr lang="cs-CZ">
                <a:solidFill>
                  <a:srgbClr val="572E2D"/>
                </a:solidFill>
                <a:latin typeface="Noteworthy Bold"/>
                <a:ea typeface="Noteworthy Bold"/>
                <a:cs typeface="Noteworthy Bold"/>
                <a:sym typeface="Noteworthy Bold"/>
              </a:rPr>
              <a:t>Cumulative rate of remaining free of intestinal penetrating or stricturing complications in ileal (left) and colonic (right) CD. Perianal complications were not taken into account. Data were obtained from the studies at St-Antoine hospital that included 1448 patients with ileal disease (L1) and 1129 patients with colonic disease (L2). © Acta Gastro-Enterologica Belgica (Cosnes J, Acta Gastroenterol Belg 2008;71:303–307), reproduced with permission.</a:t>
            </a:r>
          </a:p>
        </p:txBody>
      </p:sp>
    </p:spTree>
    <p:extLst>
      <p:ext uri="{BB962C8B-B14F-4D97-AF65-F5344CB8AC3E}">
        <p14:creationId xmlns:p14="http://schemas.microsoft.com/office/powerpoint/2010/main" val="1460226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hape 233"/>
          <p:cNvSpPr>
            <a:spLocks noGrp="1" noRot="1" noChangeAspect="1"/>
          </p:cNvSpPr>
          <p:nvPr>
            <p:ph type="sldImg"/>
          </p:nvPr>
        </p:nvSpPr>
        <p:spPr bwMode="auto">
          <a:noFill/>
        </p:spPr>
      </p:sp>
      <p:sp>
        <p:nvSpPr>
          <p:cNvPr id="72706" name="Shape 234"/>
          <p:cNvSpPr>
            <a:spLocks noGrp="1"/>
          </p:cNvSpPr>
          <p:nvPr>
            <p:ph type="body" sz="quarter" idx="1"/>
          </p:nvPr>
        </p:nvSpPr>
        <p:spPr bwMode="auto">
          <a:noFill/>
        </p:spPr>
        <p:txBody>
          <a:bodyPr vert="horz" wrap="square" lIns="91440" tIns="45720" rIns="91440" bIns="45720" numCol="1" anchor="t" anchorCtr="0" compatLnSpc="1">
            <a:prstTxWarp prst="textNoShape">
              <a:avLst/>
            </a:prstTxWarp>
          </a:bodyPr>
          <a:lstStyle/>
          <a:p>
            <a:pPr eaLnBrk="1" hangingPunct="1">
              <a:lnSpc>
                <a:spcPts val="3500"/>
              </a:lnSpc>
              <a:spcBef>
                <a:spcPct val="0"/>
              </a:spcBef>
            </a:pPr>
            <a:r>
              <a:rPr lang="cs-CZ">
                <a:solidFill>
                  <a:srgbClr val="572E2D"/>
                </a:solidFill>
                <a:latin typeface="Noteworthy Bold"/>
                <a:ea typeface="Noteworthy Bold"/>
                <a:cs typeface="Noteworthy Bold"/>
                <a:sym typeface="Noteworthy Bold"/>
              </a:rPr>
              <a:t>Cumulative rate of remaining free of intestinal penetrating or stricturing complications in ileal (left) and colonic (right) CD. Perianal complications were not taken into account. Data were obtained from the studies at St-Antoine hospital that included 1448 patients with ileal disease (L1) and 1129 patients with colonic disease (L2). © Acta Gastro-Enterologica Belgica (Cosnes J, Acta Gastroenterol Belg 2008;71:303–307), reproduced with permission.</a:t>
            </a:r>
          </a:p>
        </p:txBody>
      </p:sp>
    </p:spTree>
    <p:extLst>
      <p:ext uri="{BB962C8B-B14F-4D97-AF65-F5344CB8AC3E}">
        <p14:creationId xmlns:p14="http://schemas.microsoft.com/office/powerpoint/2010/main" val="8023711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hape 243"/>
          <p:cNvSpPr>
            <a:spLocks noGrp="1" noRot="1" noChangeAspect="1"/>
          </p:cNvSpPr>
          <p:nvPr>
            <p:ph type="sldImg"/>
          </p:nvPr>
        </p:nvSpPr>
        <p:spPr bwMode="auto">
          <a:noFill/>
        </p:spPr>
      </p:sp>
      <p:sp>
        <p:nvSpPr>
          <p:cNvPr id="74754" name="Shape 244"/>
          <p:cNvSpPr>
            <a:spLocks noGrp="1"/>
          </p:cNvSpPr>
          <p:nvPr>
            <p:ph type="body" sz="quarter" idx="1"/>
          </p:nvPr>
        </p:nvSpPr>
        <p:spPr bwMode="auto">
          <a:noFill/>
        </p:spPr>
        <p:txBody>
          <a:bodyPr vert="horz" wrap="square" lIns="91440" tIns="45720" rIns="91440" bIns="45720" numCol="1" anchor="t" anchorCtr="0" compatLnSpc="1">
            <a:prstTxWarp prst="textNoShape">
              <a:avLst/>
            </a:prstTxWarp>
          </a:bodyPr>
          <a:lstStyle/>
          <a:p>
            <a:pPr eaLnBrk="1" hangingPunct="1">
              <a:lnSpc>
                <a:spcPts val="3500"/>
              </a:lnSpc>
              <a:spcBef>
                <a:spcPct val="0"/>
              </a:spcBef>
            </a:pPr>
            <a:r>
              <a:rPr lang="cs-CZ">
                <a:solidFill>
                  <a:srgbClr val="572E2D"/>
                </a:solidFill>
                <a:latin typeface="Noteworthy Bold"/>
                <a:ea typeface="Noteworthy Bold"/>
                <a:cs typeface="Noteworthy Bold"/>
                <a:sym typeface="Noteworthy Bold"/>
              </a:rPr>
              <a:t>U těžké choroby po 15 letech při stejném procentu imunosupresivní léčby větší procento inaktivních – spontánní vyhasnutí?</a:t>
            </a:r>
          </a:p>
        </p:txBody>
      </p:sp>
    </p:spTree>
    <p:extLst>
      <p:ext uri="{BB962C8B-B14F-4D97-AF65-F5344CB8AC3E}">
        <p14:creationId xmlns:p14="http://schemas.microsoft.com/office/powerpoint/2010/main" val="3712268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hape 215"/>
          <p:cNvSpPr>
            <a:spLocks noGrp="1" noRot="1" noChangeAspect="1" noTextEdit="1"/>
          </p:cNvSpPr>
          <p:nvPr>
            <p:ph type="sldImg"/>
          </p:nvPr>
        </p:nvSpPr>
        <p:spPr bwMode="auto">
          <a:noFill/>
        </p:spPr>
      </p:sp>
      <p:sp>
        <p:nvSpPr>
          <p:cNvPr id="78850" name="Shape 216"/>
          <p:cNvSpPr>
            <a:spLocks noGrp="1"/>
          </p:cNvSpPr>
          <p:nvPr>
            <p:ph type="body" sz="quarter" idx="1"/>
          </p:nvPr>
        </p:nvSpPr>
        <p:spPr bwMode="auto">
          <a:noFill/>
        </p:spPr>
        <p:txBody>
          <a:bodyPr vert="horz" wrap="square" lIns="91440" tIns="45720" rIns="91440" bIns="45720" numCol="1" anchor="t" anchorCtr="0" compatLnSpc="1">
            <a:prstTxWarp prst="textNoShape">
              <a:avLst/>
            </a:prstTxWarp>
          </a:bodyPr>
          <a:lstStyle/>
          <a:p>
            <a:pPr eaLnBrk="1" hangingPunct="1">
              <a:lnSpc>
                <a:spcPts val="3500"/>
              </a:lnSpc>
              <a:spcBef>
                <a:spcPct val="0"/>
              </a:spcBef>
            </a:pPr>
            <a:r>
              <a:rPr lang="en-US" sz="2500">
                <a:solidFill>
                  <a:srgbClr val="572E2D"/>
                </a:solidFill>
                <a:latin typeface="Noteworthy Bold"/>
                <a:ea typeface="Noteworthy Bold"/>
                <a:cs typeface="Noteworthy Bold"/>
                <a:sym typeface="Noteworthy Bold"/>
              </a:rPr>
              <a:t>Many infectious agents have been proposed as the cause of Crohn's disease including chlamydia, Listeria monocytogenes, cell-wall–deficient Pseudomonas species, reovirus, and many others. Paramyxovirus (measles virus) has been implicated etiologically in Crohn's disease as a cause of granulomatous vasculitis and microinfarcts of the intestine,</a:t>
            </a:r>
            <a:r>
              <a:rPr lang="en-US" sz="2500">
                <a:solidFill>
                  <a:srgbClr val="572E2D"/>
                </a:solidFill>
                <a:latin typeface="Noteworthy Bold"/>
                <a:ea typeface="Noteworthy Bold"/>
                <a:cs typeface="Noteworthy Bold"/>
                <a:sym typeface="Noteworthy Bold"/>
                <a:hlinkClick r:id="rId3"/>
              </a:rPr>
              <a:t>[36]</a:t>
            </a:r>
            <a:r>
              <a:rPr lang="en-US" sz="2500">
                <a:solidFill>
                  <a:srgbClr val="572E2D"/>
                </a:solidFill>
                <a:latin typeface="Noteworthy Bold"/>
                <a:ea typeface="Noteworthy Bold"/>
                <a:cs typeface="Noteworthy Bold"/>
                <a:sym typeface="Noteworthy Bold"/>
              </a:rPr>
              <a:t> but a proposed association between early measles vaccination and Crohn's disease largely has been disproved </a:t>
            </a:r>
          </a:p>
        </p:txBody>
      </p:sp>
    </p:spTree>
    <p:extLst>
      <p:ext uri="{BB962C8B-B14F-4D97-AF65-F5344CB8AC3E}">
        <p14:creationId xmlns:p14="http://schemas.microsoft.com/office/powerpoint/2010/main" val="31303468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hape 252"/>
          <p:cNvSpPr>
            <a:spLocks noGrp="1" noRot="1" noChangeAspect="1" noTextEdit="1"/>
          </p:cNvSpPr>
          <p:nvPr>
            <p:ph type="sldImg"/>
          </p:nvPr>
        </p:nvSpPr>
        <p:spPr bwMode="auto">
          <a:noFill/>
        </p:spPr>
      </p:sp>
      <p:sp>
        <p:nvSpPr>
          <p:cNvPr id="87042" name="Shape 253"/>
          <p:cNvSpPr>
            <a:spLocks noGrp="1"/>
          </p:cNvSpPr>
          <p:nvPr>
            <p:ph type="body" sz="quarter" idx="1"/>
          </p:nvPr>
        </p:nvSpPr>
        <p:spPr bwMode="auto">
          <a:noFill/>
        </p:spPr>
        <p:txBody>
          <a:bodyPr vert="horz" wrap="square" lIns="91440" tIns="45720" rIns="91440" bIns="45720" numCol="1" anchor="t" anchorCtr="0" compatLnSpc="1">
            <a:prstTxWarp prst="textNoShape">
              <a:avLst/>
            </a:prstTxWarp>
          </a:bodyPr>
          <a:lstStyle/>
          <a:p>
            <a:pPr eaLnBrk="1" hangingPunct="1">
              <a:lnSpc>
                <a:spcPts val="3500"/>
              </a:lnSpc>
              <a:spcBef>
                <a:spcPct val="0"/>
              </a:spcBef>
            </a:pPr>
            <a:r>
              <a:rPr lang="en-US" sz="2500">
                <a:solidFill>
                  <a:srgbClr val="572E2D"/>
                </a:solidFill>
                <a:latin typeface="Noteworthy Bold"/>
                <a:ea typeface="Noteworthy Bold"/>
                <a:cs typeface="Noteworthy Bold"/>
                <a:sym typeface="Noteworthy Bold"/>
              </a:rPr>
              <a:t>Many infectious agents have been proposed as the cause of Crohn's disease including chlamydia, Listeria monocytogenes, cell-wall–deficient Pseudomonas species, reovirus, and many others. Paramyxovirus (measles virus) has been implicated etiologically in Crohn's disease as a cause of granulomatous vasculitis and microinfarcts of the intestine,</a:t>
            </a:r>
            <a:r>
              <a:rPr lang="en-US" sz="2500">
                <a:solidFill>
                  <a:srgbClr val="572E2D"/>
                </a:solidFill>
                <a:latin typeface="Noteworthy Bold"/>
                <a:ea typeface="Noteworthy Bold"/>
                <a:cs typeface="Noteworthy Bold"/>
                <a:sym typeface="Noteworthy Bold"/>
                <a:hlinkClick r:id="rId3"/>
              </a:rPr>
              <a:t>[36]</a:t>
            </a:r>
            <a:r>
              <a:rPr lang="en-US" sz="2500">
                <a:solidFill>
                  <a:srgbClr val="572E2D"/>
                </a:solidFill>
                <a:latin typeface="Noteworthy Bold"/>
                <a:ea typeface="Noteworthy Bold"/>
                <a:cs typeface="Noteworthy Bold"/>
                <a:sym typeface="Noteworthy Bold"/>
              </a:rPr>
              <a:t> but a proposed association between early measles vaccination and Crohn's disease largely has been disproved </a:t>
            </a:r>
          </a:p>
        </p:txBody>
      </p:sp>
    </p:spTree>
    <p:extLst>
      <p:ext uri="{BB962C8B-B14F-4D97-AF65-F5344CB8AC3E}">
        <p14:creationId xmlns:p14="http://schemas.microsoft.com/office/powerpoint/2010/main" val="13323876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hape 303"/>
          <p:cNvSpPr>
            <a:spLocks noGrp="1" noRot="1" noChangeAspect="1" noTextEdit="1"/>
          </p:cNvSpPr>
          <p:nvPr>
            <p:ph type="sldImg"/>
          </p:nvPr>
        </p:nvSpPr>
        <p:spPr bwMode="auto">
          <a:noFill/>
        </p:spPr>
      </p:sp>
      <p:sp>
        <p:nvSpPr>
          <p:cNvPr id="100354" name="Shape 304"/>
          <p:cNvSpPr>
            <a:spLocks noGrp="1"/>
          </p:cNvSpPr>
          <p:nvPr>
            <p:ph type="body" sz="quarter" idx="1"/>
          </p:nvPr>
        </p:nvSpPr>
        <p:spPr bwMode="auto">
          <a:noFill/>
        </p:spPr>
        <p:txBody>
          <a:bodyPr vert="horz" wrap="square" lIns="91440" tIns="45720" rIns="91440" bIns="45720" numCol="1" anchor="t" anchorCtr="0" compatLnSpc="1">
            <a:prstTxWarp prst="textNoShape">
              <a:avLst/>
            </a:prstTxWarp>
          </a:bodyPr>
          <a:lstStyle/>
          <a:p>
            <a:pPr eaLnBrk="1" hangingPunct="1">
              <a:lnSpc>
                <a:spcPts val="3500"/>
              </a:lnSpc>
              <a:spcBef>
                <a:spcPct val="0"/>
              </a:spcBef>
            </a:pPr>
            <a:r>
              <a:rPr lang="en-US" sz="2500">
                <a:solidFill>
                  <a:srgbClr val="572E2D"/>
                </a:solidFill>
                <a:latin typeface="Noteworthy Bold"/>
                <a:ea typeface="Noteworthy Bold"/>
                <a:cs typeface="Noteworthy Bold"/>
                <a:sym typeface="Noteworthy Bold"/>
              </a:rPr>
              <a:t>Calprotectin je kalcium vazebný protein s antimikrobiální aktivitou molekulové hmotnosti 36.5 kD složený ze dvou těžkých řetězců a jednoho lehkého řetězce, odvozený především od monocytů a neutrofilů. Calprotectin jako marker stanovený ve stolici vykazuje nižší variabilitu než hemoglobin a je vhodným ukazatelem při diagnostice i monitorování terapie střevních zánětlivých onemocnění - ulcerózní kolitidy a Crohnovy choroby, nebo nekrotizující enterokolitidy u dětí. Stanovení koncentrace ve vzorku stolice s cut-off hodnotou 30 mg/l vykazuje specificitu 97% a senzitivitu 100% pro diferenciální diagnostiku mezi akutní Crohnovou chorobou a syndromem IBS (irritable bowel syndrome). Calprotectin ve stolici je rovněž testován jako marker kolorektálního karcinomu, většina uvedených citací srovnává stanovení calprotectinu s testem FOB, který je běžným screeningovým testem kolorektálních tumorů.. </a:t>
            </a:r>
          </a:p>
        </p:txBody>
      </p:sp>
    </p:spTree>
    <p:extLst>
      <p:ext uri="{BB962C8B-B14F-4D97-AF65-F5344CB8AC3E}">
        <p14:creationId xmlns:p14="http://schemas.microsoft.com/office/powerpoint/2010/main" val="3577237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hape 122"/>
          <p:cNvSpPr>
            <a:spLocks noGrp="1" noRot="1" noChangeAspect="1"/>
          </p:cNvSpPr>
          <p:nvPr>
            <p:ph type="sldImg"/>
          </p:nvPr>
        </p:nvSpPr>
        <p:spPr bwMode="auto">
          <a:noFill/>
        </p:spPr>
      </p:sp>
      <p:sp>
        <p:nvSpPr>
          <p:cNvPr id="49154" name="Shape 123"/>
          <p:cNvSpPr>
            <a:spLocks noGrp="1"/>
          </p:cNvSpPr>
          <p:nvPr>
            <p:ph type="body" sz="quarter" idx="1"/>
          </p:nvPr>
        </p:nvSpPr>
        <p:spPr bwMode="auto">
          <a:noFill/>
        </p:spPr>
        <p:txBody>
          <a:bodyPr vert="horz" wrap="square" lIns="91440" tIns="45720" rIns="91440" bIns="45720" numCol="1" anchor="t" anchorCtr="0" compatLnSpc="1">
            <a:prstTxWarp prst="textNoShape">
              <a:avLst/>
            </a:prstTxWarp>
          </a:bodyPr>
          <a:lstStyle/>
          <a:p>
            <a:pPr eaLnBrk="1" hangingPunct="1">
              <a:lnSpc>
                <a:spcPts val="3500"/>
              </a:lnSpc>
              <a:spcBef>
                <a:spcPct val="0"/>
              </a:spcBef>
            </a:pPr>
            <a:r>
              <a:rPr lang="cs-CZ">
                <a:solidFill>
                  <a:srgbClr val="572E2D"/>
                </a:solidFill>
                <a:latin typeface="Noteworthy Bold"/>
                <a:ea typeface="Noteworthy Bold"/>
                <a:cs typeface="Noteworthy Bold"/>
                <a:sym typeface="Noteworthy Bold"/>
              </a:rPr>
              <a:t>The global map of inflammatory bowel disease: red refers to annual incidence greater than 10/105, orange to incidence of 5–10/105, green to incidence less than 4/105, yellow to low incidence that is continuously increasing. Absence of color indicates absence of data.</a:t>
            </a:r>
          </a:p>
        </p:txBody>
      </p:sp>
    </p:spTree>
    <p:extLst>
      <p:ext uri="{BB962C8B-B14F-4D97-AF65-F5344CB8AC3E}">
        <p14:creationId xmlns:p14="http://schemas.microsoft.com/office/powerpoint/2010/main" val="2572081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hape 133"/>
          <p:cNvSpPr>
            <a:spLocks noGrp="1" noRot="1" noChangeAspect="1"/>
          </p:cNvSpPr>
          <p:nvPr>
            <p:ph type="sldImg"/>
          </p:nvPr>
        </p:nvSpPr>
        <p:spPr bwMode="auto">
          <a:noFill/>
        </p:spPr>
      </p:sp>
      <p:sp>
        <p:nvSpPr>
          <p:cNvPr id="51202" name="Shape 134"/>
          <p:cNvSpPr>
            <a:spLocks noGrp="1"/>
          </p:cNvSpPr>
          <p:nvPr>
            <p:ph type="body" sz="quarter" idx="1"/>
          </p:nvPr>
        </p:nvSpPr>
        <p:spPr bwMode="auto">
          <a:noFill/>
        </p:spPr>
        <p:txBody>
          <a:bodyPr vert="horz" wrap="square" lIns="91440" tIns="45720" rIns="91440" bIns="45720" numCol="1" anchor="t" anchorCtr="0" compatLnSpc="1">
            <a:prstTxWarp prst="textNoShape">
              <a:avLst/>
            </a:prstTxWarp>
          </a:bodyPr>
          <a:lstStyle/>
          <a:p>
            <a:pPr eaLnBrk="1" hangingPunct="1">
              <a:lnSpc>
                <a:spcPts val="3500"/>
              </a:lnSpc>
              <a:spcBef>
                <a:spcPct val="0"/>
              </a:spcBef>
            </a:pPr>
            <a:r>
              <a:rPr lang="cs-CZ">
                <a:solidFill>
                  <a:srgbClr val="572E2D"/>
                </a:solidFill>
                <a:latin typeface="Noteworthy Bold"/>
                <a:ea typeface="Noteworthy Bold"/>
                <a:cs typeface="Noteworthy Bold"/>
                <a:sym typeface="Noteworthy Bold"/>
              </a:rPr>
              <a:t>The global map of inflammatory bowel disease: red refers to annual incidence greater than 10/105, orange to incidence of 5–10/105, green to incidence less than 4/105, yellow to low incidence that is continuously increasing. Absence of color indicates absence of data.</a:t>
            </a:r>
          </a:p>
        </p:txBody>
      </p:sp>
    </p:spTree>
    <p:extLst>
      <p:ext uri="{BB962C8B-B14F-4D97-AF65-F5344CB8AC3E}">
        <p14:creationId xmlns:p14="http://schemas.microsoft.com/office/powerpoint/2010/main" val="4194885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hape 141"/>
          <p:cNvSpPr>
            <a:spLocks noGrp="1" noRot="1" noChangeAspect="1"/>
          </p:cNvSpPr>
          <p:nvPr>
            <p:ph type="sldImg"/>
          </p:nvPr>
        </p:nvSpPr>
        <p:spPr bwMode="auto">
          <a:noFill/>
        </p:spPr>
      </p:sp>
      <p:sp>
        <p:nvSpPr>
          <p:cNvPr id="53250" name="Shape 142"/>
          <p:cNvSpPr>
            <a:spLocks noGrp="1"/>
          </p:cNvSpPr>
          <p:nvPr>
            <p:ph type="body" sz="quarter" idx="1"/>
          </p:nvPr>
        </p:nvSpPr>
        <p:spPr bwMode="auto">
          <a:noFill/>
        </p:spPr>
        <p:txBody>
          <a:bodyPr vert="horz" wrap="square" lIns="91440" tIns="45720" rIns="91440" bIns="45720" numCol="1" anchor="t" anchorCtr="0" compatLnSpc="1">
            <a:prstTxWarp prst="textNoShape">
              <a:avLst/>
            </a:prstTxWarp>
          </a:bodyPr>
          <a:lstStyle/>
          <a:p>
            <a:pPr eaLnBrk="1" hangingPunct="1">
              <a:lnSpc>
                <a:spcPts val="3500"/>
              </a:lnSpc>
              <a:spcBef>
                <a:spcPct val="0"/>
              </a:spcBef>
            </a:pPr>
            <a:r>
              <a:rPr lang="cs-CZ">
                <a:solidFill>
                  <a:srgbClr val="572E2D"/>
                </a:solidFill>
                <a:latin typeface="Noteworthy Bold"/>
                <a:ea typeface="Noteworthy Bold"/>
                <a:cs typeface="Noteworthy Bold"/>
                <a:sym typeface="Noteworthy Bold"/>
              </a:rPr>
              <a:t>The global map of inflammatory bowel disease: red refers to annual incidence greater than 10/105, orange to incidence of 5–10/105, green to incidence less than 4/105, yellow to low incidence that is continuously increasing. Absence of color indicates absence of data.</a:t>
            </a:r>
          </a:p>
        </p:txBody>
      </p:sp>
    </p:spTree>
    <p:extLst>
      <p:ext uri="{BB962C8B-B14F-4D97-AF65-F5344CB8AC3E}">
        <p14:creationId xmlns:p14="http://schemas.microsoft.com/office/powerpoint/2010/main" val="435855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hape 146"/>
          <p:cNvSpPr>
            <a:spLocks noGrp="1" noRot="1" noChangeAspect="1"/>
          </p:cNvSpPr>
          <p:nvPr>
            <p:ph type="sldImg"/>
          </p:nvPr>
        </p:nvSpPr>
        <p:spPr bwMode="auto">
          <a:noFill/>
        </p:spPr>
      </p:sp>
      <p:sp>
        <p:nvSpPr>
          <p:cNvPr id="55298" name="Shape 147"/>
          <p:cNvSpPr>
            <a:spLocks noGrp="1"/>
          </p:cNvSpPr>
          <p:nvPr>
            <p:ph type="body" sz="quarter" idx="1"/>
          </p:nvPr>
        </p:nvSpPr>
        <p:spPr bwMode="auto">
          <a:noFill/>
        </p:spPr>
        <p:txBody>
          <a:bodyPr vert="horz" wrap="square" lIns="91440" tIns="45720" rIns="91440" bIns="45720" numCol="1" anchor="t" anchorCtr="0" compatLnSpc="1">
            <a:prstTxWarp prst="textNoShape">
              <a:avLst/>
            </a:prstTxWarp>
          </a:bodyPr>
          <a:lstStyle/>
          <a:p>
            <a:pPr eaLnBrk="1" hangingPunct="1">
              <a:lnSpc>
                <a:spcPts val="3500"/>
              </a:lnSpc>
              <a:spcBef>
                <a:spcPct val="0"/>
              </a:spcBef>
            </a:pPr>
            <a:r>
              <a:rPr lang="cs-CZ">
                <a:solidFill>
                  <a:srgbClr val="572E2D"/>
                </a:solidFill>
                <a:latin typeface="Noteworthy Bold"/>
                <a:ea typeface="Noteworthy Bold"/>
                <a:cs typeface="Noteworthy Bold"/>
                <a:sym typeface="Noteworthy Bold"/>
              </a:rPr>
              <a:t>Gene</a:t>
            </a:r>
          </a:p>
        </p:txBody>
      </p:sp>
    </p:spTree>
    <p:extLst>
      <p:ext uri="{BB962C8B-B14F-4D97-AF65-F5344CB8AC3E}">
        <p14:creationId xmlns:p14="http://schemas.microsoft.com/office/powerpoint/2010/main" val="225022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hape 151"/>
          <p:cNvSpPr>
            <a:spLocks noGrp="1" noRot="1" noChangeAspect="1"/>
          </p:cNvSpPr>
          <p:nvPr>
            <p:ph type="sldImg"/>
          </p:nvPr>
        </p:nvSpPr>
        <p:spPr bwMode="auto">
          <a:noFill/>
        </p:spPr>
      </p:sp>
      <p:sp>
        <p:nvSpPr>
          <p:cNvPr id="152" name="Shape 152"/>
          <p:cNvSpPr>
            <a:spLocks noGrp="1"/>
          </p:cNvSpPr>
          <p:nvPr>
            <p:ph type="body" sz="quarter" idx="1"/>
          </p:nvPr>
        </p:nvSpPr>
        <p:spPr/>
        <p:txBody>
          <a:bodyPr/>
          <a:lstStyle/>
          <a:p>
            <a:pPr eaLnBrk="1" fontAlgn="auto" hangingPunct="1">
              <a:lnSpc>
                <a:spcPts val="3500"/>
              </a:lnSpc>
              <a:spcBef>
                <a:spcPts val="0"/>
              </a:spcBef>
              <a:spcAft>
                <a:spcPts val="0"/>
              </a:spcAft>
              <a:defRPr sz="1800"/>
            </a:pPr>
            <a:r>
              <a:rPr sz="1800">
                <a:solidFill>
                  <a:srgbClr val="572E2D"/>
                </a:solidFill>
                <a:latin typeface="Noteworthy Bold"/>
                <a:ea typeface="Noteworthy Bold"/>
                <a:cs typeface="Noteworthy Bold"/>
                <a:sym typeface="Noteworthy Bold"/>
              </a:rPr>
              <a:t>Many infectious agents have been proposed as the cause of Crohn's disease including chlamydia, Listeria monocytogenes, cell-wall–deficient Pseudomonas species, reovirus, and many others. Paramyxovirus (measles virus) has been implicated etiologically in Crohn's disease as a cause of granulomatous vasculitis and microinfarcts of the intestine,</a:t>
            </a:r>
            <a:r>
              <a:rPr sz="1800">
                <a:solidFill>
                  <a:srgbClr val="0000FF"/>
                </a:solidFill>
                <a:uFill>
                  <a:solidFill>
                    <a:srgbClr val="0000FF"/>
                  </a:solidFill>
                </a:uFill>
                <a:latin typeface="Noteworthy Bold"/>
                <a:ea typeface="Noteworthy Bold"/>
                <a:cs typeface="Noteworthy Bold"/>
                <a:sym typeface="Noteworthy Bold"/>
                <a:hlinkClick r:id="rId3"/>
              </a:rPr>
              <a:t>[36]</a:t>
            </a:r>
            <a:r>
              <a:rPr sz="1800">
                <a:solidFill>
                  <a:srgbClr val="572E2D"/>
                </a:solidFill>
                <a:latin typeface="Noteworthy Bold"/>
                <a:ea typeface="Noteworthy Bold"/>
                <a:cs typeface="Noteworthy Bold"/>
                <a:sym typeface="Noteworthy Bold"/>
              </a:rPr>
              <a:t> but a proposed association between early measles vaccination and Crohn's disease largely has been disproved </a:t>
            </a:r>
          </a:p>
        </p:txBody>
      </p:sp>
    </p:spTree>
    <p:extLst>
      <p:ext uri="{BB962C8B-B14F-4D97-AF65-F5344CB8AC3E}">
        <p14:creationId xmlns:p14="http://schemas.microsoft.com/office/powerpoint/2010/main" val="4178308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hape 184"/>
          <p:cNvSpPr>
            <a:spLocks noGrp="1" noRot="1" noChangeAspect="1"/>
          </p:cNvSpPr>
          <p:nvPr>
            <p:ph type="sldImg"/>
          </p:nvPr>
        </p:nvSpPr>
        <p:spPr bwMode="auto">
          <a:noFill/>
        </p:spPr>
      </p:sp>
      <p:sp>
        <p:nvSpPr>
          <p:cNvPr id="61442" name="Shape 185"/>
          <p:cNvSpPr>
            <a:spLocks noGrp="1"/>
          </p:cNvSpPr>
          <p:nvPr>
            <p:ph type="body" sz="quarter" idx="1"/>
          </p:nvPr>
        </p:nvSpPr>
        <p:spPr bwMode="auto">
          <a:noFill/>
        </p:spPr>
        <p:txBody>
          <a:bodyPr vert="horz" wrap="square" lIns="91440" tIns="45720" rIns="91440" bIns="45720" numCol="1" anchor="t" anchorCtr="0" compatLnSpc="1">
            <a:prstTxWarp prst="textNoShape">
              <a:avLst/>
            </a:prstTxWarp>
          </a:bodyPr>
          <a:lstStyle/>
          <a:p>
            <a:pPr defTabSz="420688" eaLnBrk="1" hangingPunct="1">
              <a:lnSpc>
                <a:spcPct val="100000"/>
              </a:lnSpc>
              <a:spcBef>
                <a:spcPct val="0"/>
              </a:spcBef>
            </a:pPr>
            <a:r>
              <a:rPr lang="cs-CZ" sz="800" b="1">
                <a:solidFill>
                  <a:srgbClr val="000000"/>
                </a:solidFill>
                <a:latin typeface="Calibri" pitchFamily="34" charset="0"/>
                <a:sym typeface="Calibri" pitchFamily="34" charset="0"/>
              </a:rPr>
              <a:t>Key communication point: </a:t>
            </a:r>
            <a:r>
              <a:rPr lang="cs-CZ" sz="800">
                <a:solidFill>
                  <a:srgbClr val="000000"/>
                </a:solidFill>
                <a:latin typeface="Calibri" pitchFamily="34" charset="0"/>
                <a:sym typeface="Calibri" pitchFamily="34" charset="0"/>
              </a:rPr>
              <a:t>The gastrointestinal (GI) tract has a key role in regulating normal immune responses.</a:t>
            </a:r>
            <a:endParaRPr lang="cs-CZ" sz="1800">
              <a:solidFill>
                <a:srgbClr val="000000"/>
              </a:solidFill>
              <a:latin typeface="Helvetica Neue"/>
              <a:ea typeface="Helvetica Neue"/>
              <a:cs typeface="Helvetica Neue"/>
              <a:sym typeface="Helvetica Neue"/>
            </a:endParaRPr>
          </a:p>
          <a:p>
            <a:pPr defTabSz="420688" eaLnBrk="1" hangingPunct="1">
              <a:lnSpc>
                <a:spcPct val="100000"/>
              </a:lnSpc>
              <a:spcBef>
                <a:spcPct val="0"/>
              </a:spcBef>
            </a:pPr>
            <a:endParaRPr lang="cs-CZ" sz="800">
              <a:solidFill>
                <a:srgbClr val="000000"/>
              </a:solidFill>
              <a:latin typeface="Calibri" pitchFamily="34" charset="0"/>
              <a:sym typeface="Calibri" pitchFamily="34" charset="0"/>
            </a:endParaRPr>
          </a:p>
          <a:p>
            <a:pPr defTabSz="420688" eaLnBrk="1" hangingPunct="1">
              <a:lnSpc>
                <a:spcPct val="100000"/>
              </a:lnSpc>
              <a:spcBef>
                <a:spcPct val="0"/>
              </a:spcBef>
            </a:pPr>
            <a:r>
              <a:rPr lang="cs-CZ" sz="800" b="1">
                <a:solidFill>
                  <a:srgbClr val="000000"/>
                </a:solidFill>
                <a:latin typeface="Calibri" pitchFamily="34" charset="0"/>
                <a:sym typeface="Calibri" pitchFamily="34" charset="0"/>
              </a:rPr>
              <a:t>Discussion points:</a:t>
            </a:r>
            <a:endParaRPr lang="cs-CZ" sz="1200">
              <a:solidFill>
                <a:srgbClr val="000000"/>
              </a:solidFill>
              <a:latin typeface="Calibri" pitchFamily="34" charset="0"/>
              <a:sym typeface="Calibri" pitchFamily="34" charset="0"/>
            </a:endParaRPr>
          </a:p>
          <a:p>
            <a:pPr defTabSz="420688" eaLnBrk="1" hangingPunct="1">
              <a:lnSpc>
                <a:spcPct val="100000"/>
              </a:lnSpc>
              <a:spcBef>
                <a:spcPct val="0"/>
              </a:spcBef>
            </a:pPr>
            <a:r>
              <a:rPr lang="cs-CZ" sz="800">
                <a:solidFill>
                  <a:srgbClr val="000000"/>
                </a:solidFill>
                <a:latin typeface="Calibri" pitchFamily="34" charset="0"/>
                <a:sym typeface="Calibri" pitchFamily="34" charset="0"/>
              </a:rPr>
              <a:t>1. Regulation of local immunity is an important function of the GI tract.</a:t>
            </a:r>
            <a:endParaRPr lang="cs-CZ" sz="1200">
              <a:solidFill>
                <a:srgbClr val="000000"/>
              </a:solidFill>
              <a:latin typeface="Calibri" pitchFamily="34" charset="0"/>
              <a:sym typeface="Calibri" pitchFamily="34" charset="0"/>
            </a:endParaRPr>
          </a:p>
          <a:p>
            <a:pPr defTabSz="420688" eaLnBrk="1" hangingPunct="1">
              <a:lnSpc>
                <a:spcPct val="100000"/>
              </a:lnSpc>
              <a:spcBef>
                <a:spcPct val="0"/>
              </a:spcBef>
            </a:pPr>
            <a:r>
              <a:rPr lang="cs-CZ" sz="800">
                <a:solidFill>
                  <a:srgbClr val="000000"/>
                </a:solidFill>
                <a:latin typeface="Calibri" pitchFamily="34" charset="0"/>
                <a:sym typeface="Calibri" pitchFamily="34" charset="0"/>
              </a:rPr>
              <a:t>2. Disruption of regulatory functions may lead to exacerbated immune responses.</a:t>
            </a:r>
            <a:endParaRPr lang="cs-CZ" sz="1800">
              <a:solidFill>
                <a:srgbClr val="000000"/>
              </a:solidFill>
              <a:latin typeface="Helvetica Neue"/>
              <a:ea typeface="Helvetica Neue"/>
              <a:cs typeface="Helvetica Neue"/>
              <a:sym typeface="Helvetica Neue"/>
            </a:endParaRPr>
          </a:p>
          <a:p>
            <a:pPr defTabSz="420688" eaLnBrk="1" hangingPunct="1">
              <a:lnSpc>
                <a:spcPct val="100000"/>
              </a:lnSpc>
              <a:spcBef>
                <a:spcPct val="0"/>
              </a:spcBef>
            </a:pPr>
            <a:endParaRPr lang="cs-CZ" sz="800">
              <a:solidFill>
                <a:srgbClr val="000000"/>
              </a:solidFill>
              <a:latin typeface="Calibri" pitchFamily="34" charset="0"/>
              <a:sym typeface="Calibri" pitchFamily="34" charset="0"/>
            </a:endParaRPr>
          </a:p>
          <a:p>
            <a:pPr defTabSz="420688" eaLnBrk="1" hangingPunct="1">
              <a:lnSpc>
                <a:spcPct val="100000"/>
              </a:lnSpc>
              <a:spcBef>
                <a:spcPct val="0"/>
              </a:spcBef>
            </a:pPr>
            <a:r>
              <a:rPr lang="cs-CZ" sz="800" b="1">
                <a:solidFill>
                  <a:srgbClr val="000000"/>
                </a:solidFill>
                <a:latin typeface="Calibri" pitchFamily="34" charset="0"/>
                <a:sym typeface="Calibri" pitchFamily="34" charset="0"/>
              </a:rPr>
              <a:t>Background:</a:t>
            </a:r>
            <a:endParaRPr lang="cs-CZ" sz="800">
              <a:solidFill>
                <a:srgbClr val="000000"/>
              </a:solidFill>
              <a:latin typeface="Calibri" pitchFamily="34" charset="0"/>
              <a:sym typeface="Calibri" pitchFamily="34" charset="0"/>
            </a:endParaRPr>
          </a:p>
          <a:p>
            <a:pPr defTabSz="420688" eaLnBrk="1" hangingPunct="1">
              <a:lnSpc>
                <a:spcPct val="100000"/>
              </a:lnSpc>
              <a:spcBef>
                <a:spcPct val="0"/>
              </a:spcBef>
            </a:pPr>
            <a:r>
              <a:rPr lang="cs-CZ" sz="800">
                <a:solidFill>
                  <a:srgbClr val="000000"/>
                </a:solidFill>
                <a:latin typeface="Calibri" pitchFamily="34" charset="0"/>
                <a:sym typeface="Calibri" pitchFamily="34" charset="0"/>
              </a:rPr>
              <a:t>This slide shows the basic elements of the immune system within the GI environment, including presence of antigenic materials in the gut lumen, the ability to identify them (dendritic cells [DC]) and create an immune response (lymphocytes).</a:t>
            </a:r>
            <a:endParaRPr lang="cs-CZ" sz="1200">
              <a:solidFill>
                <a:srgbClr val="000000"/>
              </a:solidFill>
              <a:latin typeface="Calibri" pitchFamily="34" charset="0"/>
              <a:sym typeface="Calibri" pitchFamily="34" charset="0"/>
            </a:endParaRPr>
          </a:p>
          <a:p>
            <a:pPr defTabSz="420688" eaLnBrk="1" hangingPunct="1">
              <a:lnSpc>
                <a:spcPct val="100000"/>
              </a:lnSpc>
              <a:spcBef>
                <a:spcPct val="0"/>
              </a:spcBef>
            </a:pPr>
            <a:r>
              <a:rPr lang="cs-CZ" sz="800">
                <a:solidFill>
                  <a:srgbClr val="000000"/>
                </a:solidFill>
                <a:latin typeface="Calibri" pitchFamily="34" charset="0"/>
                <a:sym typeface="Calibri" pitchFamily="34" charset="0"/>
              </a:rPr>
              <a:t>Commensal bacteria are an important stimulus for the maturation of local immunity and help maintain a tolerance to intestinal bacteria through continuous stimulation under non-inflammatory conditions.</a:t>
            </a:r>
            <a:endParaRPr lang="cs-CZ" sz="1200">
              <a:solidFill>
                <a:srgbClr val="000000"/>
              </a:solidFill>
              <a:latin typeface="Calibri" pitchFamily="34" charset="0"/>
              <a:sym typeface="Calibri" pitchFamily="34" charset="0"/>
            </a:endParaRPr>
          </a:p>
          <a:p>
            <a:pPr defTabSz="420688" eaLnBrk="1" hangingPunct="1">
              <a:lnSpc>
                <a:spcPct val="100000"/>
              </a:lnSpc>
              <a:spcBef>
                <a:spcPct val="0"/>
              </a:spcBef>
            </a:pPr>
            <a:endParaRPr lang="cs-CZ" sz="800">
              <a:solidFill>
                <a:srgbClr val="000000"/>
              </a:solidFill>
              <a:latin typeface="Calibri" pitchFamily="34" charset="0"/>
              <a:sym typeface="Calibri" pitchFamily="34" charset="0"/>
            </a:endParaRPr>
          </a:p>
          <a:p>
            <a:pPr defTabSz="420688" eaLnBrk="1" hangingPunct="1">
              <a:lnSpc>
                <a:spcPct val="100000"/>
              </a:lnSpc>
              <a:spcBef>
                <a:spcPct val="0"/>
              </a:spcBef>
            </a:pPr>
            <a:r>
              <a:rPr lang="cs-CZ" sz="800">
                <a:solidFill>
                  <a:srgbClr val="000000"/>
                </a:solidFill>
                <a:latin typeface="Calibri" pitchFamily="34" charset="0"/>
                <a:sym typeface="Calibri" pitchFamily="34" charset="0"/>
              </a:rPr>
              <a:t>DC are antigen-presenting cells that process antigen material and present it on the cell surface to the T cells (lymphocytes) of the immune system. In addition, dendrite protrusions may cross the epithelial junctions to ‘sample’ bacteria from the lumen, anchoring between epithelial cells through receptors for the tight junction protein.</a:t>
            </a:r>
            <a:endParaRPr lang="cs-CZ" sz="1200">
              <a:solidFill>
                <a:srgbClr val="000000"/>
              </a:solidFill>
              <a:latin typeface="Calibri" pitchFamily="34" charset="0"/>
              <a:sym typeface="Calibri" pitchFamily="34" charset="0"/>
            </a:endParaRPr>
          </a:p>
          <a:p>
            <a:pPr defTabSz="420688" eaLnBrk="1" hangingPunct="1">
              <a:lnSpc>
                <a:spcPct val="100000"/>
              </a:lnSpc>
              <a:spcBef>
                <a:spcPct val="0"/>
              </a:spcBef>
            </a:pPr>
            <a:endParaRPr lang="cs-CZ" sz="800">
              <a:solidFill>
                <a:srgbClr val="000000"/>
              </a:solidFill>
              <a:latin typeface="Calibri" pitchFamily="34" charset="0"/>
              <a:sym typeface="Calibri" pitchFamily="34" charset="0"/>
            </a:endParaRPr>
          </a:p>
          <a:p>
            <a:pPr defTabSz="420688" eaLnBrk="1" hangingPunct="1">
              <a:lnSpc>
                <a:spcPct val="100000"/>
              </a:lnSpc>
              <a:spcBef>
                <a:spcPct val="0"/>
              </a:spcBef>
            </a:pPr>
            <a:r>
              <a:rPr lang="cs-CZ" sz="800">
                <a:solidFill>
                  <a:srgbClr val="000000"/>
                </a:solidFill>
                <a:latin typeface="Calibri" pitchFamily="34" charset="0"/>
                <a:sym typeface="Calibri" pitchFamily="34" charset="0"/>
              </a:rPr>
              <a:t>At the intestinal epithelial level, microbiota has a positive impact on immune regulatory functions of the gut and may allow beneficial effects through transient colonisation and/or release of bioactive compounds. This translates into reinforcement of the intestinal barrier as well as direct modulation of epithelial cell functions, including cytokine and chemokine release. Although a limited event, translocation of bacteria to the lamina propria may affect innate and adaptive immunity by activating production of cytokines by monocytes/macrophages.</a:t>
            </a:r>
            <a:endParaRPr lang="cs-CZ" sz="1200">
              <a:solidFill>
                <a:srgbClr val="000000"/>
              </a:solidFill>
              <a:latin typeface="Calibri" pitchFamily="34" charset="0"/>
              <a:sym typeface="Calibri" pitchFamily="34" charset="0"/>
            </a:endParaRPr>
          </a:p>
          <a:p>
            <a:pPr defTabSz="420688" eaLnBrk="1" hangingPunct="1">
              <a:lnSpc>
                <a:spcPct val="100000"/>
              </a:lnSpc>
              <a:spcBef>
                <a:spcPct val="0"/>
              </a:spcBef>
            </a:pPr>
            <a:endParaRPr lang="cs-CZ" sz="800">
              <a:solidFill>
                <a:srgbClr val="000000"/>
              </a:solidFill>
              <a:latin typeface="Calibri" pitchFamily="34" charset="0"/>
              <a:sym typeface="Calibri" pitchFamily="34" charset="0"/>
            </a:endParaRPr>
          </a:p>
          <a:p>
            <a:pPr defTabSz="420688" eaLnBrk="1" hangingPunct="1">
              <a:lnSpc>
                <a:spcPct val="100000"/>
              </a:lnSpc>
              <a:spcBef>
                <a:spcPct val="0"/>
              </a:spcBef>
            </a:pPr>
            <a:r>
              <a:rPr lang="cs-CZ" sz="800">
                <a:solidFill>
                  <a:srgbClr val="000000"/>
                </a:solidFill>
                <a:latin typeface="Calibri" pitchFamily="34" charset="0"/>
                <a:sym typeface="Calibri" pitchFamily="34" charset="0"/>
              </a:rPr>
              <a:t>Engulfment of commensal bacteria by DC present microbial antigens to naïve T cells in Peyer’s patches and mesenteric lymph nodes (not shown). This allows an IgA antibody-mediated mucosal response to occur, preventing bacterial overgrowth and spread beyond mesenteric lymph nodes; this is also the process used in oral vaccinations. The same processing pathway plays a critical role in shaping the mucosal immune system towards a non-inflammatory, tolerogenic pattern through the induction of regulatory T cells.</a:t>
            </a:r>
            <a:endParaRPr lang="cs-CZ" sz="1200">
              <a:solidFill>
                <a:srgbClr val="000000"/>
              </a:solidFill>
              <a:latin typeface="Calibri" pitchFamily="34" charset="0"/>
              <a:sym typeface="Calibri" pitchFamily="34" charset="0"/>
            </a:endParaRPr>
          </a:p>
          <a:p>
            <a:pPr defTabSz="420688" eaLnBrk="1" hangingPunct="1">
              <a:lnSpc>
                <a:spcPct val="100000"/>
              </a:lnSpc>
              <a:spcBef>
                <a:spcPct val="0"/>
              </a:spcBef>
            </a:pPr>
            <a:endParaRPr lang="cs-CZ" sz="800" b="1" u="sng">
              <a:solidFill>
                <a:srgbClr val="000000"/>
              </a:solidFill>
              <a:latin typeface="Calibri" pitchFamily="34" charset="0"/>
              <a:sym typeface="Calibri" pitchFamily="34" charset="0"/>
            </a:endParaRPr>
          </a:p>
          <a:p>
            <a:pPr defTabSz="420688" eaLnBrk="1" hangingPunct="1">
              <a:lnSpc>
                <a:spcPct val="100000"/>
              </a:lnSpc>
              <a:spcBef>
                <a:spcPct val="0"/>
              </a:spcBef>
            </a:pPr>
            <a:r>
              <a:rPr lang="cs-CZ" sz="800" b="1">
                <a:solidFill>
                  <a:srgbClr val="000000"/>
                </a:solidFill>
                <a:latin typeface="Calibri" pitchFamily="34" charset="0"/>
                <a:sym typeface="Calibri" pitchFamily="34" charset="0"/>
              </a:rPr>
              <a:t>Reference:</a:t>
            </a:r>
            <a:endParaRPr lang="cs-CZ" sz="1200">
              <a:solidFill>
                <a:srgbClr val="000000"/>
              </a:solidFill>
              <a:latin typeface="Calibri" pitchFamily="34" charset="0"/>
              <a:sym typeface="Calibri" pitchFamily="34" charset="0"/>
            </a:endParaRPr>
          </a:p>
          <a:p>
            <a:pPr defTabSz="420688" eaLnBrk="1" hangingPunct="1">
              <a:lnSpc>
                <a:spcPct val="100000"/>
              </a:lnSpc>
              <a:spcBef>
                <a:spcPct val="0"/>
              </a:spcBef>
            </a:pPr>
            <a:r>
              <a:rPr lang="cs-CZ" sz="800">
                <a:solidFill>
                  <a:srgbClr val="000000"/>
                </a:solidFill>
                <a:latin typeface="Calibri" pitchFamily="34" charset="0"/>
                <a:sym typeface="Calibri" pitchFamily="34" charset="0"/>
              </a:rPr>
              <a:t>1. Corthesy B, Gaskins R, Mercenier A. Cross-talk between probiotic bacteria and the host immune system. </a:t>
            </a:r>
            <a:r>
              <a:rPr lang="cs-CZ" sz="800" i="1">
                <a:solidFill>
                  <a:srgbClr val="000000"/>
                </a:solidFill>
                <a:latin typeface="Calibri" pitchFamily="34" charset="0"/>
                <a:sym typeface="Calibri" pitchFamily="34" charset="0"/>
              </a:rPr>
              <a:t>J Nutr </a:t>
            </a:r>
            <a:r>
              <a:rPr lang="cs-CZ" sz="800">
                <a:solidFill>
                  <a:srgbClr val="000000"/>
                </a:solidFill>
                <a:latin typeface="Calibri" pitchFamily="34" charset="0"/>
                <a:sym typeface="Calibri" pitchFamily="34" charset="0"/>
              </a:rPr>
              <a:t>2007;137(3):781S–790S. </a:t>
            </a:r>
          </a:p>
        </p:txBody>
      </p:sp>
    </p:spTree>
    <p:extLst>
      <p:ext uri="{BB962C8B-B14F-4D97-AF65-F5344CB8AC3E}">
        <p14:creationId xmlns:p14="http://schemas.microsoft.com/office/powerpoint/2010/main" val="215668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hape 194"/>
          <p:cNvSpPr>
            <a:spLocks noGrp="1" noRot="1" noChangeAspect="1"/>
          </p:cNvSpPr>
          <p:nvPr>
            <p:ph type="sldImg"/>
          </p:nvPr>
        </p:nvSpPr>
        <p:spPr bwMode="auto">
          <a:noFill/>
        </p:spPr>
      </p:sp>
      <p:sp>
        <p:nvSpPr>
          <p:cNvPr id="63490" name="Shape 195"/>
          <p:cNvSpPr>
            <a:spLocks noGrp="1"/>
          </p:cNvSpPr>
          <p:nvPr>
            <p:ph type="body" sz="quarter" idx="1"/>
          </p:nvPr>
        </p:nvSpPr>
        <p:spPr bwMode="auto">
          <a:noFill/>
        </p:spPr>
        <p:txBody>
          <a:bodyPr vert="horz" wrap="square" lIns="91440" tIns="45720" rIns="91440" bIns="45720" numCol="1" anchor="t" anchorCtr="0" compatLnSpc="1">
            <a:prstTxWarp prst="textNoShape">
              <a:avLst/>
            </a:prstTxWarp>
          </a:bodyPr>
          <a:lstStyle/>
          <a:p>
            <a:pPr defTabSz="420688" eaLnBrk="1" hangingPunct="1">
              <a:lnSpc>
                <a:spcPct val="90000"/>
              </a:lnSpc>
              <a:spcBef>
                <a:spcPct val="0"/>
              </a:spcBef>
            </a:pPr>
            <a:r>
              <a:rPr lang="cs-CZ" sz="800" b="1">
                <a:solidFill>
                  <a:srgbClr val="000000"/>
                </a:solidFill>
                <a:latin typeface="Calibri" pitchFamily="34" charset="0"/>
                <a:sym typeface="Calibri" pitchFamily="34" charset="0"/>
              </a:rPr>
              <a:t>Key communication point: </a:t>
            </a:r>
            <a:r>
              <a:rPr lang="cs-CZ" sz="800">
                <a:solidFill>
                  <a:srgbClr val="000000"/>
                </a:solidFill>
                <a:latin typeface="Calibri" pitchFamily="34" charset="0"/>
                <a:sym typeface="Calibri" pitchFamily="34" charset="0"/>
              </a:rPr>
              <a:t>Tissue injury can lead to disruption of gut physiology and activation of a localised gut immune response.</a:t>
            </a:r>
            <a:endParaRPr lang="cs-CZ" sz="1200">
              <a:solidFill>
                <a:srgbClr val="000000"/>
              </a:solidFill>
              <a:latin typeface="Calibri" pitchFamily="34" charset="0"/>
              <a:sym typeface="Calibri" pitchFamily="34" charset="0"/>
            </a:endParaRPr>
          </a:p>
          <a:p>
            <a:pPr defTabSz="420688" eaLnBrk="1" hangingPunct="1">
              <a:lnSpc>
                <a:spcPct val="90000"/>
              </a:lnSpc>
              <a:spcBef>
                <a:spcPct val="0"/>
              </a:spcBef>
            </a:pPr>
            <a:endParaRPr lang="cs-CZ" sz="800">
              <a:solidFill>
                <a:srgbClr val="000000"/>
              </a:solidFill>
              <a:latin typeface="Calibri" pitchFamily="34" charset="0"/>
              <a:sym typeface="Calibri" pitchFamily="34" charset="0"/>
            </a:endParaRPr>
          </a:p>
          <a:p>
            <a:pPr defTabSz="420688" eaLnBrk="1" hangingPunct="1">
              <a:lnSpc>
                <a:spcPct val="90000"/>
              </a:lnSpc>
              <a:spcBef>
                <a:spcPct val="0"/>
              </a:spcBef>
            </a:pPr>
            <a:r>
              <a:rPr lang="cs-CZ" sz="800" b="1">
                <a:solidFill>
                  <a:srgbClr val="000000"/>
                </a:solidFill>
                <a:latin typeface="Calibri" pitchFamily="34" charset="0"/>
                <a:sym typeface="Calibri" pitchFamily="34" charset="0"/>
              </a:rPr>
              <a:t>Discussion points:</a:t>
            </a:r>
            <a:endParaRPr lang="cs-CZ" sz="1200">
              <a:solidFill>
                <a:srgbClr val="000000"/>
              </a:solidFill>
              <a:latin typeface="Calibri" pitchFamily="34" charset="0"/>
              <a:sym typeface="Calibri" pitchFamily="34" charset="0"/>
            </a:endParaRPr>
          </a:p>
          <a:p>
            <a:pPr defTabSz="420688" eaLnBrk="1" hangingPunct="1">
              <a:lnSpc>
                <a:spcPct val="90000"/>
              </a:lnSpc>
              <a:spcBef>
                <a:spcPct val="0"/>
              </a:spcBef>
            </a:pPr>
            <a:r>
              <a:rPr lang="cs-CZ" sz="800">
                <a:solidFill>
                  <a:srgbClr val="000000"/>
                </a:solidFill>
                <a:latin typeface="Calibri" pitchFamily="34" charset="0"/>
                <a:sym typeface="Calibri" pitchFamily="34" charset="0"/>
              </a:rPr>
              <a:t>1. Multiple processes are associated with inflammatory response within the GI tract.</a:t>
            </a:r>
            <a:endParaRPr lang="cs-CZ" sz="1800">
              <a:solidFill>
                <a:srgbClr val="000000"/>
              </a:solidFill>
              <a:latin typeface="Helvetica Neue"/>
              <a:ea typeface="Helvetica Neue"/>
              <a:cs typeface="Helvetica Neue"/>
              <a:sym typeface="Helvetica Neue"/>
            </a:endParaRPr>
          </a:p>
          <a:p>
            <a:pPr defTabSz="420688" eaLnBrk="1" hangingPunct="1">
              <a:lnSpc>
                <a:spcPct val="90000"/>
              </a:lnSpc>
              <a:spcBef>
                <a:spcPct val="0"/>
              </a:spcBef>
            </a:pPr>
            <a:endParaRPr lang="cs-CZ" sz="800">
              <a:solidFill>
                <a:srgbClr val="000000"/>
              </a:solidFill>
              <a:latin typeface="Calibri" pitchFamily="34" charset="0"/>
              <a:sym typeface="Calibri" pitchFamily="34" charset="0"/>
            </a:endParaRPr>
          </a:p>
          <a:p>
            <a:pPr defTabSz="420688" eaLnBrk="1" hangingPunct="1">
              <a:lnSpc>
                <a:spcPct val="90000"/>
              </a:lnSpc>
              <a:spcBef>
                <a:spcPct val="0"/>
              </a:spcBef>
            </a:pPr>
            <a:r>
              <a:rPr lang="cs-CZ" sz="800" b="1">
                <a:solidFill>
                  <a:srgbClr val="000000"/>
                </a:solidFill>
                <a:latin typeface="Calibri" pitchFamily="34" charset="0"/>
                <a:sym typeface="Calibri" pitchFamily="34" charset="0"/>
              </a:rPr>
              <a:t>Background:</a:t>
            </a:r>
            <a:endParaRPr lang="cs-CZ" sz="800">
              <a:solidFill>
                <a:srgbClr val="000000"/>
              </a:solidFill>
              <a:latin typeface="Calibri" pitchFamily="34" charset="0"/>
              <a:sym typeface="Calibri" pitchFamily="34" charset="0"/>
            </a:endParaRPr>
          </a:p>
          <a:p>
            <a:pPr defTabSz="420688" eaLnBrk="1" hangingPunct="1">
              <a:lnSpc>
                <a:spcPct val="90000"/>
              </a:lnSpc>
              <a:spcBef>
                <a:spcPct val="0"/>
              </a:spcBef>
            </a:pPr>
            <a:r>
              <a:rPr lang="cs-CZ" sz="800">
                <a:solidFill>
                  <a:srgbClr val="000000"/>
                </a:solidFill>
                <a:latin typeface="Calibri" pitchFamily="34" charset="0"/>
                <a:sym typeface="Calibri" pitchFamily="34" charset="0"/>
              </a:rPr>
              <a:t>Multiple inflammatory cell types, including neutrophils, macrophages, dendritic cells and lymphocytes, participate in the pathogenesis of IBD, with lymphocytes having a central role in the induction and maintenance of the chronic inflammatory process in the lamina propria.</a:t>
            </a:r>
            <a:r>
              <a:rPr lang="cs-CZ" sz="800" baseline="30000">
                <a:solidFill>
                  <a:srgbClr val="000000"/>
                </a:solidFill>
                <a:latin typeface="Calibri" pitchFamily="34" charset="0"/>
                <a:sym typeface="Calibri" pitchFamily="34" charset="0"/>
              </a:rPr>
              <a:t>1</a:t>
            </a:r>
            <a:endParaRPr lang="cs-CZ" sz="1200">
              <a:solidFill>
                <a:srgbClr val="000000"/>
              </a:solidFill>
              <a:latin typeface="Calibri" pitchFamily="34" charset="0"/>
              <a:sym typeface="Calibri" pitchFamily="34" charset="0"/>
            </a:endParaRPr>
          </a:p>
          <a:p>
            <a:pPr defTabSz="420688" eaLnBrk="1" hangingPunct="1">
              <a:lnSpc>
                <a:spcPct val="90000"/>
              </a:lnSpc>
              <a:spcBef>
                <a:spcPct val="0"/>
              </a:spcBef>
            </a:pPr>
            <a:endParaRPr lang="cs-CZ" sz="800">
              <a:solidFill>
                <a:srgbClr val="000000"/>
              </a:solidFill>
              <a:latin typeface="Calibri" pitchFamily="34" charset="0"/>
              <a:sym typeface="Calibri" pitchFamily="34" charset="0"/>
            </a:endParaRPr>
          </a:p>
          <a:p>
            <a:pPr defTabSz="420688" eaLnBrk="1" hangingPunct="1">
              <a:lnSpc>
                <a:spcPct val="90000"/>
              </a:lnSpc>
              <a:spcBef>
                <a:spcPct val="0"/>
              </a:spcBef>
            </a:pPr>
            <a:r>
              <a:rPr lang="cs-CZ" sz="800">
                <a:solidFill>
                  <a:srgbClr val="000000"/>
                </a:solidFill>
                <a:latin typeface="Calibri" pitchFamily="34" charset="0"/>
                <a:sym typeface="Calibri" pitchFamily="34" charset="0"/>
              </a:rPr>
              <a:t>The characteristic inflammatory response begins with an infiltration of neutrophils and macrophages, which then release chemokines and cytokines.</a:t>
            </a:r>
            <a:r>
              <a:rPr lang="cs-CZ" sz="800" baseline="30000">
                <a:solidFill>
                  <a:srgbClr val="000000"/>
                </a:solidFill>
                <a:latin typeface="Calibri" pitchFamily="34" charset="0"/>
                <a:sym typeface="Calibri" pitchFamily="34" charset="0"/>
              </a:rPr>
              <a:t>2</a:t>
            </a:r>
            <a:r>
              <a:rPr lang="cs-CZ" sz="800">
                <a:solidFill>
                  <a:srgbClr val="000000"/>
                </a:solidFill>
                <a:latin typeface="Calibri" pitchFamily="34" charset="0"/>
                <a:sym typeface="Calibri" pitchFamily="34" charset="0"/>
              </a:rPr>
              <a:t> These in turn activate T-helper cells in the gut mucosa, increase the expression of integrin-cellular adhesion molecules on the vasculature walls (with an associated transmigration of lymphocytes</a:t>
            </a:r>
            <a:r>
              <a:rPr lang="cs-CZ" sz="800" baseline="30000">
                <a:solidFill>
                  <a:srgbClr val="000000"/>
                </a:solidFill>
                <a:latin typeface="Calibri" pitchFamily="34" charset="0"/>
                <a:sym typeface="Calibri" pitchFamily="34" charset="0"/>
              </a:rPr>
              <a:t>3</a:t>
            </a:r>
            <a:r>
              <a:rPr lang="cs-CZ" sz="800">
                <a:solidFill>
                  <a:srgbClr val="000000"/>
                </a:solidFill>
                <a:latin typeface="Calibri" pitchFamily="34" charset="0"/>
                <a:sym typeface="Calibri" pitchFamily="34" charset="0"/>
              </a:rPr>
              <a:t>) and exacerbate the dysfunctional immune response.</a:t>
            </a:r>
            <a:r>
              <a:rPr lang="cs-CZ" sz="800" baseline="30000">
                <a:solidFill>
                  <a:srgbClr val="000000"/>
                </a:solidFill>
                <a:latin typeface="Calibri" pitchFamily="34" charset="0"/>
                <a:sym typeface="Calibri" pitchFamily="34" charset="0"/>
              </a:rPr>
              <a:t>2</a:t>
            </a:r>
            <a:endParaRPr lang="cs-CZ" sz="800">
              <a:solidFill>
                <a:srgbClr val="000000"/>
              </a:solidFill>
              <a:latin typeface="Calibri" pitchFamily="34" charset="0"/>
              <a:sym typeface="Calibri" pitchFamily="34" charset="0"/>
            </a:endParaRPr>
          </a:p>
          <a:p>
            <a:pPr defTabSz="420688" eaLnBrk="1" hangingPunct="1">
              <a:lnSpc>
                <a:spcPct val="90000"/>
              </a:lnSpc>
              <a:spcBef>
                <a:spcPct val="0"/>
              </a:spcBef>
            </a:pPr>
            <a:endParaRPr lang="cs-CZ" sz="800">
              <a:solidFill>
                <a:srgbClr val="000000"/>
              </a:solidFill>
              <a:latin typeface="Calibri" pitchFamily="34" charset="0"/>
              <a:sym typeface="Calibri" pitchFamily="34" charset="0"/>
            </a:endParaRPr>
          </a:p>
          <a:p>
            <a:pPr defTabSz="420688" eaLnBrk="1" hangingPunct="1">
              <a:lnSpc>
                <a:spcPct val="90000"/>
              </a:lnSpc>
              <a:spcBef>
                <a:spcPct val="0"/>
              </a:spcBef>
            </a:pPr>
            <a:r>
              <a:rPr lang="cs-CZ" sz="800">
                <a:solidFill>
                  <a:srgbClr val="000000"/>
                </a:solidFill>
                <a:latin typeface="Calibri" pitchFamily="34" charset="0"/>
                <a:sym typeface="Calibri" pitchFamily="34" charset="0"/>
              </a:rPr>
              <a:t>Despite expression of adhesion molecules in the vasculature of normal small intestine and colon, the relative area of endothelium-expressing adhesion molecules increases in inflammatory settings. Increased expression is most obvious in sections containing multifocal inflammatory disease.</a:t>
            </a:r>
            <a:r>
              <a:rPr lang="cs-CZ" sz="800" baseline="30000">
                <a:solidFill>
                  <a:srgbClr val="000000"/>
                </a:solidFill>
                <a:latin typeface="Calibri" pitchFamily="34" charset="0"/>
                <a:sym typeface="Calibri" pitchFamily="34" charset="0"/>
              </a:rPr>
              <a:t>4</a:t>
            </a:r>
            <a:r>
              <a:rPr lang="cs-CZ" sz="800">
                <a:solidFill>
                  <a:srgbClr val="000000"/>
                </a:solidFill>
                <a:latin typeface="Calibri" pitchFamily="34" charset="0"/>
                <a:sym typeface="Calibri" pitchFamily="34" charset="0"/>
              </a:rPr>
              <a:t> Infiltration of the GI tract by T lymphocytes is a well documented pathogenic mechanism of IBD, and the molecular mechanisms by which these lymphocytes enter the gut are distinct from those in other peripheral tissues.</a:t>
            </a:r>
            <a:r>
              <a:rPr lang="cs-CZ" sz="800" baseline="30000">
                <a:solidFill>
                  <a:srgbClr val="000000"/>
                </a:solidFill>
                <a:latin typeface="Calibri" pitchFamily="34" charset="0"/>
                <a:sym typeface="Calibri" pitchFamily="34" charset="0"/>
              </a:rPr>
              <a:t>1</a:t>
            </a:r>
            <a:endParaRPr lang="cs-CZ" sz="800">
              <a:solidFill>
                <a:srgbClr val="000000"/>
              </a:solidFill>
              <a:latin typeface="Calibri" pitchFamily="34" charset="0"/>
              <a:sym typeface="Calibri" pitchFamily="34" charset="0"/>
            </a:endParaRPr>
          </a:p>
          <a:p>
            <a:pPr defTabSz="420688" eaLnBrk="1" hangingPunct="1">
              <a:lnSpc>
                <a:spcPct val="90000"/>
              </a:lnSpc>
              <a:spcBef>
                <a:spcPct val="0"/>
              </a:spcBef>
            </a:pPr>
            <a:endParaRPr lang="cs-CZ" sz="800">
              <a:solidFill>
                <a:srgbClr val="000000"/>
              </a:solidFill>
              <a:latin typeface="Calibri" pitchFamily="34" charset="0"/>
              <a:sym typeface="Calibri" pitchFamily="34" charset="0"/>
            </a:endParaRPr>
          </a:p>
          <a:p>
            <a:pPr defTabSz="420688" eaLnBrk="1" hangingPunct="1">
              <a:lnSpc>
                <a:spcPct val="90000"/>
              </a:lnSpc>
              <a:spcBef>
                <a:spcPct val="0"/>
              </a:spcBef>
            </a:pPr>
            <a:r>
              <a:rPr lang="cs-CZ" sz="800" b="1">
                <a:solidFill>
                  <a:srgbClr val="000000"/>
                </a:solidFill>
                <a:latin typeface="Calibri" pitchFamily="34" charset="0"/>
                <a:sym typeface="Calibri" pitchFamily="34" charset="0"/>
              </a:rPr>
              <a:t>Slide references</a:t>
            </a:r>
            <a:endParaRPr lang="cs-CZ" sz="1200">
              <a:solidFill>
                <a:srgbClr val="000000"/>
              </a:solidFill>
              <a:latin typeface="Calibri" pitchFamily="34" charset="0"/>
              <a:sym typeface="Calibri" pitchFamily="34" charset="0"/>
            </a:endParaRPr>
          </a:p>
          <a:p>
            <a:pPr defTabSz="420688" eaLnBrk="1" hangingPunct="1">
              <a:lnSpc>
                <a:spcPct val="90000"/>
              </a:lnSpc>
              <a:spcBef>
                <a:spcPct val="0"/>
              </a:spcBef>
            </a:pPr>
            <a:r>
              <a:rPr lang="cs-CZ" sz="800">
                <a:solidFill>
                  <a:srgbClr val="000000"/>
                </a:solidFill>
                <a:latin typeface="Calibri" pitchFamily="34" charset="0"/>
                <a:sym typeface="Calibri" pitchFamily="34" charset="0"/>
              </a:rPr>
              <a:t>1. Lee SC, Brummet M, Shahabuddin S, et al. Cutaneous injection of human subjects with macrophage inflammatory protein-1 alpha induces significant recruitment of neutrophils and monocytes. </a:t>
            </a:r>
            <a:r>
              <a:rPr lang="cs-CZ" sz="800" i="1">
                <a:solidFill>
                  <a:srgbClr val="000000"/>
                </a:solidFill>
                <a:latin typeface="Calibri" pitchFamily="34" charset="0"/>
                <a:sym typeface="Calibri" pitchFamily="34" charset="0"/>
              </a:rPr>
              <a:t>J Immunol </a:t>
            </a:r>
            <a:r>
              <a:rPr lang="cs-CZ" sz="800">
                <a:solidFill>
                  <a:srgbClr val="000000"/>
                </a:solidFill>
                <a:latin typeface="Calibri" pitchFamily="34" charset="0"/>
                <a:sym typeface="Calibri" pitchFamily="34" charset="0"/>
              </a:rPr>
              <a:t>2000;164(6):3392–3401.</a:t>
            </a:r>
            <a:endParaRPr lang="cs-CZ" sz="1200">
              <a:solidFill>
                <a:srgbClr val="000000"/>
              </a:solidFill>
              <a:latin typeface="Calibri" pitchFamily="34" charset="0"/>
              <a:sym typeface="Calibri" pitchFamily="34" charset="0"/>
            </a:endParaRPr>
          </a:p>
          <a:p>
            <a:pPr defTabSz="420688" eaLnBrk="1" hangingPunct="1">
              <a:lnSpc>
                <a:spcPct val="90000"/>
              </a:lnSpc>
              <a:spcBef>
                <a:spcPct val="0"/>
              </a:spcBef>
            </a:pPr>
            <a:r>
              <a:rPr lang="cs-CZ" sz="800">
                <a:solidFill>
                  <a:srgbClr val="000000"/>
                </a:solidFill>
                <a:latin typeface="Calibri" pitchFamily="34" charset="0"/>
                <a:sym typeface="Calibri" pitchFamily="34" charset="0"/>
              </a:rPr>
              <a:t>2. Hanauer SB. Inflammatory bowel disease: epidemiology, pathogenesis, and therapeutic opportunities. </a:t>
            </a:r>
            <a:r>
              <a:rPr lang="cs-CZ" sz="800" i="1">
                <a:solidFill>
                  <a:srgbClr val="000000"/>
                </a:solidFill>
                <a:latin typeface="Calibri" pitchFamily="34" charset="0"/>
                <a:sym typeface="Calibri" pitchFamily="34" charset="0"/>
              </a:rPr>
              <a:t>Inflamm Bowel Dis </a:t>
            </a:r>
            <a:r>
              <a:rPr lang="cs-CZ" sz="800">
                <a:solidFill>
                  <a:srgbClr val="000000"/>
                </a:solidFill>
                <a:latin typeface="Calibri" pitchFamily="34" charset="0"/>
                <a:sym typeface="Calibri" pitchFamily="34" charset="0"/>
              </a:rPr>
              <a:t>2006;12(Suppl 1):S3–S9.</a:t>
            </a:r>
            <a:br>
              <a:rPr lang="cs-CZ" sz="800">
                <a:solidFill>
                  <a:srgbClr val="000000"/>
                </a:solidFill>
                <a:latin typeface="Calibri" pitchFamily="34" charset="0"/>
                <a:sym typeface="Calibri" pitchFamily="34" charset="0"/>
              </a:rPr>
            </a:br>
            <a:r>
              <a:rPr lang="cs-CZ" sz="800">
                <a:solidFill>
                  <a:srgbClr val="000000"/>
                </a:solidFill>
                <a:latin typeface="Calibri" pitchFamily="34" charset="0"/>
                <a:sym typeface="Calibri" pitchFamily="34" charset="0"/>
              </a:rPr>
              <a:t>3. Xavier RJ, Podolsky D. Unravelling the pathogenesis of inflammatory bowel disease. </a:t>
            </a:r>
            <a:r>
              <a:rPr lang="cs-CZ" sz="800" i="1">
                <a:solidFill>
                  <a:srgbClr val="000000"/>
                </a:solidFill>
                <a:latin typeface="Calibri" pitchFamily="34" charset="0"/>
                <a:sym typeface="Calibri" pitchFamily="34" charset="0"/>
              </a:rPr>
              <a:t>Nature</a:t>
            </a:r>
            <a:r>
              <a:rPr lang="cs-CZ" sz="800">
                <a:solidFill>
                  <a:srgbClr val="000000"/>
                </a:solidFill>
                <a:latin typeface="Calibri" pitchFamily="34" charset="0"/>
                <a:sym typeface="Calibri" pitchFamily="34" charset="0"/>
              </a:rPr>
              <a:t> 2007;448(7152):427–434.</a:t>
            </a:r>
            <a:endParaRPr lang="cs-CZ" sz="1200">
              <a:solidFill>
                <a:srgbClr val="000000"/>
              </a:solidFill>
              <a:latin typeface="Calibri" pitchFamily="34" charset="0"/>
              <a:sym typeface="Calibri" pitchFamily="34" charset="0"/>
            </a:endParaRPr>
          </a:p>
          <a:p>
            <a:pPr defTabSz="420688" eaLnBrk="1" hangingPunct="1">
              <a:lnSpc>
                <a:spcPct val="90000"/>
              </a:lnSpc>
              <a:spcBef>
                <a:spcPct val="0"/>
              </a:spcBef>
            </a:pPr>
            <a:endParaRPr lang="cs-CZ" sz="800" b="1">
              <a:solidFill>
                <a:srgbClr val="000000"/>
              </a:solidFill>
              <a:latin typeface="Calibri" pitchFamily="34" charset="0"/>
              <a:sym typeface="Calibri" pitchFamily="34" charset="0"/>
            </a:endParaRPr>
          </a:p>
          <a:p>
            <a:pPr defTabSz="420688" eaLnBrk="1" hangingPunct="1">
              <a:lnSpc>
                <a:spcPct val="90000"/>
              </a:lnSpc>
              <a:spcBef>
                <a:spcPct val="0"/>
              </a:spcBef>
            </a:pPr>
            <a:r>
              <a:rPr lang="cs-CZ" sz="800" b="1">
                <a:solidFill>
                  <a:srgbClr val="000000"/>
                </a:solidFill>
                <a:latin typeface="Calibri" pitchFamily="34" charset="0"/>
                <a:sym typeface="Calibri" pitchFamily="34" charset="0"/>
              </a:rPr>
              <a:t>Note references</a:t>
            </a:r>
            <a:endParaRPr lang="cs-CZ" sz="1200">
              <a:solidFill>
                <a:srgbClr val="000000"/>
              </a:solidFill>
              <a:latin typeface="Calibri" pitchFamily="34" charset="0"/>
              <a:sym typeface="Calibri" pitchFamily="34" charset="0"/>
            </a:endParaRPr>
          </a:p>
          <a:p>
            <a:pPr defTabSz="420688" eaLnBrk="1" hangingPunct="1">
              <a:lnSpc>
                <a:spcPct val="90000"/>
              </a:lnSpc>
              <a:spcBef>
                <a:spcPct val="0"/>
              </a:spcBef>
            </a:pPr>
            <a:r>
              <a:rPr lang="cs-CZ" sz="800">
                <a:solidFill>
                  <a:srgbClr val="000000"/>
                </a:solidFill>
                <a:latin typeface="Calibri" pitchFamily="34" charset="0"/>
                <a:sym typeface="Calibri" pitchFamily="34" charset="0"/>
              </a:rPr>
              <a:t>1. Soler D, Chapman T, Yang L-L, et al. The binding specificity and selective antagonism of vedolizumab, an anti-47 integrin therapeutic antibody in development for inflammatory bowel diseases. </a:t>
            </a:r>
            <a:r>
              <a:rPr lang="cs-CZ" sz="800" i="1">
                <a:solidFill>
                  <a:srgbClr val="000000"/>
                </a:solidFill>
                <a:latin typeface="Calibri" pitchFamily="34" charset="0"/>
                <a:sym typeface="Calibri" pitchFamily="34" charset="0"/>
              </a:rPr>
              <a:t>J Pharmacol Exp Ther </a:t>
            </a:r>
            <a:r>
              <a:rPr lang="cs-CZ" sz="800">
                <a:solidFill>
                  <a:srgbClr val="000000"/>
                </a:solidFill>
                <a:latin typeface="Calibri" pitchFamily="34" charset="0"/>
                <a:sym typeface="Calibri" pitchFamily="34" charset="0"/>
              </a:rPr>
              <a:t>2009;330(3):864–875.</a:t>
            </a:r>
            <a:endParaRPr lang="cs-CZ" sz="1200">
              <a:solidFill>
                <a:srgbClr val="000000"/>
              </a:solidFill>
              <a:latin typeface="Calibri" pitchFamily="34" charset="0"/>
              <a:sym typeface="Calibri" pitchFamily="34" charset="0"/>
            </a:endParaRPr>
          </a:p>
          <a:p>
            <a:pPr defTabSz="420688" eaLnBrk="1" hangingPunct="1">
              <a:lnSpc>
                <a:spcPct val="90000"/>
              </a:lnSpc>
              <a:spcBef>
                <a:spcPct val="0"/>
              </a:spcBef>
            </a:pPr>
            <a:r>
              <a:rPr lang="cs-CZ" sz="800">
                <a:solidFill>
                  <a:srgbClr val="000000"/>
                </a:solidFill>
                <a:latin typeface="Calibri" pitchFamily="34" charset="0"/>
                <a:sym typeface="Calibri" pitchFamily="34" charset="0"/>
              </a:rPr>
              <a:t>2. Hanauer SB. Inflammatory bowel disease: epidemiology, pathogenesis, and therapeutic opportunities. </a:t>
            </a:r>
            <a:r>
              <a:rPr lang="cs-CZ" sz="800" i="1">
                <a:solidFill>
                  <a:srgbClr val="000000"/>
                </a:solidFill>
                <a:latin typeface="Calibri" pitchFamily="34" charset="0"/>
                <a:sym typeface="Calibri" pitchFamily="34" charset="0"/>
              </a:rPr>
              <a:t>Inflamm Bowel Dis</a:t>
            </a:r>
            <a:r>
              <a:rPr lang="cs-CZ" sz="800">
                <a:solidFill>
                  <a:srgbClr val="000000"/>
                </a:solidFill>
                <a:latin typeface="Calibri" pitchFamily="34" charset="0"/>
                <a:sym typeface="Calibri" pitchFamily="34" charset="0"/>
              </a:rPr>
              <a:t> 2006;12(Suppl 1):S3–S9.</a:t>
            </a:r>
            <a:endParaRPr lang="cs-CZ" sz="1800">
              <a:solidFill>
                <a:srgbClr val="000000"/>
              </a:solidFill>
              <a:latin typeface="Helvetica Neue"/>
              <a:ea typeface="Helvetica Neue"/>
              <a:cs typeface="Helvetica Neue"/>
              <a:sym typeface="Helvetica Neue"/>
            </a:endParaRPr>
          </a:p>
          <a:p>
            <a:pPr defTabSz="420688" eaLnBrk="1" hangingPunct="1">
              <a:lnSpc>
                <a:spcPct val="90000"/>
              </a:lnSpc>
              <a:spcBef>
                <a:spcPct val="0"/>
              </a:spcBef>
            </a:pPr>
            <a:r>
              <a:rPr lang="cs-CZ" sz="800">
                <a:solidFill>
                  <a:srgbClr val="000000"/>
                </a:solidFill>
                <a:latin typeface="Calibri" pitchFamily="34" charset="0"/>
                <a:sym typeface="Calibri" pitchFamily="34" charset="0"/>
              </a:rPr>
              <a:t>3. Fukatsu K, Kudsk K. Nutrition and gut immunity. </a:t>
            </a:r>
            <a:r>
              <a:rPr lang="cs-CZ" sz="800" i="1">
                <a:solidFill>
                  <a:srgbClr val="000000"/>
                </a:solidFill>
                <a:latin typeface="Calibri" pitchFamily="34" charset="0"/>
                <a:sym typeface="Calibri" pitchFamily="34" charset="0"/>
              </a:rPr>
              <a:t>Surg Clin North Am</a:t>
            </a:r>
            <a:r>
              <a:rPr lang="cs-CZ" sz="800">
                <a:solidFill>
                  <a:srgbClr val="000000"/>
                </a:solidFill>
                <a:latin typeface="Calibri" pitchFamily="34" charset="0"/>
                <a:sym typeface="Calibri" pitchFamily="34" charset="0"/>
              </a:rPr>
              <a:t> 2011;91(4):755–770.</a:t>
            </a:r>
            <a:endParaRPr lang="cs-CZ" sz="1200">
              <a:solidFill>
                <a:srgbClr val="000000"/>
              </a:solidFill>
              <a:latin typeface="Calibri" pitchFamily="34" charset="0"/>
              <a:sym typeface="Calibri" pitchFamily="34" charset="0"/>
            </a:endParaRPr>
          </a:p>
          <a:p>
            <a:pPr defTabSz="420688" eaLnBrk="1" hangingPunct="1">
              <a:lnSpc>
                <a:spcPct val="90000"/>
              </a:lnSpc>
              <a:spcBef>
                <a:spcPct val="0"/>
              </a:spcBef>
            </a:pPr>
            <a:r>
              <a:rPr lang="cs-CZ" sz="800">
                <a:solidFill>
                  <a:srgbClr val="000000"/>
                </a:solidFill>
                <a:latin typeface="Calibri" pitchFamily="34" charset="0"/>
                <a:sym typeface="Calibri" pitchFamily="34" charset="0"/>
              </a:rPr>
              <a:t>4. Briskin M, Winsor-Hines D, Shyjan A, et al. Human mucosal addressin cell adhesion molecule-1 is preferentially expressed in intestinal tract and associated lymphoid tissue. </a:t>
            </a:r>
            <a:r>
              <a:rPr lang="cs-CZ" sz="800" i="1">
                <a:solidFill>
                  <a:srgbClr val="000000"/>
                </a:solidFill>
                <a:latin typeface="Calibri" pitchFamily="34" charset="0"/>
                <a:sym typeface="Calibri" pitchFamily="34" charset="0"/>
              </a:rPr>
              <a:t>Am J Pathol</a:t>
            </a:r>
            <a:r>
              <a:rPr lang="cs-CZ" sz="800">
                <a:solidFill>
                  <a:srgbClr val="000000"/>
                </a:solidFill>
                <a:latin typeface="Calibri" pitchFamily="34" charset="0"/>
                <a:sym typeface="Calibri" pitchFamily="34" charset="0"/>
              </a:rPr>
              <a:t> 1997;151(1):97–110. </a:t>
            </a:r>
          </a:p>
        </p:txBody>
      </p:sp>
    </p:spTree>
    <p:extLst>
      <p:ext uri="{BB962C8B-B14F-4D97-AF65-F5344CB8AC3E}">
        <p14:creationId xmlns:p14="http://schemas.microsoft.com/office/powerpoint/2010/main" val="3736163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hape 205"/>
          <p:cNvSpPr>
            <a:spLocks noGrp="1" noRot="1" noChangeAspect="1"/>
          </p:cNvSpPr>
          <p:nvPr>
            <p:ph type="sldImg"/>
          </p:nvPr>
        </p:nvSpPr>
        <p:spPr bwMode="auto">
          <a:noFill/>
        </p:spPr>
      </p:sp>
      <p:sp>
        <p:nvSpPr>
          <p:cNvPr id="66562" name="Shape 206"/>
          <p:cNvSpPr>
            <a:spLocks noGrp="1"/>
          </p:cNvSpPr>
          <p:nvPr>
            <p:ph type="body" sz="quarter" idx="1"/>
          </p:nvPr>
        </p:nvSpPr>
        <p:spPr bwMode="auto">
          <a:noFill/>
        </p:spPr>
        <p:txBody>
          <a:bodyPr vert="horz" wrap="square" lIns="91440" tIns="45720" rIns="91440" bIns="45720" numCol="1" anchor="t" anchorCtr="0" compatLnSpc="1">
            <a:prstTxWarp prst="textNoShape">
              <a:avLst/>
            </a:prstTxWarp>
          </a:bodyPr>
          <a:lstStyle/>
          <a:p>
            <a:pPr eaLnBrk="1" hangingPunct="1">
              <a:lnSpc>
                <a:spcPts val="3500"/>
              </a:lnSpc>
              <a:spcBef>
                <a:spcPct val="0"/>
              </a:spcBef>
            </a:pPr>
            <a:r>
              <a:rPr lang="cs-CZ">
                <a:solidFill>
                  <a:srgbClr val="572E2D"/>
                </a:solidFill>
                <a:latin typeface="Noteworthy Bold"/>
                <a:ea typeface="Noteworthy Bold"/>
                <a:cs typeface="Noteworthy Bold"/>
                <a:sym typeface="Noteworthy Bold"/>
              </a:rPr>
              <a:t>Cumulative rate of remaining free of intestinal penetrating or stricturing complications in ileal (left) and colonic (right) CD. Perianal complications were not taken into account. Data were obtained from the studies at St-Antoine hospital that included 1448 patients with ileal disease (L1) and 1129 patients with colonic disease (L2). © Acta Gastro-Enterologica Belgica (Cosnes J, Acta Gastroenterol Belg 2008;71:303–307), reproduced with permission.</a:t>
            </a:r>
          </a:p>
        </p:txBody>
      </p:sp>
    </p:spTree>
    <p:extLst>
      <p:ext uri="{BB962C8B-B14F-4D97-AF65-F5344CB8AC3E}">
        <p14:creationId xmlns:p14="http://schemas.microsoft.com/office/powerpoint/2010/main" val="289085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 Title Slide">
    <p:spTree>
      <p:nvGrpSpPr>
        <p:cNvPr id="1" name=""/>
        <p:cNvGrpSpPr/>
        <p:nvPr/>
      </p:nvGrpSpPr>
      <p:grpSpPr>
        <a:xfrm>
          <a:off x="0" y="0"/>
          <a:ext cx="0" cy="0"/>
          <a:chOff x="0" y="0"/>
          <a:chExt cx="0" cy="0"/>
        </a:xfrm>
      </p:grpSpPr>
      <p:sp>
        <p:nvSpPr>
          <p:cNvPr id="8" name="Shape 8"/>
          <p:cNvSpPr>
            <a:spLocks noGrp="1"/>
          </p:cNvSpPr>
          <p:nvPr>
            <p:ph type="title"/>
          </p:nvPr>
        </p:nvSpPr>
        <p:spPr>
          <a:xfrm>
            <a:off x="0" y="2157319"/>
            <a:ext cx="8915400" cy="877824"/>
          </a:xfrm>
          <a:prstGeom prst="rect">
            <a:avLst/>
          </a:prstGeom>
        </p:spPr>
        <p:txBody>
          <a:bodyPr lIns="45719" tIns="45719" rIns="45719" bIns="45719"/>
          <a:lstStyle/>
          <a:p>
            <a:pPr lvl="0"/>
            <a:r>
              <a:t>Text názvu</a:t>
            </a:r>
          </a:p>
        </p:txBody>
      </p:sp>
      <p:sp>
        <p:nvSpPr>
          <p:cNvPr id="9" name="Shape 9"/>
          <p:cNvSpPr>
            <a:spLocks noGrp="1"/>
          </p:cNvSpPr>
          <p:nvPr>
            <p:ph type="body" idx="1"/>
          </p:nvPr>
        </p:nvSpPr>
        <p:spPr>
          <a:xfrm>
            <a:off x="914400" y="3034553"/>
            <a:ext cx="8001000" cy="3823447"/>
          </a:xfrm>
          <a:prstGeom prst="rect">
            <a:avLst/>
          </a:prstGeom>
          <a:solidFill>
            <a:srgbClr val="EBEFF0"/>
          </a:solidFill>
        </p:spPr>
        <p:txBody>
          <a:bodyPr lIns="91439" tIns="91439" rIns="91439" bIns="91439">
            <a:normAutofit/>
          </a:bodyPr>
          <a:lstStyle>
            <a:lvl1pPr marL="0" indent="0">
              <a:buClrTx/>
              <a:buSzTx/>
              <a:buFontTx/>
              <a:buNone/>
              <a:defRPr sz="1800"/>
            </a:lvl1pPr>
            <a:lvl2pPr marL="0" indent="457200">
              <a:buClrTx/>
              <a:buSzTx/>
              <a:buFontTx/>
              <a:buNone/>
              <a:defRPr sz="1800"/>
            </a:lvl2pPr>
            <a:lvl3pPr marL="0" indent="914400">
              <a:buClrTx/>
              <a:buSzTx/>
              <a:buFontTx/>
              <a:buNone/>
              <a:defRPr sz="1800"/>
            </a:lvl3pPr>
            <a:lvl4pPr marL="0" indent="1371600">
              <a:buClrTx/>
              <a:buSzTx/>
              <a:buFontTx/>
              <a:buNone/>
              <a:defRPr sz="1800"/>
            </a:lvl4pPr>
            <a:lvl5pPr marL="0" indent="1828800">
              <a:buClrTx/>
              <a:buSzTx/>
              <a:buFontTx/>
              <a:buNone/>
              <a:defRPr sz="1800"/>
            </a:lvl5pPr>
          </a:lstStyle>
          <a:p>
            <a:pPr lvl="0"/>
            <a:r>
              <a:t>Text úrovně 1</a:t>
            </a:r>
          </a:p>
          <a:p>
            <a:pPr lvl="1"/>
            <a:r>
              <a:t>Text úrovně 2</a:t>
            </a:r>
          </a:p>
          <a:p>
            <a:pPr lvl="2"/>
            <a:r>
              <a:t>Text úrovně 3</a:t>
            </a:r>
          </a:p>
          <a:p>
            <a:pPr lvl="3"/>
            <a:r>
              <a:t>Text úrovně 4</a:t>
            </a:r>
          </a:p>
          <a:p>
            <a:pPr lvl="4"/>
            <a:r>
              <a:t>Text úrovně 5</a:t>
            </a:r>
          </a:p>
        </p:txBody>
      </p:sp>
      <p:sp>
        <p:nvSpPr>
          <p:cNvPr id="4" name="Shape 6"/>
          <p:cNvSpPr>
            <a:spLocks noGrp="1"/>
          </p:cNvSpPr>
          <p:nvPr>
            <p:ph type="sldNum" sz="quarter" idx="10"/>
          </p:nvPr>
        </p:nvSpPr>
        <p:spPr>
          <a:ln/>
        </p:spPr>
        <p:txBody>
          <a:bodyPr/>
          <a:lstStyle>
            <a:lvl1pPr>
              <a:defRPr/>
            </a:lvl1pPr>
          </a:lstStyle>
          <a:p>
            <a:pPr>
              <a:defRPr/>
            </a:pPr>
            <a:fld id="{A1ED2C82-A1AE-4376-989E-AE0D696A0018}" type="slidenum">
              <a:rPr/>
              <a:pPr>
                <a:defRPr/>
              </a:p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Default - Picture above Caption">
    <p:spTree>
      <p:nvGrpSpPr>
        <p:cNvPr id="1" name=""/>
        <p:cNvGrpSpPr/>
        <p:nvPr/>
      </p:nvGrpSpPr>
      <p:grpSpPr>
        <a:xfrm>
          <a:off x="0" y="0"/>
          <a:ext cx="0" cy="0"/>
          <a:chOff x="0" y="0"/>
          <a:chExt cx="0" cy="0"/>
        </a:xfrm>
      </p:grpSpPr>
      <p:sp>
        <p:nvSpPr>
          <p:cNvPr id="50" name="Shape 50"/>
          <p:cNvSpPr>
            <a:spLocks noGrp="1"/>
          </p:cNvSpPr>
          <p:nvPr>
            <p:ph type="title"/>
          </p:nvPr>
        </p:nvSpPr>
        <p:spPr>
          <a:xfrm>
            <a:off x="0" y="2400300"/>
            <a:ext cx="8915400" cy="2592324"/>
          </a:xfrm>
          <a:prstGeom prst="rect">
            <a:avLst/>
          </a:prstGeom>
        </p:spPr>
        <p:txBody>
          <a:bodyPr lIns="137160" tIns="137160" rIns="137160" bIns="137160" anchor="b">
            <a:normAutofit/>
          </a:bodyPr>
          <a:lstStyle>
            <a:lvl1pPr>
              <a:defRPr sz="2400"/>
            </a:lvl1pPr>
          </a:lstStyle>
          <a:p>
            <a:pPr lvl="0"/>
            <a:r>
              <a:t>Text názvu</a:t>
            </a:r>
          </a:p>
        </p:txBody>
      </p:sp>
      <p:sp>
        <p:nvSpPr>
          <p:cNvPr id="51" name="Shape 51"/>
          <p:cNvSpPr>
            <a:spLocks noGrp="1"/>
          </p:cNvSpPr>
          <p:nvPr>
            <p:ph type="body" idx="1"/>
          </p:nvPr>
        </p:nvSpPr>
        <p:spPr>
          <a:xfrm>
            <a:off x="914400" y="5002305"/>
            <a:ext cx="8001000" cy="1855695"/>
          </a:xfrm>
          <a:prstGeom prst="rect">
            <a:avLst/>
          </a:prstGeom>
          <a:solidFill>
            <a:srgbClr val="EBEFF0"/>
          </a:solidFill>
        </p:spPr>
        <p:txBody>
          <a:bodyPr lIns="137160" tIns="137160" rIns="137160" bIns="137160">
            <a:normAutofit/>
          </a:bodyPr>
          <a:lstStyle>
            <a:lvl1pPr marL="0" indent="0">
              <a:spcBef>
                <a:spcPts val="300"/>
              </a:spcBef>
              <a:buClrTx/>
              <a:buSzTx/>
              <a:buFontTx/>
              <a:buNone/>
              <a:defRPr sz="1600"/>
            </a:lvl1pPr>
            <a:lvl2pPr marL="0" indent="457200">
              <a:spcBef>
                <a:spcPts val="300"/>
              </a:spcBef>
              <a:buClrTx/>
              <a:buSzTx/>
              <a:buFontTx/>
              <a:buNone/>
              <a:defRPr sz="1600"/>
            </a:lvl2pPr>
            <a:lvl3pPr marL="0" indent="914400">
              <a:spcBef>
                <a:spcPts val="300"/>
              </a:spcBef>
              <a:buClrTx/>
              <a:buSzTx/>
              <a:buFontTx/>
              <a:buNone/>
              <a:defRPr sz="1600"/>
            </a:lvl3pPr>
            <a:lvl4pPr marL="0" indent="1371600">
              <a:spcBef>
                <a:spcPts val="300"/>
              </a:spcBef>
              <a:buClrTx/>
              <a:buSzTx/>
              <a:buFontTx/>
              <a:buNone/>
              <a:defRPr sz="1600"/>
            </a:lvl4pPr>
            <a:lvl5pPr marL="0" indent="1828800">
              <a:spcBef>
                <a:spcPts val="300"/>
              </a:spcBef>
              <a:buClrTx/>
              <a:buSzTx/>
              <a:buFontTx/>
              <a:buNone/>
              <a:defRPr sz="1600"/>
            </a:lvl5pPr>
          </a:lstStyle>
          <a:p>
            <a:pPr lvl="0"/>
            <a:r>
              <a:t>Text úrovně 1</a:t>
            </a:r>
          </a:p>
          <a:p>
            <a:pPr lvl="1"/>
            <a:r>
              <a:t>Text úrovně 2</a:t>
            </a:r>
          </a:p>
          <a:p>
            <a:pPr lvl="2"/>
            <a:r>
              <a:t>Text úrovně 3</a:t>
            </a:r>
          </a:p>
          <a:p>
            <a:pPr lvl="3"/>
            <a:r>
              <a:t>Text úrovně 4</a:t>
            </a:r>
          </a:p>
          <a:p>
            <a:pPr lvl="4"/>
            <a:r>
              <a:t>Text úrovně 5</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Default - 2 Pictures with Caption">
    <p:spTree>
      <p:nvGrpSpPr>
        <p:cNvPr id="1" name=""/>
        <p:cNvGrpSpPr/>
        <p:nvPr/>
      </p:nvGrpSpPr>
      <p:grpSpPr>
        <a:xfrm>
          <a:off x="0" y="0"/>
          <a:ext cx="0" cy="0"/>
          <a:chOff x="0" y="0"/>
          <a:chExt cx="0" cy="0"/>
        </a:xfrm>
      </p:grpSpPr>
      <p:sp>
        <p:nvSpPr>
          <p:cNvPr id="53" name="Shape 53"/>
          <p:cNvSpPr>
            <a:spLocks noGrp="1"/>
          </p:cNvSpPr>
          <p:nvPr>
            <p:ph type="title"/>
          </p:nvPr>
        </p:nvSpPr>
        <p:spPr>
          <a:xfrm>
            <a:off x="0" y="2400300"/>
            <a:ext cx="8915400" cy="2592324"/>
          </a:xfrm>
          <a:prstGeom prst="rect">
            <a:avLst/>
          </a:prstGeom>
        </p:spPr>
        <p:txBody>
          <a:bodyPr lIns="137160" tIns="137160" rIns="137160" bIns="137160" anchor="b">
            <a:normAutofit/>
          </a:bodyPr>
          <a:lstStyle>
            <a:lvl1pPr>
              <a:defRPr sz="2400"/>
            </a:lvl1pPr>
          </a:lstStyle>
          <a:p>
            <a:pPr lvl="0"/>
            <a:r>
              <a:t>Text názvu</a:t>
            </a:r>
          </a:p>
        </p:txBody>
      </p:sp>
      <p:sp>
        <p:nvSpPr>
          <p:cNvPr id="54" name="Shape 54"/>
          <p:cNvSpPr>
            <a:spLocks noGrp="1"/>
          </p:cNvSpPr>
          <p:nvPr>
            <p:ph type="body" idx="1"/>
          </p:nvPr>
        </p:nvSpPr>
        <p:spPr>
          <a:xfrm>
            <a:off x="914400" y="5002305"/>
            <a:ext cx="8001000" cy="1855695"/>
          </a:xfrm>
          <a:prstGeom prst="rect">
            <a:avLst/>
          </a:prstGeom>
          <a:solidFill>
            <a:srgbClr val="EBEFF0"/>
          </a:solidFill>
        </p:spPr>
        <p:txBody>
          <a:bodyPr lIns="137160" tIns="137160" rIns="137160" bIns="137160">
            <a:normAutofit/>
          </a:bodyPr>
          <a:lstStyle>
            <a:lvl1pPr marL="0" indent="0">
              <a:spcBef>
                <a:spcPts val="300"/>
              </a:spcBef>
              <a:buClrTx/>
              <a:buSzTx/>
              <a:buFontTx/>
              <a:buNone/>
              <a:defRPr sz="1600"/>
            </a:lvl1pPr>
            <a:lvl2pPr marL="0" indent="457200">
              <a:spcBef>
                <a:spcPts val="300"/>
              </a:spcBef>
              <a:buClrTx/>
              <a:buSzTx/>
              <a:buFontTx/>
              <a:buNone/>
              <a:defRPr sz="1600"/>
            </a:lvl2pPr>
            <a:lvl3pPr marL="0" indent="914400">
              <a:spcBef>
                <a:spcPts val="300"/>
              </a:spcBef>
              <a:buClrTx/>
              <a:buSzTx/>
              <a:buFontTx/>
              <a:buNone/>
              <a:defRPr sz="1600"/>
            </a:lvl3pPr>
            <a:lvl4pPr marL="0" indent="1371600">
              <a:spcBef>
                <a:spcPts val="300"/>
              </a:spcBef>
              <a:buClrTx/>
              <a:buSzTx/>
              <a:buFontTx/>
              <a:buNone/>
              <a:defRPr sz="1600"/>
            </a:lvl4pPr>
            <a:lvl5pPr marL="0" indent="1828800">
              <a:spcBef>
                <a:spcPts val="300"/>
              </a:spcBef>
              <a:buClrTx/>
              <a:buSzTx/>
              <a:buFontTx/>
              <a:buNone/>
              <a:defRPr sz="1600"/>
            </a:lvl5pPr>
          </a:lstStyle>
          <a:p>
            <a:pPr lvl="0"/>
            <a:r>
              <a:t>Text úrovně 1</a:t>
            </a:r>
          </a:p>
          <a:p>
            <a:pPr lvl="1"/>
            <a:r>
              <a:t>Text úrovně 2</a:t>
            </a:r>
          </a:p>
          <a:p>
            <a:pPr lvl="2"/>
            <a:r>
              <a:t>Text úrovně 3</a:t>
            </a:r>
          </a:p>
          <a:p>
            <a:pPr lvl="3"/>
            <a:r>
              <a:t>Text úrovně 4</a:t>
            </a:r>
          </a:p>
          <a:p>
            <a:pPr lvl="4"/>
            <a:r>
              <a:t>Text úrovně 5</a:t>
            </a: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 3 Pictures with Caption">
    <p:spTree>
      <p:nvGrpSpPr>
        <p:cNvPr id="1" name=""/>
        <p:cNvGrpSpPr/>
        <p:nvPr/>
      </p:nvGrpSpPr>
      <p:grpSpPr>
        <a:xfrm>
          <a:off x="0" y="0"/>
          <a:ext cx="0" cy="0"/>
          <a:chOff x="0" y="0"/>
          <a:chExt cx="0" cy="0"/>
        </a:xfrm>
      </p:grpSpPr>
      <p:sp>
        <p:nvSpPr>
          <p:cNvPr id="56" name="Shape 56"/>
          <p:cNvSpPr>
            <a:spLocks noGrp="1"/>
          </p:cNvSpPr>
          <p:nvPr>
            <p:ph type="title"/>
          </p:nvPr>
        </p:nvSpPr>
        <p:spPr>
          <a:xfrm>
            <a:off x="0" y="2400300"/>
            <a:ext cx="8915400" cy="2592324"/>
          </a:xfrm>
          <a:prstGeom prst="rect">
            <a:avLst/>
          </a:prstGeom>
        </p:spPr>
        <p:txBody>
          <a:bodyPr lIns="137160" tIns="137160" rIns="137160" bIns="137160" anchor="b">
            <a:normAutofit/>
          </a:bodyPr>
          <a:lstStyle>
            <a:lvl1pPr>
              <a:defRPr sz="2400"/>
            </a:lvl1pPr>
          </a:lstStyle>
          <a:p>
            <a:pPr lvl="0"/>
            <a:r>
              <a:t>Text názvu</a:t>
            </a:r>
          </a:p>
        </p:txBody>
      </p:sp>
      <p:sp>
        <p:nvSpPr>
          <p:cNvPr id="57" name="Shape 57"/>
          <p:cNvSpPr>
            <a:spLocks noGrp="1"/>
          </p:cNvSpPr>
          <p:nvPr>
            <p:ph type="body" idx="1"/>
          </p:nvPr>
        </p:nvSpPr>
        <p:spPr>
          <a:xfrm>
            <a:off x="914400" y="5002305"/>
            <a:ext cx="8001000" cy="1855695"/>
          </a:xfrm>
          <a:prstGeom prst="rect">
            <a:avLst/>
          </a:prstGeom>
          <a:solidFill>
            <a:srgbClr val="EBEFF0"/>
          </a:solidFill>
        </p:spPr>
        <p:txBody>
          <a:bodyPr lIns="137160" tIns="137160" rIns="137160" bIns="137160">
            <a:normAutofit/>
          </a:bodyPr>
          <a:lstStyle>
            <a:lvl1pPr marL="0" indent="0">
              <a:spcBef>
                <a:spcPts val="300"/>
              </a:spcBef>
              <a:buClrTx/>
              <a:buSzTx/>
              <a:buFontTx/>
              <a:buNone/>
              <a:defRPr sz="1600"/>
            </a:lvl1pPr>
            <a:lvl2pPr marL="0" indent="457200">
              <a:spcBef>
                <a:spcPts val="300"/>
              </a:spcBef>
              <a:buClrTx/>
              <a:buSzTx/>
              <a:buFontTx/>
              <a:buNone/>
              <a:defRPr sz="1600"/>
            </a:lvl2pPr>
            <a:lvl3pPr marL="0" indent="914400">
              <a:spcBef>
                <a:spcPts val="300"/>
              </a:spcBef>
              <a:buClrTx/>
              <a:buSzTx/>
              <a:buFontTx/>
              <a:buNone/>
              <a:defRPr sz="1600"/>
            </a:lvl3pPr>
            <a:lvl4pPr marL="0" indent="1371600">
              <a:spcBef>
                <a:spcPts val="300"/>
              </a:spcBef>
              <a:buClrTx/>
              <a:buSzTx/>
              <a:buFontTx/>
              <a:buNone/>
              <a:defRPr sz="1600"/>
            </a:lvl4pPr>
            <a:lvl5pPr marL="0" indent="1828800">
              <a:spcBef>
                <a:spcPts val="300"/>
              </a:spcBef>
              <a:buClrTx/>
              <a:buSzTx/>
              <a:buFontTx/>
              <a:buNone/>
              <a:defRPr sz="1600"/>
            </a:lvl5pPr>
          </a:lstStyle>
          <a:p>
            <a:pPr lvl="0"/>
            <a:r>
              <a:t>Text úrovně 1</a:t>
            </a:r>
          </a:p>
          <a:p>
            <a:pPr lvl="1"/>
            <a:r>
              <a:t>Text úrovně 2</a:t>
            </a:r>
          </a:p>
          <a:p>
            <a:pPr lvl="2"/>
            <a:r>
              <a:t>Text úrovně 3</a:t>
            </a:r>
          </a:p>
          <a:p>
            <a:pPr lvl="3"/>
            <a:r>
              <a:t>Text úrovně 4</a:t>
            </a:r>
          </a:p>
          <a:p>
            <a:pPr lvl="4"/>
            <a:r>
              <a:t>Text úrovně 5</a:t>
            </a: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efault - Title and Vertical Text">
    <p:spTree>
      <p:nvGrpSpPr>
        <p:cNvPr id="1" name=""/>
        <p:cNvGrpSpPr/>
        <p:nvPr/>
      </p:nvGrpSpPr>
      <p:grpSpPr>
        <a:xfrm>
          <a:off x="0" y="0"/>
          <a:ext cx="0" cy="0"/>
          <a:chOff x="0" y="0"/>
          <a:chExt cx="0" cy="0"/>
        </a:xfrm>
      </p:grpSpPr>
      <p:sp>
        <p:nvSpPr>
          <p:cNvPr id="59" name="Shape 59"/>
          <p:cNvSpPr>
            <a:spLocks noGrp="1"/>
          </p:cNvSpPr>
          <p:nvPr>
            <p:ph type="title"/>
          </p:nvPr>
        </p:nvSpPr>
        <p:spPr>
          <a:xfrm>
            <a:off x="0" y="566736"/>
            <a:ext cx="8913813" cy="2028828"/>
          </a:xfrm>
          <a:prstGeom prst="rect">
            <a:avLst/>
          </a:prstGeom>
        </p:spPr>
        <p:txBody>
          <a:bodyPr lIns="45719" tIns="45719" rIns="45719" bIns="45719"/>
          <a:lstStyle/>
          <a:p>
            <a:pPr lvl="0"/>
            <a:r>
              <a:t>Text názvu</a:t>
            </a:r>
          </a:p>
        </p:txBody>
      </p:sp>
      <p:sp>
        <p:nvSpPr>
          <p:cNvPr id="60" name="Shape 60"/>
          <p:cNvSpPr>
            <a:spLocks noGrp="1"/>
          </p:cNvSpPr>
          <p:nvPr>
            <p:ph type="body" idx="1"/>
          </p:nvPr>
        </p:nvSpPr>
        <p:spPr>
          <a:xfrm>
            <a:off x="1114425" y="2595563"/>
            <a:ext cx="7610475" cy="4262437"/>
          </a:xfrm>
          <a:prstGeom prst="rect">
            <a:avLst/>
          </a:prstGeom>
        </p:spPr>
        <p:txBody>
          <a:bodyPr/>
          <a:lstStyle/>
          <a:p>
            <a:pPr lvl="0"/>
            <a:r>
              <a:t>Text úrovně 1</a:t>
            </a:r>
          </a:p>
          <a:p>
            <a:pPr lvl="1"/>
            <a:r>
              <a:t>Text úrovně 2</a:t>
            </a:r>
          </a:p>
          <a:p>
            <a:pPr lvl="2"/>
            <a:r>
              <a:t>Text úrovně 3</a:t>
            </a:r>
          </a:p>
          <a:p>
            <a:pPr lvl="3"/>
            <a:r>
              <a:t>Text úrovně 4</a:t>
            </a:r>
          </a:p>
          <a:p>
            <a:pPr lvl="4"/>
            <a:r>
              <a:t>Text úrovně 5</a:t>
            </a:r>
          </a:p>
        </p:txBody>
      </p:sp>
      <p:sp>
        <p:nvSpPr>
          <p:cNvPr id="4" name="Shape 6"/>
          <p:cNvSpPr>
            <a:spLocks noGrp="1"/>
          </p:cNvSpPr>
          <p:nvPr>
            <p:ph type="sldNum" sz="quarter" idx="10"/>
          </p:nvPr>
        </p:nvSpPr>
        <p:spPr>
          <a:ln/>
        </p:spPr>
        <p:txBody>
          <a:bodyPr/>
          <a:lstStyle>
            <a:lvl1pPr>
              <a:defRPr/>
            </a:lvl1pPr>
          </a:lstStyle>
          <a:p>
            <a:pPr>
              <a:defRPr/>
            </a:pPr>
            <a:fld id="{D0C71EE8-DC6C-4CE7-B1D8-C18ECA422004}" type="slidenum">
              <a:rPr/>
              <a:pPr>
                <a:defRPr/>
              </a:pPr>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Default - Vertical Title and Text">
    <p:spTree>
      <p:nvGrpSpPr>
        <p:cNvPr id="1" name=""/>
        <p:cNvGrpSpPr/>
        <p:nvPr/>
      </p:nvGrpSpPr>
      <p:grpSpPr>
        <a:xfrm>
          <a:off x="0" y="0"/>
          <a:ext cx="0" cy="0"/>
          <a:chOff x="0" y="0"/>
          <a:chExt cx="0" cy="0"/>
        </a:xfrm>
      </p:grpSpPr>
      <p:sp>
        <p:nvSpPr>
          <p:cNvPr id="63" name="Shape 63"/>
          <p:cNvSpPr>
            <a:spLocks noGrp="1"/>
          </p:cNvSpPr>
          <p:nvPr>
            <p:ph type="title"/>
          </p:nvPr>
        </p:nvSpPr>
        <p:spPr>
          <a:prstGeom prst="rect">
            <a:avLst/>
          </a:prstGeom>
        </p:spPr>
        <p:txBody>
          <a:bodyPr/>
          <a:lstStyle/>
          <a:p>
            <a:pPr lvl="0"/>
            <a:r>
              <a:t>Text názvu</a:t>
            </a:r>
          </a:p>
        </p:txBody>
      </p:sp>
      <p:sp>
        <p:nvSpPr>
          <p:cNvPr id="64" name="Shape 64"/>
          <p:cNvSpPr>
            <a:spLocks noGrp="1"/>
          </p:cNvSpPr>
          <p:nvPr>
            <p:ph type="body" idx="1"/>
          </p:nvPr>
        </p:nvSpPr>
        <p:spPr>
          <a:prstGeom prst="rect">
            <a:avLst/>
          </a:prstGeom>
        </p:spPr>
        <p:txBody>
          <a:bodyPr/>
          <a:lstStyle/>
          <a:p>
            <a:pPr lvl="0"/>
            <a:r>
              <a:t>Text úrovně 1</a:t>
            </a:r>
          </a:p>
          <a:p>
            <a:pPr lvl="1"/>
            <a:r>
              <a:t>Text úrovně 2</a:t>
            </a:r>
          </a:p>
          <a:p>
            <a:pPr lvl="2"/>
            <a:r>
              <a:t>Text úrovně 3</a:t>
            </a:r>
          </a:p>
          <a:p>
            <a:pPr lvl="3"/>
            <a:r>
              <a:t>Text úrovně 4</a:t>
            </a:r>
          </a:p>
          <a:p>
            <a:pPr lvl="4"/>
            <a:r>
              <a:t>Text úrovně 5</a:t>
            </a:r>
          </a:p>
        </p:txBody>
      </p:sp>
      <p:sp>
        <p:nvSpPr>
          <p:cNvPr id="4" name="Shape 6"/>
          <p:cNvSpPr>
            <a:spLocks noGrp="1"/>
          </p:cNvSpPr>
          <p:nvPr>
            <p:ph type="sldNum" sz="quarter" idx="10"/>
          </p:nvPr>
        </p:nvSpPr>
        <p:spPr>
          <a:ln/>
        </p:spPr>
        <p:txBody>
          <a:bodyPr/>
          <a:lstStyle>
            <a:lvl1pPr>
              <a:defRPr/>
            </a:lvl1pPr>
          </a:lstStyle>
          <a:p>
            <a:pPr>
              <a:defRPr/>
            </a:pPr>
            <a:fld id="{DC0AA361-D971-4DEF-AC20-104E88B9E33F}" type="slidenum">
              <a:rPr/>
              <a:pPr>
                <a:defRPr/>
              </a:pPr>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Default - Nadpis a tabulka">
    <p:spTree>
      <p:nvGrpSpPr>
        <p:cNvPr id="1" name=""/>
        <p:cNvGrpSpPr/>
        <p:nvPr/>
      </p:nvGrpSpPr>
      <p:grpSpPr>
        <a:xfrm>
          <a:off x="0" y="0"/>
          <a:ext cx="0" cy="0"/>
          <a:chOff x="0" y="0"/>
          <a:chExt cx="0" cy="0"/>
        </a:xfrm>
      </p:grpSpPr>
      <p:sp>
        <p:nvSpPr>
          <p:cNvPr id="67" name="Shape 67"/>
          <p:cNvSpPr>
            <a:spLocks noGrp="1"/>
          </p:cNvSpPr>
          <p:nvPr>
            <p:ph type="title"/>
          </p:nvPr>
        </p:nvSpPr>
        <p:spPr>
          <a:xfrm>
            <a:off x="0" y="1123950"/>
            <a:ext cx="8913813" cy="914400"/>
          </a:xfrm>
          <a:prstGeom prst="rect">
            <a:avLst/>
          </a:prstGeom>
        </p:spPr>
        <p:txBody>
          <a:bodyPr lIns="45719" tIns="45719" rIns="45719" bIns="45719"/>
          <a:lstStyle/>
          <a:p>
            <a:pPr lvl="0"/>
            <a:r>
              <a:t>Text názvu</a:t>
            </a:r>
          </a:p>
        </p:txBody>
      </p:sp>
      <p:sp>
        <p:nvSpPr>
          <p:cNvPr id="3" name="Shape 6"/>
          <p:cNvSpPr>
            <a:spLocks noGrp="1"/>
          </p:cNvSpPr>
          <p:nvPr>
            <p:ph type="sldNum" sz="quarter" idx="10"/>
          </p:nvPr>
        </p:nvSpPr>
        <p:spPr>
          <a:ln/>
        </p:spPr>
        <p:txBody>
          <a:bodyPr/>
          <a:lstStyle>
            <a:lvl1pPr>
              <a:defRPr/>
            </a:lvl1pPr>
          </a:lstStyle>
          <a:p>
            <a:pPr>
              <a:defRPr/>
            </a:pPr>
            <a:fld id="{F4007AB8-7A35-4403-B74D-BE45A299DEEB}" type="slidenum">
              <a:rPr/>
              <a:pPr>
                <a:defRPr/>
              </a:pPr>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70" name="Shape 70"/>
          <p:cNvSpPr>
            <a:spLocks noGrp="1"/>
          </p:cNvSpPr>
          <p:nvPr>
            <p:ph type="title"/>
          </p:nvPr>
        </p:nvSpPr>
        <p:spPr>
          <a:xfrm>
            <a:off x="892968" y="169356"/>
            <a:ext cx="7358063" cy="1732976"/>
          </a:xfrm>
          <a:prstGeom prst="rect">
            <a:avLst/>
          </a:prstGeom>
          <a:noFill/>
        </p:spPr>
        <p:txBody>
          <a:bodyPr lIns="0" tIns="0" rIns="0" bIns="0">
            <a:normAutofit/>
          </a:bodyPr>
          <a:lstStyle>
            <a:lvl1pPr algn="ctr" defTabSz="584200">
              <a:defRPr sz="5600">
                <a:solidFill>
                  <a:srgbClr val="000000"/>
                </a:solidFill>
                <a:uFillTx/>
                <a:latin typeface="Helvetica Light"/>
                <a:ea typeface="Helvetica Light"/>
                <a:cs typeface="Helvetica Light"/>
                <a:sym typeface="Helvetica Light"/>
              </a:defRPr>
            </a:lvl1pPr>
          </a:lstStyle>
          <a:p>
            <a:pPr lvl="0"/>
            <a:r>
              <a:t>Text názvu</a:t>
            </a:r>
          </a:p>
        </p:txBody>
      </p:sp>
      <p:sp>
        <p:nvSpPr>
          <p:cNvPr id="71" name="Shape 71"/>
          <p:cNvSpPr>
            <a:spLocks noGrp="1"/>
          </p:cNvSpPr>
          <p:nvPr>
            <p:ph type="body" idx="1"/>
          </p:nvPr>
        </p:nvSpPr>
        <p:spPr>
          <a:xfrm>
            <a:off x="892968" y="1902331"/>
            <a:ext cx="7358063" cy="4107041"/>
          </a:xfrm>
          <a:prstGeom prst="rect">
            <a:avLst/>
          </a:prstGeom>
        </p:spPr>
        <p:txBody>
          <a:bodyPr lIns="0" tIns="0" rIns="0" bIns="0" anchor="ctr">
            <a:normAutofit/>
          </a:bodyPr>
          <a:lstStyle>
            <a:lvl1pPr marL="260684" indent="-260684" defTabSz="584200">
              <a:spcBef>
                <a:spcPts val="4200"/>
              </a:spcBef>
              <a:buClrTx/>
              <a:buFontTx/>
              <a:defRPr sz="2600">
                <a:solidFill>
                  <a:srgbClr val="000000"/>
                </a:solidFill>
                <a:uFillTx/>
                <a:latin typeface="Helvetica Light"/>
                <a:ea typeface="Helvetica Light"/>
                <a:cs typeface="Helvetica Light"/>
                <a:sym typeface="Helvetica Light"/>
              </a:defRPr>
            </a:lvl1pPr>
            <a:lvl2pPr marL="641684" indent="-260684" defTabSz="584200">
              <a:spcBef>
                <a:spcPts val="4200"/>
              </a:spcBef>
              <a:buClrTx/>
              <a:buFontTx/>
              <a:defRPr sz="2600">
                <a:solidFill>
                  <a:srgbClr val="000000"/>
                </a:solidFill>
                <a:uFillTx/>
                <a:latin typeface="Helvetica Light"/>
                <a:ea typeface="Helvetica Light"/>
                <a:cs typeface="Helvetica Light"/>
                <a:sym typeface="Helvetica Light"/>
              </a:defRPr>
            </a:lvl2pPr>
            <a:lvl3pPr marL="1022684" indent="-260684" defTabSz="584200">
              <a:spcBef>
                <a:spcPts val="4200"/>
              </a:spcBef>
              <a:buClrTx/>
              <a:buFontTx/>
              <a:defRPr sz="2600">
                <a:solidFill>
                  <a:srgbClr val="000000"/>
                </a:solidFill>
                <a:uFillTx/>
                <a:latin typeface="Helvetica Light"/>
                <a:ea typeface="Helvetica Light"/>
                <a:cs typeface="Helvetica Light"/>
                <a:sym typeface="Helvetica Light"/>
              </a:defRPr>
            </a:lvl3pPr>
            <a:lvl4pPr marL="1403684" indent="-260684" defTabSz="584200">
              <a:spcBef>
                <a:spcPts val="4200"/>
              </a:spcBef>
              <a:buClrTx/>
              <a:buFontTx/>
              <a:defRPr sz="2600">
                <a:solidFill>
                  <a:srgbClr val="000000"/>
                </a:solidFill>
                <a:uFillTx/>
                <a:latin typeface="Helvetica Light"/>
                <a:ea typeface="Helvetica Light"/>
                <a:cs typeface="Helvetica Light"/>
                <a:sym typeface="Helvetica Light"/>
              </a:defRPr>
            </a:lvl4pPr>
            <a:lvl5pPr marL="1784684" indent="-260684" defTabSz="584200">
              <a:spcBef>
                <a:spcPts val="4200"/>
              </a:spcBef>
              <a:buClrTx/>
              <a:buFontTx/>
              <a:defRPr sz="2600">
                <a:solidFill>
                  <a:srgbClr val="000000"/>
                </a:solidFill>
                <a:uFillTx/>
                <a:latin typeface="Helvetica Light"/>
                <a:ea typeface="Helvetica Light"/>
                <a:cs typeface="Helvetica Light"/>
                <a:sym typeface="Helvetica Light"/>
              </a:defRPr>
            </a:lvl5pPr>
          </a:lstStyle>
          <a:p>
            <a:pPr lvl="0"/>
            <a:r>
              <a:t>Text úrovně 1</a:t>
            </a:r>
          </a:p>
          <a:p>
            <a:pPr lvl="1"/>
            <a:r>
              <a:t>Text úrovně 2</a:t>
            </a:r>
          </a:p>
          <a:p>
            <a:pPr lvl="2"/>
            <a:r>
              <a:t>Text úrovně 3</a:t>
            </a:r>
          </a:p>
          <a:p>
            <a:pPr lvl="3"/>
            <a:r>
              <a:t>Text úrovně 4</a:t>
            </a:r>
          </a:p>
          <a:p>
            <a:pPr lvl="4"/>
            <a:r>
              <a:t>Text úrovně 5</a:t>
            </a: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pic>
        <p:nvPicPr>
          <p:cNvPr id="3" name="image1.png" descr="PPT_Sub_WhiteBackground.png"/>
          <p:cNvPicPr>
            <a:picLocks noChangeAspect="1" noChangeArrowheads="1"/>
          </p:cNvPicPr>
          <p:nvPr/>
        </p:nvPicPr>
        <p:blipFill>
          <a:blip r:embed="rId2"/>
          <a:srcRect/>
          <a:stretch>
            <a:fillRect/>
          </a:stretch>
        </p:blipFill>
        <p:spPr bwMode="auto">
          <a:xfrm>
            <a:off x="0" y="990600"/>
            <a:ext cx="9144000" cy="5445125"/>
          </a:xfrm>
          <a:prstGeom prst="rect">
            <a:avLst/>
          </a:prstGeom>
          <a:noFill/>
          <a:ln w="12700">
            <a:noFill/>
            <a:miter lim="400000"/>
            <a:headEnd/>
            <a:tailEnd/>
          </a:ln>
        </p:spPr>
      </p:pic>
      <p:sp>
        <p:nvSpPr>
          <p:cNvPr id="74" name="Shape 74"/>
          <p:cNvSpPr>
            <a:spLocks noGrp="1"/>
          </p:cNvSpPr>
          <p:nvPr>
            <p:ph type="title"/>
          </p:nvPr>
        </p:nvSpPr>
        <p:spPr>
          <a:xfrm>
            <a:off x="395288" y="-1"/>
            <a:ext cx="7417074" cy="1008745"/>
          </a:xfrm>
          <a:prstGeom prst="rect">
            <a:avLst/>
          </a:prstGeom>
          <a:noFill/>
        </p:spPr>
        <p:txBody>
          <a:bodyPr lIns="0" tIns="0" rIns="0" bIns="0"/>
          <a:lstStyle>
            <a:lvl1pPr>
              <a:defRPr sz="2200">
                <a:solidFill>
                  <a:srgbClr val="4C4948"/>
                </a:solidFill>
                <a:uFillTx/>
              </a:defRPr>
            </a:lvl1pPr>
          </a:lstStyle>
          <a:p>
            <a:pPr lvl="0"/>
            <a:r>
              <a:t>Text názvu</a:t>
            </a:r>
          </a:p>
        </p:txBody>
      </p:sp>
      <p:sp>
        <p:nvSpPr>
          <p:cNvPr id="4" name="Shape 75"/>
          <p:cNvSpPr>
            <a:spLocks noGrp="1"/>
          </p:cNvSpPr>
          <p:nvPr>
            <p:ph type="sldNum" sz="quarter" idx="10"/>
          </p:nvPr>
        </p:nvSpPr>
        <p:spPr bwMode="auto">
          <a:xfrm>
            <a:off x="25400" y="6561138"/>
            <a:ext cx="442913" cy="122237"/>
          </a:xfrm>
          <a:ln>
            <a:headEnd/>
            <a:tailEnd/>
          </a:ln>
        </p:spPr>
        <p:txBody>
          <a:bodyPr vert="horz" wrap="square" lIns="0" tIns="0" rIns="0" bIns="0" numCol="1" anchorCtr="0" compatLnSpc="1">
            <a:prstTxWarp prst="textNoShape">
              <a:avLst/>
            </a:prstTxWarp>
          </a:bodyPr>
          <a:lstStyle>
            <a:lvl1pPr algn="r" fontAlgn="base">
              <a:spcBef>
                <a:spcPct val="0"/>
              </a:spcBef>
              <a:spcAft>
                <a:spcPct val="0"/>
              </a:spcAft>
              <a:defRPr>
                <a:solidFill>
                  <a:srgbClr val="898989"/>
                </a:solidFill>
                <a:latin typeface="Arial" charset="0"/>
                <a:cs typeface="Arial" charset="0"/>
                <a:sym typeface="Arial" charset="0"/>
              </a:defRPr>
            </a:lvl1pPr>
          </a:lstStyle>
          <a:p>
            <a:pPr>
              <a:defRPr/>
            </a:pPr>
            <a:fld id="{C7CF01D5-0B83-4D64-BA27-243116209DA6}" type="slidenum">
              <a:rPr lang="en-US"/>
              <a:pPr>
                <a:defRPr/>
              </a:pPr>
              <a:t>‹#›</a:t>
            </a:fld>
            <a:endParaRPr lang="en-US"/>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a:defRPr/>
            </a:pPr>
            <a:fld id="{22EAC685-2324-427C-B73D-AFE33AE3E9E8}" type="slidenum">
              <a:rPr lang="cs-CZ"/>
              <a:pPr>
                <a:defRPr/>
              </a:pPr>
              <a:t>‹#›</a:t>
            </a:fld>
            <a:endParaRPr lang="cs-CZ"/>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7988300" y="935038"/>
            <a:ext cx="914400" cy="5922962"/>
          </a:xfrm>
        </p:spPr>
        <p:txBody>
          <a:bodyPr/>
          <a:lstStyle/>
          <a:p>
            <a:r>
              <a:rPr lang="en-US"/>
              <a:t>Click to edit Master title style</a:t>
            </a:r>
            <a:endParaRPr lang="cs-CZ"/>
          </a:p>
        </p:txBody>
      </p:sp>
      <p:sp>
        <p:nvSpPr>
          <p:cNvPr id="3" name="Slide Number Placeholder 2"/>
          <p:cNvSpPr>
            <a:spLocks noGrp="1"/>
          </p:cNvSpPr>
          <p:nvPr>
            <p:ph type="sldNum" sz="quarter" idx="10"/>
          </p:nvPr>
        </p:nvSpPr>
        <p:spPr/>
        <p:txBody>
          <a:bodyPr/>
          <a:lstStyle>
            <a:lvl1pPr>
              <a:defRPr/>
            </a:lvl1pPr>
          </a:lstStyle>
          <a:p>
            <a:pPr>
              <a:defRPr/>
            </a:pPr>
            <a:fld id="{E8334919-C6D3-45ED-B5E8-A40C3BCD0A37}" type="slidenum">
              <a:rPr lang="cs-CZ"/>
              <a:pPr>
                <a:defRPr/>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12" name="Shape 12"/>
          <p:cNvSpPr>
            <a:spLocks noGrp="1"/>
          </p:cNvSpPr>
          <p:nvPr>
            <p:ph type="title"/>
          </p:nvPr>
        </p:nvSpPr>
        <p:spPr>
          <a:xfrm>
            <a:off x="0" y="566736"/>
            <a:ext cx="8913813" cy="2028828"/>
          </a:xfrm>
          <a:prstGeom prst="rect">
            <a:avLst/>
          </a:prstGeom>
        </p:spPr>
        <p:txBody>
          <a:bodyPr lIns="45719" tIns="45719" rIns="45719" bIns="45719"/>
          <a:lstStyle/>
          <a:p>
            <a:pPr lvl="0"/>
            <a:r>
              <a:t>Text názvu</a:t>
            </a:r>
          </a:p>
        </p:txBody>
      </p:sp>
      <p:sp>
        <p:nvSpPr>
          <p:cNvPr id="13" name="Shape 13"/>
          <p:cNvSpPr>
            <a:spLocks noGrp="1"/>
          </p:cNvSpPr>
          <p:nvPr>
            <p:ph type="body" idx="1"/>
          </p:nvPr>
        </p:nvSpPr>
        <p:spPr>
          <a:xfrm>
            <a:off x="1114425" y="2595563"/>
            <a:ext cx="7610475" cy="4262437"/>
          </a:xfrm>
          <a:prstGeom prst="rect">
            <a:avLst/>
          </a:prstGeom>
        </p:spPr>
        <p:txBody>
          <a:bodyPr/>
          <a:lstStyle/>
          <a:p>
            <a:pPr lvl="0"/>
            <a:r>
              <a:t>Text úrovně 1</a:t>
            </a:r>
          </a:p>
          <a:p>
            <a:pPr lvl="1"/>
            <a:r>
              <a:t>Text úrovně 2</a:t>
            </a:r>
          </a:p>
          <a:p>
            <a:pPr lvl="2"/>
            <a:r>
              <a:t>Text úrovně 3</a:t>
            </a:r>
          </a:p>
          <a:p>
            <a:pPr lvl="3"/>
            <a:r>
              <a:t>Text úrovně 4</a:t>
            </a:r>
          </a:p>
          <a:p>
            <a:pPr lvl="4"/>
            <a:r>
              <a:t>Text úrovně 5</a:t>
            </a:r>
          </a:p>
        </p:txBody>
      </p:sp>
      <p:sp>
        <p:nvSpPr>
          <p:cNvPr id="4" name="Shape 6"/>
          <p:cNvSpPr>
            <a:spLocks noGrp="1"/>
          </p:cNvSpPr>
          <p:nvPr>
            <p:ph type="sldNum" sz="quarter" idx="10"/>
          </p:nvPr>
        </p:nvSpPr>
        <p:spPr>
          <a:ln/>
        </p:spPr>
        <p:txBody>
          <a:bodyPr/>
          <a:lstStyle>
            <a:lvl1pPr>
              <a:defRPr/>
            </a:lvl1pPr>
          </a:lstStyle>
          <a:p>
            <a:pPr>
              <a:defRPr/>
            </a:pPr>
            <a:fld id="{92084F0E-8F27-4DF4-8346-45D400FBEFFB}" type="slidenum">
              <a:rPr/>
              <a:pPr>
                <a:defRPr/>
              </a:pPr>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8789988" y="6645275"/>
            <a:ext cx="457200" cy="214313"/>
          </a:xfrm>
        </p:spPr>
        <p:txBody>
          <a:bodyPr/>
          <a:lstStyle>
            <a:lvl1pPr>
              <a:defRPr/>
            </a:lvl1pPr>
          </a:lstStyle>
          <a:p>
            <a:pPr>
              <a:defRPr/>
            </a:pPr>
            <a:fld id="{8A168AA0-B4F0-414B-813E-035A98BD2C72}" type="slidenum">
              <a:rPr lang="cs-CZ"/>
              <a:pPr>
                <a:defRPr/>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 Title Slide with Picture">
    <p:spTree>
      <p:nvGrpSpPr>
        <p:cNvPr id="1" name=""/>
        <p:cNvGrpSpPr/>
        <p:nvPr/>
      </p:nvGrpSpPr>
      <p:grpSpPr>
        <a:xfrm>
          <a:off x="0" y="0"/>
          <a:ext cx="0" cy="0"/>
          <a:chOff x="0" y="0"/>
          <a:chExt cx="0" cy="0"/>
        </a:xfrm>
      </p:grpSpPr>
      <p:sp>
        <p:nvSpPr>
          <p:cNvPr id="16" name="Shape 16"/>
          <p:cNvSpPr>
            <a:spLocks noGrp="1"/>
          </p:cNvSpPr>
          <p:nvPr>
            <p:ph type="title"/>
          </p:nvPr>
        </p:nvSpPr>
        <p:spPr>
          <a:xfrm>
            <a:off x="0" y="5021670"/>
            <a:ext cx="8915400" cy="921930"/>
          </a:xfrm>
          <a:prstGeom prst="rect">
            <a:avLst/>
          </a:prstGeom>
        </p:spPr>
        <p:txBody>
          <a:bodyPr lIns="45719" tIns="45719" rIns="45719" bIns="45719"/>
          <a:lstStyle/>
          <a:p>
            <a:pPr lvl="0"/>
            <a:r>
              <a:t>Text názvu</a:t>
            </a:r>
          </a:p>
        </p:txBody>
      </p:sp>
      <p:sp>
        <p:nvSpPr>
          <p:cNvPr id="17" name="Shape 17"/>
          <p:cNvSpPr>
            <a:spLocks noGrp="1"/>
          </p:cNvSpPr>
          <p:nvPr>
            <p:ph type="body" idx="1"/>
          </p:nvPr>
        </p:nvSpPr>
        <p:spPr>
          <a:xfrm>
            <a:off x="914400" y="5943600"/>
            <a:ext cx="8001000" cy="914400"/>
          </a:xfrm>
          <a:prstGeom prst="rect">
            <a:avLst/>
          </a:prstGeom>
          <a:solidFill>
            <a:srgbClr val="EBEFF0"/>
          </a:solidFill>
        </p:spPr>
        <p:txBody>
          <a:bodyPr lIns="91439" tIns="91439" rIns="91439" bIns="91439"/>
          <a:lstStyle>
            <a:lvl1pPr marL="0" indent="0">
              <a:spcBef>
                <a:spcPts val="300"/>
              </a:spcBef>
              <a:buClrTx/>
              <a:buSzTx/>
              <a:buFontTx/>
              <a:buNone/>
              <a:defRPr sz="1800"/>
            </a:lvl1pPr>
            <a:lvl2pPr marL="0" indent="457200">
              <a:spcBef>
                <a:spcPts val="300"/>
              </a:spcBef>
              <a:buClrTx/>
              <a:buSzTx/>
              <a:buFontTx/>
              <a:buNone/>
              <a:defRPr sz="1800"/>
            </a:lvl2pPr>
            <a:lvl3pPr marL="0" indent="914400">
              <a:spcBef>
                <a:spcPts val="300"/>
              </a:spcBef>
              <a:buClrTx/>
              <a:buSzTx/>
              <a:buFontTx/>
              <a:buNone/>
              <a:defRPr sz="1800"/>
            </a:lvl3pPr>
            <a:lvl4pPr marL="0" indent="1371600">
              <a:spcBef>
                <a:spcPts val="300"/>
              </a:spcBef>
              <a:buClrTx/>
              <a:buSzTx/>
              <a:buFontTx/>
              <a:buNone/>
              <a:defRPr sz="1800"/>
            </a:lvl4pPr>
            <a:lvl5pPr marL="0" indent="1828800">
              <a:spcBef>
                <a:spcPts val="300"/>
              </a:spcBef>
              <a:buClrTx/>
              <a:buSzTx/>
              <a:buFontTx/>
              <a:buNone/>
              <a:defRPr sz="1800"/>
            </a:lvl5pPr>
          </a:lstStyle>
          <a:p>
            <a:pPr lvl="0"/>
            <a:r>
              <a:t>Text úrovně 1</a:t>
            </a:r>
          </a:p>
          <a:p>
            <a:pPr lvl="1"/>
            <a:r>
              <a:t>Text úrovně 2</a:t>
            </a:r>
          </a:p>
          <a:p>
            <a:pPr lvl="2"/>
            <a:r>
              <a:t>Text úrovně 3</a:t>
            </a:r>
          </a:p>
          <a:p>
            <a:pPr lvl="3"/>
            <a:r>
              <a:t>Text úrovně 4</a:t>
            </a:r>
          </a:p>
          <a:p>
            <a:pPr lvl="4"/>
            <a:r>
              <a:t>Text úrovně 5</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efault - Section Header">
    <p:spTree>
      <p:nvGrpSpPr>
        <p:cNvPr id="1" name=""/>
        <p:cNvGrpSpPr/>
        <p:nvPr/>
      </p:nvGrpSpPr>
      <p:grpSpPr>
        <a:xfrm>
          <a:off x="0" y="0"/>
          <a:ext cx="0" cy="0"/>
          <a:chOff x="0" y="0"/>
          <a:chExt cx="0" cy="0"/>
        </a:xfrm>
      </p:grpSpPr>
      <p:sp>
        <p:nvSpPr>
          <p:cNvPr id="19" name="Shape 19"/>
          <p:cNvSpPr>
            <a:spLocks noGrp="1"/>
          </p:cNvSpPr>
          <p:nvPr>
            <p:ph type="title"/>
          </p:nvPr>
        </p:nvSpPr>
        <p:spPr>
          <a:xfrm>
            <a:off x="0" y="3200399"/>
            <a:ext cx="8915400" cy="2286000"/>
          </a:xfrm>
          <a:prstGeom prst="rect">
            <a:avLst/>
          </a:prstGeom>
        </p:spPr>
        <p:txBody>
          <a:bodyPr lIns="45719" tIns="45719" rIns="45719" bIns="45719" anchor="b">
            <a:normAutofit/>
          </a:bodyPr>
          <a:lstStyle/>
          <a:p>
            <a:pPr lvl="0"/>
            <a:r>
              <a:t>Text názvu</a:t>
            </a:r>
          </a:p>
        </p:txBody>
      </p:sp>
      <p:sp>
        <p:nvSpPr>
          <p:cNvPr id="20" name="Shape 20"/>
          <p:cNvSpPr>
            <a:spLocks noGrp="1"/>
          </p:cNvSpPr>
          <p:nvPr>
            <p:ph type="body" idx="1"/>
          </p:nvPr>
        </p:nvSpPr>
        <p:spPr>
          <a:xfrm>
            <a:off x="914400" y="5484607"/>
            <a:ext cx="8001000" cy="777240"/>
          </a:xfrm>
          <a:prstGeom prst="rect">
            <a:avLst/>
          </a:prstGeom>
          <a:solidFill>
            <a:srgbClr val="EBEFF0"/>
          </a:solidFill>
        </p:spPr>
        <p:txBody>
          <a:bodyPr lIns="91439" tIns="91439" rIns="91439" bIns="91439" anchor="ctr">
            <a:normAutofit/>
          </a:bodyPr>
          <a:lstStyle>
            <a:lvl1pPr marL="0" indent="0">
              <a:spcBef>
                <a:spcPts val="300"/>
              </a:spcBef>
              <a:buClrTx/>
              <a:buSzTx/>
              <a:buFontTx/>
              <a:buNone/>
              <a:defRPr sz="1800"/>
            </a:lvl1pPr>
            <a:lvl2pPr marL="0" indent="457200">
              <a:spcBef>
                <a:spcPts val="300"/>
              </a:spcBef>
              <a:buClrTx/>
              <a:buSzTx/>
              <a:buFontTx/>
              <a:buNone/>
              <a:defRPr sz="1800"/>
            </a:lvl2pPr>
            <a:lvl3pPr marL="0" indent="914400">
              <a:spcBef>
                <a:spcPts val="300"/>
              </a:spcBef>
              <a:buClrTx/>
              <a:buSzTx/>
              <a:buFontTx/>
              <a:buNone/>
              <a:defRPr sz="1800"/>
            </a:lvl3pPr>
            <a:lvl4pPr marL="0" indent="1371600">
              <a:spcBef>
                <a:spcPts val="300"/>
              </a:spcBef>
              <a:buClrTx/>
              <a:buSzTx/>
              <a:buFontTx/>
              <a:buNone/>
              <a:defRPr sz="1800"/>
            </a:lvl4pPr>
            <a:lvl5pPr marL="0" indent="1828800">
              <a:spcBef>
                <a:spcPts val="300"/>
              </a:spcBef>
              <a:buClrTx/>
              <a:buSzTx/>
              <a:buFontTx/>
              <a:buNone/>
              <a:defRPr sz="1800"/>
            </a:lvl5pPr>
          </a:lstStyle>
          <a:p>
            <a:pPr lvl="0"/>
            <a:r>
              <a:t>Text úrovně 1</a:t>
            </a:r>
          </a:p>
          <a:p>
            <a:pPr lvl="1"/>
            <a:r>
              <a:t>Text úrovně 2</a:t>
            </a:r>
          </a:p>
          <a:p>
            <a:pPr lvl="2"/>
            <a:r>
              <a:t>Text úrovně 3</a:t>
            </a:r>
          </a:p>
          <a:p>
            <a:pPr lvl="3"/>
            <a:r>
              <a:t>Text úrovně 4</a:t>
            </a:r>
          </a:p>
          <a:p>
            <a:pPr lvl="4"/>
            <a:r>
              <a:t>Text úrovně 5</a:t>
            </a:r>
          </a:p>
        </p:txBody>
      </p:sp>
      <p:sp>
        <p:nvSpPr>
          <p:cNvPr id="4" name="Shape 6"/>
          <p:cNvSpPr>
            <a:spLocks noGrp="1"/>
          </p:cNvSpPr>
          <p:nvPr>
            <p:ph type="sldNum" sz="quarter" idx="10"/>
          </p:nvPr>
        </p:nvSpPr>
        <p:spPr>
          <a:ln/>
        </p:spPr>
        <p:txBody>
          <a:bodyPr/>
          <a:lstStyle>
            <a:lvl1pPr>
              <a:defRPr/>
            </a:lvl1pPr>
          </a:lstStyle>
          <a:p>
            <a:pPr>
              <a:defRPr/>
            </a:pPr>
            <a:fld id="{91763BF2-0B97-45B1-9606-ADFDF985CC2F}" type="slidenum">
              <a:rPr/>
              <a:pPr>
                <a:def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Default - Two Content">
    <p:spTree>
      <p:nvGrpSpPr>
        <p:cNvPr id="1" name=""/>
        <p:cNvGrpSpPr/>
        <p:nvPr/>
      </p:nvGrpSpPr>
      <p:grpSpPr>
        <a:xfrm>
          <a:off x="0" y="0"/>
          <a:ext cx="0" cy="0"/>
          <a:chOff x="0" y="0"/>
          <a:chExt cx="0" cy="0"/>
        </a:xfrm>
      </p:grpSpPr>
      <p:sp>
        <p:nvSpPr>
          <p:cNvPr id="23" name="Shape 23"/>
          <p:cNvSpPr>
            <a:spLocks noGrp="1"/>
          </p:cNvSpPr>
          <p:nvPr>
            <p:ph type="title"/>
          </p:nvPr>
        </p:nvSpPr>
        <p:spPr>
          <a:xfrm>
            <a:off x="0" y="566736"/>
            <a:ext cx="8913813" cy="2028827"/>
          </a:xfrm>
          <a:prstGeom prst="rect">
            <a:avLst/>
          </a:prstGeom>
        </p:spPr>
        <p:txBody>
          <a:bodyPr lIns="45719" tIns="45719" rIns="45719" bIns="45719"/>
          <a:lstStyle/>
          <a:p>
            <a:pPr lvl="0"/>
            <a:r>
              <a:t>Text názvu</a:t>
            </a:r>
          </a:p>
        </p:txBody>
      </p:sp>
      <p:sp>
        <p:nvSpPr>
          <p:cNvPr id="24" name="Shape 24"/>
          <p:cNvSpPr>
            <a:spLocks noGrp="1"/>
          </p:cNvSpPr>
          <p:nvPr>
            <p:ph type="body" idx="1"/>
          </p:nvPr>
        </p:nvSpPr>
        <p:spPr>
          <a:xfrm>
            <a:off x="1117600" y="2595563"/>
            <a:ext cx="3566160" cy="4262437"/>
          </a:xfrm>
          <a:prstGeom prst="rect">
            <a:avLst/>
          </a:prstGeom>
        </p:spPr>
        <p:txBody>
          <a:bodyPr>
            <a:normAutofit/>
          </a:bodyPr>
          <a:lstStyle>
            <a:lvl1pPr>
              <a:defRPr sz="1800"/>
            </a:lvl1pPr>
            <a:lvl2pPr marL="685800" indent="-336550">
              <a:defRPr sz="1800"/>
            </a:lvl2pPr>
            <a:lvl3pPr marL="1035050" indent="-349250">
              <a:defRPr sz="1800"/>
            </a:lvl3pPr>
            <a:lvl4pPr marL="1371600" indent="-336550">
              <a:defRPr sz="1800"/>
            </a:lvl4pPr>
            <a:lvl5pPr marL="1720850" indent="-349250">
              <a:defRPr sz="1800"/>
            </a:lvl5pPr>
          </a:lstStyle>
          <a:p>
            <a:pPr lvl="0"/>
            <a:r>
              <a:t>Text úrovně 1</a:t>
            </a:r>
          </a:p>
          <a:p>
            <a:pPr lvl="1"/>
            <a:r>
              <a:t>Text úrovně 2</a:t>
            </a:r>
          </a:p>
          <a:p>
            <a:pPr lvl="2"/>
            <a:r>
              <a:t>Text úrovně 3</a:t>
            </a:r>
          </a:p>
          <a:p>
            <a:pPr lvl="3"/>
            <a:r>
              <a:t>Text úrovně 4</a:t>
            </a:r>
          </a:p>
          <a:p>
            <a:pPr lvl="4"/>
            <a:r>
              <a:t>Text úrovně 5</a:t>
            </a:r>
          </a:p>
        </p:txBody>
      </p:sp>
      <p:sp>
        <p:nvSpPr>
          <p:cNvPr id="4" name="Shape 6"/>
          <p:cNvSpPr>
            <a:spLocks noGrp="1"/>
          </p:cNvSpPr>
          <p:nvPr>
            <p:ph type="sldNum" sz="quarter" idx="10"/>
          </p:nvPr>
        </p:nvSpPr>
        <p:spPr>
          <a:ln/>
        </p:spPr>
        <p:txBody>
          <a:bodyPr/>
          <a:lstStyle>
            <a:lvl1pPr>
              <a:defRPr/>
            </a:lvl1pPr>
          </a:lstStyle>
          <a:p>
            <a:pPr>
              <a:defRPr/>
            </a:pPr>
            <a:fld id="{57B1F205-DF98-48C9-81AF-2DBE4217A4B2}" type="slidenum">
              <a:rPr/>
              <a:pPr>
                <a:def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Default - Comparison">
    <p:spTree>
      <p:nvGrpSpPr>
        <p:cNvPr id="1" name=""/>
        <p:cNvGrpSpPr/>
        <p:nvPr/>
      </p:nvGrpSpPr>
      <p:grpSpPr>
        <a:xfrm>
          <a:off x="0" y="0"/>
          <a:ext cx="0" cy="0"/>
          <a:chOff x="0" y="0"/>
          <a:chExt cx="0" cy="0"/>
        </a:xfrm>
      </p:grpSpPr>
      <p:sp>
        <p:nvSpPr>
          <p:cNvPr id="4" name="Shape 27"/>
          <p:cNvSpPr/>
          <p:nvPr/>
        </p:nvSpPr>
        <p:spPr>
          <a:xfrm>
            <a:off x="1211263" y="2905125"/>
            <a:ext cx="3384550" cy="1588"/>
          </a:xfrm>
          <a:prstGeom prst="line">
            <a:avLst/>
          </a:prstGeom>
          <a:ln w="38100">
            <a:solidFill>
              <a:srgbClr val="E1E7E8"/>
            </a:solidFill>
            <a:round/>
          </a:ln>
        </p:spPr>
        <p:txBody>
          <a:bodyPr lIns="0" tIns="0" rIns="0" bIns="0"/>
          <a:lstStyle/>
          <a:p>
            <a:pPr defTabSz="457200" fontAlgn="auto">
              <a:spcBef>
                <a:spcPts val="0"/>
              </a:spcBef>
              <a:spcAft>
                <a:spcPts val="0"/>
              </a:spcAft>
              <a:defRPr sz="1200">
                <a:uFillTx/>
                <a:latin typeface="+mj-lt"/>
                <a:ea typeface="+mj-ea"/>
                <a:cs typeface="+mj-cs"/>
                <a:sym typeface="Helvetica"/>
              </a:defRPr>
            </a:pPr>
            <a:endParaRPr sz="1200" kern="0">
              <a:solidFill>
                <a:sysClr val="windowText" lastClr="000000"/>
              </a:solidFill>
              <a:latin typeface="+mj-lt"/>
              <a:ea typeface="+mj-ea"/>
              <a:cs typeface="+mj-cs"/>
              <a:sym typeface="Helvetica"/>
            </a:endParaRPr>
          </a:p>
        </p:txBody>
      </p:sp>
      <p:sp>
        <p:nvSpPr>
          <p:cNvPr id="5" name="Shape 28"/>
          <p:cNvSpPr/>
          <p:nvPr/>
        </p:nvSpPr>
        <p:spPr>
          <a:xfrm>
            <a:off x="5238750" y="2905125"/>
            <a:ext cx="3382963" cy="1588"/>
          </a:xfrm>
          <a:prstGeom prst="line">
            <a:avLst/>
          </a:prstGeom>
          <a:ln w="38100">
            <a:solidFill>
              <a:srgbClr val="E1E7E8"/>
            </a:solidFill>
            <a:round/>
          </a:ln>
        </p:spPr>
        <p:txBody>
          <a:bodyPr lIns="0" tIns="0" rIns="0" bIns="0"/>
          <a:lstStyle/>
          <a:p>
            <a:pPr defTabSz="457200" fontAlgn="auto">
              <a:spcBef>
                <a:spcPts val="0"/>
              </a:spcBef>
              <a:spcAft>
                <a:spcPts val="0"/>
              </a:spcAft>
              <a:defRPr sz="1200">
                <a:uFillTx/>
                <a:latin typeface="+mj-lt"/>
                <a:ea typeface="+mj-ea"/>
                <a:cs typeface="+mj-cs"/>
                <a:sym typeface="Helvetica"/>
              </a:defRPr>
            </a:pPr>
            <a:endParaRPr sz="1200" kern="0">
              <a:solidFill>
                <a:sysClr val="windowText" lastClr="000000"/>
              </a:solidFill>
              <a:latin typeface="+mj-lt"/>
              <a:ea typeface="+mj-ea"/>
              <a:cs typeface="+mj-cs"/>
              <a:sym typeface="Helvetica"/>
            </a:endParaRPr>
          </a:p>
        </p:txBody>
      </p:sp>
      <p:sp>
        <p:nvSpPr>
          <p:cNvPr id="6" name="Shape 29"/>
          <p:cNvSpPr/>
          <p:nvPr/>
        </p:nvSpPr>
        <p:spPr>
          <a:xfrm>
            <a:off x="1211263" y="2905125"/>
            <a:ext cx="3384550" cy="1588"/>
          </a:xfrm>
          <a:prstGeom prst="line">
            <a:avLst/>
          </a:prstGeom>
          <a:ln w="38100">
            <a:solidFill>
              <a:srgbClr val="E1E7E8"/>
            </a:solidFill>
            <a:round/>
          </a:ln>
        </p:spPr>
        <p:txBody>
          <a:bodyPr lIns="0" tIns="0" rIns="0" bIns="0"/>
          <a:lstStyle/>
          <a:p>
            <a:pPr defTabSz="457200" fontAlgn="auto">
              <a:spcBef>
                <a:spcPts val="0"/>
              </a:spcBef>
              <a:spcAft>
                <a:spcPts val="0"/>
              </a:spcAft>
              <a:defRPr sz="1200">
                <a:uFillTx/>
                <a:latin typeface="+mj-lt"/>
                <a:ea typeface="+mj-ea"/>
                <a:cs typeface="+mj-cs"/>
                <a:sym typeface="Helvetica"/>
              </a:defRPr>
            </a:pPr>
            <a:endParaRPr sz="1200" kern="0">
              <a:solidFill>
                <a:sysClr val="windowText" lastClr="000000"/>
              </a:solidFill>
              <a:latin typeface="+mj-lt"/>
              <a:ea typeface="+mj-ea"/>
              <a:cs typeface="+mj-cs"/>
              <a:sym typeface="Helvetica"/>
            </a:endParaRPr>
          </a:p>
        </p:txBody>
      </p:sp>
      <p:sp>
        <p:nvSpPr>
          <p:cNvPr id="7" name="Shape 30"/>
          <p:cNvSpPr/>
          <p:nvPr/>
        </p:nvSpPr>
        <p:spPr>
          <a:xfrm>
            <a:off x="5238750" y="2905125"/>
            <a:ext cx="3382963" cy="1588"/>
          </a:xfrm>
          <a:prstGeom prst="line">
            <a:avLst/>
          </a:prstGeom>
          <a:ln w="38100">
            <a:solidFill>
              <a:srgbClr val="E1E7E8"/>
            </a:solidFill>
            <a:round/>
          </a:ln>
        </p:spPr>
        <p:txBody>
          <a:bodyPr lIns="0" tIns="0" rIns="0" bIns="0"/>
          <a:lstStyle/>
          <a:p>
            <a:pPr defTabSz="457200" fontAlgn="auto">
              <a:spcBef>
                <a:spcPts val="0"/>
              </a:spcBef>
              <a:spcAft>
                <a:spcPts val="0"/>
              </a:spcAft>
              <a:defRPr sz="1200">
                <a:uFillTx/>
                <a:latin typeface="+mj-lt"/>
                <a:ea typeface="+mj-ea"/>
                <a:cs typeface="+mj-cs"/>
                <a:sym typeface="Helvetica"/>
              </a:defRPr>
            </a:pPr>
            <a:endParaRPr sz="1200" kern="0">
              <a:solidFill>
                <a:sysClr val="windowText" lastClr="000000"/>
              </a:solidFill>
              <a:latin typeface="+mj-lt"/>
              <a:ea typeface="+mj-ea"/>
              <a:cs typeface="+mj-cs"/>
              <a:sym typeface="Helvetica"/>
            </a:endParaRPr>
          </a:p>
        </p:txBody>
      </p:sp>
      <p:sp>
        <p:nvSpPr>
          <p:cNvPr id="8" name="Shape 31"/>
          <p:cNvSpPr/>
          <p:nvPr/>
        </p:nvSpPr>
        <p:spPr>
          <a:xfrm>
            <a:off x="1211263" y="2905125"/>
            <a:ext cx="3384550" cy="1588"/>
          </a:xfrm>
          <a:prstGeom prst="line">
            <a:avLst/>
          </a:prstGeom>
          <a:ln w="38100">
            <a:solidFill>
              <a:srgbClr val="E1E7E8"/>
            </a:solidFill>
            <a:round/>
          </a:ln>
        </p:spPr>
        <p:txBody>
          <a:bodyPr lIns="0" tIns="0" rIns="0" bIns="0"/>
          <a:lstStyle/>
          <a:p>
            <a:pPr defTabSz="457200" fontAlgn="auto">
              <a:spcBef>
                <a:spcPts val="0"/>
              </a:spcBef>
              <a:spcAft>
                <a:spcPts val="0"/>
              </a:spcAft>
              <a:defRPr sz="1200">
                <a:uFillTx/>
                <a:latin typeface="+mj-lt"/>
                <a:ea typeface="+mj-ea"/>
                <a:cs typeface="+mj-cs"/>
                <a:sym typeface="Helvetica"/>
              </a:defRPr>
            </a:pPr>
            <a:endParaRPr sz="1200" kern="0">
              <a:solidFill>
                <a:sysClr val="windowText" lastClr="000000"/>
              </a:solidFill>
              <a:latin typeface="+mj-lt"/>
              <a:ea typeface="+mj-ea"/>
              <a:cs typeface="+mj-cs"/>
              <a:sym typeface="Helvetica"/>
            </a:endParaRPr>
          </a:p>
        </p:txBody>
      </p:sp>
      <p:sp>
        <p:nvSpPr>
          <p:cNvPr id="9" name="Shape 32"/>
          <p:cNvSpPr/>
          <p:nvPr/>
        </p:nvSpPr>
        <p:spPr>
          <a:xfrm>
            <a:off x="5238750" y="2905125"/>
            <a:ext cx="3382963" cy="1588"/>
          </a:xfrm>
          <a:prstGeom prst="line">
            <a:avLst/>
          </a:prstGeom>
          <a:ln w="38100">
            <a:solidFill>
              <a:srgbClr val="E1E7E8"/>
            </a:solidFill>
            <a:round/>
          </a:ln>
        </p:spPr>
        <p:txBody>
          <a:bodyPr lIns="0" tIns="0" rIns="0" bIns="0"/>
          <a:lstStyle/>
          <a:p>
            <a:pPr defTabSz="457200" fontAlgn="auto">
              <a:spcBef>
                <a:spcPts val="0"/>
              </a:spcBef>
              <a:spcAft>
                <a:spcPts val="0"/>
              </a:spcAft>
              <a:defRPr sz="1200">
                <a:uFillTx/>
                <a:latin typeface="+mj-lt"/>
                <a:ea typeface="+mj-ea"/>
                <a:cs typeface="+mj-cs"/>
                <a:sym typeface="Helvetica"/>
              </a:defRPr>
            </a:pPr>
            <a:endParaRPr sz="1200" kern="0">
              <a:solidFill>
                <a:sysClr val="windowText" lastClr="000000"/>
              </a:solidFill>
              <a:latin typeface="+mj-lt"/>
              <a:ea typeface="+mj-ea"/>
              <a:cs typeface="+mj-cs"/>
              <a:sym typeface="Helvetica"/>
            </a:endParaRPr>
          </a:p>
        </p:txBody>
      </p:sp>
      <p:sp>
        <p:nvSpPr>
          <p:cNvPr id="33" name="Shape 33"/>
          <p:cNvSpPr>
            <a:spLocks noGrp="1"/>
          </p:cNvSpPr>
          <p:nvPr>
            <p:ph type="title"/>
          </p:nvPr>
        </p:nvSpPr>
        <p:spPr>
          <a:xfrm>
            <a:off x="0" y="1123950"/>
            <a:ext cx="8913813" cy="914400"/>
          </a:xfrm>
          <a:prstGeom prst="rect">
            <a:avLst/>
          </a:prstGeom>
        </p:spPr>
        <p:txBody>
          <a:bodyPr lIns="45719" tIns="45719" rIns="45719" bIns="45719"/>
          <a:lstStyle/>
          <a:p>
            <a:pPr lvl="0"/>
            <a:r>
              <a:t>Text názvu</a:t>
            </a:r>
          </a:p>
        </p:txBody>
      </p:sp>
      <p:sp>
        <p:nvSpPr>
          <p:cNvPr id="34" name="Shape 34"/>
          <p:cNvSpPr>
            <a:spLocks noGrp="1"/>
          </p:cNvSpPr>
          <p:nvPr>
            <p:ph type="body" idx="1"/>
          </p:nvPr>
        </p:nvSpPr>
        <p:spPr>
          <a:xfrm>
            <a:off x="1120588" y="2017713"/>
            <a:ext cx="3566160" cy="877887"/>
          </a:xfrm>
          <a:prstGeom prst="rect">
            <a:avLst/>
          </a:prstGeom>
        </p:spPr>
        <p:txBody>
          <a:bodyPr anchor="b"/>
          <a:lstStyle>
            <a:lvl1pPr marL="0" indent="0">
              <a:buClrTx/>
              <a:buSzTx/>
              <a:buFontTx/>
              <a:buNone/>
              <a:defRPr sz="2400"/>
            </a:lvl1pPr>
            <a:lvl2pPr marL="0" indent="457200">
              <a:buClrTx/>
              <a:buSzTx/>
              <a:buFontTx/>
              <a:buNone/>
              <a:defRPr sz="2400"/>
            </a:lvl2pPr>
            <a:lvl3pPr marL="0" indent="914400">
              <a:buClrTx/>
              <a:buSzTx/>
              <a:buFontTx/>
              <a:buNone/>
              <a:defRPr sz="2400"/>
            </a:lvl3pPr>
            <a:lvl4pPr marL="0" indent="1371600">
              <a:buClrTx/>
              <a:buSzTx/>
              <a:buFontTx/>
              <a:buNone/>
              <a:defRPr sz="2400"/>
            </a:lvl4pPr>
            <a:lvl5pPr marL="0" indent="1828800">
              <a:buClrTx/>
              <a:buSzTx/>
              <a:buFontTx/>
              <a:buNone/>
              <a:defRPr sz="2400"/>
            </a:lvl5pPr>
          </a:lstStyle>
          <a:p>
            <a:pPr lvl="0"/>
            <a:r>
              <a:t>Text úrovně 1</a:t>
            </a:r>
          </a:p>
          <a:p>
            <a:pPr lvl="1"/>
            <a:r>
              <a:t>Text úrovně 2</a:t>
            </a:r>
          </a:p>
          <a:p>
            <a:pPr lvl="2"/>
            <a:r>
              <a:t>Text úrovně 3</a:t>
            </a:r>
          </a:p>
          <a:p>
            <a:pPr lvl="3"/>
            <a:r>
              <a:t>Text úrovně 4</a:t>
            </a:r>
          </a:p>
          <a:p>
            <a:pPr lvl="4"/>
            <a:r>
              <a:t>Text úrovně 5</a:t>
            </a:r>
          </a:p>
        </p:txBody>
      </p:sp>
      <p:sp>
        <p:nvSpPr>
          <p:cNvPr id="10" name="Shape 35"/>
          <p:cNvSpPr>
            <a:spLocks noGrp="1"/>
          </p:cNvSpPr>
          <p:nvPr>
            <p:ph type="sldNum" sz="quarter" idx="10"/>
          </p:nvPr>
        </p:nvSpPr>
        <p:spPr/>
        <p:txBody>
          <a:bodyPr/>
          <a:lstStyle>
            <a:lvl1pPr>
              <a:defRPr/>
            </a:lvl1pPr>
          </a:lstStyle>
          <a:p>
            <a:pPr>
              <a:defRPr/>
            </a:pPr>
            <a:fld id="{18B83080-040D-4585-B5D4-2D652121C020}" type="slidenum">
              <a:rPr/>
              <a:pPr>
                <a:defRPr/>
              </a:p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Default - Title Only">
    <p:spTree>
      <p:nvGrpSpPr>
        <p:cNvPr id="1" name=""/>
        <p:cNvGrpSpPr/>
        <p:nvPr/>
      </p:nvGrpSpPr>
      <p:grpSpPr>
        <a:xfrm>
          <a:off x="0" y="0"/>
          <a:ext cx="0" cy="0"/>
          <a:chOff x="0" y="0"/>
          <a:chExt cx="0" cy="0"/>
        </a:xfrm>
      </p:grpSpPr>
      <p:sp>
        <p:nvSpPr>
          <p:cNvPr id="37" name="Shape 37"/>
          <p:cNvSpPr>
            <a:spLocks noGrp="1"/>
          </p:cNvSpPr>
          <p:nvPr>
            <p:ph type="title"/>
          </p:nvPr>
        </p:nvSpPr>
        <p:spPr>
          <a:xfrm>
            <a:off x="0" y="1123950"/>
            <a:ext cx="8913813" cy="914400"/>
          </a:xfrm>
          <a:prstGeom prst="rect">
            <a:avLst/>
          </a:prstGeom>
        </p:spPr>
        <p:txBody>
          <a:bodyPr lIns="45719" tIns="45719" rIns="45719" bIns="45719"/>
          <a:lstStyle/>
          <a:p>
            <a:pPr lvl="0"/>
            <a:r>
              <a:t>Text názvu</a:t>
            </a:r>
          </a:p>
        </p:txBody>
      </p:sp>
      <p:sp>
        <p:nvSpPr>
          <p:cNvPr id="3" name="Shape 6"/>
          <p:cNvSpPr>
            <a:spLocks noGrp="1"/>
          </p:cNvSpPr>
          <p:nvPr>
            <p:ph type="sldNum" sz="quarter" idx="10"/>
          </p:nvPr>
        </p:nvSpPr>
        <p:spPr>
          <a:ln/>
        </p:spPr>
        <p:txBody>
          <a:bodyPr/>
          <a:lstStyle>
            <a:lvl1pPr>
              <a:defRPr/>
            </a:lvl1pPr>
          </a:lstStyle>
          <a:p>
            <a:pPr>
              <a:defRPr/>
            </a:pPr>
            <a:fld id="{71EDC027-89CB-494E-80E9-104EB0BF69FB}" type="slidenum">
              <a:rPr/>
              <a:pPr>
                <a:defRPr/>
              </a:p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Default - Content with Caption">
    <p:spTree>
      <p:nvGrpSpPr>
        <p:cNvPr id="1" name=""/>
        <p:cNvGrpSpPr/>
        <p:nvPr/>
      </p:nvGrpSpPr>
      <p:grpSpPr>
        <a:xfrm>
          <a:off x="0" y="0"/>
          <a:ext cx="0" cy="0"/>
          <a:chOff x="0" y="0"/>
          <a:chExt cx="0" cy="0"/>
        </a:xfrm>
      </p:grpSpPr>
      <p:sp>
        <p:nvSpPr>
          <p:cNvPr id="42" name="Shape 42"/>
          <p:cNvSpPr>
            <a:spLocks noGrp="1"/>
          </p:cNvSpPr>
          <p:nvPr>
            <p:ph type="title"/>
          </p:nvPr>
        </p:nvSpPr>
        <p:spPr>
          <a:xfrm>
            <a:off x="0" y="573023"/>
            <a:ext cx="8915400" cy="2017777"/>
          </a:xfrm>
          <a:prstGeom prst="rect">
            <a:avLst/>
          </a:prstGeom>
        </p:spPr>
        <p:txBody>
          <a:bodyPr lIns="45719" tIns="45719" rIns="45719" bIns="45719">
            <a:normAutofit/>
          </a:bodyPr>
          <a:lstStyle/>
          <a:p>
            <a:pPr lvl="0"/>
            <a:r>
              <a:t>Text názvu</a:t>
            </a:r>
          </a:p>
        </p:txBody>
      </p:sp>
      <p:sp>
        <p:nvSpPr>
          <p:cNvPr id="43" name="Shape 43"/>
          <p:cNvSpPr>
            <a:spLocks noGrp="1"/>
          </p:cNvSpPr>
          <p:nvPr>
            <p:ph type="body" idx="1"/>
          </p:nvPr>
        </p:nvSpPr>
        <p:spPr>
          <a:xfrm>
            <a:off x="5147534" y="2590800"/>
            <a:ext cx="3566160" cy="4267200"/>
          </a:xfrm>
          <a:prstGeom prst="rect">
            <a:avLst/>
          </a:prstGeom>
        </p:spPr>
        <p:txBody>
          <a:bodyPr/>
          <a:lstStyle>
            <a:lvl1pPr>
              <a:defRPr sz="1800"/>
            </a:lvl1pPr>
            <a:lvl2pPr marL="685800" indent="-336550">
              <a:defRPr sz="1800"/>
            </a:lvl2pPr>
            <a:lvl3pPr marL="1035050" indent="-349250">
              <a:defRPr sz="1800"/>
            </a:lvl3pPr>
            <a:lvl4pPr marL="1371600" indent="-336550">
              <a:defRPr sz="1800"/>
            </a:lvl4pPr>
            <a:lvl5pPr marL="1720850" indent="-349250">
              <a:defRPr sz="1800"/>
            </a:lvl5pPr>
          </a:lstStyle>
          <a:p>
            <a:pPr lvl="0"/>
            <a:r>
              <a:t>Text úrovně 1</a:t>
            </a:r>
          </a:p>
          <a:p>
            <a:pPr lvl="1"/>
            <a:r>
              <a:t>Text úrovně 2</a:t>
            </a:r>
          </a:p>
          <a:p>
            <a:pPr lvl="2"/>
            <a:r>
              <a:t>Text úrovně 3</a:t>
            </a:r>
          </a:p>
          <a:p>
            <a:pPr lvl="3"/>
            <a:r>
              <a:t>Text úrovně 4</a:t>
            </a:r>
          </a:p>
          <a:p>
            <a:pPr lvl="4"/>
            <a:r>
              <a:t>Text úrovně 5</a:t>
            </a:r>
          </a:p>
        </p:txBody>
      </p:sp>
      <p:sp>
        <p:nvSpPr>
          <p:cNvPr id="4" name="Shape 6"/>
          <p:cNvSpPr>
            <a:spLocks noGrp="1"/>
          </p:cNvSpPr>
          <p:nvPr>
            <p:ph type="sldNum" sz="quarter" idx="10"/>
          </p:nvPr>
        </p:nvSpPr>
        <p:spPr>
          <a:ln/>
        </p:spPr>
        <p:txBody>
          <a:bodyPr/>
          <a:lstStyle>
            <a:lvl1pPr>
              <a:defRPr/>
            </a:lvl1pPr>
          </a:lstStyle>
          <a:p>
            <a:pPr>
              <a:defRPr/>
            </a:pPr>
            <a:fld id="{AE4445D1-1156-46C7-9467-5180FFD917CB}" type="slidenum">
              <a:rPr/>
              <a:pPr>
                <a:defRPr/>
              </a:p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Default - Picture with Caption">
    <p:spTree>
      <p:nvGrpSpPr>
        <p:cNvPr id="1" name=""/>
        <p:cNvGrpSpPr/>
        <p:nvPr/>
      </p:nvGrpSpPr>
      <p:grpSpPr>
        <a:xfrm>
          <a:off x="0" y="0"/>
          <a:ext cx="0" cy="0"/>
          <a:chOff x="0" y="0"/>
          <a:chExt cx="0" cy="0"/>
        </a:xfrm>
      </p:grpSpPr>
      <p:sp>
        <p:nvSpPr>
          <p:cNvPr id="46" name="Shape 46"/>
          <p:cNvSpPr>
            <a:spLocks noGrp="1"/>
          </p:cNvSpPr>
          <p:nvPr>
            <p:ph type="title"/>
          </p:nvPr>
        </p:nvSpPr>
        <p:spPr>
          <a:xfrm>
            <a:off x="0" y="1124712"/>
            <a:ext cx="8915400" cy="914400"/>
          </a:xfrm>
          <a:prstGeom prst="rect">
            <a:avLst/>
          </a:prstGeom>
        </p:spPr>
        <p:txBody>
          <a:bodyPr lIns="45719" tIns="45719" rIns="45719" bIns="45719">
            <a:normAutofit/>
          </a:bodyPr>
          <a:lstStyle/>
          <a:p>
            <a:pPr lvl="0"/>
            <a:r>
              <a:t>Text názvu</a:t>
            </a:r>
          </a:p>
        </p:txBody>
      </p:sp>
      <p:sp>
        <p:nvSpPr>
          <p:cNvPr id="47" name="Shape 47"/>
          <p:cNvSpPr>
            <a:spLocks noGrp="1"/>
          </p:cNvSpPr>
          <p:nvPr>
            <p:ph type="body" idx="1"/>
          </p:nvPr>
        </p:nvSpPr>
        <p:spPr>
          <a:xfrm>
            <a:off x="914400" y="2039112"/>
            <a:ext cx="4572000" cy="4818888"/>
          </a:xfrm>
          <a:prstGeom prst="rect">
            <a:avLst/>
          </a:prstGeom>
          <a:solidFill>
            <a:srgbClr val="EBEFF0"/>
          </a:solidFill>
        </p:spPr>
        <p:txBody>
          <a:bodyPr lIns="274320" tIns="274320" rIns="274320" bIns="274320">
            <a:normAutofit/>
          </a:bodyPr>
          <a:lstStyle>
            <a:lvl1pPr marL="0" indent="0">
              <a:buClrTx/>
              <a:buSzTx/>
              <a:buFontTx/>
              <a:buNone/>
              <a:defRPr sz="1800"/>
            </a:lvl1pPr>
            <a:lvl2pPr marL="0" indent="457200">
              <a:buClrTx/>
              <a:buSzTx/>
              <a:buFontTx/>
              <a:buNone/>
              <a:defRPr sz="1800"/>
            </a:lvl2pPr>
            <a:lvl3pPr marL="0" indent="914400">
              <a:buClrTx/>
              <a:buSzTx/>
              <a:buFontTx/>
              <a:buNone/>
              <a:defRPr sz="1800"/>
            </a:lvl3pPr>
            <a:lvl4pPr marL="0" indent="1371600">
              <a:buClrTx/>
              <a:buSzTx/>
              <a:buFontTx/>
              <a:buNone/>
              <a:defRPr sz="1800"/>
            </a:lvl4pPr>
            <a:lvl5pPr marL="0" indent="1828800">
              <a:buClrTx/>
              <a:buSzTx/>
              <a:buFontTx/>
              <a:buNone/>
              <a:defRPr sz="1800"/>
            </a:lvl5pPr>
          </a:lstStyle>
          <a:p>
            <a:pPr lvl="0"/>
            <a:r>
              <a:t>Text úrovně 1</a:t>
            </a:r>
          </a:p>
          <a:p>
            <a:pPr lvl="1"/>
            <a:r>
              <a:t>Text úrovně 2</a:t>
            </a:r>
          </a:p>
          <a:p>
            <a:pPr lvl="2"/>
            <a:r>
              <a:t>Text úrovně 3</a:t>
            </a:r>
          </a:p>
          <a:p>
            <a:pPr lvl="3"/>
            <a:r>
              <a:t>Text úrovně 4</a:t>
            </a:r>
          </a:p>
          <a:p>
            <a:pPr lvl="4"/>
            <a:r>
              <a:t>Text úrovně 5</a:t>
            </a:r>
          </a:p>
        </p:txBody>
      </p:sp>
      <p:sp>
        <p:nvSpPr>
          <p:cNvPr id="4" name="Shape 6"/>
          <p:cNvSpPr>
            <a:spLocks noGrp="1"/>
          </p:cNvSpPr>
          <p:nvPr>
            <p:ph type="sldNum" sz="quarter" idx="10"/>
          </p:nvPr>
        </p:nvSpPr>
        <p:spPr>
          <a:ln/>
        </p:spPr>
        <p:txBody>
          <a:bodyPr/>
          <a:lstStyle>
            <a:lvl1pPr>
              <a:defRPr/>
            </a:lvl1pPr>
          </a:lstStyle>
          <a:p>
            <a:pPr>
              <a:defRPr/>
            </a:pPr>
            <a:fld id="{8EF36450-5F36-4DE8-A6DD-A2B4D795FB83}" type="slidenum">
              <a:rPr/>
              <a:pPr>
                <a:def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914400" y="0"/>
            <a:ext cx="7999413" cy="182563"/>
          </a:xfrm>
          <a:prstGeom prst="rect">
            <a:avLst/>
          </a:prstGeom>
          <a:solidFill>
            <a:srgbClr val="E1E7E8"/>
          </a:solidFill>
          <a:ln w="12700">
            <a:miter lim="400000"/>
          </a:ln>
        </p:spPr>
        <p:txBody>
          <a:bodyPr lIns="0" tIns="0" rIns="0" bIns="0" anchor="ctr"/>
          <a:lstStyle/>
          <a:p>
            <a:pPr algn="ctr" fontAlgn="auto">
              <a:spcBef>
                <a:spcPts val="0"/>
              </a:spcBef>
              <a:spcAft>
                <a:spcPts val="0"/>
              </a:spcAft>
              <a:defRPr>
                <a:solidFill>
                  <a:srgbClr val="FFFFFF"/>
                </a:solidFill>
                <a:uFill>
                  <a:solidFill>
                    <a:srgbClr val="FFFFFF"/>
                  </a:solidFill>
                </a:uFill>
              </a:defRPr>
            </a:pPr>
            <a:endParaRPr kern="0">
              <a:solidFill>
                <a:srgbClr val="FFFFFF"/>
              </a:solidFill>
              <a:uFill>
                <a:solidFill>
                  <a:srgbClr val="FFFFFF"/>
                </a:solidFill>
              </a:uFill>
              <a:latin typeface="Arial"/>
              <a:ea typeface="Arial"/>
              <a:cs typeface="Arial"/>
              <a:sym typeface="Arial"/>
            </a:endParaRPr>
          </a:p>
        </p:txBody>
      </p:sp>
      <p:sp>
        <p:nvSpPr>
          <p:cNvPr id="3" name="Shape 3"/>
          <p:cNvSpPr/>
          <p:nvPr/>
        </p:nvSpPr>
        <p:spPr>
          <a:xfrm>
            <a:off x="914400" y="6675438"/>
            <a:ext cx="7999413" cy="182562"/>
          </a:xfrm>
          <a:prstGeom prst="rect">
            <a:avLst/>
          </a:prstGeom>
          <a:solidFill>
            <a:srgbClr val="EBEFF0"/>
          </a:solidFill>
          <a:ln w="12700">
            <a:miter lim="400000"/>
          </a:ln>
        </p:spPr>
        <p:txBody>
          <a:bodyPr lIns="0" tIns="0" rIns="0" bIns="0" anchor="ctr"/>
          <a:lstStyle/>
          <a:p>
            <a:pPr algn="ctr" fontAlgn="auto">
              <a:spcBef>
                <a:spcPts val="0"/>
              </a:spcBef>
              <a:spcAft>
                <a:spcPts val="0"/>
              </a:spcAft>
              <a:defRPr>
                <a:solidFill>
                  <a:srgbClr val="FFFFFF"/>
                </a:solidFill>
                <a:uFill>
                  <a:solidFill>
                    <a:srgbClr val="FFFFFF"/>
                  </a:solidFill>
                </a:uFill>
              </a:defRPr>
            </a:pPr>
            <a:endParaRPr kern="0">
              <a:solidFill>
                <a:srgbClr val="FFFFFF"/>
              </a:solidFill>
              <a:uFill>
                <a:solidFill>
                  <a:srgbClr val="FFFFFF"/>
                </a:solidFill>
              </a:uFill>
              <a:latin typeface="Arial"/>
              <a:ea typeface="Arial"/>
              <a:cs typeface="Arial"/>
              <a:sym typeface="Arial"/>
            </a:endParaRPr>
          </a:p>
        </p:txBody>
      </p:sp>
      <p:sp>
        <p:nvSpPr>
          <p:cNvPr id="4" name="Shape 4"/>
          <p:cNvSpPr>
            <a:spLocks noGrp="1"/>
          </p:cNvSpPr>
          <p:nvPr>
            <p:ph type="title"/>
          </p:nvPr>
        </p:nvSpPr>
        <p:spPr>
          <a:xfrm>
            <a:off x="7988300" y="935038"/>
            <a:ext cx="914400" cy="5922962"/>
          </a:xfrm>
          <a:prstGeom prst="rect">
            <a:avLst/>
          </a:prstGeom>
          <a:solidFill>
            <a:srgbClr val="434342"/>
          </a:solidFill>
          <a:ln w="12700">
            <a:miter lim="400000"/>
          </a:ln>
          <a:extLst>
            <a:ext uri="{C572A759-6A51-4108-AA02-DFA0A04FC94B}"/>
          </a:extLst>
        </p:spPr>
        <p:txBody>
          <a:bodyPr lIns="274320" tIns="274320" rIns="274320" bIns="274320" anchor="ctr"/>
          <a:lstStyle/>
          <a:p>
            <a:pPr lvl="0"/>
            <a:r>
              <a:t>Text názvu</a:t>
            </a:r>
          </a:p>
        </p:txBody>
      </p:sp>
      <p:sp>
        <p:nvSpPr>
          <p:cNvPr id="5" name="Shape 5"/>
          <p:cNvSpPr>
            <a:spLocks noGrp="1"/>
          </p:cNvSpPr>
          <p:nvPr>
            <p:ph type="body" idx="1"/>
          </p:nvPr>
        </p:nvSpPr>
        <p:spPr>
          <a:xfrm>
            <a:off x="1117600" y="1735138"/>
            <a:ext cx="6426200" cy="5122862"/>
          </a:xfrm>
          <a:prstGeom prst="rect">
            <a:avLst/>
          </a:prstGeom>
          <a:ln w="12700">
            <a:miter lim="400000"/>
          </a:ln>
          <a:extLst>
            <a:ext uri="{C572A759-6A51-4108-AA02-DFA0A04FC94B}"/>
          </a:extLst>
        </p:spPr>
        <p:txBody>
          <a:bodyPr vert="horz" wrap="square" lIns="45719" tIns="45720" rIns="45719" bIns="45720" numCol="1" anchor="t" anchorCtr="0" compatLnSpc="1">
            <a:prstTxWarp prst="textNoShape">
              <a:avLst/>
            </a:prstTxWarp>
          </a:bodyPr>
          <a:lstStyle/>
          <a:p>
            <a:pPr lvl="0"/>
            <a:r>
              <a:rPr lang="en-US">
                <a:sym typeface="Arial" charset="0"/>
              </a:rPr>
              <a:t>Text úrovně 1</a:t>
            </a:r>
          </a:p>
          <a:p>
            <a:pPr lvl="1"/>
            <a:r>
              <a:rPr lang="en-US">
                <a:sym typeface="Arial" charset="0"/>
              </a:rPr>
              <a:t>Text úrovně 2</a:t>
            </a:r>
          </a:p>
          <a:p>
            <a:pPr lvl="2"/>
            <a:r>
              <a:rPr lang="en-US">
                <a:sym typeface="Arial" charset="0"/>
              </a:rPr>
              <a:t>Text úrovně 3</a:t>
            </a:r>
          </a:p>
          <a:p>
            <a:pPr lvl="3"/>
            <a:r>
              <a:rPr lang="en-US">
                <a:sym typeface="Arial" charset="0"/>
              </a:rPr>
              <a:t>Text úrovně 4</a:t>
            </a:r>
          </a:p>
          <a:p>
            <a:pPr lvl="4"/>
            <a:r>
              <a:rPr lang="en-US">
                <a:sym typeface="Arial" charset="0"/>
              </a:rPr>
              <a:t>Text úrovně 5</a:t>
            </a:r>
          </a:p>
        </p:txBody>
      </p:sp>
      <p:sp>
        <p:nvSpPr>
          <p:cNvPr id="6" name="Shape 6"/>
          <p:cNvSpPr>
            <a:spLocks noGrp="1"/>
          </p:cNvSpPr>
          <p:nvPr>
            <p:ph type="sldNum" sz="quarter" idx="2"/>
          </p:nvPr>
        </p:nvSpPr>
        <p:spPr>
          <a:xfrm>
            <a:off x="8789988" y="6645275"/>
            <a:ext cx="457200" cy="214313"/>
          </a:xfrm>
          <a:prstGeom prst="rect">
            <a:avLst/>
          </a:prstGeom>
          <a:ln w="12700">
            <a:miter lim="400000"/>
          </a:ln>
        </p:spPr>
        <p:txBody>
          <a:bodyPr lIns="45719" rIns="45719" anchor="ctr">
            <a:spAutoFit/>
          </a:bodyPr>
          <a:lstStyle>
            <a:lvl1pPr algn="ctr" fontAlgn="auto">
              <a:spcBef>
                <a:spcPts val="0"/>
              </a:spcBef>
              <a:spcAft>
                <a:spcPts val="0"/>
              </a:spcAft>
              <a:defRPr sz="800" kern="0">
                <a:solidFill>
                  <a:srgbClr val="595959"/>
                </a:solidFill>
                <a:uFill>
                  <a:solidFill>
                    <a:srgbClr val="595959"/>
                  </a:solidFill>
                </a:uFill>
                <a:latin typeface="Arial"/>
                <a:ea typeface="Arial"/>
                <a:cs typeface="Arial"/>
                <a:sym typeface="Arial"/>
              </a:defRPr>
            </a:lvl1pPr>
          </a:lstStyle>
          <a:p>
            <a:pPr>
              <a:defRPr/>
            </a:pPr>
            <a:fld id="{C75343FE-4D56-487E-B320-7DD472119297}" type="slidenum">
              <a:rPr/>
              <a:pPr>
                <a:defRPr/>
              </a:pPr>
              <a:t>‹#›</a:t>
            </a:fld>
            <a:endParaRPr/>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 id="2147483670" r:id="rId3"/>
    <p:sldLayoutId id="2147483660" r:id="rId4"/>
    <p:sldLayoutId id="2147483661" r:id="rId5"/>
    <p:sldLayoutId id="2147483671" r:id="rId6"/>
    <p:sldLayoutId id="2147483662" r:id="rId7"/>
    <p:sldLayoutId id="2147483664" r:id="rId8"/>
    <p:sldLayoutId id="2147483665" r:id="rId9"/>
    <p:sldLayoutId id="2147483672" r:id="rId10"/>
    <p:sldLayoutId id="2147483673" r:id="rId11"/>
    <p:sldLayoutId id="2147483674" r:id="rId12"/>
    <p:sldLayoutId id="2147483666" r:id="rId13"/>
    <p:sldLayoutId id="2147483667" r:id="rId14"/>
    <p:sldLayoutId id="2147483668" r:id="rId15"/>
    <p:sldLayoutId id="2147483675" r:id="rId16"/>
    <p:sldLayoutId id="2147483676" r:id="rId17"/>
    <p:sldLayoutId id="2147483677" r:id="rId18"/>
    <p:sldLayoutId id="2147483678" r:id="rId19"/>
    <p:sldLayoutId id="2147483669" r:id="rId20"/>
  </p:sldLayoutIdLst>
  <p:transition spd="med"/>
  <p:txStyles>
    <p:titleStyle>
      <a:lvl1pPr algn="ctr" rtl="0" eaLnBrk="0" fontAlgn="base" hangingPunct="0">
        <a:spcBef>
          <a:spcPct val="0"/>
        </a:spcBef>
        <a:spcAft>
          <a:spcPct val="0"/>
        </a:spcAft>
        <a:defRPr sz="3600">
          <a:solidFill>
            <a:srgbClr val="FFFFFF"/>
          </a:solidFill>
          <a:uFill>
            <a:solidFill>
              <a:srgbClr val="FFFFFF"/>
            </a:solidFill>
          </a:uFill>
          <a:latin typeface="Arial"/>
          <a:ea typeface="Arial"/>
          <a:cs typeface="Arial"/>
          <a:sym typeface="Arial" charset="0"/>
        </a:defRPr>
      </a:lvl1pPr>
      <a:lvl2pPr algn="ctr" rtl="0" eaLnBrk="0" fontAlgn="base" hangingPunct="0">
        <a:spcBef>
          <a:spcPct val="0"/>
        </a:spcBef>
        <a:spcAft>
          <a:spcPct val="0"/>
        </a:spcAft>
        <a:defRPr sz="3600">
          <a:solidFill>
            <a:srgbClr val="FFFFFF"/>
          </a:solidFill>
          <a:uFill>
            <a:solidFill>
              <a:srgbClr val="FFFFFF"/>
            </a:solidFill>
          </a:uFill>
          <a:latin typeface="Arial"/>
          <a:ea typeface="Arial"/>
          <a:cs typeface="Arial"/>
          <a:sym typeface="Arial" charset="0"/>
        </a:defRPr>
      </a:lvl2pPr>
      <a:lvl3pPr algn="ctr" rtl="0" eaLnBrk="0" fontAlgn="base" hangingPunct="0">
        <a:spcBef>
          <a:spcPct val="0"/>
        </a:spcBef>
        <a:spcAft>
          <a:spcPct val="0"/>
        </a:spcAft>
        <a:defRPr sz="3600">
          <a:solidFill>
            <a:srgbClr val="FFFFFF"/>
          </a:solidFill>
          <a:uFill>
            <a:solidFill>
              <a:srgbClr val="FFFFFF"/>
            </a:solidFill>
          </a:uFill>
          <a:latin typeface="Arial"/>
          <a:ea typeface="Arial"/>
          <a:cs typeface="Arial"/>
          <a:sym typeface="Arial" charset="0"/>
        </a:defRPr>
      </a:lvl3pPr>
      <a:lvl4pPr algn="ctr" rtl="0" eaLnBrk="0" fontAlgn="base" hangingPunct="0">
        <a:spcBef>
          <a:spcPct val="0"/>
        </a:spcBef>
        <a:spcAft>
          <a:spcPct val="0"/>
        </a:spcAft>
        <a:defRPr sz="3600">
          <a:solidFill>
            <a:srgbClr val="FFFFFF"/>
          </a:solidFill>
          <a:uFill>
            <a:solidFill>
              <a:srgbClr val="FFFFFF"/>
            </a:solidFill>
          </a:uFill>
          <a:latin typeface="Arial"/>
          <a:ea typeface="Arial"/>
          <a:cs typeface="Arial"/>
          <a:sym typeface="Arial" charset="0"/>
        </a:defRPr>
      </a:lvl4pPr>
      <a:lvl5pPr algn="ctr" rtl="0" eaLnBrk="0" fontAlgn="base" hangingPunct="0">
        <a:spcBef>
          <a:spcPct val="0"/>
        </a:spcBef>
        <a:spcAft>
          <a:spcPct val="0"/>
        </a:spcAft>
        <a:defRPr sz="3600">
          <a:solidFill>
            <a:srgbClr val="FFFFFF"/>
          </a:solidFill>
          <a:uFill>
            <a:solidFill>
              <a:srgbClr val="FFFFFF"/>
            </a:solidFill>
          </a:uFill>
          <a:latin typeface="Arial"/>
          <a:ea typeface="Arial"/>
          <a:cs typeface="Arial"/>
          <a:sym typeface="Arial" charset="0"/>
        </a:defRPr>
      </a:lvl5pPr>
      <a:lvl6pPr indent="457200">
        <a:defRPr sz="3600">
          <a:solidFill>
            <a:srgbClr val="FFFFFF"/>
          </a:solidFill>
          <a:uFill>
            <a:solidFill>
              <a:srgbClr val="FFFFFF"/>
            </a:solidFill>
          </a:uFill>
          <a:latin typeface="Arial"/>
          <a:ea typeface="Arial"/>
          <a:cs typeface="Arial"/>
          <a:sym typeface="Arial"/>
        </a:defRPr>
      </a:lvl6pPr>
      <a:lvl7pPr indent="914400">
        <a:defRPr sz="3600">
          <a:solidFill>
            <a:srgbClr val="FFFFFF"/>
          </a:solidFill>
          <a:uFill>
            <a:solidFill>
              <a:srgbClr val="FFFFFF"/>
            </a:solidFill>
          </a:uFill>
          <a:latin typeface="Arial"/>
          <a:ea typeface="Arial"/>
          <a:cs typeface="Arial"/>
          <a:sym typeface="Arial"/>
        </a:defRPr>
      </a:lvl7pPr>
      <a:lvl8pPr indent="1371600">
        <a:defRPr sz="3600">
          <a:solidFill>
            <a:srgbClr val="FFFFFF"/>
          </a:solidFill>
          <a:uFill>
            <a:solidFill>
              <a:srgbClr val="FFFFFF"/>
            </a:solidFill>
          </a:uFill>
          <a:latin typeface="Arial"/>
          <a:ea typeface="Arial"/>
          <a:cs typeface="Arial"/>
          <a:sym typeface="Arial"/>
        </a:defRPr>
      </a:lvl8pPr>
      <a:lvl9pPr indent="1828800">
        <a:defRPr sz="3600">
          <a:solidFill>
            <a:srgbClr val="FFFFFF"/>
          </a:solidFill>
          <a:uFill>
            <a:solidFill>
              <a:srgbClr val="FFFFFF"/>
            </a:solidFill>
          </a:uFill>
          <a:latin typeface="Arial"/>
          <a:ea typeface="Arial"/>
          <a:cs typeface="Arial"/>
          <a:sym typeface="Arial"/>
        </a:defRPr>
      </a:lvl9pPr>
    </p:titleStyle>
    <p:bodyStyle>
      <a:lvl1pPr marL="342900" indent="-342900" algn="l" rtl="0" eaLnBrk="0" fontAlgn="base" hangingPunct="0">
        <a:spcBef>
          <a:spcPts val="2000"/>
        </a:spcBef>
        <a:spcAft>
          <a:spcPct val="0"/>
        </a:spcAft>
        <a:buClr>
          <a:srgbClr val="797B7E"/>
        </a:buClr>
        <a:buSzPct val="100000"/>
        <a:buFont typeface="Helvetica" pitchFamily="34" charset="0"/>
        <a:buChar char="•"/>
        <a:defRPr sz="2000">
          <a:solidFill>
            <a:srgbClr val="595959"/>
          </a:solidFill>
          <a:uFill>
            <a:solidFill>
              <a:srgbClr val="595959"/>
            </a:solidFill>
          </a:uFill>
          <a:latin typeface="Arial"/>
          <a:ea typeface="Arial"/>
          <a:cs typeface="Arial"/>
          <a:sym typeface="Arial" charset="0"/>
        </a:defRPr>
      </a:lvl1pPr>
      <a:lvl2pPr marL="722313" indent="-373063" algn="l" rtl="0" eaLnBrk="0" fontAlgn="base" hangingPunct="0">
        <a:spcBef>
          <a:spcPts val="2000"/>
        </a:spcBef>
        <a:spcAft>
          <a:spcPct val="0"/>
        </a:spcAft>
        <a:buClr>
          <a:srgbClr val="797B7E"/>
        </a:buClr>
        <a:buSzPct val="100000"/>
        <a:buFont typeface="Helvetica" pitchFamily="34" charset="0"/>
        <a:buChar char="•"/>
        <a:defRPr sz="2000">
          <a:solidFill>
            <a:srgbClr val="595959"/>
          </a:solidFill>
          <a:uFill>
            <a:solidFill>
              <a:srgbClr val="595959"/>
            </a:solidFill>
          </a:uFill>
          <a:latin typeface="Arial"/>
          <a:ea typeface="Arial"/>
          <a:cs typeface="Arial"/>
          <a:sym typeface="Arial" charset="0"/>
        </a:defRPr>
      </a:lvl2pPr>
      <a:lvl3pPr marL="1073150" indent="-387350" algn="l" rtl="0" eaLnBrk="0" fontAlgn="base" hangingPunct="0">
        <a:spcBef>
          <a:spcPts val="2000"/>
        </a:spcBef>
        <a:spcAft>
          <a:spcPct val="0"/>
        </a:spcAft>
        <a:buClr>
          <a:srgbClr val="797B7E"/>
        </a:buClr>
        <a:buSzPct val="100000"/>
        <a:buFont typeface="Helvetica" pitchFamily="34" charset="0"/>
        <a:buChar char="•"/>
        <a:defRPr sz="2000">
          <a:solidFill>
            <a:srgbClr val="595959"/>
          </a:solidFill>
          <a:uFill>
            <a:solidFill>
              <a:srgbClr val="595959"/>
            </a:solidFill>
          </a:uFill>
          <a:latin typeface="Arial"/>
          <a:ea typeface="Arial"/>
          <a:cs typeface="Arial"/>
          <a:sym typeface="Arial" charset="0"/>
        </a:defRPr>
      </a:lvl3pPr>
      <a:lvl4pPr marL="1408113" indent="-373063" algn="l" rtl="0" eaLnBrk="0" fontAlgn="base" hangingPunct="0">
        <a:spcBef>
          <a:spcPts val="2000"/>
        </a:spcBef>
        <a:spcAft>
          <a:spcPct val="0"/>
        </a:spcAft>
        <a:buClr>
          <a:srgbClr val="797B7E"/>
        </a:buClr>
        <a:buSzPct val="100000"/>
        <a:buFont typeface="Helvetica" pitchFamily="34" charset="0"/>
        <a:buChar char="•"/>
        <a:defRPr sz="2000">
          <a:solidFill>
            <a:srgbClr val="595959"/>
          </a:solidFill>
          <a:uFill>
            <a:solidFill>
              <a:srgbClr val="595959"/>
            </a:solidFill>
          </a:uFill>
          <a:latin typeface="Arial"/>
          <a:ea typeface="Arial"/>
          <a:cs typeface="Arial"/>
          <a:sym typeface="Arial" charset="0"/>
        </a:defRPr>
      </a:lvl4pPr>
      <a:lvl5pPr marL="1758950" indent="-387350" algn="l" rtl="0" eaLnBrk="0" fontAlgn="base" hangingPunct="0">
        <a:spcBef>
          <a:spcPts val="2000"/>
        </a:spcBef>
        <a:spcAft>
          <a:spcPct val="0"/>
        </a:spcAft>
        <a:buClr>
          <a:srgbClr val="797B7E"/>
        </a:buClr>
        <a:buSzPct val="100000"/>
        <a:buFont typeface="Helvetica" pitchFamily="34" charset="0"/>
        <a:buChar char="•"/>
        <a:defRPr sz="2000">
          <a:solidFill>
            <a:srgbClr val="595959"/>
          </a:solidFill>
          <a:uFill>
            <a:solidFill>
              <a:srgbClr val="595959"/>
            </a:solidFill>
          </a:uFill>
          <a:latin typeface="Arial"/>
          <a:ea typeface="Arial"/>
          <a:cs typeface="Arial"/>
          <a:sym typeface="Arial" charset="0"/>
        </a:defRPr>
      </a:lvl5pPr>
      <a:lvl6pPr marL="2094089" indent="-382764">
        <a:spcBef>
          <a:spcPts val="2000"/>
        </a:spcBef>
        <a:buClr>
          <a:srgbClr val="797B7E"/>
        </a:buClr>
        <a:buSzPct val="100000"/>
        <a:buFont typeface="Helvetica"/>
        <a:buChar char="•"/>
        <a:defRPr sz="2000">
          <a:solidFill>
            <a:srgbClr val="595959"/>
          </a:solidFill>
          <a:uFill>
            <a:solidFill>
              <a:srgbClr val="595959"/>
            </a:solidFill>
          </a:uFill>
          <a:latin typeface="Arial"/>
          <a:ea typeface="Arial"/>
          <a:cs typeface="Arial"/>
          <a:sym typeface="Arial"/>
        </a:defRPr>
      </a:lvl6pPr>
      <a:lvl7pPr marL="2436989" indent="-382764">
        <a:spcBef>
          <a:spcPts val="2000"/>
        </a:spcBef>
        <a:buClr>
          <a:srgbClr val="797B7E"/>
        </a:buClr>
        <a:buSzPct val="100000"/>
        <a:buFont typeface="Helvetica"/>
        <a:buChar char="•"/>
        <a:defRPr sz="2000">
          <a:solidFill>
            <a:srgbClr val="595959"/>
          </a:solidFill>
          <a:uFill>
            <a:solidFill>
              <a:srgbClr val="595959"/>
            </a:solidFill>
          </a:uFill>
          <a:latin typeface="Arial"/>
          <a:ea typeface="Arial"/>
          <a:cs typeface="Arial"/>
          <a:sym typeface="Arial"/>
        </a:defRPr>
      </a:lvl7pPr>
      <a:lvl8pPr marL="2781476" indent="-382764">
        <a:spcBef>
          <a:spcPts val="2000"/>
        </a:spcBef>
        <a:buClr>
          <a:srgbClr val="797B7E"/>
        </a:buClr>
        <a:buSzPct val="100000"/>
        <a:buFont typeface="Helvetica"/>
        <a:buChar char="•"/>
        <a:defRPr sz="2000">
          <a:solidFill>
            <a:srgbClr val="595959"/>
          </a:solidFill>
          <a:uFill>
            <a:solidFill>
              <a:srgbClr val="595959"/>
            </a:solidFill>
          </a:uFill>
          <a:latin typeface="Arial"/>
          <a:ea typeface="Arial"/>
          <a:cs typeface="Arial"/>
          <a:sym typeface="Arial"/>
        </a:defRPr>
      </a:lvl8pPr>
      <a:lvl9pPr marL="3125964" indent="-382764">
        <a:spcBef>
          <a:spcPts val="2000"/>
        </a:spcBef>
        <a:buClr>
          <a:srgbClr val="797B7E"/>
        </a:buClr>
        <a:buSzPct val="100000"/>
        <a:buFont typeface="Helvetica"/>
        <a:buChar char="•"/>
        <a:defRPr sz="2000">
          <a:solidFill>
            <a:srgbClr val="595959"/>
          </a:solidFill>
          <a:uFill>
            <a:solidFill>
              <a:srgbClr val="595959"/>
            </a:solidFill>
          </a:uFill>
          <a:latin typeface="Arial"/>
          <a:ea typeface="Arial"/>
          <a:cs typeface="Arial"/>
          <a:sym typeface="Arial"/>
        </a:defRPr>
      </a:lvl9pPr>
    </p:bodyStyle>
    <p:otherStyle>
      <a:lvl1pPr algn="ctr">
        <a:defRPr sz="800">
          <a:solidFill>
            <a:schemeClr val="tx1"/>
          </a:solidFill>
          <a:uFill>
            <a:solidFill>
              <a:srgbClr val="595959"/>
            </a:solidFill>
          </a:uFill>
          <a:latin typeface="+mn-lt"/>
          <a:ea typeface="+mn-ea"/>
          <a:cs typeface="+mn-cs"/>
          <a:sym typeface="Arial"/>
        </a:defRPr>
      </a:lvl1pPr>
      <a:lvl2pPr indent="457200" algn="ctr">
        <a:defRPr sz="800">
          <a:solidFill>
            <a:schemeClr val="tx1"/>
          </a:solidFill>
          <a:uFill>
            <a:solidFill>
              <a:srgbClr val="595959"/>
            </a:solidFill>
          </a:uFill>
          <a:latin typeface="+mn-lt"/>
          <a:ea typeface="+mn-ea"/>
          <a:cs typeface="+mn-cs"/>
          <a:sym typeface="Arial"/>
        </a:defRPr>
      </a:lvl2pPr>
      <a:lvl3pPr indent="914400" algn="ctr">
        <a:defRPr sz="800">
          <a:solidFill>
            <a:schemeClr val="tx1"/>
          </a:solidFill>
          <a:uFill>
            <a:solidFill>
              <a:srgbClr val="595959"/>
            </a:solidFill>
          </a:uFill>
          <a:latin typeface="+mn-lt"/>
          <a:ea typeface="+mn-ea"/>
          <a:cs typeface="+mn-cs"/>
          <a:sym typeface="Arial"/>
        </a:defRPr>
      </a:lvl3pPr>
      <a:lvl4pPr indent="1371600" algn="ctr">
        <a:defRPr sz="800">
          <a:solidFill>
            <a:schemeClr val="tx1"/>
          </a:solidFill>
          <a:uFill>
            <a:solidFill>
              <a:srgbClr val="595959"/>
            </a:solidFill>
          </a:uFill>
          <a:latin typeface="+mn-lt"/>
          <a:ea typeface="+mn-ea"/>
          <a:cs typeface="+mn-cs"/>
          <a:sym typeface="Arial"/>
        </a:defRPr>
      </a:lvl4pPr>
      <a:lvl5pPr indent="1828800" algn="ctr">
        <a:defRPr sz="800">
          <a:solidFill>
            <a:schemeClr val="tx1"/>
          </a:solidFill>
          <a:uFill>
            <a:solidFill>
              <a:srgbClr val="595959"/>
            </a:solidFill>
          </a:uFill>
          <a:latin typeface="+mn-lt"/>
          <a:ea typeface="+mn-ea"/>
          <a:cs typeface="+mn-cs"/>
          <a:sym typeface="Arial"/>
        </a:defRPr>
      </a:lvl5pPr>
      <a:lvl6pPr indent="2286000" algn="ctr">
        <a:defRPr sz="800">
          <a:solidFill>
            <a:schemeClr val="tx1"/>
          </a:solidFill>
          <a:uFill>
            <a:solidFill>
              <a:srgbClr val="595959"/>
            </a:solidFill>
          </a:uFill>
          <a:latin typeface="+mn-lt"/>
          <a:ea typeface="+mn-ea"/>
          <a:cs typeface="+mn-cs"/>
          <a:sym typeface="Arial"/>
        </a:defRPr>
      </a:lvl6pPr>
      <a:lvl7pPr indent="2743200" algn="ctr">
        <a:defRPr sz="800">
          <a:solidFill>
            <a:schemeClr val="tx1"/>
          </a:solidFill>
          <a:uFill>
            <a:solidFill>
              <a:srgbClr val="595959"/>
            </a:solidFill>
          </a:uFill>
          <a:latin typeface="+mn-lt"/>
          <a:ea typeface="+mn-ea"/>
          <a:cs typeface="+mn-cs"/>
          <a:sym typeface="Arial"/>
        </a:defRPr>
      </a:lvl7pPr>
      <a:lvl8pPr indent="3200400" algn="ctr">
        <a:defRPr sz="800">
          <a:solidFill>
            <a:schemeClr val="tx1"/>
          </a:solidFill>
          <a:uFill>
            <a:solidFill>
              <a:srgbClr val="595959"/>
            </a:solidFill>
          </a:uFill>
          <a:latin typeface="+mn-lt"/>
          <a:ea typeface="+mn-ea"/>
          <a:cs typeface="+mn-cs"/>
          <a:sym typeface="Arial"/>
        </a:defRPr>
      </a:lvl8pPr>
      <a:lvl9pPr indent="3657600" algn="ctr">
        <a:defRPr sz="800">
          <a:solidFill>
            <a:schemeClr val="tx1"/>
          </a:solidFill>
          <a:uFill>
            <a:solidFill>
              <a:srgbClr val="595959"/>
            </a:solidFill>
          </a:uFill>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6.xml"/><Relationship Id="rId5" Type="http://schemas.openxmlformats.org/officeDocument/2006/relationships/image" Target="../media/image13.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15.jpeg"/><Relationship Id="rId4" Type="http://schemas.openxmlformats.org/officeDocument/2006/relationships/hyperlink" Target="http://www.gastrojournal.org/article/S0016-5085(11)00164-8/abstract"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www.gastrojournal.org/misc/terms" TargetMode="External"/><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15.jpeg"/><Relationship Id="rId4" Type="http://schemas.openxmlformats.org/officeDocument/2006/relationships/hyperlink" Target="http://www.gastrojournal.org/article/S0016-5085(11)00164-8/abstract"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a:spLocks noGrp="1"/>
          </p:cNvSpPr>
          <p:nvPr>
            <p:ph type="title"/>
          </p:nvPr>
        </p:nvSpPr>
        <p:spPr>
          <a:xfrm>
            <a:off x="0" y="1574800"/>
            <a:ext cx="8915400" cy="1584325"/>
          </a:xfrm>
          <a:solidFill>
            <a:srgbClr val="AF9C7F"/>
          </a:solidFill>
          <a:ln>
            <a:solidFill>
              <a:srgbClr val="C3AD8C"/>
            </a:solidFill>
            <a:round/>
          </a:ln>
        </p:spPr>
        <p:txBody>
          <a:bodyPr vert="horz" wrap="square" lIns="0" tIns="0" rIns="0" bIns="0" numCol="1" anchorCtr="0" compatLnSpc="1">
            <a:prstTxWarp prst="textNoShape">
              <a:avLst/>
            </a:prstTxWarp>
            <a:normAutofit/>
          </a:bodyPr>
          <a:lstStyle/>
          <a:p>
            <a:pPr eaLnBrk="1" hangingPunct="1"/>
            <a:r>
              <a:rPr lang="cs-CZ" b="1" dirty="0">
                <a:latin typeface="Arial" charset="0"/>
                <a:cs typeface="Arial" charset="0"/>
              </a:rPr>
              <a:t>  </a:t>
            </a:r>
            <a:r>
              <a:rPr lang="cs-CZ" b="1" dirty="0" err="1">
                <a:latin typeface="Arial" charset="0"/>
                <a:cs typeface="Arial" charset="0"/>
              </a:rPr>
              <a:t>Inflammatory</a:t>
            </a:r>
            <a:r>
              <a:rPr lang="cs-CZ" b="1" dirty="0">
                <a:latin typeface="Arial" charset="0"/>
                <a:cs typeface="Arial" charset="0"/>
              </a:rPr>
              <a:t> </a:t>
            </a:r>
            <a:r>
              <a:rPr lang="cs-CZ" b="1" dirty="0" err="1">
                <a:latin typeface="Arial" charset="0"/>
                <a:cs typeface="Arial" charset="0"/>
              </a:rPr>
              <a:t>Diseases</a:t>
            </a:r>
            <a:r>
              <a:rPr lang="cs-CZ" b="1" dirty="0">
                <a:latin typeface="Arial" charset="0"/>
                <a:cs typeface="Arial" charset="0"/>
              </a:rPr>
              <a:t> </a:t>
            </a:r>
            <a:r>
              <a:rPr lang="cs-CZ" b="1" dirty="0" err="1">
                <a:latin typeface="Arial" charset="0"/>
                <a:cs typeface="Arial" charset="0"/>
              </a:rPr>
              <a:t>of</a:t>
            </a:r>
            <a:r>
              <a:rPr lang="cs-CZ" b="1" dirty="0">
                <a:latin typeface="Arial" charset="0"/>
                <a:cs typeface="Arial" charset="0"/>
              </a:rPr>
              <a:t> </a:t>
            </a:r>
            <a:r>
              <a:rPr lang="cs-CZ" b="1" dirty="0" err="1">
                <a:latin typeface="Arial" charset="0"/>
                <a:cs typeface="Arial" charset="0"/>
              </a:rPr>
              <a:t>Bowel</a:t>
            </a:r>
            <a:r>
              <a:rPr lang="cs-CZ" b="1" dirty="0">
                <a:latin typeface="Arial" charset="0"/>
                <a:cs typeface="Arial" charset="0"/>
              </a:rPr>
              <a:t> </a:t>
            </a:r>
          </a:p>
        </p:txBody>
      </p:sp>
      <p:sp>
        <p:nvSpPr>
          <p:cNvPr id="80" name="Shape 80"/>
          <p:cNvSpPr>
            <a:spLocks noGrp="1"/>
          </p:cNvSpPr>
          <p:nvPr>
            <p:ph type="body" idx="1"/>
          </p:nvPr>
        </p:nvSpPr>
        <p:spPr>
          <a:xfrm>
            <a:off x="914400" y="3159125"/>
            <a:ext cx="8001000" cy="3698875"/>
          </a:xfrm>
        </p:spPr>
        <p:txBody>
          <a:bodyPr/>
          <a:lstStyle/>
          <a:p>
            <a:pPr eaLnBrk="1" hangingPunct="1"/>
            <a:endParaRPr lang="cs-CZ" sz="2400" dirty="0">
              <a:latin typeface="Arial" charset="0"/>
              <a:cs typeface="Arial" charset="0"/>
            </a:endParaRPr>
          </a:p>
          <a:p>
            <a:pPr eaLnBrk="1" hangingPunct="1"/>
            <a:r>
              <a:rPr lang="cs-CZ" sz="2400" dirty="0">
                <a:latin typeface="Arial" charset="0"/>
                <a:cs typeface="Arial" charset="0"/>
              </a:rPr>
              <a:t>Jan Šťovíček</a:t>
            </a:r>
          </a:p>
        </p:txBody>
      </p:sp>
      <p:pic>
        <p:nvPicPr>
          <p:cNvPr id="23555" name="image1.jpg" descr="logo FN.JPG"/>
          <p:cNvPicPr>
            <a:picLocks noChangeAspect="1" noChangeArrowheads="1"/>
          </p:cNvPicPr>
          <p:nvPr/>
        </p:nvPicPr>
        <p:blipFill>
          <a:blip r:embed="rId2"/>
          <a:srcRect/>
          <a:stretch>
            <a:fillRect/>
          </a:stretch>
        </p:blipFill>
        <p:spPr bwMode="auto">
          <a:xfrm>
            <a:off x="6151563" y="260350"/>
            <a:ext cx="1200150" cy="1287463"/>
          </a:xfrm>
          <a:prstGeom prst="rect">
            <a:avLst/>
          </a:prstGeom>
          <a:noFill/>
          <a:ln w="12700">
            <a:noFill/>
            <a:miter lim="400000"/>
            <a:headEnd/>
            <a:tailEnd/>
          </a:ln>
        </p:spPr>
      </p:pic>
      <p:pic>
        <p:nvPicPr>
          <p:cNvPr id="23556" name="image2.jpg" descr="Logo fakulty bar"/>
          <p:cNvPicPr>
            <a:picLocks noChangeAspect="1" noChangeArrowheads="1"/>
          </p:cNvPicPr>
          <p:nvPr/>
        </p:nvPicPr>
        <p:blipFill>
          <a:blip r:embed="rId3"/>
          <a:srcRect/>
          <a:stretch>
            <a:fillRect/>
          </a:stretch>
        </p:blipFill>
        <p:spPr bwMode="auto">
          <a:xfrm>
            <a:off x="7546975" y="188913"/>
            <a:ext cx="1368425" cy="1368425"/>
          </a:xfrm>
          <a:prstGeom prst="rect">
            <a:avLst/>
          </a:prstGeom>
          <a:noFill/>
          <a:ln w="12700">
            <a:noFill/>
            <a:miter lim="400000"/>
            <a:headEnd/>
            <a:tailEnd/>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FA1EAA7B-765F-4912-BE7F-6DFE1B4D03DE-L0-001.png"/>
          <p:cNvPicPr>
            <a:picLocks noChangeAspect="1" noChangeArrowheads="1"/>
          </p:cNvPicPr>
          <p:nvPr/>
        </p:nvPicPr>
        <p:blipFill>
          <a:blip r:embed="rId2"/>
          <a:srcRect l="14989" t="2341" r="22482"/>
          <a:stretch>
            <a:fillRect/>
          </a:stretch>
        </p:blipFill>
        <p:spPr bwMode="auto">
          <a:xfrm>
            <a:off x="1709738" y="0"/>
            <a:ext cx="5927725" cy="6943725"/>
          </a:xfrm>
          <a:prstGeom prst="rect">
            <a:avLst/>
          </a:prstGeom>
          <a:noFill/>
          <a:ln w="12700">
            <a:noFill/>
            <a:miter lim="400000"/>
            <a:headEnd/>
            <a:tailEnd/>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a:spLocks noGrp="1"/>
          </p:cNvSpPr>
          <p:nvPr>
            <p:ph type="title" idx="4294967295"/>
          </p:nvPr>
        </p:nvSpPr>
        <p:spPr bwMode="auto">
          <a:xfrm>
            <a:off x="0" y="1123950"/>
            <a:ext cx="8913813" cy="914400"/>
          </a:xfrm>
          <a:solidFill>
            <a:srgbClr val="AF9C7F"/>
          </a:solidFill>
          <a:ln>
            <a:solidFill>
              <a:srgbClr val="C3AD8C"/>
            </a:solidFill>
            <a:round/>
            <a:headEnd/>
            <a:tailEnd/>
          </a:ln>
        </p:spPr>
        <p:txBody>
          <a:bodyPr vert="horz" wrap="square" lIns="0" tIns="0" rIns="0" bIns="0" numCol="1" anchorCtr="0" compatLnSpc="1">
            <a:prstTxWarp prst="textNoShape">
              <a:avLst/>
            </a:prstTxWarp>
          </a:bodyPr>
          <a:lstStyle/>
          <a:p>
            <a:pPr eaLnBrk="1" hangingPunct="1"/>
            <a:r>
              <a:rPr lang="cs-CZ" b="1" dirty="0" err="1">
                <a:latin typeface="Arial" charset="0"/>
                <a:cs typeface="Arial" charset="0"/>
              </a:rPr>
              <a:t>Invasive</a:t>
            </a:r>
            <a:r>
              <a:rPr lang="cs-CZ" b="1" dirty="0">
                <a:latin typeface="Arial" charset="0"/>
                <a:cs typeface="Arial" charset="0"/>
              </a:rPr>
              <a:t> </a:t>
            </a:r>
            <a:r>
              <a:rPr lang="cs-CZ" b="1" dirty="0" err="1">
                <a:latin typeface="Arial" charset="0"/>
                <a:cs typeface="Arial" charset="0"/>
              </a:rPr>
              <a:t>pathogens</a:t>
            </a:r>
            <a:endParaRPr lang="en-US" b="1" dirty="0">
              <a:latin typeface="Arial" charset="0"/>
              <a:cs typeface="Arial" charset="0"/>
            </a:endParaRPr>
          </a:p>
        </p:txBody>
      </p:sp>
      <p:sp>
        <p:nvSpPr>
          <p:cNvPr id="91" name="Shape 91"/>
          <p:cNvSpPr>
            <a:spLocks noGrp="1"/>
          </p:cNvSpPr>
          <p:nvPr>
            <p:ph type="body" idx="4294967295"/>
          </p:nvPr>
        </p:nvSpPr>
        <p:spPr bwMode="auto">
          <a:xfrm>
            <a:off x="536575" y="2595563"/>
            <a:ext cx="8188325" cy="3670300"/>
          </a:xfrm>
          <a:ln w="9525"/>
        </p:spPr>
        <p:txBody>
          <a:bodyPr lIns="0" tIns="0" rIns="0" bIns="0"/>
          <a:lstStyle/>
          <a:p>
            <a:pPr eaLnBrk="1" hangingPunct="1">
              <a:buSzTx/>
              <a:defRPr/>
            </a:pPr>
            <a:r>
              <a:rPr lang="cs-CZ">
                <a:latin typeface="Arial" charset="0"/>
                <a:cs typeface="Arial" charset="0"/>
              </a:rPr>
              <a:t>Shigella sp.</a:t>
            </a:r>
          </a:p>
          <a:p>
            <a:pPr eaLnBrk="1" hangingPunct="1">
              <a:buSzTx/>
              <a:defRPr/>
            </a:pPr>
            <a:r>
              <a:rPr lang="cs-CZ">
                <a:latin typeface="Arial" charset="0"/>
                <a:cs typeface="Arial" charset="0"/>
              </a:rPr>
              <a:t>Nontyphoidní Salomnellosy</a:t>
            </a:r>
          </a:p>
          <a:p>
            <a:pPr eaLnBrk="1" hangingPunct="1">
              <a:buSzTx/>
              <a:defRPr/>
            </a:pPr>
            <a:r>
              <a:rPr lang="cs-CZ">
                <a:latin typeface="Arial" charset="0"/>
                <a:cs typeface="Arial" charset="0"/>
              </a:rPr>
              <a:t>Typhoidní Salmonellosa</a:t>
            </a:r>
          </a:p>
          <a:p>
            <a:pPr eaLnBrk="1" hangingPunct="1">
              <a:buSzTx/>
              <a:defRPr/>
            </a:pPr>
            <a:r>
              <a:rPr lang="cs-CZ">
                <a:latin typeface="Arial" charset="0"/>
                <a:cs typeface="Arial" charset="0"/>
              </a:rPr>
              <a:t>Campylobacter Sp.</a:t>
            </a:r>
          </a:p>
          <a:p>
            <a:pPr eaLnBrk="1" hangingPunct="1">
              <a:buSzTx/>
              <a:defRPr/>
            </a:pPr>
            <a:r>
              <a:rPr lang="cs-CZ">
                <a:latin typeface="Arial" charset="0"/>
                <a:cs typeface="Arial" charset="0"/>
              </a:rPr>
              <a:t>Yersinia enterocolitica</a:t>
            </a:r>
            <a:endParaRPr lang="en-US">
              <a:latin typeface="Arial" charset="0"/>
              <a:cs typeface="Arial" charset="0"/>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a:spLocks noGrp="1"/>
          </p:cNvSpPr>
          <p:nvPr>
            <p:ph type="title" idx="4294967295"/>
          </p:nvPr>
        </p:nvSpPr>
        <p:spPr bwMode="auto">
          <a:xfrm>
            <a:off x="0" y="1123950"/>
            <a:ext cx="8913813" cy="914400"/>
          </a:xfrm>
          <a:solidFill>
            <a:srgbClr val="AF9C7F"/>
          </a:solidFill>
          <a:ln>
            <a:solidFill>
              <a:srgbClr val="C3AD8C"/>
            </a:solidFill>
            <a:round/>
            <a:headEnd/>
            <a:tailEnd/>
          </a:ln>
        </p:spPr>
        <p:txBody>
          <a:bodyPr vert="horz" wrap="square" lIns="0" tIns="0" rIns="0" bIns="0" numCol="1" anchorCtr="0" compatLnSpc="1">
            <a:prstTxWarp prst="textNoShape">
              <a:avLst/>
            </a:prstTxWarp>
          </a:bodyPr>
          <a:lstStyle/>
          <a:p>
            <a:pPr eaLnBrk="1" hangingPunct="1"/>
            <a:r>
              <a:rPr lang="cs-CZ" b="1" dirty="0" err="1">
                <a:latin typeface="Arial" charset="0"/>
                <a:cs typeface="Arial" charset="0"/>
              </a:rPr>
              <a:t>Viral</a:t>
            </a:r>
            <a:r>
              <a:rPr lang="cs-CZ" b="1" dirty="0">
                <a:latin typeface="Arial" charset="0"/>
                <a:cs typeface="Arial" charset="0"/>
              </a:rPr>
              <a:t> </a:t>
            </a:r>
            <a:r>
              <a:rPr lang="cs-CZ" b="1" dirty="0" err="1">
                <a:latin typeface="Arial" charset="0"/>
                <a:cs typeface="Arial" charset="0"/>
              </a:rPr>
              <a:t>enterocolitis</a:t>
            </a:r>
            <a:endParaRPr lang="en-US" b="1" dirty="0">
              <a:latin typeface="Arial" charset="0"/>
              <a:cs typeface="Arial" charset="0"/>
            </a:endParaRPr>
          </a:p>
        </p:txBody>
      </p:sp>
      <p:sp>
        <p:nvSpPr>
          <p:cNvPr id="91" name="Shape 91"/>
          <p:cNvSpPr>
            <a:spLocks noGrp="1"/>
          </p:cNvSpPr>
          <p:nvPr>
            <p:ph type="body" idx="4294967295"/>
          </p:nvPr>
        </p:nvSpPr>
        <p:spPr bwMode="auto">
          <a:xfrm>
            <a:off x="536575" y="2595563"/>
            <a:ext cx="8188325" cy="3670300"/>
          </a:xfrm>
          <a:ln w="9525"/>
        </p:spPr>
        <p:txBody>
          <a:bodyPr lIns="0" tIns="0" rIns="0" bIns="0"/>
          <a:lstStyle/>
          <a:p>
            <a:pPr eaLnBrk="1" hangingPunct="1">
              <a:buSzTx/>
              <a:defRPr/>
            </a:pPr>
            <a:r>
              <a:rPr lang="cs-CZ">
                <a:latin typeface="Arial" charset="0"/>
                <a:cs typeface="Arial" charset="0"/>
              </a:rPr>
              <a:t>Rotavirus</a:t>
            </a:r>
          </a:p>
          <a:p>
            <a:pPr eaLnBrk="1" hangingPunct="1">
              <a:buSzTx/>
              <a:defRPr/>
            </a:pPr>
            <a:r>
              <a:rPr lang="cs-CZ">
                <a:latin typeface="Arial" charset="0"/>
                <a:cs typeface="Arial" charset="0"/>
              </a:rPr>
              <a:t>Calicivirus</a:t>
            </a:r>
          </a:p>
          <a:p>
            <a:pPr eaLnBrk="1" hangingPunct="1">
              <a:buSzTx/>
              <a:defRPr/>
            </a:pPr>
            <a:r>
              <a:rPr lang="cs-CZ">
                <a:latin typeface="Arial" charset="0"/>
                <a:cs typeface="Arial" charset="0"/>
              </a:rPr>
              <a:t>Adenovirus</a:t>
            </a:r>
          </a:p>
          <a:p>
            <a:pPr eaLnBrk="1" hangingPunct="1">
              <a:buSzTx/>
              <a:defRPr/>
            </a:pPr>
            <a:r>
              <a:rPr lang="cs-CZ">
                <a:latin typeface="Arial" charset="0"/>
                <a:cs typeface="Arial" charset="0"/>
              </a:rPr>
              <a:t>Atrovirus</a:t>
            </a:r>
          </a:p>
          <a:p>
            <a:pPr eaLnBrk="1" hangingPunct="1">
              <a:buSzTx/>
              <a:defRPr/>
            </a:pPr>
            <a:r>
              <a:rPr lang="cs-CZ">
                <a:latin typeface="Arial" charset="0"/>
                <a:cs typeface="Arial" charset="0"/>
              </a:rPr>
              <a:t>Torovirus</a:t>
            </a:r>
            <a:endParaRPr lang="en-US">
              <a:latin typeface="Arial" charset="0"/>
              <a:cs typeface="Arial" charset="0"/>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a:spLocks noGrp="1"/>
          </p:cNvSpPr>
          <p:nvPr>
            <p:ph type="title" idx="4294967295"/>
          </p:nvPr>
        </p:nvSpPr>
        <p:spPr bwMode="auto">
          <a:xfrm>
            <a:off x="0" y="1123950"/>
            <a:ext cx="8913813" cy="914400"/>
          </a:xfrm>
          <a:solidFill>
            <a:srgbClr val="AF9C7F"/>
          </a:solidFill>
          <a:ln>
            <a:solidFill>
              <a:srgbClr val="C3AD8C"/>
            </a:solidFill>
            <a:round/>
            <a:headEnd/>
            <a:tailEnd/>
          </a:ln>
        </p:spPr>
        <p:txBody>
          <a:bodyPr vert="horz" wrap="square" lIns="0" tIns="0" rIns="0" bIns="0" numCol="1" anchorCtr="0" compatLnSpc="1">
            <a:prstTxWarp prst="textNoShape">
              <a:avLst/>
            </a:prstTxWarp>
          </a:bodyPr>
          <a:lstStyle/>
          <a:p>
            <a:pPr eaLnBrk="1" hangingPunct="1">
              <a:defRPr/>
            </a:pPr>
            <a:r>
              <a:rPr lang="cs-CZ" sz="3200" b="1" dirty="0" err="1">
                <a:latin typeface="Arial" charset="0"/>
                <a:cs typeface="Arial" charset="0"/>
              </a:rPr>
              <a:t>Bacterial</a:t>
            </a:r>
            <a:r>
              <a:rPr lang="cs-CZ" sz="3200" b="1" dirty="0">
                <a:latin typeface="Arial" charset="0"/>
                <a:cs typeface="Arial" charset="0"/>
              </a:rPr>
              <a:t> Food </a:t>
            </a:r>
            <a:r>
              <a:rPr lang="cs-CZ" sz="3200" b="1" dirty="0" err="1">
                <a:latin typeface="Arial" charset="0"/>
                <a:cs typeface="Arial" charset="0"/>
              </a:rPr>
              <a:t>Poisoning</a:t>
            </a:r>
            <a:r>
              <a:rPr lang="cs-CZ" sz="3200" b="1" dirty="0">
                <a:latin typeface="Arial" charset="0"/>
                <a:cs typeface="Arial" charset="0"/>
              </a:rPr>
              <a:t> </a:t>
            </a:r>
            <a:br>
              <a:rPr lang="cs-CZ" sz="3200" b="1" dirty="0">
                <a:latin typeface="Arial" charset="0"/>
                <a:cs typeface="Arial" charset="0"/>
              </a:rPr>
            </a:br>
            <a:endParaRPr lang="en-US" sz="3200" b="1" dirty="0">
              <a:latin typeface="Arial" charset="0"/>
              <a:cs typeface="Arial" charset="0"/>
            </a:endParaRPr>
          </a:p>
        </p:txBody>
      </p:sp>
      <p:sp>
        <p:nvSpPr>
          <p:cNvPr id="91" name="Shape 91"/>
          <p:cNvSpPr>
            <a:spLocks noGrp="1"/>
          </p:cNvSpPr>
          <p:nvPr>
            <p:ph type="body" idx="4294967295"/>
          </p:nvPr>
        </p:nvSpPr>
        <p:spPr bwMode="auto">
          <a:xfrm>
            <a:off x="536575" y="2595563"/>
            <a:ext cx="8188325" cy="3670300"/>
          </a:xfrm>
          <a:ln w="9525"/>
        </p:spPr>
        <p:txBody>
          <a:bodyPr lIns="0" tIns="0" rIns="0" bIns="0"/>
          <a:lstStyle/>
          <a:p>
            <a:pPr eaLnBrk="1" hangingPunct="1">
              <a:buSzTx/>
            </a:pPr>
            <a:r>
              <a:rPr lang="cs-CZ" dirty="0" err="1">
                <a:latin typeface="Arial" charset="0"/>
                <a:cs typeface="Arial" charset="0"/>
              </a:rPr>
              <a:t>Staphylococcus</a:t>
            </a:r>
            <a:r>
              <a:rPr lang="cs-CZ" dirty="0">
                <a:latin typeface="Arial" charset="0"/>
                <a:cs typeface="Arial" charset="0"/>
              </a:rPr>
              <a:t> aureus</a:t>
            </a:r>
          </a:p>
          <a:p>
            <a:pPr eaLnBrk="1" hangingPunct="1">
              <a:buSzTx/>
            </a:pPr>
            <a:r>
              <a:rPr lang="cs-CZ" dirty="0">
                <a:latin typeface="Arial" charset="0"/>
                <a:cs typeface="Arial" charset="0"/>
              </a:rPr>
              <a:t>Clostridium </a:t>
            </a:r>
            <a:r>
              <a:rPr lang="cs-CZ" dirty="0" err="1">
                <a:latin typeface="Arial" charset="0"/>
                <a:cs typeface="Arial" charset="0"/>
              </a:rPr>
              <a:t>perfringens</a:t>
            </a:r>
            <a:r>
              <a:rPr lang="cs-CZ" dirty="0">
                <a:latin typeface="Arial" charset="0"/>
                <a:cs typeface="Arial" charset="0"/>
              </a:rPr>
              <a:t> (</a:t>
            </a:r>
            <a:r>
              <a:rPr lang="cs-CZ" dirty="0" err="1">
                <a:latin typeface="Arial" charset="0"/>
                <a:cs typeface="Arial" charset="0"/>
              </a:rPr>
              <a:t>C.perfringens</a:t>
            </a:r>
            <a:r>
              <a:rPr lang="cs-CZ" dirty="0">
                <a:latin typeface="Arial" charset="0"/>
                <a:cs typeface="Arial" charset="0"/>
              </a:rPr>
              <a:t> typ C - enteritis </a:t>
            </a:r>
            <a:r>
              <a:rPr lang="cs-CZ" dirty="0" err="1">
                <a:latin typeface="Arial" charset="0"/>
                <a:cs typeface="Arial" charset="0"/>
              </a:rPr>
              <a:t>necroticans</a:t>
            </a:r>
            <a:r>
              <a:rPr lang="cs-CZ" dirty="0">
                <a:latin typeface="Arial" charset="0"/>
                <a:cs typeface="Arial" charset="0"/>
              </a:rPr>
              <a:t>)</a:t>
            </a:r>
          </a:p>
          <a:p>
            <a:pPr eaLnBrk="1" hangingPunct="1">
              <a:buSzTx/>
            </a:pPr>
            <a:r>
              <a:rPr lang="cs-CZ" dirty="0" err="1">
                <a:latin typeface="Arial" charset="0"/>
                <a:cs typeface="Arial" charset="0"/>
              </a:rPr>
              <a:t>Listeria</a:t>
            </a:r>
            <a:r>
              <a:rPr lang="cs-CZ" dirty="0">
                <a:latin typeface="Arial" charset="0"/>
                <a:cs typeface="Arial" charset="0"/>
              </a:rPr>
              <a:t> </a:t>
            </a:r>
            <a:r>
              <a:rPr lang="cs-CZ" dirty="0" err="1">
                <a:latin typeface="Arial" charset="0"/>
                <a:cs typeface="Arial" charset="0"/>
              </a:rPr>
              <a:t>Sp</a:t>
            </a:r>
            <a:r>
              <a:rPr lang="cs-CZ" dirty="0">
                <a:latin typeface="Arial" charset="0"/>
                <a:cs typeface="Arial" charset="0"/>
              </a:rPr>
              <a:t>. (</a:t>
            </a:r>
            <a:r>
              <a:rPr lang="cs-CZ" dirty="0" err="1">
                <a:latin typeface="Arial" charset="0"/>
                <a:cs typeface="Arial" charset="0"/>
              </a:rPr>
              <a:t>gastrointestinal</a:t>
            </a:r>
            <a:r>
              <a:rPr lang="cs-CZ" dirty="0">
                <a:latin typeface="Arial" charset="0"/>
                <a:cs typeface="Arial" charset="0"/>
              </a:rPr>
              <a:t> </a:t>
            </a:r>
            <a:r>
              <a:rPr lang="cs-CZ" dirty="0" err="1">
                <a:latin typeface="Arial" charset="0"/>
                <a:cs typeface="Arial" charset="0"/>
              </a:rPr>
              <a:t>symptoms</a:t>
            </a:r>
            <a:r>
              <a:rPr lang="cs-CZ" dirty="0">
                <a:latin typeface="Arial" charset="0"/>
                <a:cs typeface="Arial" charset="0"/>
              </a:rPr>
              <a:t> in </a:t>
            </a:r>
            <a:r>
              <a:rPr lang="cs-CZ" dirty="0" err="1">
                <a:latin typeface="Arial" charset="0"/>
                <a:cs typeface="Arial" charset="0"/>
              </a:rPr>
              <a:t>immunocompromise</a:t>
            </a:r>
            <a:r>
              <a:rPr lang="cs-CZ" dirty="0">
                <a:latin typeface="Arial" charset="0"/>
                <a:cs typeface="Arial" charset="0"/>
              </a:rPr>
              <a:t> </a:t>
            </a:r>
            <a:r>
              <a:rPr lang="cs-CZ" dirty="0" err="1">
                <a:latin typeface="Arial" charset="0"/>
                <a:cs typeface="Arial" charset="0"/>
              </a:rPr>
              <a:t>patients</a:t>
            </a:r>
            <a:r>
              <a:rPr lang="cs-CZ" dirty="0">
                <a:latin typeface="Arial" charset="0"/>
                <a:cs typeface="Arial" charset="0"/>
              </a:rPr>
              <a:t>)</a:t>
            </a:r>
          </a:p>
          <a:p>
            <a:pPr eaLnBrk="1" hangingPunct="1">
              <a:buSzTx/>
            </a:pPr>
            <a:r>
              <a:rPr lang="cs-CZ" dirty="0" err="1">
                <a:latin typeface="Arial" charset="0"/>
                <a:cs typeface="Arial" charset="0"/>
              </a:rPr>
              <a:t>Bacillus</a:t>
            </a:r>
            <a:r>
              <a:rPr lang="cs-CZ" dirty="0">
                <a:latin typeface="Arial" charset="0"/>
                <a:cs typeface="Arial" charset="0"/>
              </a:rPr>
              <a:t> </a:t>
            </a:r>
            <a:r>
              <a:rPr lang="cs-CZ" dirty="0" err="1">
                <a:latin typeface="Arial" charset="0"/>
                <a:cs typeface="Arial" charset="0"/>
              </a:rPr>
              <a:t>cereus</a:t>
            </a:r>
            <a:r>
              <a:rPr lang="cs-CZ" dirty="0">
                <a:latin typeface="Arial" charset="0"/>
                <a:cs typeface="Arial" charset="0"/>
              </a:rPr>
              <a:t> (</a:t>
            </a:r>
            <a:r>
              <a:rPr lang="cs-CZ" dirty="0" err="1">
                <a:latin typeface="Arial" charset="0"/>
                <a:cs typeface="Arial" charset="0"/>
              </a:rPr>
              <a:t>dyspepsia</a:t>
            </a:r>
            <a:r>
              <a:rPr lang="cs-CZ" dirty="0">
                <a:latin typeface="Arial" charset="0"/>
                <a:cs typeface="Arial" charset="0"/>
              </a:rPr>
              <a:t> x </a:t>
            </a:r>
            <a:r>
              <a:rPr lang="cs-CZ" dirty="0" err="1">
                <a:latin typeface="Arial" charset="0"/>
                <a:cs typeface="Arial" charset="0"/>
              </a:rPr>
              <a:t>diarhea</a:t>
            </a:r>
            <a:r>
              <a:rPr lang="cs-CZ" dirty="0">
                <a:latin typeface="Arial" charset="0"/>
                <a:cs typeface="Arial" charset="0"/>
              </a:rPr>
              <a:t>)</a:t>
            </a:r>
          </a:p>
          <a:p>
            <a:pPr eaLnBrk="1" hangingPunct="1">
              <a:buSzTx/>
            </a:pPr>
            <a:r>
              <a:rPr lang="cs-CZ" dirty="0">
                <a:latin typeface="Arial" charset="0"/>
                <a:cs typeface="Arial" charset="0"/>
              </a:rPr>
              <a:t>Botulismus</a:t>
            </a:r>
          </a:p>
          <a:p>
            <a:pPr eaLnBrk="1" hangingPunct="1">
              <a:buSzTx/>
            </a:pPr>
            <a:r>
              <a:rPr lang="cs-CZ" dirty="0" err="1">
                <a:latin typeface="Arial" charset="0"/>
                <a:cs typeface="Arial" charset="0"/>
              </a:rPr>
              <a:t>Bacillus</a:t>
            </a:r>
            <a:r>
              <a:rPr lang="cs-CZ" dirty="0">
                <a:latin typeface="Arial" charset="0"/>
                <a:cs typeface="Arial" charset="0"/>
              </a:rPr>
              <a:t> </a:t>
            </a:r>
            <a:r>
              <a:rPr lang="cs-CZ" dirty="0" err="1">
                <a:latin typeface="Arial" charset="0"/>
                <a:cs typeface="Arial" charset="0"/>
              </a:rPr>
              <a:t>anthracis</a:t>
            </a:r>
            <a:endParaRPr lang="en-US" dirty="0">
              <a:latin typeface="Arial" charset="0"/>
              <a:cs typeface="Arial" charset="0"/>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28E47E91-0EA6-4C61-B511-8B20391625BA-L0-001.png"/>
          <p:cNvPicPr>
            <a:picLocks noChangeAspect="1" noChangeArrowheads="1"/>
          </p:cNvPicPr>
          <p:nvPr/>
        </p:nvPicPr>
        <p:blipFill>
          <a:blip r:embed="rId2"/>
          <a:srcRect l="13817" t="29352" r="11475" b="29352"/>
          <a:stretch>
            <a:fillRect/>
          </a:stretch>
        </p:blipFill>
        <p:spPr bwMode="auto">
          <a:xfrm>
            <a:off x="0" y="1993900"/>
            <a:ext cx="9144000" cy="3790950"/>
          </a:xfrm>
          <a:prstGeom prst="rect">
            <a:avLst/>
          </a:prstGeom>
          <a:noFill/>
          <a:ln w="12700">
            <a:noFill/>
            <a:miter lim="400000"/>
            <a:headEnd/>
            <a:tailEnd/>
          </a:ln>
        </p:spPr>
      </p:pic>
      <p:sp>
        <p:nvSpPr>
          <p:cNvPr id="79878" name="Rectangle 6"/>
          <p:cNvSpPr>
            <a:spLocks noGrp="1"/>
          </p:cNvSpPr>
          <p:nvPr>
            <p:ph type="title"/>
          </p:nvPr>
        </p:nvSpPr>
        <p:spPr bwMode="auto">
          <a:xfrm>
            <a:off x="0" y="498475"/>
            <a:ext cx="7691438" cy="871538"/>
          </a:xfrm>
          <a:solidFill>
            <a:srgbClr val="C3AD8C"/>
          </a:solidFill>
          <a:ln w="9525"/>
        </p:spPr>
        <p:txBody>
          <a:bodyPr vert="horz" wrap="square" numCol="1" anchorCtr="0" compatLnSpc="1">
            <a:prstTxWarp prst="textNoShape">
              <a:avLst/>
            </a:prstTxWarp>
          </a:bodyPr>
          <a:lstStyle/>
          <a:p>
            <a:r>
              <a:rPr lang="cs-CZ" sz="3200" b="1" dirty="0" err="1">
                <a:latin typeface="Arial" charset="0"/>
                <a:cs typeface="Arial" charset="0"/>
              </a:rPr>
              <a:t>Ischemic</a:t>
            </a:r>
            <a:r>
              <a:rPr lang="cs-CZ" sz="3200" b="1" dirty="0">
                <a:latin typeface="Arial" charset="0"/>
                <a:cs typeface="Arial" charset="0"/>
              </a:rPr>
              <a:t> </a:t>
            </a:r>
            <a:r>
              <a:rPr lang="cs-CZ" sz="3200" b="1" dirty="0" err="1">
                <a:latin typeface="Arial" charset="0"/>
                <a:cs typeface="Arial" charset="0"/>
              </a:rPr>
              <a:t>colitis</a:t>
            </a:r>
            <a:endParaRPr lang="en-US" sz="3200" b="1" dirty="0">
              <a:latin typeface="Arial" charset="0"/>
              <a:cs typeface="Arial" charset="0"/>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8" name="Rectangle 6"/>
          <p:cNvSpPr>
            <a:spLocks noGrp="1"/>
          </p:cNvSpPr>
          <p:nvPr>
            <p:ph type="title" idx="4294967295"/>
          </p:nvPr>
        </p:nvSpPr>
        <p:spPr bwMode="auto">
          <a:xfrm>
            <a:off x="0" y="412750"/>
            <a:ext cx="7543800" cy="1014413"/>
          </a:xfrm>
          <a:solidFill>
            <a:srgbClr val="C3AD8C"/>
          </a:solidFill>
          <a:ln w="9525"/>
        </p:spPr>
        <p:txBody>
          <a:bodyPr vert="horz" wrap="square" numCol="1" anchorCtr="0" compatLnSpc="1">
            <a:prstTxWarp prst="textNoShape">
              <a:avLst/>
            </a:prstTxWarp>
          </a:bodyPr>
          <a:lstStyle/>
          <a:p>
            <a:r>
              <a:rPr lang="cs-CZ" sz="3200" b="1" dirty="0" err="1">
                <a:latin typeface="Arial" charset="0"/>
                <a:cs typeface="Arial" charset="0"/>
              </a:rPr>
              <a:t>Ischemic</a:t>
            </a:r>
            <a:r>
              <a:rPr lang="cs-CZ" sz="3200" b="1" dirty="0">
                <a:latin typeface="Arial" charset="0"/>
                <a:cs typeface="Arial" charset="0"/>
              </a:rPr>
              <a:t> </a:t>
            </a:r>
            <a:r>
              <a:rPr lang="cs-CZ" sz="3200" b="1" dirty="0" err="1">
                <a:latin typeface="Arial" charset="0"/>
                <a:cs typeface="Arial" charset="0"/>
              </a:rPr>
              <a:t>colitis</a:t>
            </a:r>
            <a:endParaRPr lang="en-US" sz="3200" b="1" dirty="0">
              <a:latin typeface="Arial" charset="0"/>
              <a:cs typeface="Arial" charset="0"/>
            </a:endParaRPr>
          </a:p>
        </p:txBody>
      </p:sp>
      <p:sp>
        <p:nvSpPr>
          <p:cNvPr id="123908" name="Rectangle 4"/>
          <p:cNvSpPr>
            <a:spLocks noGrp="1"/>
          </p:cNvSpPr>
          <p:nvPr>
            <p:ph type="body" idx="4294967295"/>
          </p:nvPr>
        </p:nvSpPr>
        <p:spPr bwMode="auto">
          <a:noFill/>
          <a:ln w="9525"/>
        </p:spPr>
        <p:txBody>
          <a:bodyPr/>
          <a:lstStyle/>
          <a:p>
            <a:r>
              <a:rPr lang="cs-CZ" sz="2400" dirty="0" err="1">
                <a:latin typeface="Arial" charset="0"/>
                <a:cs typeface="Arial" charset="0"/>
              </a:rPr>
              <a:t>Segmental</a:t>
            </a:r>
            <a:r>
              <a:rPr lang="cs-CZ" sz="2400" dirty="0">
                <a:latin typeface="Arial" charset="0"/>
                <a:cs typeface="Arial" charset="0"/>
              </a:rPr>
              <a:t> </a:t>
            </a:r>
            <a:r>
              <a:rPr lang="cs-CZ" sz="2400" dirty="0" err="1">
                <a:latin typeface="Arial" charset="0"/>
                <a:cs typeface="Arial" charset="0"/>
              </a:rPr>
              <a:t>involvement</a:t>
            </a:r>
            <a:r>
              <a:rPr lang="cs-CZ" sz="2400" dirty="0">
                <a:latin typeface="Arial" charset="0"/>
                <a:cs typeface="Arial" charset="0"/>
              </a:rPr>
              <a:t>:</a:t>
            </a:r>
          </a:p>
          <a:p>
            <a:pPr>
              <a:buFont typeface="Helvetica" pitchFamily="34" charset="0"/>
              <a:buNone/>
            </a:pPr>
            <a:r>
              <a:rPr lang="cs-CZ" sz="2400" dirty="0">
                <a:latin typeface="Arial" charset="0"/>
                <a:cs typeface="Arial" charset="0"/>
              </a:rPr>
              <a:t>23%	</a:t>
            </a:r>
            <a:r>
              <a:rPr lang="cs-CZ" sz="2400" dirty="0" err="1">
                <a:latin typeface="Arial" charset="0"/>
                <a:cs typeface="Arial" charset="0"/>
              </a:rPr>
              <a:t>lienal</a:t>
            </a:r>
            <a:r>
              <a:rPr lang="cs-CZ" sz="2400" dirty="0">
                <a:latin typeface="Arial" charset="0"/>
                <a:cs typeface="Arial" charset="0"/>
              </a:rPr>
              <a:t> </a:t>
            </a:r>
            <a:r>
              <a:rPr lang="cs-CZ" sz="2400" dirty="0" err="1">
                <a:latin typeface="Arial" charset="0"/>
                <a:cs typeface="Arial" charset="0"/>
              </a:rPr>
              <a:t>flexure</a:t>
            </a:r>
            <a:endParaRPr lang="cs-CZ" sz="2400" dirty="0">
              <a:latin typeface="Arial" charset="0"/>
              <a:cs typeface="Arial" charset="0"/>
            </a:endParaRPr>
          </a:p>
          <a:p>
            <a:pPr>
              <a:buFont typeface="Helvetica" pitchFamily="34" charset="0"/>
              <a:buNone/>
            </a:pPr>
            <a:r>
              <a:rPr lang="cs-CZ" sz="2400" dirty="0">
                <a:latin typeface="Arial" charset="0"/>
                <a:cs typeface="Arial" charset="0"/>
              </a:rPr>
              <a:t>11%	c. </a:t>
            </a:r>
            <a:r>
              <a:rPr lang="cs-CZ" sz="2400" dirty="0" err="1">
                <a:latin typeface="Arial" charset="0"/>
                <a:cs typeface="Arial" charset="0"/>
              </a:rPr>
              <a:t>descendens</a:t>
            </a:r>
            <a:r>
              <a:rPr lang="cs-CZ" sz="2400" dirty="0">
                <a:latin typeface="Arial" charset="0"/>
                <a:cs typeface="Arial" charset="0"/>
              </a:rPr>
              <a:t> – c. </a:t>
            </a:r>
            <a:r>
              <a:rPr lang="cs-CZ" sz="2400" dirty="0" err="1">
                <a:latin typeface="Arial" charset="0"/>
                <a:cs typeface="Arial" charset="0"/>
              </a:rPr>
              <a:t>sigmoideum</a:t>
            </a:r>
            <a:endParaRPr lang="cs-CZ" sz="2400" dirty="0">
              <a:latin typeface="Arial" charset="0"/>
              <a:cs typeface="Arial" charset="0"/>
            </a:endParaRPr>
          </a:p>
          <a:p>
            <a:pPr>
              <a:buFont typeface="Helvetica" pitchFamily="34" charset="0"/>
              <a:buNone/>
            </a:pPr>
            <a:r>
              <a:rPr lang="cs-CZ" sz="2400" dirty="0">
                <a:latin typeface="Arial" charset="0"/>
                <a:cs typeface="Arial" charset="0"/>
              </a:rPr>
              <a:t>8%	</a:t>
            </a:r>
            <a:r>
              <a:rPr lang="cs-CZ" sz="2400" dirty="0" err="1">
                <a:latin typeface="Arial" charset="0"/>
                <a:cs typeface="Arial" charset="0"/>
              </a:rPr>
              <a:t>ceacum</a:t>
            </a:r>
            <a:r>
              <a:rPr lang="cs-CZ" sz="2400" dirty="0">
                <a:latin typeface="Arial" charset="0"/>
                <a:cs typeface="Arial" charset="0"/>
              </a:rPr>
              <a:t>, </a:t>
            </a:r>
            <a:r>
              <a:rPr lang="cs-CZ" sz="2400" dirty="0" err="1">
                <a:latin typeface="Arial" charset="0"/>
                <a:cs typeface="Arial" charset="0"/>
              </a:rPr>
              <a:t>hepatic</a:t>
            </a:r>
            <a:r>
              <a:rPr lang="cs-CZ" sz="2400" dirty="0">
                <a:latin typeface="Arial" charset="0"/>
                <a:cs typeface="Arial" charset="0"/>
              </a:rPr>
              <a:t> </a:t>
            </a:r>
            <a:r>
              <a:rPr lang="cs-CZ" sz="2400" dirty="0" err="1">
                <a:latin typeface="Arial" charset="0"/>
                <a:cs typeface="Arial" charset="0"/>
              </a:rPr>
              <a:t>flexure</a:t>
            </a:r>
            <a:endParaRPr lang="cs-CZ" sz="2400" dirty="0">
              <a:latin typeface="Arial" charset="0"/>
              <a:cs typeface="Arial" charset="0"/>
            </a:endParaRPr>
          </a:p>
          <a:p>
            <a:pPr>
              <a:buFont typeface="Helvetica" pitchFamily="34" charset="0"/>
              <a:buNone/>
            </a:pPr>
            <a:r>
              <a:rPr lang="cs-CZ" sz="2400" dirty="0">
                <a:latin typeface="Arial" charset="0"/>
                <a:cs typeface="Arial" charset="0"/>
              </a:rPr>
              <a:t>8%	</a:t>
            </a:r>
            <a:r>
              <a:rPr lang="cs-CZ" sz="2400" dirty="0" err="1">
                <a:latin typeface="Arial" charset="0"/>
                <a:cs typeface="Arial" charset="0"/>
              </a:rPr>
              <a:t>colon</a:t>
            </a:r>
            <a:r>
              <a:rPr lang="cs-CZ" sz="2400" dirty="0">
                <a:latin typeface="Arial" charset="0"/>
                <a:cs typeface="Arial" charset="0"/>
              </a:rPr>
              <a:t> </a:t>
            </a:r>
            <a:r>
              <a:rPr lang="cs-CZ" sz="2400" dirty="0" err="1">
                <a:latin typeface="Arial" charset="0"/>
                <a:cs typeface="Arial" charset="0"/>
              </a:rPr>
              <a:t>descendens</a:t>
            </a:r>
            <a:endParaRPr lang="cs-CZ" sz="2400" dirty="0">
              <a:latin typeface="Arial" charset="0"/>
              <a:cs typeface="Arial" charset="0"/>
            </a:endParaRPr>
          </a:p>
          <a:p>
            <a:pPr>
              <a:buFont typeface="Helvetica" pitchFamily="34" charset="0"/>
              <a:buNone/>
            </a:pPr>
            <a:r>
              <a:rPr lang="cs-CZ" sz="2400" dirty="0">
                <a:latin typeface="Arial" charset="0"/>
                <a:cs typeface="Arial" charset="0"/>
              </a:rPr>
              <a:t>8%	</a:t>
            </a:r>
            <a:r>
              <a:rPr lang="cs-CZ" sz="2400" dirty="0" err="1">
                <a:latin typeface="Arial" charset="0"/>
                <a:cs typeface="Arial" charset="0"/>
              </a:rPr>
              <a:t>pancolitis</a:t>
            </a:r>
            <a:endParaRPr lang="en-US" sz="2400" dirty="0">
              <a:latin typeface="Arial" charset="0"/>
              <a:cs typeface="Arial" charset="0"/>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8" name="Rectangle 6"/>
          <p:cNvSpPr>
            <a:spLocks noGrp="1"/>
          </p:cNvSpPr>
          <p:nvPr>
            <p:ph type="title" idx="4294967295"/>
          </p:nvPr>
        </p:nvSpPr>
        <p:spPr bwMode="auto">
          <a:xfrm>
            <a:off x="0" y="412750"/>
            <a:ext cx="7543800" cy="1014413"/>
          </a:xfrm>
          <a:solidFill>
            <a:srgbClr val="C3AD8C"/>
          </a:solidFill>
          <a:ln w="9525"/>
        </p:spPr>
        <p:txBody>
          <a:bodyPr vert="horz" wrap="square" numCol="1" anchorCtr="0" compatLnSpc="1">
            <a:prstTxWarp prst="textNoShape">
              <a:avLst/>
            </a:prstTxWarp>
          </a:bodyPr>
          <a:lstStyle/>
          <a:p>
            <a:r>
              <a:rPr lang="cs-CZ" sz="3200" b="1" dirty="0" err="1">
                <a:latin typeface="Arial" charset="0"/>
                <a:cs typeface="Arial" charset="0"/>
              </a:rPr>
              <a:t>Ischemic</a:t>
            </a:r>
            <a:r>
              <a:rPr lang="cs-CZ" sz="3200" b="1" dirty="0">
                <a:latin typeface="Arial" charset="0"/>
                <a:cs typeface="Arial" charset="0"/>
              </a:rPr>
              <a:t> </a:t>
            </a:r>
            <a:r>
              <a:rPr lang="cs-CZ" sz="3200" b="1" dirty="0" err="1">
                <a:latin typeface="Arial" charset="0"/>
                <a:cs typeface="Arial" charset="0"/>
              </a:rPr>
              <a:t>colitis</a:t>
            </a:r>
            <a:endParaRPr lang="en-US" sz="3200" b="1" dirty="0">
              <a:latin typeface="Arial" charset="0"/>
              <a:cs typeface="Arial" charset="0"/>
            </a:endParaRPr>
          </a:p>
        </p:txBody>
      </p:sp>
      <p:sp>
        <p:nvSpPr>
          <p:cNvPr id="136195" name="Rectangle 3"/>
          <p:cNvSpPr>
            <a:spLocks noGrp="1"/>
          </p:cNvSpPr>
          <p:nvPr>
            <p:ph type="body" idx="4294967295"/>
          </p:nvPr>
        </p:nvSpPr>
        <p:spPr bwMode="auto">
          <a:noFill/>
          <a:ln w="9525"/>
        </p:spPr>
        <p:txBody>
          <a:bodyPr/>
          <a:lstStyle/>
          <a:p>
            <a:pPr>
              <a:buFont typeface="Helvetica" pitchFamily="34" charset="0"/>
              <a:buNone/>
            </a:pPr>
            <a:r>
              <a:rPr lang="cs-CZ" sz="2400" b="1" dirty="0" err="1">
                <a:latin typeface="Arial" charset="0"/>
                <a:cs typeface="Arial" charset="0"/>
              </a:rPr>
              <a:t>Symptoms</a:t>
            </a:r>
            <a:r>
              <a:rPr lang="cs-CZ" sz="2400" b="1" dirty="0">
                <a:latin typeface="Arial" charset="0"/>
                <a:cs typeface="Arial" charset="0"/>
              </a:rPr>
              <a:t>:</a:t>
            </a:r>
          </a:p>
          <a:p>
            <a:pPr>
              <a:buFontTx/>
              <a:buChar char="•"/>
            </a:pPr>
            <a:r>
              <a:rPr lang="cs-CZ" sz="2400" dirty="0" err="1">
                <a:latin typeface="Arial" charset="0"/>
                <a:cs typeface="Arial" charset="0"/>
              </a:rPr>
              <a:t>Diarhea</a:t>
            </a:r>
            <a:r>
              <a:rPr lang="cs-CZ" sz="2400" dirty="0">
                <a:latin typeface="Arial" charset="0"/>
                <a:cs typeface="Arial" charset="0"/>
              </a:rPr>
              <a:t>, </a:t>
            </a:r>
            <a:r>
              <a:rPr lang="cs-CZ" sz="2400" dirty="0" err="1">
                <a:latin typeface="Arial" charset="0"/>
                <a:cs typeface="Arial" charset="0"/>
              </a:rPr>
              <a:t>mucus</a:t>
            </a:r>
            <a:r>
              <a:rPr lang="cs-CZ" sz="2400" dirty="0">
                <a:latin typeface="Arial" charset="0"/>
                <a:cs typeface="Arial" charset="0"/>
              </a:rPr>
              <a:t> and/</a:t>
            </a:r>
            <a:r>
              <a:rPr lang="cs-CZ" sz="2400" dirty="0" err="1">
                <a:latin typeface="Arial" charset="0"/>
                <a:cs typeface="Arial" charset="0"/>
              </a:rPr>
              <a:t>or</a:t>
            </a:r>
            <a:r>
              <a:rPr lang="cs-CZ" sz="2400" dirty="0">
                <a:latin typeface="Arial" charset="0"/>
                <a:cs typeface="Arial" charset="0"/>
              </a:rPr>
              <a:t> </a:t>
            </a:r>
            <a:r>
              <a:rPr lang="cs-CZ" sz="2400" dirty="0" err="1">
                <a:latin typeface="Arial" charset="0"/>
                <a:cs typeface="Arial" charset="0"/>
              </a:rPr>
              <a:t>blood</a:t>
            </a:r>
            <a:r>
              <a:rPr lang="cs-CZ" sz="2400" dirty="0">
                <a:latin typeface="Arial" charset="0"/>
                <a:cs typeface="Arial" charset="0"/>
              </a:rPr>
              <a:t> in </a:t>
            </a:r>
            <a:r>
              <a:rPr lang="cs-CZ" sz="2400" dirty="0" err="1">
                <a:latin typeface="Arial" charset="0"/>
                <a:cs typeface="Arial" charset="0"/>
              </a:rPr>
              <a:t>stool</a:t>
            </a:r>
            <a:r>
              <a:rPr lang="cs-CZ" sz="2400" dirty="0">
                <a:latin typeface="Arial" charset="0"/>
                <a:cs typeface="Arial" charset="0"/>
              </a:rPr>
              <a:t>, </a:t>
            </a:r>
            <a:r>
              <a:rPr lang="cs-CZ" sz="2400" dirty="0" err="1">
                <a:latin typeface="Arial" charset="0"/>
                <a:cs typeface="Arial" charset="0"/>
              </a:rPr>
              <a:t>abdominal</a:t>
            </a:r>
            <a:r>
              <a:rPr lang="cs-CZ" sz="2400" dirty="0">
                <a:latin typeface="Arial" charset="0"/>
                <a:cs typeface="Arial" charset="0"/>
              </a:rPr>
              <a:t> </a:t>
            </a:r>
            <a:r>
              <a:rPr lang="cs-CZ" sz="2400" dirty="0" err="1">
                <a:latin typeface="Arial" charset="0"/>
                <a:cs typeface="Arial" charset="0"/>
              </a:rPr>
              <a:t>pain</a:t>
            </a:r>
            <a:endParaRPr lang="cs-CZ" sz="2400" dirty="0">
              <a:latin typeface="Arial" charset="0"/>
              <a:cs typeface="Arial" charset="0"/>
            </a:endParaRPr>
          </a:p>
          <a:p>
            <a:endParaRPr lang="cs-CZ" sz="2400" dirty="0">
              <a:latin typeface="Arial" charset="0"/>
              <a:cs typeface="Arial" charset="0"/>
            </a:endParaRPr>
          </a:p>
          <a:p>
            <a:pPr>
              <a:buFont typeface="Helvetica" pitchFamily="34" charset="0"/>
              <a:buNone/>
            </a:pPr>
            <a:r>
              <a:rPr lang="cs-CZ" sz="2400" b="1" dirty="0" err="1">
                <a:latin typeface="Arial" charset="0"/>
                <a:cs typeface="Arial" charset="0"/>
              </a:rPr>
              <a:t>Diagnoses</a:t>
            </a:r>
            <a:r>
              <a:rPr lang="cs-CZ" sz="2400" b="1" dirty="0">
                <a:latin typeface="Arial" charset="0"/>
                <a:cs typeface="Arial" charset="0"/>
              </a:rPr>
              <a:t>:</a:t>
            </a:r>
          </a:p>
          <a:p>
            <a:r>
              <a:rPr lang="cs-CZ" sz="2400" dirty="0" err="1">
                <a:latin typeface="Arial" charset="0"/>
                <a:cs typeface="Arial" charset="0"/>
              </a:rPr>
              <a:t>Irrigography</a:t>
            </a:r>
            <a:endParaRPr lang="cs-CZ" sz="2400" dirty="0">
              <a:latin typeface="Arial" charset="0"/>
              <a:cs typeface="Arial" charset="0"/>
            </a:endParaRPr>
          </a:p>
          <a:p>
            <a:r>
              <a:rPr lang="cs-CZ" sz="2400" dirty="0">
                <a:latin typeface="Arial" charset="0"/>
                <a:cs typeface="Arial" charset="0"/>
              </a:rPr>
              <a:t>CT </a:t>
            </a:r>
          </a:p>
          <a:p>
            <a:r>
              <a:rPr lang="cs-CZ" sz="2400" dirty="0" err="1">
                <a:latin typeface="Arial" charset="0"/>
                <a:cs typeface="Arial" charset="0"/>
              </a:rPr>
              <a:t>Coloscopy</a:t>
            </a:r>
            <a:endParaRPr lang="en-US" sz="2400" dirty="0">
              <a:latin typeface="Arial" charset="0"/>
              <a:cs typeface="Arial" charset="0"/>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79CEAED3-DAAD-4F1B-95E5-A3B399E2242A-L0-001.png"/>
          <p:cNvPicPr>
            <a:picLocks noChangeAspect="1" noChangeArrowheads="1"/>
          </p:cNvPicPr>
          <p:nvPr/>
        </p:nvPicPr>
        <p:blipFill>
          <a:blip r:embed="rId2"/>
          <a:srcRect l="5502" t="5620" b="2498"/>
          <a:stretch>
            <a:fillRect/>
          </a:stretch>
        </p:blipFill>
        <p:spPr bwMode="auto">
          <a:xfrm>
            <a:off x="160338" y="277813"/>
            <a:ext cx="8640762" cy="6302375"/>
          </a:xfrm>
          <a:prstGeom prst="rect">
            <a:avLst/>
          </a:prstGeom>
          <a:noFill/>
          <a:ln w="12700">
            <a:noFill/>
            <a:miter lim="400000"/>
            <a:headEnd/>
            <a:tailEnd/>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a:spLocks noGrp="1"/>
          </p:cNvSpPr>
          <p:nvPr>
            <p:ph type="title" idx="4294967295"/>
          </p:nvPr>
        </p:nvSpPr>
        <p:spPr bwMode="auto">
          <a:xfrm>
            <a:off x="0" y="666750"/>
            <a:ext cx="8913813" cy="914400"/>
          </a:xfrm>
          <a:solidFill>
            <a:srgbClr val="AF9C7F"/>
          </a:solidFill>
          <a:ln>
            <a:solidFill>
              <a:srgbClr val="C3AD8C"/>
            </a:solidFill>
            <a:round/>
            <a:headEnd/>
            <a:tailEnd/>
          </a:ln>
        </p:spPr>
        <p:txBody>
          <a:bodyPr vert="horz" wrap="square" lIns="0" tIns="0" rIns="0" bIns="0" numCol="1" anchorCtr="0" compatLnSpc="1">
            <a:prstTxWarp prst="textNoShape">
              <a:avLst/>
            </a:prstTxWarp>
          </a:bodyPr>
          <a:lstStyle/>
          <a:p>
            <a:pPr eaLnBrk="1" hangingPunct="1"/>
            <a:r>
              <a:rPr lang="cs-CZ" b="1" dirty="0" err="1">
                <a:latin typeface="Arial" charset="0"/>
                <a:cs typeface="Arial" charset="0"/>
              </a:rPr>
              <a:t>Radiation</a:t>
            </a:r>
            <a:r>
              <a:rPr lang="cs-CZ" b="1" dirty="0">
                <a:latin typeface="Arial" charset="0"/>
                <a:cs typeface="Arial" charset="0"/>
              </a:rPr>
              <a:t> </a:t>
            </a:r>
            <a:r>
              <a:rPr lang="cs-CZ" b="1" dirty="0" err="1">
                <a:latin typeface="Arial" charset="0"/>
                <a:cs typeface="Arial" charset="0"/>
              </a:rPr>
              <a:t>colitis</a:t>
            </a:r>
            <a:endParaRPr lang="en-US" b="1" dirty="0">
              <a:latin typeface="Arial" charset="0"/>
              <a:cs typeface="Arial" charset="0"/>
            </a:endParaRPr>
          </a:p>
        </p:txBody>
      </p:sp>
      <p:sp>
        <p:nvSpPr>
          <p:cNvPr id="91" name="Shape 91"/>
          <p:cNvSpPr>
            <a:spLocks noGrp="1"/>
          </p:cNvSpPr>
          <p:nvPr>
            <p:ph type="body" idx="4294967295"/>
          </p:nvPr>
        </p:nvSpPr>
        <p:spPr bwMode="auto">
          <a:xfrm>
            <a:off x="536575" y="2011363"/>
            <a:ext cx="8188325" cy="4254500"/>
          </a:xfrm>
          <a:noFill/>
          <a:ln w="9525"/>
        </p:spPr>
        <p:txBody>
          <a:bodyPr lIns="0" tIns="0" rIns="0" bIns="0"/>
          <a:lstStyle/>
          <a:p>
            <a:pPr eaLnBrk="1" hangingPunct="1">
              <a:buSzTx/>
            </a:pPr>
            <a:r>
              <a:rPr lang="cs-CZ" sz="2400" b="1" dirty="0" err="1">
                <a:latin typeface="Arial" charset="0"/>
                <a:cs typeface="Arial" charset="0"/>
              </a:rPr>
              <a:t>Acute</a:t>
            </a:r>
            <a:r>
              <a:rPr lang="cs-CZ" sz="2400" b="1" dirty="0">
                <a:latin typeface="Arial" charset="0"/>
                <a:cs typeface="Arial" charset="0"/>
              </a:rPr>
              <a:t>: </a:t>
            </a:r>
            <a:endParaRPr lang="cs-CZ" sz="2400" dirty="0">
              <a:latin typeface="Arial" charset="0"/>
              <a:cs typeface="Arial" charset="0"/>
            </a:endParaRPr>
          </a:p>
          <a:p>
            <a:pPr eaLnBrk="1" hangingPunct="1">
              <a:buSzTx/>
              <a:buFont typeface="Helvetica" pitchFamily="34" charset="0"/>
              <a:buNone/>
            </a:pPr>
            <a:r>
              <a:rPr lang="cs-CZ" sz="2400" dirty="0">
                <a:latin typeface="Arial" charset="0"/>
                <a:cs typeface="Arial" charset="0"/>
              </a:rPr>
              <a:t>In </a:t>
            </a:r>
            <a:r>
              <a:rPr lang="cs-CZ" sz="2400" dirty="0" err="1">
                <a:latin typeface="Arial" charset="0"/>
                <a:cs typeface="Arial" charset="0"/>
              </a:rPr>
              <a:t>first</a:t>
            </a:r>
            <a:r>
              <a:rPr lang="cs-CZ" sz="2400" dirty="0">
                <a:latin typeface="Arial" charset="0"/>
                <a:cs typeface="Arial" charset="0"/>
              </a:rPr>
              <a:t> </a:t>
            </a:r>
            <a:r>
              <a:rPr lang="cs-CZ" sz="2400" dirty="0" err="1">
                <a:latin typeface="Arial" charset="0"/>
                <a:cs typeface="Arial" charset="0"/>
              </a:rPr>
              <a:t>weeks</a:t>
            </a:r>
            <a:r>
              <a:rPr lang="cs-CZ" sz="2400" dirty="0">
                <a:latin typeface="Arial" charset="0"/>
                <a:cs typeface="Arial" charset="0"/>
              </a:rPr>
              <a:t> </a:t>
            </a:r>
            <a:r>
              <a:rPr lang="cs-CZ" sz="2400" dirty="0" err="1">
                <a:latin typeface="Arial" charset="0"/>
                <a:cs typeface="Arial" charset="0"/>
              </a:rPr>
              <a:t>of</a:t>
            </a:r>
            <a:r>
              <a:rPr lang="cs-CZ" sz="2400" dirty="0">
                <a:latin typeface="Arial" charset="0"/>
                <a:cs typeface="Arial" charset="0"/>
              </a:rPr>
              <a:t> </a:t>
            </a:r>
            <a:r>
              <a:rPr lang="cs-CZ" sz="2400" dirty="0" err="1">
                <a:latin typeface="Arial" charset="0"/>
                <a:cs typeface="Arial" charset="0"/>
              </a:rPr>
              <a:t>therapy</a:t>
            </a:r>
            <a:r>
              <a:rPr lang="cs-CZ" sz="2400" dirty="0">
                <a:latin typeface="Arial" charset="0"/>
                <a:cs typeface="Arial" charset="0"/>
              </a:rPr>
              <a:t>. </a:t>
            </a:r>
            <a:r>
              <a:rPr lang="cs-CZ" sz="2400" dirty="0" err="1">
                <a:latin typeface="Arial" charset="0"/>
                <a:cs typeface="Arial" charset="0"/>
              </a:rPr>
              <a:t>Diarhea</a:t>
            </a:r>
            <a:r>
              <a:rPr lang="cs-CZ" sz="2400" dirty="0">
                <a:latin typeface="Arial" charset="0"/>
                <a:cs typeface="Arial" charset="0"/>
              </a:rPr>
              <a:t>, </a:t>
            </a:r>
            <a:r>
              <a:rPr lang="cs-CZ" sz="2400" dirty="0" err="1">
                <a:latin typeface="Arial" charset="0"/>
                <a:cs typeface="Arial" charset="0"/>
              </a:rPr>
              <a:t>pain</a:t>
            </a:r>
            <a:r>
              <a:rPr lang="cs-CZ" sz="2400" dirty="0">
                <a:latin typeface="Arial" charset="0"/>
                <a:cs typeface="Arial" charset="0"/>
              </a:rPr>
              <a:t>, </a:t>
            </a:r>
            <a:r>
              <a:rPr lang="cs-CZ" sz="2400" dirty="0" err="1">
                <a:latin typeface="Arial" charset="0"/>
                <a:cs typeface="Arial" charset="0"/>
              </a:rPr>
              <a:t>enterorhagia</a:t>
            </a:r>
            <a:endParaRPr lang="cs-CZ" sz="2400" dirty="0">
              <a:latin typeface="Arial" charset="0"/>
              <a:cs typeface="Arial" charset="0"/>
            </a:endParaRPr>
          </a:p>
          <a:p>
            <a:pPr eaLnBrk="1" hangingPunct="1">
              <a:buSzTx/>
              <a:buFontTx/>
              <a:buChar char="•"/>
            </a:pPr>
            <a:r>
              <a:rPr lang="cs-CZ" sz="2400" b="1" dirty="0" err="1">
                <a:latin typeface="Arial" charset="0"/>
                <a:cs typeface="Arial" charset="0"/>
              </a:rPr>
              <a:t>Chronic</a:t>
            </a:r>
            <a:r>
              <a:rPr lang="cs-CZ" sz="2400" b="1" dirty="0">
                <a:latin typeface="Arial" charset="0"/>
                <a:cs typeface="Arial" charset="0"/>
              </a:rPr>
              <a:t>:</a:t>
            </a:r>
          </a:p>
          <a:p>
            <a:pPr eaLnBrk="1" hangingPunct="1">
              <a:buSzTx/>
              <a:buFontTx/>
              <a:buNone/>
            </a:pPr>
            <a:r>
              <a:rPr lang="cs-CZ" sz="2400" dirty="0" err="1">
                <a:latin typeface="Arial" charset="0"/>
                <a:cs typeface="Arial" charset="0"/>
              </a:rPr>
              <a:t>Obliterative</a:t>
            </a:r>
            <a:r>
              <a:rPr lang="cs-CZ" sz="2400" dirty="0">
                <a:latin typeface="Arial" charset="0"/>
                <a:cs typeface="Arial" charset="0"/>
              </a:rPr>
              <a:t> </a:t>
            </a:r>
            <a:r>
              <a:rPr lang="cs-CZ" sz="2400" dirty="0" err="1">
                <a:latin typeface="Arial" charset="0"/>
                <a:cs typeface="Arial" charset="0"/>
              </a:rPr>
              <a:t>endarteritis</a:t>
            </a:r>
            <a:r>
              <a:rPr lang="cs-CZ" sz="2400" dirty="0">
                <a:latin typeface="Arial" charset="0"/>
                <a:cs typeface="Arial" charset="0"/>
              </a:rPr>
              <a:t> </a:t>
            </a:r>
            <a:r>
              <a:rPr lang="cs-CZ" sz="2400" dirty="0" err="1">
                <a:latin typeface="Arial" charset="0"/>
                <a:cs typeface="Arial" charset="0"/>
              </a:rPr>
              <a:t>leading</a:t>
            </a:r>
            <a:r>
              <a:rPr lang="cs-CZ" sz="2400" dirty="0">
                <a:latin typeface="Arial" charset="0"/>
                <a:cs typeface="Arial" charset="0"/>
              </a:rPr>
              <a:t> to </a:t>
            </a:r>
            <a:r>
              <a:rPr lang="cs-CZ" sz="2400" dirty="0" err="1">
                <a:latin typeface="Arial" charset="0"/>
                <a:cs typeface="Arial" charset="0"/>
              </a:rPr>
              <a:t>tissue</a:t>
            </a:r>
            <a:r>
              <a:rPr lang="cs-CZ" sz="2400" dirty="0">
                <a:latin typeface="Arial" charset="0"/>
                <a:cs typeface="Arial" charset="0"/>
              </a:rPr>
              <a:t> </a:t>
            </a:r>
            <a:r>
              <a:rPr lang="cs-CZ" sz="2400" dirty="0" err="1">
                <a:latin typeface="Arial" charset="0"/>
                <a:cs typeface="Arial" charset="0"/>
              </a:rPr>
              <a:t>ischeamia</a:t>
            </a:r>
            <a:r>
              <a:rPr lang="cs-CZ" sz="2400" dirty="0">
                <a:latin typeface="Arial" charset="0"/>
                <a:cs typeface="Arial" charset="0"/>
              </a:rPr>
              <a:t> and </a:t>
            </a:r>
            <a:r>
              <a:rPr lang="cs-CZ" sz="2400" dirty="0" err="1">
                <a:latin typeface="Arial" charset="0"/>
                <a:cs typeface="Arial" charset="0"/>
              </a:rPr>
              <a:t>fibroproductive</a:t>
            </a:r>
            <a:r>
              <a:rPr lang="cs-CZ" sz="2400" dirty="0">
                <a:latin typeface="Arial" charset="0"/>
                <a:cs typeface="Arial" charset="0"/>
              </a:rPr>
              <a:t> </a:t>
            </a:r>
            <a:r>
              <a:rPr lang="cs-CZ" sz="2400" dirty="0" err="1">
                <a:latin typeface="Arial" charset="0"/>
                <a:cs typeface="Arial" charset="0"/>
              </a:rPr>
              <a:t>changes</a:t>
            </a:r>
            <a:r>
              <a:rPr lang="cs-CZ" sz="2400" dirty="0">
                <a:latin typeface="Arial" charset="0"/>
                <a:cs typeface="Arial" charset="0"/>
              </a:rPr>
              <a:t>. </a:t>
            </a:r>
          </a:p>
          <a:p>
            <a:pPr eaLnBrk="1" hangingPunct="1">
              <a:buSzTx/>
              <a:buFontTx/>
              <a:buNone/>
            </a:pPr>
            <a:r>
              <a:rPr lang="cs-CZ" sz="2400" dirty="0" err="1">
                <a:latin typeface="Arial" charset="0"/>
                <a:cs typeface="Arial" charset="0"/>
              </a:rPr>
              <a:t>Stenoses</a:t>
            </a:r>
            <a:r>
              <a:rPr lang="cs-CZ" sz="2400" dirty="0">
                <a:latin typeface="Arial" charset="0"/>
                <a:cs typeface="Arial" charset="0"/>
              </a:rPr>
              <a:t>, </a:t>
            </a:r>
            <a:r>
              <a:rPr lang="cs-CZ" sz="2400" dirty="0" err="1">
                <a:latin typeface="Arial" charset="0"/>
                <a:cs typeface="Arial" charset="0"/>
              </a:rPr>
              <a:t>ulcers</a:t>
            </a:r>
            <a:r>
              <a:rPr lang="cs-CZ" sz="2400" dirty="0">
                <a:latin typeface="Arial" charset="0"/>
                <a:cs typeface="Arial" charset="0"/>
              </a:rPr>
              <a:t>, </a:t>
            </a:r>
            <a:r>
              <a:rPr lang="cs-CZ" sz="2400" dirty="0" err="1">
                <a:latin typeface="Arial" charset="0"/>
                <a:cs typeface="Arial" charset="0"/>
              </a:rPr>
              <a:t>teleangiectasias</a:t>
            </a:r>
            <a:endParaRPr lang="en-US" sz="2400" dirty="0">
              <a:latin typeface="Arial" charset="0"/>
              <a:cs typeface="Arial" charset="0"/>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a:spLocks noGrp="1"/>
          </p:cNvSpPr>
          <p:nvPr>
            <p:ph type="title"/>
          </p:nvPr>
        </p:nvSpPr>
        <p:spPr bwMode="auto">
          <a:solidFill>
            <a:srgbClr val="AF9C7F"/>
          </a:solidFill>
          <a:ln>
            <a:solidFill>
              <a:srgbClr val="C3AD8C"/>
            </a:solidFill>
            <a:round/>
            <a:headEnd/>
            <a:tailEnd/>
          </a:ln>
        </p:spPr>
        <p:txBody>
          <a:bodyPr vert="horz" wrap="square" lIns="0" tIns="0" rIns="0" bIns="0" numCol="1" anchorCtr="0" compatLnSpc="1">
            <a:prstTxWarp prst="textNoShape">
              <a:avLst/>
            </a:prstTxWarp>
          </a:bodyPr>
          <a:lstStyle/>
          <a:p>
            <a:pPr eaLnBrk="1" hangingPunct="1">
              <a:defRPr/>
            </a:pPr>
            <a:r>
              <a:rPr lang="cs-CZ" b="1" dirty="0" err="1">
                <a:latin typeface="Arial" charset="0"/>
                <a:cs typeface="Arial" charset="0"/>
              </a:rPr>
              <a:t>Diverticulosis</a:t>
            </a:r>
            <a:endParaRPr lang="en-US" b="1" dirty="0">
              <a:latin typeface="Arial" charset="0"/>
              <a:cs typeface="Arial" charset="0"/>
            </a:endParaRPr>
          </a:p>
        </p:txBody>
      </p:sp>
      <p:sp>
        <p:nvSpPr>
          <p:cNvPr id="2" name="Zástupný symbol pro text 1"/>
          <p:cNvSpPr>
            <a:spLocks noGrp="1"/>
          </p:cNvSpPr>
          <p:nvPr>
            <p:ph type="body" idx="1"/>
          </p:nvPr>
        </p:nvSpPr>
        <p:spPr>
          <a:xfrm>
            <a:off x="556592" y="1902331"/>
            <a:ext cx="8110330" cy="4428895"/>
          </a:xfrm>
        </p:spPr>
        <p:txBody>
          <a:bodyPr/>
          <a:lstStyle/>
          <a:p>
            <a:r>
              <a:rPr lang="cs-CZ" dirty="0" err="1"/>
              <a:t>Asymtomatic</a:t>
            </a:r>
            <a:r>
              <a:rPr lang="cs-CZ" dirty="0"/>
              <a:t> x </a:t>
            </a:r>
            <a:r>
              <a:rPr lang="cs-CZ" dirty="0" err="1"/>
              <a:t>symptomatic</a:t>
            </a:r>
            <a:endParaRPr lang="cs-CZ" dirty="0"/>
          </a:p>
          <a:p>
            <a:r>
              <a:rPr lang="cs-CZ" dirty="0"/>
              <a:t>Incidence: 50. - 60. </a:t>
            </a:r>
            <a:r>
              <a:rPr lang="cs-CZ" dirty="0" err="1"/>
              <a:t>years</a:t>
            </a:r>
            <a:r>
              <a:rPr lang="cs-CZ" dirty="0"/>
              <a:t> 30 % osob, </a:t>
            </a:r>
            <a:r>
              <a:rPr lang="cs-CZ" dirty="0" err="1"/>
              <a:t>over</a:t>
            </a:r>
            <a:r>
              <a:rPr lang="cs-CZ" dirty="0"/>
              <a:t> 70 50%, </a:t>
            </a:r>
            <a:r>
              <a:rPr lang="cs-CZ" dirty="0" err="1"/>
              <a:t>over</a:t>
            </a:r>
            <a:r>
              <a:rPr lang="cs-CZ" dirty="0"/>
              <a:t> 85 66 %  </a:t>
            </a:r>
          </a:p>
          <a:p>
            <a:r>
              <a:rPr lang="cs-CZ" dirty="0"/>
              <a:t>Most </a:t>
            </a:r>
            <a:r>
              <a:rPr lang="cs-CZ" dirty="0" err="1"/>
              <a:t>symptoms</a:t>
            </a:r>
            <a:r>
              <a:rPr lang="cs-CZ" dirty="0"/>
              <a:t> </a:t>
            </a:r>
            <a:r>
              <a:rPr lang="cs-CZ" dirty="0" err="1"/>
              <a:t>asymptomatic</a:t>
            </a:r>
            <a:r>
              <a:rPr lang="cs-CZ" dirty="0"/>
              <a:t> </a:t>
            </a:r>
            <a:r>
              <a:rPr lang="cs-CZ" dirty="0" err="1"/>
              <a:t>or</a:t>
            </a:r>
            <a:r>
              <a:rPr lang="cs-CZ" dirty="0"/>
              <a:t> non-</a:t>
            </a:r>
            <a:r>
              <a:rPr lang="cs-CZ" dirty="0" err="1"/>
              <a:t>specific</a:t>
            </a:r>
            <a:r>
              <a:rPr lang="cs-CZ" dirty="0"/>
              <a:t> </a:t>
            </a:r>
            <a:r>
              <a:rPr lang="cs-CZ" dirty="0" err="1"/>
              <a:t>symptoms</a:t>
            </a:r>
            <a:r>
              <a:rPr lang="cs-CZ" dirty="0"/>
              <a:t>.</a:t>
            </a:r>
          </a:p>
        </p:txBody>
      </p:sp>
    </p:spTree>
    <p:extLst>
      <p:ext uri="{BB962C8B-B14F-4D97-AF65-F5344CB8AC3E}">
        <p14:creationId xmlns:p14="http://schemas.microsoft.com/office/powerpoint/2010/main" val="355782493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6738"/>
            <a:ext cx="8913813" cy="1384300"/>
          </a:xfrm>
        </p:spPr>
        <p:style>
          <a:lnRef idx="2">
            <a:schemeClr val="accent5">
              <a:shade val="50000"/>
            </a:schemeClr>
          </a:lnRef>
          <a:fillRef idx="1">
            <a:schemeClr val="accent5"/>
          </a:fillRef>
          <a:effectRef idx="0">
            <a:schemeClr val="accent5"/>
          </a:effectRef>
          <a:fontRef idx="minor">
            <a:schemeClr val="lt1"/>
          </a:fontRef>
        </p:style>
        <p:txBody>
          <a:bodyPr/>
          <a:lstStyle/>
          <a:p>
            <a:pPr eaLnBrk="1" fontAlgn="auto" hangingPunct="1">
              <a:spcBef>
                <a:spcPts val="0"/>
              </a:spcBef>
              <a:spcAft>
                <a:spcPts val="0"/>
              </a:spcAft>
              <a:defRPr/>
            </a:pPr>
            <a:r>
              <a:rPr lang="cs-CZ" dirty="0" err="1">
                <a:sym typeface="Arial"/>
              </a:rPr>
              <a:t>Classification</a:t>
            </a:r>
            <a:r>
              <a:rPr lang="cs-CZ" dirty="0">
                <a:sym typeface="Arial"/>
              </a:rPr>
              <a:t> </a:t>
            </a:r>
            <a:r>
              <a:rPr lang="cs-CZ" dirty="0" err="1">
                <a:sym typeface="Arial"/>
              </a:rPr>
              <a:t>of</a:t>
            </a:r>
            <a:r>
              <a:rPr lang="cs-CZ" dirty="0">
                <a:sym typeface="Arial"/>
              </a:rPr>
              <a:t> </a:t>
            </a:r>
            <a:r>
              <a:rPr lang="cs-CZ" dirty="0" err="1">
                <a:sym typeface="Arial"/>
              </a:rPr>
              <a:t>Inflammatory</a:t>
            </a:r>
            <a:r>
              <a:rPr lang="cs-CZ" dirty="0">
                <a:sym typeface="Arial"/>
              </a:rPr>
              <a:t> </a:t>
            </a:r>
            <a:r>
              <a:rPr lang="cs-CZ" dirty="0" err="1">
                <a:sym typeface="Arial"/>
              </a:rPr>
              <a:t>Diseases</a:t>
            </a:r>
            <a:r>
              <a:rPr lang="cs-CZ" dirty="0">
                <a:sym typeface="Arial"/>
              </a:rPr>
              <a:t> </a:t>
            </a:r>
            <a:r>
              <a:rPr lang="cs-CZ" dirty="0" err="1">
                <a:sym typeface="Arial"/>
              </a:rPr>
              <a:t>of</a:t>
            </a:r>
            <a:r>
              <a:rPr lang="cs-CZ" dirty="0">
                <a:sym typeface="Arial"/>
              </a:rPr>
              <a:t> </a:t>
            </a:r>
            <a:r>
              <a:rPr lang="cs-CZ" dirty="0" err="1">
                <a:sym typeface="Arial"/>
              </a:rPr>
              <a:t>Bowel</a:t>
            </a:r>
            <a:endParaRPr lang="cs-CZ" dirty="0">
              <a:sym typeface="Arial"/>
            </a:endParaRPr>
          </a:p>
        </p:txBody>
      </p:sp>
      <p:sp>
        <p:nvSpPr>
          <p:cNvPr id="3" name="Text Placeholder 2"/>
          <p:cNvSpPr>
            <a:spLocks noGrp="1"/>
          </p:cNvSpPr>
          <p:nvPr>
            <p:ph type="body" idx="1"/>
          </p:nvPr>
        </p:nvSpPr>
        <p:spPr>
          <a:xfrm>
            <a:off x="539750" y="2168525"/>
            <a:ext cx="7610475" cy="4262438"/>
          </a:xfrm>
        </p:spPr>
        <p:txBody>
          <a:bodyPr/>
          <a:lstStyle/>
          <a:p>
            <a:pPr eaLnBrk="1" hangingPunct="1"/>
            <a:r>
              <a:rPr lang="cs-CZ" sz="2400" dirty="0" err="1">
                <a:latin typeface="Arial" charset="0"/>
                <a:cs typeface="Arial" charset="0"/>
              </a:rPr>
              <a:t>Location</a:t>
            </a:r>
            <a:r>
              <a:rPr lang="cs-CZ" sz="2400" dirty="0">
                <a:latin typeface="Arial" charset="0"/>
                <a:cs typeface="Arial" charset="0"/>
              </a:rPr>
              <a:t> – </a:t>
            </a:r>
            <a:r>
              <a:rPr lang="cs-CZ" sz="2400" dirty="0" err="1">
                <a:latin typeface="Arial" charset="0"/>
                <a:cs typeface="Arial" charset="0"/>
              </a:rPr>
              <a:t>small</a:t>
            </a:r>
            <a:r>
              <a:rPr lang="cs-CZ" sz="2400" dirty="0">
                <a:latin typeface="Arial" charset="0"/>
                <a:cs typeface="Arial" charset="0"/>
              </a:rPr>
              <a:t> </a:t>
            </a:r>
            <a:r>
              <a:rPr lang="cs-CZ" sz="2400" dirty="0" err="1">
                <a:latin typeface="Arial" charset="0"/>
                <a:cs typeface="Arial" charset="0"/>
              </a:rPr>
              <a:t>intestine</a:t>
            </a:r>
            <a:r>
              <a:rPr lang="cs-CZ" sz="2400" dirty="0">
                <a:latin typeface="Arial" charset="0"/>
                <a:cs typeface="Arial" charset="0"/>
              </a:rPr>
              <a:t>, </a:t>
            </a:r>
            <a:r>
              <a:rPr lang="cs-CZ" sz="2400" dirty="0" err="1">
                <a:latin typeface="Arial" charset="0"/>
                <a:cs typeface="Arial" charset="0"/>
              </a:rPr>
              <a:t>large</a:t>
            </a:r>
            <a:r>
              <a:rPr lang="cs-CZ" sz="2400" dirty="0">
                <a:latin typeface="Arial" charset="0"/>
                <a:cs typeface="Arial" charset="0"/>
              </a:rPr>
              <a:t> </a:t>
            </a:r>
            <a:r>
              <a:rPr lang="cs-CZ" sz="2400" dirty="0" err="1">
                <a:latin typeface="Arial" charset="0"/>
                <a:cs typeface="Arial" charset="0"/>
              </a:rPr>
              <a:t>intestine</a:t>
            </a:r>
            <a:r>
              <a:rPr lang="cs-CZ" sz="2400" dirty="0">
                <a:latin typeface="Arial" charset="0"/>
                <a:cs typeface="Arial" charset="0"/>
              </a:rPr>
              <a:t>, </a:t>
            </a:r>
            <a:r>
              <a:rPr lang="cs-CZ" sz="2400" dirty="0" err="1">
                <a:latin typeface="Arial" charset="0"/>
                <a:cs typeface="Arial" charset="0"/>
              </a:rPr>
              <a:t>rectum</a:t>
            </a:r>
            <a:endParaRPr lang="cs-CZ" sz="2400" dirty="0">
              <a:latin typeface="Arial" charset="0"/>
              <a:cs typeface="Arial" charset="0"/>
            </a:endParaRPr>
          </a:p>
          <a:p>
            <a:pPr eaLnBrk="1" hangingPunct="1"/>
            <a:r>
              <a:rPr lang="cs-CZ" sz="2400" dirty="0">
                <a:latin typeface="Arial" charset="0"/>
                <a:cs typeface="Arial" charset="0"/>
              </a:rPr>
              <a:t>Etiology – </a:t>
            </a:r>
            <a:r>
              <a:rPr lang="cs-CZ" sz="2400" dirty="0" err="1">
                <a:latin typeface="Arial" charset="0"/>
                <a:cs typeface="Arial" charset="0"/>
              </a:rPr>
              <a:t>specific</a:t>
            </a:r>
            <a:r>
              <a:rPr lang="cs-CZ" sz="2400" dirty="0">
                <a:latin typeface="Arial" charset="0"/>
                <a:cs typeface="Arial" charset="0"/>
              </a:rPr>
              <a:t>, non-</a:t>
            </a:r>
            <a:r>
              <a:rPr lang="cs-CZ" sz="2400" dirty="0" err="1">
                <a:latin typeface="Arial" charset="0"/>
                <a:cs typeface="Arial" charset="0"/>
              </a:rPr>
              <a:t>specific</a:t>
            </a:r>
            <a:endParaRPr lang="cs-CZ" sz="2400" dirty="0">
              <a:latin typeface="Arial" charset="0"/>
              <a:cs typeface="Arial" charset="0"/>
            </a:endParaRPr>
          </a:p>
          <a:p>
            <a:pPr eaLnBrk="1" hangingPunct="1"/>
            <a:r>
              <a:rPr lang="cs-CZ" sz="2400" dirty="0" err="1">
                <a:latin typeface="Arial" charset="0"/>
                <a:cs typeface="Arial" charset="0"/>
              </a:rPr>
              <a:t>Involvement</a:t>
            </a:r>
            <a:r>
              <a:rPr lang="cs-CZ" sz="2400" dirty="0">
                <a:latin typeface="Arial" charset="0"/>
                <a:cs typeface="Arial" charset="0"/>
              </a:rPr>
              <a:t> – </a:t>
            </a:r>
            <a:r>
              <a:rPr lang="cs-CZ" sz="2400" dirty="0" err="1">
                <a:latin typeface="Arial" charset="0"/>
                <a:cs typeface="Arial" charset="0"/>
              </a:rPr>
              <a:t>diffuse</a:t>
            </a:r>
            <a:r>
              <a:rPr lang="cs-CZ" sz="2400" dirty="0">
                <a:latin typeface="Arial" charset="0"/>
                <a:cs typeface="Arial" charset="0"/>
              </a:rPr>
              <a:t>, </a:t>
            </a:r>
            <a:r>
              <a:rPr lang="cs-CZ" sz="2400" dirty="0" err="1">
                <a:latin typeface="Arial" charset="0"/>
                <a:cs typeface="Arial" charset="0"/>
              </a:rPr>
              <a:t>segmental</a:t>
            </a:r>
            <a:endParaRPr lang="cs-CZ" sz="2400" dirty="0">
              <a:latin typeface="Arial" charset="0"/>
              <a:cs typeface="Arial" charset="0"/>
            </a:endParaRPr>
          </a:p>
          <a:p>
            <a:pPr eaLnBrk="1" hangingPunct="1"/>
            <a:r>
              <a:rPr lang="cs-CZ" sz="2400" dirty="0" err="1">
                <a:latin typeface="Arial" charset="0"/>
                <a:cs typeface="Arial" charset="0"/>
              </a:rPr>
              <a:t>Course</a:t>
            </a:r>
            <a:r>
              <a:rPr lang="cs-CZ" sz="2400" dirty="0">
                <a:latin typeface="Arial" charset="0"/>
                <a:cs typeface="Arial" charset="0"/>
              </a:rPr>
              <a:t> </a:t>
            </a:r>
            <a:r>
              <a:rPr lang="cs-CZ" sz="2400" dirty="0" err="1">
                <a:latin typeface="Arial" charset="0"/>
                <a:cs typeface="Arial" charset="0"/>
              </a:rPr>
              <a:t>of</a:t>
            </a:r>
            <a:r>
              <a:rPr lang="cs-CZ" sz="2400" dirty="0">
                <a:latin typeface="Arial" charset="0"/>
                <a:cs typeface="Arial" charset="0"/>
              </a:rPr>
              <a:t> </a:t>
            </a:r>
            <a:r>
              <a:rPr lang="cs-CZ" sz="2400" dirty="0" err="1">
                <a:latin typeface="Arial" charset="0"/>
                <a:cs typeface="Arial" charset="0"/>
              </a:rPr>
              <a:t>the</a:t>
            </a:r>
            <a:r>
              <a:rPr lang="cs-CZ" sz="2400" dirty="0">
                <a:latin typeface="Arial" charset="0"/>
                <a:cs typeface="Arial" charset="0"/>
              </a:rPr>
              <a:t> </a:t>
            </a:r>
            <a:r>
              <a:rPr lang="cs-CZ" sz="2400" dirty="0" err="1">
                <a:latin typeface="Arial" charset="0"/>
                <a:cs typeface="Arial" charset="0"/>
              </a:rPr>
              <a:t>disease</a:t>
            </a:r>
            <a:r>
              <a:rPr lang="cs-CZ" sz="2400" dirty="0">
                <a:latin typeface="Arial" charset="0"/>
                <a:cs typeface="Arial" charset="0"/>
              </a:rPr>
              <a:t> – </a:t>
            </a:r>
            <a:r>
              <a:rPr lang="cs-CZ" sz="2400" dirty="0" err="1">
                <a:latin typeface="Arial" charset="0"/>
                <a:cs typeface="Arial" charset="0"/>
              </a:rPr>
              <a:t>Acute</a:t>
            </a:r>
            <a:r>
              <a:rPr lang="cs-CZ" sz="2400" dirty="0">
                <a:latin typeface="Arial" charset="0"/>
                <a:cs typeface="Arial" charset="0"/>
              </a:rPr>
              <a:t>, </a:t>
            </a:r>
            <a:r>
              <a:rPr lang="cs-CZ" sz="2400" dirty="0" err="1">
                <a:latin typeface="Arial" charset="0"/>
                <a:cs typeface="Arial" charset="0"/>
              </a:rPr>
              <a:t>subacute</a:t>
            </a:r>
            <a:r>
              <a:rPr lang="cs-CZ" sz="2400" dirty="0">
                <a:latin typeface="Arial" charset="0"/>
                <a:cs typeface="Arial" charset="0"/>
              </a:rPr>
              <a:t>, </a:t>
            </a:r>
            <a:r>
              <a:rPr lang="cs-CZ" sz="2400" dirty="0" err="1">
                <a:latin typeface="Arial" charset="0"/>
                <a:cs typeface="Arial" charset="0"/>
              </a:rPr>
              <a:t>chronic</a:t>
            </a:r>
            <a:r>
              <a:rPr lang="cs-CZ" sz="2400" dirty="0">
                <a:latin typeface="Arial" charset="0"/>
                <a:cs typeface="Arial" charset="0"/>
              </a:rPr>
              <a:t>. </a:t>
            </a:r>
            <a:r>
              <a:rPr lang="cs-CZ" sz="2400" dirty="0" err="1">
                <a:latin typeface="Arial" charset="0"/>
                <a:cs typeface="Arial" charset="0"/>
              </a:rPr>
              <a:t>Remision</a:t>
            </a:r>
            <a:r>
              <a:rPr lang="cs-CZ" sz="2400" dirty="0">
                <a:latin typeface="Arial" charset="0"/>
                <a:cs typeface="Arial" charset="0"/>
              </a:rPr>
              <a:t>, relaps. </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a:spLocks noGrp="1"/>
          </p:cNvSpPr>
          <p:nvPr>
            <p:ph type="title" idx="4294967295"/>
          </p:nvPr>
        </p:nvSpPr>
        <p:spPr bwMode="auto">
          <a:xfrm>
            <a:off x="0" y="1123950"/>
            <a:ext cx="8913813" cy="914400"/>
          </a:xfrm>
          <a:solidFill>
            <a:srgbClr val="AF9C7F"/>
          </a:solidFill>
          <a:ln>
            <a:solidFill>
              <a:srgbClr val="C3AD8C"/>
            </a:solidFill>
            <a:round/>
            <a:headEnd/>
            <a:tailEnd/>
          </a:ln>
        </p:spPr>
        <p:txBody>
          <a:bodyPr vert="horz" wrap="square" lIns="0" tIns="0" rIns="0" bIns="0" numCol="1" anchorCtr="0" compatLnSpc="1">
            <a:prstTxWarp prst="textNoShape">
              <a:avLst/>
            </a:prstTxWarp>
          </a:bodyPr>
          <a:lstStyle/>
          <a:p>
            <a:pPr eaLnBrk="1" hangingPunct="1">
              <a:defRPr/>
            </a:pPr>
            <a:r>
              <a:rPr lang="cs-CZ" b="1" dirty="0" err="1">
                <a:latin typeface="Arial" charset="0"/>
                <a:cs typeface="Arial" charset="0"/>
              </a:rPr>
              <a:t>Diverticulitis</a:t>
            </a:r>
            <a:endParaRPr lang="en-US" b="1" dirty="0">
              <a:latin typeface="Arial" charset="0"/>
              <a:cs typeface="Arial" charset="0"/>
            </a:endParaRPr>
          </a:p>
        </p:txBody>
      </p:sp>
      <p:pic>
        <p:nvPicPr>
          <p:cNvPr id="40964" name="Picture 4" descr="Divertikly"/>
          <p:cNvPicPr>
            <a:picLocks noChangeAspect="1" noChangeArrowheads="1"/>
          </p:cNvPicPr>
          <p:nvPr/>
        </p:nvPicPr>
        <p:blipFill>
          <a:blip r:embed="rId2"/>
          <a:srcRect/>
          <a:stretch>
            <a:fillRect/>
          </a:stretch>
        </p:blipFill>
        <p:spPr bwMode="auto">
          <a:xfrm>
            <a:off x="1854200" y="2127250"/>
            <a:ext cx="4851400" cy="4729163"/>
          </a:xfrm>
          <a:prstGeom prst="rect">
            <a:avLst/>
          </a:prstGeom>
          <a:noFill/>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a:spLocks noGrp="1"/>
          </p:cNvSpPr>
          <p:nvPr>
            <p:ph type="title" idx="4294967295"/>
          </p:nvPr>
        </p:nvSpPr>
        <p:spPr bwMode="auto">
          <a:xfrm>
            <a:off x="0" y="1123950"/>
            <a:ext cx="8913813" cy="914400"/>
          </a:xfrm>
          <a:solidFill>
            <a:srgbClr val="AF9C7F"/>
          </a:solidFill>
          <a:ln>
            <a:solidFill>
              <a:srgbClr val="C3AD8C"/>
            </a:solidFill>
            <a:round/>
            <a:headEnd/>
            <a:tailEnd/>
          </a:ln>
        </p:spPr>
        <p:txBody>
          <a:bodyPr vert="horz" wrap="square" lIns="0" tIns="0" rIns="0" bIns="0" numCol="1" anchorCtr="0" compatLnSpc="1">
            <a:prstTxWarp prst="textNoShape">
              <a:avLst/>
            </a:prstTxWarp>
          </a:bodyPr>
          <a:lstStyle/>
          <a:p>
            <a:pPr eaLnBrk="1" hangingPunct="1"/>
            <a:r>
              <a:rPr lang="cs-CZ" b="1" dirty="0" err="1">
                <a:latin typeface="Arial" charset="0"/>
                <a:cs typeface="Arial" charset="0"/>
              </a:rPr>
              <a:t>Diverticulitis</a:t>
            </a:r>
            <a:r>
              <a:rPr lang="cs-CZ" b="1" dirty="0">
                <a:latin typeface="Arial" charset="0"/>
                <a:cs typeface="Arial" charset="0"/>
              </a:rPr>
              <a:t> - </a:t>
            </a:r>
            <a:r>
              <a:rPr lang="cs-CZ" b="1" dirty="0" err="1">
                <a:latin typeface="Arial" charset="0"/>
                <a:cs typeface="Arial" charset="0"/>
              </a:rPr>
              <a:t>complications</a:t>
            </a:r>
            <a:endParaRPr lang="en-US" b="1" dirty="0">
              <a:latin typeface="Arial" charset="0"/>
              <a:cs typeface="Arial" charset="0"/>
            </a:endParaRPr>
          </a:p>
        </p:txBody>
      </p:sp>
      <p:pic>
        <p:nvPicPr>
          <p:cNvPr id="139268" name="4150FE1F-4692-4523-AE07-D7EF15BD1890-L0-001.png"/>
          <p:cNvPicPr>
            <a:picLocks noGrp="1" noChangeAspect="1" noChangeArrowheads="1"/>
          </p:cNvPicPr>
          <p:nvPr>
            <p:ph type="body" idx="4294967295"/>
          </p:nvPr>
        </p:nvPicPr>
        <p:blipFill>
          <a:blip r:embed="rId2"/>
          <a:srcRect l="15105" t="27634" r="19672" b="39032"/>
          <a:stretch>
            <a:fillRect/>
          </a:stretch>
        </p:blipFill>
        <p:spPr bwMode="auto">
          <a:xfrm>
            <a:off x="901700" y="2112963"/>
            <a:ext cx="7450138" cy="4770437"/>
          </a:xfrm>
          <a:noFill/>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a:spLocks noGrp="1"/>
          </p:cNvSpPr>
          <p:nvPr>
            <p:ph type="title" idx="4294967295"/>
          </p:nvPr>
        </p:nvSpPr>
        <p:spPr bwMode="auto">
          <a:xfrm>
            <a:off x="0" y="1123950"/>
            <a:ext cx="8913813" cy="914400"/>
          </a:xfrm>
          <a:solidFill>
            <a:srgbClr val="AF9C7F"/>
          </a:solidFill>
          <a:ln>
            <a:solidFill>
              <a:srgbClr val="C3AD8C"/>
            </a:solidFill>
            <a:round/>
            <a:headEnd/>
            <a:tailEnd/>
          </a:ln>
        </p:spPr>
        <p:txBody>
          <a:bodyPr vert="horz" wrap="square" lIns="0" tIns="0" rIns="0" bIns="0" numCol="1" anchorCtr="0" compatLnSpc="1">
            <a:prstTxWarp prst="textNoShape">
              <a:avLst/>
            </a:prstTxWarp>
          </a:bodyPr>
          <a:lstStyle/>
          <a:p>
            <a:pPr eaLnBrk="1" hangingPunct="1">
              <a:defRPr/>
            </a:pPr>
            <a:r>
              <a:rPr lang="cs-CZ" b="1" dirty="0" err="1">
                <a:latin typeface="Arial" charset="0"/>
                <a:cs typeface="Arial" charset="0"/>
              </a:rPr>
              <a:t>Diverticulitis</a:t>
            </a:r>
            <a:endParaRPr lang="en-US" b="1" dirty="0">
              <a:latin typeface="Arial" charset="0"/>
              <a:cs typeface="Arial" charset="0"/>
            </a:endParaRPr>
          </a:p>
        </p:txBody>
      </p:sp>
      <p:sp>
        <p:nvSpPr>
          <p:cNvPr id="91" name="Shape 91"/>
          <p:cNvSpPr>
            <a:spLocks noGrp="1"/>
          </p:cNvSpPr>
          <p:nvPr>
            <p:ph type="body" idx="4294967295"/>
          </p:nvPr>
        </p:nvSpPr>
        <p:spPr bwMode="auto">
          <a:xfrm>
            <a:off x="536575" y="2595563"/>
            <a:ext cx="8188325" cy="3670300"/>
          </a:xfrm>
          <a:noFill/>
          <a:ln w="9525"/>
        </p:spPr>
        <p:txBody>
          <a:bodyPr lIns="0" tIns="0" rIns="0" bIns="0"/>
          <a:lstStyle/>
          <a:p>
            <a:pPr eaLnBrk="1" hangingPunct="1">
              <a:buSzTx/>
            </a:pPr>
            <a:r>
              <a:rPr lang="cs-CZ" sz="2400" dirty="0" err="1">
                <a:latin typeface="Arial" charset="0"/>
                <a:cs typeface="Arial" charset="0"/>
              </a:rPr>
              <a:t>Irrigography</a:t>
            </a:r>
            <a:endParaRPr lang="cs-CZ" sz="2400" dirty="0">
              <a:latin typeface="Arial" charset="0"/>
              <a:cs typeface="Arial" charset="0"/>
            </a:endParaRPr>
          </a:p>
          <a:p>
            <a:pPr eaLnBrk="1" hangingPunct="1">
              <a:buSzTx/>
            </a:pPr>
            <a:r>
              <a:rPr lang="cs-CZ" sz="2400" dirty="0">
                <a:latin typeface="Arial" charset="0"/>
                <a:cs typeface="Arial" charset="0"/>
              </a:rPr>
              <a:t>CT, US</a:t>
            </a:r>
          </a:p>
          <a:p>
            <a:pPr eaLnBrk="1" hangingPunct="1">
              <a:buSzTx/>
            </a:pPr>
            <a:r>
              <a:rPr lang="cs-CZ" sz="2400" dirty="0" err="1">
                <a:latin typeface="Arial" charset="0"/>
                <a:cs typeface="Arial" charset="0"/>
              </a:rPr>
              <a:t>Coloscopy</a:t>
            </a:r>
            <a:r>
              <a:rPr lang="cs-CZ" sz="2400" dirty="0">
                <a:latin typeface="Arial" charset="0"/>
                <a:cs typeface="Arial" charset="0"/>
              </a:rPr>
              <a:t> – </a:t>
            </a:r>
            <a:r>
              <a:rPr lang="cs-CZ" sz="2400" dirty="0" err="1">
                <a:latin typeface="Arial" charset="0"/>
                <a:cs typeface="Arial" charset="0"/>
              </a:rPr>
              <a:t>danger</a:t>
            </a:r>
            <a:r>
              <a:rPr lang="cs-CZ" sz="2400" dirty="0">
                <a:latin typeface="Arial" charset="0"/>
                <a:cs typeface="Arial" charset="0"/>
              </a:rPr>
              <a:t> </a:t>
            </a:r>
            <a:r>
              <a:rPr lang="cs-CZ" sz="2400" dirty="0" err="1">
                <a:latin typeface="Arial" charset="0"/>
                <a:cs typeface="Arial" charset="0"/>
              </a:rPr>
              <a:t>of</a:t>
            </a:r>
            <a:r>
              <a:rPr lang="cs-CZ" sz="2400" dirty="0">
                <a:latin typeface="Arial" charset="0"/>
                <a:cs typeface="Arial" charset="0"/>
              </a:rPr>
              <a:t> </a:t>
            </a:r>
            <a:r>
              <a:rPr lang="cs-CZ" sz="2400" dirty="0" err="1">
                <a:latin typeface="Arial" charset="0"/>
                <a:cs typeface="Arial" charset="0"/>
              </a:rPr>
              <a:t>perforation</a:t>
            </a:r>
            <a:r>
              <a:rPr lang="cs-CZ" sz="2400" dirty="0">
                <a:latin typeface="Arial" charset="0"/>
                <a:cs typeface="Arial" charset="0"/>
              </a:rPr>
              <a:t>, </a:t>
            </a:r>
            <a:r>
              <a:rPr lang="cs-CZ" sz="2400" dirty="0" err="1">
                <a:latin typeface="Arial" charset="0"/>
                <a:cs typeface="Arial" charset="0"/>
              </a:rPr>
              <a:t>better</a:t>
            </a:r>
            <a:r>
              <a:rPr lang="cs-CZ" sz="2400" dirty="0">
                <a:latin typeface="Arial" charset="0"/>
                <a:cs typeface="Arial" charset="0"/>
              </a:rPr>
              <a:t> to </a:t>
            </a:r>
            <a:r>
              <a:rPr lang="cs-CZ" sz="2400" dirty="0" err="1">
                <a:latin typeface="Arial" charset="0"/>
                <a:cs typeface="Arial" charset="0"/>
              </a:rPr>
              <a:t>postpone</a:t>
            </a:r>
            <a:r>
              <a:rPr lang="cs-CZ" sz="2400" dirty="0">
                <a:latin typeface="Arial" charset="0"/>
                <a:cs typeface="Arial" charset="0"/>
              </a:rPr>
              <a:t> –  4-6 </a:t>
            </a:r>
            <a:r>
              <a:rPr lang="cs-CZ" sz="2400" dirty="0" err="1">
                <a:latin typeface="Arial" charset="0"/>
                <a:cs typeface="Arial" charset="0"/>
              </a:rPr>
              <a:t>weeks</a:t>
            </a:r>
            <a:r>
              <a:rPr lang="cs-CZ" sz="2400" dirty="0">
                <a:latin typeface="Arial" charset="0"/>
                <a:cs typeface="Arial" charset="0"/>
              </a:rPr>
              <a:t> </a:t>
            </a:r>
            <a:r>
              <a:rPr lang="cs-CZ" sz="2400" dirty="0" err="1">
                <a:latin typeface="Arial" charset="0"/>
                <a:cs typeface="Arial" charset="0"/>
              </a:rPr>
              <a:t>after</a:t>
            </a:r>
            <a:r>
              <a:rPr lang="cs-CZ" sz="2400" dirty="0">
                <a:latin typeface="Arial" charset="0"/>
                <a:cs typeface="Arial" charset="0"/>
              </a:rPr>
              <a:t> </a:t>
            </a:r>
            <a:r>
              <a:rPr lang="cs-CZ" sz="2400" dirty="0" err="1">
                <a:latin typeface="Arial" charset="0"/>
                <a:cs typeface="Arial" charset="0"/>
              </a:rPr>
              <a:t>the</a:t>
            </a:r>
            <a:r>
              <a:rPr lang="cs-CZ" sz="2400" dirty="0">
                <a:latin typeface="Arial" charset="0"/>
                <a:cs typeface="Arial" charset="0"/>
              </a:rPr>
              <a:t> </a:t>
            </a:r>
            <a:r>
              <a:rPr lang="cs-CZ" sz="2400" dirty="0" err="1">
                <a:latin typeface="Arial" charset="0"/>
                <a:cs typeface="Arial" charset="0"/>
              </a:rPr>
              <a:t>treatment</a:t>
            </a:r>
            <a:endParaRPr lang="en-US" sz="2400" dirty="0">
              <a:latin typeface="Arial" charset="0"/>
              <a:cs typeface="Arial" charset="0"/>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a:spLocks noGrp="1"/>
          </p:cNvSpPr>
          <p:nvPr>
            <p:ph type="title" idx="4294967295"/>
          </p:nvPr>
        </p:nvSpPr>
        <p:spPr bwMode="auto">
          <a:xfrm>
            <a:off x="0" y="1123950"/>
            <a:ext cx="8913813" cy="914400"/>
          </a:xfrm>
          <a:solidFill>
            <a:srgbClr val="AF9C7F"/>
          </a:solidFill>
          <a:ln>
            <a:solidFill>
              <a:srgbClr val="C3AD8C"/>
            </a:solidFill>
            <a:round/>
            <a:headEnd/>
            <a:tailEnd/>
          </a:ln>
        </p:spPr>
        <p:txBody>
          <a:bodyPr vert="horz" wrap="square" lIns="0" tIns="0" rIns="0" bIns="0" numCol="1" anchorCtr="0" compatLnSpc="1">
            <a:prstTxWarp prst="textNoShape">
              <a:avLst/>
            </a:prstTxWarp>
          </a:bodyPr>
          <a:lstStyle/>
          <a:p>
            <a:pPr eaLnBrk="1" hangingPunct="1"/>
            <a:r>
              <a:rPr lang="cs-CZ" b="1" dirty="0" err="1">
                <a:latin typeface="Arial" charset="0"/>
                <a:cs typeface="Arial" charset="0"/>
              </a:rPr>
              <a:t>Inflammatory</a:t>
            </a:r>
            <a:r>
              <a:rPr lang="cs-CZ" b="1" dirty="0">
                <a:latin typeface="Arial" charset="0"/>
                <a:cs typeface="Arial" charset="0"/>
              </a:rPr>
              <a:t> </a:t>
            </a:r>
            <a:r>
              <a:rPr lang="cs-CZ" b="1" dirty="0" err="1">
                <a:latin typeface="Arial" charset="0"/>
                <a:cs typeface="Arial" charset="0"/>
              </a:rPr>
              <a:t>bowel</a:t>
            </a:r>
            <a:r>
              <a:rPr lang="cs-CZ" b="1" dirty="0">
                <a:latin typeface="Arial" charset="0"/>
                <a:cs typeface="Arial" charset="0"/>
              </a:rPr>
              <a:t> </a:t>
            </a:r>
            <a:r>
              <a:rPr lang="cs-CZ" b="1" dirty="0" err="1">
                <a:latin typeface="Arial" charset="0"/>
                <a:cs typeface="Arial" charset="0"/>
              </a:rPr>
              <a:t>diseases</a:t>
            </a:r>
            <a:r>
              <a:rPr lang="cs-CZ" b="1" dirty="0">
                <a:latin typeface="Arial" charset="0"/>
                <a:cs typeface="Arial" charset="0"/>
              </a:rPr>
              <a:t> - IBD</a:t>
            </a:r>
            <a:endParaRPr lang="en-US" b="1" dirty="0">
              <a:latin typeface="Arial" charset="0"/>
              <a:cs typeface="Arial" charset="0"/>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hape 93"/>
          <p:cNvSpPr>
            <a:spLocks noGrp="1"/>
          </p:cNvSpPr>
          <p:nvPr>
            <p:ph type="title"/>
          </p:nvPr>
        </p:nvSpPr>
        <p:spPr bwMode="auto">
          <a:xfrm>
            <a:off x="0" y="277813"/>
            <a:ext cx="7859713" cy="1074737"/>
          </a:xfrm>
          <a:solidFill>
            <a:srgbClr val="AF9C7F"/>
          </a:solidFill>
          <a:ln>
            <a:solidFill>
              <a:srgbClr val="C3AD8C"/>
            </a:solidFill>
            <a:round/>
            <a:headEnd/>
            <a:tailEnd/>
          </a:ln>
        </p:spPr>
        <p:txBody>
          <a:bodyPr vert="horz" wrap="square" lIns="44648" tIns="44648" rIns="44648" bIns="44648" numCol="1" anchor="t" anchorCtr="0" compatLnSpc="1">
            <a:prstTxWarp prst="textNoShape">
              <a:avLst/>
            </a:prstTxWarp>
            <a:normAutofit fontScale="90000"/>
          </a:bodyPr>
          <a:lstStyle/>
          <a:p>
            <a:pPr algn="l" defTabSz="914400" eaLnBrk="1" hangingPunct="1">
              <a:lnSpc>
                <a:spcPct val="140000"/>
              </a:lnSpc>
            </a:pPr>
            <a:r>
              <a:rPr lang="cs-CZ" sz="3200" b="1" dirty="0">
                <a:solidFill>
                  <a:srgbClr val="FFFFFF"/>
                </a:solidFill>
                <a:latin typeface="Arial" charset="0"/>
                <a:sym typeface="Arial" charset="0"/>
              </a:rPr>
              <a:t>IBD</a:t>
            </a:r>
            <a:br>
              <a:rPr lang="cs-CZ" sz="3200" b="1" dirty="0">
                <a:solidFill>
                  <a:srgbClr val="FFFFFF"/>
                </a:solidFill>
                <a:latin typeface="Arial" charset="0"/>
                <a:sym typeface="Arial" charset="0"/>
              </a:rPr>
            </a:br>
            <a:endParaRPr lang="cs-CZ" sz="3200" b="1" dirty="0">
              <a:solidFill>
                <a:srgbClr val="FFFFFF"/>
              </a:solidFill>
              <a:latin typeface="Arial" charset="0"/>
              <a:sym typeface="Arial" charset="0"/>
            </a:endParaRPr>
          </a:p>
        </p:txBody>
      </p:sp>
      <p:sp>
        <p:nvSpPr>
          <p:cNvPr id="44034" name="Shape 94"/>
          <p:cNvSpPr>
            <a:spLocks noGrp="1"/>
          </p:cNvSpPr>
          <p:nvPr>
            <p:ph type="body" idx="1"/>
          </p:nvPr>
        </p:nvSpPr>
        <p:spPr bwMode="auto">
          <a:xfrm>
            <a:off x="158750" y="1420813"/>
            <a:ext cx="8408988" cy="5210175"/>
          </a:xfrm>
        </p:spPr>
        <p:txBody>
          <a:bodyPr lIns="35718" tIns="35718" rIns="35718" bIns="35718" anchor="t"/>
          <a:lstStyle/>
          <a:p>
            <a:pPr marL="0" indent="0" defTabSz="333375" eaLnBrk="1" hangingPunct="1">
              <a:lnSpc>
                <a:spcPct val="77000"/>
              </a:lnSpc>
              <a:spcBef>
                <a:spcPts val="3300"/>
              </a:spcBef>
              <a:buClr>
                <a:srgbClr val="000000"/>
              </a:buClr>
              <a:buFont typeface="Helvetica Light"/>
              <a:buChar char="•"/>
            </a:pPr>
            <a:r>
              <a:rPr lang="cs-CZ" sz="2300" b="1" dirty="0">
                <a:latin typeface="Helvetica" pitchFamily="34" charset="0"/>
                <a:sym typeface="Helvetica" pitchFamily="34" charset="0"/>
              </a:rPr>
              <a:t>Crohn </a:t>
            </a:r>
            <a:r>
              <a:rPr lang="cs-CZ" sz="2300" b="1" dirty="0" err="1">
                <a:latin typeface="Helvetica" pitchFamily="34" charset="0"/>
                <a:sym typeface="Helvetica" pitchFamily="34" charset="0"/>
              </a:rPr>
              <a:t>disease</a:t>
            </a:r>
            <a:r>
              <a:rPr lang="cs-CZ" sz="2300" b="1" dirty="0">
                <a:latin typeface="Helvetica" pitchFamily="34" charset="0"/>
                <a:sym typeface="Helvetica" pitchFamily="34" charset="0"/>
              </a:rPr>
              <a:t>:</a:t>
            </a:r>
            <a:endParaRPr lang="cs-CZ" sz="2300" dirty="0">
              <a:latin typeface="Arial" charset="0"/>
              <a:sym typeface="Arial" charset="0"/>
            </a:endParaRPr>
          </a:p>
          <a:p>
            <a:pPr marL="0" lvl="2" indent="371475" defTabSz="333375" eaLnBrk="1" hangingPunct="1">
              <a:lnSpc>
                <a:spcPct val="77000"/>
              </a:lnSpc>
              <a:spcBef>
                <a:spcPts val="3300"/>
              </a:spcBef>
              <a:buSzTx/>
              <a:buFontTx/>
              <a:buNone/>
            </a:pPr>
            <a:r>
              <a:rPr lang="cs-CZ" sz="2300" dirty="0" err="1">
                <a:latin typeface="Arial" charset="0"/>
                <a:sym typeface="Arial" charset="0"/>
              </a:rPr>
              <a:t>Chronic</a:t>
            </a:r>
            <a:r>
              <a:rPr lang="cs-CZ" sz="2300" dirty="0">
                <a:latin typeface="Arial" charset="0"/>
                <a:sym typeface="Arial" charset="0"/>
              </a:rPr>
              <a:t>, non-</a:t>
            </a:r>
            <a:r>
              <a:rPr lang="cs-CZ" sz="2300" dirty="0" err="1">
                <a:latin typeface="Arial" charset="0"/>
                <a:sym typeface="Arial" charset="0"/>
              </a:rPr>
              <a:t>specivic</a:t>
            </a:r>
            <a:r>
              <a:rPr lang="cs-CZ" sz="2300" dirty="0">
                <a:latin typeface="Arial" charset="0"/>
                <a:sym typeface="Arial" charset="0"/>
              </a:rPr>
              <a:t> </a:t>
            </a:r>
            <a:r>
              <a:rPr lang="cs-CZ" sz="2300" dirty="0" err="1">
                <a:latin typeface="Arial" charset="0"/>
                <a:sym typeface="Arial" charset="0"/>
              </a:rPr>
              <a:t>inflammation</a:t>
            </a:r>
            <a:r>
              <a:rPr lang="cs-CZ" sz="2300" dirty="0">
                <a:latin typeface="Arial" charset="0"/>
                <a:sym typeface="Arial" charset="0"/>
              </a:rPr>
              <a:t> </a:t>
            </a:r>
            <a:r>
              <a:rPr lang="cs-CZ" sz="2300" dirty="0" err="1">
                <a:latin typeface="Arial" charset="0"/>
                <a:sym typeface="Arial" charset="0"/>
              </a:rPr>
              <a:t>fo</a:t>
            </a:r>
            <a:r>
              <a:rPr lang="cs-CZ" sz="2300" dirty="0">
                <a:latin typeface="Arial" charset="0"/>
                <a:sym typeface="Arial" charset="0"/>
              </a:rPr>
              <a:t> </a:t>
            </a:r>
            <a:r>
              <a:rPr lang="cs-CZ" sz="2300" dirty="0" err="1">
                <a:latin typeface="Arial" charset="0"/>
                <a:sym typeface="Arial" charset="0"/>
              </a:rPr>
              <a:t>small</a:t>
            </a:r>
            <a:r>
              <a:rPr lang="cs-CZ" sz="2300" dirty="0">
                <a:latin typeface="Arial" charset="0"/>
                <a:sym typeface="Arial" charset="0"/>
              </a:rPr>
              <a:t> </a:t>
            </a:r>
            <a:r>
              <a:rPr lang="cs-CZ" sz="2300" dirty="0" err="1">
                <a:latin typeface="Arial" charset="0"/>
                <a:sym typeface="Arial" charset="0"/>
              </a:rPr>
              <a:t>or</a:t>
            </a:r>
            <a:r>
              <a:rPr lang="cs-CZ" sz="2300" dirty="0">
                <a:latin typeface="Arial" charset="0"/>
                <a:sym typeface="Arial" charset="0"/>
              </a:rPr>
              <a:t> </a:t>
            </a:r>
            <a:r>
              <a:rPr lang="cs-CZ" sz="2300" dirty="0" err="1">
                <a:latin typeface="Arial" charset="0"/>
                <a:sym typeface="Arial" charset="0"/>
              </a:rPr>
              <a:t>large</a:t>
            </a:r>
            <a:r>
              <a:rPr lang="cs-CZ" sz="2300" dirty="0">
                <a:latin typeface="Arial" charset="0"/>
                <a:sym typeface="Arial" charset="0"/>
              </a:rPr>
              <a:t> </a:t>
            </a:r>
            <a:r>
              <a:rPr lang="cs-CZ" sz="2300" dirty="0" err="1">
                <a:latin typeface="Arial" charset="0"/>
                <a:sym typeface="Arial" charset="0"/>
              </a:rPr>
              <a:t>bowel</a:t>
            </a:r>
            <a:r>
              <a:rPr lang="cs-CZ" sz="2300" dirty="0">
                <a:latin typeface="Arial" charset="0"/>
                <a:sym typeface="Arial" charset="0"/>
              </a:rPr>
              <a:t> </a:t>
            </a:r>
            <a:r>
              <a:rPr lang="cs-CZ" sz="2300" dirty="0" err="1">
                <a:latin typeface="Arial" charset="0"/>
                <a:sym typeface="Arial" charset="0"/>
              </a:rPr>
              <a:t>or</a:t>
            </a:r>
            <a:r>
              <a:rPr lang="cs-CZ" sz="2300" dirty="0">
                <a:latin typeface="Arial" charset="0"/>
                <a:sym typeface="Arial" charset="0"/>
              </a:rPr>
              <a:t> </a:t>
            </a:r>
            <a:r>
              <a:rPr lang="cs-CZ" sz="2300" dirty="0" err="1">
                <a:latin typeface="Arial" charset="0"/>
                <a:sym typeface="Arial" charset="0"/>
              </a:rPr>
              <a:t>both</a:t>
            </a:r>
            <a:r>
              <a:rPr lang="cs-CZ" sz="2300" dirty="0">
                <a:latin typeface="Arial" charset="0"/>
                <a:sym typeface="Arial" charset="0"/>
              </a:rPr>
              <a:t>, </a:t>
            </a:r>
            <a:r>
              <a:rPr lang="cs-CZ" sz="2300" dirty="0" err="1">
                <a:latin typeface="Arial" charset="0"/>
                <a:sym typeface="Arial" charset="0"/>
              </a:rPr>
              <a:t>segmental</a:t>
            </a:r>
            <a:r>
              <a:rPr lang="cs-CZ" sz="2300" dirty="0">
                <a:latin typeface="Arial" charset="0"/>
                <a:sym typeface="Arial" charset="0"/>
              </a:rPr>
              <a:t> </a:t>
            </a:r>
            <a:r>
              <a:rPr lang="cs-CZ" sz="2300" dirty="0" err="1">
                <a:latin typeface="Arial" charset="0"/>
                <a:sym typeface="Arial" charset="0"/>
              </a:rPr>
              <a:t>or</a:t>
            </a:r>
            <a:r>
              <a:rPr lang="cs-CZ" sz="2300" dirty="0">
                <a:latin typeface="Arial" charset="0"/>
                <a:sym typeface="Arial" charset="0"/>
              </a:rPr>
              <a:t> </a:t>
            </a:r>
            <a:r>
              <a:rPr lang="cs-CZ" sz="2300" dirty="0" err="1">
                <a:latin typeface="Arial" charset="0"/>
                <a:sym typeface="Arial" charset="0"/>
              </a:rPr>
              <a:t>plurisegmental</a:t>
            </a:r>
            <a:r>
              <a:rPr lang="cs-CZ" sz="2300" dirty="0">
                <a:latin typeface="Arial" charset="0"/>
                <a:sym typeface="Arial" charset="0"/>
              </a:rPr>
              <a:t>, </a:t>
            </a:r>
            <a:r>
              <a:rPr lang="cs-CZ" sz="2300" dirty="0" err="1">
                <a:latin typeface="Arial" charset="0"/>
                <a:sym typeface="Arial" charset="0"/>
              </a:rPr>
              <a:t>transmural</a:t>
            </a:r>
            <a:r>
              <a:rPr lang="cs-CZ" sz="2300" dirty="0">
                <a:latin typeface="Arial" charset="0"/>
                <a:sym typeface="Arial" charset="0"/>
              </a:rPr>
              <a:t>, </a:t>
            </a:r>
            <a:r>
              <a:rPr lang="cs-CZ" sz="2300" dirty="0" err="1">
                <a:latin typeface="Arial" charset="0"/>
                <a:sym typeface="Arial" charset="0"/>
              </a:rPr>
              <a:t>granulomatous</a:t>
            </a:r>
            <a:endParaRPr lang="cs-CZ" sz="2300" dirty="0"/>
          </a:p>
          <a:p>
            <a:pPr marL="0" indent="0" defTabSz="333375" eaLnBrk="1" hangingPunct="1">
              <a:lnSpc>
                <a:spcPct val="77000"/>
              </a:lnSpc>
              <a:spcBef>
                <a:spcPts val="3300"/>
              </a:spcBef>
              <a:buClr>
                <a:srgbClr val="000000"/>
              </a:buClr>
              <a:buFont typeface="Helvetica Light"/>
              <a:buChar char="•"/>
            </a:pPr>
            <a:r>
              <a:rPr lang="cs-CZ" sz="2300" b="1" dirty="0" err="1">
                <a:latin typeface="Arial" charset="0"/>
                <a:sym typeface="Arial" charset="0"/>
              </a:rPr>
              <a:t>Ulcerative</a:t>
            </a:r>
            <a:r>
              <a:rPr lang="cs-CZ" sz="2300" b="1" dirty="0">
                <a:latin typeface="Arial" charset="0"/>
                <a:sym typeface="Arial" charset="0"/>
              </a:rPr>
              <a:t> </a:t>
            </a:r>
            <a:r>
              <a:rPr lang="cs-CZ" sz="2300" b="1" dirty="0" err="1">
                <a:latin typeface="Arial" charset="0"/>
                <a:sym typeface="Arial" charset="0"/>
              </a:rPr>
              <a:t>colitis</a:t>
            </a:r>
            <a:r>
              <a:rPr lang="cs-CZ" sz="2300" b="1" dirty="0">
                <a:latin typeface="Arial" charset="0"/>
                <a:sym typeface="Arial" charset="0"/>
              </a:rPr>
              <a:t>: </a:t>
            </a:r>
          </a:p>
          <a:p>
            <a:pPr marL="0" lvl="1" indent="373063" defTabSz="333375" eaLnBrk="1" hangingPunct="1">
              <a:lnSpc>
                <a:spcPct val="81000"/>
              </a:lnSpc>
              <a:spcBef>
                <a:spcPts val="3300"/>
              </a:spcBef>
              <a:buSzTx/>
              <a:buFontTx/>
              <a:buNone/>
            </a:pPr>
            <a:r>
              <a:rPr lang="cs-CZ" sz="2300" dirty="0">
                <a:latin typeface="Arial" charset="0"/>
                <a:sym typeface="Arial" charset="0"/>
              </a:rPr>
              <a:t>Non-</a:t>
            </a:r>
            <a:r>
              <a:rPr lang="cs-CZ" sz="2300" dirty="0" err="1">
                <a:latin typeface="Arial" charset="0"/>
                <a:sym typeface="Arial" charset="0"/>
              </a:rPr>
              <a:t>specific</a:t>
            </a:r>
            <a:r>
              <a:rPr lang="cs-CZ" sz="2300" dirty="0">
                <a:latin typeface="Arial" charset="0"/>
                <a:sym typeface="Arial" charset="0"/>
              </a:rPr>
              <a:t>, just </a:t>
            </a:r>
            <a:r>
              <a:rPr lang="cs-CZ" sz="2300" dirty="0" err="1">
                <a:latin typeface="Arial" charset="0"/>
                <a:sym typeface="Arial" charset="0"/>
              </a:rPr>
              <a:t>rectum</a:t>
            </a:r>
            <a:r>
              <a:rPr lang="cs-CZ" sz="2300" dirty="0">
                <a:latin typeface="Arial" charset="0"/>
                <a:sym typeface="Arial" charset="0"/>
              </a:rPr>
              <a:t> </a:t>
            </a:r>
            <a:r>
              <a:rPr lang="cs-CZ" sz="2300" dirty="0" err="1">
                <a:latin typeface="Arial" charset="0"/>
                <a:sym typeface="Arial" charset="0"/>
              </a:rPr>
              <a:t>or</a:t>
            </a:r>
            <a:r>
              <a:rPr lang="cs-CZ" sz="2300" dirty="0">
                <a:latin typeface="Arial" charset="0"/>
                <a:sym typeface="Arial" charset="0"/>
              </a:rPr>
              <a:t> more – just </a:t>
            </a:r>
            <a:r>
              <a:rPr lang="cs-CZ" sz="2300" dirty="0" err="1">
                <a:latin typeface="Arial" charset="0"/>
                <a:sym typeface="Arial" charset="0"/>
              </a:rPr>
              <a:t>the</a:t>
            </a:r>
            <a:r>
              <a:rPr lang="cs-CZ" sz="2300" dirty="0">
                <a:latin typeface="Arial" charset="0"/>
                <a:sym typeface="Arial" charset="0"/>
              </a:rPr>
              <a:t> </a:t>
            </a:r>
            <a:r>
              <a:rPr lang="cs-CZ" sz="2300" dirty="0" err="1">
                <a:latin typeface="Arial" charset="0"/>
                <a:sym typeface="Arial" charset="0"/>
              </a:rPr>
              <a:t>large</a:t>
            </a:r>
            <a:r>
              <a:rPr lang="cs-CZ" sz="2300" dirty="0">
                <a:latin typeface="Arial" charset="0"/>
                <a:sym typeface="Arial" charset="0"/>
              </a:rPr>
              <a:t> </a:t>
            </a:r>
            <a:r>
              <a:rPr lang="cs-CZ" sz="2300" dirty="0" err="1">
                <a:latin typeface="Arial" charset="0"/>
                <a:sym typeface="Arial" charset="0"/>
              </a:rPr>
              <a:t>bowel</a:t>
            </a:r>
            <a:endParaRPr lang="cs-CZ" sz="2300" dirty="0">
              <a:latin typeface="Arial" charset="0"/>
              <a:sym typeface="Arial" charset="0"/>
            </a:endParaRPr>
          </a:p>
        </p:txBody>
      </p:sp>
      <p:sp>
        <p:nvSpPr>
          <p:cNvPr id="44035" name="Shape 95"/>
          <p:cNvSpPr>
            <a:spLocks noChangeArrowheads="1"/>
          </p:cNvSpPr>
          <p:nvPr/>
        </p:nvSpPr>
        <p:spPr bwMode="auto">
          <a:xfrm>
            <a:off x="4979988" y="5961063"/>
            <a:ext cx="3354387" cy="330200"/>
          </a:xfrm>
          <a:prstGeom prst="rect">
            <a:avLst/>
          </a:prstGeom>
          <a:noFill/>
          <a:ln w="12700">
            <a:noFill/>
            <a:miter lim="400000"/>
            <a:headEnd/>
            <a:tailEnd/>
          </a:ln>
        </p:spPr>
        <p:txBody>
          <a:bodyPr lIns="35718" tIns="35718" rIns="35718" bIns="35718">
            <a:spAutoFit/>
          </a:bodyPr>
          <a:lstStyle/>
          <a:p>
            <a:pPr defTabSz="641350">
              <a:spcBef>
                <a:spcPts val="2100"/>
              </a:spcBef>
            </a:pPr>
            <a:r>
              <a:rPr lang="cs-CZ">
                <a:solidFill>
                  <a:srgbClr val="000000"/>
                </a:solidFill>
              </a:rPr>
              <a:t>Gastroenterologie, Mařatka</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Shape 97"/>
          <p:cNvSpPr>
            <a:spLocks noGrp="1"/>
          </p:cNvSpPr>
          <p:nvPr>
            <p:ph type="title"/>
          </p:nvPr>
        </p:nvSpPr>
        <p:spPr>
          <a:xfrm>
            <a:off x="0" y="277813"/>
            <a:ext cx="8126413" cy="1074737"/>
          </a:xfrm>
          <a:solidFill>
            <a:srgbClr val="AF9C7F"/>
          </a:solidFill>
          <a:ln>
            <a:solidFill>
              <a:srgbClr val="C3AD8C"/>
            </a:solidFill>
            <a:round/>
          </a:ln>
        </p:spPr>
        <p:txBody>
          <a:bodyPr lIns="44648" tIns="44648" rIns="44648" bIns="44648" anchor="t"/>
          <a:lstStyle/>
          <a:p>
            <a:pPr algn="l" defTabSz="914400" eaLnBrk="1" fontAlgn="auto" hangingPunct="1">
              <a:spcBef>
                <a:spcPts val="0"/>
              </a:spcBef>
              <a:spcAft>
                <a:spcPts val="0"/>
              </a:spcAft>
              <a:defRPr sz="1800"/>
            </a:pPr>
            <a:r>
              <a:rPr sz="3600" b="1" dirty="0">
                <a:solidFill>
                  <a:srgbClr val="FFFFFF"/>
                </a:solidFill>
                <a:uFill>
                  <a:solidFill>
                    <a:srgbClr val="FFFFFF"/>
                  </a:solidFill>
                </a:uFill>
                <a:latin typeface="Arial"/>
                <a:ea typeface="Arial"/>
                <a:cs typeface="Arial"/>
                <a:sym typeface="Arial"/>
              </a:rPr>
              <a:t>   </a:t>
            </a:r>
            <a:r>
              <a:rPr sz="3600" b="1" dirty="0" err="1">
                <a:solidFill>
                  <a:srgbClr val="FFFFFF"/>
                </a:solidFill>
                <a:uFill>
                  <a:solidFill/>
                </a:uFill>
                <a:latin typeface="Arial"/>
                <a:ea typeface="Arial"/>
                <a:cs typeface="Arial"/>
                <a:sym typeface="Arial"/>
              </a:rPr>
              <a:t>Histor</a:t>
            </a:r>
            <a:r>
              <a:rPr lang="cs-CZ" sz="3600" b="1" dirty="0">
                <a:solidFill>
                  <a:srgbClr val="FFFFFF"/>
                </a:solidFill>
                <a:uFill>
                  <a:solidFill/>
                </a:uFill>
                <a:latin typeface="Arial"/>
                <a:ea typeface="Arial"/>
                <a:cs typeface="Arial"/>
                <a:sym typeface="Arial"/>
              </a:rPr>
              <a:t>y</a:t>
            </a:r>
            <a:endParaRPr sz="3600" b="1" dirty="0">
              <a:solidFill>
                <a:srgbClr val="FFFFFF"/>
              </a:solidFill>
              <a:uFill>
                <a:solidFill/>
              </a:uFill>
              <a:latin typeface="Arial"/>
              <a:ea typeface="Arial"/>
              <a:cs typeface="Arial"/>
              <a:sym typeface="Arial"/>
            </a:endParaRPr>
          </a:p>
        </p:txBody>
      </p:sp>
      <p:grpSp>
        <p:nvGrpSpPr>
          <p:cNvPr id="100" name="Group 100"/>
          <p:cNvGrpSpPr>
            <a:grpSpLocks/>
          </p:cNvGrpSpPr>
          <p:nvPr/>
        </p:nvGrpSpPr>
        <p:grpSpPr bwMode="auto">
          <a:xfrm>
            <a:off x="2146300" y="1366838"/>
            <a:ext cx="4851400" cy="5527675"/>
            <a:chOff x="0" y="0"/>
            <a:chExt cx="4850598" cy="5527326"/>
          </a:xfrm>
        </p:grpSpPr>
        <p:pic>
          <p:nvPicPr>
            <p:cNvPr id="45063" name="image4.png"/>
            <p:cNvPicPr>
              <a:picLocks noChangeAspect="1" noChangeArrowheads="1"/>
            </p:cNvPicPr>
            <p:nvPr/>
          </p:nvPicPr>
          <p:blipFill>
            <a:blip r:embed="rId2"/>
            <a:srcRect l="52214" t="15538" r="3482" b="17511"/>
            <a:stretch>
              <a:fillRect/>
            </a:stretch>
          </p:blipFill>
          <p:spPr bwMode="auto">
            <a:xfrm>
              <a:off x="89296" y="62507"/>
              <a:ext cx="4672006" cy="5295156"/>
            </a:xfrm>
            <a:prstGeom prst="rect">
              <a:avLst/>
            </a:prstGeom>
            <a:noFill/>
            <a:ln w="12700">
              <a:noFill/>
              <a:miter lim="400000"/>
              <a:headEnd/>
              <a:tailEnd/>
            </a:ln>
          </p:spPr>
        </p:pic>
        <p:pic>
          <p:nvPicPr>
            <p:cNvPr id="45064" name="image5.png"/>
            <p:cNvPicPr>
              <a:picLocks noChangeAspect="1" noChangeArrowheads="1"/>
            </p:cNvPicPr>
            <p:nvPr/>
          </p:nvPicPr>
          <p:blipFill>
            <a:blip r:embed="rId3"/>
            <a:srcRect/>
            <a:stretch>
              <a:fillRect/>
            </a:stretch>
          </p:blipFill>
          <p:spPr bwMode="auto">
            <a:xfrm>
              <a:off x="-1" y="0"/>
              <a:ext cx="4850599" cy="5527327"/>
            </a:xfrm>
            <a:prstGeom prst="rect">
              <a:avLst/>
            </a:prstGeom>
            <a:noFill/>
            <a:ln w="12700">
              <a:noFill/>
              <a:miter lim="400000"/>
              <a:headEnd/>
              <a:tailEnd/>
            </a:ln>
          </p:spPr>
        </p:pic>
      </p:grpSp>
      <p:grpSp>
        <p:nvGrpSpPr>
          <p:cNvPr id="103" name="Group 103"/>
          <p:cNvGrpSpPr>
            <a:grpSpLocks/>
          </p:cNvGrpSpPr>
          <p:nvPr/>
        </p:nvGrpSpPr>
        <p:grpSpPr bwMode="auto">
          <a:xfrm>
            <a:off x="323850" y="1314450"/>
            <a:ext cx="8278813" cy="5632450"/>
            <a:chOff x="0" y="0"/>
            <a:chExt cx="8278937" cy="5632400"/>
          </a:xfrm>
        </p:grpSpPr>
        <p:pic>
          <p:nvPicPr>
            <p:cNvPr id="45061" name="image6.png"/>
            <p:cNvPicPr>
              <a:picLocks noChangeAspect="1" noChangeArrowheads="1"/>
            </p:cNvPicPr>
            <p:nvPr/>
          </p:nvPicPr>
          <p:blipFill>
            <a:blip r:embed="rId4"/>
            <a:srcRect t="13583" r="340"/>
            <a:stretch>
              <a:fillRect/>
            </a:stretch>
          </p:blipFill>
          <p:spPr bwMode="auto">
            <a:xfrm>
              <a:off x="89296" y="62508"/>
              <a:ext cx="8100345" cy="5267955"/>
            </a:xfrm>
            <a:prstGeom prst="rect">
              <a:avLst/>
            </a:prstGeom>
            <a:noFill/>
            <a:ln w="12700">
              <a:noFill/>
              <a:miter lim="400000"/>
              <a:headEnd/>
              <a:tailEnd/>
            </a:ln>
          </p:spPr>
        </p:pic>
        <p:pic>
          <p:nvPicPr>
            <p:cNvPr id="45062" name="image7.png"/>
            <p:cNvPicPr>
              <a:picLocks noChangeAspect="1" noChangeArrowheads="1"/>
            </p:cNvPicPr>
            <p:nvPr/>
          </p:nvPicPr>
          <p:blipFill>
            <a:blip r:embed="rId5"/>
            <a:srcRect/>
            <a:stretch>
              <a:fillRect/>
            </a:stretch>
          </p:blipFill>
          <p:spPr bwMode="auto">
            <a:xfrm>
              <a:off x="0" y="0"/>
              <a:ext cx="8278938" cy="5632401"/>
            </a:xfrm>
            <a:prstGeom prst="rect">
              <a:avLst/>
            </a:prstGeom>
            <a:noFill/>
            <a:ln w="12700">
              <a:noFill/>
              <a:miter lim="400000"/>
              <a:headEnd/>
              <a:tailEnd/>
            </a:ln>
          </p:spPr>
        </p:pic>
      </p:grpSp>
      <p:sp>
        <p:nvSpPr>
          <p:cNvPr id="104" name="Shape 104"/>
          <p:cNvSpPr>
            <a:spLocks/>
          </p:cNvSpPr>
          <p:nvPr/>
        </p:nvSpPr>
        <p:spPr bwMode="auto">
          <a:xfrm>
            <a:off x="528638" y="2427288"/>
            <a:ext cx="5440362" cy="1339850"/>
          </a:xfrm>
          <a:custGeom>
            <a:avLst/>
            <a:gdLst>
              <a:gd name="T0" fmla="*/ 2147483647 w 19678"/>
              <a:gd name="T1" fmla="*/ 2147483647 h 19679"/>
              <a:gd name="T2" fmla="*/ 2147483647 w 19678"/>
              <a:gd name="T3" fmla="*/ 2147483647 h 19679"/>
              <a:gd name="T4" fmla="*/ 2147483647 w 19678"/>
              <a:gd name="T5" fmla="*/ 2147483647 h 19679"/>
              <a:gd name="T6" fmla="*/ 2147483647 w 19678"/>
              <a:gd name="T7" fmla="*/ 2147483647 h 19679"/>
              <a:gd name="T8" fmla="*/ 0 60000 65536"/>
              <a:gd name="T9" fmla="*/ 5898240 60000 65536"/>
              <a:gd name="T10" fmla="*/ 11796480 60000 65536"/>
              <a:gd name="T11" fmla="*/ 17694720 60000 65536"/>
              <a:gd name="T12" fmla="*/ 0 w 19678"/>
              <a:gd name="T13" fmla="*/ 0 h 19679"/>
              <a:gd name="T14" fmla="*/ 19678 w 19678"/>
              <a:gd name="T15" fmla="*/ 19679 h 19679"/>
            </a:gdLst>
            <a:ahLst/>
            <a:cxnLst>
              <a:cxn ang="T8">
                <a:pos x="T0" y="T1"/>
              </a:cxn>
              <a:cxn ang="T9">
                <a:pos x="T2" y="T3"/>
              </a:cxn>
              <a:cxn ang="T10">
                <a:pos x="T4" y="T5"/>
              </a:cxn>
              <a:cxn ang="T11">
                <a:pos x="T6" y="T7"/>
              </a:cxn>
            </a:cxnLst>
            <a:rect l="T12" t="T13" r="T14" b="T15"/>
            <a:pathLst>
              <a:path w="19678"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D4D6D9">
              <a:alpha val="39999"/>
            </a:srgbClr>
          </a:solidFill>
          <a:ln w="63500">
            <a:solidFill>
              <a:srgbClr val="BA120A">
                <a:alpha val="39999"/>
              </a:srgbClr>
            </a:solidFill>
            <a:miter lim="400000"/>
            <a:headEnd/>
            <a:tailEnd/>
          </a:ln>
        </p:spPr>
        <p:txBody>
          <a:bodyPr lIns="35718" tIns="35718" rIns="35718" bIns="35718" anchor="ctr"/>
          <a:lstStyle/>
          <a:p>
            <a:endParaRPr lang="cs-CZ"/>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00"/>
                                        </p:tgtEl>
                                        <p:attrNameLst>
                                          <p:attrName>style.visibility</p:attrName>
                                        </p:attrNameLst>
                                      </p:cBhvr>
                                      <p:to>
                                        <p:strVal val="visible"/>
                                      </p:to>
                                    </p:set>
                                    <p:animEffect transition="in" filter="wipe(left)">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103"/>
                                        </p:tgtEl>
                                        <p:attrNameLst>
                                          <p:attrName>style.visibility</p:attrName>
                                        </p:attrNameLst>
                                      </p:cBhvr>
                                      <p:to>
                                        <p:strVal val="visible"/>
                                      </p:to>
                                    </p:set>
                                    <p:animEffect transition="in" filter="wipe(left)">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p:tmAbs val="0"/>
                                  </p:iterate>
                                  <p:childTnLst>
                                    <p:set>
                                      <p:cBhvr>
                                        <p:cTn id="16" fill="hold"/>
                                        <p:tgtEl>
                                          <p:spTgt spid="104"/>
                                        </p:tgtEl>
                                        <p:attrNameLst>
                                          <p:attrName>style.visibility</p:attrName>
                                        </p:attrNameLst>
                                      </p:cBhvr>
                                      <p:to>
                                        <p:strVal val="visible"/>
                                      </p:to>
                                    </p:set>
                                    <p:animEffect transition="in" filter="wipe(left)">
                                      <p:cBhvr>
                                        <p:cTn id="17" dur="125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1" animBg="1" advAuto="0"/>
      <p:bldP spid="103" grpId="2" animBg="1" advAuto="0"/>
      <p:bldP spid="10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Shape 106"/>
          <p:cNvSpPr/>
          <p:nvPr/>
        </p:nvSpPr>
        <p:spPr>
          <a:xfrm>
            <a:off x="4148138" y="3175"/>
            <a:ext cx="847725" cy="311150"/>
          </a:xfrm>
          <a:prstGeom prst="rect">
            <a:avLst/>
          </a:prstGeom>
          <a:ln w="12700">
            <a:miter lim="400000"/>
          </a:ln>
          <a:extLst>
            <a:ext uri="{C572A759-6A51-4108-AA02-DFA0A04FC94B}"/>
          </a:extLst>
        </p:spPr>
        <p:txBody>
          <a:bodyPr wrap="none" lIns="44648" tIns="44648" rIns="44648" bIns="44648" anchor="ctr">
            <a:spAutoFit/>
          </a:bodyPr>
          <a:lstStyle>
            <a:lvl1pPr algn="ctr" defTabSz="583777">
              <a:spcBef>
                <a:spcPts val="6400"/>
              </a:spcBef>
              <a:defRPr sz="1600">
                <a:solidFill>
                  <a:srgbClr val="FFFFFF"/>
                </a:solidFill>
                <a:uFill>
                  <a:solidFill>
                    <a:srgbClr val="FFFFFF"/>
                  </a:solidFill>
                </a:uFill>
              </a:defRPr>
            </a:lvl1pPr>
          </a:lstStyle>
          <a:p>
            <a:pPr fontAlgn="auto">
              <a:spcAft>
                <a:spcPts val="0"/>
              </a:spcAft>
              <a:defRPr sz="1800">
                <a:solidFill>
                  <a:srgbClr val="000000"/>
                </a:solidFill>
                <a:uFillTx/>
              </a:defRPr>
            </a:pPr>
            <a:r>
              <a:rPr sz="1800" kern="0">
                <a:solidFill>
                  <a:srgbClr val="000000"/>
                </a:solidFill>
                <a:uFillTx/>
                <a:latin typeface="Arial"/>
                <a:ea typeface="Arial"/>
                <a:cs typeface="Arial"/>
                <a:sym typeface="Arial"/>
              </a:rPr>
              <a:t>Figure 1</a:t>
            </a:r>
          </a:p>
        </p:txBody>
      </p:sp>
      <p:grpSp>
        <p:nvGrpSpPr>
          <p:cNvPr id="46082" name="Group 109"/>
          <p:cNvGrpSpPr>
            <a:grpSpLocks/>
          </p:cNvGrpSpPr>
          <p:nvPr/>
        </p:nvGrpSpPr>
        <p:grpSpPr bwMode="auto">
          <a:xfrm>
            <a:off x="-9525" y="285750"/>
            <a:ext cx="8134350" cy="1117600"/>
            <a:chOff x="-139194" y="0"/>
            <a:chExt cx="8134565" cy="1117635"/>
          </a:xfrm>
        </p:grpSpPr>
        <p:sp>
          <p:nvSpPr>
            <p:cNvPr id="107" name="Shape 107"/>
            <p:cNvSpPr/>
            <p:nvPr/>
          </p:nvSpPr>
          <p:spPr>
            <a:xfrm>
              <a:off x="-139194" y="0"/>
              <a:ext cx="7845632" cy="1117635"/>
            </a:xfrm>
            <a:prstGeom prst="rect">
              <a:avLst/>
            </a:prstGeom>
            <a:solidFill>
              <a:srgbClr val="AF9C7F"/>
            </a:solidFill>
            <a:ln w="12700" cap="flat">
              <a:solidFill>
                <a:srgbClr val="C3AD8C"/>
              </a:solidFill>
              <a:prstDash val="solid"/>
              <a:round/>
            </a:ln>
            <a:effectLst/>
          </p:spPr>
          <p:txBody>
            <a:bodyPr lIns="35718" tIns="35718" rIns="35718" bIns="35718" anchor="ctr"/>
            <a:lstStyle/>
            <a:p>
              <a:pPr fontAlgn="auto">
                <a:spcBef>
                  <a:spcPts val="0"/>
                </a:spcBef>
                <a:spcAft>
                  <a:spcPts val="0"/>
                </a:spcAft>
                <a:defRPr>
                  <a:solidFill>
                    <a:srgbClr val="FFFFFF"/>
                  </a:solidFill>
                  <a:uFill>
                    <a:solidFill>
                      <a:srgbClr val="FFFFFF"/>
                    </a:solidFill>
                  </a:uFill>
                </a:defRPr>
              </a:pPr>
              <a:endParaRPr kern="0">
                <a:solidFill>
                  <a:srgbClr val="FFFFFF"/>
                </a:solidFill>
                <a:uFill>
                  <a:solidFill>
                    <a:srgbClr val="FFFFFF"/>
                  </a:solidFill>
                </a:uFill>
                <a:latin typeface="Arial"/>
                <a:ea typeface="Arial"/>
                <a:cs typeface="Arial"/>
                <a:sym typeface="Arial"/>
              </a:endParaRPr>
            </a:p>
          </p:txBody>
        </p:sp>
        <p:sp>
          <p:nvSpPr>
            <p:cNvPr id="108" name="Shape 108"/>
            <p:cNvSpPr/>
            <p:nvPr/>
          </p:nvSpPr>
          <p:spPr>
            <a:xfrm>
              <a:off x="149739" y="158755"/>
              <a:ext cx="7845632" cy="800125"/>
            </a:xfrm>
            <a:prstGeom prst="rect">
              <a:avLst/>
            </a:prstGeom>
            <a:noFill/>
            <a:ln w="12700" cap="flat">
              <a:noFill/>
              <a:miter lim="400000"/>
            </a:ln>
            <a:effectLst/>
            <a:extLst>
              <a:ext uri="{C572A759-6A51-4108-AA02-DFA0A04FC94B}"/>
            </a:extLst>
          </p:spPr>
          <p:txBody>
            <a:bodyPr lIns="44648" tIns="44648" rIns="44648" bIns="44648"/>
            <a:lstStyle/>
            <a:p>
              <a:pPr fontAlgn="auto">
                <a:spcBef>
                  <a:spcPts val="0"/>
                </a:spcBef>
                <a:spcAft>
                  <a:spcPts val="0"/>
                </a:spcAft>
                <a:defRPr>
                  <a:uFillTx/>
                </a:defRPr>
              </a:pPr>
              <a:r>
                <a:rPr sz="3600" b="1" kern="0" dirty="0">
                  <a:solidFill>
                    <a:srgbClr val="FFFFFF"/>
                  </a:solidFill>
                  <a:uFill>
                    <a:solidFill>
                      <a:srgbClr val="FFFFFF"/>
                    </a:solidFill>
                  </a:uFill>
                  <a:latin typeface="Arial"/>
                  <a:ea typeface="Arial"/>
                  <a:cs typeface="Arial"/>
                  <a:sym typeface="Arial"/>
                </a:rPr>
                <a:t>  </a:t>
              </a:r>
              <a:r>
                <a:rPr sz="3600" b="1" kern="0" dirty="0" err="1">
                  <a:solidFill>
                    <a:srgbClr val="FFFFFF"/>
                  </a:solidFill>
                  <a:uFill>
                    <a:solidFill/>
                  </a:uFill>
                  <a:latin typeface="Arial"/>
                  <a:ea typeface="Arial"/>
                  <a:cs typeface="Arial"/>
                  <a:sym typeface="Arial"/>
                </a:rPr>
                <a:t>Epidemiolog</a:t>
              </a:r>
              <a:r>
                <a:rPr lang="cs-CZ" sz="3600" b="1" kern="0" dirty="0">
                  <a:solidFill>
                    <a:srgbClr val="FFFFFF"/>
                  </a:solidFill>
                  <a:uFill>
                    <a:solidFill/>
                  </a:uFill>
                  <a:latin typeface="Arial"/>
                  <a:ea typeface="Arial"/>
                  <a:cs typeface="Arial"/>
                  <a:sym typeface="Arial"/>
                </a:rPr>
                <a:t>y</a:t>
              </a:r>
              <a:endParaRPr sz="3600" b="1" kern="0" dirty="0">
                <a:solidFill>
                  <a:srgbClr val="FFFFFF"/>
                </a:solidFill>
                <a:uFill>
                  <a:solidFill/>
                </a:uFill>
                <a:latin typeface="Arial"/>
                <a:ea typeface="Arial"/>
                <a:cs typeface="Arial"/>
                <a:sym typeface="Arial"/>
              </a:endParaRPr>
            </a:p>
          </p:txBody>
        </p:sp>
      </p:grpSp>
      <p:sp>
        <p:nvSpPr>
          <p:cNvPr id="46083" name="Shape 110"/>
          <p:cNvSpPr>
            <a:spLocks noGrp="1"/>
          </p:cNvSpPr>
          <p:nvPr>
            <p:ph type="body" idx="1"/>
          </p:nvPr>
        </p:nvSpPr>
        <p:spPr bwMode="auto">
          <a:xfrm>
            <a:off x="407988" y="1484313"/>
            <a:ext cx="8328025" cy="5202237"/>
          </a:xfrm>
        </p:spPr>
        <p:txBody>
          <a:bodyPr lIns="35718" tIns="35718" rIns="35718" bIns="35718" anchor="t"/>
          <a:lstStyle/>
          <a:p>
            <a:pPr marL="0" indent="0" defTabSz="542925" eaLnBrk="1" hangingPunct="1">
              <a:lnSpc>
                <a:spcPct val="90000"/>
              </a:lnSpc>
              <a:spcBef>
                <a:spcPts val="3900"/>
              </a:spcBef>
              <a:buSzTx/>
              <a:buFontTx/>
              <a:buNone/>
            </a:pPr>
            <a:r>
              <a:rPr lang="cs-CZ" sz="2200" b="1" dirty="0" err="1">
                <a:latin typeface="Arial" charset="0"/>
                <a:sym typeface="Arial" charset="0"/>
              </a:rPr>
              <a:t>M.Crohn</a:t>
            </a:r>
            <a:r>
              <a:rPr lang="cs-CZ" sz="2200" b="1" dirty="0">
                <a:latin typeface="Arial" charset="0"/>
                <a:sym typeface="Arial" charset="0"/>
              </a:rPr>
              <a:t>: </a:t>
            </a:r>
          </a:p>
          <a:p>
            <a:pPr marL="0" indent="0" defTabSz="542925" eaLnBrk="1" hangingPunct="1">
              <a:lnSpc>
                <a:spcPct val="90000"/>
              </a:lnSpc>
              <a:spcBef>
                <a:spcPts val="3900"/>
              </a:spcBef>
              <a:buClr>
                <a:srgbClr val="000000"/>
              </a:buClr>
              <a:buFont typeface="Helvetica Light"/>
              <a:buChar char="•"/>
            </a:pPr>
            <a:r>
              <a:rPr lang="cs-CZ" sz="2200" dirty="0" err="1">
                <a:latin typeface="Arial" charset="0"/>
                <a:sym typeface="Arial" charset="0"/>
              </a:rPr>
              <a:t>Women</a:t>
            </a:r>
            <a:r>
              <a:rPr lang="cs-CZ" sz="2200" dirty="0">
                <a:latin typeface="Arial" charset="0"/>
                <a:sym typeface="Arial" charset="0"/>
              </a:rPr>
              <a:t> x </a:t>
            </a:r>
            <a:r>
              <a:rPr lang="cs-CZ" sz="2200" dirty="0" err="1">
                <a:latin typeface="Arial" charset="0"/>
                <a:sym typeface="Arial" charset="0"/>
              </a:rPr>
              <a:t>men</a:t>
            </a:r>
            <a:r>
              <a:rPr lang="cs-CZ" sz="2200" dirty="0">
                <a:latin typeface="Arial" charset="0"/>
                <a:sym typeface="Arial" charset="0"/>
              </a:rPr>
              <a:t> ratio 1,3 : 1</a:t>
            </a:r>
            <a:endParaRPr lang="cs-CZ" sz="1100" dirty="0"/>
          </a:p>
          <a:p>
            <a:pPr marL="0" indent="0" defTabSz="542925" eaLnBrk="1" hangingPunct="1">
              <a:lnSpc>
                <a:spcPct val="90000"/>
              </a:lnSpc>
              <a:spcBef>
                <a:spcPts val="3900"/>
              </a:spcBef>
              <a:buClr>
                <a:srgbClr val="000000"/>
              </a:buClr>
              <a:buFont typeface="Helvetica Light"/>
              <a:buChar char="•"/>
            </a:pPr>
            <a:r>
              <a:rPr lang="cs-CZ" sz="2200" dirty="0">
                <a:latin typeface="Arial" charset="0"/>
                <a:sym typeface="Arial" charset="0"/>
              </a:rPr>
              <a:t> </a:t>
            </a:r>
            <a:r>
              <a:rPr lang="cs-CZ" sz="2200" dirty="0" err="1">
                <a:latin typeface="Arial" charset="0"/>
                <a:sym typeface="Arial" charset="0"/>
              </a:rPr>
              <a:t>Mostly</a:t>
            </a:r>
            <a:r>
              <a:rPr lang="cs-CZ" sz="2200" dirty="0">
                <a:latin typeface="Arial" charset="0"/>
                <a:sym typeface="Arial" charset="0"/>
              </a:rPr>
              <a:t> 15 – 30 </a:t>
            </a:r>
            <a:r>
              <a:rPr lang="cs-CZ" sz="2200" dirty="0" err="1">
                <a:latin typeface="Arial" charset="0"/>
                <a:sym typeface="Arial" charset="0"/>
              </a:rPr>
              <a:t>yers</a:t>
            </a:r>
            <a:endParaRPr lang="cs-CZ" sz="2200" dirty="0">
              <a:latin typeface="Arial" charset="0"/>
              <a:sym typeface="Arial" charset="0"/>
            </a:endParaRPr>
          </a:p>
          <a:p>
            <a:pPr marL="0" indent="0" defTabSz="542925" eaLnBrk="1" hangingPunct="1">
              <a:lnSpc>
                <a:spcPct val="90000"/>
              </a:lnSpc>
              <a:spcBef>
                <a:spcPts val="3900"/>
              </a:spcBef>
              <a:buSzTx/>
              <a:buFontTx/>
              <a:buNone/>
            </a:pPr>
            <a:r>
              <a:rPr lang="cs-CZ" sz="2200" b="1" dirty="0" err="1">
                <a:latin typeface="Arial" charset="0"/>
                <a:sym typeface="Arial" charset="0"/>
              </a:rPr>
              <a:t>Ulcerative</a:t>
            </a:r>
            <a:r>
              <a:rPr lang="cs-CZ" sz="2200" b="1" dirty="0">
                <a:latin typeface="Arial" charset="0"/>
                <a:sym typeface="Arial" charset="0"/>
              </a:rPr>
              <a:t> </a:t>
            </a:r>
            <a:r>
              <a:rPr lang="cs-CZ" sz="2200" b="1" dirty="0" err="1">
                <a:latin typeface="Arial" charset="0"/>
                <a:sym typeface="Arial" charset="0"/>
              </a:rPr>
              <a:t>colitis</a:t>
            </a:r>
            <a:r>
              <a:rPr lang="cs-CZ" sz="2200" b="1" dirty="0">
                <a:latin typeface="Arial" charset="0"/>
                <a:sym typeface="Arial" charset="0"/>
              </a:rPr>
              <a:t>:</a:t>
            </a:r>
            <a:endParaRPr lang="cs-CZ" sz="1100" b="1" dirty="0">
              <a:latin typeface="Helvetica" pitchFamily="34" charset="0"/>
              <a:sym typeface="Helvetica" pitchFamily="34" charset="0"/>
            </a:endParaRPr>
          </a:p>
          <a:p>
            <a:pPr marL="0" indent="0" defTabSz="542925" eaLnBrk="1" hangingPunct="1">
              <a:lnSpc>
                <a:spcPct val="90000"/>
              </a:lnSpc>
              <a:spcBef>
                <a:spcPts val="3900"/>
              </a:spcBef>
              <a:buClr>
                <a:srgbClr val="000000"/>
              </a:buClr>
              <a:buFont typeface="Helvetica Light"/>
              <a:buChar char="•"/>
            </a:pPr>
            <a:r>
              <a:rPr lang="cs-CZ" sz="2200" dirty="0">
                <a:latin typeface="Arial" charset="0"/>
                <a:sym typeface="Arial" charset="0"/>
              </a:rPr>
              <a:t>In </a:t>
            </a:r>
            <a:r>
              <a:rPr lang="cs-CZ" sz="2200" dirty="0" err="1">
                <a:latin typeface="Arial" charset="0"/>
                <a:sym typeface="Arial" charset="0"/>
              </a:rPr>
              <a:t>any</a:t>
            </a:r>
            <a:r>
              <a:rPr lang="cs-CZ" sz="2200" dirty="0">
                <a:latin typeface="Arial" charset="0"/>
                <a:sym typeface="Arial" charset="0"/>
              </a:rPr>
              <a:t> </a:t>
            </a:r>
            <a:r>
              <a:rPr lang="cs-CZ" sz="2200" dirty="0" err="1">
                <a:latin typeface="Arial" charset="0"/>
                <a:sym typeface="Arial" charset="0"/>
              </a:rPr>
              <a:t>age</a:t>
            </a:r>
            <a:r>
              <a:rPr lang="cs-CZ" sz="2200" dirty="0">
                <a:latin typeface="Arial" charset="0"/>
                <a:sym typeface="Arial" charset="0"/>
              </a:rPr>
              <a:t>, </a:t>
            </a:r>
            <a:r>
              <a:rPr lang="cs-CZ" sz="2200" dirty="0" err="1">
                <a:latin typeface="Arial" charset="0"/>
                <a:sym typeface="Arial" charset="0"/>
              </a:rPr>
              <a:t>mostly</a:t>
            </a:r>
            <a:r>
              <a:rPr lang="cs-CZ" sz="2200" dirty="0">
                <a:latin typeface="Arial" charset="0"/>
                <a:sym typeface="Arial" charset="0"/>
              </a:rPr>
              <a:t> 2nd and 3rd </a:t>
            </a:r>
            <a:r>
              <a:rPr lang="cs-CZ" sz="2200" dirty="0" err="1">
                <a:latin typeface="Arial" charset="0"/>
                <a:sym typeface="Arial" charset="0"/>
              </a:rPr>
              <a:t>decade</a:t>
            </a:r>
            <a:r>
              <a:rPr lang="cs-CZ" sz="2200" dirty="0">
                <a:latin typeface="Arial" charset="0"/>
                <a:sym typeface="Arial" charset="0"/>
              </a:rPr>
              <a:t>, second </a:t>
            </a:r>
            <a:r>
              <a:rPr lang="cs-CZ" sz="2200" dirty="0" err="1">
                <a:latin typeface="Arial" charset="0"/>
                <a:sym typeface="Arial" charset="0"/>
              </a:rPr>
              <a:t>peak</a:t>
            </a:r>
            <a:r>
              <a:rPr lang="cs-CZ" sz="2200" dirty="0">
                <a:latin typeface="Arial" charset="0"/>
                <a:sym typeface="Arial" charset="0"/>
              </a:rPr>
              <a:t> 60-70 </a:t>
            </a:r>
            <a:r>
              <a:rPr lang="cs-CZ" sz="2200" dirty="0" err="1">
                <a:latin typeface="Arial" charset="0"/>
                <a:sym typeface="Arial" charset="0"/>
              </a:rPr>
              <a:t>years</a:t>
            </a:r>
            <a:r>
              <a:rPr lang="cs-CZ" sz="2200" dirty="0">
                <a:latin typeface="Arial" charset="0"/>
                <a:sym typeface="Arial" charset="0"/>
              </a:rPr>
              <a:t>.</a:t>
            </a:r>
            <a:endParaRPr lang="cs-CZ" sz="1100" dirty="0"/>
          </a:p>
          <a:p>
            <a:pPr marL="0" indent="0" defTabSz="542925" eaLnBrk="1" hangingPunct="1">
              <a:lnSpc>
                <a:spcPct val="90000"/>
              </a:lnSpc>
              <a:spcBef>
                <a:spcPts val="3900"/>
              </a:spcBef>
              <a:buClr>
                <a:srgbClr val="000000"/>
              </a:buClr>
              <a:buFont typeface="Helvetica Light"/>
              <a:buChar char="•"/>
            </a:pPr>
            <a:r>
              <a:rPr lang="cs-CZ" sz="2200" dirty="0" err="1">
                <a:latin typeface="Arial" charset="0"/>
                <a:sym typeface="Arial" charset="0"/>
              </a:rPr>
              <a:t>Women</a:t>
            </a:r>
            <a:r>
              <a:rPr lang="cs-CZ" sz="2200" dirty="0">
                <a:latin typeface="Arial" charset="0"/>
                <a:sym typeface="Arial" charset="0"/>
              </a:rPr>
              <a:t> x </a:t>
            </a:r>
            <a:r>
              <a:rPr lang="cs-CZ" sz="2200" dirty="0" err="1">
                <a:latin typeface="Arial" charset="0"/>
                <a:sym typeface="Arial" charset="0"/>
              </a:rPr>
              <a:t>men</a:t>
            </a:r>
            <a:r>
              <a:rPr lang="cs-CZ" sz="2200" dirty="0">
                <a:latin typeface="Arial" charset="0"/>
                <a:sym typeface="Arial" charset="0"/>
              </a:rPr>
              <a:t> ratio 1 : 1</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image8.jpeg"/>
          <p:cNvPicPr>
            <a:picLocks noChangeAspect="1" noChangeArrowheads="1"/>
          </p:cNvPicPr>
          <p:nvPr/>
        </p:nvPicPr>
        <p:blipFill>
          <a:blip r:embed="rId3"/>
          <a:srcRect/>
          <a:stretch>
            <a:fillRect/>
          </a:stretch>
        </p:blipFill>
        <p:spPr bwMode="auto">
          <a:xfrm>
            <a:off x="361950" y="1677988"/>
            <a:ext cx="8731250" cy="4119562"/>
          </a:xfrm>
          <a:prstGeom prst="rect">
            <a:avLst/>
          </a:prstGeom>
          <a:noFill/>
          <a:ln w="38100">
            <a:solidFill>
              <a:srgbClr val="FFFFFF"/>
            </a:solidFill>
            <a:round/>
            <a:headEnd/>
            <a:tailEnd/>
          </a:ln>
        </p:spPr>
      </p:pic>
      <p:sp>
        <p:nvSpPr>
          <p:cNvPr id="115" name="Shape 115"/>
          <p:cNvSpPr/>
          <p:nvPr/>
        </p:nvSpPr>
        <p:spPr>
          <a:xfrm>
            <a:off x="4148138" y="3175"/>
            <a:ext cx="847725" cy="311150"/>
          </a:xfrm>
          <a:prstGeom prst="rect">
            <a:avLst/>
          </a:prstGeom>
          <a:ln w="12700">
            <a:miter lim="400000"/>
          </a:ln>
          <a:extLst>
            <a:ext uri="{C572A759-6A51-4108-AA02-DFA0A04FC94B}"/>
          </a:extLst>
        </p:spPr>
        <p:txBody>
          <a:bodyPr wrap="none" lIns="44648" tIns="44648" rIns="44648" bIns="44648" anchor="ctr">
            <a:spAutoFit/>
          </a:bodyPr>
          <a:lstStyle>
            <a:lvl1pPr algn="ctr" defTabSz="583777">
              <a:spcBef>
                <a:spcPts val="6400"/>
              </a:spcBef>
              <a:defRPr sz="1600">
                <a:solidFill>
                  <a:srgbClr val="FFFFFF"/>
                </a:solidFill>
                <a:uFill>
                  <a:solidFill>
                    <a:srgbClr val="FFFFFF"/>
                  </a:solidFill>
                </a:uFill>
              </a:defRPr>
            </a:lvl1pPr>
          </a:lstStyle>
          <a:p>
            <a:pPr fontAlgn="auto">
              <a:spcAft>
                <a:spcPts val="0"/>
              </a:spcAft>
              <a:defRPr sz="1800">
                <a:solidFill>
                  <a:srgbClr val="000000"/>
                </a:solidFill>
                <a:uFillTx/>
              </a:defRPr>
            </a:pPr>
            <a:r>
              <a:rPr sz="1800" kern="0">
                <a:solidFill>
                  <a:srgbClr val="000000"/>
                </a:solidFill>
                <a:uFillTx/>
                <a:latin typeface="Arial"/>
                <a:ea typeface="Arial"/>
                <a:cs typeface="Arial"/>
                <a:sym typeface="Arial"/>
              </a:rPr>
              <a:t>Figure 1</a:t>
            </a:r>
          </a:p>
        </p:txBody>
      </p:sp>
      <p:sp>
        <p:nvSpPr>
          <p:cNvPr id="116" name="Shape 116"/>
          <p:cNvSpPr/>
          <p:nvPr/>
        </p:nvSpPr>
        <p:spPr>
          <a:xfrm>
            <a:off x="952500" y="6486525"/>
            <a:ext cx="8255000" cy="212725"/>
          </a:xfrm>
          <a:prstGeom prst="rect">
            <a:avLst/>
          </a:prstGeom>
          <a:ln w="12700">
            <a:miter lim="400000"/>
          </a:ln>
          <a:extLst>
            <a:ext uri="{C572A759-6A51-4108-AA02-DFA0A04FC94B}"/>
          </a:extLst>
        </p:spPr>
        <p:txBody>
          <a:bodyPr lIns="44648" tIns="44648" rIns="44648" bIns="44648" anchor="ctr">
            <a:spAutoFit/>
          </a:bodyPr>
          <a:lstStyle/>
          <a:p>
            <a:pPr defTabSz="583777" fontAlgn="auto">
              <a:spcBef>
                <a:spcPts val="0"/>
              </a:spcBef>
              <a:spcAft>
                <a:spcPts val="0"/>
              </a:spcAft>
              <a:defRPr>
                <a:uFillTx/>
              </a:defRPr>
            </a:pPr>
            <a:r>
              <a:rPr sz="900" kern="0">
                <a:solidFill>
                  <a:sysClr val="windowText" lastClr="000000"/>
                </a:solidFill>
                <a:uFill>
                  <a:solidFill/>
                </a:uFill>
                <a:latin typeface="Arial"/>
                <a:ea typeface="Arial"/>
                <a:cs typeface="Arial"/>
                <a:sym typeface="Arial"/>
              </a:rPr>
              <a:t>Source: </a:t>
            </a:r>
            <a:r>
              <a:rPr sz="900" kern="0">
                <a:solidFill>
                  <a:srgbClr val="0000FF"/>
                </a:solidFill>
                <a:uFill>
                  <a:solidFill>
                    <a:srgbClr val="0000FF"/>
                  </a:solidFill>
                </a:uFill>
                <a:latin typeface="Arial"/>
                <a:ea typeface="Arial"/>
                <a:cs typeface="Arial"/>
                <a:sym typeface="Arial"/>
                <a:hlinkClick r:id="rId4"/>
              </a:rPr>
              <a:t>Gastroenterology 2011; 140:1785-1794.e4</a:t>
            </a:r>
            <a:r>
              <a:rPr sz="900" kern="0">
                <a:solidFill>
                  <a:sysClr val="windowText" lastClr="000000"/>
                </a:solidFill>
                <a:uFill>
                  <a:solidFill/>
                </a:uFill>
                <a:latin typeface="Arial"/>
                <a:ea typeface="Arial"/>
                <a:cs typeface="Arial"/>
                <a:sym typeface="Arial"/>
              </a:rPr>
              <a:t> (DOI:10.1053/j.gastro.2011.01.055 )</a:t>
            </a:r>
          </a:p>
        </p:txBody>
      </p:sp>
      <p:pic>
        <p:nvPicPr>
          <p:cNvPr id="48132" name="image9.jpeg"/>
          <p:cNvPicPr>
            <a:picLocks noChangeAspect="1" noChangeArrowheads="1"/>
          </p:cNvPicPr>
          <p:nvPr/>
        </p:nvPicPr>
        <p:blipFill>
          <a:blip r:embed="rId5"/>
          <a:srcRect/>
          <a:stretch>
            <a:fillRect/>
          </a:stretch>
        </p:blipFill>
        <p:spPr bwMode="auto">
          <a:xfrm>
            <a:off x="79375" y="6064250"/>
            <a:ext cx="708025" cy="793750"/>
          </a:xfrm>
          <a:prstGeom prst="rect">
            <a:avLst/>
          </a:prstGeom>
          <a:noFill/>
          <a:ln w="12700">
            <a:noFill/>
            <a:miter lim="400000"/>
            <a:headEnd/>
            <a:tailEnd/>
          </a:ln>
        </p:spPr>
      </p:pic>
      <p:grpSp>
        <p:nvGrpSpPr>
          <p:cNvPr id="48133" name="Group 120"/>
          <p:cNvGrpSpPr>
            <a:grpSpLocks/>
          </p:cNvGrpSpPr>
          <p:nvPr/>
        </p:nvGrpSpPr>
        <p:grpSpPr bwMode="auto">
          <a:xfrm>
            <a:off x="-31750" y="276225"/>
            <a:ext cx="8072438" cy="1136650"/>
            <a:chOff x="0" y="0"/>
            <a:chExt cx="8073273" cy="1136776"/>
          </a:xfrm>
        </p:grpSpPr>
        <p:sp>
          <p:nvSpPr>
            <p:cNvPr id="118" name="Shape 118"/>
            <p:cNvSpPr/>
            <p:nvPr/>
          </p:nvSpPr>
          <p:spPr>
            <a:xfrm>
              <a:off x="0" y="0"/>
              <a:ext cx="7979600" cy="1136776"/>
            </a:xfrm>
            <a:prstGeom prst="rect">
              <a:avLst/>
            </a:prstGeom>
            <a:solidFill>
              <a:srgbClr val="AF9C7F"/>
            </a:solidFill>
            <a:ln w="12700" cap="flat">
              <a:solidFill>
                <a:srgbClr val="C3AD8C"/>
              </a:solidFill>
              <a:prstDash val="solid"/>
              <a:round/>
            </a:ln>
            <a:effectLst/>
          </p:spPr>
          <p:txBody>
            <a:bodyPr lIns="35718" tIns="35718" rIns="35718" bIns="35718" anchor="ctr"/>
            <a:lstStyle/>
            <a:p>
              <a:pPr fontAlgn="auto">
                <a:spcBef>
                  <a:spcPts val="0"/>
                </a:spcBef>
                <a:spcAft>
                  <a:spcPts val="0"/>
                </a:spcAft>
                <a:defRPr sz="3600" b="1">
                  <a:solidFill>
                    <a:srgbClr val="FFFFFF"/>
                  </a:solidFill>
                  <a:uFill>
                    <a:solidFill>
                      <a:srgbClr val="FFFFFF"/>
                    </a:solidFill>
                  </a:uFill>
                </a:defRPr>
              </a:pPr>
              <a:endParaRPr sz="3600" b="1" kern="0">
                <a:solidFill>
                  <a:srgbClr val="FFFFFF"/>
                </a:solidFill>
                <a:uFill>
                  <a:solidFill>
                    <a:srgbClr val="FFFFFF"/>
                  </a:solidFill>
                </a:uFill>
                <a:latin typeface="Arial"/>
                <a:ea typeface="Arial"/>
                <a:cs typeface="Arial"/>
                <a:sym typeface="Arial"/>
              </a:endParaRPr>
            </a:p>
          </p:txBody>
        </p:sp>
        <p:sp>
          <p:nvSpPr>
            <p:cNvPr id="48136" name="Shape 119"/>
            <p:cNvSpPr>
              <a:spLocks noChangeArrowheads="1"/>
            </p:cNvSpPr>
            <p:nvPr/>
          </p:nvSpPr>
          <p:spPr bwMode="auto">
            <a:xfrm>
              <a:off x="93673" y="177820"/>
              <a:ext cx="7979600" cy="530284"/>
            </a:xfrm>
            <a:prstGeom prst="rect">
              <a:avLst/>
            </a:prstGeom>
            <a:noFill/>
            <a:ln w="12700">
              <a:noFill/>
              <a:miter lim="400000"/>
              <a:headEnd/>
              <a:tailEnd/>
            </a:ln>
          </p:spPr>
          <p:txBody>
            <a:bodyPr lIns="44648" tIns="44648" rIns="44648" bIns="44648"/>
            <a:lstStyle/>
            <a:p>
              <a:r>
                <a:rPr lang="cs-CZ" sz="3600" b="1" dirty="0">
                  <a:solidFill>
                    <a:srgbClr val="FFFFFF"/>
                  </a:solidFill>
                </a:rPr>
                <a:t>Incidence MC in </a:t>
              </a:r>
              <a:r>
                <a:rPr lang="cs-CZ" sz="3600" b="1" dirty="0" err="1">
                  <a:solidFill>
                    <a:srgbClr val="FFFFFF"/>
                  </a:solidFill>
                </a:rPr>
                <a:t>world</a:t>
              </a:r>
              <a:endParaRPr lang="cs-CZ" sz="3600" b="1" dirty="0">
                <a:solidFill>
                  <a:srgbClr val="FFFFFF"/>
                </a:solidFill>
              </a:endParaRPr>
            </a:p>
          </p:txBody>
        </p:sp>
      </p:grpSp>
      <p:sp>
        <p:nvSpPr>
          <p:cNvPr id="121" name="Shape 121"/>
          <p:cNvSpPr>
            <a:spLocks/>
          </p:cNvSpPr>
          <p:nvPr/>
        </p:nvSpPr>
        <p:spPr bwMode="auto">
          <a:xfrm>
            <a:off x="4275138" y="2244725"/>
            <a:ext cx="498475" cy="500063"/>
          </a:xfrm>
          <a:custGeom>
            <a:avLst/>
            <a:gdLst>
              <a:gd name="T0" fmla="*/ 160060135 w 19679"/>
              <a:gd name="T1" fmla="*/ 161081615 h 19679"/>
              <a:gd name="T2" fmla="*/ 160060135 w 19679"/>
              <a:gd name="T3" fmla="*/ 161081615 h 19679"/>
              <a:gd name="T4" fmla="*/ 160060135 w 19679"/>
              <a:gd name="T5" fmla="*/ 161081615 h 19679"/>
              <a:gd name="T6" fmla="*/ 160060135 w 19679"/>
              <a:gd name="T7" fmla="*/ 161081615 h 19679"/>
              <a:gd name="T8" fmla="*/ 0 60000 65536"/>
              <a:gd name="T9" fmla="*/ 5898240 60000 65536"/>
              <a:gd name="T10" fmla="*/ 11796480 60000 65536"/>
              <a:gd name="T11" fmla="*/ 1769472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38100">
            <a:solidFill>
              <a:srgbClr val="000000">
                <a:alpha val="76077"/>
              </a:srgbClr>
            </a:solidFill>
            <a:miter lim="400000"/>
            <a:headEnd/>
            <a:tailEnd/>
          </a:ln>
        </p:spPr>
        <p:txBody>
          <a:bodyPr lIns="35718" tIns="35718" rIns="35718" bIns="35718" anchor="ctr"/>
          <a:lstStyle/>
          <a:p>
            <a:endParaRPr lang="cs-CZ"/>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21"/>
                                        </p:tgtEl>
                                        <p:attrNameLst>
                                          <p:attrName>style.visibility</p:attrName>
                                        </p:attrNameLst>
                                      </p:cBhvr>
                                      <p:to>
                                        <p:strVal val="visible"/>
                                      </p:to>
                                    </p:set>
                                    <p:animEffect transition="in" filter="wipe(left)">
                                      <p:cBhvr>
                                        <p:cTn id="7"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p:nvPr/>
        </p:nvSpPr>
        <p:spPr>
          <a:xfrm>
            <a:off x="4148138" y="3175"/>
            <a:ext cx="847725" cy="311150"/>
          </a:xfrm>
          <a:prstGeom prst="rect">
            <a:avLst/>
          </a:prstGeom>
          <a:ln w="12700">
            <a:miter lim="400000"/>
          </a:ln>
          <a:extLst>
            <a:ext uri="{C572A759-6A51-4108-AA02-DFA0A04FC94B}"/>
          </a:extLst>
        </p:spPr>
        <p:txBody>
          <a:bodyPr wrap="none" lIns="44648" tIns="44648" rIns="44648" bIns="44648" anchor="ctr">
            <a:spAutoFit/>
          </a:bodyPr>
          <a:lstStyle>
            <a:lvl1pPr algn="ctr" defTabSz="583777">
              <a:spcBef>
                <a:spcPts val="6400"/>
              </a:spcBef>
              <a:defRPr sz="1600">
                <a:solidFill>
                  <a:srgbClr val="FFFFFF"/>
                </a:solidFill>
                <a:uFill>
                  <a:solidFill>
                    <a:srgbClr val="FFFFFF"/>
                  </a:solidFill>
                </a:uFill>
              </a:defRPr>
            </a:lvl1pPr>
          </a:lstStyle>
          <a:p>
            <a:pPr fontAlgn="auto">
              <a:spcAft>
                <a:spcPts val="0"/>
              </a:spcAft>
              <a:defRPr sz="1800">
                <a:solidFill>
                  <a:srgbClr val="000000"/>
                </a:solidFill>
                <a:uFillTx/>
              </a:defRPr>
            </a:pPr>
            <a:r>
              <a:rPr sz="1800" kern="0">
                <a:solidFill>
                  <a:srgbClr val="000000"/>
                </a:solidFill>
                <a:uFillTx/>
                <a:latin typeface="Arial"/>
                <a:ea typeface="Arial"/>
                <a:cs typeface="Arial"/>
                <a:sym typeface="Arial"/>
              </a:rPr>
              <a:t>Figure 1</a:t>
            </a:r>
          </a:p>
        </p:txBody>
      </p:sp>
      <p:sp>
        <p:nvSpPr>
          <p:cNvPr id="126" name="Shape 126"/>
          <p:cNvSpPr/>
          <p:nvPr/>
        </p:nvSpPr>
        <p:spPr>
          <a:xfrm>
            <a:off x="5129213" y="6321425"/>
            <a:ext cx="4014787" cy="261938"/>
          </a:xfrm>
          <a:prstGeom prst="rect">
            <a:avLst/>
          </a:prstGeom>
          <a:ln w="12700">
            <a:miter lim="400000"/>
          </a:ln>
          <a:extLst>
            <a:ext uri="{C572A759-6A51-4108-AA02-DFA0A04FC94B}"/>
          </a:extLst>
        </p:spPr>
        <p:txBody>
          <a:bodyPr lIns="44648" tIns="44648" rIns="44648" bIns="44648" anchor="ctr">
            <a:spAutoFit/>
          </a:bodyPr>
          <a:lstStyle>
            <a:lvl1pPr defTabSz="583777">
              <a:defRPr sz="1200"/>
            </a:lvl1pPr>
          </a:lstStyle>
          <a:p>
            <a:pPr fontAlgn="auto">
              <a:spcBef>
                <a:spcPts val="0"/>
              </a:spcBef>
              <a:spcAft>
                <a:spcPts val="0"/>
              </a:spcAft>
              <a:defRPr sz="1800">
                <a:uFillTx/>
              </a:defRPr>
            </a:pPr>
            <a:r>
              <a:rPr sz="1800" kern="0">
                <a:solidFill>
                  <a:sysClr val="windowText" lastClr="000000"/>
                </a:solidFill>
                <a:uFill>
                  <a:solidFill/>
                </a:uFill>
                <a:latin typeface="Arial"/>
                <a:ea typeface="Arial"/>
                <a:cs typeface="Arial"/>
                <a:sym typeface="Arial"/>
              </a:rPr>
              <a:t>COSNES ET AL,  GASTROENTEROLOGY 2011, </a:t>
            </a:r>
          </a:p>
        </p:txBody>
      </p:sp>
      <p:sp>
        <p:nvSpPr>
          <p:cNvPr id="127" name="Shape 127"/>
          <p:cNvSpPr/>
          <p:nvPr/>
        </p:nvSpPr>
        <p:spPr>
          <a:xfrm>
            <a:off x="976313" y="6635750"/>
            <a:ext cx="5556250" cy="212725"/>
          </a:xfrm>
          <a:prstGeom prst="rect">
            <a:avLst/>
          </a:prstGeom>
          <a:ln w="12700">
            <a:miter lim="400000"/>
          </a:ln>
          <a:extLst>
            <a:ext uri="{C572A759-6A51-4108-AA02-DFA0A04FC94B}"/>
          </a:extLst>
        </p:spPr>
        <p:txBody>
          <a:bodyPr lIns="44648" tIns="44648" rIns="44648" bIns="44648" anchor="ctr">
            <a:spAutoFit/>
          </a:bodyPr>
          <a:lstStyle/>
          <a:p>
            <a:pPr defTabSz="583777" fontAlgn="auto">
              <a:spcBef>
                <a:spcPts val="0"/>
              </a:spcBef>
              <a:spcAft>
                <a:spcPts val="0"/>
              </a:spcAft>
              <a:defRPr>
                <a:uFillTx/>
              </a:defRPr>
            </a:pPr>
            <a:r>
              <a:rPr sz="900" kern="0">
                <a:solidFill>
                  <a:srgbClr val="FFFFFF"/>
                </a:solidFill>
                <a:uFill>
                  <a:solidFill>
                    <a:srgbClr val="FFFFFF"/>
                  </a:solidFill>
                </a:uFill>
                <a:latin typeface="Arial"/>
                <a:ea typeface="Arial"/>
                <a:cs typeface="Arial"/>
                <a:sym typeface="Arial"/>
              </a:rPr>
              <a:t>Copyright © 2011 AGA Institute </a:t>
            </a:r>
            <a:r>
              <a:rPr sz="900" kern="0">
                <a:solidFill>
                  <a:srgbClr val="0000FF"/>
                </a:solidFill>
                <a:uFill>
                  <a:solidFill>
                    <a:srgbClr val="0000FF"/>
                  </a:solidFill>
                </a:uFill>
                <a:latin typeface="Arial"/>
                <a:ea typeface="Arial"/>
                <a:cs typeface="Arial"/>
                <a:sym typeface="Arial"/>
                <a:hlinkClick r:id="rId3"/>
              </a:rPr>
              <a:t>Terms and Conditions</a:t>
            </a:r>
          </a:p>
        </p:txBody>
      </p:sp>
      <p:grpSp>
        <p:nvGrpSpPr>
          <p:cNvPr id="50180" name="Group 130"/>
          <p:cNvGrpSpPr>
            <a:grpSpLocks/>
          </p:cNvGrpSpPr>
          <p:nvPr/>
        </p:nvGrpSpPr>
        <p:grpSpPr bwMode="auto">
          <a:xfrm>
            <a:off x="0" y="46038"/>
            <a:ext cx="8694738" cy="1211262"/>
            <a:chOff x="0" y="0"/>
            <a:chExt cx="8694294" cy="1211100"/>
          </a:xfrm>
        </p:grpSpPr>
        <p:sp>
          <p:nvSpPr>
            <p:cNvPr id="128" name="Shape 128"/>
            <p:cNvSpPr/>
            <p:nvPr/>
          </p:nvSpPr>
          <p:spPr>
            <a:xfrm>
              <a:off x="0" y="0"/>
              <a:ext cx="8159333" cy="1211100"/>
            </a:xfrm>
            <a:prstGeom prst="rect">
              <a:avLst/>
            </a:prstGeom>
            <a:solidFill>
              <a:srgbClr val="AF9C7F"/>
            </a:solidFill>
            <a:ln w="12700" cap="flat">
              <a:solidFill>
                <a:srgbClr val="C3AD8C"/>
              </a:solidFill>
              <a:prstDash val="solid"/>
              <a:round/>
            </a:ln>
            <a:effectLst/>
          </p:spPr>
          <p:txBody>
            <a:bodyPr lIns="35718" tIns="35718" rIns="35718" bIns="35718" anchor="ctr"/>
            <a:lstStyle/>
            <a:p>
              <a:pPr fontAlgn="auto">
                <a:spcBef>
                  <a:spcPts val="0"/>
                </a:spcBef>
                <a:spcAft>
                  <a:spcPts val="0"/>
                </a:spcAft>
                <a:defRPr>
                  <a:solidFill>
                    <a:srgbClr val="FFFFFF"/>
                  </a:solidFill>
                  <a:uFill>
                    <a:solidFill>
                      <a:srgbClr val="FFFFFF"/>
                    </a:solidFill>
                  </a:uFill>
                </a:defRPr>
              </a:pPr>
              <a:endParaRPr kern="0">
                <a:solidFill>
                  <a:srgbClr val="FFFFFF"/>
                </a:solidFill>
                <a:uFill>
                  <a:solidFill>
                    <a:srgbClr val="FFFFFF"/>
                  </a:solidFill>
                </a:uFill>
                <a:latin typeface="Arial"/>
                <a:ea typeface="Arial"/>
                <a:cs typeface="Arial"/>
                <a:sym typeface="Arial"/>
              </a:endParaRPr>
            </a:p>
          </p:txBody>
        </p:sp>
        <p:sp>
          <p:nvSpPr>
            <p:cNvPr id="50184" name="Shape 129"/>
            <p:cNvSpPr>
              <a:spLocks noChangeArrowheads="1"/>
            </p:cNvSpPr>
            <p:nvPr/>
          </p:nvSpPr>
          <p:spPr bwMode="auto">
            <a:xfrm>
              <a:off x="192078" y="190475"/>
              <a:ext cx="8502216" cy="830151"/>
            </a:xfrm>
            <a:prstGeom prst="rect">
              <a:avLst/>
            </a:prstGeom>
            <a:noFill/>
            <a:ln w="12700">
              <a:noFill/>
              <a:miter lim="400000"/>
              <a:headEnd/>
              <a:tailEnd/>
            </a:ln>
          </p:spPr>
          <p:txBody>
            <a:bodyPr lIns="44648" tIns="44648" rIns="44648" bIns="44648"/>
            <a:lstStyle/>
            <a:p>
              <a:r>
                <a:rPr lang="cs-CZ" sz="5600" b="1" dirty="0">
                  <a:solidFill>
                    <a:srgbClr val="FFFFFF"/>
                  </a:solidFill>
                </a:rPr>
                <a:t>Incidence MC in </a:t>
              </a:r>
              <a:r>
                <a:rPr lang="cs-CZ" sz="5600" b="1" dirty="0" err="1">
                  <a:solidFill>
                    <a:srgbClr val="FFFFFF"/>
                  </a:solidFill>
                </a:rPr>
                <a:t>world</a:t>
              </a:r>
              <a:endParaRPr lang="cs-CZ" sz="5600" b="1" dirty="0">
                <a:solidFill>
                  <a:srgbClr val="FFFFFF"/>
                </a:solidFill>
              </a:endParaRPr>
            </a:p>
          </p:txBody>
        </p:sp>
      </p:grpSp>
      <p:pic>
        <p:nvPicPr>
          <p:cNvPr id="50181" name="image10.png"/>
          <p:cNvPicPr>
            <a:picLocks noChangeAspect="1" noChangeArrowheads="1"/>
          </p:cNvPicPr>
          <p:nvPr/>
        </p:nvPicPr>
        <p:blipFill>
          <a:blip r:embed="rId4"/>
          <a:srcRect l="10220" t="10394" r="49023" b="5499"/>
          <a:stretch>
            <a:fillRect/>
          </a:stretch>
        </p:blipFill>
        <p:spPr bwMode="auto">
          <a:xfrm>
            <a:off x="774700" y="1303338"/>
            <a:ext cx="4306888" cy="5554662"/>
          </a:xfrm>
          <a:prstGeom prst="rect">
            <a:avLst/>
          </a:prstGeom>
          <a:noFill/>
          <a:ln w="12700">
            <a:noFill/>
            <a:miter lim="400000"/>
            <a:headEnd/>
            <a:tailEnd/>
          </a:ln>
        </p:spPr>
      </p:pic>
      <p:sp>
        <p:nvSpPr>
          <p:cNvPr id="132" name="Shape 132"/>
          <p:cNvSpPr>
            <a:spLocks noChangeArrowheads="1"/>
          </p:cNvSpPr>
          <p:nvPr/>
        </p:nvSpPr>
        <p:spPr bwMode="auto">
          <a:xfrm>
            <a:off x="379413" y="3187700"/>
            <a:ext cx="3833812" cy="300038"/>
          </a:xfrm>
          <a:prstGeom prst="roundRect">
            <a:avLst>
              <a:gd name="adj" fmla="val 50000"/>
            </a:avLst>
          </a:prstGeom>
          <a:noFill/>
          <a:ln w="63500">
            <a:solidFill>
              <a:srgbClr val="000000">
                <a:alpha val="70979"/>
              </a:srgbClr>
            </a:solidFill>
            <a:miter lim="400000"/>
            <a:headEnd/>
            <a:tailEnd/>
          </a:ln>
        </p:spPr>
        <p:txBody>
          <a:bodyPr lIns="35718" tIns="35718" rIns="35718" bIns="35718" anchor="ctr"/>
          <a:lstStyle/>
          <a:p>
            <a:pPr algn="ctr" defTabSz="584200"/>
            <a:endParaRPr lang="cs-CZ" sz="1600">
              <a:solidFill>
                <a:srgbClr val="000000"/>
              </a:solidFill>
              <a:latin typeface="Helvetica Light"/>
              <a:ea typeface="Helvetica Light"/>
              <a:cs typeface="Helvetica Light"/>
              <a:sym typeface="Helvetica Light"/>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32"/>
                                        </p:tgtEl>
                                        <p:attrNameLst>
                                          <p:attrName>style.visibility</p:attrName>
                                        </p:attrNameLst>
                                      </p:cBhvr>
                                      <p:to>
                                        <p:strVal val="visible"/>
                                      </p:to>
                                    </p:set>
                                    <p:animEffect transition="in" filter="wipe(left)">
                                      <p:cBhvr>
                                        <p:cTn id="7" dur="15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1"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p:nvPr/>
        </p:nvSpPr>
        <p:spPr>
          <a:xfrm>
            <a:off x="4148138" y="3175"/>
            <a:ext cx="847725" cy="311150"/>
          </a:xfrm>
          <a:prstGeom prst="rect">
            <a:avLst/>
          </a:prstGeom>
          <a:ln w="12700">
            <a:miter lim="400000"/>
          </a:ln>
          <a:extLst>
            <a:ext uri="{C572A759-6A51-4108-AA02-DFA0A04FC94B}"/>
          </a:extLst>
        </p:spPr>
        <p:txBody>
          <a:bodyPr wrap="none" lIns="44648" tIns="44648" rIns="44648" bIns="44648" anchor="ctr">
            <a:spAutoFit/>
          </a:bodyPr>
          <a:lstStyle>
            <a:lvl1pPr algn="ctr" defTabSz="583777">
              <a:spcBef>
                <a:spcPts val="6400"/>
              </a:spcBef>
              <a:defRPr sz="1600">
                <a:solidFill>
                  <a:srgbClr val="FFFFFF"/>
                </a:solidFill>
                <a:uFill>
                  <a:solidFill>
                    <a:srgbClr val="FFFFFF"/>
                  </a:solidFill>
                </a:uFill>
              </a:defRPr>
            </a:lvl1pPr>
          </a:lstStyle>
          <a:p>
            <a:pPr fontAlgn="auto">
              <a:spcAft>
                <a:spcPts val="0"/>
              </a:spcAft>
              <a:defRPr sz="1800">
                <a:solidFill>
                  <a:srgbClr val="000000"/>
                </a:solidFill>
                <a:uFillTx/>
              </a:defRPr>
            </a:pPr>
            <a:r>
              <a:rPr sz="1800" kern="0">
                <a:solidFill>
                  <a:srgbClr val="000000"/>
                </a:solidFill>
                <a:uFillTx/>
                <a:latin typeface="Arial"/>
                <a:ea typeface="Arial"/>
                <a:cs typeface="Arial"/>
                <a:sym typeface="Arial"/>
              </a:rPr>
              <a:t>Figure 1</a:t>
            </a:r>
          </a:p>
        </p:txBody>
      </p:sp>
      <p:grpSp>
        <p:nvGrpSpPr>
          <p:cNvPr id="52226" name="Group 139"/>
          <p:cNvGrpSpPr>
            <a:grpSpLocks/>
          </p:cNvGrpSpPr>
          <p:nvPr/>
        </p:nvGrpSpPr>
        <p:grpSpPr bwMode="auto">
          <a:xfrm>
            <a:off x="-17463" y="465138"/>
            <a:ext cx="8629651" cy="1206500"/>
            <a:chOff x="0" y="0"/>
            <a:chExt cx="8630051" cy="1206794"/>
          </a:xfrm>
        </p:grpSpPr>
        <p:sp>
          <p:nvSpPr>
            <p:cNvPr id="137" name="Shape 137"/>
            <p:cNvSpPr/>
            <p:nvPr/>
          </p:nvSpPr>
          <p:spPr>
            <a:xfrm>
              <a:off x="0" y="0"/>
              <a:ext cx="8471294" cy="1206794"/>
            </a:xfrm>
            <a:prstGeom prst="rect">
              <a:avLst/>
            </a:prstGeom>
            <a:solidFill>
              <a:srgbClr val="AF9C7F"/>
            </a:solidFill>
            <a:ln w="12700" cap="flat">
              <a:solidFill>
                <a:srgbClr val="C3AD8C"/>
              </a:solidFill>
              <a:prstDash val="solid"/>
              <a:round/>
            </a:ln>
            <a:effectLst/>
          </p:spPr>
          <p:txBody>
            <a:bodyPr lIns="35718" tIns="35718" rIns="35718" bIns="35718" anchor="ctr"/>
            <a:lstStyle/>
            <a:p>
              <a:pPr fontAlgn="auto">
                <a:spcBef>
                  <a:spcPts val="0"/>
                </a:spcBef>
                <a:spcAft>
                  <a:spcPts val="0"/>
                </a:spcAft>
                <a:defRPr>
                  <a:solidFill>
                    <a:srgbClr val="FFFFFF"/>
                  </a:solidFill>
                  <a:uFill>
                    <a:solidFill>
                      <a:srgbClr val="FFFFFF"/>
                    </a:solidFill>
                  </a:uFill>
                </a:defRPr>
              </a:pPr>
              <a:endParaRPr kern="0">
                <a:solidFill>
                  <a:srgbClr val="FFFFFF"/>
                </a:solidFill>
                <a:uFill>
                  <a:solidFill>
                    <a:srgbClr val="FFFFFF"/>
                  </a:solidFill>
                </a:uFill>
                <a:latin typeface="Arial"/>
                <a:ea typeface="Arial"/>
                <a:cs typeface="Arial"/>
                <a:sym typeface="Arial"/>
              </a:endParaRPr>
            </a:p>
          </p:txBody>
        </p:sp>
        <p:sp>
          <p:nvSpPr>
            <p:cNvPr id="52229" name="Shape 138"/>
            <p:cNvSpPr>
              <a:spLocks noChangeArrowheads="1"/>
            </p:cNvSpPr>
            <p:nvPr/>
          </p:nvSpPr>
          <p:spPr bwMode="auto">
            <a:xfrm>
              <a:off x="158758" y="190546"/>
              <a:ext cx="8471293" cy="825701"/>
            </a:xfrm>
            <a:prstGeom prst="rect">
              <a:avLst/>
            </a:prstGeom>
            <a:noFill/>
            <a:ln w="12700">
              <a:noFill/>
              <a:miter lim="400000"/>
              <a:headEnd/>
              <a:tailEnd/>
            </a:ln>
          </p:spPr>
          <p:txBody>
            <a:bodyPr lIns="44648" tIns="44648" rIns="44648" bIns="44648"/>
            <a:lstStyle/>
            <a:p>
              <a:r>
                <a:rPr lang="cs-CZ" sz="5600" b="1" dirty="0">
                  <a:solidFill>
                    <a:srgbClr val="FFFFFF"/>
                  </a:solidFill>
                </a:rPr>
                <a:t>Incidence UC in </a:t>
              </a:r>
              <a:r>
                <a:rPr lang="cs-CZ" sz="5600" b="1" dirty="0" err="1">
                  <a:solidFill>
                    <a:srgbClr val="FFFFFF"/>
                  </a:solidFill>
                </a:rPr>
                <a:t>world</a:t>
              </a:r>
              <a:endParaRPr lang="cs-CZ" sz="5600" b="1" dirty="0">
                <a:solidFill>
                  <a:srgbClr val="FFFFFF"/>
                </a:solidFill>
              </a:endParaRPr>
            </a:p>
          </p:txBody>
        </p:sp>
      </p:grpSp>
      <p:sp>
        <p:nvSpPr>
          <p:cNvPr id="52227" name="Shape 140"/>
          <p:cNvSpPr>
            <a:spLocks noGrp="1"/>
          </p:cNvSpPr>
          <p:nvPr>
            <p:ph type="body" idx="1"/>
          </p:nvPr>
        </p:nvSpPr>
        <p:spPr bwMode="auto">
          <a:xfrm>
            <a:off x="619125" y="1822450"/>
            <a:ext cx="8107363" cy="4427538"/>
          </a:xfrm>
        </p:spPr>
        <p:txBody>
          <a:bodyPr/>
          <a:lstStyle/>
          <a:p>
            <a:pPr marL="279400" indent="-279400" eaLnBrk="1" hangingPunct="1"/>
            <a:r>
              <a:rPr lang="cs-CZ" sz="2800" dirty="0">
                <a:latin typeface="Arial" charset="0"/>
                <a:sym typeface="Arial" charset="0"/>
              </a:rPr>
              <a:t>Incidence 1,5 – 20,3 /100 000 / </a:t>
            </a:r>
            <a:r>
              <a:rPr lang="cs-CZ" sz="2800" dirty="0" err="1">
                <a:latin typeface="Arial" charset="0"/>
                <a:sym typeface="Arial" charset="0"/>
              </a:rPr>
              <a:t>year</a:t>
            </a:r>
            <a:endParaRPr lang="cs-CZ" sz="2800" dirty="0">
              <a:latin typeface="Arial" charset="0"/>
              <a:sym typeface="Arial" charset="0"/>
            </a:endParaRPr>
          </a:p>
          <a:p>
            <a:pPr marL="279400" indent="-279400" eaLnBrk="1" hangingPunct="1"/>
            <a:r>
              <a:rPr lang="cs-CZ" sz="2800" dirty="0">
                <a:latin typeface="Arial" charset="0"/>
                <a:sym typeface="Arial" charset="0"/>
              </a:rPr>
              <a:t>Prevalence 31 – 242 / 100 000 / </a:t>
            </a:r>
            <a:r>
              <a:rPr lang="cs-CZ" sz="2800" dirty="0" err="1">
                <a:latin typeface="Arial" charset="0"/>
                <a:sym typeface="Arial" charset="0"/>
              </a:rPr>
              <a:t>year</a:t>
            </a:r>
            <a:endParaRPr lang="cs-CZ" sz="2800" dirty="0">
              <a:latin typeface="Arial" charset="0"/>
              <a:sym typeface="Arial" charset="0"/>
            </a:endParaRPr>
          </a:p>
          <a:p>
            <a:pPr marL="279400" indent="-279400" eaLnBrk="1" hangingPunct="1"/>
            <a:r>
              <a:rPr lang="cs-CZ" sz="2800" dirty="0" err="1">
                <a:latin typeface="Arial" charset="0"/>
                <a:sym typeface="Arial" charset="0"/>
              </a:rPr>
              <a:t>Geografic</a:t>
            </a:r>
            <a:r>
              <a:rPr lang="cs-CZ" sz="2800" dirty="0">
                <a:latin typeface="Arial" charset="0"/>
                <a:sym typeface="Arial" charset="0"/>
              </a:rPr>
              <a:t> </a:t>
            </a:r>
            <a:r>
              <a:rPr lang="cs-CZ" sz="2800" dirty="0" err="1">
                <a:latin typeface="Arial" charset="0"/>
                <a:sym typeface="Arial" charset="0"/>
              </a:rPr>
              <a:t>differencies</a:t>
            </a:r>
            <a:r>
              <a:rPr lang="cs-CZ" sz="2800" dirty="0">
                <a:latin typeface="Arial" charset="0"/>
                <a:sym typeface="Arial" charset="0"/>
              </a:rPr>
              <a:t> (</a:t>
            </a:r>
            <a:r>
              <a:rPr lang="cs-CZ" sz="2800" dirty="0" err="1">
                <a:latin typeface="Arial" charset="0"/>
                <a:sym typeface="Arial" charset="0"/>
              </a:rPr>
              <a:t>north</a:t>
            </a:r>
            <a:r>
              <a:rPr lang="cs-CZ" sz="2800" dirty="0">
                <a:latin typeface="Arial" charset="0"/>
                <a:sym typeface="Arial" charset="0"/>
              </a:rPr>
              <a:t> x </a:t>
            </a:r>
            <a:r>
              <a:rPr lang="cs-CZ" sz="2800" dirty="0" err="1">
                <a:latin typeface="Arial" charset="0"/>
                <a:sym typeface="Arial" charset="0"/>
              </a:rPr>
              <a:t>south</a:t>
            </a:r>
            <a:r>
              <a:rPr lang="cs-CZ" sz="2800" dirty="0">
                <a:latin typeface="Arial" charset="0"/>
                <a:sym typeface="Arial" charset="0"/>
              </a:rPr>
              <a:t>)</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5425"/>
            <a:ext cx="8913813" cy="1384300"/>
          </a:xfrm>
        </p:spPr>
        <p:style>
          <a:lnRef idx="2">
            <a:schemeClr val="accent5">
              <a:shade val="50000"/>
            </a:schemeClr>
          </a:lnRef>
          <a:fillRef idx="1">
            <a:schemeClr val="accent5"/>
          </a:fillRef>
          <a:effectRef idx="0">
            <a:schemeClr val="accent5"/>
          </a:effectRef>
          <a:fontRef idx="minor">
            <a:schemeClr val="lt1"/>
          </a:fontRef>
        </p:style>
        <p:txBody>
          <a:bodyPr lIns="45719" tIns="45719" rIns="45719" bIns="45719"/>
          <a:lstStyle/>
          <a:p>
            <a:pPr eaLnBrk="1" fontAlgn="auto" hangingPunct="1">
              <a:spcBef>
                <a:spcPts val="0"/>
              </a:spcBef>
              <a:spcAft>
                <a:spcPts val="0"/>
              </a:spcAft>
              <a:defRPr/>
            </a:pPr>
            <a:r>
              <a:rPr lang="cs-CZ" dirty="0" err="1">
                <a:sym typeface="Arial"/>
              </a:rPr>
              <a:t>Classification</a:t>
            </a:r>
            <a:r>
              <a:rPr lang="cs-CZ" dirty="0">
                <a:sym typeface="Arial"/>
              </a:rPr>
              <a:t> </a:t>
            </a:r>
            <a:r>
              <a:rPr lang="cs-CZ" dirty="0" err="1">
                <a:sym typeface="Arial"/>
              </a:rPr>
              <a:t>of</a:t>
            </a:r>
            <a:r>
              <a:rPr lang="cs-CZ" dirty="0">
                <a:sym typeface="Arial"/>
              </a:rPr>
              <a:t> </a:t>
            </a:r>
            <a:r>
              <a:rPr lang="cs-CZ" dirty="0" err="1">
                <a:sym typeface="Arial"/>
              </a:rPr>
              <a:t>Inflammatory</a:t>
            </a:r>
            <a:r>
              <a:rPr lang="cs-CZ" dirty="0">
                <a:sym typeface="Arial"/>
              </a:rPr>
              <a:t> </a:t>
            </a:r>
            <a:r>
              <a:rPr lang="cs-CZ" dirty="0" err="1">
                <a:sym typeface="Arial"/>
              </a:rPr>
              <a:t>Diseases</a:t>
            </a:r>
            <a:r>
              <a:rPr lang="cs-CZ" dirty="0">
                <a:sym typeface="Arial"/>
              </a:rPr>
              <a:t> </a:t>
            </a:r>
            <a:r>
              <a:rPr lang="cs-CZ" dirty="0" err="1">
                <a:sym typeface="Arial"/>
              </a:rPr>
              <a:t>of</a:t>
            </a:r>
            <a:r>
              <a:rPr lang="cs-CZ" dirty="0">
                <a:sym typeface="Arial"/>
              </a:rPr>
              <a:t> </a:t>
            </a:r>
            <a:r>
              <a:rPr lang="cs-CZ" dirty="0" err="1">
                <a:sym typeface="Arial"/>
              </a:rPr>
              <a:t>Bowel</a:t>
            </a:r>
            <a:endParaRPr lang="cs-CZ" dirty="0">
              <a:sym typeface="Arial"/>
            </a:endParaRPr>
          </a:p>
        </p:txBody>
      </p:sp>
      <p:pic>
        <p:nvPicPr>
          <p:cNvPr id="137220" name="Picture 4" descr="záněty střev"/>
          <p:cNvPicPr>
            <a:picLocks noChangeAspect="1" noChangeArrowheads="1"/>
          </p:cNvPicPr>
          <p:nvPr/>
        </p:nvPicPr>
        <p:blipFill>
          <a:blip r:embed="rId2"/>
          <a:srcRect b="12074"/>
          <a:stretch>
            <a:fillRect/>
          </a:stretch>
        </p:blipFill>
        <p:spPr bwMode="auto">
          <a:xfrm>
            <a:off x="2209800" y="1852613"/>
            <a:ext cx="5692775" cy="5005387"/>
          </a:xfrm>
          <a:prstGeom prst="rect">
            <a:avLst/>
          </a:prstGeom>
          <a:noFill/>
        </p:spPr>
      </p:pic>
      <p:sp>
        <p:nvSpPr>
          <p:cNvPr id="3" name="Text Placeholder 2"/>
          <p:cNvSpPr>
            <a:spLocks noGrp="1"/>
          </p:cNvSpPr>
          <p:nvPr>
            <p:ph type="body" idx="4294967295"/>
          </p:nvPr>
        </p:nvSpPr>
        <p:spPr>
          <a:xfrm>
            <a:off x="0" y="1687513"/>
            <a:ext cx="7610475" cy="525462"/>
          </a:xfrm>
        </p:spPr>
        <p:txBody>
          <a:bodyPr/>
          <a:lstStyle/>
          <a:p>
            <a:pPr eaLnBrk="1" hangingPunct="1"/>
            <a:r>
              <a:rPr lang="cs-CZ" sz="2400" dirty="0" err="1">
                <a:latin typeface="Arial" charset="0"/>
                <a:cs typeface="Arial" charset="0"/>
              </a:rPr>
              <a:t>According</a:t>
            </a:r>
            <a:r>
              <a:rPr lang="cs-CZ" sz="2400" dirty="0">
                <a:latin typeface="Arial" charset="0"/>
                <a:cs typeface="Arial" charset="0"/>
              </a:rPr>
              <a:t> to </a:t>
            </a:r>
            <a:r>
              <a:rPr lang="cs-CZ" sz="2400" dirty="0" err="1">
                <a:latin typeface="Arial" charset="0"/>
                <a:cs typeface="Arial" charset="0"/>
              </a:rPr>
              <a:t>involvement</a:t>
            </a:r>
            <a:r>
              <a:rPr lang="cs-CZ" sz="2400" dirty="0">
                <a:latin typeface="Arial" charset="0"/>
                <a:cs typeface="Arial" charset="0"/>
              </a:rPr>
              <a:t> – difuse, </a:t>
            </a:r>
            <a:r>
              <a:rPr lang="cs-CZ" sz="2400" dirty="0" err="1">
                <a:latin typeface="Arial" charset="0"/>
                <a:cs typeface="Arial" charset="0"/>
              </a:rPr>
              <a:t>segmental</a:t>
            </a:r>
            <a:endParaRPr lang="cs-CZ" sz="2400" dirty="0">
              <a:latin typeface="Arial" charset="0"/>
              <a:cs typeface="Arial" charset="0"/>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a:spLocks noGrp="1"/>
          </p:cNvSpPr>
          <p:nvPr>
            <p:ph type="title"/>
          </p:nvPr>
        </p:nvSpPr>
        <p:spPr>
          <a:xfrm>
            <a:off x="0" y="257175"/>
            <a:ext cx="5429250" cy="1335088"/>
          </a:xfrm>
          <a:solidFill>
            <a:srgbClr val="AF9C7F"/>
          </a:solidFill>
          <a:ln>
            <a:solidFill>
              <a:srgbClr val="C3AD8C"/>
            </a:solidFill>
            <a:round/>
          </a:ln>
        </p:spPr>
        <p:txBody>
          <a:bodyPr lIns="44648" tIns="44648" rIns="44648" bIns="44648" anchor="t"/>
          <a:lstStyle/>
          <a:p>
            <a:pPr algn="l" defTabSz="914400" eaLnBrk="1" fontAlgn="auto" hangingPunct="1">
              <a:spcBef>
                <a:spcPts val="0"/>
              </a:spcBef>
              <a:spcAft>
                <a:spcPts val="0"/>
              </a:spcAft>
              <a:defRPr sz="1800"/>
            </a:pPr>
            <a:r>
              <a:rPr sz="3600" b="1" dirty="0">
                <a:solidFill>
                  <a:srgbClr val="FFFFFF"/>
                </a:solidFill>
                <a:uFill>
                  <a:solidFill>
                    <a:srgbClr val="FFFFFF"/>
                  </a:solidFill>
                </a:uFill>
                <a:latin typeface="Arial"/>
                <a:ea typeface="Arial"/>
                <a:cs typeface="Arial"/>
                <a:sym typeface="Arial"/>
              </a:rPr>
              <a:t> </a:t>
            </a:r>
            <a:r>
              <a:rPr sz="3600" b="1" dirty="0" err="1">
                <a:solidFill>
                  <a:srgbClr val="FFFFFF"/>
                </a:solidFill>
                <a:uFill>
                  <a:solidFill/>
                </a:uFill>
                <a:latin typeface="Arial"/>
                <a:ea typeface="Arial"/>
                <a:cs typeface="Arial"/>
                <a:sym typeface="Arial"/>
              </a:rPr>
              <a:t>Etiopatogene</a:t>
            </a:r>
            <a:r>
              <a:rPr lang="cs-CZ" sz="3600" b="1" dirty="0">
                <a:solidFill>
                  <a:srgbClr val="FFFFFF"/>
                </a:solidFill>
                <a:uFill>
                  <a:solidFill/>
                </a:uFill>
                <a:latin typeface="Arial"/>
                <a:ea typeface="Arial"/>
                <a:cs typeface="Arial"/>
                <a:sym typeface="Arial"/>
              </a:rPr>
              <a:t>ses</a:t>
            </a:r>
            <a:endParaRPr sz="3600" b="1" dirty="0">
              <a:solidFill>
                <a:srgbClr val="FFFFFF"/>
              </a:solidFill>
              <a:uFill>
                <a:solidFill/>
              </a:uFill>
              <a:latin typeface="Arial"/>
              <a:ea typeface="Arial"/>
              <a:cs typeface="Arial"/>
              <a:sym typeface="Arial"/>
            </a:endParaRPr>
          </a:p>
        </p:txBody>
      </p:sp>
      <p:sp>
        <p:nvSpPr>
          <p:cNvPr id="54274" name="Shape 145"/>
          <p:cNvSpPr>
            <a:spLocks noGrp="1"/>
          </p:cNvSpPr>
          <p:nvPr>
            <p:ph type="body" idx="1"/>
          </p:nvPr>
        </p:nvSpPr>
        <p:spPr bwMode="auto">
          <a:xfrm>
            <a:off x="766763" y="2132013"/>
            <a:ext cx="7881937" cy="4691062"/>
          </a:xfrm>
        </p:spPr>
        <p:txBody>
          <a:bodyPr lIns="35718" tIns="35718" rIns="35718" bIns="35718" anchor="t"/>
          <a:lstStyle/>
          <a:p>
            <a:pPr marL="0" indent="0" eaLnBrk="1" hangingPunct="1">
              <a:lnSpc>
                <a:spcPct val="85000"/>
              </a:lnSpc>
              <a:buClr>
                <a:srgbClr val="000000"/>
              </a:buClr>
              <a:buFont typeface="Helvetica Light"/>
              <a:buChar char="•"/>
            </a:pPr>
            <a:r>
              <a:rPr lang="cs-CZ" dirty="0">
                <a:latin typeface="Arial" charset="0"/>
                <a:sym typeface="Arial" charset="0"/>
              </a:rPr>
              <a:t> </a:t>
            </a:r>
            <a:r>
              <a:rPr lang="cs-CZ" dirty="0" err="1">
                <a:latin typeface="Arial" charset="0"/>
                <a:sym typeface="Arial" charset="0"/>
              </a:rPr>
              <a:t>Trigger</a:t>
            </a:r>
            <a:r>
              <a:rPr lang="cs-CZ" dirty="0">
                <a:latin typeface="Arial" charset="0"/>
                <a:sym typeface="Arial" charset="0"/>
              </a:rPr>
              <a:t> </a:t>
            </a:r>
            <a:r>
              <a:rPr lang="cs-CZ" dirty="0" err="1">
                <a:latin typeface="Arial" charset="0"/>
                <a:sym typeface="Arial" charset="0"/>
              </a:rPr>
              <a:t>mechanism</a:t>
            </a:r>
            <a:endParaRPr lang="cs-CZ" sz="1200" dirty="0"/>
          </a:p>
          <a:p>
            <a:pPr marL="0" indent="0" eaLnBrk="1" hangingPunct="1">
              <a:lnSpc>
                <a:spcPct val="85000"/>
              </a:lnSpc>
              <a:buClr>
                <a:srgbClr val="000000"/>
              </a:buClr>
              <a:buFont typeface="Helvetica Light"/>
              <a:buChar char="•"/>
            </a:pPr>
            <a:r>
              <a:rPr lang="cs-CZ" dirty="0">
                <a:latin typeface="Arial" charset="0"/>
                <a:sym typeface="Arial" charset="0"/>
              </a:rPr>
              <a:t> </a:t>
            </a:r>
            <a:r>
              <a:rPr lang="cs-CZ" dirty="0" err="1">
                <a:latin typeface="Arial" charset="0"/>
                <a:sym typeface="Arial" charset="0"/>
              </a:rPr>
              <a:t>Genetic</a:t>
            </a:r>
            <a:r>
              <a:rPr lang="cs-CZ" dirty="0">
                <a:latin typeface="Arial" charset="0"/>
                <a:sym typeface="Arial" charset="0"/>
              </a:rPr>
              <a:t> </a:t>
            </a:r>
            <a:r>
              <a:rPr lang="cs-CZ" dirty="0" err="1">
                <a:latin typeface="Arial" charset="0"/>
                <a:sym typeface="Arial" charset="0"/>
              </a:rPr>
              <a:t>disposition</a:t>
            </a:r>
            <a:endParaRPr lang="cs-CZ" sz="1200" dirty="0"/>
          </a:p>
          <a:p>
            <a:pPr marL="0" indent="0" eaLnBrk="1" hangingPunct="1">
              <a:lnSpc>
                <a:spcPct val="85000"/>
              </a:lnSpc>
              <a:buClr>
                <a:srgbClr val="000000"/>
              </a:buClr>
              <a:buFont typeface="Helvetica Light"/>
              <a:buChar char="•"/>
            </a:pPr>
            <a:r>
              <a:rPr lang="cs-CZ" dirty="0">
                <a:latin typeface="Arial" charset="0"/>
                <a:sym typeface="Arial" charset="0"/>
              </a:rPr>
              <a:t> </a:t>
            </a:r>
            <a:r>
              <a:rPr lang="cs-CZ" dirty="0" err="1">
                <a:latin typeface="Arial" charset="0"/>
                <a:sym typeface="Arial" charset="0"/>
              </a:rPr>
              <a:t>Environment</a:t>
            </a:r>
            <a:endParaRPr lang="cs-CZ" sz="1200" dirty="0"/>
          </a:p>
          <a:p>
            <a:pPr marL="0" indent="0" eaLnBrk="1" hangingPunct="1">
              <a:lnSpc>
                <a:spcPct val="85000"/>
              </a:lnSpc>
              <a:buClr>
                <a:srgbClr val="000000"/>
              </a:buClr>
              <a:buFont typeface="Helvetica Light"/>
              <a:buChar char="•"/>
            </a:pPr>
            <a:r>
              <a:rPr lang="cs-CZ" dirty="0">
                <a:latin typeface="Arial" charset="0"/>
                <a:sym typeface="Arial" charset="0"/>
              </a:rPr>
              <a:t> </a:t>
            </a:r>
            <a:r>
              <a:rPr lang="cs-CZ" dirty="0" err="1">
                <a:latin typeface="Arial" charset="0"/>
                <a:sym typeface="Arial" charset="0"/>
              </a:rPr>
              <a:t>Immune</a:t>
            </a:r>
            <a:r>
              <a:rPr lang="cs-CZ" dirty="0">
                <a:latin typeface="Arial" charset="0"/>
                <a:sym typeface="Arial" charset="0"/>
              </a:rPr>
              <a:t> </a:t>
            </a:r>
            <a:r>
              <a:rPr lang="cs-CZ" dirty="0" err="1">
                <a:latin typeface="Arial" charset="0"/>
                <a:sym typeface="Arial" charset="0"/>
              </a:rPr>
              <a:t>reaction</a:t>
            </a:r>
            <a:endParaRPr lang="cs-CZ" dirty="0">
              <a:latin typeface="Arial" charset="0"/>
              <a:sym typeface="Arial" charset="0"/>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hape 149"/>
          <p:cNvSpPr>
            <a:spLocks noGrp="1"/>
          </p:cNvSpPr>
          <p:nvPr>
            <p:ph type="title"/>
          </p:nvPr>
        </p:nvSpPr>
        <p:spPr bwMode="auto">
          <a:xfrm>
            <a:off x="0" y="439738"/>
            <a:ext cx="7731125" cy="1077912"/>
          </a:xfrm>
          <a:solidFill>
            <a:srgbClr val="AF9C7F"/>
          </a:solidFill>
          <a:ln>
            <a:solidFill>
              <a:srgbClr val="C3AD8C"/>
            </a:solidFill>
            <a:round/>
            <a:headEnd/>
            <a:tailEnd/>
          </a:ln>
        </p:spPr>
        <p:txBody>
          <a:bodyPr vert="horz" wrap="square" lIns="44648" tIns="44648" rIns="44648" bIns="44648" numCol="1" anchor="t" anchorCtr="0" compatLnSpc="1">
            <a:prstTxWarp prst="textNoShape">
              <a:avLst/>
            </a:prstTxWarp>
          </a:bodyPr>
          <a:lstStyle/>
          <a:p>
            <a:pPr algn="l" defTabSz="849313" eaLnBrk="1" hangingPunct="1"/>
            <a:r>
              <a:rPr lang="cs-CZ" sz="3000" b="1" dirty="0" err="1">
                <a:solidFill>
                  <a:srgbClr val="FFFFFF"/>
                </a:solidFill>
                <a:latin typeface="Arial" charset="0"/>
                <a:sym typeface="Arial" charset="0"/>
              </a:rPr>
              <a:t>Trigger</a:t>
            </a:r>
            <a:r>
              <a:rPr lang="cs-CZ" sz="3000" b="1" dirty="0">
                <a:solidFill>
                  <a:srgbClr val="FFFFFF"/>
                </a:solidFill>
                <a:latin typeface="Arial" charset="0"/>
                <a:sym typeface="Arial" charset="0"/>
              </a:rPr>
              <a:t> </a:t>
            </a:r>
            <a:r>
              <a:rPr lang="cs-CZ" sz="3000" b="1" dirty="0" err="1">
                <a:solidFill>
                  <a:srgbClr val="FFFFFF"/>
                </a:solidFill>
                <a:latin typeface="Arial" charset="0"/>
                <a:sym typeface="Arial" charset="0"/>
              </a:rPr>
              <a:t>mechanism</a:t>
            </a:r>
            <a:br>
              <a:rPr lang="cs-CZ" sz="3000" b="1" dirty="0">
                <a:solidFill>
                  <a:srgbClr val="FFFFFF"/>
                </a:solidFill>
                <a:latin typeface="Arial" charset="0"/>
                <a:sym typeface="Arial" charset="0"/>
              </a:rPr>
            </a:br>
            <a:endParaRPr lang="cs-CZ" sz="3000" b="1" dirty="0">
              <a:solidFill>
                <a:srgbClr val="FFFFFF"/>
              </a:solidFill>
              <a:latin typeface="Arial" charset="0"/>
              <a:sym typeface="Arial" charset="0"/>
            </a:endParaRPr>
          </a:p>
        </p:txBody>
      </p:sp>
      <p:sp>
        <p:nvSpPr>
          <p:cNvPr id="56322" name="Shape 150"/>
          <p:cNvSpPr>
            <a:spLocks noGrp="1"/>
          </p:cNvSpPr>
          <p:nvPr>
            <p:ph type="body" idx="1"/>
          </p:nvPr>
        </p:nvSpPr>
        <p:spPr bwMode="auto">
          <a:xfrm>
            <a:off x="420688" y="1960563"/>
            <a:ext cx="8505825" cy="4040187"/>
          </a:xfrm>
        </p:spPr>
        <p:txBody>
          <a:bodyPr lIns="35718" tIns="35718" rIns="35718" bIns="35718" anchor="t"/>
          <a:lstStyle/>
          <a:p>
            <a:pPr marL="0" indent="0" eaLnBrk="1" hangingPunct="1">
              <a:lnSpc>
                <a:spcPct val="85000"/>
              </a:lnSpc>
              <a:buClr>
                <a:srgbClr val="000000"/>
              </a:buClr>
              <a:buFont typeface="Helvetica Light"/>
              <a:buChar char="•"/>
            </a:pPr>
            <a:r>
              <a:rPr lang="cs-CZ" dirty="0">
                <a:latin typeface="Arial" charset="0"/>
                <a:sym typeface="Arial" charset="0"/>
              </a:rPr>
              <a:t>  </a:t>
            </a:r>
            <a:r>
              <a:rPr lang="cs-CZ" dirty="0" err="1">
                <a:latin typeface="Arial" charset="0"/>
                <a:sym typeface="Arial" charset="0"/>
              </a:rPr>
              <a:t>Infection</a:t>
            </a:r>
            <a:r>
              <a:rPr lang="cs-CZ" dirty="0">
                <a:latin typeface="Arial" charset="0"/>
                <a:sym typeface="Arial" charset="0"/>
              </a:rPr>
              <a:t> (</a:t>
            </a:r>
            <a:r>
              <a:rPr lang="cs-CZ" dirty="0" err="1"/>
              <a:t>chlamydia</a:t>
            </a:r>
            <a:r>
              <a:rPr lang="cs-CZ" dirty="0"/>
              <a:t>, </a:t>
            </a:r>
            <a:r>
              <a:rPr lang="cs-CZ" i="1" dirty="0" err="1"/>
              <a:t>Listeria</a:t>
            </a:r>
            <a:r>
              <a:rPr lang="cs-CZ" i="1" dirty="0"/>
              <a:t> </a:t>
            </a:r>
            <a:r>
              <a:rPr lang="cs-CZ" i="1" dirty="0" err="1"/>
              <a:t>monocytogenes</a:t>
            </a:r>
            <a:r>
              <a:rPr lang="cs-CZ" dirty="0"/>
              <a:t>, cell-</a:t>
            </a:r>
            <a:r>
              <a:rPr lang="cs-CZ" dirty="0" err="1"/>
              <a:t>wall</a:t>
            </a:r>
            <a:r>
              <a:rPr lang="cs-CZ" dirty="0"/>
              <a:t>–deficient </a:t>
            </a:r>
            <a:r>
              <a:rPr lang="cs-CZ" i="1" dirty="0" err="1"/>
              <a:t>Pseudomonas</a:t>
            </a:r>
            <a:r>
              <a:rPr lang="cs-CZ" dirty="0"/>
              <a:t> species, </a:t>
            </a:r>
            <a:r>
              <a:rPr lang="cs-CZ" dirty="0" err="1"/>
              <a:t>reovirus</a:t>
            </a:r>
            <a:r>
              <a:rPr lang="cs-CZ" dirty="0"/>
              <a:t>, </a:t>
            </a:r>
            <a:r>
              <a:rPr lang="cs-CZ" dirty="0">
                <a:latin typeface="Arial" charset="0"/>
                <a:sym typeface="Arial" charset="0"/>
              </a:rPr>
              <a:t>…</a:t>
            </a:r>
            <a:r>
              <a:rPr lang="cs-CZ" dirty="0"/>
              <a:t> </a:t>
            </a:r>
            <a:r>
              <a:rPr lang="cs-CZ" dirty="0" err="1"/>
              <a:t>Paramyxovirus</a:t>
            </a:r>
            <a:r>
              <a:rPr lang="cs-CZ" dirty="0">
                <a:latin typeface="Arial" charset="0"/>
                <a:sym typeface="Arial" charset="0"/>
              </a:rPr>
              <a:t>, </a:t>
            </a:r>
            <a:r>
              <a:rPr lang="cs-CZ" i="1" dirty="0" err="1"/>
              <a:t>Mycobacterium</a:t>
            </a:r>
            <a:r>
              <a:rPr lang="cs-CZ" i="1" dirty="0"/>
              <a:t> </a:t>
            </a:r>
            <a:r>
              <a:rPr lang="cs-CZ" i="1" dirty="0" err="1"/>
              <a:t>paratuberculosis</a:t>
            </a:r>
            <a:r>
              <a:rPr lang="cs-CZ" dirty="0">
                <a:latin typeface="Arial" charset="0"/>
                <a:sym typeface="Arial" charset="0"/>
              </a:rPr>
              <a:t>)</a:t>
            </a:r>
            <a:r>
              <a:rPr lang="cs-CZ" dirty="0"/>
              <a:t> </a:t>
            </a:r>
            <a:endParaRPr lang="cs-CZ" sz="1200" dirty="0">
              <a:latin typeface="Arial" charset="0"/>
              <a:sym typeface="Arial" charset="0"/>
            </a:endParaRPr>
          </a:p>
          <a:p>
            <a:pPr marL="0" indent="0" eaLnBrk="1" hangingPunct="1">
              <a:lnSpc>
                <a:spcPct val="85000"/>
              </a:lnSpc>
              <a:buClr>
                <a:srgbClr val="000000"/>
              </a:buClr>
              <a:buFont typeface="Helvetica Light"/>
              <a:buChar char="•"/>
            </a:pPr>
            <a:r>
              <a:rPr lang="cs-CZ" dirty="0">
                <a:latin typeface="Arial" charset="0"/>
                <a:sym typeface="Arial" charset="0"/>
              </a:rPr>
              <a:t>  </a:t>
            </a:r>
            <a:r>
              <a:rPr lang="cs-CZ" dirty="0" err="1">
                <a:latin typeface="Arial" charset="0"/>
                <a:sym typeface="Arial" charset="0"/>
              </a:rPr>
              <a:t>Comensal</a:t>
            </a:r>
            <a:r>
              <a:rPr lang="cs-CZ" dirty="0">
                <a:latin typeface="Arial" charset="0"/>
                <a:sym typeface="Arial" charset="0"/>
              </a:rPr>
              <a:t> </a:t>
            </a:r>
            <a:r>
              <a:rPr lang="cs-CZ" dirty="0" err="1">
                <a:latin typeface="Arial" charset="0"/>
                <a:sym typeface="Arial" charset="0"/>
              </a:rPr>
              <a:t>microbiota</a:t>
            </a:r>
            <a:endParaRPr lang="cs-CZ" dirty="0">
              <a:latin typeface="Arial" charset="0"/>
              <a:sym typeface="Arial" charset="0"/>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hape 154"/>
          <p:cNvSpPr>
            <a:spLocks noGrp="1"/>
          </p:cNvSpPr>
          <p:nvPr>
            <p:ph type="title"/>
          </p:nvPr>
        </p:nvSpPr>
        <p:spPr bwMode="auto">
          <a:xfrm>
            <a:off x="0" y="257175"/>
            <a:ext cx="7199313" cy="985838"/>
          </a:xfrm>
          <a:solidFill>
            <a:srgbClr val="C3AD8C"/>
          </a:solidFill>
          <a:ln w="3175">
            <a:solidFill>
              <a:srgbClr val="000000"/>
            </a:solidFill>
            <a:round/>
            <a:headEnd/>
            <a:tailEnd/>
          </a:ln>
        </p:spPr>
        <p:txBody>
          <a:bodyPr vert="horz" wrap="square" lIns="44648" tIns="44648" rIns="44648" bIns="44648" numCol="1" anchor="t" anchorCtr="0" compatLnSpc="1">
            <a:prstTxWarp prst="textNoShape">
              <a:avLst/>
            </a:prstTxWarp>
          </a:bodyPr>
          <a:lstStyle/>
          <a:p>
            <a:pPr eaLnBrk="1" hangingPunct="1"/>
            <a:r>
              <a:rPr lang="cs-CZ" dirty="0" err="1">
                <a:solidFill>
                  <a:schemeClr val="bg1"/>
                </a:solidFill>
                <a:latin typeface="Arial" charset="0"/>
                <a:sym typeface="Arial" charset="0"/>
              </a:rPr>
              <a:t>Genetic</a:t>
            </a:r>
            <a:r>
              <a:rPr lang="cs-CZ" dirty="0">
                <a:solidFill>
                  <a:schemeClr val="bg1"/>
                </a:solidFill>
                <a:latin typeface="Arial" charset="0"/>
                <a:sym typeface="Arial" charset="0"/>
              </a:rPr>
              <a:t> </a:t>
            </a:r>
            <a:r>
              <a:rPr lang="cs-CZ" dirty="0" err="1">
                <a:solidFill>
                  <a:schemeClr val="bg1"/>
                </a:solidFill>
                <a:latin typeface="Arial" charset="0"/>
                <a:sym typeface="Arial" charset="0"/>
              </a:rPr>
              <a:t>disposition</a:t>
            </a:r>
            <a:endParaRPr lang="en-US" dirty="0">
              <a:solidFill>
                <a:schemeClr val="bg1"/>
              </a:solidFill>
              <a:latin typeface="Arial" charset="0"/>
              <a:sym typeface="Arial" charset="0"/>
            </a:endParaRPr>
          </a:p>
        </p:txBody>
      </p:sp>
      <p:sp>
        <p:nvSpPr>
          <p:cNvPr id="58370" name="Shape 155"/>
          <p:cNvSpPr>
            <a:spLocks noGrp="1"/>
          </p:cNvSpPr>
          <p:nvPr>
            <p:ph type="body" idx="1"/>
          </p:nvPr>
        </p:nvSpPr>
        <p:spPr bwMode="auto">
          <a:xfrm>
            <a:off x="420688" y="1960563"/>
            <a:ext cx="8229600" cy="4897437"/>
          </a:xfrm>
        </p:spPr>
        <p:txBody>
          <a:bodyPr lIns="35718" tIns="35718" rIns="35718" bIns="35718" anchor="t"/>
          <a:lstStyle/>
          <a:p>
            <a:pPr marL="0" indent="0" eaLnBrk="1" hangingPunct="1">
              <a:lnSpc>
                <a:spcPct val="85000"/>
              </a:lnSpc>
              <a:buClr>
                <a:srgbClr val="000000"/>
              </a:buClr>
              <a:buFont typeface="Helvetica Light"/>
              <a:buChar char="•"/>
            </a:pPr>
            <a:r>
              <a:rPr lang="en-US" dirty="0">
                <a:latin typeface="Arial" charset="0"/>
                <a:sym typeface="Arial" charset="0"/>
              </a:rPr>
              <a:t> </a:t>
            </a:r>
            <a:r>
              <a:rPr lang="cs-CZ" dirty="0">
                <a:latin typeface="Arial" charset="0"/>
                <a:sym typeface="Arial" charset="0"/>
              </a:rPr>
              <a:t>Risk </a:t>
            </a:r>
            <a:r>
              <a:rPr lang="cs-CZ" dirty="0" err="1">
                <a:latin typeface="Arial" charset="0"/>
                <a:sym typeface="Arial" charset="0"/>
              </a:rPr>
              <a:t>for</a:t>
            </a:r>
            <a:r>
              <a:rPr lang="cs-CZ" dirty="0">
                <a:latin typeface="Arial" charset="0"/>
                <a:sym typeface="Arial" charset="0"/>
              </a:rPr>
              <a:t> </a:t>
            </a:r>
            <a:r>
              <a:rPr lang="cs-CZ" dirty="0" err="1">
                <a:latin typeface="Arial" charset="0"/>
                <a:sym typeface="Arial" charset="0"/>
              </a:rPr>
              <a:t>relatives</a:t>
            </a:r>
            <a:r>
              <a:rPr lang="cs-CZ" dirty="0">
                <a:latin typeface="Arial" charset="0"/>
                <a:sym typeface="Arial" charset="0"/>
              </a:rPr>
              <a:t> </a:t>
            </a:r>
            <a:r>
              <a:rPr lang="en-US" dirty="0"/>
              <a:t>-</a:t>
            </a:r>
            <a:r>
              <a:rPr lang="en-US" dirty="0">
                <a:latin typeface="Arial" charset="0"/>
                <a:sym typeface="Arial" charset="0"/>
              </a:rPr>
              <a:t> </a:t>
            </a:r>
            <a:r>
              <a:rPr lang="en-US" dirty="0"/>
              <a:t>14 </a:t>
            </a:r>
            <a:r>
              <a:rPr lang="en-US" dirty="0">
                <a:latin typeface="Arial" charset="0"/>
                <a:sym typeface="Arial" charset="0"/>
              </a:rPr>
              <a:t>– </a:t>
            </a:r>
            <a:r>
              <a:rPr lang="en-US" dirty="0"/>
              <a:t>15</a:t>
            </a:r>
            <a:r>
              <a:rPr lang="en-US" dirty="0">
                <a:latin typeface="Arial" charset="0"/>
                <a:sym typeface="Arial" charset="0"/>
              </a:rPr>
              <a:t>x </a:t>
            </a:r>
            <a:r>
              <a:rPr lang="cs-CZ" dirty="0" err="1">
                <a:latin typeface="Arial" charset="0"/>
                <a:sym typeface="Arial" charset="0"/>
              </a:rPr>
              <a:t>higher</a:t>
            </a:r>
            <a:r>
              <a:rPr lang="cs-CZ" dirty="0">
                <a:latin typeface="Arial" charset="0"/>
                <a:sym typeface="Arial" charset="0"/>
              </a:rPr>
              <a:t> </a:t>
            </a:r>
            <a:r>
              <a:rPr lang="cs-CZ" dirty="0" err="1">
                <a:latin typeface="Arial" charset="0"/>
                <a:sym typeface="Arial" charset="0"/>
              </a:rPr>
              <a:t>then</a:t>
            </a:r>
            <a:r>
              <a:rPr lang="cs-CZ" dirty="0">
                <a:latin typeface="Arial" charset="0"/>
                <a:sym typeface="Arial" charset="0"/>
              </a:rPr>
              <a:t> in </a:t>
            </a:r>
            <a:r>
              <a:rPr lang="cs-CZ" dirty="0" err="1">
                <a:latin typeface="Arial" charset="0"/>
                <a:sym typeface="Arial" charset="0"/>
              </a:rPr>
              <a:t>general</a:t>
            </a:r>
            <a:r>
              <a:rPr lang="cs-CZ" dirty="0">
                <a:latin typeface="Arial" charset="0"/>
                <a:sym typeface="Arial" charset="0"/>
              </a:rPr>
              <a:t> </a:t>
            </a:r>
            <a:r>
              <a:rPr lang="cs-CZ" dirty="0" err="1">
                <a:latin typeface="Arial" charset="0"/>
                <a:sym typeface="Arial" charset="0"/>
              </a:rPr>
              <a:t>population</a:t>
            </a:r>
            <a:r>
              <a:rPr lang="en-US" dirty="0">
                <a:latin typeface="Arial" charset="0"/>
                <a:sym typeface="Arial" charset="0"/>
              </a:rPr>
              <a:t>. </a:t>
            </a:r>
            <a:endParaRPr lang="en-US" sz="1200" dirty="0"/>
          </a:p>
          <a:p>
            <a:pPr marL="0" indent="0" eaLnBrk="1" hangingPunct="1">
              <a:lnSpc>
                <a:spcPct val="85000"/>
              </a:lnSpc>
              <a:buClr>
                <a:srgbClr val="000000"/>
              </a:buClr>
              <a:buFont typeface="Helvetica Light"/>
              <a:buChar char="•"/>
            </a:pPr>
            <a:r>
              <a:rPr lang="en-US" dirty="0">
                <a:latin typeface="Arial" charset="0"/>
                <a:sym typeface="Arial" charset="0"/>
              </a:rPr>
              <a:t> Minim</a:t>
            </a:r>
            <a:r>
              <a:rPr lang="cs-CZ" dirty="0" err="1">
                <a:latin typeface="Arial" charset="0"/>
                <a:sym typeface="Arial" charset="0"/>
              </a:rPr>
              <a:t>ally</a:t>
            </a:r>
            <a:r>
              <a:rPr lang="cs-CZ" dirty="0">
                <a:latin typeface="Arial" charset="0"/>
                <a:sym typeface="Arial" charset="0"/>
              </a:rPr>
              <a:t> 30 </a:t>
            </a:r>
            <a:r>
              <a:rPr lang="cs-CZ" dirty="0" err="1">
                <a:latin typeface="Arial" charset="0"/>
                <a:sym typeface="Arial" charset="0"/>
              </a:rPr>
              <a:t>genes</a:t>
            </a:r>
            <a:r>
              <a:rPr lang="cs-CZ" dirty="0">
                <a:latin typeface="Arial" charset="0"/>
                <a:sym typeface="Arial" charset="0"/>
              </a:rPr>
              <a:t> </a:t>
            </a:r>
            <a:r>
              <a:rPr lang="cs-CZ" dirty="0" err="1">
                <a:latin typeface="Arial" charset="0"/>
                <a:sym typeface="Arial" charset="0"/>
              </a:rPr>
              <a:t>connected</a:t>
            </a:r>
            <a:r>
              <a:rPr lang="cs-CZ" dirty="0">
                <a:latin typeface="Arial" charset="0"/>
                <a:sym typeface="Arial" charset="0"/>
              </a:rPr>
              <a:t> </a:t>
            </a:r>
            <a:r>
              <a:rPr lang="cs-CZ" dirty="0" err="1">
                <a:latin typeface="Arial" charset="0"/>
                <a:sym typeface="Arial" charset="0"/>
              </a:rPr>
              <a:t>with</a:t>
            </a:r>
            <a:r>
              <a:rPr lang="cs-CZ" dirty="0">
                <a:latin typeface="Arial" charset="0"/>
                <a:sym typeface="Arial" charset="0"/>
              </a:rPr>
              <a:t> MC</a:t>
            </a:r>
            <a:endParaRPr lang="en-US" sz="1200" dirty="0"/>
          </a:p>
          <a:p>
            <a:pPr marL="0" indent="0" eaLnBrk="1" hangingPunct="1">
              <a:lnSpc>
                <a:spcPct val="85000"/>
              </a:lnSpc>
              <a:buClr>
                <a:srgbClr val="000000"/>
              </a:buClr>
              <a:buFont typeface="Helvetica Light"/>
              <a:buChar char="•"/>
            </a:pPr>
            <a:r>
              <a:rPr lang="en-US" dirty="0">
                <a:latin typeface="Arial" charset="0"/>
                <a:sym typeface="Arial" charset="0"/>
              </a:rPr>
              <a:t> </a:t>
            </a:r>
            <a:r>
              <a:rPr lang="en-US" i="1" dirty="0"/>
              <a:t>NOD2/CARD15</a:t>
            </a:r>
            <a:r>
              <a:rPr lang="en-US" dirty="0"/>
              <a:t> </a:t>
            </a:r>
            <a:r>
              <a:rPr lang="en-US" dirty="0">
                <a:latin typeface="Arial" charset="0"/>
                <a:sym typeface="Arial" charset="0"/>
              </a:rPr>
              <a:t>– 2001 </a:t>
            </a:r>
            <a:r>
              <a:rPr lang="cs-CZ" dirty="0">
                <a:latin typeface="Arial" charset="0"/>
                <a:sym typeface="Arial" charset="0"/>
              </a:rPr>
              <a:t>– more </a:t>
            </a:r>
            <a:r>
              <a:rPr lang="cs-CZ" dirty="0" err="1">
                <a:latin typeface="Arial" charset="0"/>
                <a:sym typeface="Arial" charset="0"/>
              </a:rPr>
              <a:t>found</a:t>
            </a:r>
            <a:r>
              <a:rPr lang="cs-CZ" dirty="0">
                <a:latin typeface="Arial" charset="0"/>
                <a:sym typeface="Arial" charset="0"/>
              </a:rPr>
              <a:t> in </a:t>
            </a:r>
            <a:r>
              <a:rPr lang="cs-CZ" dirty="0" err="1">
                <a:latin typeface="Arial" charset="0"/>
                <a:sym typeface="Arial" charset="0"/>
              </a:rPr>
              <a:t>younger</a:t>
            </a:r>
            <a:r>
              <a:rPr lang="cs-CZ" dirty="0">
                <a:latin typeface="Arial" charset="0"/>
                <a:sym typeface="Arial" charset="0"/>
              </a:rPr>
              <a:t> </a:t>
            </a:r>
            <a:r>
              <a:rPr lang="cs-CZ" dirty="0" err="1">
                <a:latin typeface="Arial" charset="0"/>
                <a:sym typeface="Arial" charset="0"/>
              </a:rPr>
              <a:t>age</a:t>
            </a:r>
            <a:r>
              <a:rPr lang="cs-CZ" dirty="0">
                <a:latin typeface="Arial" charset="0"/>
                <a:sym typeface="Arial" charset="0"/>
              </a:rPr>
              <a:t>, </a:t>
            </a:r>
            <a:r>
              <a:rPr lang="cs-CZ" dirty="0" err="1">
                <a:latin typeface="Arial" charset="0"/>
                <a:sym typeface="Arial" charset="0"/>
              </a:rPr>
              <a:t>ileal</a:t>
            </a:r>
            <a:r>
              <a:rPr lang="cs-CZ" dirty="0">
                <a:latin typeface="Arial" charset="0"/>
                <a:sym typeface="Arial" charset="0"/>
              </a:rPr>
              <a:t> </a:t>
            </a:r>
            <a:r>
              <a:rPr lang="cs-CZ" dirty="0" err="1">
                <a:latin typeface="Arial" charset="0"/>
                <a:sym typeface="Arial" charset="0"/>
              </a:rPr>
              <a:t>location</a:t>
            </a:r>
            <a:r>
              <a:rPr lang="cs-CZ" dirty="0">
                <a:latin typeface="Arial" charset="0"/>
                <a:sym typeface="Arial" charset="0"/>
              </a:rPr>
              <a:t>, </a:t>
            </a:r>
            <a:r>
              <a:rPr lang="cs-CZ" dirty="0" err="1">
                <a:latin typeface="Arial" charset="0"/>
                <a:sym typeface="Arial" charset="0"/>
              </a:rPr>
              <a:t>tendency</a:t>
            </a:r>
            <a:r>
              <a:rPr lang="cs-CZ" dirty="0">
                <a:latin typeface="Arial" charset="0"/>
                <a:sym typeface="Arial" charset="0"/>
              </a:rPr>
              <a:t> to </a:t>
            </a:r>
            <a:r>
              <a:rPr lang="cs-CZ" dirty="0" err="1">
                <a:latin typeface="Arial" charset="0"/>
                <a:sym typeface="Arial" charset="0"/>
              </a:rPr>
              <a:t>stricturing</a:t>
            </a:r>
            <a:r>
              <a:rPr lang="cs-CZ" dirty="0">
                <a:latin typeface="Arial" charset="0"/>
                <a:sym typeface="Arial" charset="0"/>
              </a:rPr>
              <a:t> </a:t>
            </a:r>
            <a:r>
              <a:rPr lang="cs-CZ" dirty="0" err="1">
                <a:latin typeface="Arial" charset="0"/>
                <a:sym typeface="Arial" charset="0"/>
              </a:rPr>
              <a:t>phenotype</a:t>
            </a:r>
            <a:r>
              <a:rPr lang="cs-CZ" dirty="0">
                <a:latin typeface="Arial" charset="0"/>
                <a:sym typeface="Arial" charset="0"/>
              </a:rPr>
              <a:t>, </a:t>
            </a:r>
            <a:r>
              <a:rPr lang="en-US" dirty="0"/>
              <a:t>20% </a:t>
            </a:r>
            <a:r>
              <a:rPr lang="en-US" dirty="0">
                <a:latin typeface="Arial" charset="0"/>
                <a:sym typeface="Arial" charset="0"/>
              </a:rPr>
              <a:t>-</a:t>
            </a:r>
            <a:r>
              <a:rPr lang="en-US" dirty="0"/>
              <a:t> 30% </a:t>
            </a:r>
            <a:r>
              <a:rPr lang="en-US" dirty="0">
                <a:latin typeface="Arial" charset="0"/>
                <a:sym typeface="Arial" charset="0"/>
              </a:rPr>
              <a:t>CD</a:t>
            </a:r>
            <a:r>
              <a:rPr lang="cs-CZ" dirty="0">
                <a:latin typeface="Arial" charset="0"/>
                <a:sym typeface="Arial" charset="0"/>
              </a:rPr>
              <a:t> </a:t>
            </a:r>
            <a:r>
              <a:rPr lang="cs-CZ" dirty="0" err="1">
                <a:latin typeface="Arial" charset="0"/>
                <a:sym typeface="Arial" charset="0"/>
              </a:rPr>
              <a:t>patients</a:t>
            </a:r>
            <a:r>
              <a:rPr lang="en-US" dirty="0">
                <a:latin typeface="Arial" charset="0"/>
                <a:sym typeface="Arial" charset="0"/>
              </a:rPr>
              <a:t>, </a:t>
            </a:r>
            <a:r>
              <a:rPr lang="cs-CZ" dirty="0" err="1">
                <a:latin typeface="Arial" charset="0"/>
                <a:sym typeface="Arial" charset="0"/>
              </a:rPr>
              <a:t>penetration</a:t>
            </a:r>
            <a:r>
              <a:rPr lang="cs-CZ" dirty="0">
                <a:latin typeface="Arial" charset="0"/>
                <a:sym typeface="Arial" charset="0"/>
              </a:rPr>
              <a:t> </a:t>
            </a:r>
            <a:r>
              <a:rPr lang="cs-CZ" dirty="0" err="1">
                <a:latin typeface="Arial" charset="0"/>
                <a:sym typeface="Arial" charset="0"/>
              </a:rPr>
              <a:t>less</a:t>
            </a:r>
            <a:r>
              <a:rPr lang="cs-CZ" dirty="0">
                <a:latin typeface="Arial" charset="0"/>
                <a:sym typeface="Arial" charset="0"/>
              </a:rPr>
              <a:t> </a:t>
            </a:r>
            <a:r>
              <a:rPr lang="cs-CZ" dirty="0" err="1">
                <a:latin typeface="Arial" charset="0"/>
                <a:sym typeface="Arial" charset="0"/>
              </a:rPr>
              <a:t>then</a:t>
            </a:r>
            <a:r>
              <a:rPr lang="en-US" dirty="0">
                <a:latin typeface="Arial" charset="0"/>
                <a:sym typeface="Arial" charset="0"/>
              </a:rPr>
              <a:t> 1%. </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hape 157"/>
          <p:cNvSpPr>
            <a:spLocks noGrp="1"/>
          </p:cNvSpPr>
          <p:nvPr>
            <p:ph type="title"/>
          </p:nvPr>
        </p:nvSpPr>
        <p:spPr bwMode="auto">
          <a:xfrm>
            <a:off x="3175" y="260350"/>
            <a:ext cx="6856413" cy="863370"/>
          </a:xfrm>
          <a:solidFill>
            <a:srgbClr val="C3AD8C"/>
          </a:solidFill>
          <a:ln w="3175">
            <a:solidFill>
              <a:srgbClr val="000000"/>
            </a:solidFill>
            <a:round/>
            <a:headEnd/>
            <a:tailEnd/>
          </a:ln>
        </p:spPr>
        <p:txBody>
          <a:bodyPr vert="horz" wrap="square" lIns="44648" tIns="44648" rIns="44648" bIns="44648" numCol="1" anchor="t" anchorCtr="0" compatLnSpc="1">
            <a:prstTxWarp prst="textNoShape">
              <a:avLst/>
            </a:prstTxWarp>
            <a:normAutofit fontScale="90000"/>
          </a:bodyPr>
          <a:lstStyle/>
          <a:p>
            <a:pPr eaLnBrk="1" hangingPunct="1"/>
            <a:r>
              <a:rPr lang="cs-CZ" dirty="0" err="1">
                <a:solidFill>
                  <a:schemeClr val="bg1"/>
                </a:solidFill>
                <a:latin typeface="Arial" charset="0"/>
                <a:sym typeface="Arial" charset="0"/>
              </a:rPr>
              <a:t>Genes</a:t>
            </a:r>
            <a:endParaRPr lang="en-US" dirty="0">
              <a:solidFill>
                <a:schemeClr val="bg1"/>
              </a:solidFill>
              <a:latin typeface="Arial" charset="0"/>
              <a:sym typeface="Arial" charset="0"/>
            </a:endParaRPr>
          </a:p>
        </p:txBody>
      </p:sp>
      <p:graphicFrame>
        <p:nvGraphicFramePr>
          <p:cNvPr id="44145" name="Group 113"/>
          <p:cNvGraphicFramePr>
            <a:graphicFrameLocks noGrp="1"/>
          </p:cNvGraphicFramePr>
          <p:nvPr>
            <p:extLst>
              <p:ext uri="{D42A27DB-BD31-4B8C-83A1-F6EECF244321}">
                <p14:modId xmlns:p14="http://schemas.microsoft.com/office/powerpoint/2010/main" val="2932536890"/>
              </p:ext>
            </p:extLst>
          </p:nvPr>
        </p:nvGraphicFramePr>
        <p:xfrm>
          <a:off x="333566" y="1262738"/>
          <a:ext cx="3929961" cy="5486134"/>
        </p:xfrm>
        <a:graphic>
          <a:graphicData uri="http://schemas.openxmlformats.org/drawingml/2006/table">
            <a:tbl>
              <a:tblPr/>
              <a:tblGrid>
                <a:gridCol w="1926011">
                  <a:extLst>
                    <a:ext uri="{9D8B030D-6E8A-4147-A177-3AD203B41FA5}">
                      <a16:colId xmlns:a16="http://schemas.microsoft.com/office/drawing/2014/main" val="20000"/>
                    </a:ext>
                  </a:extLst>
                </a:gridCol>
                <a:gridCol w="2003950">
                  <a:extLst>
                    <a:ext uri="{9D8B030D-6E8A-4147-A177-3AD203B41FA5}">
                      <a16:colId xmlns:a16="http://schemas.microsoft.com/office/drawing/2014/main" val="20001"/>
                    </a:ext>
                  </a:extLst>
                </a:gridCol>
              </a:tblGrid>
              <a:tr h="665214">
                <a:tc>
                  <a:txBody>
                    <a:bodyPr/>
                    <a:lstStyle/>
                    <a:p>
                      <a:pPr marL="0" marR="0" lvl="0" indent="0" algn="l" defTabSz="584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charset="0"/>
                          <a:cs typeface="Arial" charset="0"/>
                          <a:sym typeface="Arial" charset="0"/>
                        </a:rPr>
                        <a:t>CHROMOSOME</a:t>
                      </a:r>
                    </a:p>
                  </a:txBody>
                  <a:tcPr marL="63500" marR="63500" marT="63500" marB="63500" anchor="ctr" horzOverflow="overflow">
                    <a:lnL w="12700" cap="flat" cmpd="sng" algn="ctr">
                      <a:solidFill>
                        <a:srgbClr val="EFEFEF"/>
                      </a:solidFill>
                      <a:prstDash val="solid"/>
                      <a:miter lim="0"/>
                      <a:headEnd type="none" w="med" len="med"/>
                      <a:tailEnd type="none" w="med" len="med"/>
                    </a:lnL>
                    <a:lnR w="12700" cap="flat" cmpd="sng" algn="ctr">
                      <a:solidFill>
                        <a:srgbClr val="EFEFEF"/>
                      </a:solidFill>
                      <a:prstDash val="solid"/>
                      <a:miter lim="0"/>
                      <a:headEnd type="none" w="med" len="med"/>
                      <a:tailEnd type="none" w="med" len="med"/>
                    </a:lnR>
                    <a:lnT w="12700" cap="flat" cmpd="sng" algn="ctr">
                      <a:solidFill>
                        <a:srgbClr val="EFEFEF"/>
                      </a:solidFill>
                      <a:prstDash val="solid"/>
                      <a:miter lim="0"/>
                      <a:headEnd type="none" w="med" len="med"/>
                      <a:tailEnd type="none" w="med" len="med"/>
                    </a:lnT>
                    <a:lnB w="12700" cap="flat" cmpd="sng" algn="ctr">
                      <a:solidFill>
                        <a:srgbClr val="EFEFEF"/>
                      </a:solidFill>
                      <a:prstDash val="solid"/>
                      <a:miter lim="0"/>
                      <a:headEnd type="none" w="med" len="med"/>
                      <a:tailEnd type="none" w="med" len="med"/>
                    </a:lnB>
                    <a:lnTlToBr>
                      <a:noFill/>
                    </a:lnTlToBr>
                    <a:lnBlToTr>
                      <a:noFill/>
                    </a:lnBlToTr>
                    <a:solidFill>
                      <a:srgbClr val="000000">
                        <a:alpha val="0"/>
                      </a:srgbClr>
                    </a:solidFill>
                  </a:tcPr>
                </a:tc>
                <a:tc>
                  <a:txBody>
                    <a:bodyPr/>
                    <a:lstStyle/>
                    <a:p>
                      <a:pPr marL="0" marR="0" lvl="0" indent="0" algn="l" defTabSz="584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charset="0"/>
                          <a:cs typeface="Arial" charset="0"/>
                          <a:sym typeface="Arial" charset="0"/>
                        </a:rPr>
                        <a:t>GENES OR LOCI</a:t>
                      </a:r>
                    </a:p>
                  </a:txBody>
                  <a:tcPr marL="63500" marR="63500" marT="63500" marB="63500" anchor="ctr" horzOverflow="overflow">
                    <a:lnL w="12700" cap="flat" cmpd="sng" algn="ctr">
                      <a:solidFill>
                        <a:srgbClr val="EFEFEF"/>
                      </a:solidFill>
                      <a:prstDash val="solid"/>
                      <a:miter lim="0"/>
                      <a:headEnd type="none" w="med" len="med"/>
                      <a:tailEnd type="none" w="med" len="med"/>
                    </a:lnL>
                    <a:lnR w="12700" cap="flat" cmpd="sng" algn="ctr">
                      <a:solidFill>
                        <a:srgbClr val="EFEFEF"/>
                      </a:solidFill>
                      <a:prstDash val="solid"/>
                      <a:miter lim="0"/>
                      <a:headEnd type="none" w="med" len="med"/>
                      <a:tailEnd type="none" w="med" len="med"/>
                    </a:lnR>
                    <a:lnT w="12700" cap="flat" cmpd="sng" algn="ctr">
                      <a:solidFill>
                        <a:srgbClr val="EFEFEF"/>
                      </a:solidFill>
                      <a:prstDash val="solid"/>
                      <a:miter lim="0"/>
                      <a:headEnd type="none" w="med" len="med"/>
                      <a:tailEnd type="none" w="med" len="med"/>
                    </a:lnT>
                    <a:lnB w="12700" cap="flat" cmpd="sng" algn="ctr">
                      <a:solidFill>
                        <a:srgbClr val="EFEFEF"/>
                      </a:solidFill>
                      <a:prstDash val="solid"/>
                      <a:miter lim="0"/>
                      <a:headEnd type="none" w="med" len="med"/>
                      <a:tailEnd type="none" w="med" len="med"/>
                    </a:lnB>
                    <a:lnTlToBr>
                      <a:noFill/>
                    </a:lnTlToBr>
                    <a:lnBlToTr>
                      <a:noFill/>
                    </a:lnBlToTr>
                    <a:solidFill>
                      <a:srgbClr val="000000">
                        <a:alpha val="0"/>
                      </a:srgbClr>
                    </a:solidFill>
                  </a:tcPr>
                </a:tc>
                <a:extLst>
                  <a:ext uri="{0D108BD9-81ED-4DB2-BD59-A6C34878D82A}">
                    <a16:rowId xmlns:a16="http://schemas.microsoft.com/office/drawing/2014/main" val="10000"/>
                  </a:ext>
                </a:extLst>
              </a:tr>
              <a:tr h="358441">
                <a:tc>
                  <a:txBody>
                    <a:bodyPr/>
                    <a:lstStyle/>
                    <a:p>
                      <a:pPr marL="0" marR="0" lvl="0" indent="0" algn="l" defTabSz="584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cs typeface="Arial" charset="0"/>
                          <a:sym typeface="Arial" charset="0"/>
                        </a:rPr>
                        <a:t>1p13</a:t>
                      </a:r>
                    </a:p>
                  </a:txBody>
                  <a:tcPr marL="63500" marR="63500" marT="63500" marB="63500" anchor="ctr" horzOverflow="overflow">
                    <a:lnL w="12700" cap="flat" cmpd="sng" algn="ctr">
                      <a:solidFill>
                        <a:srgbClr val="EFEFEF"/>
                      </a:solidFill>
                      <a:prstDash val="solid"/>
                      <a:miter lim="0"/>
                      <a:headEnd type="none" w="med" len="med"/>
                      <a:tailEnd type="none" w="med" len="med"/>
                    </a:lnL>
                    <a:lnR w="12700" cap="flat" cmpd="sng" algn="ctr">
                      <a:solidFill>
                        <a:srgbClr val="EFEFEF"/>
                      </a:solidFill>
                      <a:prstDash val="solid"/>
                      <a:miter lim="0"/>
                      <a:headEnd type="none" w="med" len="med"/>
                      <a:tailEnd type="none" w="med" len="med"/>
                    </a:lnR>
                    <a:lnT w="12700" cap="flat" cmpd="sng" algn="ctr">
                      <a:solidFill>
                        <a:srgbClr val="EFEFEF"/>
                      </a:solidFill>
                      <a:prstDash val="solid"/>
                      <a:miter lim="0"/>
                      <a:headEnd type="none" w="med" len="med"/>
                      <a:tailEnd type="none" w="med" len="med"/>
                    </a:lnT>
                    <a:lnB w="12700" cap="flat" cmpd="sng" algn="ctr">
                      <a:solidFill>
                        <a:srgbClr val="EFEFEF"/>
                      </a:solidFill>
                      <a:prstDash val="solid"/>
                      <a:miter lim="0"/>
                      <a:headEnd type="none" w="med" len="med"/>
                      <a:tailEnd type="none" w="med" len="med"/>
                    </a:lnB>
                    <a:lnTlToBr>
                      <a:noFill/>
                    </a:lnTlToBr>
                    <a:lnBlToTr>
                      <a:noFill/>
                    </a:lnBlToTr>
                    <a:solidFill>
                      <a:srgbClr val="000000">
                        <a:alpha val="0"/>
                      </a:srgbClr>
                    </a:solidFill>
                  </a:tcPr>
                </a:tc>
                <a:tc>
                  <a:txBody>
                    <a:bodyPr/>
                    <a:lstStyle/>
                    <a:p>
                      <a:pPr marL="0" marR="0" lvl="0" indent="0" algn="l" defTabSz="5842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dirty="0">
                          <a:ln>
                            <a:noFill/>
                          </a:ln>
                          <a:solidFill>
                            <a:srgbClr val="000000"/>
                          </a:solidFill>
                          <a:effectLst/>
                          <a:latin typeface="Arial" charset="0"/>
                          <a:cs typeface="Arial" charset="0"/>
                          <a:sym typeface="Arial" charset="0"/>
                        </a:rPr>
                        <a:t>PTPN22</a:t>
                      </a:r>
                    </a:p>
                  </a:txBody>
                  <a:tcPr marL="63500" marR="63500" marT="63500" marB="63500" anchor="ctr" horzOverflow="overflow">
                    <a:lnL w="12700" cap="flat" cmpd="sng" algn="ctr">
                      <a:solidFill>
                        <a:srgbClr val="EFEFEF"/>
                      </a:solidFill>
                      <a:prstDash val="solid"/>
                      <a:miter lim="0"/>
                      <a:headEnd type="none" w="med" len="med"/>
                      <a:tailEnd type="none" w="med" len="med"/>
                    </a:lnL>
                    <a:lnR w="12700" cap="flat" cmpd="sng" algn="ctr">
                      <a:solidFill>
                        <a:srgbClr val="EFEFEF"/>
                      </a:solidFill>
                      <a:prstDash val="solid"/>
                      <a:miter lim="0"/>
                      <a:headEnd type="none" w="med" len="med"/>
                      <a:tailEnd type="none" w="med" len="med"/>
                    </a:lnR>
                    <a:lnT w="12700" cap="flat" cmpd="sng" algn="ctr">
                      <a:solidFill>
                        <a:srgbClr val="EFEFEF"/>
                      </a:solidFill>
                      <a:prstDash val="solid"/>
                      <a:miter lim="0"/>
                      <a:headEnd type="none" w="med" len="med"/>
                      <a:tailEnd type="none" w="med" len="med"/>
                    </a:lnT>
                    <a:lnB w="12700" cap="flat" cmpd="sng" algn="ctr">
                      <a:solidFill>
                        <a:srgbClr val="EFEFEF"/>
                      </a:solidFill>
                      <a:prstDash val="solid"/>
                      <a:miter lim="0"/>
                      <a:headEnd type="none" w="med" len="med"/>
                      <a:tailEnd type="none" w="med" len="med"/>
                    </a:lnB>
                    <a:lnTlToBr>
                      <a:noFill/>
                    </a:lnTlToBr>
                    <a:lnBlToTr>
                      <a:noFill/>
                    </a:lnBlToTr>
                    <a:solidFill>
                      <a:srgbClr val="000000">
                        <a:alpha val="0"/>
                      </a:srgbClr>
                    </a:solidFill>
                  </a:tcPr>
                </a:tc>
                <a:extLst>
                  <a:ext uri="{0D108BD9-81ED-4DB2-BD59-A6C34878D82A}">
                    <a16:rowId xmlns:a16="http://schemas.microsoft.com/office/drawing/2014/main" val="10001"/>
                  </a:ext>
                </a:extLst>
              </a:tr>
              <a:tr h="358441">
                <a:tc>
                  <a:txBody>
                    <a:bodyPr/>
                    <a:lstStyle/>
                    <a:p>
                      <a:pPr marL="0" marR="0" lvl="0" indent="0" algn="l" defTabSz="584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cs typeface="Arial" charset="0"/>
                          <a:sym typeface="Arial" charset="0"/>
                        </a:rPr>
                        <a:t>1p31</a:t>
                      </a:r>
                    </a:p>
                  </a:txBody>
                  <a:tcPr marL="63500" marR="63500" marT="63500" marB="63500" anchor="ctr" horzOverflow="overflow">
                    <a:lnL w="12700" cap="flat" cmpd="sng" algn="ctr">
                      <a:solidFill>
                        <a:srgbClr val="EFEFEF"/>
                      </a:solidFill>
                      <a:prstDash val="solid"/>
                      <a:miter lim="0"/>
                      <a:headEnd type="none" w="med" len="med"/>
                      <a:tailEnd type="none" w="med" len="med"/>
                    </a:lnL>
                    <a:lnR w="12700" cap="flat" cmpd="sng" algn="ctr">
                      <a:solidFill>
                        <a:srgbClr val="EFEFEF"/>
                      </a:solidFill>
                      <a:prstDash val="solid"/>
                      <a:miter lim="0"/>
                      <a:headEnd type="none" w="med" len="med"/>
                      <a:tailEnd type="none" w="med" len="med"/>
                    </a:lnR>
                    <a:lnT w="12700" cap="flat" cmpd="sng" algn="ctr">
                      <a:solidFill>
                        <a:srgbClr val="EFEFEF"/>
                      </a:solidFill>
                      <a:prstDash val="solid"/>
                      <a:miter lim="0"/>
                      <a:headEnd type="none" w="med" len="med"/>
                      <a:tailEnd type="none" w="med" len="med"/>
                    </a:lnT>
                    <a:lnB w="12700" cap="flat" cmpd="sng" algn="ctr">
                      <a:solidFill>
                        <a:srgbClr val="EFEFEF"/>
                      </a:solidFill>
                      <a:prstDash val="solid"/>
                      <a:miter lim="0"/>
                      <a:headEnd type="none" w="med" len="med"/>
                      <a:tailEnd type="none" w="med" len="med"/>
                    </a:lnB>
                    <a:lnTlToBr>
                      <a:noFill/>
                    </a:lnTlToBr>
                    <a:lnBlToTr>
                      <a:noFill/>
                    </a:lnBlToTr>
                    <a:solidFill>
                      <a:srgbClr val="000000">
                        <a:alpha val="0"/>
                      </a:srgbClr>
                    </a:solidFill>
                  </a:tcPr>
                </a:tc>
                <a:tc>
                  <a:txBody>
                    <a:bodyPr/>
                    <a:lstStyle/>
                    <a:p>
                      <a:pPr marL="0" marR="0" lvl="0" indent="0" algn="l" defTabSz="5842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a:ln>
                            <a:noFill/>
                          </a:ln>
                          <a:solidFill>
                            <a:srgbClr val="000000"/>
                          </a:solidFill>
                          <a:effectLst/>
                          <a:latin typeface="Arial" charset="0"/>
                          <a:cs typeface="Arial" charset="0"/>
                          <a:sym typeface="Arial" charset="0"/>
                        </a:rPr>
                        <a:t>IL23R</a:t>
                      </a:r>
                    </a:p>
                  </a:txBody>
                  <a:tcPr marL="63500" marR="63500" marT="63500" marB="63500" anchor="ctr" horzOverflow="overflow">
                    <a:lnL w="12700" cap="flat" cmpd="sng" algn="ctr">
                      <a:solidFill>
                        <a:srgbClr val="EFEFEF"/>
                      </a:solidFill>
                      <a:prstDash val="solid"/>
                      <a:miter lim="0"/>
                      <a:headEnd type="none" w="med" len="med"/>
                      <a:tailEnd type="none" w="med" len="med"/>
                    </a:lnL>
                    <a:lnR w="12700" cap="flat" cmpd="sng" algn="ctr">
                      <a:solidFill>
                        <a:srgbClr val="EFEFEF"/>
                      </a:solidFill>
                      <a:prstDash val="solid"/>
                      <a:miter lim="0"/>
                      <a:headEnd type="none" w="med" len="med"/>
                      <a:tailEnd type="none" w="med" len="med"/>
                    </a:lnR>
                    <a:lnT w="12700" cap="flat" cmpd="sng" algn="ctr">
                      <a:solidFill>
                        <a:srgbClr val="EFEFEF"/>
                      </a:solidFill>
                      <a:prstDash val="solid"/>
                      <a:miter lim="0"/>
                      <a:headEnd type="none" w="med" len="med"/>
                      <a:tailEnd type="none" w="med" len="med"/>
                    </a:lnT>
                    <a:lnB w="12700" cap="flat" cmpd="sng" algn="ctr">
                      <a:solidFill>
                        <a:srgbClr val="EFEFEF"/>
                      </a:solidFill>
                      <a:prstDash val="solid"/>
                      <a:miter lim="0"/>
                      <a:headEnd type="none" w="med" len="med"/>
                      <a:tailEnd type="none" w="med" len="med"/>
                    </a:lnB>
                    <a:lnTlToBr>
                      <a:noFill/>
                    </a:lnTlToBr>
                    <a:lnBlToTr>
                      <a:noFill/>
                    </a:lnBlToTr>
                    <a:solidFill>
                      <a:srgbClr val="000000">
                        <a:alpha val="0"/>
                      </a:srgbClr>
                    </a:solidFill>
                  </a:tcPr>
                </a:tc>
                <a:extLst>
                  <a:ext uri="{0D108BD9-81ED-4DB2-BD59-A6C34878D82A}">
                    <a16:rowId xmlns:a16="http://schemas.microsoft.com/office/drawing/2014/main" val="10002"/>
                  </a:ext>
                </a:extLst>
              </a:tr>
              <a:tr h="358441">
                <a:tc>
                  <a:txBody>
                    <a:bodyPr/>
                    <a:lstStyle/>
                    <a:p>
                      <a:pPr marL="0" marR="0" lvl="0" indent="0" algn="l" defTabSz="584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cs typeface="Arial" charset="0"/>
                          <a:sym typeface="Arial" charset="0"/>
                        </a:rPr>
                        <a:t>1q23</a:t>
                      </a:r>
                    </a:p>
                  </a:txBody>
                  <a:tcPr marL="63500" marR="63500" marT="63500" marB="63500" anchor="ctr" horzOverflow="overflow">
                    <a:lnL w="12700" cap="flat" cmpd="sng" algn="ctr">
                      <a:solidFill>
                        <a:srgbClr val="EFEFEF"/>
                      </a:solidFill>
                      <a:prstDash val="solid"/>
                      <a:miter lim="0"/>
                      <a:headEnd type="none" w="med" len="med"/>
                      <a:tailEnd type="none" w="med" len="med"/>
                    </a:lnL>
                    <a:lnR w="12700" cap="flat" cmpd="sng" algn="ctr">
                      <a:solidFill>
                        <a:srgbClr val="EFEFEF"/>
                      </a:solidFill>
                      <a:prstDash val="solid"/>
                      <a:miter lim="0"/>
                      <a:headEnd type="none" w="med" len="med"/>
                      <a:tailEnd type="none" w="med" len="med"/>
                    </a:lnR>
                    <a:lnT w="12700" cap="flat" cmpd="sng" algn="ctr">
                      <a:solidFill>
                        <a:srgbClr val="EFEFEF"/>
                      </a:solidFill>
                      <a:prstDash val="solid"/>
                      <a:miter lim="0"/>
                      <a:headEnd type="none" w="med" len="med"/>
                      <a:tailEnd type="none" w="med" len="med"/>
                    </a:lnT>
                    <a:lnB w="12700" cap="flat" cmpd="sng" algn="ctr">
                      <a:solidFill>
                        <a:srgbClr val="EFEFEF"/>
                      </a:solidFill>
                      <a:prstDash val="solid"/>
                      <a:miter lim="0"/>
                      <a:headEnd type="none" w="med" len="med"/>
                      <a:tailEnd type="none" w="med" len="med"/>
                    </a:lnB>
                    <a:lnTlToBr>
                      <a:noFill/>
                    </a:lnTlToBr>
                    <a:lnBlToTr>
                      <a:noFill/>
                    </a:lnBlToTr>
                    <a:solidFill>
                      <a:srgbClr val="000000">
                        <a:alpha val="0"/>
                      </a:srgbClr>
                    </a:solidFill>
                  </a:tcPr>
                </a:tc>
                <a:tc>
                  <a:txBody>
                    <a:bodyPr/>
                    <a:lstStyle/>
                    <a:p>
                      <a:pPr marL="0" marR="0" lvl="0" indent="0" algn="l" defTabSz="5842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a:ln>
                            <a:noFill/>
                          </a:ln>
                          <a:solidFill>
                            <a:srgbClr val="000000"/>
                          </a:solidFill>
                          <a:effectLst/>
                          <a:latin typeface="Arial" charset="0"/>
                          <a:cs typeface="Arial" charset="0"/>
                          <a:sym typeface="Arial" charset="0"/>
                        </a:rPr>
                        <a:t>ITLN1</a:t>
                      </a:r>
                    </a:p>
                  </a:txBody>
                  <a:tcPr marL="63500" marR="63500" marT="63500" marB="63500" anchor="ctr" horzOverflow="overflow">
                    <a:lnL w="12700" cap="flat" cmpd="sng" algn="ctr">
                      <a:solidFill>
                        <a:srgbClr val="EFEFEF"/>
                      </a:solidFill>
                      <a:prstDash val="solid"/>
                      <a:miter lim="0"/>
                      <a:headEnd type="none" w="med" len="med"/>
                      <a:tailEnd type="none" w="med" len="med"/>
                    </a:lnL>
                    <a:lnR w="12700" cap="flat" cmpd="sng" algn="ctr">
                      <a:solidFill>
                        <a:srgbClr val="EFEFEF"/>
                      </a:solidFill>
                      <a:prstDash val="solid"/>
                      <a:miter lim="0"/>
                      <a:headEnd type="none" w="med" len="med"/>
                      <a:tailEnd type="none" w="med" len="med"/>
                    </a:lnR>
                    <a:lnT w="12700" cap="flat" cmpd="sng" algn="ctr">
                      <a:solidFill>
                        <a:srgbClr val="EFEFEF"/>
                      </a:solidFill>
                      <a:prstDash val="solid"/>
                      <a:miter lim="0"/>
                      <a:headEnd type="none" w="med" len="med"/>
                      <a:tailEnd type="none" w="med" len="med"/>
                    </a:lnT>
                    <a:lnB w="12700" cap="flat" cmpd="sng" algn="ctr">
                      <a:solidFill>
                        <a:srgbClr val="EFEFEF"/>
                      </a:solidFill>
                      <a:prstDash val="solid"/>
                      <a:miter lim="0"/>
                      <a:headEnd type="none" w="med" len="med"/>
                      <a:tailEnd type="none" w="med" len="med"/>
                    </a:lnB>
                    <a:lnTlToBr>
                      <a:noFill/>
                    </a:lnTlToBr>
                    <a:lnBlToTr>
                      <a:noFill/>
                    </a:lnBlToTr>
                    <a:solidFill>
                      <a:srgbClr val="000000">
                        <a:alpha val="0"/>
                      </a:srgbClr>
                    </a:solidFill>
                  </a:tcPr>
                </a:tc>
                <a:extLst>
                  <a:ext uri="{0D108BD9-81ED-4DB2-BD59-A6C34878D82A}">
                    <a16:rowId xmlns:a16="http://schemas.microsoft.com/office/drawing/2014/main" val="10003"/>
                  </a:ext>
                </a:extLst>
              </a:tr>
              <a:tr h="358441">
                <a:tc>
                  <a:txBody>
                    <a:bodyPr/>
                    <a:lstStyle/>
                    <a:p>
                      <a:pPr marL="0" marR="0" lvl="0" indent="0" algn="l" defTabSz="584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cs typeface="Arial" charset="0"/>
                          <a:sym typeface="Arial" charset="0"/>
                        </a:rPr>
                        <a:t>1q24</a:t>
                      </a:r>
                    </a:p>
                  </a:txBody>
                  <a:tcPr marL="63500" marR="63500" marT="63500" marB="63500" anchor="ctr" horzOverflow="overflow">
                    <a:lnL w="12700" cap="flat" cmpd="sng" algn="ctr">
                      <a:solidFill>
                        <a:srgbClr val="EFEFEF"/>
                      </a:solidFill>
                      <a:prstDash val="solid"/>
                      <a:miter lim="0"/>
                      <a:headEnd type="none" w="med" len="med"/>
                      <a:tailEnd type="none" w="med" len="med"/>
                    </a:lnL>
                    <a:lnR w="12700" cap="flat" cmpd="sng" algn="ctr">
                      <a:solidFill>
                        <a:srgbClr val="EFEFEF"/>
                      </a:solidFill>
                      <a:prstDash val="solid"/>
                      <a:miter lim="0"/>
                      <a:headEnd type="none" w="med" len="med"/>
                      <a:tailEnd type="none" w="med" len="med"/>
                    </a:lnR>
                    <a:lnT w="12700" cap="flat" cmpd="sng" algn="ctr">
                      <a:solidFill>
                        <a:srgbClr val="EFEFEF"/>
                      </a:solidFill>
                      <a:prstDash val="solid"/>
                      <a:miter lim="0"/>
                      <a:headEnd type="none" w="med" len="med"/>
                      <a:tailEnd type="none" w="med" len="med"/>
                    </a:lnT>
                    <a:lnB w="12700" cap="flat" cmpd="sng" algn="ctr">
                      <a:solidFill>
                        <a:srgbClr val="EFEFEF"/>
                      </a:solidFill>
                      <a:prstDash val="solid"/>
                      <a:miter lim="0"/>
                      <a:headEnd type="none" w="med" len="med"/>
                      <a:tailEnd type="none" w="med" len="med"/>
                    </a:lnB>
                    <a:lnTlToBr>
                      <a:noFill/>
                    </a:lnTlToBr>
                    <a:lnBlToTr>
                      <a:noFill/>
                    </a:lnBlToTr>
                    <a:solidFill>
                      <a:srgbClr val="000000">
                        <a:alpha val="0"/>
                      </a:srgbClr>
                    </a:solidFill>
                  </a:tcPr>
                </a:tc>
                <a:tc>
                  <a:txBody>
                    <a:bodyPr/>
                    <a:lstStyle/>
                    <a:p>
                      <a:pPr marL="0" marR="0" lvl="0" indent="0" algn="l" defTabSz="584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cs typeface="Arial" charset="0"/>
                          <a:sym typeface="Arial" charset="0"/>
                        </a:rPr>
                        <a:t>—</a:t>
                      </a:r>
                    </a:p>
                  </a:txBody>
                  <a:tcPr marL="63500" marR="63500" marT="63500" marB="63500" anchor="ctr" horzOverflow="overflow">
                    <a:lnL w="12700" cap="flat" cmpd="sng" algn="ctr">
                      <a:solidFill>
                        <a:srgbClr val="EFEFEF"/>
                      </a:solidFill>
                      <a:prstDash val="solid"/>
                      <a:miter lim="0"/>
                      <a:headEnd type="none" w="med" len="med"/>
                      <a:tailEnd type="none" w="med" len="med"/>
                    </a:lnL>
                    <a:lnR w="12700" cap="flat" cmpd="sng" algn="ctr">
                      <a:solidFill>
                        <a:srgbClr val="EFEFEF"/>
                      </a:solidFill>
                      <a:prstDash val="solid"/>
                      <a:miter lim="0"/>
                      <a:headEnd type="none" w="med" len="med"/>
                      <a:tailEnd type="none" w="med" len="med"/>
                    </a:lnR>
                    <a:lnT w="12700" cap="flat" cmpd="sng" algn="ctr">
                      <a:solidFill>
                        <a:srgbClr val="EFEFEF"/>
                      </a:solidFill>
                      <a:prstDash val="solid"/>
                      <a:miter lim="0"/>
                      <a:headEnd type="none" w="med" len="med"/>
                      <a:tailEnd type="none" w="med" len="med"/>
                    </a:lnT>
                    <a:lnB w="12700" cap="flat" cmpd="sng" algn="ctr">
                      <a:solidFill>
                        <a:srgbClr val="EFEFEF"/>
                      </a:solidFill>
                      <a:prstDash val="solid"/>
                      <a:miter lim="0"/>
                      <a:headEnd type="none" w="med" len="med"/>
                      <a:tailEnd type="none" w="med" len="med"/>
                    </a:lnB>
                    <a:lnTlToBr>
                      <a:noFill/>
                    </a:lnTlToBr>
                    <a:lnBlToTr>
                      <a:noFill/>
                    </a:lnBlToTr>
                    <a:solidFill>
                      <a:srgbClr val="000000">
                        <a:alpha val="0"/>
                      </a:srgbClr>
                    </a:solidFill>
                  </a:tcPr>
                </a:tc>
                <a:extLst>
                  <a:ext uri="{0D108BD9-81ED-4DB2-BD59-A6C34878D82A}">
                    <a16:rowId xmlns:a16="http://schemas.microsoft.com/office/drawing/2014/main" val="10004"/>
                  </a:ext>
                </a:extLst>
              </a:tr>
              <a:tr h="358441">
                <a:tc>
                  <a:txBody>
                    <a:bodyPr/>
                    <a:lstStyle/>
                    <a:p>
                      <a:pPr marL="0" marR="0" lvl="0" indent="0" algn="l" defTabSz="584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cs typeface="Arial" charset="0"/>
                          <a:sym typeface="Arial" charset="0"/>
                        </a:rPr>
                        <a:t>1q32</a:t>
                      </a:r>
                    </a:p>
                  </a:txBody>
                  <a:tcPr marL="63500" marR="63500" marT="63500" marB="63500" anchor="ctr" horzOverflow="overflow">
                    <a:lnL w="12700" cap="flat" cmpd="sng" algn="ctr">
                      <a:solidFill>
                        <a:srgbClr val="EFEFEF"/>
                      </a:solidFill>
                      <a:prstDash val="solid"/>
                      <a:miter lim="0"/>
                      <a:headEnd type="none" w="med" len="med"/>
                      <a:tailEnd type="none" w="med" len="med"/>
                    </a:lnL>
                    <a:lnR w="12700" cap="flat" cmpd="sng" algn="ctr">
                      <a:solidFill>
                        <a:srgbClr val="EFEFEF"/>
                      </a:solidFill>
                      <a:prstDash val="solid"/>
                      <a:miter lim="0"/>
                      <a:headEnd type="none" w="med" len="med"/>
                      <a:tailEnd type="none" w="med" len="med"/>
                    </a:lnR>
                    <a:lnT w="12700" cap="flat" cmpd="sng" algn="ctr">
                      <a:solidFill>
                        <a:srgbClr val="EFEFEF"/>
                      </a:solidFill>
                      <a:prstDash val="solid"/>
                      <a:miter lim="0"/>
                      <a:headEnd type="none" w="med" len="med"/>
                      <a:tailEnd type="none" w="med" len="med"/>
                    </a:lnT>
                    <a:lnB w="12700" cap="flat" cmpd="sng" algn="ctr">
                      <a:solidFill>
                        <a:srgbClr val="EFEFEF"/>
                      </a:solidFill>
                      <a:prstDash val="solid"/>
                      <a:miter lim="0"/>
                      <a:headEnd type="none" w="med" len="med"/>
                      <a:tailEnd type="none" w="med" len="med"/>
                    </a:lnB>
                    <a:lnTlToBr>
                      <a:noFill/>
                    </a:lnTlToBr>
                    <a:lnBlToTr>
                      <a:noFill/>
                    </a:lnBlToTr>
                    <a:solidFill>
                      <a:srgbClr val="000000">
                        <a:alpha val="0"/>
                      </a:srgbClr>
                    </a:solidFill>
                  </a:tcPr>
                </a:tc>
                <a:tc>
                  <a:txBody>
                    <a:bodyPr/>
                    <a:lstStyle/>
                    <a:p>
                      <a:pPr marL="0" marR="0" lvl="0" indent="0" algn="l" defTabSz="584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cs typeface="Arial" charset="0"/>
                          <a:sym typeface="Arial" charset="0"/>
                        </a:rPr>
                        <a:t>3 genes</a:t>
                      </a:r>
                    </a:p>
                  </a:txBody>
                  <a:tcPr marL="63500" marR="63500" marT="63500" marB="63500" anchor="ctr" horzOverflow="overflow">
                    <a:lnL w="12700" cap="flat" cmpd="sng" algn="ctr">
                      <a:solidFill>
                        <a:srgbClr val="EFEFEF"/>
                      </a:solidFill>
                      <a:prstDash val="solid"/>
                      <a:miter lim="0"/>
                      <a:headEnd type="none" w="med" len="med"/>
                      <a:tailEnd type="none" w="med" len="med"/>
                    </a:lnL>
                    <a:lnR w="12700" cap="flat" cmpd="sng" algn="ctr">
                      <a:solidFill>
                        <a:srgbClr val="EFEFEF"/>
                      </a:solidFill>
                      <a:prstDash val="solid"/>
                      <a:miter lim="0"/>
                      <a:headEnd type="none" w="med" len="med"/>
                      <a:tailEnd type="none" w="med" len="med"/>
                    </a:lnR>
                    <a:lnT w="12700" cap="flat" cmpd="sng" algn="ctr">
                      <a:solidFill>
                        <a:srgbClr val="EFEFEF"/>
                      </a:solidFill>
                      <a:prstDash val="solid"/>
                      <a:miter lim="0"/>
                      <a:headEnd type="none" w="med" len="med"/>
                      <a:tailEnd type="none" w="med" len="med"/>
                    </a:lnT>
                    <a:lnB w="12700" cap="flat" cmpd="sng" algn="ctr">
                      <a:solidFill>
                        <a:srgbClr val="EFEFEF"/>
                      </a:solidFill>
                      <a:prstDash val="solid"/>
                      <a:miter lim="0"/>
                      <a:headEnd type="none" w="med" len="med"/>
                      <a:tailEnd type="none" w="med" len="med"/>
                    </a:lnB>
                    <a:lnTlToBr>
                      <a:noFill/>
                    </a:lnTlToBr>
                    <a:lnBlToTr>
                      <a:noFill/>
                    </a:lnBlToTr>
                    <a:solidFill>
                      <a:srgbClr val="000000">
                        <a:alpha val="0"/>
                      </a:srgbClr>
                    </a:solidFill>
                  </a:tcPr>
                </a:tc>
                <a:extLst>
                  <a:ext uri="{0D108BD9-81ED-4DB2-BD59-A6C34878D82A}">
                    <a16:rowId xmlns:a16="http://schemas.microsoft.com/office/drawing/2014/main" val="10005"/>
                  </a:ext>
                </a:extLst>
              </a:tr>
              <a:tr h="358441">
                <a:tc>
                  <a:txBody>
                    <a:bodyPr/>
                    <a:lstStyle/>
                    <a:p>
                      <a:pPr marL="0" marR="0" lvl="0" indent="0" algn="l" defTabSz="584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cs typeface="Arial" charset="0"/>
                          <a:sym typeface="Arial" charset="0"/>
                        </a:rPr>
                        <a:t>2q37</a:t>
                      </a:r>
                    </a:p>
                  </a:txBody>
                  <a:tcPr marL="63500" marR="63500" marT="63500" marB="63500" anchor="ctr" horzOverflow="overflow">
                    <a:lnL w="12700" cap="flat" cmpd="sng" algn="ctr">
                      <a:solidFill>
                        <a:srgbClr val="EFEFEF"/>
                      </a:solidFill>
                      <a:prstDash val="solid"/>
                      <a:miter lim="0"/>
                      <a:headEnd type="none" w="med" len="med"/>
                      <a:tailEnd type="none" w="med" len="med"/>
                    </a:lnL>
                    <a:lnR w="12700" cap="flat" cmpd="sng" algn="ctr">
                      <a:solidFill>
                        <a:srgbClr val="EFEFEF"/>
                      </a:solidFill>
                      <a:prstDash val="solid"/>
                      <a:miter lim="0"/>
                      <a:headEnd type="none" w="med" len="med"/>
                      <a:tailEnd type="none" w="med" len="med"/>
                    </a:lnR>
                    <a:lnT w="12700" cap="flat" cmpd="sng" algn="ctr">
                      <a:solidFill>
                        <a:srgbClr val="EFEFEF"/>
                      </a:solidFill>
                      <a:prstDash val="solid"/>
                      <a:miter lim="0"/>
                      <a:headEnd type="none" w="med" len="med"/>
                      <a:tailEnd type="none" w="med" len="med"/>
                    </a:lnT>
                    <a:lnB w="12700" cap="flat" cmpd="sng" algn="ctr">
                      <a:solidFill>
                        <a:srgbClr val="EFEFEF"/>
                      </a:solidFill>
                      <a:prstDash val="solid"/>
                      <a:miter lim="0"/>
                      <a:headEnd type="none" w="med" len="med"/>
                      <a:tailEnd type="none" w="med" len="med"/>
                    </a:lnB>
                    <a:lnTlToBr>
                      <a:noFill/>
                    </a:lnTlToBr>
                    <a:lnBlToTr>
                      <a:noFill/>
                    </a:lnBlToTr>
                    <a:solidFill>
                      <a:srgbClr val="000000">
                        <a:alpha val="0"/>
                      </a:srgbClr>
                    </a:solidFill>
                  </a:tcPr>
                </a:tc>
                <a:tc>
                  <a:txBody>
                    <a:bodyPr/>
                    <a:lstStyle/>
                    <a:p>
                      <a:pPr marL="0" marR="0" lvl="0" indent="0" algn="l" defTabSz="5842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a:ln>
                            <a:noFill/>
                          </a:ln>
                          <a:solidFill>
                            <a:srgbClr val="000000"/>
                          </a:solidFill>
                          <a:effectLst/>
                          <a:latin typeface="Arial" charset="0"/>
                          <a:cs typeface="Arial" charset="0"/>
                          <a:sym typeface="Arial" charset="0"/>
                        </a:rPr>
                        <a:t>ATG16L1</a:t>
                      </a:r>
                    </a:p>
                  </a:txBody>
                  <a:tcPr marL="63500" marR="63500" marT="63500" marB="63500" anchor="ctr" horzOverflow="overflow">
                    <a:lnL w="12700" cap="flat" cmpd="sng" algn="ctr">
                      <a:solidFill>
                        <a:srgbClr val="EFEFEF"/>
                      </a:solidFill>
                      <a:prstDash val="solid"/>
                      <a:miter lim="0"/>
                      <a:headEnd type="none" w="med" len="med"/>
                      <a:tailEnd type="none" w="med" len="med"/>
                    </a:lnL>
                    <a:lnR w="12700" cap="flat" cmpd="sng" algn="ctr">
                      <a:solidFill>
                        <a:srgbClr val="EFEFEF"/>
                      </a:solidFill>
                      <a:prstDash val="solid"/>
                      <a:miter lim="0"/>
                      <a:headEnd type="none" w="med" len="med"/>
                      <a:tailEnd type="none" w="med" len="med"/>
                    </a:lnR>
                    <a:lnT w="12700" cap="flat" cmpd="sng" algn="ctr">
                      <a:solidFill>
                        <a:srgbClr val="EFEFEF"/>
                      </a:solidFill>
                      <a:prstDash val="solid"/>
                      <a:miter lim="0"/>
                      <a:headEnd type="none" w="med" len="med"/>
                      <a:tailEnd type="none" w="med" len="med"/>
                    </a:lnT>
                    <a:lnB w="12700" cap="flat" cmpd="sng" algn="ctr">
                      <a:solidFill>
                        <a:srgbClr val="EFEFEF"/>
                      </a:solidFill>
                      <a:prstDash val="solid"/>
                      <a:miter lim="0"/>
                      <a:headEnd type="none" w="med" len="med"/>
                      <a:tailEnd type="none" w="med" len="med"/>
                    </a:lnB>
                    <a:lnTlToBr>
                      <a:noFill/>
                    </a:lnTlToBr>
                    <a:lnBlToTr>
                      <a:noFill/>
                    </a:lnBlToTr>
                    <a:solidFill>
                      <a:srgbClr val="000000">
                        <a:alpha val="0"/>
                      </a:srgbClr>
                    </a:solidFill>
                  </a:tcPr>
                </a:tc>
                <a:extLst>
                  <a:ext uri="{0D108BD9-81ED-4DB2-BD59-A6C34878D82A}">
                    <a16:rowId xmlns:a16="http://schemas.microsoft.com/office/drawing/2014/main" val="10006"/>
                  </a:ext>
                </a:extLst>
              </a:tr>
              <a:tr h="358441">
                <a:tc>
                  <a:txBody>
                    <a:bodyPr/>
                    <a:lstStyle/>
                    <a:p>
                      <a:pPr marL="0" marR="0" lvl="0" indent="0" algn="l" defTabSz="584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cs typeface="Arial" charset="0"/>
                          <a:sym typeface="Arial" charset="0"/>
                        </a:rPr>
                        <a:t>3p21</a:t>
                      </a:r>
                    </a:p>
                  </a:txBody>
                  <a:tcPr marL="63500" marR="63500" marT="63500" marB="63500" anchor="ctr" horzOverflow="overflow">
                    <a:lnL w="12700" cap="flat" cmpd="sng" algn="ctr">
                      <a:solidFill>
                        <a:srgbClr val="EFEFEF"/>
                      </a:solidFill>
                      <a:prstDash val="solid"/>
                      <a:miter lim="0"/>
                      <a:headEnd type="none" w="med" len="med"/>
                      <a:tailEnd type="none" w="med" len="med"/>
                    </a:lnL>
                    <a:lnR w="12700" cap="flat" cmpd="sng" algn="ctr">
                      <a:solidFill>
                        <a:srgbClr val="EFEFEF"/>
                      </a:solidFill>
                      <a:prstDash val="solid"/>
                      <a:miter lim="0"/>
                      <a:headEnd type="none" w="med" len="med"/>
                      <a:tailEnd type="none" w="med" len="med"/>
                    </a:lnR>
                    <a:lnT w="12700" cap="flat" cmpd="sng" algn="ctr">
                      <a:solidFill>
                        <a:srgbClr val="EFEFEF"/>
                      </a:solidFill>
                      <a:prstDash val="solid"/>
                      <a:miter lim="0"/>
                      <a:headEnd type="none" w="med" len="med"/>
                      <a:tailEnd type="none" w="med" len="med"/>
                    </a:lnT>
                    <a:lnB w="12700" cap="flat" cmpd="sng" algn="ctr">
                      <a:solidFill>
                        <a:srgbClr val="EFEFEF"/>
                      </a:solidFill>
                      <a:prstDash val="solid"/>
                      <a:miter lim="0"/>
                      <a:headEnd type="none" w="med" len="med"/>
                      <a:tailEnd type="none" w="med" len="med"/>
                    </a:lnB>
                    <a:lnTlToBr>
                      <a:noFill/>
                    </a:lnTlToBr>
                    <a:lnBlToTr>
                      <a:noFill/>
                    </a:lnBlToTr>
                    <a:solidFill>
                      <a:srgbClr val="000000">
                        <a:alpha val="0"/>
                      </a:srgbClr>
                    </a:solidFill>
                  </a:tcPr>
                </a:tc>
                <a:tc>
                  <a:txBody>
                    <a:bodyPr/>
                    <a:lstStyle/>
                    <a:p>
                      <a:pPr marL="0" marR="0" lvl="0" indent="0" algn="l" defTabSz="584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cs typeface="Arial" charset="0"/>
                          <a:sym typeface="Arial" charset="0"/>
                        </a:rPr>
                        <a:t>35 genes</a:t>
                      </a:r>
                    </a:p>
                  </a:txBody>
                  <a:tcPr marL="63500" marR="63500" marT="63500" marB="63500" anchor="ctr" horzOverflow="overflow">
                    <a:lnL w="12700" cap="flat" cmpd="sng" algn="ctr">
                      <a:solidFill>
                        <a:srgbClr val="EFEFEF"/>
                      </a:solidFill>
                      <a:prstDash val="solid"/>
                      <a:miter lim="0"/>
                      <a:headEnd type="none" w="med" len="med"/>
                      <a:tailEnd type="none" w="med" len="med"/>
                    </a:lnL>
                    <a:lnR w="12700" cap="flat" cmpd="sng" algn="ctr">
                      <a:solidFill>
                        <a:srgbClr val="EFEFEF"/>
                      </a:solidFill>
                      <a:prstDash val="solid"/>
                      <a:miter lim="0"/>
                      <a:headEnd type="none" w="med" len="med"/>
                      <a:tailEnd type="none" w="med" len="med"/>
                    </a:lnR>
                    <a:lnT w="12700" cap="flat" cmpd="sng" algn="ctr">
                      <a:solidFill>
                        <a:srgbClr val="EFEFEF"/>
                      </a:solidFill>
                      <a:prstDash val="solid"/>
                      <a:miter lim="0"/>
                      <a:headEnd type="none" w="med" len="med"/>
                      <a:tailEnd type="none" w="med" len="med"/>
                    </a:lnT>
                    <a:lnB w="12700" cap="flat" cmpd="sng" algn="ctr">
                      <a:solidFill>
                        <a:srgbClr val="EFEFEF"/>
                      </a:solidFill>
                      <a:prstDash val="solid"/>
                      <a:miter lim="0"/>
                      <a:headEnd type="none" w="med" len="med"/>
                      <a:tailEnd type="none" w="med" len="med"/>
                    </a:lnB>
                    <a:lnTlToBr>
                      <a:noFill/>
                    </a:lnTlToBr>
                    <a:lnBlToTr>
                      <a:noFill/>
                    </a:lnBlToTr>
                    <a:solidFill>
                      <a:srgbClr val="000000">
                        <a:alpha val="0"/>
                      </a:srgbClr>
                    </a:solidFill>
                  </a:tcPr>
                </a:tc>
                <a:extLst>
                  <a:ext uri="{0D108BD9-81ED-4DB2-BD59-A6C34878D82A}">
                    <a16:rowId xmlns:a16="http://schemas.microsoft.com/office/drawing/2014/main" val="10007"/>
                  </a:ext>
                </a:extLst>
              </a:tr>
              <a:tr h="358441">
                <a:tc>
                  <a:txBody>
                    <a:bodyPr/>
                    <a:lstStyle/>
                    <a:p>
                      <a:pPr marL="0" marR="0" lvl="0" indent="0" algn="l" defTabSz="584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cs typeface="Arial" charset="0"/>
                          <a:sym typeface="Arial" charset="0"/>
                        </a:rPr>
                        <a:t>5p13</a:t>
                      </a:r>
                    </a:p>
                  </a:txBody>
                  <a:tcPr marL="63500" marR="63500" marT="63500" marB="63500" anchor="ctr" horzOverflow="overflow">
                    <a:lnL w="12700" cap="flat" cmpd="sng" algn="ctr">
                      <a:solidFill>
                        <a:srgbClr val="EFEFEF"/>
                      </a:solidFill>
                      <a:prstDash val="solid"/>
                      <a:miter lim="0"/>
                      <a:headEnd type="none" w="med" len="med"/>
                      <a:tailEnd type="none" w="med" len="med"/>
                    </a:lnL>
                    <a:lnR w="12700" cap="flat" cmpd="sng" algn="ctr">
                      <a:solidFill>
                        <a:srgbClr val="EFEFEF"/>
                      </a:solidFill>
                      <a:prstDash val="solid"/>
                      <a:miter lim="0"/>
                      <a:headEnd type="none" w="med" len="med"/>
                      <a:tailEnd type="none" w="med" len="med"/>
                    </a:lnR>
                    <a:lnT w="12700" cap="flat" cmpd="sng" algn="ctr">
                      <a:solidFill>
                        <a:srgbClr val="EFEFEF"/>
                      </a:solidFill>
                      <a:prstDash val="solid"/>
                      <a:miter lim="0"/>
                      <a:headEnd type="none" w="med" len="med"/>
                      <a:tailEnd type="none" w="med" len="med"/>
                    </a:lnT>
                    <a:lnB w="12700" cap="flat" cmpd="sng" algn="ctr">
                      <a:solidFill>
                        <a:srgbClr val="EFEFEF"/>
                      </a:solidFill>
                      <a:prstDash val="solid"/>
                      <a:miter lim="0"/>
                      <a:headEnd type="none" w="med" len="med"/>
                      <a:tailEnd type="none" w="med" len="med"/>
                    </a:lnB>
                    <a:lnTlToBr>
                      <a:noFill/>
                    </a:lnTlToBr>
                    <a:lnBlToTr>
                      <a:noFill/>
                    </a:lnBlToTr>
                    <a:solidFill>
                      <a:srgbClr val="000000">
                        <a:alpha val="0"/>
                      </a:srgbClr>
                    </a:solidFill>
                  </a:tcPr>
                </a:tc>
                <a:tc>
                  <a:txBody>
                    <a:bodyPr/>
                    <a:lstStyle/>
                    <a:p>
                      <a:pPr marL="0" marR="0" lvl="0" indent="0" algn="l" defTabSz="584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cs typeface="Arial" charset="0"/>
                          <a:sym typeface="Arial" charset="0"/>
                        </a:rPr>
                        <a:t>—</a:t>
                      </a:r>
                    </a:p>
                  </a:txBody>
                  <a:tcPr marL="63500" marR="63500" marT="63500" marB="63500" anchor="ctr" horzOverflow="overflow">
                    <a:lnL w="12700" cap="flat" cmpd="sng" algn="ctr">
                      <a:solidFill>
                        <a:srgbClr val="EFEFEF"/>
                      </a:solidFill>
                      <a:prstDash val="solid"/>
                      <a:miter lim="0"/>
                      <a:headEnd type="none" w="med" len="med"/>
                      <a:tailEnd type="none" w="med" len="med"/>
                    </a:lnL>
                    <a:lnR w="12700" cap="flat" cmpd="sng" algn="ctr">
                      <a:solidFill>
                        <a:srgbClr val="EFEFEF"/>
                      </a:solidFill>
                      <a:prstDash val="solid"/>
                      <a:miter lim="0"/>
                      <a:headEnd type="none" w="med" len="med"/>
                      <a:tailEnd type="none" w="med" len="med"/>
                    </a:lnR>
                    <a:lnT w="12700" cap="flat" cmpd="sng" algn="ctr">
                      <a:solidFill>
                        <a:srgbClr val="EFEFEF"/>
                      </a:solidFill>
                      <a:prstDash val="solid"/>
                      <a:miter lim="0"/>
                      <a:headEnd type="none" w="med" len="med"/>
                      <a:tailEnd type="none" w="med" len="med"/>
                    </a:lnT>
                    <a:lnB w="12700" cap="flat" cmpd="sng" algn="ctr">
                      <a:solidFill>
                        <a:srgbClr val="EFEFEF"/>
                      </a:solidFill>
                      <a:prstDash val="solid"/>
                      <a:miter lim="0"/>
                      <a:headEnd type="none" w="med" len="med"/>
                      <a:tailEnd type="none" w="med" len="med"/>
                    </a:lnB>
                    <a:lnTlToBr>
                      <a:noFill/>
                    </a:lnTlToBr>
                    <a:lnBlToTr>
                      <a:noFill/>
                    </a:lnBlToTr>
                    <a:solidFill>
                      <a:srgbClr val="000000">
                        <a:alpha val="0"/>
                      </a:srgbClr>
                    </a:solidFill>
                  </a:tcPr>
                </a:tc>
                <a:extLst>
                  <a:ext uri="{0D108BD9-81ED-4DB2-BD59-A6C34878D82A}">
                    <a16:rowId xmlns:a16="http://schemas.microsoft.com/office/drawing/2014/main" val="10008"/>
                  </a:ext>
                </a:extLst>
              </a:tr>
              <a:tr h="358441">
                <a:tc>
                  <a:txBody>
                    <a:bodyPr/>
                    <a:lstStyle/>
                    <a:p>
                      <a:pPr marL="0" marR="0" lvl="0" indent="0" algn="l" defTabSz="584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cs typeface="Arial" charset="0"/>
                          <a:sym typeface="Arial" charset="0"/>
                        </a:rPr>
                        <a:t>5q31</a:t>
                      </a:r>
                    </a:p>
                  </a:txBody>
                  <a:tcPr marL="63500" marR="63500" marT="63500" marB="63500" anchor="ctr" horzOverflow="overflow">
                    <a:lnL w="12700" cap="flat" cmpd="sng" algn="ctr">
                      <a:solidFill>
                        <a:srgbClr val="EFEFEF"/>
                      </a:solidFill>
                      <a:prstDash val="solid"/>
                      <a:miter lim="0"/>
                      <a:headEnd type="none" w="med" len="med"/>
                      <a:tailEnd type="none" w="med" len="med"/>
                    </a:lnL>
                    <a:lnR w="12700" cap="flat" cmpd="sng" algn="ctr">
                      <a:solidFill>
                        <a:srgbClr val="EFEFEF"/>
                      </a:solidFill>
                      <a:prstDash val="solid"/>
                      <a:miter lim="0"/>
                      <a:headEnd type="none" w="med" len="med"/>
                      <a:tailEnd type="none" w="med" len="med"/>
                    </a:lnR>
                    <a:lnT w="12700" cap="flat" cmpd="sng" algn="ctr">
                      <a:solidFill>
                        <a:srgbClr val="EFEFEF"/>
                      </a:solidFill>
                      <a:prstDash val="solid"/>
                      <a:miter lim="0"/>
                      <a:headEnd type="none" w="med" len="med"/>
                      <a:tailEnd type="none" w="med" len="med"/>
                    </a:lnT>
                    <a:lnB w="12700" cap="flat" cmpd="sng" algn="ctr">
                      <a:solidFill>
                        <a:srgbClr val="EFEFEF"/>
                      </a:solidFill>
                      <a:prstDash val="solid"/>
                      <a:miter lim="0"/>
                      <a:headEnd type="none" w="med" len="med"/>
                      <a:tailEnd type="none" w="med" len="med"/>
                    </a:lnB>
                    <a:lnTlToBr>
                      <a:noFill/>
                    </a:lnTlToBr>
                    <a:lnBlToTr>
                      <a:noFill/>
                    </a:lnBlToTr>
                    <a:solidFill>
                      <a:srgbClr val="000000">
                        <a:alpha val="0"/>
                      </a:srgbClr>
                    </a:solidFill>
                  </a:tcPr>
                </a:tc>
                <a:tc>
                  <a:txBody>
                    <a:bodyPr/>
                    <a:lstStyle/>
                    <a:p>
                      <a:pPr marL="0" marR="0" lvl="0" indent="0" algn="l" defTabSz="584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Arial" charset="0"/>
                          <a:cs typeface="Arial" charset="0"/>
                          <a:sym typeface="Arial" charset="0"/>
                        </a:rPr>
                        <a:t>7 genes</a:t>
                      </a:r>
                    </a:p>
                  </a:txBody>
                  <a:tcPr marL="63500" marR="63500" marT="63500" marB="63500" anchor="ctr" horzOverflow="overflow">
                    <a:lnL w="12700" cap="flat" cmpd="sng" algn="ctr">
                      <a:solidFill>
                        <a:srgbClr val="EFEFEF"/>
                      </a:solidFill>
                      <a:prstDash val="solid"/>
                      <a:miter lim="0"/>
                      <a:headEnd type="none" w="med" len="med"/>
                      <a:tailEnd type="none" w="med" len="med"/>
                    </a:lnL>
                    <a:lnR w="12700" cap="flat" cmpd="sng" algn="ctr">
                      <a:solidFill>
                        <a:srgbClr val="EFEFEF"/>
                      </a:solidFill>
                      <a:prstDash val="solid"/>
                      <a:miter lim="0"/>
                      <a:headEnd type="none" w="med" len="med"/>
                      <a:tailEnd type="none" w="med" len="med"/>
                    </a:lnR>
                    <a:lnT w="12700" cap="flat" cmpd="sng" algn="ctr">
                      <a:solidFill>
                        <a:srgbClr val="EFEFEF"/>
                      </a:solidFill>
                      <a:prstDash val="solid"/>
                      <a:miter lim="0"/>
                      <a:headEnd type="none" w="med" len="med"/>
                      <a:tailEnd type="none" w="med" len="med"/>
                    </a:lnT>
                    <a:lnB w="12700" cap="flat" cmpd="sng" algn="ctr">
                      <a:solidFill>
                        <a:srgbClr val="EFEFEF"/>
                      </a:solidFill>
                      <a:prstDash val="solid"/>
                      <a:miter lim="0"/>
                      <a:headEnd type="none" w="med" len="med"/>
                      <a:tailEnd type="none" w="med" len="med"/>
                    </a:lnB>
                    <a:lnTlToBr>
                      <a:noFill/>
                    </a:lnTlToBr>
                    <a:lnBlToTr>
                      <a:noFill/>
                    </a:lnBlToTr>
                    <a:solidFill>
                      <a:srgbClr val="000000">
                        <a:alpha val="0"/>
                      </a:srgbClr>
                    </a:solidFill>
                  </a:tcPr>
                </a:tc>
                <a:extLst>
                  <a:ext uri="{0D108BD9-81ED-4DB2-BD59-A6C34878D82A}">
                    <a16:rowId xmlns:a16="http://schemas.microsoft.com/office/drawing/2014/main" val="10009"/>
                  </a:ext>
                </a:extLst>
              </a:tr>
              <a:tr h="358441">
                <a:tc>
                  <a:txBody>
                    <a:bodyPr/>
                    <a:lstStyle/>
                    <a:p>
                      <a:pPr marL="0" marR="0" lvl="0" indent="0" algn="l" defTabSz="584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cs typeface="Arial" charset="0"/>
                          <a:sym typeface="Arial" charset="0"/>
                        </a:rPr>
                        <a:t>5q33</a:t>
                      </a:r>
                    </a:p>
                  </a:txBody>
                  <a:tcPr marL="63500" marR="63500" marT="63500" marB="63500" anchor="ctr" horzOverflow="overflow">
                    <a:lnL w="12700" cap="flat" cmpd="sng" algn="ctr">
                      <a:solidFill>
                        <a:srgbClr val="EFEFEF"/>
                      </a:solidFill>
                      <a:prstDash val="solid"/>
                      <a:miter lim="0"/>
                      <a:headEnd type="none" w="med" len="med"/>
                      <a:tailEnd type="none" w="med" len="med"/>
                    </a:lnL>
                    <a:lnR w="12700" cap="flat" cmpd="sng" algn="ctr">
                      <a:solidFill>
                        <a:srgbClr val="EFEFEF"/>
                      </a:solidFill>
                      <a:prstDash val="solid"/>
                      <a:miter lim="0"/>
                      <a:headEnd type="none" w="med" len="med"/>
                      <a:tailEnd type="none" w="med" len="med"/>
                    </a:lnR>
                    <a:lnT w="12700" cap="flat" cmpd="sng" algn="ctr">
                      <a:solidFill>
                        <a:srgbClr val="EFEFEF"/>
                      </a:solidFill>
                      <a:prstDash val="solid"/>
                      <a:miter lim="0"/>
                      <a:headEnd type="none" w="med" len="med"/>
                      <a:tailEnd type="none" w="med" len="med"/>
                    </a:lnT>
                    <a:lnB w="12700" cap="flat" cmpd="sng" algn="ctr">
                      <a:solidFill>
                        <a:srgbClr val="EFEFEF"/>
                      </a:solidFill>
                      <a:prstDash val="solid"/>
                      <a:miter lim="0"/>
                      <a:headEnd type="none" w="med" len="med"/>
                      <a:tailEnd type="none" w="med" len="med"/>
                    </a:lnB>
                    <a:lnTlToBr>
                      <a:noFill/>
                    </a:lnTlToBr>
                    <a:lnBlToTr>
                      <a:noFill/>
                    </a:lnBlToTr>
                    <a:solidFill>
                      <a:srgbClr val="000000">
                        <a:alpha val="0"/>
                      </a:srgbClr>
                    </a:solidFill>
                  </a:tcPr>
                </a:tc>
                <a:tc>
                  <a:txBody>
                    <a:bodyPr/>
                    <a:lstStyle/>
                    <a:p>
                      <a:pPr marL="0" marR="0" lvl="0" indent="0" algn="l" defTabSz="5842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a:ln>
                            <a:noFill/>
                          </a:ln>
                          <a:solidFill>
                            <a:srgbClr val="000000"/>
                          </a:solidFill>
                          <a:effectLst/>
                          <a:latin typeface="Arial" charset="0"/>
                          <a:cs typeface="Arial" charset="0"/>
                          <a:sym typeface="Arial" charset="0"/>
                        </a:rPr>
                        <a:t>IRGM</a:t>
                      </a:r>
                    </a:p>
                  </a:txBody>
                  <a:tcPr marL="63500" marR="63500" marT="63500" marB="63500" anchor="ctr" horzOverflow="overflow">
                    <a:lnL w="12700" cap="flat" cmpd="sng" algn="ctr">
                      <a:solidFill>
                        <a:srgbClr val="EFEFEF"/>
                      </a:solidFill>
                      <a:prstDash val="solid"/>
                      <a:miter lim="0"/>
                      <a:headEnd type="none" w="med" len="med"/>
                      <a:tailEnd type="none" w="med" len="med"/>
                    </a:lnL>
                    <a:lnR w="12700" cap="flat" cmpd="sng" algn="ctr">
                      <a:solidFill>
                        <a:srgbClr val="EFEFEF"/>
                      </a:solidFill>
                      <a:prstDash val="solid"/>
                      <a:miter lim="0"/>
                      <a:headEnd type="none" w="med" len="med"/>
                      <a:tailEnd type="none" w="med" len="med"/>
                    </a:lnR>
                    <a:lnT w="12700" cap="flat" cmpd="sng" algn="ctr">
                      <a:solidFill>
                        <a:srgbClr val="EFEFEF"/>
                      </a:solidFill>
                      <a:prstDash val="solid"/>
                      <a:miter lim="0"/>
                      <a:headEnd type="none" w="med" len="med"/>
                      <a:tailEnd type="none" w="med" len="med"/>
                    </a:lnT>
                    <a:lnB w="12700" cap="flat" cmpd="sng" algn="ctr">
                      <a:solidFill>
                        <a:srgbClr val="EFEFEF"/>
                      </a:solidFill>
                      <a:prstDash val="solid"/>
                      <a:miter lim="0"/>
                      <a:headEnd type="none" w="med" len="med"/>
                      <a:tailEnd type="none" w="med" len="med"/>
                    </a:lnB>
                    <a:lnTlToBr>
                      <a:noFill/>
                    </a:lnTlToBr>
                    <a:lnBlToTr>
                      <a:noFill/>
                    </a:lnBlToTr>
                    <a:solidFill>
                      <a:srgbClr val="000000">
                        <a:alpha val="0"/>
                      </a:srgbClr>
                    </a:solidFill>
                  </a:tcPr>
                </a:tc>
                <a:extLst>
                  <a:ext uri="{0D108BD9-81ED-4DB2-BD59-A6C34878D82A}">
                    <a16:rowId xmlns:a16="http://schemas.microsoft.com/office/drawing/2014/main" val="10010"/>
                  </a:ext>
                </a:extLst>
              </a:tr>
              <a:tr h="358441">
                <a:tc>
                  <a:txBody>
                    <a:bodyPr/>
                    <a:lstStyle/>
                    <a:p>
                      <a:pPr marL="0" marR="0" lvl="0" indent="0" algn="l" defTabSz="584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cs typeface="Arial" charset="0"/>
                          <a:sym typeface="Arial" charset="0"/>
                        </a:rPr>
                        <a:t>5q3</a:t>
                      </a:r>
                    </a:p>
                  </a:txBody>
                  <a:tcPr marL="63500" marR="63500" marT="63500" marB="63500" anchor="ctr" horzOverflow="overflow">
                    <a:lnL w="12700" cap="flat" cmpd="sng" algn="ctr">
                      <a:solidFill>
                        <a:srgbClr val="EFEFEF"/>
                      </a:solidFill>
                      <a:prstDash val="solid"/>
                      <a:miter lim="0"/>
                      <a:headEnd type="none" w="med" len="med"/>
                      <a:tailEnd type="none" w="med" len="med"/>
                    </a:lnL>
                    <a:lnR w="12700" cap="flat" cmpd="sng" algn="ctr">
                      <a:solidFill>
                        <a:srgbClr val="EFEFEF"/>
                      </a:solidFill>
                      <a:prstDash val="solid"/>
                      <a:miter lim="0"/>
                      <a:headEnd type="none" w="med" len="med"/>
                      <a:tailEnd type="none" w="med" len="med"/>
                    </a:lnR>
                    <a:lnT w="12700" cap="flat" cmpd="sng" algn="ctr">
                      <a:solidFill>
                        <a:srgbClr val="EFEFEF"/>
                      </a:solidFill>
                      <a:prstDash val="solid"/>
                      <a:miter lim="0"/>
                      <a:headEnd type="none" w="med" len="med"/>
                      <a:tailEnd type="none" w="med" len="med"/>
                    </a:lnT>
                    <a:lnB w="12700" cap="flat" cmpd="sng" algn="ctr">
                      <a:solidFill>
                        <a:srgbClr val="EFEFEF"/>
                      </a:solidFill>
                      <a:prstDash val="solid"/>
                      <a:miter lim="0"/>
                      <a:headEnd type="none" w="med" len="med"/>
                      <a:tailEnd type="none" w="med" len="med"/>
                    </a:lnB>
                    <a:lnTlToBr>
                      <a:noFill/>
                    </a:lnTlToBr>
                    <a:lnBlToTr>
                      <a:noFill/>
                    </a:lnBlToTr>
                    <a:solidFill>
                      <a:srgbClr val="000000">
                        <a:alpha val="0"/>
                      </a:srgbClr>
                    </a:solidFill>
                  </a:tcPr>
                </a:tc>
                <a:tc>
                  <a:txBody>
                    <a:bodyPr/>
                    <a:lstStyle/>
                    <a:p>
                      <a:pPr marL="0" marR="0" lvl="0" indent="0" algn="l" defTabSz="5842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a:ln>
                            <a:noFill/>
                          </a:ln>
                          <a:solidFill>
                            <a:srgbClr val="000000"/>
                          </a:solidFill>
                          <a:effectLst/>
                          <a:latin typeface="Arial" charset="0"/>
                          <a:cs typeface="Arial" charset="0"/>
                          <a:sym typeface="Arial" charset="0"/>
                        </a:rPr>
                        <a:t>IL12B</a:t>
                      </a:r>
                    </a:p>
                  </a:txBody>
                  <a:tcPr marL="63500" marR="63500" marT="63500" marB="63500" anchor="ctr" horzOverflow="overflow">
                    <a:lnL w="12700" cap="flat" cmpd="sng" algn="ctr">
                      <a:solidFill>
                        <a:srgbClr val="EFEFEF"/>
                      </a:solidFill>
                      <a:prstDash val="solid"/>
                      <a:miter lim="0"/>
                      <a:headEnd type="none" w="med" len="med"/>
                      <a:tailEnd type="none" w="med" len="med"/>
                    </a:lnL>
                    <a:lnR w="12700" cap="flat" cmpd="sng" algn="ctr">
                      <a:solidFill>
                        <a:srgbClr val="EFEFEF"/>
                      </a:solidFill>
                      <a:prstDash val="solid"/>
                      <a:miter lim="0"/>
                      <a:headEnd type="none" w="med" len="med"/>
                      <a:tailEnd type="none" w="med" len="med"/>
                    </a:lnR>
                    <a:lnT w="12700" cap="flat" cmpd="sng" algn="ctr">
                      <a:solidFill>
                        <a:srgbClr val="EFEFEF"/>
                      </a:solidFill>
                      <a:prstDash val="solid"/>
                      <a:miter lim="0"/>
                      <a:headEnd type="none" w="med" len="med"/>
                      <a:tailEnd type="none" w="med" len="med"/>
                    </a:lnT>
                    <a:lnB w="12700" cap="flat" cmpd="sng" algn="ctr">
                      <a:solidFill>
                        <a:srgbClr val="EFEFEF"/>
                      </a:solidFill>
                      <a:prstDash val="solid"/>
                      <a:miter lim="0"/>
                      <a:headEnd type="none" w="med" len="med"/>
                      <a:tailEnd type="none" w="med" len="med"/>
                    </a:lnB>
                    <a:lnTlToBr>
                      <a:noFill/>
                    </a:lnTlToBr>
                    <a:lnBlToTr>
                      <a:noFill/>
                    </a:lnBlToTr>
                    <a:solidFill>
                      <a:srgbClr val="000000">
                        <a:alpha val="0"/>
                      </a:srgbClr>
                    </a:solidFill>
                  </a:tcPr>
                </a:tc>
                <a:extLst>
                  <a:ext uri="{0D108BD9-81ED-4DB2-BD59-A6C34878D82A}">
                    <a16:rowId xmlns:a16="http://schemas.microsoft.com/office/drawing/2014/main" val="10011"/>
                  </a:ext>
                </a:extLst>
              </a:tr>
              <a:tr h="358441">
                <a:tc>
                  <a:txBody>
                    <a:bodyPr/>
                    <a:lstStyle/>
                    <a:p>
                      <a:pPr marL="0" marR="0" lvl="0" indent="0" algn="l" defTabSz="584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cs typeface="Arial" charset="0"/>
                          <a:sym typeface="Arial" charset="0"/>
                        </a:rPr>
                        <a:t>6p22</a:t>
                      </a:r>
                    </a:p>
                  </a:txBody>
                  <a:tcPr marL="63500" marR="63500" marT="63500" marB="63500" anchor="ctr" horzOverflow="overflow">
                    <a:lnL w="12700" cap="flat" cmpd="sng" algn="ctr">
                      <a:solidFill>
                        <a:srgbClr val="EFEFEF"/>
                      </a:solidFill>
                      <a:prstDash val="solid"/>
                      <a:miter lim="0"/>
                      <a:headEnd type="none" w="med" len="med"/>
                      <a:tailEnd type="none" w="med" len="med"/>
                    </a:lnL>
                    <a:lnR w="12700" cap="flat" cmpd="sng" algn="ctr">
                      <a:solidFill>
                        <a:srgbClr val="EFEFEF"/>
                      </a:solidFill>
                      <a:prstDash val="solid"/>
                      <a:miter lim="0"/>
                      <a:headEnd type="none" w="med" len="med"/>
                      <a:tailEnd type="none" w="med" len="med"/>
                    </a:lnR>
                    <a:lnT w="12700" cap="flat" cmpd="sng" algn="ctr">
                      <a:solidFill>
                        <a:srgbClr val="EFEFEF"/>
                      </a:solidFill>
                      <a:prstDash val="solid"/>
                      <a:miter lim="0"/>
                      <a:headEnd type="none" w="med" len="med"/>
                      <a:tailEnd type="none" w="med" len="med"/>
                    </a:lnT>
                    <a:lnB w="12700" cap="flat" cmpd="sng" algn="ctr">
                      <a:solidFill>
                        <a:srgbClr val="EFEFEF"/>
                      </a:solidFill>
                      <a:prstDash val="solid"/>
                      <a:miter lim="0"/>
                      <a:headEnd type="none" w="med" len="med"/>
                      <a:tailEnd type="none" w="med" len="med"/>
                    </a:lnB>
                    <a:lnTlToBr>
                      <a:noFill/>
                    </a:lnTlToBr>
                    <a:lnBlToTr>
                      <a:noFill/>
                    </a:lnBlToTr>
                    <a:solidFill>
                      <a:srgbClr val="000000">
                        <a:alpha val="0"/>
                      </a:srgbClr>
                    </a:solidFill>
                  </a:tcPr>
                </a:tc>
                <a:tc>
                  <a:txBody>
                    <a:bodyPr/>
                    <a:lstStyle/>
                    <a:p>
                      <a:pPr marL="0" marR="0" lvl="0" indent="0" algn="l" defTabSz="5842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a:ln>
                            <a:noFill/>
                          </a:ln>
                          <a:solidFill>
                            <a:srgbClr val="000000"/>
                          </a:solidFill>
                          <a:effectLst/>
                          <a:latin typeface="Arial" charset="0"/>
                          <a:cs typeface="Arial" charset="0"/>
                          <a:sym typeface="Arial" charset="0"/>
                        </a:rPr>
                        <a:t>CDKAL1</a:t>
                      </a:r>
                    </a:p>
                  </a:txBody>
                  <a:tcPr marL="63500" marR="63500" marT="63500" marB="63500" anchor="ctr" horzOverflow="overflow">
                    <a:lnL w="12700" cap="flat" cmpd="sng" algn="ctr">
                      <a:solidFill>
                        <a:srgbClr val="EFEFEF"/>
                      </a:solidFill>
                      <a:prstDash val="solid"/>
                      <a:miter lim="0"/>
                      <a:headEnd type="none" w="med" len="med"/>
                      <a:tailEnd type="none" w="med" len="med"/>
                    </a:lnL>
                    <a:lnR w="12700" cap="flat" cmpd="sng" algn="ctr">
                      <a:solidFill>
                        <a:srgbClr val="EFEFEF"/>
                      </a:solidFill>
                      <a:prstDash val="solid"/>
                      <a:miter lim="0"/>
                      <a:headEnd type="none" w="med" len="med"/>
                      <a:tailEnd type="none" w="med" len="med"/>
                    </a:lnR>
                    <a:lnT w="12700" cap="flat" cmpd="sng" algn="ctr">
                      <a:solidFill>
                        <a:srgbClr val="EFEFEF"/>
                      </a:solidFill>
                      <a:prstDash val="solid"/>
                      <a:miter lim="0"/>
                      <a:headEnd type="none" w="med" len="med"/>
                      <a:tailEnd type="none" w="med" len="med"/>
                    </a:lnT>
                    <a:lnB w="12700" cap="flat" cmpd="sng" algn="ctr">
                      <a:solidFill>
                        <a:srgbClr val="EFEFEF"/>
                      </a:solidFill>
                      <a:prstDash val="solid"/>
                      <a:miter lim="0"/>
                      <a:headEnd type="none" w="med" len="med"/>
                      <a:tailEnd type="none" w="med" len="med"/>
                    </a:lnB>
                    <a:lnTlToBr>
                      <a:noFill/>
                    </a:lnTlToBr>
                    <a:lnBlToTr>
                      <a:noFill/>
                    </a:lnBlToTr>
                    <a:solidFill>
                      <a:srgbClr val="000000">
                        <a:alpha val="0"/>
                      </a:srgbClr>
                    </a:solidFill>
                  </a:tcPr>
                </a:tc>
                <a:extLst>
                  <a:ext uri="{0D108BD9-81ED-4DB2-BD59-A6C34878D82A}">
                    <a16:rowId xmlns:a16="http://schemas.microsoft.com/office/drawing/2014/main" val="10012"/>
                  </a:ext>
                </a:extLst>
              </a:tr>
              <a:tr h="358441">
                <a:tc>
                  <a:txBody>
                    <a:bodyPr/>
                    <a:lstStyle/>
                    <a:p>
                      <a:pPr marL="0" marR="0" lvl="0" indent="0" algn="l" defTabSz="584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cs typeface="Arial" charset="0"/>
                          <a:sym typeface="Arial" charset="0"/>
                        </a:rPr>
                        <a:t>6q21</a:t>
                      </a:r>
                    </a:p>
                  </a:txBody>
                  <a:tcPr marL="63500" marR="63500" marT="63500" marB="63500" anchor="ctr" horzOverflow="overflow">
                    <a:lnL w="12700" cap="flat" cmpd="sng" algn="ctr">
                      <a:solidFill>
                        <a:srgbClr val="EFEFEF"/>
                      </a:solidFill>
                      <a:prstDash val="solid"/>
                      <a:miter lim="0"/>
                      <a:headEnd type="none" w="med" len="med"/>
                      <a:tailEnd type="none" w="med" len="med"/>
                    </a:lnL>
                    <a:lnR w="12700" cap="flat" cmpd="sng" algn="ctr">
                      <a:solidFill>
                        <a:srgbClr val="EFEFEF"/>
                      </a:solidFill>
                      <a:prstDash val="solid"/>
                      <a:miter lim="0"/>
                      <a:headEnd type="none" w="med" len="med"/>
                      <a:tailEnd type="none" w="med" len="med"/>
                    </a:lnR>
                    <a:lnT w="12700" cap="flat" cmpd="sng" algn="ctr">
                      <a:solidFill>
                        <a:srgbClr val="EFEFEF"/>
                      </a:solidFill>
                      <a:prstDash val="solid"/>
                      <a:miter lim="0"/>
                      <a:headEnd type="none" w="med" len="med"/>
                      <a:tailEnd type="none" w="med" len="med"/>
                    </a:lnT>
                    <a:lnB w="12700" cap="flat" cmpd="sng" algn="ctr">
                      <a:solidFill>
                        <a:srgbClr val="EFEFEF"/>
                      </a:solidFill>
                      <a:prstDash val="solid"/>
                      <a:miter lim="0"/>
                      <a:headEnd type="none" w="med" len="med"/>
                      <a:tailEnd type="none" w="med" len="med"/>
                    </a:lnB>
                    <a:lnTlToBr>
                      <a:noFill/>
                    </a:lnTlToBr>
                    <a:lnBlToTr>
                      <a:noFill/>
                    </a:lnBlToTr>
                    <a:solidFill>
                      <a:srgbClr val="000000">
                        <a:alpha val="0"/>
                      </a:srgbClr>
                    </a:solidFill>
                  </a:tcPr>
                </a:tc>
                <a:tc>
                  <a:txBody>
                    <a:bodyPr/>
                    <a:lstStyle/>
                    <a:p>
                      <a:pPr marL="0" marR="0" lvl="0" indent="0" algn="l" defTabSz="584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Arial" charset="0"/>
                          <a:cs typeface="Arial" charset="0"/>
                          <a:sym typeface="Arial" charset="0"/>
                        </a:rPr>
                        <a:t>—</a:t>
                      </a:r>
                    </a:p>
                  </a:txBody>
                  <a:tcPr marL="63500" marR="63500" marT="63500" marB="63500" anchor="ctr" horzOverflow="overflow">
                    <a:lnL w="12700" cap="flat" cmpd="sng" algn="ctr">
                      <a:solidFill>
                        <a:srgbClr val="EFEFEF"/>
                      </a:solidFill>
                      <a:prstDash val="solid"/>
                      <a:miter lim="0"/>
                      <a:headEnd type="none" w="med" len="med"/>
                      <a:tailEnd type="none" w="med" len="med"/>
                    </a:lnL>
                    <a:lnR w="12700" cap="flat" cmpd="sng" algn="ctr">
                      <a:solidFill>
                        <a:srgbClr val="EFEFEF"/>
                      </a:solidFill>
                      <a:prstDash val="solid"/>
                      <a:miter lim="0"/>
                      <a:headEnd type="none" w="med" len="med"/>
                      <a:tailEnd type="none" w="med" len="med"/>
                    </a:lnR>
                    <a:lnT w="12700" cap="flat" cmpd="sng" algn="ctr">
                      <a:solidFill>
                        <a:srgbClr val="EFEFEF"/>
                      </a:solidFill>
                      <a:prstDash val="solid"/>
                      <a:miter lim="0"/>
                      <a:headEnd type="none" w="med" len="med"/>
                      <a:tailEnd type="none" w="med" len="med"/>
                    </a:lnT>
                    <a:lnB w="12700" cap="flat" cmpd="sng" algn="ctr">
                      <a:solidFill>
                        <a:srgbClr val="EFEFEF"/>
                      </a:solidFill>
                      <a:prstDash val="solid"/>
                      <a:miter lim="0"/>
                      <a:headEnd type="none" w="med" len="med"/>
                      <a:tailEnd type="none" w="med" len="med"/>
                    </a:lnB>
                    <a:lnTlToBr>
                      <a:noFill/>
                    </a:lnTlToBr>
                    <a:lnBlToTr>
                      <a:noFill/>
                    </a:lnBlToTr>
                    <a:solidFill>
                      <a:srgbClr val="000000">
                        <a:alpha val="0"/>
                      </a:srgbClr>
                    </a:solidFill>
                  </a:tcPr>
                </a:tc>
                <a:extLst>
                  <a:ext uri="{0D108BD9-81ED-4DB2-BD59-A6C34878D82A}">
                    <a16:rowId xmlns:a16="http://schemas.microsoft.com/office/drawing/2014/main" val="10013"/>
                  </a:ext>
                </a:extLst>
              </a:tr>
            </a:tbl>
          </a:graphicData>
        </a:graphic>
      </p:graphicFrame>
      <p:graphicFrame>
        <p:nvGraphicFramePr>
          <p:cNvPr id="159" name="Table 159"/>
          <p:cNvGraphicFramePr/>
          <p:nvPr>
            <p:extLst>
              <p:ext uri="{D42A27DB-BD31-4B8C-83A1-F6EECF244321}">
                <p14:modId xmlns:p14="http://schemas.microsoft.com/office/powerpoint/2010/main" val="1410292085"/>
              </p:ext>
            </p:extLst>
          </p:nvPr>
        </p:nvGraphicFramePr>
        <p:xfrm>
          <a:off x="4625975" y="1287526"/>
          <a:ext cx="4060775" cy="2595880"/>
        </p:xfrm>
        <a:graphic>
          <a:graphicData uri="http://schemas.openxmlformats.org/drawingml/2006/table">
            <a:tbl>
              <a:tblPr>
                <a:tableStyleId>{4C3C2611-4C71-4FC5-86AE-919BDF0F9419}</a:tableStyleId>
              </a:tblPr>
              <a:tblGrid>
                <a:gridCol w="1725662">
                  <a:extLst>
                    <a:ext uri="{9D8B030D-6E8A-4147-A177-3AD203B41FA5}">
                      <a16:colId xmlns:a16="http://schemas.microsoft.com/office/drawing/2014/main" val="20000"/>
                    </a:ext>
                  </a:extLst>
                </a:gridCol>
                <a:gridCol w="2335113">
                  <a:extLst>
                    <a:ext uri="{9D8B030D-6E8A-4147-A177-3AD203B41FA5}">
                      <a16:colId xmlns:a16="http://schemas.microsoft.com/office/drawing/2014/main" val="20001"/>
                    </a:ext>
                  </a:extLst>
                </a:gridCol>
              </a:tblGrid>
              <a:tr h="303776">
                <a:tc>
                  <a:txBody>
                    <a:bodyPr/>
                    <a:lstStyle/>
                    <a:p>
                      <a:pPr lvl="0" defTabSz="584200">
                        <a:defRPr sz="1800" b="0" i="0">
                          <a:uFillTx/>
                        </a:defRPr>
                      </a:pPr>
                      <a:r>
                        <a:rPr sz="1600" dirty="0">
                          <a:uFill>
                            <a:solidFill/>
                          </a:uFill>
                        </a:rPr>
                        <a:t>6q27</a:t>
                      </a:r>
                    </a:p>
                  </a:txBody>
                  <a:tcPr marL="63500" marR="63500" marT="63500" marB="63500" anchor="ctr" horzOverflow="overflow">
                    <a:lnL w="12700" cap="rnd">
                      <a:solidFill>
                        <a:srgbClr val="EFEFEF"/>
                      </a:solidFill>
                      <a:miter lim="0"/>
                    </a:lnL>
                    <a:lnR w="12700" cap="rnd">
                      <a:solidFill>
                        <a:srgbClr val="EFEFEF"/>
                      </a:solidFill>
                      <a:miter lim="0"/>
                    </a:lnR>
                    <a:lnT w="12700" cap="rnd">
                      <a:solidFill>
                        <a:srgbClr val="EFEFEF"/>
                      </a:solidFill>
                      <a:miter lim="0"/>
                    </a:lnT>
                    <a:lnB w="12700" cap="rnd">
                      <a:solidFill>
                        <a:srgbClr val="EFEFEF"/>
                      </a:solidFill>
                      <a:miter lim="0"/>
                    </a:lnB>
                    <a:solidFill>
                      <a:srgbClr val="000000">
                        <a:alpha val="0"/>
                      </a:srgbClr>
                    </a:solidFill>
                  </a:tcPr>
                </a:tc>
                <a:tc>
                  <a:txBody>
                    <a:bodyPr/>
                    <a:lstStyle/>
                    <a:p>
                      <a:pPr lvl="0" defTabSz="584200">
                        <a:defRPr sz="1800" b="0" i="0">
                          <a:uFillTx/>
                        </a:defRPr>
                      </a:pPr>
                      <a:r>
                        <a:rPr sz="1600">
                          <a:uFill>
                            <a:solidFill/>
                          </a:uFill>
                        </a:rPr>
                        <a:t>CCR6</a:t>
                      </a:r>
                    </a:p>
                  </a:txBody>
                  <a:tcPr marL="63500" marR="63500" marT="63500" marB="63500" anchor="ctr" horzOverflow="overflow">
                    <a:lnL w="12700" cap="rnd">
                      <a:solidFill>
                        <a:srgbClr val="EFEFEF"/>
                      </a:solidFill>
                      <a:miter lim="0"/>
                    </a:lnL>
                    <a:lnR w="12700" cap="rnd">
                      <a:solidFill>
                        <a:srgbClr val="EFEFEF"/>
                      </a:solidFill>
                      <a:miter lim="0"/>
                    </a:lnR>
                    <a:lnT w="12700" cap="rnd">
                      <a:solidFill>
                        <a:srgbClr val="EFEFEF"/>
                      </a:solidFill>
                      <a:miter lim="0"/>
                    </a:lnT>
                    <a:lnB w="12700" cap="rnd">
                      <a:solidFill>
                        <a:srgbClr val="EFEFEF"/>
                      </a:solidFill>
                      <a:miter lim="0"/>
                    </a:lnB>
                    <a:solidFill>
                      <a:srgbClr val="000000">
                        <a:alpha val="0"/>
                      </a:srgbClr>
                    </a:solidFill>
                  </a:tcPr>
                </a:tc>
                <a:extLst>
                  <a:ext uri="{0D108BD9-81ED-4DB2-BD59-A6C34878D82A}">
                    <a16:rowId xmlns:a16="http://schemas.microsoft.com/office/drawing/2014/main" val="10000"/>
                  </a:ext>
                </a:extLst>
              </a:tr>
              <a:tr h="303776">
                <a:tc>
                  <a:txBody>
                    <a:bodyPr/>
                    <a:lstStyle/>
                    <a:p>
                      <a:pPr lvl="0" defTabSz="584200">
                        <a:defRPr sz="1800" b="0" i="0">
                          <a:uFillTx/>
                        </a:defRPr>
                      </a:pPr>
                      <a:r>
                        <a:rPr sz="1600" dirty="0">
                          <a:uFill>
                            <a:solidFill/>
                          </a:uFill>
                        </a:rPr>
                        <a:t>7p12</a:t>
                      </a:r>
                    </a:p>
                  </a:txBody>
                  <a:tcPr marL="63500" marR="63500" marT="63500" marB="63500" anchor="ctr" horzOverflow="overflow">
                    <a:lnL w="12700" cap="rnd">
                      <a:solidFill>
                        <a:srgbClr val="EFEFEF"/>
                      </a:solidFill>
                      <a:miter lim="0"/>
                    </a:lnL>
                    <a:lnR w="12700" cap="rnd">
                      <a:solidFill>
                        <a:srgbClr val="EFEFEF"/>
                      </a:solidFill>
                      <a:miter lim="0"/>
                    </a:lnR>
                    <a:lnT w="12700" cap="rnd">
                      <a:solidFill>
                        <a:srgbClr val="EFEFEF"/>
                      </a:solidFill>
                      <a:miter lim="0"/>
                    </a:lnT>
                    <a:lnB w="12700" cap="rnd">
                      <a:solidFill>
                        <a:srgbClr val="EFEFEF"/>
                      </a:solidFill>
                      <a:miter lim="0"/>
                    </a:lnB>
                    <a:solidFill>
                      <a:srgbClr val="000000">
                        <a:alpha val="0"/>
                      </a:srgbClr>
                    </a:solidFill>
                  </a:tcPr>
                </a:tc>
                <a:tc>
                  <a:txBody>
                    <a:bodyPr/>
                    <a:lstStyle/>
                    <a:p>
                      <a:pPr lvl="0" defTabSz="584200">
                        <a:defRPr sz="1800" b="0" i="0">
                          <a:uFillTx/>
                        </a:defRPr>
                      </a:pPr>
                      <a:r>
                        <a:rPr sz="1600">
                          <a:uFill>
                            <a:solidFill/>
                          </a:uFill>
                        </a:rPr>
                        <a:t>—</a:t>
                      </a:r>
                    </a:p>
                  </a:txBody>
                  <a:tcPr marL="63500" marR="63500" marT="63500" marB="63500" anchor="ctr" horzOverflow="overflow">
                    <a:lnL w="12700" cap="rnd">
                      <a:solidFill>
                        <a:srgbClr val="EFEFEF"/>
                      </a:solidFill>
                      <a:miter lim="0"/>
                    </a:lnL>
                    <a:lnR w="12700" cap="rnd">
                      <a:solidFill>
                        <a:srgbClr val="EFEFEF"/>
                      </a:solidFill>
                      <a:miter lim="0"/>
                    </a:lnR>
                    <a:lnT w="12700" cap="rnd">
                      <a:solidFill>
                        <a:srgbClr val="EFEFEF"/>
                      </a:solidFill>
                      <a:miter lim="0"/>
                    </a:lnT>
                    <a:lnB w="12700" cap="rnd">
                      <a:solidFill>
                        <a:srgbClr val="EFEFEF"/>
                      </a:solidFill>
                      <a:miter lim="0"/>
                    </a:lnB>
                    <a:solidFill>
                      <a:srgbClr val="000000">
                        <a:alpha val="0"/>
                      </a:srgbClr>
                    </a:solidFill>
                  </a:tcPr>
                </a:tc>
                <a:extLst>
                  <a:ext uri="{0D108BD9-81ED-4DB2-BD59-A6C34878D82A}">
                    <a16:rowId xmlns:a16="http://schemas.microsoft.com/office/drawing/2014/main" val="10001"/>
                  </a:ext>
                </a:extLst>
              </a:tr>
              <a:tr h="302607">
                <a:tc>
                  <a:txBody>
                    <a:bodyPr/>
                    <a:lstStyle/>
                    <a:p>
                      <a:pPr lvl="0" defTabSz="584200">
                        <a:defRPr sz="1800" b="0" i="0">
                          <a:uFillTx/>
                        </a:defRPr>
                      </a:pPr>
                      <a:r>
                        <a:rPr sz="1600" dirty="0">
                          <a:uFill>
                            <a:solidFill/>
                          </a:uFill>
                        </a:rPr>
                        <a:t>8q24</a:t>
                      </a:r>
                    </a:p>
                  </a:txBody>
                  <a:tcPr marL="63500" marR="63500" marT="63500" marB="63500" anchor="ctr" horzOverflow="overflow">
                    <a:lnL w="12700" cap="rnd">
                      <a:solidFill>
                        <a:srgbClr val="EFEFEF"/>
                      </a:solidFill>
                      <a:miter lim="0"/>
                    </a:lnL>
                    <a:lnR w="12700" cap="rnd">
                      <a:solidFill>
                        <a:srgbClr val="EFEFEF"/>
                      </a:solidFill>
                      <a:miter lim="0"/>
                    </a:lnR>
                    <a:lnT w="12700" cap="rnd">
                      <a:solidFill>
                        <a:srgbClr val="EFEFEF"/>
                      </a:solidFill>
                      <a:miter lim="0"/>
                    </a:lnT>
                    <a:lnB w="12700" cap="rnd">
                      <a:solidFill>
                        <a:srgbClr val="EFEFEF"/>
                      </a:solidFill>
                      <a:miter lim="0"/>
                    </a:lnB>
                    <a:solidFill>
                      <a:srgbClr val="000000">
                        <a:alpha val="0"/>
                      </a:srgbClr>
                    </a:solidFill>
                  </a:tcPr>
                </a:tc>
                <a:tc>
                  <a:txBody>
                    <a:bodyPr/>
                    <a:lstStyle/>
                    <a:p>
                      <a:pPr lvl="0" defTabSz="584200">
                        <a:defRPr sz="1800" b="0" i="0">
                          <a:uFillTx/>
                        </a:defRPr>
                      </a:pPr>
                      <a:r>
                        <a:rPr sz="1600" dirty="0">
                          <a:uFill>
                            <a:solidFill/>
                          </a:uFill>
                        </a:rPr>
                        <a:t>—</a:t>
                      </a:r>
                    </a:p>
                  </a:txBody>
                  <a:tcPr marL="63500" marR="63500" marT="63500" marB="63500" anchor="ctr" horzOverflow="overflow">
                    <a:lnL w="12700" cap="rnd">
                      <a:solidFill>
                        <a:srgbClr val="EFEFEF"/>
                      </a:solidFill>
                      <a:miter lim="0"/>
                    </a:lnL>
                    <a:lnR w="12700" cap="rnd">
                      <a:solidFill>
                        <a:srgbClr val="EFEFEF"/>
                      </a:solidFill>
                      <a:miter lim="0"/>
                    </a:lnR>
                    <a:lnT w="12700" cap="rnd">
                      <a:solidFill>
                        <a:srgbClr val="EFEFEF"/>
                      </a:solidFill>
                      <a:miter lim="0"/>
                    </a:lnT>
                    <a:lnB w="12700" cap="rnd">
                      <a:solidFill>
                        <a:srgbClr val="EFEFEF"/>
                      </a:solidFill>
                      <a:miter lim="0"/>
                    </a:lnB>
                    <a:solidFill>
                      <a:srgbClr val="000000">
                        <a:alpha val="0"/>
                      </a:srgbClr>
                    </a:solidFill>
                  </a:tcPr>
                </a:tc>
                <a:extLst>
                  <a:ext uri="{0D108BD9-81ED-4DB2-BD59-A6C34878D82A}">
                    <a16:rowId xmlns:a16="http://schemas.microsoft.com/office/drawing/2014/main" val="10002"/>
                  </a:ext>
                </a:extLst>
              </a:tr>
              <a:tr h="304944">
                <a:tc>
                  <a:txBody>
                    <a:bodyPr/>
                    <a:lstStyle/>
                    <a:p>
                      <a:pPr lvl="0" defTabSz="584200">
                        <a:defRPr sz="1800" b="0" i="0">
                          <a:uFillTx/>
                        </a:defRPr>
                      </a:pPr>
                      <a:r>
                        <a:rPr sz="1600">
                          <a:uFill>
                            <a:solidFill/>
                          </a:uFill>
                        </a:rPr>
                        <a:t>9p24</a:t>
                      </a:r>
                    </a:p>
                  </a:txBody>
                  <a:tcPr marL="63500" marR="63500" marT="63500" marB="63500" anchor="ctr" horzOverflow="overflow">
                    <a:lnL w="12700" cap="rnd">
                      <a:solidFill>
                        <a:srgbClr val="EFEFEF"/>
                      </a:solidFill>
                      <a:miter lim="0"/>
                    </a:lnL>
                    <a:lnR w="12700" cap="rnd">
                      <a:solidFill>
                        <a:srgbClr val="EFEFEF"/>
                      </a:solidFill>
                      <a:miter lim="0"/>
                    </a:lnR>
                    <a:lnT w="12700" cap="rnd">
                      <a:solidFill>
                        <a:srgbClr val="EFEFEF"/>
                      </a:solidFill>
                      <a:miter lim="0"/>
                    </a:lnT>
                    <a:lnB w="12700" cap="rnd">
                      <a:solidFill>
                        <a:srgbClr val="EFEFEF"/>
                      </a:solidFill>
                      <a:miter lim="0"/>
                    </a:lnB>
                    <a:solidFill>
                      <a:srgbClr val="000000">
                        <a:alpha val="0"/>
                      </a:srgbClr>
                    </a:solidFill>
                  </a:tcPr>
                </a:tc>
                <a:tc>
                  <a:txBody>
                    <a:bodyPr/>
                    <a:lstStyle/>
                    <a:p>
                      <a:pPr lvl="0" defTabSz="584200">
                        <a:defRPr sz="1800" b="0" i="0">
                          <a:uFillTx/>
                        </a:defRPr>
                      </a:pPr>
                      <a:r>
                        <a:rPr sz="1600" i="1" dirty="0">
                          <a:uFill>
                            <a:solidFill/>
                          </a:uFill>
                        </a:rPr>
                        <a:t>JAK2</a:t>
                      </a:r>
                    </a:p>
                  </a:txBody>
                  <a:tcPr marL="63500" marR="63500" marT="63500" marB="63500" anchor="ctr" horzOverflow="overflow">
                    <a:lnL w="12700" cap="rnd">
                      <a:solidFill>
                        <a:srgbClr val="EFEFEF"/>
                      </a:solidFill>
                      <a:miter lim="0"/>
                    </a:lnL>
                    <a:lnR w="12700" cap="rnd">
                      <a:solidFill>
                        <a:srgbClr val="EFEFEF"/>
                      </a:solidFill>
                      <a:miter lim="0"/>
                    </a:lnR>
                    <a:lnT w="12700" cap="rnd">
                      <a:solidFill>
                        <a:srgbClr val="EFEFEF"/>
                      </a:solidFill>
                      <a:miter lim="0"/>
                    </a:lnT>
                    <a:lnB w="12700" cap="rnd">
                      <a:solidFill>
                        <a:srgbClr val="EFEFEF"/>
                      </a:solidFill>
                      <a:miter lim="0"/>
                    </a:lnB>
                    <a:solidFill>
                      <a:srgbClr val="000000">
                        <a:alpha val="0"/>
                      </a:srgbClr>
                    </a:solidFill>
                  </a:tcPr>
                </a:tc>
                <a:extLst>
                  <a:ext uri="{0D108BD9-81ED-4DB2-BD59-A6C34878D82A}">
                    <a16:rowId xmlns:a16="http://schemas.microsoft.com/office/drawing/2014/main" val="10003"/>
                  </a:ext>
                </a:extLst>
              </a:tr>
              <a:tr h="302607">
                <a:tc>
                  <a:txBody>
                    <a:bodyPr/>
                    <a:lstStyle/>
                    <a:p>
                      <a:pPr lvl="0" defTabSz="584200">
                        <a:defRPr sz="1800" b="0" i="0">
                          <a:uFillTx/>
                        </a:defRPr>
                      </a:pPr>
                      <a:r>
                        <a:rPr sz="1600">
                          <a:uFill>
                            <a:solidFill/>
                          </a:uFill>
                        </a:rPr>
                        <a:t>9q32</a:t>
                      </a:r>
                    </a:p>
                  </a:txBody>
                  <a:tcPr marL="63500" marR="63500" marT="63500" marB="63500" anchor="ctr" horzOverflow="overflow">
                    <a:lnL w="12700" cap="rnd">
                      <a:solidFill>
                        <a:srgbClr val="EFEFEF"/>
                      </a:solidFill>
                      <a:miter lim="0"/>
                    </a:lnL>
                    <a:lnR w="12700" cap="rnd">
                      <a:solidFill>
                        <a:srgbClr val="EFEFEF"/>
                      </a:solidFill>
                      <a:miter lim="0"/>
                    </a:lnR>
                    <a:lnT w="12700" cap="rnd">
                      <a:solidFill>
                        <a:srgbClr val="EFEFEF"/>
                      </a:solidFill>
                      <a:miter lim="0"/>
                    </a:lnT>
                    <a:lnB w="12700" cap="rnd">
                      <a:solidFill>
                        <a:srgbClr val="EFEFEF"/>
                      </a:solidFill>
                      <a:miter lim="0"/>
                    </a:lnB>
                    <a:solidFill>
                      <a:srgbClr val="000000">
                        <a:alpha val="0"/>
                      </a:srgbClr>
                    </a:solidFill>
                  </a:tcPr>
                </a:tc>
                <a:tc>
                  <a:txBody>
                    <a:bodyPr/>
                    <a:lstStyle/>
                    <a:p>
                      <a:pPr lvl="0" defTabSz="584200">
                        <a:defRPr sz="1800" b="0" i="0">
                          <a:uFillTx/>
                        </a:defRPr>
                      </a:pPr>
                      <a:r>
                        <a:rPr sz="1600" i="1" dirty="0">
                          <a:uFill>
                            <a:solidFill/>
                          </a:uFill>
                        </a:rPr>
                        <a:t>TNFSF15</a:t>
                      </a:r>
                    </a:p>
                  </a:txBody>
                  <a:tcPr marL="63500" marR="63500" marT="63500" marB="63500" anchor="ctr" horzOverflow="overflow">
                    <a:lnL w="12700" cap="rnd">
                      <a:solidFill>
                        <a:srgbClr val="EFEFEF"/>
                      </a:solidFill>
                      <a:miter lim="0"/>
                    </a:lnL>
                    <a:lnR w="12700" cap="rnd">
                      <a:solidFill>
                        <a:srgbClr val="EFEFEF"/>
                      </a:solidFill>
                      <a:miter lim="0"/>
                    </a:lnR>
                    <a:lnT w="12700" cap="rnd">
                      <a:solidFill>
                        <a:srgbClr val="EFEFEF"/>
                      </a:solidFill>
                      <a:miter lim="0"/>
                    </a:lnT>
                    <a:lnB w="12700" cap="rnd">
                      <a:solidFill>
                        <a:srgbClr val="EFEFEF"/>
                      </a:solidFill>
                      <a:miter lim="0"/>
                    </a:lnB>
                    <a:solidFill>
                      <a:srgbClr val="000000">
                        <a:alpha val="0"/>
                      </a:srgbClr>
                    </a:solidFill>
                  </a:tcPr>
                </a:tc>
                <a:extLst>
                  <a:ext uri="{0D108BD9-81ED-4DB2-BD59-A6C34878D82A}">
                    <a16:rowId xmlns:a16="http://schemas.microsoft.com/office/drawing/2014/main" val="10004"/>
                  </a:ext>
                </a:extLst>
              </a:tr>
              <a:tr h="303776">
                <a:tc>
                  <a:txBody>
                    <a:bodyPr/>
                    <a:lstStyle/>
                    <a:p>
                      <a:pPr lvl="0" defTabSz="584200">
                        <a:defRPr sz="1800" b="0" i="0">
                          <a:uFillTx/>
                        </a:defRPr>
                      </a:pPr>
                      <a:r>
                        <a:rPr sz="1600">
                          <a:uFill>
                            <a:solidFill/>
                          </a:uFill>
                        </a:rPr>
                        <a:t>10p11</a:t>
                      </a:r>
                    </a:p>
                  </a:txBody>
                  <a:tcPr marL="63500" marR="63500" marT="63500" marB="63500" anchor="ctr" horzOverflow="overflow">
                    <a:lnL w="12700" cap="rnd">
                      <a:solidFill>
                        <a:srgbClr val="EFEFEF"/>
                      </a:solidFill>
                      <a:miter lim="0"/>
                    </a:lnL>
                    <a:lnR w="12700" cap="rnd">
                      <a:solidFill>
                        <a:srgbClr val="EFEFEF"/>
                      </a:solidFill>
                      <a:miter lim="0"/>
                    </a:lnR>
                    <a:lnT w="12700" cap="rnd">
                      <a:solidFill>
                        <a:srgbClr val="EFEFEF"/>
                      </a:solidFill>
                      <a:miter lim="0"/>
                    </a:lnT>
                    <a:lnB w="12700" cap="rnd">
                      <a:solidFill>
                        <a:srgbClr val="EFEFEF"/>
                      </a:solidFill>
                      <a:miter lim="0"/>
                    </a:lnB>
                    <a:solidFill>
                      <a:srgbClr val="000000">
                        <a:alpha val="0"/>
                      </a:srgbClr>
                    </a:solidFill>
                  </a:tcPr>
                </a:tc>
                <a:tc>
                  <a:txBody>
                    <a:bodyPr/>
                    <a:lstStyle/>
                    <a:p>
                      <a:pPr lvl="0" defTabSz="584200">
                        <a:defRPr sz="1800" b="0" i="0">
                          <a:uFillTx/>
                        </a:defRPr>
                      </a:pPr>
                      <a:r>
                        <a:rPr sz="1600" dirty="0">
                          <a:uFill>
                            <a:solidFill/>
                          </a:uFill>
                        </a:rPr>
                        <a:t>3 genes</a:t>
                      </a:r>
                    </a:p>
                  </a:txBody>
                  <a:tcPr marL="63500" marR="63500" marT="63500" marB="63500" anchor="ctr" horzOverflow="overflow">
                    <a:lnL w="12700" cap="rnd">
                      <a:solidFill>
                        <a:srgbClr val="EFEFEF"/>
                      </a:solidFill>
                      <a:miter lim="0"/>
                    </a:lnL>
                    <a:lnR w="12700" cap="rnd">
                      <a:solidFill>
                        <a:srgbClr val="EFEFEF"/>
                      </a:solidFill>
                      <a:miter lim="0"/>
                    </a:lnR>
                    <a:lnT w="12700" cap="rnd">
                      <a:solidFill>
                        <a:srgbClr val="EFEFEF"/>
                      </a:solidFill>
                      <a:miter lim="0"/>
                    </a:lnT>
                    <a:lnB w="12700" cap="rnd">
                      <a:solidFill>
                        <a:srgbClr val="EFEFEF"/>
                      </a:solidFill>
                      <a:miter lim="0"/>
                    </a:lnB>
                    <a:solidFill>
                      <a:srgbClr val="000000">
                        <a:alpha val="0"/>
                      </a:srgbClr>
                    </a:solidFill>
                  </a:tcPr>
                </a:tc>
                <a:extLst>
                  <a:ext uri="{0D108BD9-81ED-4DB2-BD59-A6C34878D82A}">
                    <a16:rowId xmlns:a16="http://schemas.microsoft.com/office/drawing/2014/main" val="10005"/>
                  </a:ext>
                </a:extLst>
              </a:tr>
              <a:tr h="303776">
                <a:tc>
                  <a:txBody>
                    <a:bodyPr/>
                    <a:lstStyle/>
                    <a:p>
                      <a:pPr lvl="0" defTabSz="584200">
                        <a:defRPr sz="1800" b="0" i="0">
                          <a:uFillTx/>
                        </a:defRPr>
                      </a:pPr>
                      <a:r>
                        <a:rPr sz="1600">
                          <a:uFill>
                            <a:solidFill/>
                          </a:uFill>
                        </a:rPr>
                        <a:t>10q21</a:t>
                      </a:r>
                    </a:p>
                  </a:txBody>
                  <a:tcPr marL="63500" marR="63500" marT="63500" marB="63500" anchor="ctr" horzOverflow="overflow">
                    <a:lnL w="12700" cap="rnd">
                      <a:solidFill>
                        <a:srgbClr val="EFEFEF"/>
                      </a:solidFill>
                      <a:miter lim="0"/>
                    </a:lnL>
                    <a:lnR w="12700" cap="rnd">
                      <a:solidFill>
                        <a:srgbClr val="EFEFEF"/>
                      </a:solidFill>
                      <a:miter lim="0"/>
                    </a:lnR>
                    <a:lnT w="12700" cap="rnd">
                      <a:solidFill>
                        <a:srgbClr val="EFEFEF"/>
                      </a:solidFill>
                      <a:miter lim="0"/>
                    </a:lnT>
                    <a:lnB w="12700" cap="rnd">
                      <a:solidFill>
                        <a:srgbClr val="EFEFEF"/>
                      </a:solidFill>
                      <a:miter lim="0"/>
                    </a:lnB>
                    <a:solidFill>
                      <a:srgbClr val="000000">
                        <a:alpha val="0"/>
                      </a:srgbClr>
                    </a:solidFill>
                  </a:tcPr>
                </a:tc>
                <a:tc>
                  <a:txBody>
                    <a:bodyPr/>
                    <a:lstStyle/>
                    <a:p>
                      <a:pPr lvl="0" defTabSz="584200">
                        <a:defRPr sz="1800" b="0" i="0">
                          <a:uFillTx/>
                        </a:defRPr>
                      </a:pPr>
                      <a:r>
                        <a:rPr sz="1600" i="1" dirty="0">
                          <a:uFill>
                            <a:solidFill/>
                          </a:uFill>
                        </a:rPr>
                        <a:t>ZNF365</a:t>
                      </a:r>
                    </a:p>
                  </a:txBody>
                  <a:tcPr marL="63500" marR="63500" marT="63500" marB="63500" anchor="ctr" horzOverflow="overflow">
                    <a:lnL w="12700" cap="rnd">
                      <a:solidFill>
                        <a:srgbClr val="EFEFEF"/>
                      </a:solidFill>
                      <a:miter lim="0"/>
                    </a:lnL>
                    <a:lnR w="12700" cap="rnd">
                      <a:solidFill>
                        <a:srgbClr val="EFEFEF"/>
                      </a:solidFill>
                      <a:miter lim="0"/>
                    </a:lnR>
                    <a:lnT w="12700" cap="rnd">
                      <a:solidFill>
                        <a:srgbClr val="EFEFEF"/>
                      </a:solidFill>
                      <a:miter lim="0"/>
                    </a:lnT>
                    <a:lnB w="12700" cap="rnd">
                      <a:solidFill>
                        <a:srgbClr val="EFEFEF"/>
                      </a:solidFill>
                      <a:miter lim="0"/>
                    </a:lnB>
                    <a:solidFill>
                      <a:srgbClr val="000000">
                        <a:alpha val="0"/>
                      </a:srgbClr>
                    </a:solidFill>
                  </a:tcPr>
                </a:tc>
                <a:extLst>
                  <a:ext uri="{0D108BD9-81ED-4DB2-BD59-A6C34878D82A}">
                    <a16:rowId xmlns:a16="http://schemas.microsoft.com/office/drawing/2014/main" val="10006"/>
                  </a:ext>
                </a:extLst>
              </a:tr>
            </a:tbl>
          </a:graphicData>
        </a:graphic>
      </p:graphicFrame>
      <p:graphicFrame>
        <p:nvGraphicFramePr>
          <p:cNvPr id="160" name="Table 160"/>
          <p:cNvGraphicFramePr/>
          <p:nvPr>
            <p:extLst>
              <p:ext uri="{D42A27DB-BD31-4B8C-83A1-F6EECF244321}">
                <p14:modId xmlns:p14="http://schemas.microsoft.com/office/powerpoint/2010/main" val="3284392094"/>
              </p:ext>
            </p:extLst>
          </p:nvPr>
        </p:nvGraphicFramePr>
        <p:xfrm>
          <a:off x="4637088" y="3889220"/>
          <a:ext cx="4050729" cy="3708400"/>
        </p:xfrm>
        <a:graphic>
          <a:graphicData uri="http://schemas.openxmlformats.org/drawingml/2006/table">
            <a:tbl>
              <a:tblPr>
                <a:tableStyleId>{4C3C2611-4C71-4FC5-86AE-919BDF0F9419}</a:tableStyleId>
              </a:tblPr>
              <a:tblGrid>
                <a:gridCol w="1722313">
                  <a:extLst>
                    <a:ext uri="{9D8B030D-6E8A-4147-A177-3AD203B41FA5}">
                      <a16:colId xmlns:a16="http://schemas.microsoft.com/office/drawing/2014/main" val="20000"/>
                    </a:ext>
                  </a:extLst>
                </a:gridCol>
                <a:gridCol w="2328416">
                  <a:extLst>
                    <a:ext uri="{9D8B030D-6E8A-4147-A177-3AD203B41FA5}">
                      <a16:colId xmlns:a16="http://schemas.microsoft.com/office/drawing/2014/main" val="20001"/>
                    </a:ext>
                  </a:extLst>
                </a:gridCol>
              </a:tblGrid>
              <a:tr h="303609">
                <a:tc>
                  <a:txBody>
                    <a:bodyPr/>
                    <a:lstStyle/>
                    <a:p>
                      <a:pPr lvl="0" defTabSz="584200">
                        <a:defRPr sz="1800" b="0" i="0">
                          <a:uFillTx/>
                        </a:defRPr>
                      </a:pPr>
                      <a:r>
                        <a:rPr sz="1600" dirty="0">
                          <a:uFill>
                            <a:solidFill/>
                          </a:uFill>
                        </a:rPr>
                        <a:t>10q24</a:t>
                      </a:r>
                    </a:p>
                  </a:txBody>
                  <a:tcPr marL="63500" marR="63500" marT="63500" marB="63500" anchor="ctr" horzOverflow="overflow">
                    <a:lnL w="12700" cap="rnd">
                      <a:solidFill>
                        <a:srgbClr val="EFEFEF"/>
                      </a:solidFill>
                      <a:miter lim="0"/>
                    </a:lnL>
                    <a:lnR w="12700" cap="rnd">
                      <a:solidFill>
                        <a:srgbClr val="EFEFEF"/>
                      </a:solidFill>
                      <a:miter lim="0"/>
                    </a:lnR>
                    <a:lnT w="12700" cap="rnd">
                      <a:solidFill>
                        <a:srgbClr val="EFEFEF"/>
                      </a:solidFill>
                      <a:miter lim="0"/>
                    </a:lnT>
                    <a:lnB w="12700" cap="rnd">
                      <a:solidFill>
                        <a:srgbClr val="EFEFEF"/>
                      </a:solidFill>
                      <a:miter lim="0"/>
                    </a:lnB>
                    <a:solidFill>
                      <a:srgbClr val="000000">
                        <a:alpha val="0"/>
                      </a:srgbClr>
                    </a:solidFill>
                  </a:tcPr>
                </a:tc>
                <a:tc>
                  <a:txBody>
                    <a:bodyPr/>
                    <a:lstStyle/>
                    <a:p>
                      <a:pPr lvl="0" defTabSz="584200">
                        <a:defRPr sz="1800" b="0" i="0">
                          <a:uFillTx/>
                        </a:defRPr>
                      </a:pPr>
                      <a:r>
                        <a:rPr sz="1600" i="1">
                          <a:uFill>
                            <a:solidFill/>
                          </a:uFill>
                        </a:rPr>
                        <a:t>NKX2-3</a:t>
                      </a:r>
                    </a:p>
                  </a:txBody>
                  <a:tcPr marL="63500" marR="63500" marT="63500" marB="63500" anchor="ctr" horzOverflow="overflow">
                    <a:lnL w="12700" cap="rnd">
                      <a:solidFill>
                        <a:srgbClr val="EFEFEF"/>
                      </a:solidFill>
                      <a:miter lim="0"/>
                    </a:lnL>
                    <a:lnR w="12700" cap="rnd">
                      <a:solidFill>
                        <a:srgbClr val="EFEFEF"/>
                      </a:solidFill>
                      <a:miter lim="0"/>
                    </a:lnR>
                    <a:lnT w="12700" cap="rnd">
                      <a:solidFill>
                        <a:srgbClr val="EFEFEF"/>
                      </a:solidFill>
                      <a:miter lim="0"/>
                    </a:lnT>
                    <a:lnB w="12700" cap="rnd">
                      <a:solidFill>
                        <a:srgbClr val="EFEFEF"/>
                      </a:solidFill>
                      <a:miter lim="0"/>
                    </a:lnB>
                    <a:solidFill>
                      <a:srgbClr val="000000">
                        <a:alpha val="0"/>
                      </a:srgbClr>
                    </a:solidFill>
                  </a:tcPr>
                </a:tc>
                <a:extLst>
                  <a:ext uri="{0D108BD9-81ED-4DB2-BD59-A6C34878D82A}">
                    <a16:rowId xmlns:a16="http://schemas.microsoft.com/office/drawing/2014/main" val="10000"/>
                  </a:ext>
                </a:extLst>
              </a:tr>
              <a:tr h="303609">
                <a:tc>
                  <a:txBody>
                    <a:bodyPr/>
                    <a:lstStyle/>
                    <a:p>
                      <a:pPr lvl="0" defTabSz="584200">
                        <a:defRPr sz="1800" b="0" i="0">
                          <a:uFillTx/>
                        </a:defRPr>
                      </a:pPr>
                      <a:r>
                        <a:rPr sz="1600">
                          <a:uFill>
                            <a:solidFill/>
                          </a:uFill>
                        </a:rPr>
                        <a:t>11q13</a:t>
                      </a:r>
                    </a:p>
                  </a:txBody>
                  <a:tcPr marL="63500" marR="63500" marT="63500" marB="63500" anchor="ctr" horzOverflow="overflow">
                    <a:lnL w="12700" cap="rnd">
                      <a:solidFill>
                        <a:srgbClr val="EFEFEF"/>
                      </a:solidFill>
                      <a:miter lim="0"/>
                    </a:lnL>
                    <a:lnR w="12700" cap="rnd">
                      <a:solidFill>
                        <a:srgbClr val="EFEFEF"/>
                      </a:solidFill>
                      <a:miter lim="0"/>
                    </a:lnR>
                    <a:lnT w="12700" cap="rnd">
                      <a:solidFill>
                        <a:srgbClr val="EFEFEF"/>
                      </a:solidFill>
                      <a:miter lim="0"/>
                    </a:lnT>
                    <a:lnB w="12700" cap="rnd">
                      <a:solidFill>
                        <a:srgbClr val="EFEFEF"/>
                      </a:solidFill>
                      <a:miter lim="0"/>
                    </a:lnB>
                    <a:solidFill>
                      <a:srgbClr val="000000">
                        <a:alpha val="0"/>
                      </a:srgbClr>
                    </a:solidFill>
                  </a:tcPr>
                </a:tc>
                <a:tc>
                  <a:txBody>
                    <a:bodyPr/>
                    <a:lstStyle/>
                    <a:p>
                      <a:pPr lvl="0" defTabSz="584200">
                        <a:defRPr sz="1800" b="0" i="0">
                          <a:uFillTx/>
                        </a:defRPr>
                      </a:pPr>
                      <a:r>
                        <a:rPr sz="1600" i="1">
                          <a:uFill>
                            <a:solidFill/>
                          </a:uFill>
                        </a:rPr>
                        <a:t>C11orf30</a:t>
                      </a:r>
                    </a:p>
                  </a:txBody>
                  <a:tcPr marL="63500" marR="63500" marT="63500" marB="63500" anchor="ctr" horzOverflow="overflow">
                    <a:lnL w="12700" cap="rnd">
                      <a:solidFill>
                        <a:srgbClr val="EFEFEF"/>
                      </a:solidFill>
                      <a:miter lim="0"/>
                    </a:lnL>
                    <a:lnR w="12700" cap="rnd">
                      <a:solidFill>
                        <a:srgbClr val="EFEFEF"/>
                      </a:solidFill>
                      <a:miter lim="0"/>
                    </a:lnR>
                    <a:lnT w="12700" cap="rnd">
                      <a:solidFill>
                        <a:srgbClr val="EFEFEF"/>
                      </a:solidFill>
                      <a:miter lim="0"/>
                    </a:lnT>
                    <a:lnB w="12700" cap="rnd">
                      <a:solidFill>
                        <a:srgbClr val="EFEFEF"/>
                      </a:solidFill>
                      <a:miter lim="0"/>
                    </a:lnB>
                    <a:solidFill>
                      <a:srgbClr val="000000">
                        <a:alpha val="0"/>
                      </a:srgbClr>
                    </a:solidFill>
                  </a:tcPr>
                </a:tc>
                <a:extLst>
                  <a:ext uri="{0D108BD9-81ED-4DB2-BD59-A6C34878D82A}">
                    <a16:rowId xmlns:a16="http://schemas.microsoft.com/office/drawing/2014/main" val="10001"/>
                  </a:ext>
                </a:extLst>
              </a:tr>
              <a:tr h="303609">
                <a:tc>
                  <a:txBody>
                    <a:bodyPr/>
                    <a:lstStyle/>
                    <a:p>
                      <a:pPr lvl="0" defTabSz="584200">
                        <a:defRPr sz="1800" b="0" i="0">
                          <a:uFillTx/>
                        </a:defRPr>
                      </a:pPr>
                      <a:r>
                        <a:rPr sz="1600">
                          <a:uFill>
                            <a:solidFill/>
                          </a:uFill>
                        </a:rPr>
                        <a:t>12q12</a:t>
                      </a:r>
                    </a:p>
                  </a:txBody>
                  <a:tcPr marL="63500" marR="63500" marT="63500" marB="63500" anchor="ctr" horzOverflow="overflow">
                    <a:lnL w="12700" cap="rnd">
                      <a:solidFill>
                        <a:srgbClr val="EFEFEF"/>
                      </a:solidFill>
                      <a:miter lim="0"/>
                    </a:lnL>
                    <a:lnR w="12700" cap="rnd">
                      <a:solidFill>
                        <a:srgbClr val="EFEFEF"/>
                      </a:solidFill>
                      <a:miter lim="0"/>
                    </a:lnR>
                    <a:lnT w="12700" cap="rnd">
                      <a:solidFill>
                        <a:srgbClr val="EFEFEF"/>
                      </a:solidFill>
                      <a:miter lim="0"/>
                    </a:lnT>
                    <a:lnB w="12700" cap="rnd">
                      <a:solidFill>
                        <a:srgbClr val="EFEFEF"/>
                      </a:solidFill>
                      <a:miter lim="0"/>
                    </a:lnB>
                    <a:solidFill>
                      <a:srgbClr val="000000">
                        <a:alpha val="0"/>
                      </a:srgbClr>
                    </a:solidFill>
                  </a:tcPr>
                </a:tc>
                <a:tc>
                  <a:txBody>
                    <a:bodyPr/>
                    <a:lstStyle/>
                    <a:p>
                      <a:pPr lvl="0" defTabSz="584200">
                        <a:defRPr sz="1800" b="0" i="0">
                          <a:uFillTx/>
                        </a:defRPr>
                      </a:pPr>
                      <a:r>
                        <a:rPr sz="1600">
                          <a:uFill>
                            <a:solidFill/>
                          </a:uFill>
                        </a:rPr>
                        <a:t>3 genes</a:t>
                      </a:r>
                    </a:p>
                  </a:txBody>
                  <a:tcPr marL="63500" marR="63500" marT="63500" marB="63500" anchor="ctr" horzOverflow="overflow">
                    <a:lnL w="12700" cap="rnd">
                      <a:solidFill>
                        <a:srgbClr val="EFEFEF"/>
                      </a:solidFill>
                      <a:miter lim="0"/>
                    </a:lnL>
                    <a:lnR w="12700" cap="rnd">
                      <a:solidFill>
                        <a:srgbClr val="EFEFEF"/>
                      </a:solidFill>
                      <a:miter lim="0"/>
                    </a:lnR>
                    <a:lnT w="12700" cap="rnd">
                      <a:solidFill>
                        <a:srgbClr val="EFEFEF"/>
                      </a:solidFill>
                      <a:miter lim="0"/>
                    </a:lnT>
                    <a:lnB w="12700" cap="rnd">
                      <a:solidFill>
                        <a:srgbClr val="EFEFEF"/>
                      </a:solidFill>
                      <a:miter lim="0"/>
                    </a:lnB>
                    <a:solidFill>
                      <a:srgbClr val="000000">
                        <a:alpha val="0"/>
                      </a:srgbClr>
                    </a:solidFill>
                  </a:tcPr>
                </a:tc>
                <a:extLst>
                  <a:ext uri="{0D108BD9-81ED-4DB2-BD59-A6C34878D82A}">
                    <a16:rowId xmlns:a16="http://schemas.microsoft.com/office/drawing/2014/main" val="10002"/>
                  </a:ext>
                </a:extLst>
              </a:tr>
              <a:tr h="303609">
                <a:tc>
                  <a:txBody>
                    <a:bodyPr/>
                    <a:lstStyle/>
                    <a:p>
                      <a:pPr lvl="0" defTabSz="584200">
                        <a:defRPr sz="1800" b="0" i="0">
                          <a:uFillTx/>
                        </a:defRPr>
                      </a:pPr>
                      <a:r>
                        <a:rPr sz="1600">
                          <a:uFill>
                            <a:solidFill/>
                          </a:uFill>
                        </a:rPr>
                        <a:t>13q14</a:t>
                      </a:r>
                    </a:p>
                  </a:txBody>
                  <a:tcPr marL="63500" marR="63500" marT="63500" marB="63500" anchor="ctr" horzOverflow="overflow">
                    <a:lnL w="12700" cap="rnd">
                      <a:solidFill>
                        <a:srgbClr val="EFEFEF"/>
                      </a:solidFill>
                      <a:miter lim="0"/>
                    </a:lnL>
                    <a:lnR w="12700" cap="rnd">
                      <a:solidFill>
                        <a:srgbClr val="EFEFEF"/>
                      </a:solidFill>
                      <a:miter lim="0"/>
                    </a:lnR>
                    <a:lnT w="12700" cap="rnd">
                      <a:solidFill>
                        <a:srgbClr val="EFEFEF"/>
                      </a:solidFill>
                      <a:miter lim="0"/>
                    </a:lnT>
                    <a:lnB w="12700" cap="rnd">
                      <a:solidFill>
                        <a:srgbClr val="EFEFEF"/>
                      </a:solidFill>
                      <a:miter lim="0"/>
                    </a:lnB>
                    <a:solidFill>
                      <a:srgbClr val="000000">
                        <a:alpha val="0"/>
                      </a:srgbClr>
                    </a:solidFill>
                  </a:tcPr>
                </a:tc>
                <a:tc>
                  <a:txBody>
                    <a:bodyPr/>
                    <a:lstStyle/>
                    <a:p>
                      <a:pPr lvl="0" defTabSz="584200">
                        <a:defRPr sz="1800" b="0" i="0">
                          <a:uFillTx/>
                        </a:defRPr>
                      </a:pPr>
                      <a:r>
                        <a:rPr sz="1600">
                          <a:uFill>
                            <a:solidFill/>
                          </a:uFill>
                        </a:rPr>
                        <a:t>3 genes</a:t>
                      </a:r>
                    </a:p>
                  </a:txBody>
                  <a:tcPr marL="63500" marR="63500" marT="63500" marB="63500" anchor="ctr" horzOverflow="overflow">
                    <a:lnL w="12700" cap="rnd">
                      <a:solidFill>
                        <a:srgbClr val="EFEFEF"/>
                      </a:solidFill>
                      <a:miter lim="0"/>
                    </a:lnL>
                    <a:lnR w="12700" cap="rnd">
                      <a:solidFill>
                        <a:srgbClr val="EFEFEF"/>
                      </a:solidFill>
                      <a:miter lim="0"/>
                    </a:lnR>
                    <a:lnT w="12700" cap="rnd">
                      <a:solidFill>
                        <a:srgbClr val="EFEFEF"/>
                      </a:solidFill>
                      <a:miter lim="0"/>
                    </a:lnT>
                    <a:lnB w="12700" cap="rnd">
                      <a:solidFill>
                        <a:srgbClr val="EFEFEF"/>
                      </a:solidFill>
                      <a:miter lim="0"/>
                    </a:lnB>
                    <a:solidFill>
                      <a:srgbClr val="000000">
                        <a:alpha val="0"/>
                      </a:srgbClr>
                    </a:solidFill>
                  </a:tcPr>
                </a:tc>
                <a:extLst>
                  <a:ext uri="{0D108BD9-81ED-4DB2-BD59-A6C34878D82A}">
                    <a16:rowId xmlns:a16="http://schemas.microsoft.com/office/drawing/2014/main" val="10003"/>
                  </a:ext>
                </a:extLst>
              </a:tr>
              <a:tr h="303609">
                <a:tc>
                  <a:txBody>
                    <a:bodyPr/>
                    <a:lstStyle/>
                    <a:p>
                      <a:pPr lvl="0" defTabSz="584200">
                        <a:defRPr sz="1800" b="0" i="0">
                          <a:uFillTx/>
                        </a:defRPr>
                      </a:pPr>
                      <a:r>
                        <a:rPr sz="1600">
                          <a:uFill>
                            <a:solidFill/>
                          </a:uFill>
                        </a:rPr>
                        <a:t>16q12</a:t>
                      </a:r>
                    </a:p>
                  </a:txBody>
                  <a:tcPr marL="63500" marR="63500" marT="63500" marB="63500" anchor="ctr" horzOverflow="overflow">
                    <a:lnL w="12700" cap="rnd">
                      <a:solidFill>
                        <a:srgbClr val="EFEFEF"/>
                      </a:solidFill>
                      <a:miter lim="0"/>
                    </a:lnL>
                    <a:lnR w="12700" cap="rnd">
                      <a:solidFill>
                        <a:srgbClr val="EFEFEF"/>
                      </a:solidFill>
                      <a:miter lim="0"/>
                    </a:lnR>
                    <a:lnT w="12700" cap="rnd">
                      <a:solidFill>
                        <a:srgbClr val="EFEFEF"/>
                      </a:solidFill>
                      <a:miter lim="0"/>
                    </a:lnT>
                    <a:lnB w="12700" cap="rnd">
                      <a:solidFill>
                        <a:srgbClr val="EFEFEF"/>
                      </a:solidFill>
                      <a:miter lim="0"/>
                    </a:lnB>
                    <a:solidFill>
                      <a:srgbClr val="000000">
                        <a:alpha val="0"/>
                      </a:srgbClr>
                    </a:solidFill>
                  </a:tcPr>
                </a:tc>
                <a:tc>
                  <a:txBody>
                    <a:bodyPr/>
                    <a:lstStyle/>
                    <a:p>
                      <a:pPr lvl="0" defTabSz="584200">
                        <a:defRPr sz="1800" b="0" i="0">
                          <a:uFillTx/>
                        </a:defRPr>
                      </a:pPr>
                      <a:r>
                        <a:rPr sz="1600" i="1">
                          <a:uFill>
                            <a:solidFill/>
                          </a:uFill>
                        </a:rPr>
                        <a:t>NOD2</a:t>
                      </a:r>
                    </a:p>
                  </a:txBody>
                  <a:tcPr marL="63500" marR="63500" marT="63500" marB="63500" anchor="ctr" horzOverflow="overflow">
                    <a:lnL w="12700" cap="rnd">
                      <a:solidFill>
                        <a:srgbClr val="EFEFEF"/>
                      </a:solidFill>
                      <a:miter lim="0"/>
                    </a:lnL>
                    <a:lnR w="12700" cap="rnd">
                      <a:solidFill>
                        <a:srgbClr val="EFEFEF"/>
                      </a:solidFill>
                      <a:miter lim="0"/>
                    </a:lnR>
                    <a:lnT w="12700" cap="rnd">
                      <a:solidFill>
                        <a:srgbClr val="EFEFEF"/>
                      </a:solidFill>
                      <a:miter lim="0"/>
                    </a:lnT>
                    <a:lnB w="12700" cap="rnd">
                      <a:solidFill>
                        <a:srgbClr val="EFEFEF"/>
                      </a:solidFill>
                      <a:miter lim="0"/>
                    </a:lnB>
                    <a:solidFill>
                      <a:srgbClr val="000000">
                        <a:alpha val="0"/>
                      </a:srgbClr>
                    </a:solidFill>
                  </a:tcPr>
                </a:tc>
                <a:extLst>
                  <a:ext uri="{0D108BD9-81ED-4DB2-BD59-A6C34878D82A}">
                    <a16:rowId xmlns:a16="http://schemas.microsoft.com/office/drawing/2014/main" val="10004"/>
                  </a:ext>
                </a:extLst>
              </a:tr>
              <a:tr h="303609">
                <a:tc>
                  <a:txBody>
                    <a:bodyPr/>
                    <a:lstStyle/>
                    <a:p>
                      <a:pPr lvl="0" defTabSz="584200">
                        <a:defRPr sz="1800" b="0" i="0">
                          <a:uFillTx/>
                        </a:defRPr>
                      </a:pPr>
                      <a:r>
                        <a:rPr sz="1600">
                          <a:uFill>
                            <a:solidFill/>
                          </a:uFill>
                        </a:rPr>
                        <a:t>17q21</a:t>
                      </a:r>
                    </a:p>
                  </a:txBody>
                  <a:tcPr marL="63500" marR="63500" marT="63500" marB="63500" anchor="ctr" horzOverflow="overflow">
                    <a:lnL w="12700" cap="rnd">
                      <a:solidFill>
                        <a:srgbClr val="EFEFEF"/>
                      </a:solidFill>
                      <a:miter lim="0"/>
                    </a:lnL>
                    <a:lnR w="12700" cap="rnd">
                      <a:solidFill>
                        <a:srgbClr val="EFEFEF"/>
                      </a:solidFill>
                      <a:miter lim="0"/>
                    </a:lnR>
                    <a:lnT w="12700" cap="rnd">
                      <a:solidFill>
                        <a:srgbClr val="EFEFEF"/>
                      </a:solidFill>
                      <a:miter lim="0"/>
                    </a:lnT>
                    <a:lnB w="12700" cap="rnd">
                      <a:solidFill>
                        <a:srgbClr val="EFEFEF"/>
                      </a:solidFill>
                      <a:miter lim="0"/>
                    </a:lnB>
                    <a:solidFill>
                      <a:srgbClr val="000000">
                        <a:alpha val="0"/>
                      </a:srgbClr>
                    </a:solidFill>
                  </a:tcPr>
                </a:tc>
                <a:tc>
                  <a:txBody>
                    <a:bodyPr/>
                    <a:lstStyle/>
                    <a:p>
                      <a:pPr lvl="0" defTabSz="584200">
                        <a:defRPr sz="1800" b="0" i="0">
                          <a:uFillTx/>
                        </a:defRPr>
                      </a:pPr>
                      <a:r>
                        <a:rPr sz="1600">
                          <a:uFill>
                            <a:solidFill/>
                          </a:uFill>
                        </a:rPr>
                        <a:t>17 genes</a:t>
                      </a:r>
                    </a:p>
                  </a:txBody>
                  <a:tcPr marL="63500" marR="63500" marT="63500" marB="63500" anchor="ctr" horzOverflow="overflow">
                    <a:lnL w="12700" cap="rnd">
                      <a:solidFill>
                        <a:srgbClr val="EFEFEF"/>
                      </a:solidFill>
                      <a:miter lim="0"/>
                    </a:lnL>
                    <a:lnR w="12700" cap="rnd">
                      <a:solidFill>
                        <a:srgbClr val="EFEFEF"/>
                      </a:solidFill>
                      <a:miter lim="0"/>
                    </a:lnR>
                    <a:lnT w="12700" cap="rnd">
                      <a:solidFill>
                        <a:srgbClr val="EFEFEF"/>
                      </a:solidFill>
                      <a:miter lim="0"/>
                    </a:lnT>
                    <a:lnB w="12700" cap="rnd">
                      <a:solidFill>
                        <a:srgbClr val="EFEFEF"/>
                      </a:solidFill>
                      <a:miter lim="0"/>
                    </a:lnB>
                    <a:solidFill>
                      <a:srgbClr val="000000">
                        <a:alpha val="0"/>
                      </a:srgbClr>
                    </a:solidFill>
                  </a:tcPr>
                </a:tc>
                <a:extLst>
                  <a:ext uri="{0D108BD9-81ED-4DB2-BD59-A6C34878D82A}">
                    <a16:rowId xmlns:a16="http://schemas.microsoft.com/office/drawing/2014/main" val="10005"/>
                  </a:ext>
                </a:extLst>
              </a:tr>
              <a:tr h="303609">
                <a:tc>
                  <a:txBody>
                    <a:bodyPr/>
                    <a:lstStyle/>
                    <a:p>
                      <a:pPr lvl="0" defTabSz="584200">
                        <a:defRPr sz="1800" b="0" i="0">
                          <a:uFillTx/>
                        </a:defRPr>
                      </a:pPr>
                      <a:r>
                        <a:rPr sz="1600">
                          <a:uFill>
                            <a:solidFill/>
                          </a:uFill>
                        </a:rPr>
                        <a:t>17q21</a:t>
                      </a:r>
                    </a:p>
                  </a:txBody>
                  <a:tcPr marL="63500" marR="63500" marT="63500" marB="63500" anchor="ctr" horzOverflow="overflow">
                    <a:lnL w="12700" cap="rnd">
                      <a:solidFill>
                        <a:srgbClr val="EFEFEF"/>
                      </a:solidFill>
                      <a:miter lim="0"/>
                    </a:lnL>
                    <a:lnR w="12700" cap="rnd">
                      <a:solidFill>
                        <a:srgbClr val="EFEFEF"/>
                      </a:solidFill>
                      <a:miter lim="0"/>
                    </a:lnR>
                    <a:lnT w="12700" cap="rnd">
                      <a:solidFill>
                        <a:srgbClr val="EFEFEF"/>
                      </a:solidFill>
                      <a:miter lim="0"/>
                    </a:lnT>
                    <a:lnB w="12700" cap="rnd">
                      <a:solidFill>
                        <a:srgbClr val="EFEFEF"/>
                      </a:solidFill>
                      <a:miter lim="0"/>
                    </a:lnB>
                    <a:solidFill>
                      <a:srgbClr val="000000">
                        <a:alpha val="0"/>
                      </a:srgbClr>
                    </a:solidFill>
                  </a:tcPr>
                </a:tc>
                <a:tc>
                  <a:txBody>
                    <a:bodyPr/>
                    <a:lstStyle/>
                    <a:p>
                      <a:pPr lvl="0" defTabSz="584200">
                        <a:defRPr sz="1800" b="0" i="0">
                          <a:uFillTx/>
                        </a:defRPr>
                      </a:pPr>
                      <a:r>
                        <a:rPr sz="1600">
                          <a:uFill>
                            <a:solidFill/>
                          </a:uFill>
                        </a:rPr>
                        <a:t>4 genes</a:t>
                      </a:r>
                    </a:p>
                  </a:txBody>
                  <a:tcPr marL="63500" marR="63500" marT="63500" marB="63500" anchor="ctr" horzOverflow="overflow">
                    <a:lnL w="12700" cap="rnd">
                      <a:solidFill>
                        <a:srgbClr val="EFEFEF"/>
                      </a:solidFill>
                      <a:miter lim="0"/>
                    </a:lnL>
                    <a:lnR w="12700" cap="rnd">
                      <a:solidFill>
                        <a:srgbClr val="EFEFEF"/>
                      </a:solidFill>
                      <a:miter lim="0"/>
                    </a:lnR>
                    <a:lnT w="12700" cap="rnd">
                      <a:solidFill>
                        <a:srgbClr val="EFEFEF"/>
                      </a:solidFill>
                      <a:miter lim="0"/>
                    </a:lnT>
                    <a:lnB w="12700" cap="rnd">
                      <a:solidFill>
                        <a:srgbClr val="EFEFEF"/>
                      </a:solidFill>
                      <a:miter lim="0"/>
                    </a:lnB>
                    <a:solidFill>
                      <a:srgbClr val="000000">
                        <a:alpha val="0"/>
                      </a:srgbClr>
                    </a:solidFill>
                  </a:tcPr>
                </a:tc>
                <a:extLst>
                  <a:ext uri="{0D108BD9-81ED-4DB2-BD59-A6C34878D82A}">
                    <a16:rowId xmlns:a16="http://schemas.microsoft.com/office/drawing/2014/main" val="10006"/>
                  </a:ext>
                </a:extLst>
              </a:tr>
              <a:tr h="303609">
                <a:tc>
                  <a:txBody>
                    <a:bodyPr/>
                    <a:lstStyle/>
                    <a:p>
                      <a:pPr lvl="0" defTabSz="584200">
                        <a:defRPr sz="1800" b="0" i="0">
                          <a:uFillTx/>
                        </a:defRPr>
                      </a:pPr>
                      <a:r>
                        <a:rPr sz="1600">
                          <a:uFill>
                            <a:solidFill/>
                          </a:uFill>
                        </a:rPr>
                        <a:t>18p11</a:t>
                      </a:r>
                    </a:p>
                  </a:txBody>
                  <a:tcPr marL="63500" marR="63500" marT="63500" marB="63500" anchor="ctr" horzOverflow="overflow">
                    <a:lnL w="12700" cap="rnd">
                      <a:solidFill>
                        <a:srgbClr val="EFEFEF"/>
                      </a:solidFill>
                      <a:miter lim="0"/>
                    </a:lnL>
                    <a:lnR w="12700" cap="rnd">
                      <a:solidFill>
                        <a:srgbClr val="EFEFEF"/>
                      </a:solidFill>
                      <a:miter lim="0"/>
                    </a:lnR>
                    <a:lnT w="12700" cap="rnd">
                      <a:solidFill>
                        <a:srgbClr val="EFEFEF"/>
                      </a:solidFill>
                      <a:miter lim="0"/>
                    </a:lnT>
                    <a:lnB w="12700" cap="rnd">
                      <a:solidFill>
                        <a:srgbClr val="EFEFEF"/>
                      </a:solidFill>
                      <a:miter lim="0"/>
                    </a:lnB>
                    <a:solidFill>
                      <a:srgbClr val="000000">
                        <a:alpha val="0"/>
                      </a:srgbClr>
                    </a:solidFill>
                  </a:tcPr>
                </a:tc>
                <a:tc>
                  <a:txBody>
                    <a:bodyPr/>
                    <a:lstStyle/>
                    <a:p>
                      <a:pPr lvl="0" defTabSz="584200">
                        <a:defRPr sz="1800" b="0" i="0">
                          <a:uFillTx/>
                        </a:defRPr>
                      </a:pPr>
                      <a:r>
                        <a:rPr sz="1600" i="1">
                          <a:uFill>
                            <a:solidFill/>
                          </a:uFill>
                        </a:rPr>
                        <a:t>PTPN2</a:t>
                      </a:r>
                    </a:p>
                  </a:txBody>
                  <a:tcPr marL="63500" marR="63500" marT="63500" marB="63500" anchor="ctr" horzOverflow="overflow">
                    <a:lnL w="12700" cap="rnd">
                      <a:solidFill>
                        <a:srgbClr val="EFEFEF"/>
                      </a:solidFill>
                      <a:miter lim="0"/>
                    </a:lnL>
                    <a:lnR w="12700" cap="rnd">
                      <a:solidFill>
                        <a:srgbClr val="EFEFEF"/>
                      </a:solidFill>
                      <a:miter lim="0"/>
                    </a:lnR>
                    <a:lnT w="12700" cap="rnd">
                      <a:solidFill>
                        <a:srgbClr val="EFEFEF"/>
                      </a:solidFill>
                      <a:miter lim="0"/>
                    </a:lnT>
                    <a:lnB w="12700" cap="rnd">
                      <a:solidFill>
                        <a:srgbClr val="EFEFEF"/>
                      </a:solidFill>
                      <a:miter lim="0"/>
                    </a:lnB>
                    <a:solidFill>
                      <a:srgbClr val="000000">
                        <a:alpha val="0"/>
                      </a:srgbClr>
                    </a:solidFill>
                  </a:tcPr>
                </a:tc>
                <a:extLst>
                  <a:ext uri="{0D108BD9-81ED-4DB2-BD59-A6C34878D82A}">
                    <a16:rowId xmlns:a16="http://schemas.microsoft.com/office/drawing/2014/main" val="10007"/>
                  </a:ext>
                </a:extLst>
              </a:tr>
              <a:tr h="303609">
                <a:tc>
                  <a:txBody>
                    <a:bodyPr/>
                    <a:lstStyle/>
                    <a:p>
                      <a:pPr lvl="0" defTabSz="584200">
                        <a:defRPr sz="1800" b="0" i="0">
                          <a:uFillTx/>
                        </a:defRPr>
                      </a:pPr>
                      <a:r>
                        <a:rPr sz="1600">
                          <a:uFill>
                            <a:solidFill/>
                          </a:uFill>
                        </a:rPr>
                        <a:t>21q21</a:t>
                      </a:r>
                    </a:p>
                  </a:txBody>
                  <a:tcPr marL="63500" marR="63500" marT="63500" marB="63500" anchor="ctr" horzOverflow="overflow">
                    <a:lnL w="12700" cap="rnd">
                      <a:solidFill>
                        <a:srgbClr val="EFEFEF"/>
                      </a:solidFill>
                      <a:miter lim="0"/>
                    </a:lnL>
                    <a:lnR w="12700" cap="rnd">
                      <a:solidFill>
                        <a:srgbClr val="EFEFEF"/>
                      </a:solidFill>
                      <a:miter lim="0"/>
                    </a:lnR>
                    <a:lnT w="12700" cap="rnd">
                      <a:solidFill>
                        <a:srgbClr val="EFEFEF"/>
                      </a:solidFill>
                      <a:miter lim="0"/>
                    </a:lnT>
                    <a:lnB w="12700" cap="rnd">
                      <a:solidFill>
                        <a:srgbClr val="EFEFEF"/>
                      </a:solidFill>
                      <a:miter lim="0"/>
                    </a:lnB>
                    <a:solidFill>
                      <a:srgbClr val="000000">
                        <a:alpha val="0"/>
                      </a:srgbClr>
                    </a:solidFill>
                  </a:tcPr>
                </a:tc>
                <a:tc>
                  <a:txBody>
                    <a:bodyPr/>
                    <a:lstStyle/>
                    <a:p>
                      <a:pPr lvl="0" defTabSz="584200">
                        <a:defRPr sz="1800" b="0" i="0">
                          <a:uFillTx/>
                        </a:defRPr>
                      </a:pPr>
                      <a:r>
                        <a:rPr sz="1600">
                          <a:uFill>
                            <a:solidFill/>
                          </a:uFill>
                        </a:rPr>
                        <a:t>—</a:t>
                      </a:r>
                    </a:p>
                  </a:txBody>
                  <a:tcPr marL="63500" marR="63500" marT="63500" marB="63500" anchor="ctr" horzOverflow="overflow">
                    <a:lnL w="12700" cap="rnd">
                      <a:solidFill>
                        <a:srgbClr val="EFEFEF"/>
                      </a:solidFill>
                      <a:miter lim="0"/>
                    </a:lnL>
                    <a:lnR w="12700" cap="rnd">
                      <a:solidFill>
                        <a:srgbClr val="EFEFEF"/>
                      </a:solidFill>
                      <a:miter lim="0"/>
                    </a:lnR>
                    <a:lnT w="12700" cap="rnd">
                      <a:solidFill>
                        <a:srgbClr val="EFEFEF"/>
                      </a:solidFill>
                      <a:miter lim="0"/>
                    </a:lnT>
                    <a:lnB w="12700" cap="rnd">
                      <a:solidFill>
                        <a:srgbClr val="EFEFEF"/>
                      </a:solidFill>
                      <a:miter lim="0"/>
                    </a:lnB>
                    <a:solidFill>
                      <a:srgbClr val="000000">
                        <a:alpha val="0"/>
                      </a:srgbClr>
                    </a:solidFill>
                  </a:tcPr>
                </a:tc>
                <a:extLst>
                  <a:ext uri="{0D108BD9-81ED-4DB2-BD59-A6C34878D82A}">
                    <a16:rowId xmlns:a16="http://schemas.microsoft.com/office/drawing/2014/main" val="10008"/>
                  </a:ext>
                </a:extLst>
              </a:tr>
              <a:tr h="303609">
                <a:tc>
                  <a:txBody>
                    <a:bodyPr/>
                    <a:lstStyle/>
                    <a:p>
                      <a:pPr lvl="0" defTabSz="584200">
                        <a:defRPr sz="1800" b="0" i="0">
                          <a:uFillTx/>
                        </a:defRPr>
                      </a:pPr>
                      <a:r>
                        <a:rPr sz="1600" dirty="0">
                          <a:uFill>
                            <a:solidFill/>
                          </a:uFill>
                        </a:rPr>
                        <a:t>21q22</a:t>
                      </a:r>
                    </a:p>
                  </a:txBody>
                  <a:tcPr marL="63500" marR="63500" marT="63500" marB="63500" anchor="ctr" horzOverflow="overflow">
                    <a:lnL w="12700" cap="rnd">
                      <a:solidFill>
                        <a:srgbClr val="EFEFEF"/>
                      </a:solidFill>
                      <a:miter lim="0"/>
                    </a:lnL>
                    <a:lnR w="12700" cap="rnd">
                      <a:solidFill>
                        <a:srgbClr val="EFEFEF"/>
                      </a:solidFill>
                      <a:miter lim="0"/>
                    </a:lnR>
                    <a:lnT w="12700" cap="rnd">
                      <a:solidFill>
                        <a:srgbClr val="EFEFEF"/>
                      </a:solidFill>
                      <a:miter lim="0"/>
                    </a:lnT>
                    <a:lnB w="12700" cap="rnd">
                      <a:solidFill>
                        <a:srgbClr val="EFEFEF"/>
                      </a:solidFill>
                      <a:miter lim="0"/>
                    </a:lnB>
                    <a:solidFill>
                      <a:srgbClr val="000000">
                        <a:alpha val="0"/>
                      </a:srgbClr>
                    </a:solidFill>
                  </a:tcPr>
                </a:tc>
                <a:tc>
                  <a:txBody>
                    <a:bodyPr/>
                    <a:lstStyle/>
                    <a:p>
                      <a:pPr lvl="0" defTabSz="584200">
                        <a:defRPr sz="1800" b="0" i="0">
                          <a:uFillTx/>
                        </a:defRPr>
                      </a:pPr>
                      <a:r>
                        <a:rPr sz="1600" i="1" dirty="0">
                          <a:uFill>
                            <a:solidFill/>
                          </a:uFill>
                        </a:rPr>
                        <a:t>ICOSLG</a:t>
                      </a:r>
                    </a:p>
                  </a:txBody>
                  <a:tcPr marL="63500" marR="63500" marT="63500" marB="63500" anchor="ctr" horzOverflow="overflow">
                    <a:lnL w="12700" cap="rnd">
                      <a:solidFill>
                        <a:srgbClr val="EFEFEF"/>
                      </a:solidFill>
                      <a:miter lim="0"/>
                    </a:lnL>
                    <a:lnR w="12700" cap="rnd">
                      <a:solidFill>
                        <a:srgbClr val="EFEFEF"/>
                      </a:solidFill>
                      <a:miter lim="0"/>
                    </a:lnR>
                    <a:lnT w="12700" cap="rnd">
                      <a:solidFill>
                        <a:srgbClr val="EFEFEF"/>
                      </a:solidFill>
                      <a:miter lim="0"/>
                    </a:lnT>
                    <a:lnB w="12700" cap="rnd">
                      <a:solidFill>
                        <a:srgbClr val="EFEFEF"/>
                      </a:solidFill>
                      <a:miter lim="0"/>
                    </a:lnB>
                    <a:solidFill>
                      <a:srgbClr val="000000">
                        <a:alpha val="0"/>
                      </a:srgbClr>
                    </a:solidFill>
                  </a:tcPr>
                </a:tc>
                <a:extLst>
                  <a:ext uri="{0D108BD9-81ED-4DB2-BD59-A6C34878D82A}">
                    <a16:rowId xmlns:a16="http://schemas.microsoft.com/office/drawing/2014/main" val="10009"/>
                  </a:ext>
                </a:extLst>
              </a:tr>
            </a:tbl>
          </a:graphicData>
        </a:graphic>
      </p:graphicFrame>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hape 162"/>
          <p:cNvSpPr>
            <a:spLocks noGrp="1"/>
          </p:cNvSpPr>
          <p:nvPr>
            <p:ph type="title"/>
          </p:nvPr>
        </p:nvSpPr>
        <p:spPr bwMode="auto">
          <a:xfrm>
            <a:off x="447675" y="152400"/>
            <a:ext cx="8267700" cy="703263"/>
          </a:xfrm>
          <a:noFill/>
        </p:spPr>
        <p:txBody>
          <a:bodyPr vert="horz" wrap="square" numCol="1" anchorCtr="0" compatLnSpc="1">
            <a:prstTxWarp prst="textNoShape">
              <a:avLst/>
            </a:prstTxWarp>
          </a:bodyPr>
          <a:lstStyle/>
          <a:p>
            <a:pPr eaLnBrk="1" hangingPunct="1"/>
            <a:r>
              <a:rPr lang="en-US">
                <a:latin typeface="Arial" charset="0"/>
                <a:cs typeface="Arial" charset="0"/>
              </a:rPr>
              <a:t>Normal GI tract has a crucial role in immune response </a:t>
            </a:r>
          </a:p>
        </p:txBody>
      </p:sp>
      <p:pic>
        <p:nvPicPr>
          <p:cNvPr id="60418" name="image11.png" descr="Normal_Non-IBD_Scene-2Activated.png"/>
          <p:cNvPicPr>
            <a:picLocks noChangeAspect="1" noChangeArrowheads="1"/>
          </p:cNvPicPr>
          <p:nvPr/>
        </p:nvPicPr>
        <p:blipFill>
          <a:blip r:embed="rId3"/>
          <a:srcRect/>
          <a:stretch>
            <a:fillRect/>
          </a:stretch>
        </p:blipFill>
        <p:spPr bwMode="auto">
          <a:xfrm>
            <a:off x="871538" y="1590675"/>
            <a:ext cx="7385050" cy="4552950"/>
          </a:xfrm>
          <a:prstGeom prst="rect">
            <a:avLst/>
          </a:prstGeom>
          <a:noFill/>
          <a:ln w="25400">
            <a:solidFill>
              <a:srgbClr val="4C4948"/>
            </a:solidFill>
            <a:miter lim="800000"/>
            <a:headEnd/>
            <a:tailEnd/>
          </a:ln>
        </p:spPr>
      </p:pic>
      <p:sp>
        <p:nvSpPr>
          <p:cNvPr id="60419" name="Shape 164"/>
          <p:cNvSpPr>
            <a:spLocks noChangeArrowheads="1"/>
          </p:cNvSpPr>
          <p:nvPr/>
        </p:nvSpPr>
        <p:spPr bwMode="auto">
          <a:xfrm>
            <a:off x="4178300" y="3281363"/>
            <a:ext cx="1868488" cy="492125"/>
          </a:xfrm>
          <a:prstGeom prst="rect">
            <a:avLst/>
          </a:prstGeom>
          <a:noFill/>
          <a:ln w="12700">
            <a:noFill/>
            <a:miter lim="400000"/>
            <a:headEnd/>
            <a:tailEnd/>
          </a:ln>
        </p:spPr>
        <p:txBody>
          <a:bodyPr lIns="0" tIns="0" rIns="0" bIns="0">
            <a:spAutoFit/>
          </a:bodyPr>
          <a:lstStyle/>
          <a:p>
            <a:pPr defTabSz="641350"/>
            <a:r>
              <a:rPr lang="en-US" sz="1400">
                <a:solidFill>
                  <a:srgbClr val="FFFFFF"/>
                </a:solidFill>
              </a:rPr>
              <a:t>Tight junctions</a:t>
            </a:r>
            <a:endParaRPr lang="en-US" sz="1200">
              <a:solidFill>
                <a:srgbClr val="000000"/>
              </a:solidFill>
              <a:latin typeface="Helvetica Light"/>
              <a:ea typeface="Helvetica Light"/>
              <a:cs typeface="Helvetica Light"/>
              <a:sym typeface="Helvetica Light"/>
            </a:endParaRPr>
          </a:p>
          <a:p>
            <a:pPr defTabSz="641350"/>
            <a:r>
              <a:rPr lang="en-US" sz="1400">
                <a:solidFill>
                  <a:srgbClr val="FFFFFF"/>
                </a:solidFill>
              </a:rPr>
              <a:t>between cells</a:t>
            </a:r>
          </a:p>
        </p:txBody>
      </p:sp>
      <p:sp>
        <p:nvSpPr>
          <p:cNvPr id="60420" name="Shape 165"/>
          <p:cNvSpPr>
            <a:spLocks noChangeArrowheads="1"/>
          </p:cNvSpPr>
          <p:nvPr/>
        </p:nvSpPr>
        <p:spPr bwMode="auto">
          <a:xfrm>
            <a:off x="1042988" y="3590925"/>
            <a:ext cx="2122487" cy="492125"/>
          </a:xfrm>
          <a:prstGeom prst="rect">
            <a:avLst/>
          </a:prstGeom>
          <a:noFill/>
          <a:ln w="12700">
            <a:noFill/>
            <a:miter lim="400000"/>
            <a:headEnd/>
            <a:tailEnd/>
          </a:ln>
        </p:spPr>
        <p:txBody>
          <a:bodyPr lIns="0" tIns="0" rIns="0" bIns="0">
            <a:spAutoFit/>
          </a:bodyPr>
          <a:lstStyle/>
          <a:p>
            <a:pPr defTabSz="641350"/>
            <a:r>
              <a:rPr lang="en-US" sz="1400">
                <a:solidFill>
                  <a:srgbClr val="FFFFFF"/>
                </a:solidFill>
              </a:rPr>
              <a:t>Dendritic cell (antigen presenting cell)</a:t>
            </a:r>
          </a:p>
        </p:txBody>
      </p:sp>
      <p:sp>
        <p:nvSpPr>
          <p:cNvPr id="60421" name="Shape 166"/>
          <p:cNvSpPr>
            <a:spLocks noChangeArrowheads="1"/>
          </p:cNvSpPr>
          <p:nvPr/>
        </p:nvSpPr>
        <p:spPr bwMode="auto">
          <a:xfrm>
            <a:off x="2630488" y="2701925"/>
            <a:ext cx="1063625" cy="492125"/>
          </a:xfrm>
          <a:prstGeom prst="rect">
            <a:avLst/>
          </a:prstGeom>
          <a:noFill/>
          <a:ln w="12700">
            <a:noFill/>
            <a:miter lim="400000"/>
            <a:headEnd/>
            <a:tailEnd/>
          </a:ln>
        </p:spPr>
        <p:txBody>
          <a:bodyPr wrap="none" lIns="0" tIns="0" rIns="0" bIns="0">
            <a:spAutoFit/>
          </a:bodyPr>
          <a:lstStyle/>
          <a:p>
            <a:pPr defTabSz="641350"/>
            <a:r>
              <a:rPr lang="en-US" sz="1400">
                <a:solidFill>
                  <a:srgbClr val="FFFFFF"/>
                </a:solidFill>
              </a:rPr>
              <a:t>Protective</a:t>
            </a:r>
            <a:endParaRPr lang="en-US" sz="1200">
              <a:solidFill>
                <a:srgbClr val="000000"/>
              </a:solidFill>
              <a:latin typeface="Helvetica Light"/>
              <a:ea typeface="Helvetica Light"/>
              <a:cs typeface="Helvetica Light"/>
              <a:sym typeface="Helvetica Light"/>
            </a:endParaRPr>
          </a:p>
          <a:p>
            <a:pPr defTabSz="641350"/>
            <a:r>
              <a:rPr lang="en-US" sz="1400">
                <a:solidFill>
                  <a:srgbClr val="FFFFFF"/>
                </a:solidFill>
              </a:rPr>
              <a:t>mucus layer</a:t>
            </a:r>
          </a:p>
        </p:txBody>
      </p:sp>
      <p:sp>
        <p:nvSpPr>
          <p:cNvPr id="60422" name="Shape 167"/>
          <p:cNvSpPr>
            <a:spLocks noChangeArrowheads="1"/>
          </p:cNvSpPr>
          <p:nvPr/>
        </p:nvSpPr>
        <p:spPr bwMode="auto">
          <a:xfrm>
            <a:off x="3135313" y="5654675"/>
            <a:ext cx="1892300" cy="288925"/>
          </a:xfrm>
          <a:prstGeom prst="rect">
            <a:avLst/>
          </a:prstGeom>
          <a:noFill/>
          <a:ln w="12700">
            <a:noFill/>
            <a:miter lim="400000"/>
            <a:headEnd/>
            <a:tailEnd/>
          </a:ln>
        </p:spPr>
        <p:txBody>
          <a:bodyPr wrap="none" lIns="0" tIns="0" rIns="0" bIns="0">
            <a:spAutoFit/>
          </a:bodyPr>
          <a:lstStyle/>
          <a:p>
            <a:pPr defTabSz="641350"/>
            <a:r>
              <a:rPr lang="en-US" sz="1400">
                <a:solidFill>
                  <a:srgbClr val="FFFFFF"/>
                </a:solidFill>
              </a:rPr>
              <a:t>Circulating lymphocyte</a:t>
            </a:r>
          </a:p>
        </p:txBody>
      </p:sp>
      <p:grpSp>
        <p:nvGrpSpPr>
          <p:cNvPr id="60423" name="Group 170"/>
          <p:cNvGrpSpPr>
            <a:grpSpLocks/>
          </p:cNvGrpSpPr>
          <p:nvPr/>
        </p:nvGrpSpPr>
        <p:grpSpPr bwMode="auto">
          <a:xfrm>
            <a:off x="3070225" y="1601788"/>
            <a:ext cx="3151188" cy="768350"/>
            <a:chOff x="0" y="0"/>
            <a:chExt cx="3152147" cy="767377"/>
          </a:xfrm>
        </p:grpSpPr>
        <p:sp>
          <p:nvSpPr>
            <p:cNvPr id="168" name="Shape 168"/>
            <p:cNvSpPr/>
            <p:nvPr/>
          </p:nvSpPr>
          <p:spPr>
            <a:xfrm>
              <a:off x="0" y="0"/>
              <a:ext cx="3152148" cy="767378"/>
            </a:xfrm>
            <a:prstGeom prst="roundRect">
              <a:avLst>
                <a:gd name="adj" fmla="val 16667"/>
              </a:avLst>
            </a:prstGeom>
            <a:gradFill flip="none" rotWithShape="1">
              <a:gsLst>
                <a:gs pos="68000">
                  <a:srgbClr val="342E1D">
                    <a:alpha val="91000"/>
                  </a:srgbClr>
                </a:gs>
                <a:gs pos="100000">
                  <a:srgbClr val="FF4215">
                    <a:alpha val="0"/>
                  </a:srgbClr>
                </a:gs>
              </a:gsLst>
              <a:path path="circle">
                <a:fillToRect l="37721" t="-19636" r="62278" b="119636"/>
              </a:path>
            </a:gradFill>
            <a:ln w="12700" cap="flat">
              <a:noFill/>
              <a:miter lim="400000"/>
            </a:ln>
            <a:effectLst/>
          </p:spPr>
          <p:txBody>
            <a:bodyPr lIns="35718" tIns="35718" rIns="35718" bIns="35718" anchor="ctr"/>
            <a:lstStyle/>
            <a:p>
              <a:pPr algn="ctr" defTabSz="642937" fontAlgn="auto">
                <a:spcBef>
                  <a:spcPts val="0"/>
                </a:spcBef>
                <a:spcAft>
                  <a:spcPts val="0"/>
                </a:spcAft>
                <a:defRPr sz="1600">
                  <a:solidFill>
                    <a:srgbClr val="FFFFFF"/>
                  </a:solidFill>
                  <a:uFillTx/>
                </a:defRPr>
              </a:pPr>
              <a:endParaRPr sz="1600" kern="0">
                <a:solidFill>
                  <a:srgbClr val="FFFFFF"/>
                </a:solidFill>
                <a:latin typeface="Arial"/>
                <a:ea typeface="Arial"/>
                <a:cs typeface="Arial"/>
                <a:sym typeface="Arial"/>
              </a:endParaRPr>
            </a:p>
          </p:txBody>
        </p:sp>
        <p:sp>
          <p:nvSpPr>
            <p:cNvPr id="60440" name="Shape 169"/>
            <p:cNvSpPr>
              <a:spLocks noChangeArrowheads="1"/>
            </p:cNvSpPr>
            <p:nvPr/>
          </p:nvSpPr>
          <p:spPr bwMode="auto">
            <a:xfrm>
              <a:off x="49881" y="103729"/>
              <a:ext cx="3052385" cy="492024"/>
            </a:xfrm>
            <a:prstGeom prst="rect">
              <a:avLst/>
            </a:prstGeom>
            <a:noFill/>
            <a:ln w="12700">
              <a:noFill/>
              <a:miter lim="400000"/>
              <a:headEnd/>
              <a:tailEnd/>
            </a:ln>
          </p:spPr>
          <p:txBody>
            <a:bodyPr lIns="0" tIns="0" rIns="0" bIns="0">
              <a:spAutoFit/>
            </a:bodyPr>
            <a:lstStyle/>
            <a:p>
              <a:pPr defTabSz="641350"/>
              <a:r>
                <a:rPr lang="en-US" sz="1400">
                  <a:solidFill>
                    <a:srgbClr val="FFFFFF"/>
                  </a:solidFill>
                </a:rPr>
                <a:t>Bacteria and dietary antigens within gut lumen</a:t>
              </a:r>
            </a:p>
          </p:txBody>
        </p:sp>
      </p:grpSp>
      <p:sp>
        <p:nvSpPr>
          <p:cNvPr id="60424" name="Shape 171"/>
          <p:cNvSpPr>
            <a:spLocks noChangeArrowheads="1"/>
          </p:cNvSpPr>
          <p:nvPr/>
        </p:nvSpPr>
        <p:spPr bwMode="auto">
          <a:xfrm>
            <a:off x="5727700" y="2917825"/>
            <a:ext cx="1276350" cy="288925"/>
          </a:xfrm>
          <a:prstGeom prst="rect">
            <a:avLst/>
          </a:prstGeom>
          <a:noFill/>
          <a:ln w="12700">
            <a:noFill/>
            <a:miter lim="400000"/>
            <a:headEnd/>
            <a:tailEnd/>
          </a:ln>
        </p:spPr>
        <p:txBody>
          <a:bodyPr lIns="0" tIns="0" rIns="0" bIns="0">
            <a:spAutoFit/>
          </a:bodyPr>
          <a:lstStyle/>
          <a:p>
            <a:pPr algn="ctr" defTabSz="641350"/>
            <a:r>
              <a:rPr lang="en-US" sz="1400">
                <a:solidFill>
                  <a:srgbClr val="FFFFFF"/>
                </a:solidFill>
              </a:rPr>
              <a:t>Epithelium</a:t>
            </a:r>
          </a:p>
        </p:txBody>
      </p:sp>
      <p:sp>
        <p:nvSpPr>
          <p:cNvPr id="60425" name="Shape 172"/>
          <p:cNvSpPr>
            <a:spLocks noChangeArrowheads="1"/>
          </p:cNvSpPr>
          <p:nvPr/>
        </p:nvSpPr>
        <p:spPr bwMode="auto">
          <a:xfrm>
            <a:off x="5030788" y="4217988"/>
            <a:ext cx="1343025" cy="288925"/>
          </a:xfrm>
          <a:prstGeom prst="rect">
            <a:avLst/>
          </a:prstGeom>
          <a:noFill/>
          <a:ln w="12700">
            <a:noFill/>
            <a:miter lim="400000"/>
            <a:headEnd/>
            <a:tailEnd/>
          </a:ln>
        </p:spPr>
        <p:txBody>
          <a:bodyPr lIns="0" tIns="0" rIns="0" bIns="0">
            <a:spAutoFit/>
          </a:bodyPr>
          <a:lstStyle/>
          <a:p>
            <a:pPr defTabSz="641350"/>
            <a:r>
              <a:rPr lang="en-US" sz="1400">
                <a:solidFill>
                  <a:srgbClr val="FFFFFF"/>
                </a:solidFill>
              </a:rPr>
              <a:t>Lamina propria</a:t>
            </a:r>
          </a:p>
        </p:txBody>
      </p:sp>
      <p:sp>
        <p:nvSpPr>
          <p:cNvPr id="60426" name="Shape 173"/>
          <p:cNvSpPr>
            <a:spLocks noChangeArrowheads="1"/>
          </p:cNvSpPr>
          <p:nvPr/>
        </p:nvSpPr>
        <p:spPr bwMode="auto">
          <a:xfrm>
            <a:off x="2127250" y="4430713"/>
            <a:ext cx="1428750" cy="288925"/>
          </a:xfrm>
          <a:prstGeom prst="rect">
            <a:avLst/>
          </a:prstGeom>
          <a:noFill/>
          <a:ln w="12700">
            <a:noFill/>
            <a:miter lim="400000"/>
            <a:headEnd/>
            <a:tailEnd/>
          </a:ln>
        </p:spPr>
        <p:txBody>
          <a:bodyPr lIns="0" tIns="0" rIns="0" bIns="0">
            <a:spAutoFit/>
          </a:bodyPr>
          <a:lstStyle/>
          <a:p>
            <a:pPr defTabSz="641350"/>
            <a:r>
              <a:rPr lang="en-US" sz="1400">
                <a:solidFill>
                  <a:srgbClr val="FFFFFF"/>
                </a:solidFill>
              </a:rPr>
              <a:t>Lymphocyte</a:t>
            </a:r>
          </a:p>
        </p:txBody>
      </p:sp>
      <p:sp>
        <p:nvSpPr>
          <p:cNvPr id="60427" name="Shape 174"/>
          <p:cNvSpPr>
            <a:spLocks noChangeArrowheads="1"/>
          </p:cNvSpPr>
          <p:nvPr/>
        </p:nvSpPr>
        <p:spPr bwMode="auto">
          <a:xfrm>
            <a:off x="6645275" y="4630738"/>
            <a:ext cx="1458913" cy="288925"/>
          </a:xfrm>
          <a:prstGeom prst="rect">
            <a:avLst/>
          </a:prstGeom>
          <a:noFill/>
          <a:ln w="12700">
            <a:noFill/>
            <a:miter lim="400000"/>
            <a:headEnd/>
            <a:tailEnd/>
          </a:ln>
        </p:spPr>
        <p:txBody>
          <a:bodyPr lIns="0" tIns="0" rIns="0" bIns="0">
            <a:spAutoFit/>
          </a:bodyPr>
          <a:lstStyle/>
          <a:p>
            <a:pPr defTabSz="641350"/>
            <a:r>
              <a:rPr lang="en-US" sz="1400">
                <a:solidFill>
                  <a:srgbClr val="FFFFFF"/>
                </a:solidFill>
              </a:rPr>
              <a:t>Macrophage</a:t>
            </a:r>
          </a:p>
        </p:txBody>
      </p:sp>
      <p:sp>
        <p:nvSpPr>
          <p:cNvPr id="60428" name="Shape 175"/>
          <p:cNvSpPr>
            <a:spLocks noChangeArrowheads="1"/>
          </p:cNvSpPr>
          <p:nvPr/>
        </p:nvSpPr>
        <p:spPr bwMode="auto">
          <a:xfrm>
            <a:off x="0" y="6192838"/>
            <a:ext cx="1057275" cy="214312"/>
          </a:xfrm>
          <a:prstGeom prst="rect">
            <a:avLst/>
          </a:prstGeom>
          <a:noFill/>
          <a:ln w="12700">
            <a:noFill/>
            <a:miter lim="400000"/>
            <a:headEnd/>
            <a:tailEnd/>
          </a:ln>
        </p:spPr>
        <p:txBody>
          <a:bodyPr wrap="none" lIns="0" tIns="0" rIns="0" bIns="0">
            <a:spAutoFit/>
          </a:bodyPr>
          <a:lstStyle/>
          <a:p>
            <a:pPr defTabSz="641350"/>
            <a:r>
              <a:rPr lang="en-US" sz="900">
                <a:solidFill>
                  <a:srgbClr val="4C4948"/>
                </a:solidFill>
              </a:rPr>
              <a:t>GI, gastrointestinal</a:t>
            </a:r>
          </a:p>
        </p:txBody>
      </p:sp>
      <p:sp>
        <p:nvSpPr>
          <p:cNvPr id="60429" name="Shape 176"/>
          <p:cNvSpPr>
            <a:spLocks noChangeArrowheads="1"/>
          </p:cNvSpPr>
          <p:nvPr/>
        </p:nvSpPr>
        <p:spPr bwMode="auto">
          <a:xfrm>
            <a:off x="0" y="6627813"/>
            <a:ext cx="2719388" cy="201612"/>
          </a:xfrm>
          <a:prstGeom prst="rect">
            <a:avLst/>
          </a:prstGeom>
          <a:noFill/>
          <a:ln w="12700">
            <a:noFill/>
            <a:miter lim="400000"/>
            <a:headEnd/>
            <a:tailEnd/>
          </a:ln>
        </p:spPr>
        <p:txBody>
          <a:bodyPr wrap="none" lIns="0" tIns="0" rIns="0" bIns="0">
            <a:spAutoFit/>
          </a:bodyPr>
          <a:lstStyle/>
          <a:p>
            <a:pPr defTabSz="641350"/>
            <a:r>
              <a:rPr lang="en-US" sz="800">
                <a:solidFill>
                  <a:srgbClr val="000000"/>
                </a:solidFill>
              </a:rPr>
              <a:t>Corthesy B, et al. </a:t>
            </a:r>
            <a:r>
              <a:rPr lang="en-US" sz="800" i="1">
                <a:solidFill>
                  <a:srgbClr val="000000"/>
                </a:solidFill>
              </a:rPr>
              <a:t>J Nutr </a:t>
            </a:r>
            <a:r>
              <a:rPr lang="en-US" sz="800">
                <a:solidFill>
                  <a:srgbClr val="000000"/>
                </a:solidFill>
              </a:rPr>
              <a:t>2007;137(3 Suppl 2):781S–790S.</a:t>
            </a:r>
          </a:p>
        </p:txBody>
      </p:sp>
      <p:sp>
        <p:nvSpPr>
          <p:cNvPr id="177" name="Shape 177"/>
          <p:cNvSpPr/>
          <p:nvPr/>
        </p:nvSpPr>
        <p:spPr>
          <a:xfrm flipV="1">
            <a:off x="3711575" y="2486025"/>
            <a:ext cx="190500" cy="369888"/>
          </a:xfrm>
          <a:prstGeom prst="line">
            <a:avLst/>
          </a:prstGeom>
          <a:ln w="12700">
            <a:solidFill>
              <a:srgbClr val="FFFFFF"/>
            </a:solidFill>
            <a:round/>
            <a:tailEnd type="stealth"/>
          </a:ln>
          <a:effectLst>
            <a:outerShdw blurRad="38100" dist="25400" dir="2700000" rotWithShape="0">
              <a:srgbClr val="000000">
                <a:alpha val="43000"/>
              </a:srgbClr>
            </a:outerShdw>
          </a:effectLst>
        </p:spPr>
        <p:txBody>
          <a:bodyPr lIns="32146" tIns="32146" rIns="32146" bIns="32146"/>
          <a:lstStyle/>
          <a:p>
            <a:pPr defTabSz="457200" fontAlgn="auto">
              <a:spcBef>
                <a:spcPts val="0"/>
              </a:spcBef>
              <a:spcAft>
                <a:spcPts val="0"/>
              </a:spcAft>
              <a:defRPr sz="800">
                <a:uFillTx/>
                <a:latin typeface="+mj-lt"/>
                <a:ea typeface="+mj-ea"/>
                <a:cs typeface="+mj-cs"/>
                <a:sym typeface="Helvetica"/>
              </a:defRPr>
            </a:pPr>
            <a:endParaRPr sz="800" kern="0">
              <a:solidFill>
                <a:sysClr val="windowText" lastClr="000000"/>
              </a:solidFill>
              <a:latin typeface="+mj-lt"/>
              <a:ea typeface="+mj-ea"/>
              <a:cs typeface="+mj-cs"/>
              <a:sym typeface="Helvetica"/>
            </a:endParaRPr>
          </a:p>
        </p:txBody>
      </p:sp>
      <p:sp>
        <p:nvSpPr>
          <p:cNvPr id="178" name="Shape 178"/>
          <p:cNvSpPr/>
          <p:nvPr/>
        </p:nvSpPr>
        <p:spPr>
          <a:xfrm flipV="1">
            <a:off x="5151438" y="2559050"/>
            <a:ext cx="215900" cy="800100"/>
          </a:xfrm>
          <a:prstGeom prst="line">
            <a:avLst/>
          </a:prstGeom>
          <a:ln w="12700">
            <a:solidFill>
              <a:srgbClr val="FFFFFF"/>
            </a:solidFill>
            <a:round/>
            <a:tailEnd type="stealth"/>
          </a:ln>
          <a:effectLst>
            <a:outerShdw blurRad="38100" dist="25400" dir="2700000" rotWithShape="0">
              <a:srgbClr val="000000">
                <a:alpha val="43000"/>
              </a:srgbClr>
            </a:outerShdw>
          </a:effectLst>
        </p:spPr>
        <p:txBody>
          <a:bodyPr lIns="32146" tIns="32146" rIns="32146" bIns="32146"/>
          <a:lstStyle/>
          <a:p>
            <a:pPr defTabSz="457200" fontAlgn="auto">
              <a:spcBef>
                <a:spcPts val="0"/>
              </a:spcBef>
              <a:spcAft>
                <a:spcPts val="0"/>
              </a:spcAft>
              <a:defRPr sz="800">
                <a:uFillTx/>
                <a:latin typeface="+mj-lt"/>
                <a:ea typeface="+mj-ea"/>
                <a:cs typeface="+mj-cs"/>
                <a:sym typeface="Helvetica"/>
              </a:defRPr>
            </a:pPr>
            <a:endParaRPr sz="800" kern="0">
              <a:solidFill>
                <a:sysClr val="windowText" lastClr="000000"/>
              </a:solidFill>
              <a:latin typeface="+mj-lt"/>
              <a:ea typeface="+mj-ea"/>
              <a:cs typeface="+mj-cs"/>
              <a:sym typeface="Helvetica"/>
            </a:endParaRPr>
          </a:p>
        </p:txBody>
      </p:sp>
      <p:sp>
        <p:nvSpPr>
          <p:cNvPr id="179" name="Shape 179"/>
          <p:cNvSpPr/>
          <p:nvPr/>
        </p:nvSpPr>
        <p:spPr>
          <a:xfrm flipV="1">
            <a:off x="6951663" y="4286250"/>
            <a:ext cx="190500" cy="369888"/>
          </a:xfrm>
          <a:prstGeom prst="line">
            <a:avLst/>
          </a:prstGeom>
          <a:ln w="12700">
            <a:solidFill>
              <a:srgbClr val="FFFFFF"/>
            </a:solidFill>
            <a:round/>
            <a:tailEnd type="stealth"/>
          </a:ln>
          <a:effectLst>
            <a:outerShdw blurRad="38100" dist="25400" dir="2700000" rotWithShape="0">
              <a:srgbClr val="000000">
                <a:alpha val="43000"/>
              </a:srgbClr>
            </a:outerShdw>
          </a:effectLst>
        </p:spPr>
        <p:txBody>
          <a:bodyPr lIns="32146" tIns="32146" rIns="32146" bIns="32146"/>
          <a:lstStyle/>
          <a:p>
            <a:pPr defTabSz="457200" fontAlgn="auto">
              <a:spcBef>
                <a:spcPts val="0"/>
              </a:spcBef>
              <a:spcAft>
                <a:spcPts val="0"/>
              </a:spcAft>
              <a:defRPr sz="800">
                <a:uFillTx/>
                <a:latin typeface="+mj-lt"/>
                <a:ea typeface="+mj-ea"/>
                <a:cs typeface="+mj-cs"/>
                <a:sym typeface="Helvetica"/>
              </a:defRPr>
            </a:pPr>
            <a:endParaRPr sz="800" kern="0">
              <a:solidFill>
                <a:sysClr val="windowText" lastClr="000000"/>
              </a:solidFill>
              <a:latin typeface="+mj-lt"/>
              <a:ea typeface="+mj-ea"/>
              <a:cs typeface="+mj-cs"/>
              <a:sym typeface="Helvetica"/>
            </a:endParaRPr>
          </a:p>
        </p:txBody>
      </p:sp>
      <p:sp>
        <p:nvSpPr>
          <p:cNvPr id="180" name="Shape 180"/>
          <p:cNvSpPr/>
          <p:nvPr/>
        </p:nvSpPr>
        <p:spPr>
          <a:xfrm flipV="1">
            <a:off x="1477963" y="3278188"/>
            <a:ext cx="192087" cy="368300"/>
          </a:xfrm>
          <a:prstGeom prst="line">
            <a:avLst/>
          </a:prstGeom>
          <a:ln w="12700">
            <a:solidFill>
              <a:srgbClr val="FFFFFF"/>
            </a:solidFill>
            <a:round/>
            <a:tailEnd type="stealth"/>
          </a:ln>
          <a:effectLst>
            <a:outerShdw blurRad="38100" dist="25400" dir="2700000" rotWithShape="0">
              <a:srgbClr val="000000">
                <a:alpha val="43000"/>
              </a:srgbClr>
            </a:outerShdw>
          </a:effectLst>
        </p:spPr>
        <p:txBody>
          <a:bodyPr lIns="32146" tIns="32146" rIns="32146" bIns="32146"/>
          <a:lstStyle/>
          <a:p>
            <a:pPr defTabSz="457200" fontAlgn="auto">
              <a:spcBef>
                <a:spcPts val="0"/>
              </a:spcBef>
              <a:spcAft>
                <a:spcPts val="0"/>
              </a:spcAft>
              <a:defRPr sz="800">
                <a:uFillTx/>
                <a:latin typeface="+mj-lt"/>
                <a:ea typeface="+mj-ea"/>
                <a:cs typeface="+mj-cs"/>
                <a:sym typeface="Helvetica"/>
              </a:defRPr>
            </a:pPr>
            <a:endParaRPr sz="800" kern="0">
              <a:solidFill>
                <a:sysClr val="windowText" lastClr="000000"/>
              </a:solidFill>
              <a:latin typeface="+mj-lt"/>
              <a:ea typeface="+mj-ea"/>
              <a:cs typeface="+mj-cs"/>
              <a:sym typeface="Helvetica"/>
            </a:endParaRPr>
          </a:p>
        </p:txBody>
      </p:sp>
      <p:sp>
        <p:nvSpPr>
          <p:cNvPr id="181" name="Shape 181"/>
          <p:cNvSpPr/>
          <p:nvPr/>
        </p:nvSpPr>
        <p:spPr>
          <a:xfrm flipH="1" flipV="1">
            <a:off x="1885950" y="4359275"/>
            <a:ext cx="241300" cy="241300"/>
          </a:xfrm>
          <a:prstGeom prst="line">
            <a:avLst/>
          </a:prstGeom>
          <a:ln w="12700">
            <a:solidFill>
              <a:srgbClr val="FFFFFF"/>
            </a:solidFill>
            <a:round/>
            <a:tailEnd type="stealth"/>
          </a:ln>
          <a:effectLst>
            <a:outerShdw blurRad="38100" dist="25400" dir="2700000" rotWithShape="0">
              <a:srgbClr val="000000">
                <a:alpha val="43000"/>
              </a:srgbClr>
            </a:outerShdw>
          </a:effectLst>
        </p:spPr>
        <p:txBody>
          <a:bodyPr lIns="32146" tIns="32146" rIns="32146" bIns="32146"/>
          <a:lstStyle/>
          <a:p>
            <a:pPr defTabSz="457200" fontAlgn="auto">
              <a:spcBef>
                <a:spcPts val="0"/>
              </a:spcBef>
              <a:spcAft>
                <a:spcPts val="0"/>
              </a:spcAft>
              <a:defRPr sz="800">
                <a:uFillTx/>
                <a:latin typeface="+mj-lt"/>
                <a:ea typeface="+mj-ea"/>
                <a:cs typeface="+mj-cs"/>
                <a:sym typeface="Helvetica"/>
              </a:defRPr>
            </a:pPr>
            <a:endParaRPr sz="800" kern="0">
              <a:solidFill>
                <a:sysClr val="windowText" lastClr="000000"/>
              </a:solidFill>
              <a:latin typeface="+mj-lt"/>
              <a:ea typeface="+mj-ea"/>
              <a:cs typeface="+mj-cs"/>
              <a:sym typeface="Helvetica"/>
            </a:endParaRPr>
          </a:p>
        </p:txBody>
      </p:sp>
      <p:sp>
        <p:nvSpPr>
          <p:cNvPr id="182" name="Shape 182"/>
          <p:cNvSpPr/>
          <p:nvPr/>
        </p:nvSpPr>
        <p:spPr>
          <a:xfrm flipH="1" flipV="1">
            <a:off x="2703513" y="5438775"/>
            <a:ext cx="647700" cy="215900"/>
          </a:xfrm>
          <a:prstGeom prst="line">
            <a:avLst/>
          </a:prstGeom>
          <a:ln w="12700">
            <a:solidFill>
              <a:srgbClr val="FFFFFF"/>
            </a:solidFill>
            <a:round/>
            <a:tailEnd type="stealth"/>
          </a:ln>
          <a:effectLst>
            <a:outerShdw blurRad="38100" dist="25400" dir="2700000" rotWithShape="0">
              <a:srgbClr val="000000">
                <a:alpha val="43000"/>
              </a:srgbClr>
            </a:outerShdw>
          </a:effectLst>
        </p:spPr>
        <p:txBody>
          <a:bodyPr lIns="32146" tIns="32146" rIns="32146" bIns="32146"/>
          <a:lstStyle/>
          <a:p>
            <a:pPr defTabSz="457200" fontAlgn="auto">
              <a:spcBef>
                <a:spcPts val="0"/>
              </a:spcBef>
              <a:spcAft>
                <a:spcPts val="0"/>
              </a:spcAft>
              <a:defRPr sz="800">
                <a:uFillTx/>
                <a:latin typeface="+mj-lt"/>
                <a:ea typeface="+mj-ea"/>
                <a:cs typeface="+mj-cs"/>
                <a:sym typeface="Helvetica"/>
              </a:defRPr>
            </a:pPr>
            <a:endParaRPr sz="800" kern="0">
              <a:solidFill>
                <a:sysClr val="windowText" lastClr="000000"/>
              </a:solidFill>
              <a:latin typeface="+mj-lt"/>
              <a:ea typeface="+mj-ea"/>
              <a:cs typeface="+mj-cs"/>
              <a:sym typeface="Helvetica"/>
            </a:endParaRPr>
          </a:p>
        </p:txBody>
      </p:sp>
      <p:sp>
        <p:nvSpPr>
          <p:cNvPr id="60436" name="Shape 183"/>
          <p:cNvSpPr>
            <a:spLocks noChangeArrowheads="1"/>
          </p:cNvSpPr>
          <p:nvPr/>
        </p:nvSpPr>
        <p:spPr bwMode="auto">
          <a:xfrm>
            <a:off x="1588" y="86299"/>
            <a:ext cx="9142412" cy="1257300"/>
          </a:xfrm>
          <a:prstGeom prst="rect">
            <a:avLst/>
          </a:prstGeom>
          <a:solidFill>
            <a:srgbClr val="C3AD8C"/>
          </a:solidFill>
          <a:ln w="3175">
            <a:solidFill>
              <a:srgbClr val="000000"/>
            </a:solidFill>
            <a:round/>
            <a:headEnd/>
            <a:tailEnd/>
          </a:ln>
        </p:spPr>
        <p:txBody>
          <a:bodyPr lIns="44648" tIns="44648" rIns="44648" bIns="44648"/>
          <a:lstStyle/>
          <a:p>
            <a:pPr algn="ctr" defTabSz="584200"/>
            <a:r>
              <a:rPr lang="cs-CZ" sz="5600" dirty="0" err="1">
                <a:solidFill>
                  <a:schemeClr val="bg1"/>
                </a:solidFill>
              </a:rPr>
              <a:t>Immunity</a:t>
            </a:r>
            <a:endParaRPr lang="en-US" sz="5600" dirty="0">
              <a:solidFill>
                <a:schemeClr val="bg1"/>
              </a:solidFill>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image12.jpeg" descr="Late_IBD_Scene-Activated.jpg"/>
          <p:cNvPicPr>
            <a:picLocks noChangeAspect="1" noChangeArrowheads="1"/>
          </p:cNvPicPr>
          <p:nvPr/>
        </p:nvPicPr>
        <p:blipFill>
          <a:blip r:embed="rId3"/>
          <a:srcRect/>
          <a:stretch>
            <a:fillRect/>
          </a:stretch>
        </p:blipFill>
        <p:spPr bwMode="auto">
          <a:xfrm>
            <a:off x="547688" y="1609725"/>
            <a:ext cx="7947025" cy="4457700"/>
          </a:xfrm>
          <a:prstGeom prst="rect">
            <a:avLst/>
          </a:prstGeom>
          <a:noFill/>
          <a:ln w="25400">
            <a:solidFill>
              <a:srgbClr val="4C4948"/>
            </a:solidFill>
            <a:miter lim="800000"/>
            <a:headEnd/>
            <a:tailEnd/>
          </a:ln>
        </p:spPr>
      </p:pic>
      <p:sp>
        <p:nvSpPr>
          <p:cNvPr id="62466" name="Shape 188"/>
          <p:cNvSpPr>
            <a:spLocks noChangeArrowheads="1"/>
          </p:cNvSpPr>
          <p:nvPr/>
        </p:nvSpPr>
        <p:spPr bwMode="auto">
          <a:xfrm>
            <a:off x="3030538" y="5619750"/>
            <a:ext cx="2714625" cy="288925"/>
          </a:xfrm>
          <a:prstGeom prst="rect">
            <a:avLst/>
          </a:prstGeom>
          <a:noFill/>
          <a:ln w="12700">
            <a:noFill/>
            <a:miter lim="400000"/>
            <a:headEnd/>
            <a:tailEnd/>
          </a:ln>
        </p:spPr>
        <p:txBody>
          <a:bodyPr lIns="0" tIns="0" rIns="0" bIns="0">
            <a:spAutoFit/>
          </a:bodyPr>
          <a:lstStyle/>
          <a:p>
            <a:pPr algn="ctr" defTabSz="641350"/>
            <a:r>
              <a:rPr lang="cs-CZ" sz="1400">
                <a:solidFill>
                  <a:srgbClr val="FFFFFF"/>
                </a:solidFill>
              </a:rPr>
              <a:t>Vascular permeability</a:t>
            </a:r>
          </a:p>
        </p:txBody>
      </p:sp>
      <p:sp>
        <p:nvSpPr>
          <p:cNvPr id="62467" name="Shape 189"/>
          <p:cNvSpPr>
            <a:spLocks noChangeArrowheads="1"/>
          </p:cNvSpPr>
          <p:nvPr/>
        </p:nvSpPr>
        <p:spPr bwMode="auto">
          <a:xfrm>
            <a:off x="2411413" y="4581525"/>
            <a:ext cx="2881312" cy="288925"/>
          </a:xfrm>
          <a:prstGeom prst="rect">
            <a:avLst/>
          </a:prstGeom>
          <a:noFill/>
          <a:ln w="12700">
            <a:noFill/>
            <a:miter lim="400000"/>
            <a:headEnd/>
            <a:tailEnd/>
          </a:ln>
        </p:spPr>
        <p:txBody>
          <a:bodyPr lIns="0" tIns="0" rIns="0" bIns="0">
            <a:spAutoFit/>
          </a:bodyPr>
          <a:lstStyle/>
          <a:p>
            <a:pPr defTabSz="641350"/>
            <a:r>
              <a:rPr lang="cs-CZ" sz="1400">
                <a:solidFill>
                  <a:srgbClr val="FFFFFF"/>
                </a:solidFill>
              </a:rPr>
              <a:t>Infiltrating lymphocytes</a:t>
            </a:r>
          </a:p>
        </p:txBody>
      </p:sp>
      <p:sp>
        <p:nvSpPr>
          <p:cNvPr id="62468" name="Shape 190"/>
          <p:cNvSpPr>
            <a:spLocks noChangeArrowheads="1"/>
          </p:cNvSpPr>
          <p:nvPr/>
        </p:nvSpPr>
        <p:spPr bwMode="auto">
          <a:xfrm>
            <a:off x="611188" y="3068638"/>
            <a:ext cx="2232025" cy="695325"/>
          </a:xfrm>
          <a:prstGeom prst="rect">
            <a:avLst/>
          </a:prstGeom>
          <a:noFill/>
          <a:ln w="12700">
            <a:noFill/>
            <a:miter lim="400000"/>
            <a:headEnd/>
            <a:tailEnd/>
          </a:ln>
        </p:spPr>
        <p:txBody>
          <a:bodyPr lIns="0" tIns="0" rIns="0" bIns="0">
            <a:spAutoFit/>
          </a:bodyPr>
          <a:lstStyle/>
          <a:p>
            <a:pPr defTabSz="641350"/>
            <a:r>
              <a:rPr lang="cs-CZ" sz="1400">
                <a:solidFill>
                  <a:srgbClr val="FFFFFF"/>
                </a:solidFill>
              </a:rPr>
              <a:t>Inappropriate and sustained recruitment of inflammatory T cells</a:t>
            </a:r>
          </a:p>
        </p:txBody>
      </p:sp>
      <p:sp>
        <p:nvSpPr>
          <p:cNvPr id="62469" name="Shape 191"/>
          <p:cNvSpPr>
            <a:spLocks noChangeArrowheads="1"/>
          </p:cNvSpPr>
          <p:nvPr/>
        </p:nvSpPr>
        <p:spPr bwMode="auto">
          <a:xfrm>
            <a:off x="0" y="6507163"/>
            <a:ext cx="8610600" cy="317500"/>
          </a:xfrm>
          <a:prstGeom prst="rect">
            <a:avLst/>
          </a:prstGeom>
          <a:noFill/>
          <a:ln w="12700">
            <a:noFill/>
            <a:miter lim="400000"/>
            <a:headEnd/>
            <a:tailEnd/>
          </a:ln>
        </p:spPr>
        <p:txBody>
          <a:bodyPr lIns="0" tIns="0" rIns="0" bIns="0">
            <a:spAutoFit/>
          </a:bodyPr>
          <a:lstStyle/>
          <a:p>
            <a:pPr defTabSz="641350"/>
            <a:r>
              <a:rPr lang="cs-CZ" sz="800">
                <a:solidFill>
                  <a:srgbClr val="000000"/>
                </a:solidFill>
              </a:rPr>
              <a:t>1. Lee SC, et al. </a:t>
            </a:r>
            <a:r>
              <a:rPr lang="cs-CZ" sz="800" i="1">
                <a:solidFill>
                  <a:srgbClr val="000000"/>
                </a:solidFill>
              </a:rPr>
              <a:t>J Immunol </a:t>
            </a:r>
            <a:r>
              <a:rPr lang="cs-CZ" sz="800">
                <a:solidFill>
                  <a:srgbClr val="000000"/>
                </a:solidFill>
              </a:rPr>
              <a:t>2000;164(6):3392–3401; 2. Hanauer SB. </a:t>
            </a:r>
            <a:r>
              <a:rPr lang="cs-CZ" sz="800" i="1">
                <a:solidFill>
                  <a:srgbClr val="000000"/>
                </a:solidFill>
              </a:rPr>
              <a:t>Inflamm Bowel Dis </a:t>
            </a:r>
            <a:r>
              <a:rPr lang="cs-CZ" sz="800">
                <a:solidFill>
                  <a:srgbClr val="000000"/>
                </a:solidFill>
              </a:rPr>
              <a:t>2006;12(Suppl 1):S3–S9; </a:t>
            </a:r>
            <a:br>
              <a:rPr lang="cs-CZ" sz="800">
                <a:solidFill>
                  <a:srgbClr val="000000"/>
                </a:solidFill>
              </a:rPr>
            </a:br>
            <a:r>
              <a:rPr lang="cs-CZ" sz="800">
                <a:solidFill>
                  <a:srgbClr val="000000"/>
                </a:solidFill>
              </a:rPr>
              <a:t>3. Xavier RJ, et al. </a:t>
            </a:r>
            <a:r>
              <a:rPr lang="cs-CZ" sz="800" i="1">
                <a:solidFill>
                  <a:srgbClr val="000000"/>
                </a:solidFill>
              </a:rPr>
              <a:t>Nature</a:t>
            </a:r>
            <a:r>
              <a:rPr lang="cs-CZ" sz="800">
                <a:solidFill>
                  <a:srgbClr val="000000"/>
                </a:solidFill>
              </a:rPr>
              <a:t> 2007;448(7152):427–434.</a:t>
            </a:r>
          </a:p>
        </p:txBody>
      </p:sp>
      <p:sp>
        <p:nvSpPr>
          <p:cNvPr id="62470" name="Shape 192"/>
          <p:cNvSpPr>
            <a:spLocks noChangeArrowheads="1"/>
          </p:cNvSpPr>
          <p:nvPr/>
        </p:nvSpPr>
        <p:spPr bwMode="auto">
          <a:xfrm>
            <a:off x="395288" y="298450"/>
            <a:ext cx="8099425" cy="412750"/>
          </a:xfrm>
          <a:prstGeom prst="rect">
            <a:avLst/>
          </a:prstGeom>
          <a:noFill/>
          <a:ln w="12700">
            <a:noFill/>
            <a:miter lim="400000"/>
            <a:headEnd/>
            <a:tailEnd/>
          </a:ln>
        </p:spPr>
        <p:txBody>
          <a:bodyPr lIns="0" tIns="0" rIns="0" bIns="0" anchor="ctr">
            <a:spAutoFit/>
          </a:bodyPr>
          <a:lstStyle/>
          <a:p>
            <a:pPr algn="ctr" defTabSz="641350"/>
            <a:r>
              <a:rPr lang="cs-CZ" sz="2200">
                <a:solidFill>
                  <a:srgbClr val="4C4948"/>
                </a:solidFill>
              </a:rPr>
              <a:t>Tissue injury</a:t>
            </a:r>
          </a:p>
        </p:txBody>
      </p:sp>
      <p:sp>
        <p:nvSpPr>
          <p:cNvPr id="62471" name="Shape 193"/>
          <p:cNvSpPr>
            <a:spLocks noChangeArrowheads="1"/>
          </p:cNvSpPr>
          <p:nvPr/>
        </p:nvSpPr>
        <p:spPr bwMode="auto">
          <a:xfrm>
            <a:off x="547688" y="982663"/>
            <a:ext cx="7947025" cy="492125"/>
          </a:xfrm>
          <a:prstGeom prst="rect">
            <a:avLst/>
          </a:prstGeom>
          <a:noFill/>
          <a:ln w="12700">
            <a:noFill/>
            <a:miter lim="400000"/>
            <a:headEnd/>
            <a:tailEnd/>
          </a:ln>
        </p:spPr>
        <p:txBody>
          <a:bodyPr lIns="0" tIns="0" rIns="0" bIns="0">
            <a:spAutoFit/>
          </a:bodyPr>
          <a:lstStyle/>
          <a:p>
            <a:pPr algn="ctr" defTabSz="641350"/>
            <a:r>
              <a:rPr lang="cs-CZ" sz="1400">
                <a:solidFill>
                  <a:srgbClr val="4C4948"/>
                </a:solidFill>
              </a:rPr>
              <a:t>Tissue injury can lead to disruption of gut physiology and </a:t>
            </a:r>
            <a:endParaRPr lang="cs-CZ" sz="1200">
              <a:solidFill>
                <a:srgbClr val="000000"/>
              </a:solidFill>
              <a:latin typeface="Helvetica Light"/>
              <a:ea typeface="Helvetica Light"/>
              <a:cs typeface="Helvetica Light"/>
              <a:sym typeface="Helvetica Light"/>
            </a:endParaRPr>
          </a:p>
          <a:p>
            <a:pPr algn="ctr" defTabSz="641350"/>
            <a:r>
              <a:rPr lang="cs-CZ" sz="1400">
                <a:solidFill>
                  <a:srgbClr val="4C4948"/>
                </a:solidFill>
              </a:rPr>
              <a:t>activation of a localised immune response</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hape 197"/>
          <p:cNvSpPr>
            <a:spLocks noGrp="1"/>
          </p:cNvSpPr>
          <p:nvPr>
            <p:ph type="title"/>
          </p:nvPr>
        </p:nvSpPr>
        <p:spPr bwMode="auto">
          <a:xfrm>
            <a:off x="0" y="0"/>
            <a:ext cx="9144000" cy="1752600"/>
          </a:xfrm>
          <a:solidFill>
            <a:srgbClr val="C3AD8C"/>
          </a:solidFill>
          <a:ln w="3175">
            <a:solidFill>
              <a:srgbClr val="000000"/>
            </a:solidFill>
            <a:round/>
            <a:headEnd/>
            <a:tailEnd/>
          </a:ln>
        </p:spPr>
        <p:txBody>
          <a:bodyPr vert="horz" wrap="square" lIns="44648" tIns="44648" rIns="44648" bIns="44648" numCol="1" anchor="t" anchorCtr="0" compatLnSpc="1">
            <a:prstTxWarp prst="textNoShape">
              <a:avLst/>
            </a:prstTxWarp>
          </a:bodyPr>
          <a:lstStyle/>
          <a:p>
            <a:pPr eaLnBrk="1" hangingPunct="1"/>
            <a:r>
              <a:rPr lang="cs-CZ" dirty="0" err="1">
                <a:latin typeface="Arial" charset="0"/>
                <a:sym typeface="Arial" charset="0"/>
              </a:rPr>
              <a:t>Environment</a:t>
            </a:r>
            <a:endParaRPr lang="en-US" dirty="0">
              <a:latin typeface="Arial" charset="0"/>
              <a:sym typeface="Arial" charset="0"/>
            </a:endParaRPr>
          </a:p>
        </p:txBody>
      </p:sp>
      <p:sp>
        <p:nvSpPr>
          <p:cNvPr id="64514" name="Shape 198"/>
          <p:cNvSpPr>
            <a:spLocks noGrp="1"/>
          </p:cNvSpPr>
          <p:nvPr>
            <p:ph type="body" idx="1"/>
          </p:nvPr>
        </p:nvSpPr>
        <p:spPr bwMode="auto">
          <a:xfrm>
            <a:off x="420688" y="1960563"/>
            <a:ext cx="8404225" cy="4897437"/>
          </a:xfrm>
        </p:spPr>
        <p:txBody>
          <a:bodyPr lIns="35718" tIns="35718" rIns="35718" bIns="35718" anchor="t"/>
          <a:lstStyle/>
          <a:p>
            <a:pPr marL="0" indent="0" eaLnBrk="1" hangingPunct="1">
              <a:lnSpc>
                <a:spcPct val="85000"/>
              </a:lnSpc>
              <a:buClr>
                <a:srgbClr val="000000"/>
              </a:buClr>
              <a:buFont typeface="Helvetica Light"/>
              <a:buChar char="•"/>
            </a:pPr>
            <a:r>
              <a:rPr lang="en-US" dirty="0">
                <a:latin typeface="Arial" charset="0"/>
                <a:sym typeface="Arial" charset="0"/>
              </a:rPr>
              <a:t> </a:t>
            </a:r>
            <a:r>
              <a:rPr lang="en-US" dirty="0" err="1">
                <a:latin typeface="Arial" charset="0"/>
                <a:sym typeface="Arial" charset="0"/>
              </a:rPr>
              <a:t>Geogra</a:t>
            </a:r>
            <a:r>
              <a:rPr lang="cs-CZ" dirty="0" err="1">
                <a:latin typeface="Arial" charset="0"/>
                <a:sym typeface="Arial" charset="0"/>
              </a:rPr>
              <a:t>phic</a:t>
            </a:r>
            <a:r>
              <a:rPr lang="cs-CZ" dirty="0">
                <a:latin typeface="Arial" charset="0"/>
                <a:sym typeface="Arial" charset="0"/>
              </a:rPr>
              <a:t> </a:t>
            </a:r>
            <a:r>
              <a:rPr lang="cs-CZ" dirty="0" err="1">
                <a:latin typeface="Arial" charset="0"/>
                <a:sym typeface="Arial" charset="0"/>
              </a:rPr>
              <a:t>distribution</a:t>
            </a:r>
            <a:endParaRPr lang="cs-CZ" dirty="0">
              <a:latin typeface="Arial" charset="0"/>
              <a:sym typeface="Arial" charset="0"/>
            </a:endParaRPr>
          </a:p>
          <a:p>
            <a:pPr marL="0" indent="0" eaLnBrk="1" hangingPunct="1">
              <a:lnSpc>
                <a:spcPct val="85000"/>
              </a:lnSpc>
              <a:buClr>
                <a:srgbClr val="000000"/>
              </a:buClr>
              <a:buFont typeface="Helvetica Light"/>
              <a:buChar char="•"/>
            </a:pPr>
            <a:r>
              <a:rPr lang="cs-CZ" dirty="0">
                <a:latin typeface="Arial" charset="0"/>
                <a:sym typeface="Arial" charset="0"/>
              </a:rPr>
              <a:t>Smoking</a:t>
            </a:r>
            <a:r>
              <a:rPr lang="en-US" dirty="0">
                <a:latin typeface="Arial" charset="0"/>
                <a:sym typeface="Arial" charset="0"/>
              </a:rPr>
              <a:t> </a:t>
            </a:r>
            <a:r>
              <a:rPr lang="en-US" sz="2200" dirty="0">
                <a:latin typeface="Arial" charset="0"/>
                <a:sym typeface="Arial" charset="0"/>
              </a:rPr>
              <a:t>(</a:t>
            </a:r>
            <a:r>
              <a:rPr lang="cs-CZ" sz="2200" dirty="0">
                <a:latin typeface="Arial" charset="0"/>
                <a:sym typeface="Arial" charset="0"/>
              </a:rPr>
              <a:t>UC – non-</a:t>
            </a:r>
            <a:r>
              <a:rPr lang="cs-CZ" sz="2200" dirty="0" err="1">
                <a:latin typeface="Arial" charset="0"/>
                <a:sym typeface="Arial" charset="0"/>
              </a:rPr>
              <a:t>smokers</a:t>
            </a:r>
            <a:r>
              <a:rPr lang="cs-CZ" sz="2200" dirty="0">
                <a:latin typeface="Arial" charset="0"/>
                <a:sym typeface="Arial" charset="0"/>
              </a:rPr>
              <a:t>, CD – </a:t>
            </a:r>
            <a:r>
              <a:rPr lang="cs-CZ" sz="2200" dirty="0" err="1">
                <a:latin typeface="Arial" charset="0"/>
                <a:sym typeface="Arial" charset="0"/>
              </a:rPr>
              <a:t>smokers</a:t>
            </a:r>
            <a:r>
              <a:rPr lang="cs-CZ" sz="2200" dirty="0">
                <a:latin typeface="Arial" charset="0"/>
                <a:sym typeface="Arial" charset="0"/>
              </a:rPr>
              <a:t>)</a:t>
            </a:r>
            <a:endParaRPr lang="en-US" sz="2200" dirty="0">
              <a:latin typeface="Arial" charset="0"/>
              <a:sym typeface="Arial" charset="0"/>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p:nvPr/>
        </p:nvSpPr>
        <p:spPr>
          <a:xfrm>
            <a:off x="4148138" y="3175"/>
            <a:ext cx="847725" cy="311150"/>
          </a:xfrm>
          <a:prstGeom prst="rect">
            <a:avLst/>
          </a:prstGeom>
          <a:ln w="12700">
            <a:miter lim="400000"/>
          </a:ln>
          <a:extLst>
            <a:ext uri="{C572A759-6A51-4108-AA02-DFA0A04FC94B}"/>
          </a:extLst>
        </p:spPr>
        <p:txBody>
          <a:bodyPr wrap="none" lIns="44648" tIns="44648" rIns="44648" bIns="44648" anchor="ctr">
            <a:spAutoFit/>
          </a:bodyPr>
          <a:lstStyle>
            <a:lvl1pPr algn="ctr" defTabSz="583777">
              <a:spcBef>
                <a:spcPts val="6400"/>
              </a:spcBef>
              <a:defRPr sz="1600">
                <a:solidFill>
                  <a:srgbClr val="FFFFFF"/>
                </a:solidFill>
                <a:uFill>
                  <a:solidFill>
                    <a:srgbClr val="FFFFFF"/>
                  </a:solidFill>
                </a:uFill>
              </a:defRPr>
            </a:lvl1pPr>
          </a:lstStyle>
          <a:p>
            <a:pPr fontAlgn="auto">
              <a:spcAft>
                <a:spcPts val="0"/>
              </a:spcAft>
              <a:defRPr sz="1800">
                <a:solidFill>
                  <a:srgbClr val="000000"/>
                </a:solidFill>
                <a:uFillTx/>
              </a:defRPr>
            </a:pPr>
            <a:r>
              <a:rPr sz="1800" kern="0">
                <a:solidFill>
                  <a:srgbClr val="000000"/>
                </a:solidFill>
                <a:uFillTx/>
                <a:latin typeface="Arial"/>
                <a:ea typeface="Arial"/>
                <a:cs typeface="Arial"/>
                <a:sym typeface="Arial"/>
              </a:rPr>
              <a:t>Figure 2</a:t>
            </a:r>
          </a:p>
        </p:txBody>
      </p:sp>
      <p:grpSp>
        <p:nvGrpSpPr>
          <p:cNvPr id="65538" name="Group 203"/>
          <p:cNvGrpSpPr>
            <a:grpSpLocks/>
          </p:cNvGrpSpPr>
          <p:nvPr/>
        </p:nvGrpSpPr>
        <p:grpSpPr bwMode="auto">
          <a:xfrm>
            <a:off x="0" y="3175"/>
            <a:ext cx="9144000" cy="1303338"/>
            <a:chOff x="0" y="0"/>
            <a:chExt cx="9144000" cy="1302620"/>
          </a:xfrm>
        </p:grpSpPr>
        <p:sp>
          <p:nvSpPr>
            <p:cNvPr id="65540" name="Shape 201"/>
            <p:cNvSpPr>
              <a:spLocks noChangeArrowheads="1"/>
            </p:cNvSpPr>
            <p:nvPr/>
          </p:nvSpPr>
          <p:spPr bwMode="auto">
            <a:xfrm>
              <a:off x="0" y="0"/>
              <a:ext cx="9144000" cy="1302620"/>
            </a:xfrm>
            <a:prstGeom prst="rect">
              <a:avLst/>
            </a:prstGeom>
            <a:solidFill>
              <a:srgbClr val="C3AD8C"/>
            </a:solidFill>
            <a:ln w="12700">
              <a:noFill/>
              <a:miter lim="400000"/>
              <a:headEnd/>
              <a:tailEnd/>
            </a:ln>
          </p:spPr>
          <p:txBody>
            <a:bodyPr lIns="35718" tIns="35718" rIns="35718" bIns="35718" anchor="ctr"/>
            <a:lstStyle/>
            <a:p>
              <a:pPr algn="ctr" defTabSz="584200"/>
              <a:endParaRPr lang="en-US" sz="1600">
                <a:solidFill>
                  <a:srgbClr val="FFFFFF"/>
                </a:solidFill>
                <a:latin typeface="Helvetica Light"/>
                <a:ea typeface="Helvetica Light"/>
                <a:cs typeface="Helvetica Light"/>
                <a:sym typeface="Helvetica Light"/>
              </a:endParaRPr>
            </a:p>
          </p:txBody>
        </p:sp>
        <p:sp>
          <p:nvSpPr>
            <p:cNvPr id="65541" name="Shape 202"/>
            <p:cNvSpPr>
              <a:spLocks noChangeArrowheads="1"/>
            </p:cNvSpPr>
            <p:nvPr/>
          </p:nvSpPr>
          <p:spPr bwMode="auto">
            <a:xfrm>
              <a:off x="0" y="0"/>
              <a:ext cx="9144000" cy="951418"/>
            </a:xfrm>
            <a:prstGeom prst="rect">
              <a:avLst/>
            </a:prstGeom>
            <a:solidFill>
              <a:srgbClr val="C3AD8C"/>
            </a:solidFill>
            <a:ln w="12700">
              <a:noFill/>
              <a:miter lim="400000"/>
              <a:headEnd/>
              <a:tailEnd/>
            </a:ln>
          </p:spPr>
          <p:txBody>
            <a:bodyPr lIns="44648" tIns="44648" rIns="44648" bIns="44648">
              <a:spAutoFit/>
            </a:bodyPr>
            <a:lstStyle/>
            <a:p>
              <a:pPr algn="ctr" defTabSz="584200"/>
              <a:r>
                <a:rPr lang="cs-CZ" sz="5600" dirty="0" err="1">
                  <a:solidFill>
                    <a:schemeClr val="bg1"/>
                  </a:solidFill>
                </a:rPr>
                <a:t>Ph</a:t>
              </a:r>
              <a:r>
                <a:rPr lang="en-US" sz="5600" dirty="0" err="1">
                  <a:solidFill>
                    <a:schemeClr val="bg1"/>
                  </a:solidFill>
                </a:rPr>
                <a:t>enotyp</a:t>
              </a:r>
              <a:r>
                <a:rPr lang="cs-CZ" sz="5600" dirty="0">
                  <a:solidFill>
                    <a:schemeClr val="bg1"/>
                  </a:solidFill>
                </a:rPr>
                <a:t>e </a:t>
              </a:r>
              <a:r>
                <a:rPr lang="cs-CZ" sz="5600" dirty="0" err="1">
                  <a:solidFill>
                    <a:schemeClr val="bg1"/>
                  </a:solidFill>
                </a:rPr>
                <a:t>of</a:t>
              </a:r>
              <a:r>
                <a:rPr lang="cs-CZ" sz="5600" dirty="0">
                  <a:solidFill>
                    <a:schemeClr val="bg1"/>
                  </a:solidFill>
                </a:rPr>
                <a:t> CD</a:t>
              </a:r>
              <a:endParaRPr lang="en-US" sz="5600" dirty="0">
                <a:solidFill>
                  <a:schemeClr val="bg1"/>
                </a:solidFill>
              </a:endParaRPr>
            </a:p>
          </p:txBody>
        </p:sp>
      </p:grpSp>
      <p:pic>
        <p:nvPicPr>
          <p:cNvPr id="65539" name="image13.png"/>
          <p:cNvPicPr>
            <a:picLocks noChangeAspect="1" noChangeArrowheads="1"/>
          </p:cNvPicPr>
          <p:nvPr/>
        </p:nvPicPr>
        <p:blipFill>
          <a:blip r:embed="rId3"/>
          <a:srcRect t="13583"/>
          <a:stretch>
            <a:fillRect/>
          </a:stretch>
        </p:blipFill>
        <p:spPr bwMode="auto">
          <a:xfrm>
            <a:off x="774700" y="1555750"/>
            <a:ext cx="7834313" cy="5076825"/>
          </a:xfrm>
          <a:prstGeom prst="rect">
            <a:avLst/>
          </a:prstGeom>
          <a:noFill/>
          <a:ln w="12700">
            <a:noFill/>
            <a:miter lim="400000"/>
            <a:headEnd/>
            <a:tailEnd/>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p:nvPr/>
        </p:nvSpPr>
        <p:spPr>
          <a:xfrm>
            <a:off x="4148138" y="3175"/>
            <a:ext cx="847725" cy="311150"/>
          </a:xfrm>
          <a:prstGeom prst="rect">
            <a:avLst/>
          </a:prstGeom>
          <a:ln w="12700">
            <a:miter lim="400000"/>
          </a:ln>
          <a:extLst>
            <a:ext uri="{C572A759-6A51-4108-AA02-DFA0A04FC94B}"/>
          </a:extLst>
        </p:spPr>
        <p:txBody>
          <a:bodyPr wrap="none" lIns="44648" tIns="44648" rIns="44648" bIns="44648" anchor="ctr">
            <a:spAutoFit/>
          </a:bodyPr>
          <a:lstStyle>
            <a:lvl1pPr algn="ctr" defTabSz="583777">
              <a:spcBef>
                <a:spcPts val="6400"/>
              </a:spcBef>
              <a:defRPr sz="1600">
                <a:solidFill>
                  <a:srgbClr val="FFFFFF"/>
                </a:solidFill>
                <a:uFill>
                  <a:solidFill>
                    <a:srgbClr val="FFFFFF"/>
                  </a:solidFill>
                </a:uFill>
              </a:defRPr>
            </a:lvl1pPr>
          </a:lstStyle>
          <a:p>
            <a:pPr fontAlgn="auto">
              <a:spcAft>
                <a:spcPts val="0"/>
              </a:spcAft>
              <a:defRPr sz="1800">
                <a:solidFill>
                  <a:srgbClr val="000000"/>
                </a:solidFill>
                <a:uFillTx/>
              </a:defRPr>
            </a:pPr>
            <a:r>
              <a:rPr sz="1800" kern="0">
                <a:solidFill>
                  <a:srgbClr val="000000"/>
                </a:solidFill>
                <a:uFillTx/>
                <a:latin typeface="Arial"/>
                <a:ea typeface="Arial"/>
                <a:cs typeface="Arial"/>
                <a:sym typeface="Arial"/>
              </a:rPr>
              <a:t>Figure 2</a:t>
            </a:r>
          </a:p>
        </p:txBody>
      </p:sp>
      <p:grpSp>
        <p:nvGrpSpPr>
          <p:cNvPr id="67586" name="Group 211"/>
          <p:cNvGrpSpPr>
            <a:grpSpLocks/>
          </p:cNvGrpSpPr>
          <p:nvPr/>
        </p:nvGrpSpPr>
        <p:grpSpPr bwMode="auto">
          <a:xfrm>
            <a:off x="0" y="0"/>
            <a:ext cx="9144000" cy="1303338"/>
            <a:chOff x="0" y="0"/>
            <a:chExt cx="9144000" cy="1302620"/>
          </a:xfrm>
        </p:grpSpPr>
        <p:sp>
          <p:nvSpPr>
            <p:cNvPr id="67589" name="Shape 209"/>
            <p:cNvSpPr>
              <a:spLocks noChangeArrowheads="1"/>
            </p:cNvSpPr>
            <p:nvPr/>
          </p:nvSpPr>
          <p:spPr bwMode="auto">
            <a:xfrm>
              <a:off x="0" y="0"/>
              <a:ext cx="9144000" cy="1302620"/>
            </a:xfrm>
            <a:prstGeom prst="rect">
              <a:avLst/>
            </a:prstGeom>
            <a:solidFill>
              <a:srgbClr val="C3AD8C"/>
            </a:solidFill>
            <a:ln w="12700">
              <a:noFill/>
              <a:miter lim="400000"/>
              <a:headEnd/>
              <a:tailEnd/>
            </a:ln>
          </p:spPr>
          <p:txBody>
            <a:bodyPr lIns="35718" tIns="35718" rIns="35718" bIns="35718" anchor="ctr"/>
            <a:lstStyle/>
            <a:p>
              <a:pPr algn="ctr" defTabSz="584200"/>
              <a:endParaRPr lang="en-US" sz="1600">
                <a:solidFill>
                  <a:srgbClr val="FFFFFF"/>
                </a:solidFill>
                <a:latin typeface="Helvetica Light"/>
                <a:ea typeface="Helvetica Light"/>
                <a:cs typeface="Helvetica Light"/>
                <a:sym typeface="Helvetica Light"/>
              </a:endParaRPr>
            </a:p>
          </p:txBody>
        </p:sp>
        <p:sp>
          <p:nvSpPr>
            <p:cNvPr id="67590" name="Shape 210"/>
            <p:cNvSpPr>
              <a:spLocks noChangeArrowheads="1"/>
            </p:cNvSpPr>
            <p:nvPr/>
          </p:nvSpPr>
          <p:spPr bwMode="auto">
            <a:xfrm>
              <a:off x="0" y="0"/>
              <a:ext cx="9144000" cy="942455"/>
            </a:xfrm>
            <a:prstGeom prst="rect">
              <a:avLst/>
            </a:prstGeom>
            <a:solidFill>
              <a:srgbClr val="C3AD8C"/>
            </a:solidFill>
            <a:ln w="12700">
              <a:noFill/>
              <a:miter lim="400000"/>
              <a:headEnd/>
              <a:tailEnd/>
            </a:ln>
          </p:spPr>
          <p:txBody>
            <a:bodyPr lIns="44648" tIns="44648" rIns="44648" bIns="44648">
              <a:spAutoFit/>
            </a:bodyPr>
            <a:lstStyle/>
            <a:p>
              <a:pPr algn="ctr" defTabSz="584200"/>
              <a:r>
                <a:rPr lang="cs-CZ" sz="5600" dirty="0" err="1">
                  <a:solidFill>
                    <a:schemeClr val="bg1"/>
                  </a:solidFill>
                </a:rPr>
                <a:t>Phenotype</a:t>
              </a:r>
              <a:r>
                <a:rPr lang="cs-CZ" sz="5600" dirty="0">
                  <a:solidFill>
                    <a:schemeClr val="bg1"/>
                  </a:solidFill>
                </a:rPr>
                <a:t> </a:t>
              </a:r>
              <a:r>
                <a:rPr lang="cs-CZ" sz="5600" dirty="0" err="1">
                  <a:solidFill>
                    <a:schemeClr val="bg1"/>
                  </a:solidFill>
                </a:rPr>
                <a:t>of</a:t>
              </a:r>
              <a:r>
                <a:rPr lang="cs-CZ" sz="5600" dirty="0">
                  <a:solidFill>
                    <a:schemeClr val="bg1"/>
                  </a:solidFill>
                </a:rPr>
                <a:t> CD</a:t>
              </a:r>
              <a:endParaRPr lang="en-US" sz="5600" dirty="0">
                <a:solidFill>
                  <a:schemeClr val="bg1"/>
                </a:solidFill>
              </a:endParaRPr>
            </a:p>
          </p:txBody>
        </p:sp>
      </p:grpSp>
      <p:pic>
        <p:nvPicPr>
          <p:cNvPr id="67587" name="image14.jpeg"/>
          <p:cNvPicPr>
            <a:picLocks noChangeAspect="1" noChangeArrowheads="1"/>
          </p:cNvPicPr>
          <p:nvPr/>
        </p:nvPicPr>
        <p:blipFill>
          <a:blip r:embed="rId3"/>
          <a:srcRect/>
          <a:stretch>
            <a:fillRect/>
          </a:stretch>
        </p:blipFill>
        <p:spPr bwMode="auto">
          <a:xfrm>
            <a:off x="1179513" y="1293813"/>
            <a:ext cx="6583362" cy="5414962"/>
          </a:xfrm>
          <a:prstGeom prst="rect">
            <a:avLst/>
          </a:prstGeom>
          <a:noFill/>
          <a:ln w="12700">
            <a:noFill/>
            <a:miter lim="400000"/>
            <a:headEnd/>
            <a:tailEnd/>
          </a:ln>
        </p:spPr>
      </p:pic>
      <p:sp>
        <p:nvSpPr>
          <p:cNvPr id="67588" name="Shape 213"/>
          <p:cNvSpPr>
            <a:spLocks noChangeArrowheads="1"/>
          </p:cNvSpPr>
          <p:nvPr/>
        </p:nvSpPr>
        <p:spPr bwMode="auto">
          <a:xfrm>
            <a:off x="7018338" y="6600825"/>
            <a:ext cx="2125662" cy="242888"/>
          </a:xfrm>
          <a:prstGeom prst="rect">
            <a:avLst/>
          </a:prstGeom>
          <a:noFill/>
          <a:ln w="12700">
            <a:noFill/>
            <a:miter lim="400000"/>
            <a:headEnd/>
            <a:tailEnd/>
          </a:ln>
        </p:spPr>
        <p:txBody>
          <a:bodyPr lIns="35718" tIns="35718" rIns="35718" bIns="35718">
            <a:spAutoFit/>
          </a:bodyPr>
          <a:lstStyle/>
          <a:p>
            <a:pPr defTabSz="641350">
              <a:spcBef>
                <a:spcPts val="2100"/>
              </a:spcBef>
            </a:pPr>
            <a:r>
              <a:rPr lang="en-US" sz="1200">
                <a:solidFill>
                  <a:srgbClr val="000000"/>
                </a:solidFill>
              </a:rPr>
              <a:t>Vídeňská klasifikace</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image15.jpeg"/>
          <p:cNvPicPr>
            <a:picLocks noChangeAspect="1" noChangeArrowheads="1"/>
          </p:cNvPicPr>
          <p:nvPr/>
        </p:nvPicPr>
        <p:blipFill>
          <a:blip r:embed="rId3"/>
          <a:srcRect/>
          <a:stretch>
            <a:fillRect/>
          </a:stretch>
        </p:blipFill>
        <p:spPr bwMode="auto">
          <a:xfrm>
            <a:off x="520700" y="1708150"/>
            <a:ext cx="8102600" cy="4283075"/>
          </a:xfrm>
          <a:prstGeom prst="rect">
            <a:avLst/>
          </a:prstGeom>
          <a:noFill/>
          <a:ln w="38100">
            <a:solidFill>
              <a:srgbClr val="FFFFFF"/>
            </a:solidFill>
            <a:round/>
            <a:headEnd/>
            <a:tailEnd/>
          </a:ln>
        </p:spPr>
      </p:pic>
      <p:sp>
        <p:nvSpPr>
          <p:cNvPr id="218" name="Shape 218"/>
          <p:cNvSpPr/>
          <p:nvPr/>
        </p:nvSpPr>
        <p:spPr>
          <a:xfrm>
            <a:off x="4148138" y="3175"/>
            <a:ext cx="847725" cy="311150"/>
          </a:xfrm>
          <a:prstGeom prst="rect">
            <a:avLst/>
          </a:prstGeom>
          <a:ln w="12700">
            <a:miter lim="400000"/>
          </a:ln>
          <a:extLst>
            <a:ext uri="{C572A759-6A51-4108-AA02-DFA0A04FC94B}"/>
          </a:extLst>
        </p:spPr>
        <p:txBody>
          <a:bodyPr wrap="none" lIns="44648" tIns="44648" rIns="44648" bIns="44648" anchor="ctr">
            <a:spAutoFit/>
          </a:bodyPr>
          <a:lstStyle>
            <a:lvl1pPr algn="ctr" defTabSz="583777">
              <a:spcBef>
                <a:spcPts val="6400"/>
              </a:spcBef>
              <a:defRPr sz="1600">
                <a:solidFill>
                  <a:srgbClr val="FFFFFF"/>
                </a:solidFill>
                <a:uFill>
                  <a:solidFill>
                    <a:srgbClr val="FFFFFF"/>
                  </a:solidFill>
                </a:uFill>
              </a:defRPr>
            </a:lvl1pPr>
          </a:lstStyle>
          <a:p>
            <a:pPr fontAlgn="auto">
              <a:spcAft>
                <a:spcPts val="0"/>
              </a:spcAft>
              <a:defRPr sz="1800">
                <a:solidFill>
                  <a:srgbClr val="000000"/>
                </a:solidFill>
                <a:uFillTx/>
              </a:defRPr>
            </a:pPr>
            <a:r>
              <a:rPr sz="1800" kern="0">
                <a:solidFill>
                  <a:srgbClr val="000000"/>
                </a:solidFill>
                <a:uFillTx/>
                <a:latin typeface="Arial"/>
                <a:ea typeface="Arial"/>
                <a:cs typeface="Arial"/>
                <a:sym typeface="Arial"/>
              </a:rPr>
              <a:t>Figure 2</a:t>
            </a:r>
          </a:p>
        </p:txBody>
      </p:sp>
      <p:sp>
        <p:nvSpPr>
          <p:cNvPr id="219" name="Shape 219"/>
          <p:cNvSpPr/>
          <p:nvPr/>
        </p:nvSpPr>
        <p:spPr>
          <a:xfrm>
            <a:off x="952500" y="6486525"/>
            <a:ext cx="8255000" cy="212725"/>
          </a:xfrm>
          <a:prstGeom prst="rect">
            <a:avLst/>
          </a:prstGeom>
          <a:ln w="12700">
            <a:miter lim="400000"/>
          </a:ln>
          <a:extLst>
            <a:ext uri="{C572A759-6A51-4108-AA02-DFA0A04FC94B}"/>
          </a:extLst>
        </p:spPr>
        <p:txBody>
          <a:bodyPr lIns="44648" tIns="44648" rIns="44648" bIns="44648" anchor="ctr">
            <a:spAutoFit/>
          </a:bodyPr>
          <a:lstStyle/>
          <a:p>
            <a:pPr defTabSz="583777" fontAlgn="auto">
              <a:spcBef>
                <a:spcPts val="0"/>
              </a:spcBef>
              <a:spcAft>
                <a:spcPts val="0"/>
              </a:spcAft>
              <a:defRPr>
                <a:uFillTx/>
              </a:defRPr>
            </a:pPr>
            <a:r>
              <a:rPr sz="900" kern="0">
                <a:solidFill>
                  <a:sysClr val="windowText" lastClr="000000"/>
                </a:solidFill>
                <a:uFill>
                  <a:solidFill/>
                </a:uFill>
                <a:latin typeface="Arial"/>
                <a:ea typeface="Arial"/>
                <a:cs typeface="Arial"/>
                <a:sym typeface="Arial"/>
              </a:rPr>
              <a:t>Source: </a:t>
            </a:r>
            <a:r>
              <a:rPr sz="900" kern="0">
                <a:solidFill>
                  <a:srgbClr val="0000FF"/>
                </a:solidFill>
                <a:uFill>
                  <a:solidFill>
                    <a:srgbClr val="0000FF"/>
                  </a:solidFill>
                </a:uFill>
                <a:latin typeface="Arial"/>
                <a:ea typeface="Arial"/>
                <a:cs typeface="Arial"/>
                <a:sym typeface="Arial"/>
                <a:hlinkClick r:id="rId4"/>
              </a:rPr>
              <a:t>Gastroenterology 2011; 140:1785-1794.e4</a:t>
            </a:r>
            <a:r>
              <a:rPr sz="900" kern="0">
                <a:solidFill>
                  <a:sysClr val="windowText" lastClr="000000"/>
                </a:solidFill>
                <a:uFill>
                  <a:solidFill/>
                </a:uFill>
                <a:latin typeface="Arial"/>
                <a:ea typeface="Arial"/>
                <a:cs typeface="Arial"/>
                <a:sym typeface="Arial"/>
              </a:rPr>
              <a:t> (DOI:10.1053/j.gastro.2011.01.055 )</a:t>
            </a:r>
          </a:p>
        </p:txBody>
      </p:sp>
      <p:pic>
        <p:nvPicPr>
          <p:cNvPr id="69636" name="image9.jpeg"/>
          <p:cNvPicPr>
            <a:picLocks noChangeAspect="1" noChangeArrowheads="1"/>
          </p:cNvPicPr>
          <p:nvPr/>
        </p:nvPicPr>
        <p:blipFill>
          <a:blip r:embed="rId5"/>
          <a:srcRect/>
          <a:stretch>
            <a:fillRect/>
          </a:stretch>
        </p:blipFill>
        <p:spPr bwMode="auto">
          <a:xfrm>
            <a:off x="79375" y="6064250"/>
            <a:ext cx="708025" cy="793750"/>
          </a:xfrm>
          <a:prstGeom prst="rect">
            <a:avLst/>
          </a:prstGeom>
          <a:noFill/>
          <a:ln w="12700">
            <a:noFill/>
            <a:miter lim="400000"/>
            <a:headEnd/>
            <a:tailEnd/>
          </a:ln>
        </p:spPr>
      </p:pic>
      <p:grpSp>
        <p:nvGrpSpPr>
          <p:cNvPr id="69637" name="Group 223"/>
          <p:cNvGrpSpPr>
            <a:grpSpLocks/>
          </p:cNvGrpSpPr>
          <p:nvPr/>
        </p:nvGrpSpPr>
        <p:grpSpPr bwMode="auto">
          <a:xfrm>
            <a:off x="0" y="0"/>
            <a:ext cx="9144000" cy="1303338"/>
            <a:chOff x="0" y="0"/>
            <a:chExt cx="9144000" cy="1302620"/>
          </a:xfrm>
        </p:grpSpPr>
        <p:sp>
          <p:nvSpPr>
            <p:cNvPr id="69638" name="Shape 221"/>
            <p:cNvSpPr>
              <a:spLocks noChangeArrowheads="1"/>
            </p:cNvSpPr>
            <p:nvPr/>
          </p:nvSpPr>
          <p:spPr bwMode="auto">
            <a:xfrm>
              <a:off x="0" y="0"/>
              <a:ext cx="9144000" cy="1302620"/>
            </a:xfrm>
            <a:prstGeom prst="rect">
              <a:avLst/>
            </a:prstGeom>
            <a:solidFill>
              <a:srgbClr val="C3AD8C"/>
            </a:solidFill>
            <a:ln w="12700">
              <a:noFill/>
              <a:miter lim="400000"/>
              <a:headEnd/>
              <a:tailEnd/>
            </a:ln>
          </p:spPr>
          <p:txBody>
            <a:bodyPr lIns="35718" tIns="35718" rIns="35718" bIns="35718" anchor="ctr"/>
            <a:lstStyle/>
            <a:p>
              <a:pPr algn="ctr" defTabSz="584200"/>
              <a:endParaRPr lang="en-US" sz="1600">
                <a:solidFill>
                  <a:srgbClr val="FFFFFF"/>
                </a:solidFill>
                <a:latin typeface="Helvetica Light"/>
                <a:ea typeface="Helvetica Light"/>
                <a:cs typeface="Helvetica Light"/>
                <a:sym typeface="Helvetica Light"/>
              </a:endParaRPr>
            </a:p>
          </p:txBody>
        </p:sp>
        <p:sp>
          <p:nvSpPr>
            <p:cNvPr id="69639" name="Shape 222"/>
            <p:cNvSpPr>
              <a:spLocks noChangeArrowheads="1"/>
            </p:cNvSpPr>
            <p:nvPr/>
          </p:nvSpPr>
          <p:spPr bwMode="auto">
            <a:xfrm>
              <a:off x="0" y="0"/>
              <a:ext cx="9144000" cy="942455"/>
            </a:xfrm>
            <a:prstGeom prst="rect">
              <a:avLst/>
            </a:prstGeom>
            <a:solidFill>
              <a:srgbClr val="C3AD8C"/>
            </a:solidFill>
            <a:ln w="12700">
              <a:noFill/>
              <a:miter lim="400000"/>
              <a:headEnd/>
              <a:tailEnd/>
            </a:ln>
          </p:spPr>
          <p:txBody>
            <a:bodyPr lIns="44648" tIns="44648" rIns="44648" bIns="44648">
              <a:spAutoFit/>
            </a:bodyPr>
            <a:lstStyle/>
            <a:p>
              <a:pPr algn="ctr" defTabSz="584200"/>
              <a:r>
                <a:rPr lang="cs-CZ" sz="5600" dirty="0" err="1">
                  <a:solidFill>
                    <a:schemeClr val="bg1"/>
                  </a:solidFill>
                </a:rPr>
                <a:t>Phenotype</a:t>
              </a:r>
              <a:r>
                <a:rPr lang="cs-CZ" sz="5600" dirty="0">
                  <a:solidFill>
                    <a:schemeClr val="bg1"/>
                  </a:solidFill>
                </a:rPr>
                <a:t> </a:t>
              </a:r>
              <a:r>
                <a:rPr lang="cs-CZ" sz="5600" dirty="0" err="1">
                  <a:solidFill>
                    <a:schemeClr val="bg1"/>
                  </a:solidFill>
                </a:rPr>
                <a:t>of</a:t>
              </a:r>
              <a:r>
                <a:rPr lang="cs-CZ" sz="5600" dirty="0">
                  <a:solidFill>
                    <a:schemeClr val="bg1"/>
                  </a:solidFill>
                </a:rPr>
                <a:t> CD</a:t>
              </a:r>
              <a:endParaRPr lang="en-US" sz="5600" dirty="0">
                <a:solidFill>
                  <a:schemeClr val="bg1"/>
                </a:solidFill>
              </a:endParaRPr>
            </a:p>
          </p:txBody>
        </p:sp>
      </p:gr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6738"/>
            <a:ext cx="8913813" cy="1238250"/>
          </a:xfrm>
        </p:spPr>
        <p:style>
          <a:lnRef idx="2">
            <a:schemeClr val="accent5">
              <a:shade val="50000"/>
            </a:schemeClr>
          </a:lnRef>
          <a:fillRef idx="1">
            <a:schemeClr val="accent5"/>
          </a:fillRef>
          <a:effectRef idx="0">
            <a:schemeClr val="accent5"/>
          </a:effectRef>
          <a:fontRef idx="minor">
            <a:schemeClr val="lt1"/>
          </a:fontRef>
        </p:style>
        <p:txBody>
          <a:bodyPr/>
          <a:lstStyle/>
          <a:p>
            <a:pPr eaLnBrk="1" fontAlgn="auto" hangingPunct="1">
              <a:spcBef>
                <a:spcPts val="0"/>
              </a:spcBef>
              <a:spcAft>
                <a:spcPts val="0"/>
              </a:spcAft>
              <a:defRPr/>
            </a:pPr>
            <a:r>
              <a:rPr lang="cs-CZ" dirty="0" err="1">
                <a:sym typeface="Arial"/>
              </a:rPr>
              <a:t>According</a:t>
            </a:r>
            <a:r>
              <a:rPr lang="cs-CZ" dirty="0">
                <a:sym typeface="Arial"/>
              </a:rPr>
              <a:t> to Etiology</a:t>
            </a:r>
          </a:p>
        </p:txBody>
      </p:sp>
      <p:sp>
        <p:nvSpPr>
          <p:cNvPr id="3" name="Text Placeholder 2"/>
          <p:cNvSpPr>
            <a:spLocks noGrp="1"/>
          </p:cNvSpPr>
          <p:nvPr>
            <p:ph type="body" idx="1"/>
          </p:nvPr>
        </p:nvSpPr>
        <p:spPr>
          <a:xfrm>
            <a:off x="566738" y="1900238"/>
            <a:ext cx="7610475" cy="4262437"/>
          </a:xfrm>
        </p:spPr>
        <p:txBody>
          <a:bodyPr/>
          <a:lstStyle/>
          <a:p>
            <a:pPr eaLnBrk="1" hangingPunct="1"/>
            <a:r>
              <a:rPr lang="cs-CZ" sz="2400" dirty="0" err="1">
                <a:latin typeface="Arial" charset="0"/>
                <a:cs typeface="Arial" charset="0"/>
              </a:rPr>
              <a:t>Infectious</a:t>
            </a:r>
            <a:r>
              <a:rPr lang="cs-CZ" sz="2400" dirty="0">
                <a:latin typeface="Arial" charset="0"/>
                <a:cs typeface="Arial" charset="0"/>
              </a:rPr>
              <a:t> </a:t>
            </a:r>
            <a:r>
              <a:rPr lang="cs-CZ" sz="2400" dirty="0" err="1">
                <a:latin typeface="Arial" charset="0"/>
                <a:cs typeface="Arial" charset="0"/>
              </a:rPr>
              <a:t>colitis</a:t>
            </a:r>
            <a:endParaRPr lang="cs-CZ" sz="2400" dirty="0">
              <a:latin typeface="Arial" charset="0"/>
              <a:cs typeface="Arial" charset="0"/>
            </a:endParaRPr>
          </a:p>
          <a:p>
            <a:pPr eaLnBrk="1" hangingPunct="1"/>
            <a:r>
              <a:rPr lang="cs-CZ" sz="2400" dirty="0" err="1">
                <a:latin typeface="Arial" charset="0"/>
                <a:cs typeface="Arial" charset="0"/>
              </a:rPr>
              <a:t>Inflammatory</a:t>
            </a:r>
            <a:r>
              <a:rPr lang="cs-CZ" sz="2400" dirty="0">
                <a:latin typeface="Arial" charset="0"/>
                <a:cs typeface="Arial" charset="0"/>
              </a:rPr>
              <a:t> </a:t>
            </a:r>
            <a:r>
              <a:rPr lang="cs-CZ" sz="2400" dirty="0" err="1">
                <a:latin typeface="Arial" charset="0"/>
                <a:cs typeface="Arial" charset="0"/>
              </a:rPr>
              <a:t>Bowel</a:t>
            </a:r>
            <a:r>
              <a:rPr lang="cs-CZ" sz="2400" dirty="0">
                <a:latin typeface="Arial" charset="0"/>
                <a:cs typeface="Arial" charset="0"/>
              </a:rPr>
              <a:t> </a:t>
            </a:r>
            <a:r>
              <a:rPr lang="cs-CZ" sz="2400" dirty="0" err="1">
                <a:latin typeface="Arial" charset="0"/>
                <a:cs typeface="Arial" charset="0"/>
              </a:rPr>
              <a:t>Diseases</a:t>
            </a:r>
            <a:r>
              <a:rPr lang="cs-CZ" sz="2400" dirty="0">
                <a:latin typeface="Arial" charset="0"/>
                <a:cs typeface="Arial" charset="0"/>
              </a:rPr>
              <a:t> (IBD)</a:t>
            </a:r>
          </a:p>
          <a:p>
            <a:pPr eaLnBrk="1" hangingPunct="1"/>
            <a:r>
              <a:rPr lang="cs-CZ" sz="2400" dirty="0" err="1">
                <a:latin typeface="Arial" charset="0"/>
                <a:cs typeface="Arial" charset="0"/>
              </a:rPr>
              <a:t>Mikroscopic</a:t>
            </a:r>
            <a:r>
              <a:rPr lang="cs-CZ" sz="2400" dirty="0">
                <a:latin typeface="Arial" charset="0"/>
                <a:cs typeface="Arial" charset="0"/>
              </a:rPr>
              <a:t> </a:t>
            </a:r>
            <a:r>
              <a:rPr lang="cs-CZ" sz="2400" dirty="0" err="1">
                <a:latin typeface="Arial" charset="0"/>
                <a:cs typeface="Arial" charset="0"/>
              </a:rPr>
              <a:t>colitis</a:t>
            </a:r>
            <a:endParaRPr lang="cs-CZ" sz="2400" dirty="0">
              <a:latin typeface="Arial" charset="0"/>
              <a:cs typeface="Arial" charset="0"/>
            </a:endParaRPr>
          </a:p>
          <a:p>
            <a:pPr lvl="1" eaLnBrk="1" hangingPunct="1"/>
            <a:r>
              <a:rPr lang="cs-CZ" sz="2400" dirty="0" err="1">
                <a:latin typeface="Arial" charset="0"/>
                <a:cs typeface="Arial" charset="0"/>
              </a:rPr>
              <a:t>Kolagenous</a:t>
            </a:r>
            <a:r>
              <a:rPr lang="cs-CZ" sz="2400" dirty="0">
                <a:latin typeface="Arial" charset="0"/>
                <a:cs typeface="Arial" charset="0"/>
              </a:rPr>
              <a:t> </a:t>
            </a:r>
            <a:r>
              <a:rPr lang="cs-CZ" sz="2400" dirty="0" err="1">
                <a:latin typeface="Arial" charset="0"/>
                <a:cs typeface="Arial" charset="0"/>
              </a:rPr>
              <a:t>colitis</a:t>
            </a:r>
            <a:endParaRPr lang="cs-CZ" sz="2400" dirty="0">
              <a:latin typeface="Arial" charset="0"/>
              <a:cs typeface="Arial" charset="0"/>
            </a:endParaRPr>
          </a:p>
          <a:p>
            <a:pPr lvl="1" eaLnBrk="1" hangingPunct="1"/>
            <a:r>
              <a:rPr lang="cs-CZ" sz="2400" dirty="0" err="1">
                <a:latin typeface="Arial" charset="0"/>
                <a:cs typeface="Arial" charset="0"/>
              </a:rPr>
              <a:t>Lymfocytic</a:t>
            </a:r>
            <a:r>
              <a:rPr lang="cs-CZ" sz="2400" dirty="0">
                <a:latin typeface="Arial" charset="0"/>
                <a:cs typeface="Arial" charset="0"/>
              </a:rPr>
              <a:t> </a:t>
            </a:r>
            <a:r>
              <a:rPr lang="cs-CZ" sz="2400" dirty="0" err="1">
                <a:latin typeface="Arial" charset="0"/>
                <a:cs typeface="Arial" charset="0"/>
              </a:rPr>
              <a:t>colitis</a:t>
            </a:r>
            <a:endParaRPr lang="cs-CZ" sz="2400" dirty="0">
              <a:latin typeface="Arial" charset="0"/>
              <a:cs typeface="Arial" charset="0"/>
            </a:endParaRPr>
          </a:p>
          <a:p>
            <a:pPr eaLnBrk="1" hangingPunct="1"/>
            <a:r>
              <a:rPr lang="cs-CZ" sz="2400" dirty="0" err="1">
                <a:latin typeface="Arial" charset="0"/>
                <a:cs typeface="Arial" charset="0"/>
              </a:rPr>
              <a:t>Alergic</a:t>
            </a:r>
            <a:r>
              <a:rPr lang="cs-CZ" sz="2400" dirty="0">
                <a:latin typeface="Arial" charset="0"/>
                <a:cs typeface="Arial" charset="0"/>
              </a:rPr>
              <a:t> </a:t>
            </a:r>
            <a:r>
              <a:rPr lang="cs-CZ" sz="2400" dirty="0" err="1">
                <a:latin typeface="Arial" charset="0"/>
                <a:cs typeface="Arial" charset="0"/>
              </a:rPr>
              <a:t>colitis</a:t>
            </a:r>
            <a:endParaRPr lang="cs-CZ" sz="2400" dirty="0">
              <a:latin typeface="Arial" charset="0"/>
              <a:cs typeface="Arial" charset="0"/>
            </a:endParaRPr>
          </a:p>
          <a:p>
            <a:pPr eaLnBrk="1" hangingPunct="1"/>
            <a:r>
              <a:rPr lang="cs-CZ" sz="2400" dirty="0" err="1">
                <a:latin typeface="Arial" charset="0"/>
                <a:cs typeface="Arial" charset="0"/>
              </a:rPr>
              <a:t>Eozinophilic</a:t>
            </a:r>
            <a:r>
              <a:rPr lang="cs-CZ" sz="2400" dirty="0">
                <a:latin typeface="Arial" charset="0"/>
                <a:cs typeface="Arial" charset="0"/>
              </a:rPr>
              <a:t> </a:t>
            </a:r>
            <a:r>
              <a:rPr lang="cs-CZ" sz="2400" dirty="0" err="1">
                <a:latin typeface="Arial" charset="0"/>
                <a:cs typeface="Arial" charset="0"/>
              </a:rPr>
              <a:t>colitis</a:t>
            </a:r>
            <a:endParaRPr lang="cs-CZ" sz="2400" dirty="0">
              <a:latin typeface="Arial" charset="0"/>
              <a:cs typeface="Arial" charset="0"/>
            </a:endParaRPr>
          </a:p>
          <a:p>
            <a:pPr lvl="1" eaLnBrk="1" hangingPunct="1"/>
            <a:endParaRPr lang="cs-CZ" sz="2400" dirty="0">
              <a:latin typeface="Arial" charset="0"/>
              <a:cs typeface="Arial" charset="0"/>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p:nvPr/>
        </p:nvSpPr>
        <p:spPr>
          <a:xfrm>
            <a:off x="4148138" y="3175"/>
            <a:ext cx="847725" cy="311150"/>
          </a:xfrm>
          <a:prstGeom prst="rect">
            <a:avLst/>
          </a:prstGeom>
          <a:ln w="12700">
            <a:miter lim="400000"/>
          </a:ln>
          <a:extLst>
            <a:ext uri="{C572A759-6A51-4108-AA02-DFA0A04FC94B}"/>
          </a:extLst>
        </p:spPr>
        <p:txBody>
          <a:bodyPr wrap="none" lIns="44648" tIns="44648" rIns="44648" bIns="44648" anchor="ctr">
            <a:spAutoFit/>
          </a:bodyPr>
          <a:lstStyle>
            <a:lvl1pPr algn="ctr" defTabSz="583777">
              <a:spcBef>
                <a:spcPts val="6400"/>
              </a:spcBef>
              <a:defRPr sz="1600">
                <a:solidFill>
                  <a:srgbClr val="FFFFFF"/>
                </a:solidFill>
                <a:uFill>
                  <a:solidFill>
                    <a:srgbClr val="FFFFFF"/>
                  </a:solidFill>
                </a:uFill>
              </a:defRPr>
            </a:lvl1pPr>
          </a:lstStyle>
          <a:p>
            <a:pPr fontAlgn="auto">
              <a:spcAft>
                <a:spcPts val="0"/>
              </a:spcAft>
              <a:defRPr sz="1800">
                <a:solidFill>
                  <a:srgbClr val="000000"/>
                </a:solidFill>
                <a:uFillTx/>
              </a:defRPr>
            </a:pPr>
            <a:r>
              <a:rPr sz="1800" kern="0">
                <a:solidFill>
                  <a:srgbClr val="000000"/>
                </a:solidFill>
                <a:uFillTx/>
                <a:latin typeface="Arial"/>
                <a:ea typeface="Arial"/>
                <a:cs typeface="Arial"/>
                <a:sym typeface="Arial"/>
              </a:rPr>
              <a:t>Figure 2</a:t>
            </a:r>
          </a:p>
        </p:txBody>
      </p:sp>
      <p:sp>
        <p:nvSpPr>
          <p:cNvPr id="228" name="Shape 228"/>
          <p:cNvSpPr/>
          <p:nvPr/>
        </p:nvSpPr>
        <p:spPr>
          <a:xfrm>
            <a:off x="4129088" y="6181725"/>
            <a:ext cx="5014912" cy="439738"/>
          </a:xfrm>
          <a:prstGeom prst="rect">
            <a:avLst/>
          </a:prstGeom>
          <a:ln w="12700">
            <a:miter lim="400000"/>
          </a:ln>
          <a:extLst>
            <a:ext uri="{C572A759-6A51-4108-AA02-DFA0A04FC94B}"/>
          </a:extLst>
        </p:spPr>
        <p:txBody>
          <a:bodyPr lIns="44648" tIns="44648" rIns="44648" bIns="44648" anchor="ctr">
            <a:spAutoFit/>
          </a:bodyPr>
          <a:lstStyle/>
          <a:p>
            <a:pPr algn="ctr" defTabSz="583777" fontAlgn="auto">
              <a:spcBef>
                <a:spcPts val="0"/>
              </a:spcBef>
              <a:spcAft>
                <a:spcPts val="0"/>
              </a:spcAft>
              <a:defRPr>
                <a:uFillTx/>
              </a:defRPr>
            </a:pPr>
            <a:endParaRPr sz="1200" kern="0">
              <a:solidFill>
                <a:sysClr val="windowText" lastClr="000000"/>
              </a:solidFill>
              <a:uFill>
                <a:solidFill/>
              </a:uFill>
              <a:latin typeface="Arial"/>
              <a:ea typeface="Arial"/>
              <a:cs typeface="Arial"/>
              <a:sym typeface="Arial"/>
            </a:endParaRPr>
          </a:p>
          <a:p>
            <a:pPr algn="ctr" defTabSz="583777" fontAlgn="auto">
              <a:spcBef>
                <a:spcPts val="0"/>
              </a:spcBef>
              <a:spcAft>
                <a:spcPts val="0"/>
              </a:spcAft>
              <a:defRPr>
                <a:uFillTx/>
              </a:defRPr>
            </a:pPr>
            <a:r>
              <a:rPr sz="1200" kern="0">
                <a:solidFill>
                  <a:sysClr val="windowText" lastClr="000000"/>
                </a:solidFill>
                <a:uFill>
                  <a:solidFill/>
                </a:uFill>
                <a:latin typeface="Arial"/>
                <a:ea typeface="Arial"/>
                <a:cs typeface="Arial"/>
                <a:sym typeface="Arial"/>
              </a:rPr>
              <a:t>Pariente B. Inflamm Bowel Dis 2011;17:1415 </a:t>
            </a:r>
          </a:p>
        </p:txBody>
      </p:sp>
      <p:grpSp>
        <p:nvGrpSpPr>
          <p:cNvPr id="71683" name="Group 231"/>
          <p:cNvGrpSpPr>
            <a:grpSpLocks/>
          </p:cNvGrpSpPr>
          <p:nvPr/>
        </p:nvGrpSpPr>
        <p:grpSpPr bwMode="auto">
          <a:xfrm>
            <a:off x="0" y="0"/>
            <a:ext cx="9144000" cy="1303338"/>
            <a:chOff x="0" y="0"/>
            <a:chExt cx="9144000" cy="1302620"/>
          </a:xfrm>
        </p:grpSpPr>
        <p:sp>
          <p:nvSpPr>
            <p:cNvPr id="71685" name="Shape 229"/>
            <p:cNvSpPr>
              <a:spLocks noChangeArrowheads="1"/>
            </p:cNvSpPr>
            <p:nvPr/>
          </p:nvSpPr>
          <p:spPr bwMode="auto">
            <a:xfrm>
              <a:off x="0" y="0"/>
              <a:ext cx="9144000" cy="1302620"/>
            </a:xfrm>
            <a:prstGeom prst="rect">
              <a:avLst/>
            </a:prstGeom>
            <a:solidFill>
              <a:srgbClr val="C3AD8C"/>
            </a:solidFill>
            <a:ln w="12700">
              <a:noFill/>
              <a:miter lim="400000"/>
              <a:headEnd/>
              <a:tailEnd/>
            </a:ln>
          </p:spPr>
          <p:txBody>
            <a:bodyPr lIns="35718" tIns="35718" rIns="35718" bIns="35718" anchor="ctr"/>
            <a:lstStyle/>
            <a:p>
              <a:pPr algn="ctr" defTabSz="584200"/>
              <a:endParaRPr lang="en-US" sz="1600">
                <a:solidFill>
                  <a:srgbClr val="FFFFFF"/>
                </a:solidFill>
                <a:latin typeface="Helvetica Light"/>
                <a:ea typeface="Helvetica Light"/>
                <a:cs typeface="Helvetica Light"/>
                <a:sym typeface="Helvetica Light"/>
              </a:endParaRPr>
            </a:p>
          </p:txBody>
        </p:sp>
        <p:sp>
          <p:nvSpPr>
            <p:cNvPr id="71686" name="Shape 230"/>
            <p:cNvSpPr>
              <a:spLocks noChangeArrowheads="1"/>
            </p:cNvSpPr>
            <p:nvPr/>
          </p:nvSpPr>
          <p:spPr bwMode="auto">
            <a:xfrm>
              <a:off x="0" y="0"/>
              <a:ext cx="9144000" cy="942455"/>
            </a:xfrm>
            <a:prstGeom prst="rect">
              <a:avLst/>
            </a:prstGeom>
            <a:solidFill>
              <a:srgbClr val="C3AD8C"/>
            </a:solidFill>
            <a:ln w="12700">
              <a:noFill/>
              <a:miter lim="400000"/>
              <a:headEnd/>
              <a:tailEnd/>
            </a:ln>
          </p:spPr>
          <p:txBody>
            <a:bodyPr lIns="44648" tIns="44648" rIns="44648" bIns="44648">
              <a:spAutoFit/>
            </a:bodyPr>
            <a:lstStyle/>
            <a:p>
              <a:pPr algn="ctr" defTabSz="584200"/>
              <a:r>
                <a:rPr lang="cs-CZ" sz="5600" dirty="0" err="1">
                  <a:solidFill>
                    <a:schemeClr val="bg1"/>
                  </a:solidFill>
                </a:rPr>
                <a:t>Phenotype</a:t>
              </a:r>
              <a:r>
                <a:rPr lang="cs-CZ" sz="5600" dirty="0">
                  <a:solidFill>
                    <a:schemeClr val="bg1"/>
                  </a:solidFill>
                </a:rPr>
                <a:t> </a:t>
              </a:r>
              <a:r>
                <a:rPr lang="cs-CZ" sz="5600" dirty="0" err="1">
                  <a:solidFill>
                    <a:schemeClr val="bg1"/>
                  </a:solidFill>
                </a:rPr>
                <a:t>of</a:t>
              </a:r>
              <a:r>
                <a:rPr lang="cs-CZ" sz="5600" dirty="0">
                  <a:solidFill>
                    <a:schemeClr val="bg1"/>
                  </a:solidFill>
                </a:rPr>
                <a:t> CD</a:t>
              </a:r>
              <a:endParaRPr lang="en-US" sz="5600" dirty="0">
                <a:solidFill>
                  <a:schemeClr val="bg1"/>
                </a:solidFill>
              </a:endParaRPr>
            </a:p>
          </p:txBody>
        </p:sp>
      </p:grpSp>
      <p:pic>
        <p:nvPicPr>
          <p:cNvPr id="71684" name="image16.png"/>
          <p:cNvPicPr>
            <a:picLocks noChangeAspect="1" noChangeArrowheads="1"/>
          </p:cNvPicPr>
          <p:nvPr/>
        </p:nvPicPr>
        <p:blipFill>
          <a:blip r:embed="rId3"/>
          <a:srcRect/>
          <a:stretch>
            <a:fillRect/>
          </a:stretch>
        </p:blipFill>
        <p:spPr bwMode="auto">
          <a:xfrm>
            <a:off x="1331913" y="1655763"/>
            <a:ext cx="5961062" cy="4516437"/>
          </a:xfrm>
          <a:prstGeom prst="rect">
            <a:avLst/>
          </a:prstGeom>
          <a:noFill/>
          <a:ln w="12700">
            <a:noFill/>
            <a:miter lim="400000"/>
            <a:headEnd/>
            <a:tailEnd/>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Shape 236"/>
          <p:cNvSpPr/>
          <p:nvPr/>
        </p:nvSpPr>
        <p:spPr>
          <a:xfrm>
            <a:off x="4148138" y="3175"/>
            <a:ext cx="847725" cy="311150"/>
          </a:xfrm>
          <a:prstGeom prst="rect">
            <a:avLst/>
          </a:prstGeom>
          <a:ln w="12700">
            <a:miter lim="400000"/>
          </a:ln>
          <a:extLst>
            <a:ext uri="{C572A759-6A51-4108-AA02-DFA0A04FC94B}"/>
          </a:extLst>
        </p:spPr>
        <p:txBody>
          <a:bodyPr wrap="none" lIns="44648" tIns="44648" rIns="44648" bIns="44648" anchor="ctr">
            <a:spAutoFit/>
          </a:bodyPr>
          <a:lstStyle>
            <a:lvl1pPr algn="ctr" defTabSz="583777">
              <a:spcBef>
                <a:spcPts val="6400"/>
              </a:spcBef>
              <a:defRPr sz="1600">
                <a:solidFill>
                  <a:srgbClr val="FFFFFF"/>
                </a:solidFill>
                <a:uFill>
                  <a:solidFill>
                    <a:srgbClr val="FFFFFF"/>
                  </a:solidFill>
                </a:uFill>
              </a:defRPr>
            </a:lvl1pPr>
          </a:lstStyle>
          <a:p>
            <a:pPr fontAlgn="auto">
              <a:spcAft>
                <a:spcPts val="0"/>
              </a:spcAft>
              <a:defRPr sz="1800">
                <a:solidFill>
                  <a:srgbClr val="000000"/>
                </a:solidFill>
                <a:uFillTx/>
              </a:defRPr>
            </a:pPr>
            <a:r>
              <a:rPr sz="1800" kern="0">
                <a:solidFill>
                  <a:srgbClr val="000000"/>
                </a:solidFill>
                <a:uFillTx/>
                <a:latin typeface="Arial"/>
                <a:ea typeface="Arial"/>
                <a:cs typeface="Arial"/>
                <a:sym typeface="Arial"/>
              </a:rPr>
              <a:t>Figure 2</a:t>
            </a:r>
          </a:p>
        </p:txBody>
      </p:sp>
      <p:grpSp>
        <p:nvGrpSpPr>
          <p:cNvPr id="73730" name="Group 239"/>
          <p:cNvGrpSpPr>
            <a:grpSpLocks/>
          </p:cNvGrpSpPr>
          <p:nvPr/>
        </p:nvGrpSpPr>
        <p:grpSpPr bwMode="auto">
          <a:xfrm>
            <a:off x="0" y="0"/>
            <a:ext cx="9144000" cy="1303338"/>
            <a:chOff x="0" y="0"/>
            <a:chExt cx="9144000" cy="1302620"/>
          </a:xfrm>
        </p:grpSpPr>
        <p:sp>
          <p:nvSpPr>
            <p:cNvPr id="73734" name="Shape 237"/>
            <p:cNvSpPr>
              <a:spLocks noChangeArrowheads="1"/>
            </p:cNvSpPr>
            <p:nvPr/>
          </p:nvSpPr>
          <p:spPr bwMode="auto">
            <a:xfrm>
              <a:off x="0" y="0"/>
              <a:ext cx="9144000" cy="1302620"/>
            </a:xfrm>
            <a:prstGeom prst="rect">
              <a:avLst/>
            </a:prstGeom>
            <a:solidFill>
              <a:srgbClr val="C3AD8C"/>
            </a:solidFill>
            <a:ln w="12700">
              <a:noFill/>
              <a:miter lim="400000"/>
              <a:headEnd/>
              <a:tailEnd/>
            </a:ln>
          </p:spPr>
          <p:txBody>
            <a:bodyPr lIns="35718" tIns="35718" rIns="35718" bIns="35718" anchor="ctr"/>
            <a:lstStyle/>
            <a:p>
              <a:pPr algn="ctr" defTabSz="584200"/>
              <a:endParaRPr lang="en-US" sz="1600">
                <a:solidFill>
                  <a:srgbClr val="FFFFFF"/>
                </a:solidFill>
                <a:latin typeface="Helvetica Light"/>
                <a:ea typeface="Helvetica Light"/>
                <a:cs typeface="Helvetica Light"/>
                <a:sym typeface="Helvetica Light"/>
              </a:endParaRPr>
            </a:p>
          </p:txBody>
        </p:sp>
        <p:sp>
          <p:nvSpPr>
            <p:cNvPr id="73735" name="Shape 238"/>
            <p:cNvSpPr>
              <a:spLocks noChangeArrowheads="1"/>
            </p:cNvSpPr>
            <p:nvPr/>
          </p:nvSpPr>
          <p:spPr bwMode="auto">
            <a:xfrm>
              <a:off x="0" y="306219"/>
              <a:ext cx="9144000" cy="637823"/>
            </a:xfrm>
            <a:prstGeom prst="rect">
              <a:avLst/>
            </a:prstGeom>
            <a:solidFill>
              <a:srgbClr val="C3AD8C"/>
            </a:solidFill>
            <a:ln w="12700">
              <a:noFill/>
              <a:miter lim="400000"/>
              <a:headEnd/>
              <a:tailEnd/>
            </a:ln>
          </p:spPr>
          <p:txBody>
            <a:bodyPr lIns="44648" tIns="44648" rIns="44648" bIns="44648">
              <a:spAutoFit/>
            </a:bodyPr>
            <a:lstStyle/>
            <a:p>
              <a:pPr algn="ctr" defTabSz="584200"/>
              <a:r>
                <a:rPr lang="cs-CZ" sz="3600" dirty="0" err="1">
                  <a:solidFill>
                    <a:schemeClr val="bg1"/>
                  </a:solidFill>
                </a:rPr>
                <a:t>Course</a:t>
              </a:r>
              <a:r>
                <a:rPr lang="cs-CZ" sz="3600" dirty="0">
                  <a:solidFill>
                    <a:schemeClr val="bg1"/>
                  </a:solidFill>
                </a:rPr>
                <a:t> </a:t>
              </a:r>
              <a:r>
                <a:rPr lang="cs-CZ" sz="3600" dirty="0" err="1">
                  <a:solidFill>
                    <a:schemeClr val="bg1"/>
                  </a:solidFill>
                </a:rPr>
                <a:t>of</a:t>
              </a:r>
              <a:r>
                <a:rPr lang="cs-CZ" sz="3600" dirty="0">
                  <a:solidFill>
                    <a:schemeClr val="bg1"/>
                  </a:solidFill>
                </a:rPr>
                <a:t> CD - </a:t>
              </a:r>
              <a:r>
                <a:rPr lang="cs-CZ" sz="3600" dirty="0" err="1">
                  <a:solidFill>
                    <a:schemeClr val="bg1"/>
                  </a:solidFill>
                </a:rPr>
                <a:t>progression</a:t>
              </a:r>
              <a:r>
                <a:rPr lang="en-US" sz="3600" dirty="0">
                  <a:solidFill>
                    <a:schemeClr val="bg1"/>
                  </a:solidFill>
                </a:rPr>
                <a:t>?</a:t>
              </a:r>
            </a:p>
          </p:txBody>
        </p:sp>
      </p:grpSp>
      <p:pic>
        <p:nvPicPr>
          <p:cNvPr id="73731" name="image17.png"/>
          <p:cNvPicPr>
            <a:picLocks noChangeAspect="1" noChangeArrowheads="1"/>
          </p:cNvPicPr>
          <p:nvPr/>
        </p:nvPicPr>
        <p:blipFill>
          <a:blip r:embed="rId3"/>
          <a:srcRect/>
          <a:stretch>
            <a:fillRect/>
          </a:stretch>
        </p:blipFill>
        <p:spPr bwMode="auto">
          <a:xfrm>
            <a:off x="520700" y="1352550"/>
            <a:ext cx="5191125" cy="5505450"/>
          </a:xfrm>
          <a:prstGeom prst="rect">
            <a:avLst/>
          </a:prstGeom>
          <a:noFill/>
          <a:ln w="12700">
            <a:noFill/>
            <a:miter lim="400000"/>
            <a:headEnd/>
            <a:tailEnd/>
          </a:ln>
        </p:spPr>
      </p:pic>
      <p:sp>
        <p:nvSpPr>
          <p:cNvPr id="241" name="Shape 241"/>
          <p:cNvSpPr/>
          <p:nvPr/>
        </p:nvSpPr>
        <p:spPr>
          <a:xfrm>
            <a:off x="6243638" y="6162675"/>
            <a:ext cx="2733675" cy="244475"/>
          </a:xfrm>
          <a:prstGeom prst="rect">
            <a:avLst/>
          </a:prstGeom>
          <a:ln w="12700">
            <a:miter lim="400000"/>
          </a:ln>
          <a:extLst>
            <a:ext uri="{C572A759-6A51-4108-AA02-DFA0A04FC94B}"/>
          </a:extLst>
        </p:spPr>
        <p:txBody>
          <a:bodyPr lIns="35718" tIns="35718" rIns="35718" bIns="35718">
            <a:spAutoFit/>
          </a:bodyPr>
          <a:lstStyle>
            <a:lvl1pPr defTabSz="642937">
              <a:spcBef>
                <a:spcPts val="2100"/>
              </a:spcBef>
              <a:defRPr sz="1200"/>
            </a:lvl1pPr>
          </a:lstStyle>
          <a:p>
            <a:pPr fontAlgn="auto">
              <a:spcAft>
                <a:spcPts val="0"/>
              </a:spcAft>
              <a:defRPr sz="1800">
                <a:uFillTx/>
              </a:defRPr>
            </a:pPr>
            <a:r>
              <a:rPr sz="1800" kern="0">
                <a:solidFill>
                  <a:sysClr val="windowText" lastClr="000000"/>
                </a:solidFill>
                <a:uFill>
                  <a:solidFill/>
                </a:uFill>
                <a:latin typeface="Arial"/>
                <a:ea typeface="Arial"/>
                <a:cs typeface="Arial"/>
                <a:sym typeface="Arial"/>
              </a:rPr>
              <a:t>Cosnes et al., Gut 2012</a:t>
            </a:r>
          </a:p>
        </p:txBody>
      </p:sp>
      <p:sp>
        <p:nvSpPr>
          <p:cNvPr id="242" name="Shape 242"/>
          <p:cNvSpPr>
            <a:spLocks/>
          </p:cNvSpPr>
          <p:nvPr/>
        </p:nvSpPr>
        <p:spPr bwMode="auto">
          <a:xfrm>
            <a:off x="3251200" y="1998663"/>
            <a:ext cx="3105150" cy="2027237"/>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0 60000 65536"/>
              <a:gd name="T9" fmla="*/ 5898240 60000 65536"/>
              <a:gd name="T10" fmla="*/ 11796480 60000 65536"/>
              <a:gd name="T11" fmla="*/ 1769472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95CC4">
              <a:alpha val="23921"/>
            </a:srgbClr>
          </a:solidFill>
          <a:ln w="38100">
            <a:solidFill>
              <a:srgbClr val="F39562"/>
            </a:solidFill>
            <a:miter lim="400000"/>
            <a:headEnd/>
            <a:tailEnd/>
          </a:ln>
        </p:spPr>
        <p:txBody>
          <a:bodyPr lIns="35718" tIns="35718" rIns="35718" bIns="35718" anchor="ctr"/>
          <a:lstStyle/>
          <a:p>
            <a:endParaRPr lang="cs-CZ"/>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iterate>
                                    <p:tmAbs val="0"/>
                                  </p:iterate>
                                  <p:childTnLst>
                                    <p:set>
                                      <p:cBhvr>
                                        <p:cTn id="6" fill="hold"/>
                                        <p:tgtEl>
                                          <p:spTgt spid="242"/>
                                        </p:tgtEl>
                                        <p:attrNameLst>
                                          <p:attrName>style.visibility</p:attrName>
                                        </p:attrNameLst>
                                      </p:cBhvr>
                                      <p:to>
                                        <p:strVal val="visible"/>
                                      </p:to>
                                    </p:set>
                                    <p:animEffect transition="in" filter="box(in)">
                                      <p:cBhvr>
                                        <p:cTn id="7" dur="2000"/>
                                        <p:tgtEl>
                                          <p:spTgt spid="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77" name="Group 205"/>
          <p:cNvGrpSpPr>
            <a:grpSpLocks/>
          </p:cNvGrpSpPr>
          <p:nvPr/>
        </p:nvGrpSpPr>
        <p:grpSpPr bwMode="auto">
          <a:xfrm>
            <a:off x="0" y="0"/>
            <a:ext cx="9144000" cy="1303339"/>
            <a:chOff x="0" y="0"/>
            <a:chExt cx="13004800" cy="1852613"/>
          </a:xfrm>
        </p:grpSpPr>
        <p:sp>
          <p:nvSpPr>
            <p:cNvPr id="75781" name="Shape 203"/>
            <p:cNvSpPr>
              <a:spLocks noChangeArrowheads="1"/>
            </p:cNvSpPr>
            <p:nvPr/>
          </p:nvSpPr>
          <p:spPr bwMode="auto">
            <a:xfrm>
              <a:off x="0" y="0"/>
              <a:ext cx="13004800" cy="1852613"/>
            </a:xfrm>
            <a:prstGeom prst="rect">
              <a:avLst/>
            </a:prstGeom>
            <a:solidFill>
              <a:srgbClr val="BBE0E3"/>
            </a:solidFill>
            <a:ln w="9525">
              <a:noFill/>
              <a:round/>
              <a:headEnd/>
              <a:tailEnd/>
            </a:ln>
          </p:spPr>
          <p:txBody>
            <a:bodyPr lIns="0" tIns="0" rIns="0" bIns="0" anchor="ctr"/>
            <a:lstStyle/>
            <a:p>
              <a:pPr algn="ctr" defTabSz="411163"/>
              <a:endParaRPr lang="en-US" sz="1700">
                <a:solidFill>
                  <a:srgbClr val="FFFFFF"/>
                </a:solidFill>
                <a:latin typeface="Helvetica Light"/>
                <a:ea typeface="Helvetica Light"/>
                <a:cs typeface="Helvetica Light"/>
                <a:sym typeface="Helvetica Light"/>
              </a:endParaRPr>
            </a:p>
          </p:txBody>
        </p:sp>
        <p:sp>
          <p:nvSpPr>
            <p:cNvPr id="75782" name="Shape 204"/>
            <p:cNvSpPr>
              <a:spLocks noChangeArrowheads="1"/>
            </p:cNvSpPr>
            <p:nvPr/>
          </p:nvSpPr>
          <p:spPr bwMode="auto">
            <a:xfrm>
              <a:off x="0" y="0"/>
              <a:ext cx="13004800" cy="1430022"/>
            </a:xfrm>
            <a:prstGeom prst="rect">
              <a:avLst/>
            </a:prstGeom>
            <a:noFill/>
            <a:ln w="12700">
              <a:noFill/>
              <a:miter lim="400000"/>
              <a:headEnd/>
              <a:tailEnd/>
            </a:ln>
          </p:spPr>
          <p:txBody>
            <a:bodyPr lIns="89294" tIns="98223" rIns="89294" bIns="44647">
              <a:spAutoFit/>
            </a:bodyPr>
            <a:lstStyle/>
            <a:p>
              <a:pPr algn="ctr" defTabSz="411163"/>
              <a:r>
                <a:rPr lang="cs-CZ" sz="5600" dirty="0" err="1">
                  <a:solidFill>
                    <a:srgbClr val="000000"/>
                  </a:solidFill>
                  <a:ea typeface="Helvetica Light"/>
                  <a:cs typeface="Arial" charset="0"/>
                </a:rPr>
                <a:t>Mucosal</a:t>
              </a:r>
              <a:r>
                <a:rPr lang="cs-CZ" sz="5600" dirty="0">
                  <a:solidFill>
                    <a:srgbClr val="000000"/>
                  </a:solidFill>
                  <a:ea typeface="Helvetica Light"/>
                  <a:cs typeface="Arial" charset="0"/>
                </a:rPr>
                <a:t> </a:t>
              </a:r>
              <a:r>
                <a:rPr lang="cs-CZ" sz="5600" dirty="0" err="1">
                  <a:solidFill>
                    <a:srgbClr val="000000"/>
                  </a:solidFill>
                  <a:ea typeface="Helvetica Light"/>
                  <a:cs typeface="Arial" charset="0"/>
                </a:rPr>
                <a:t>healing</a:t>
              </a:r>
              <a:endParaRPr lang="en-US" sz="5600" dirty="0">
                <a:solidFill>
                  <a:srgbClr val="000000"/>
                </a:solidFill>
                <a:ea typeface="Helvetica Light"/>
                <a:cs typeface="Arial" charset="0"/>
              </a:endParaRPr>
            </a:p>
          </p:txBody>
        </p:sp>
      </p:grpSp>
      <p:pic>
        <p:nvPicPr>
          <p:cNvPr id="75778" name="image-4.png"/>
          <p:cNvPicPr>
            <a:picLocks noChangeAspect="1" noChangeArrowheads="1"/>
          </p:cNvPicPr>
          <p:nvPr/>
        </p:nvPicPr>
        <p:blipFill>
          <a:blip r:embed="rId2"/>
          <a:srcRect l="15950" t="29289" r="14362" b="5499"/>
          <a:stretch>
            <a:fillRect/>
          </a:stretch>
        </p:blipFill>
        <p:spPr bwMode="auto">
          <a:xfrm>
            <a:off x="1130300" y="2212975"/>
            <a:ext cx="7035800" cy="4116388"/>
          </a:xfrm>
          <a:prstGeom prst="rect">
            <a:avLst/>
          </a:prstGeom>
          <a:noFill/>
          <a:ln w="12700">
            <a:solidFill>
              <a:srgbClr val="FFFFFF"/>
            </a:solidFill>
            <a:round/>
            <a:headEnd/>
            <a:tailEnd/>
          </a:ln>
        </p:spPr>
      </p:pic>
      <p:sp>
        <p:nvSpPr>
          <p:cNvPr id="75779" name="Shape 207"/>
          <p:cNvSpPr>
            <a:spLocks noChangeArrowheads="1"/>
          </p:cNvSpPr>
          <p:nvPr/>
        </p:nvSpPr>
        <p:spPr bwMode="auto">
          <a:xfrm>
            <a:off x="1077913" y="1606550"/>
            <a:ext cx="7037387" cy="456852"/>
          </a:xfrm>
          <a:prstGeom prst="rect">
            <a:avLst/>
          </a:prstGeom>
          <a:noFill/>
          <a:ln w="12700">
            <a:noFill/>
            <a:miter lim="400000"/>
            <a:headEnd/>
            <a:tailEnd/>
          </a:ln>
        </p:spPr>
        <p:txBody>
          <a:bodyPr lIns="62506" tIns="35717" rIns="62506" bIns="35717">
            <a:spAutoFit/>
          </a:bodyPr>
          <a:lstStyle/>
          <a:p>
            <a:pPr defTabSz="642938">
              <a:spcBef>
                <a:spcPts val="1475"/>
              </a:spcBef>
              <a:buClr>
                <a:srgbClr val="000000"/>
              </a:buClr>
              <a:buSzPct val="100000"/>
              <a:buFont typeface="Helvetica Light"/>
              <a:buChar char="•"/>
            </a:pPr>
            <a:r>
              <a:rPr lang="en-US" sz="2500" dirty="0">
                <a:solidFill>
                  <a:srgbClr val="000000"/>
                </a:solidFill>
                <a:ea typeface="Helvetica Light"/>
                <a:cs typeface="Arial" charset="0"/>
              </a:rPr>
              <a:t> </a:t>
            </a:r>
            <a:r>
              <a:rPr lang="cs-CZ" sz="2500" dirty="0" err="1">
                <a:solidFill>
                  <a:srgbClr val="000000"/>
                </a:solidFill>
                <a:ea typeface="Helvetica Light"/>
                <a:cs typeface="Arial" charset="0"/>
              </a:rPr>
              <a:t>Mucosal</a:t>
            </a:r>
            <a:r>
              <a:rPr lang="cs-CZ" sz="2500" dirty="0">
                <a:solidFill>
                  <a:srgbClr val="000000"/>
                </a:solidFill>
                <a:ea typeface="Helvetica Light"/>
                <a:cs typeface="Arial" charset="0"/>
              </a:rPr>
              <a:t> </a:t>
            </a:r>
            <a:r>
              <a:rPr lang="cs-CZ" sz="2500" dirty="0" err="1">
                <a:solidFill>
                  <a:srgbClr val="000000"/>
                </a:solidFill>
                <a:ea typeface="Helvetica Light"/>
                <a:cs typeface="Arial" charset="0"/>
              </a:rPr>
              <a:t>healing</a:t>
            </a:r>
            <a:r>
              <a:rPr lang="cs-CZ" sz="2500" dirty="0">
                <a:solidFill>
                  <a:srgbClr val="000000"/>
                </a:solidFill>
                <a:ea typeface="Helvetica Light"/>
                <a:cs typeface="Arial" charset="0"/>
              </a:rPr>
              <a:t> </a:t>
            </a:r>
            <a:r>
              <a:rPr lang="cs-CZ" sz="2500" dirty="0" err="1">
                <a:solidFill>
                  <a:srgbClr val="000000"/>
                </a:solidFill>
                <a:ea typeface="Helvetica Light"/>
                <a:cs typeface="Arial" charset="0"/>
              </a:rPr>
              <a:t>predict</a:t>
            </a:r>
            <a:r>
              <a:rPr lang="cs-CZ" sz="2500" dirty="0">
                <a:solidFill>
                  <a:srgbClr val="000000"/>
                </a:solidFill>
                <a:ea typeface="Helvetica Light"/>
                <a:cs typeface="Arial" charset="0"/>
              </a:rPr>
              <a:t> </a:t>
            </a:r>
            <a:r>
              <a:rPr lang="cs-CZ" sz="2500" dirty="0" err="1">
                <a:solidFill>
                  <a:srgbClr val="000000"/>
                </a:solidFill>
                <a:ea typeface="Helvetica Light"/>
                <a:cs typeface="Arial" charset="0"/>
              </a:rPr>
              <a:t>the</a:t>
            </a:r>
            <a:r>
              <a:rPr lang="cs-CZ" sz="2500" dirty="0">
                <a:solidFill>
                  <a:srgbClr val="000000"/>
                </a:solidFill>
                <a:ea typeface="Helvetica Light"/>
                <a:cs typeface="Arial" charset="0"/>
              </a:rPr>
              <a:t> </a:t>
            </a:r>
            <a:r>
              <a:rPr lang="cs-CZ" sz="2500" dirty="0" err="1">
                <a:solidFill>
                  <a:srgbClr val="000000"/>
                </a:solidFill>
                <a:ea typeface="Helvetica Light"/>
                <a:cs typeface="Arial" charset="0"/>
              </a:rPr>
              <a:t>disease</a:t>
            </a:r>
            <a:r>
              <a:rPr lang="cs-CZ" sz="2500" dirty="0">
                <a:solidFill>
                  <a:srgbClr val="000000"/>
                </a:solidFill>
                <a:ea typeface="Helvetica Light"/>
                <a:cs typeface="Arial" charset="0"/>
              </a:rPr>
              <a:t> </a:t>
            </a:r>
            <a:r>
              <a:rPr lang="cs-CZ" sz="2500" dirty="0" err="1">
                <a:solidFill>
                  <a:srgbClr val="000000"/>
                </a:solidFill>
                <a:ea typeface="Helvetica Light"/>
                <a:cs typeface="Arial" charset="0"/>
              </a:rPr>
              <a:t>course</a:t>
            </a:r>
            <a:r>
              <a:rPr lang="en-US" sz="2500" dirty="0">
                <a:solidFill>
                  <a:srgbClr val="000000"/>
                </a:solidFill>
                <a:ea typeface="Helvetica Light"/>
                <a:cs typeface="Arial" charset="0"/>
              </a:rPr>
              <a:t>.</a:t>
            </a:r>
          </a:p>
        </p:txBody>
      </p:sp>
      <p:sp>
        <p:nvSpPr>
          <p:cNvPr id="75780" name="Shape 208"/>
          <p:cNvSpPr>
            <a:spLocks noChangeArrowheads="1"/>
          </p:cNvSpPr>
          <p:nvPr/>
        </p:nvSpPr>
        <p:spPr bwMode="auto">
          <a:xfrm>
            <a:off x="976313" y="5757863"/>
            <a:ext cx="1214437" cy="838200"/>
          </a:xfrm>
          <a:prstGeom prst="rect">
            <a:avLst/>
          </a:prstGeom>
          <a:solidFill>
            <a:srgbClr val="FFFFFF"/>
          </a:solidFill>
          <a:ln w="12700">
            <a:noFill/>
            <a:round/>
            <a:headEnd/>
            <a:tailEnd/>
          </a:ln>
        </p:spPr>
        <p:txBody>
          <a:bodyPr lIns="0" tIns="0" rIns="0" bIns="0" anchor="ctr"/>
          <a:lstStyle/>
          <a:p>
            <a:pPr algn="ctr" defTabSz="411163"/>
            <a:endParaRPr lang="en-US" sz="1700">
              <a:solidFill>
                <a:srgbClr val="FFFFFF"/>
              </a:solidFill>
              <a:latin typeface="Helvetica Light"/>
              <a:ea typeface="Helvetica Light"/>
              <a:cs typeface="Helvetica Light"/>
              <a:sym typeface="Helvetica Light"/>
            </a:endParaRP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p:cNvSpPr>
          <p:nvPr>
            <p:ph type="title" idx="4294967295"/>
          </p:nvPr>
        </p:nvSpPr>
        <p:spPr bwMode="auto">
          <a:xfrm>
            <a:off x="0" y="0"/>
            <a:ext cx="9144000" cy="1355075"/>
          </a:xfrm>
          <a:solidFill>
            <a:srgbClr val="BBE0E3"/>
          </a:solidFill>
          <a:ln w="9525">
            <a:solidFill>
              <a:srgbClr val="000000"/>
            </a:solidFill>
            <a:round/>
            <a:headEnd/>
            <a:tailEnd/>
          </a:ln>
        </p:spPr>
        <p:txBody>
          <a:bodyPr vert="horz" wrap="square" lIns="89294" tIns="223234" rIns="89294" bIns="44647" numCol="1" anchor="t" anchorCtr="0" compatLnSpc="1">
            <a:prstTxWarp prst="textNoShape">
              <a:avLst/>
            </a:prstTxWarp>
          </a:bodyPr>
          <a:lstStyle/>
          <a:p>
            <a:pPr defTabSz="512763" eaLnBrk="1" hangingPunct="1">
              <a:defRPr/>
            </a:pPr>
            <a:r>
              <a:rPr lang="en-US" sz="4000" dirty="0" err="1">
                <a:solidFill>
                  <a:srgbClr val="000000"/>
                </a:solidFill>
                <a:latin typeface="Arial" charset="0"/>
                <a:ea typeface="Helvetica Light"/>
                <a:cs typeface="Helvetica Light"/>
              </a:rPr>
              <a:t>Ri</a:t>
            </a:r>
            <a:r>
              <a:rPr lang="cs-CZ" sz="4000" dirty="0" err="1">
                <a:solidFill>
                  <a:srgbClr val="000000"/>
                </a:solidFill>
                <a:latin typeface="Arial" charset="0"/>
                <a:ea typeface="Helvetica Light"/>
                <a:cs typeface="Helvetica Light"/>
              </a:rPr>
              <a:t>sk</a:t>
            </a:r>
            <a:r>
              <a:rPr lang="cs-CZ" sz="4000" dirty="0">
                <a:solidFill>
                  <a:srgbClr val="000000"/>
                </a:solidFill>
                <a:latin typeface="Arial" charset="0"/>
                <a:ea typeface="Helvetica Light"/>
                <a:cs typeface="Helvetica Light"/>
              </a:rPr>
              <a:t> </a:t>
            </a:r>
            <a:r>
              <a:rPr lang="cs-CZ" sz="4000" dirty="0" err="1">
                <a:solidFill>
                  <a:srgbClr val="000000"/>
                </a:solidFill>
                <a:latin typeface="Arial" charset="0"/>
                <a:ea typeface="Helvetica Light"/>
                <a:cs typeface="Helvetica Light"/>
              </a:rPr>
              <a:t>Factors</a:t>
            </a:r>
            <a:r>
              <a:rPr lang="cs-CZ" sz="4000" dirty="0">
                <a:solidFill>
                  <a:srgbClr val="000000"/>
                </a:solidFill>
                <a:latin typeface="Arial" charset="0"/>
                <a:ea typeface="Helvetica Light"/>
                <a:cs typeface="Helvetica Light"/>
              </a:rPr>
              <a:t> </a:t>
            </a:r>
            <a:r>
              <a:rPr lang="cs-CZ" sz="4000" dirty="0" err="1">
                <a:solidFill>
                  <a:srgbClr val="000000"/>
                </a:solidFill>
                <a:latin typeface="Arial" charset="0"/>
                <a:ea typeface="Helvetica Light"/>
                <a:cs typeface="Helvetica Light"/>
              </a:rPr>
              <a:t>of</a:t>
            </a:r>
            <a:r>
              <a:rPr lang="cs-CZ" sz="4000" dirty="0">
                <a:solidFill>
                  <a:srgbClr val="000000"/>
                </a:solidFill>
                <a:latin typeface="Arial" charset="0"/>
                <a:ea typeface="Helvetica Light"/>
                <a:cs typeface="Helvetica Light"/>
              </a:rPr>
              <a:t> </a:t>
            </a:r>
            <a:r>
              <a:rPr lang="cs-CZ" sz="4000" dirty="0" err="1">
                <a:solidFill>
                  <a:srgbClr val="000000"/>
                </a:solidFill>
                <a:latin typeface="Arial" charset="0"/>
                <a:ea typeface="Helvetica Light"/>
                <a:cs typeface="Helvetica Light"/>
              </a:rPr>
              <a:t>progresive</a:t>
            </a:r>
            <a:r>
              <a:rPr lang="cs-CZ" sz="4000" dirty="0">
                <a:solidFill>
                  <a:srgbClr val="000000"/>
                </a:solidFill>
                <a:latin typeface="Arial" charset="0"/>
                <a:ea typeface="Helvetica Light"/>
                <a:cs typeface="Helvetica Light"/>
              </a:rPr>
              <a:t> CD</a:t>
            </a:r>
            <a:endParaRPr lang="en-US" sz="4000" dirty="0">
              <a:solidFill>
                <a:srgbClr val="000000"/>
              </a:solidFill>
              <a:latin typeface="Arial" charset="0"/>
              <a:ea typeface="Helvetica Light"/>
              <a:cs typeface="Helvetica Light"/>
            </a:endParaRPr>
          </a:p>
        </p:txBody>
      </p:sp>
      <p:sp>
        <p:nvSpPr>
          <p:cNvPr id="211" name="Shape 211"/>
          <p:cNvSpPr>
            <a:spLocks noGrp="1"/>
          </p:cNvSpPr>
          <p:nvPr>
            <p:ph type="body" idx="4294967295"/>
          </p:nvPr>
        </p:nvSpPr>
        <p:spPr bwMode="auto">
          <a:xfrm>
            <a:off x="1300163" y="1576330"/>
            <a:ext cx="6384925" cy="4457700"/>
          </a:xfrm>
          <a:ln w="9525"/>
        </p:spPr>
        <p:txBody>
          <a:bodyPr lIns="62506" tIns="35717" rIns="62506" bIns="35717"/>
          <a:lstStyle/>
          <a:p>
            <a:pPr marL="0" indent="0" defTabSz="584200" eaLnBrk="1" hangingPunct="1">
              <a:lnSpc>
                <a:spcPct val="85000"/>
              </a:lnSpc>
              <a:spcBef>
                <a:spcPts val="4200"/>
              </a:spcBef>
              <a:buClr>
                <a:srgbClr val="000000"/>
              </a:buClr>
              <a:buFont typeface="Helvetica Light"/>
              <a:buChar char="•"/>
              <a:defRPr/>
            </a:pPr>
            <a:r>
              <a:rPr lang="en-US" dirty="0">
                <a:solidFill>
                  <a:srgbClr val="000000"/>
                </a:solidFill>
                <a:latin typeface="Arial" charset="0"/>
                <a:ea typeface="Helvetica Light"/>
                <a:cs typeface="Helvetica Light"/>
              </a:rPr>
              <a:t> </a:t>
            </a:r>
            <a:r>
              <a:rPr lang="cs-CZ" dirty="0" err="1">
                <a:solidFill>
                  <a:srgbClr val="000000"/>
                </a:solidFill>
                <a:latin typeface="Arial" charset="0"/>
                <a:ea typeface="Helvetica Light"/>
                <a:cs typeface="Helvetica Light"/>
              </a:rPr>
              <a:t>Younger</a:t>
            </a:r>
            <a:r>
              <a:rPr lang="cs-CZ" dirty="0">
                <a:solidFill>
                  <a:srgbClr val="000000"/>
                </a:solidFill>
                <a:latin typeface="Arial" charset="0"/>
                <a:ea typeface="Helvetica Light"/>
                <a:cs typeface="Helvetica Light"/>
              </a:rPr>
              <a:t> </a:t>
            </a:r>
            <a:r>
              <a:rPr lang="cs-CZ" dirty="0" err="1">
                <a:solidFill>
                  <a:srgbClr val="000000"/>
                </a:solidFill>
                <a:latin typeface="Arial" charset="0"/>
                <a:ea typeface="Helvetica Light"/>
                <a:cs typeface="Helvetica Light"/>
              </a:rPr>
              <a:t>age</a:t>
            </a:r>
            <a:endParaRPr lang="en-US" dirty="0">
              <a:solidFill>
                <a:srgbClr val="000000"/>
              </a:solidFill>
              <a:latin typeface="Arial" charset="0"/>
              <a:ea typeface="Helvetica Light"/>
              <a:cs typeface="Helvetica Light"/>
            </a:endParaRPr>
          </a:p>
          <a:p>
            <a:pPr marL="0" indent="0" defTabSz="584200" eaLnBrk="1" hangingPunct="1">
              <a:lnSpc>
                <a:spcPct val="50000"/>
              </a:lnSpc>
              <a:spcBef>
                <a:spcPts val="4200"/>
              </a:spcBef>
              <a:buClr>
                <a:srgbClr val="000000"/>
              </a:buClr>
              <a:buFont typeface="Helvetica Light"/>
              <a:buChar char="•"/>
              <a:defRPr/>
            </a:pPr>
            <a:r>
              <a:rPr lang="en-US" dirty="0">
                <a:solidFill>
                  <a:srgbClr val="000000"/>
                </a:solidFill>
                <a:latin typeface="Arial" charset="0"/>
                <a:ea typeface="Helvetica Light"/>
                <a:cs typeface="Helvetica Light"/>
              </a:rPr>
              <a:t> </a:t>
            </a:r>
            <a:r>
              <a:rPr lang="cs-CZ" dirty="0" err="1">
                <a:solidFill>
                  <a:srgbClr val="000000"/>
                </a:solidFill>
                <a:latin typeface="Arial" charset="0"/>
                <a:ea typeface="Helvetica Light"/>
                <a:cs typeface="Helvetica Light"/>
              </a:rPr>
              <a:t>Smokers</a:t>
            </a:r>
            <a:endParaRPr lang="en-US" dirty="0">
              <a:solidFill>
                <a:srgbClr val="000000"/>
              </a:solidFill>
              <a:latin typeface="Arial" charset="0"/>
              <a:ea typeface="Helvetica Light"/>
              <a:cs typeface="Helvetica Light"/>
            </a:endParaRPr>
          </a:p>
          <a:p>
            <a:pPr marL="0" indent="0" defTabSz="584200" eaLnBrk="1" hangingPunct="1">
              <a:lnSpc>
                <a:spcPct val="50000"/>
              </a:lnSpc>
              <a:spcBef>
                <a:spcPts val="4200"/>
              </a:spcBef>
              <a:buClr>
                <a:srgbClr val="000000"/>
              </a:buClr>
              <a:buFont typeface="Helvetica Light"/>
              <a:buChar char="•"/>
              <a:defRPr/>
            </a:pPr>
            <a:r>
              <a:rPr lang="en-US" dirty="0">
                <a:solidFill>
                  <a:srgbClr val="000000"/>
                </a:solidFill>
                <a:latin typeface="Arial" charset="0"/>
                <a:ea typeface="Helvetica Light"/>
                <a:cs typeface="Helvetica Light"/>
              </a:rPr>
              <a:t> Re</a:t>
            </a:r>
            <a:r>
              <a:rPr lang="cs-CZ" dirty="0" err="1">
                <a:solidFill>
                  <a:srgbClr val="000000"/>
                </a:solidFill>
                <a:latin typeface="Arial" charset="0"/>
                <a:ea typeface="Helvetica Light"/>
                <a:cs typeface="Helvetica Light"/>
              </a:rPr>
              <a:t>ctal</a:t>
            </a:r>
            <a:r>
              <a:rPr lang="cs-CZ" dirty="0">
                <a:solidFill>
                  <a:srgbClr val="000000"/>
                </a:solidFill>
                <a:latin typeface="Arial" charset="0"/>
                <a:ea typeface="Helvetica Light"/>
                <a:cs typeface="Helvetica Light"/>
              </a:rPr>
              <a:t> </a:t>
            </a:r>
            <a:r>
              <a:rPr lang="cs-CZ" dirty="0" err="1">
                <a:solidFill>
                  <a:srgbClr val="000000"/>
                </a:solidFill>
                <a:latin typeface="Arial" charset="0"/>
                <a:ea typeface="Helvetica Light"/>
                <a:cs typeface="Helvetica Light"/>
              </a:rPr>
              <a:t>involvement</a:t>
            </a:r>
            <a:endParaRPr lang="en-US" dirty="0">
              <a:solidFill>
                <a:srgbClr val="000000"/>
              </a:solidFill>
              <a:latin typeface="Arial" charset="0"/>
              <a:ea typeface="Helvetica Light"/>
              <a:cs typeface="Helvetica Light"/>
            </a:endParaRPr>
          </a:p>
          <a:p>
            <a:pPr marL="0" indent="0" defTabSz="584200" eaLnBrk="1" hangingPunct="1">
              <a:lnSpc>
                <a:spcPct val="50000"/>
              </a:lnSpc>
              <a:spcBef>
                <a:spcPts val="4200"/>
              </a:spcBef>
              <a:buClr>
                <a:srgbClr val="000000"/>
              </a:buClr>
              <a:buFont typeface="Helvetica Light"/>
              <a:buChar char="•"/>
              <a:defRPr/>
            </a:pPr>
            <a:r>
              <a:rPr lang="en-US" dirty="0">
                <a:solidFill>
                  <a:srgbClr val="000000"/>
                </a:solidFill>
                <a:latin typeface="Arial" charset="0"/>
                <a:ea typeface="Helvetica Light"/>
                <a:cs typeface="Helvetica Light"/>
              </a:rPr>
              <a:t> </a:t>
            </a:r>
            <a:r>
              <a:rPr lang="en-US" dirty="0" err="1">
                <a:solidFill>
                  <a:srgbClr val="000000"/>
                </a:solidFill>
                <a:latin typeface="Arial" charset="0"/>
                <a:ea typeface="Helvetica Light"/>
                <a:cs typeface="Helvetica Light"/>
              </a:rPr>
              <a:t>Perian</a:t>
            </a:r>
            <a:r>
              <a:rPr lang="cs-CZ" dirty="0">
                <a:solidFill>
                  <a:srgbClr val="000000"/>
                </a:solidFill>
                <a:latin typeface="Arial" charset="0"/>
                <a:ea typeface="Helvetica Light"/>
                <a:cs typeface="Helvetica Light"/>
              </a:rPr>
              <a:t>al </a:t>
            </a:r>
            <a:r>
              <a:rPr lang="cs-CZ" dirty="0" err="1">
                <a:solidFill>
                  <a:srgbClr val="000000"/>
                </a:solidFill>
                <a:latin typeface="Arial" charset="0"/>
                <a:ea typeface="Helvetica Light"/>
                <a:cs typeface="Helvetica Light"/>
              </a:rPr>
              <a:t>involvement</a:t>
            </a:r>
            <a:endParaRPr lang="en-US" dirty="0">
              <a:solidFill>
                <a:srgbClr val="000000"/>
              </a:solidFill>
              <a:latin typeface="Arial" charset="0"/>
              <a:ea typeface="Helvetica Light"/>
              <a:cs typeface="Helvetica Light"/>
            </a:endParaRPr>
          </a:p>
          <a:p>
            <a:pPr marL="0" indent="0" defTabSz="584200" eaLnBrk="1" hangingPunct="1">
              <a:lnSpc>
                <a:spcPct val="50000"/>
              </a:lnSpc>
              <a:spcBef>
                <a:spcPts val="4200"/>
              </a:spcBef>
              <a:buClr>
                <a:srgbClr val="000000"/>
              </a:buClr>
              <a:buFont typeface="Helvetica Light"/>
              <a:buChar char="•"/>
              <a:defRPr/>
            </a:pPr>
            <a:r>
              <a:rPr lang="en-US" dirty="0">
                <a:solidFill>
                  <a:srgbClr val="000000"/>
                </a:solidFill>
                <a:latin typeface="Arial" charset="0"/>
                <a:ea typeface="Helvetica Light"/>
                <a:cs typeface="Helvetica Light"/>
              </a:rPr>
              <a:t> </a:t>
            </a:r>
            <a:r>
              <a:rPr lang="en-US" dirty="0" err="1">
                <a:solidFill>
                  <a:srgbClr val="000000"/>
                </a:solidFill>
                <a:latin typeface="Arial" charset="0"/>
                <a:ea typeface="Helvetica Light"/>
                <a:cs typeface="Helvetica Light"/>
              </a:rPr>
              <a:t>Exten</a:t>
            </a:r>
            <a:r>
              <a:rPr lang="cs-CZ" dirty="0" err="1">
                <a:solidFill>
                  <a:srgbClr val="000000"/>
                </a:solidFill>
                <a:latin typeface="Arial" charset="0"/>
                <a:ea typeface="Helvetica Light"/>
                <a:cs typeface="Helvetica Light"/>
              </a:rPr>
              <a:t>sive</a:t>
            </a:r>
            <a:r>
              <a:rPr lang="cs-CZ" dirty="0">
                <a:solidFill>
                  <a:srgbClr val="000000"/>
                </a:solidFill>
                <a:latin typeface="Arial" charset="0"/>
                <a:ea typeface="Helvetica Light"/>
                <a:cs typeface="Helvetica Light"/>
              </a:rPr>
              <a:t> </a:t>
            </a:r>
            <a:r>
              <a:rPr lang="cs-CZ" dirty="0" err="1">
                <a:solidFill>
                  <a:srgbClr val="000000"/>
                </a:solidFill>
                <a:latin typeface="Arial" charset="0"/>
                <a:ea typeface="Helvetica Light"/>
                <a:cs typeface="Helvetica Light"/>
              </a:rPr>
              <a:t>involvement</a:t>
            </a:r>
            <a:r>
              <a:rPr lang="cs-CZ" dirty="0">
                <a:solidFill>
                  <a:srgbClr val="000000"/>
                </a:solidFill>
                <a:latin typeface="Arial" charset="0"/>
                <a:ea typeface="Helvetica Light"/>
                <a:cs typeface="Helvetica Light"/>
              </a:rPr>
              <a:t> </a:t>
            </a:r>
            <a:r>
              <a:rPr lang="cs-CZ" dirty="0" err="1">
                <a:solidFill>
                  <a:srgbClr val="000000"/>
                </a:solidFill>
                <a:latin typeface="Arial" charset="0"/>
                <a:ea typeface="Helvetica Light"/>
                <a:cs typeface="Helvetica Light"/>
              </a:rPr>
              <a:t>of</a:t>
            </a:r>
            <a:r>
              <a:rPr lang="cs-CZ" dirty="0">
                <a:solidFill>
                  <a:srgbClr val="000000"/>
                </a:solidFill>
                <a:latin typeface="Arial" charset="0"/>
                <a:ea typeface="Helvetica Light"/>
                <a:cs typeface="Helvetica Light"/>
              </a:rPr>
              <a:t> </a:t>
            </a:r>
            <a:r>
              <a:rPr lang="cs-CZ" dirty="0" err="1">
                <a:solidFill>
                  <a:srgbClr val="000000"/>
                </a:solidFill>
                <a:latin typeface="Arial" charset="0"/>
                <a:ea typeface="Helvetica Light"/>
                <a:cs typeface="Helvetica Light"/>
              </a:rPr>
              <a:t>small</a:t>
            </a:r>
            <a:r>
              <a:rPr lang="cs-CZ" dirty="0">
                <a:solidFill>
                  <a:srgbClr val="000000"/>
                </a:solidFill>
                <a:latin typeface="Arial" charset="0"/>
                <a:ea typeface="Helvetica Light"/>
                <a:cs typeface="Helvetica Light"/>
              </a:rPr>
              <a:t> </a:t>
            </a:r>
            <a:r>
              <a:rPr lang="cs-CZ" dirty="0" err="1">
                <a:solidFill>
                  <a:srgbClr val="000000"/>
                </a:solidFill>
                <a:latin typeface="Arial" charset="0"/>
                <a:ea typeface="Helvetica Light"/>
                <a:cs typeface="Helvetica Light"/>
              </a:rPr>
              <a:t>bowel</a:t>
            </a:r>
            <a:endParaRPr lang="en-US" dirty="0">
              <a:solidFill>
                <a:srgbClr val="000000"/>
              </a:solidFill>
              <a:latin typeface="Arial" charset="0"/>
              <a:ea typeface="Helvetica Light"/>
              <a:cs typeface="Helvetica Light"/>
            </a:endParaRPr>
          </a:p>
          <a:p>
            <a:pPr marL="0" indent="0" defTabSz="584200" eaLnBrk="1" hangingPunct="1">
              <a:lnSpc>
                <a:spcPct val="50000"/>
              </a:lnSpc>
              <a:spcBef>
                <a:spcPts val="4200"/>
              </a:spcBef>
              <a:buClr>
                <a:srgbClr val="000000"/>
              </a:buClr>
              <a:buFont typeface="Helvetica Light"/>
              <a:buChar char="•"/>
              <a:defRPr/>
            </a:pPr>
            <a:r>
              <a:rPr lang="en-US" dirty="0">
                <a:solidFill>
                  <a:srgbClr val="000000"/>
                </a:solidFill>
                <a:latin typeface="Arial" charset="0"/>
                <a:ea typeface="Helvetica Light"/>
                <a:cs typeface="Helvetica Light"/>
              </a:rPr>
              <a:t> </a:t>
            </a:r>
            <a:r>
              <a:rPr lang="cs-CZ" dirty="0" err="1">
                <a:solidFill>
                  <a:srgbClr val="000000"/>
                </a:solidFill>
                <a:latin typeface="Arial" charset="0"/>
                <a:ea typeface="Helvetica Light"/>
                <a:cs typeface="Helvetica Light"/>
              </a:rPr>
              <a:t>Upper</a:t>
            </a:r>
            <a:r>
              <a:rPr lang="cs-CZ" dirty="0">
                <a:solidFill>
                  <a:srgbClr val="000000"/>
                </a:solidFill>
                <a:latin typeface="Arial" charset="0"/>
                <a:ea typeface="Helvetica Light"/>
                <a:cs typeface="Helvetica Light"/>
              </a:rPr>
              <a:t> GI </a:t>
            </a:r>
            <a:r>
              <a:rPr lang="cs-CZ" dirty="0" err="1">
                <a:solidFill>
                  <a:srgbClr val="000000"/>
                </a:solidFill>
                <a:latin typeface="Arial" charset="0"/>
                <a:ea typeface="Helvetica Light"/>
                <a:cs typeface="Helvetica Light"/>
              </a:rPr>
              <a:t>tract</a:t>
            </a:r>
            <a:endParaRPr lang="en-US" dirty="0">
              <a:solidFill>
                <a:srgbClr val="000000"/>
              </a:solidFill>
              <a:latin typeface="Arial" charset="0"/>
              <a:ea typeface="Helvetica Light"/>
              <a:cs typeface="Helvetica Light"/>
            </a:endParaRPr>
          </a:p>
          <a:p>
            <a:pPr marL="0" indent="0" defTabSz="584200" eaLnBrk="1" hangingPunct="1">
              <a:lnSpc>
                <a:spcPct val="50000"/>
              </a:lnSpc>
              <a:spcBef>
                <a:spcPts val="4200"/>
              </a:spcBef>
              <a:buClr>
                <a:srgbClr val="000000"/>
              </a:buClr>
              <a:buFont typeface="Helvetica Light"/>
              <a:buChar char="•"/>
              <a:defRPr/>
            </a:pPr>
            <a:r>
              <a:rPr lang="en-US" dirty="0">
                <a:solidFill>
                  <a:srgbClr val="000000"/>
                </a:solidFill>
                <a:latin typeface="Arial" charset="0"/>
                <a:ea typeface="Helvetica Light"/>
                <a:cs typeface="Helvetica Light"/>
              </a:rPr>
              <a:t> </a:t>
            </a:r>
            <a:r>
              <a:rPr lang="cs-CZ" dirty="0">
                <a:solidFill>
                  <a:srgbClr val="000000"/>
                </a:solidFill>
                <a:latin typeface="Arial" charset="0"/>
                <a:ea typeface="Helvetica Light"/>
                <a:cs typeface="Helvetica Light"/>
              </a:rPr>
              <a:t>Early </a:t>
            </a:r>
            <a:r>
              <a:rPr lang="cs-CZ" dirty="0" err="1">
                <a:solidFill>
                  <a:srgbClr val="000000"/>
                </a:solidFill>
                <a:latin typeface="Arial" charset="0"/>
                <a:ea typeface="Helvetica Light"/>
                <a:cs typeface="Helvetica Light"/>
              </a:rPr>
              <a:t>stenosing</a:t>
            </a:r>
            <a:r>
              <a:rPr lang="cs-CZ" dirty="0">
                <a:solidFill>
                  <a:srgbClr val="000000"/>
                </a:solidFill>
                <a:latin typeface="Arial" charset="0"/>
                <a:ea typeface="Helvetica Light"/>
                <a:cs typeface="Helvetica Light"/>
              </a:rPr>
              <a:t>/</a:t>
            </a:r>
            <a:r>
              <a:rPr lang="cs-CZ" dirty="0" err="1">
                <a:solidFill>
                  <a:srgbClr val="000000"/>
                </a:solidFill>
                <a:latin typeface="Arial" charset="0"/>
                <a:ea typeface="Helvetica Light"/>
                <a:cs typeface="Helvetica Light"/>
              </a:rPr>
              <a:t>penetrating</a:t>
            </a:r>
            <a:r>
              <a:rPr lang="cs-CZ" dirty="0">
                <a:solidFill>
                  <a:srgbClr val="000000"/>
                </a:solidFill>
                <a:latin typeface="Arial" charset="0"/>
                <a:ea typeface="Helvetica Light"/>
                <a:cs typeface="Helvetica Light"/>
              </a:rPr>
              <a:t> </a:t>
            </a:r>
            <a:r>
              <a:rPr lang="cs-CZ" dirty="0" err="1">
                <a:solidFill>
                  <a:srgbClr val="000000"/>
                </a:solidFill>
                <a:latin typeface="Arial" charset="0"/>
                <a:ea typeface="Helvetica Light"/>
                <a:cs typeface="Helvetica Light"/>
              </a:rPr>
              <a:t>disease</a:t>
            </a:r>
            <a:endParaRPr lang="en-US" dirty="0">
              <a:solidFill>
                <a:srgbClr val="000000"/>
              </a:solidFill>
              <a:latin typeface="Arial" charset="0"/>
              <a:ea typeface="Helvetica Light"/>
              <a:cs typeface="Helvetica Light"/>
            </a:endParaRPr>
          </a:p>
          <a:p>
            <a:pPr marL="0" indent="0" defTabSz="584200" eaLnBrk="1" hangingPunct="1">
              <a:lnSpc>
                <a:spcPct val="50000"/>
              </a:lnSpc>
              <a:spcBef>
                <a:spcPts val="4200"/>
              </a:spcBef>
              <a:buClr>
                <a:srgbClr val="000000"/>
              </a:buClr>
              <a:buFont typeface="Helvetica Light"/>
              <a:buChar char="•"/>
              <a:defRPr/>
            </a:pPr>
            <a:r>
              <a:rPr lang="en-US" dirty="0">
                <a:solidFill>
                  <a:srgbClr val="000000"/>
                </a:solidFill>
                <a:latin typeface="Arial" charset="0"/>
                <a:ea typeface="Helvetica Light"/>
                <a:cs typeface="Helvetica Light"/>
              </a:rPr>
              <a:t> </a:t>
            </a:r>
            <a:r>
              <a:rPr lang="cs-CZ" dirty="0" err="1">
                <a:solidFill>
                  <a:srgbClr val="000000"/>
                </a:solidFill>
                <a:latin typeface="Arial" charset="0"/>
                <a:ea typeface="Helvetica Light"/>
                <a:cs typeface="Helvetica Light"/>
              </a:rPr>
              <a:t>Deep</a:t>
            </a:r>
            <a:r>
              <a:rPr lang="cs-CZ" dirty="0">
                <a:solidFill>
                  <a:srgbClr val="000000"/>
                </a:solidFill>
                <a:latin typeface="Arial" charset="0"/>
                <a:ea typeface="Helvetica Light"/>
                <a:cs typeface="Helvetica Light"/>
              </a:rPr>
              <a:t> </a:t>
            </a:r>
            <a:r>
              <a:rPr lang="cs-CZ" dirty="0" err="1">
                <a:solidFill>
                  <a:srgbClr val="000000"/>
                </a:solidFill>
                <a:latin typeface="Arial" charset="0"/>
                <a:ea typeface="Helvetica Light"/>
                <a:cs typeface="Helvetica Light"/>
              </a:rPr>
              <a:t>ulcers</a:t>
            </a:r>
            <a:r>
              <a:rPr lang="cs-CZ" dirty="0">
                <a:solidFill>
                  <a:srgbClr val="000000"/>
                </a:solidFill>
                <a:latin typeface="Arial" charset="0"/>
                <a:ea typeface="Helvetica Light"/>
                <a:cs typeface="Helvetica Light"/>
              </a:rPr>
              <a:t> in </a:t>
            </a:r>
            <a:r>
              <a:rPr lang="cs-CZ" dirty="0" err="1">
                <a:solidFill>
                  <a:srgbClr val="000000"/>
                </a:solidFill>
                <a:latin typeface="Arial" charset="0"/>
                <a:ea typeface="Helvetica Light"/>
                <a:cs typeface="Helvetica Light"/>
              </a:rPr>
              <a:t>large</a:t>
            </a:r>
            <a:r>
              <a:rPr lang="cs-CZ" dirty="0">
                <a:solidFill>
                  <a:srgbClr val="000000"/>
                </a:solidFill>
                <a:latin typeface="Arial" charset="0"/>
                <a:ea typeface="Helvetica Light"/>
                <a:cs typeface="Helvetica Light"/>
              </a:rPr>
              <a:t> </a:t>
            </a:r>
            <a:r>
              <a:rPr lang="cs-CZ" dirty="0" err="1">
                <a:solidFill>
                  <a:srgbClr val="000000"/>
                </a:solidFill>
                <a:latin typeface="Arial" charset="0"/>
                <a:ea typeface="Helvetica Light"/>
                <a:cs typeface="Helvetica Light"/>
              </a:rPr>
              <a:t>bowel</a:t>
            </a:r>
            <a:endParaRPr lang="en-US" dirty="0">
              <a:solidFill>
                <a:srgbClr val="000000"/>
              </a:solidFill>
              <a:latin typeface="Arial" charset="0"/>
              <a:ea typeface="Helvetica Light"/>
              <a:cs typeface="Helvetica Light"/>
            </a:endParaRP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p:cNvSpPr>
          <p:nvPr>
            <p:ph type="title" idx="4294967295"/>
          </p:nvPr>
        </p:nvSpPr>
        <p:spPr bwMode="auto">
          <a:xfrm>
            <a:off x="0" y="0"/>
            <a:ext cx="9144000" cy="1825625"/>
          </a:xfrm>
          <a:solidFill>
            <a:srgbClr val="BBE0E3"/>
          </a:solidFill>
          <a:ln w="9525">
            <a:solidFill>
              <a:srgbClr val="000000"/>
            </a:solidFill>
            <a:round/>
            <a:headEnd/>
            <a:tailEnd/>
          </a:ln>
        </p:spPr>
        <p:txBody>
          <a:bodyPr vert="horz" wrap="square" lIns="89294" tIns="223234" rIns="89294" bIns="44647" numCol="1" anchor="t" anchorCtr="0" compatLnSpc="1">
            <a:prstTxWarp prst="textNoShape">
              <a:avLst/>
            </a:prstTxWarp>
          </a:bodyPr>
          <a:lstStyle/>
          <a:p>
            <a:pPr defTabSz="495300" eaLnBrk="1" hangingPunct="1">
              <a:defRPr/>
            </a:pPr>
            <a:r>
              <a:rPr lang="cs-CZ" sz="4400" dirty="0">
                <a:solidFill>
                  <a:srgbClr val="000000"/>
                </a:solidFill>
                <a:latin typeface="Arial" charset="0"/>
                <a:ea typeface="Helvetica Light"/>
                <a:cs typeface="Helvetica Light"/>
                <a:sym typeface="Helvetica Light"/>
              </a:rPr>
              <a:t>UC – </a:t>
            </a:r>
            <a:r>
              <a:rPr lang="cs-CZ" sz="4400" dirty="0" err="1">
                <a:solidFill>
                  <a:srgbClr val="000000"/>
                </a:solidFill>
                <a:latin typeface="Arial" charset="0"/>
                <a:ea typeface="Helvetica Light"/>
                <a:cs typeface="Helvetica Light"/>
                <a:sym typeface="Helvetica Light"/>
              </a:rPr>
              <a:t>Course</a:t>
            </a:r>
            <a:r>
              <a:rPr lang="cs-CZ" sz="4400" dirty="0">
                <a:solidFill>
                  <a:srgbClr val="000000"/>
                </a:solidFill>
                <a:latin typeface="Arial" charset="0"/>
                <a:ea typeface="Helvetica Light"/>
                <a:cs typeface="Helvetica Light"/>
                <a:sym typeface="Helvetica Light"/>
              </a:rPr>
              <a:t> </a:t>
            </a:r>
            <a:r>
              <a:rPr lang="cs-CZ" sz="4400" dirty="0" err="1">
                <a:solidFill>
                  <a:srgbClr val="000000"/>
                </a:solidFill>
                <a:latin typeface="Arial" charset="0"/>
                <a:ea typeface="Helvetica Light"/>
                <a:cs typeface="Helvetica Light"/>
                <a:sym typeface="Helvetica Light"/>
              </a:rPr>
              <a:t>of</a:t>
            </a:r>
            <a:r>
              <a:rPr lang="cs-CZ" sz="4400" dirty="0">
                <a:solidFill>
                  <a:srgbClr val="000000"/>
                </a:solidFill>
                <a:latin typeface="Arial" charset="0"/>
                <a:ea typeface="Helvetica Light"/>
                <a:cs typeface="Helvetica Light"/>
                <a:sym typeface="Helvetica Light"/>
              </a:rPr>
              <a:t> </a:t>
            </a:r>
            <a:r>
              <a:rPr lang="cs-CZ" sz="4400" dirty="0" err="1">
                <a:solidFill>
                  <a:srgbClr val="000000"/>
                </a:solidFill>
                <a:latin typeface="Arial" charset="0"/>
                <a:ea typeface="Helvetica Light"/>
                <a:cs typeface="Helvetica Light"/>
                <a:sym typeface="Helvetica Light"/>
              </a:rPr>
              <a:t>the</a:t>
            </a:r>
            <a:r>
              <a:rPr lang="cs-CZ" sz="4400" dirty="0">
                <a:solidFill>
                  <a:srgbClr val="000000"/>
                </a:solidFill>
                <a:latin typeface="Arial" charset="0"/>
                <a:ea typeface="Helvetica Light"/>
                <a:cs typeface="Helvetica Light"/>
                <a:sym typeface="Helvetica Light"/>
              </a:rPr>
              <a:t> </a:t>
            </a:r>
            <a:r>
              <a:rPr lang="cs-CZ" sz="4400" dirty="0" err="1">
                <a:solidFill>
                  <a:srgbClr val="000000"/>
                </a:solidFill>
                <a:latin typeface="Arial" charset="0"/>
                <a:ea typeface="Helvetica Light"/>
                <a:cs typeface="Helvetica Light"/>
                <a:sym typeface="Helvetica Light"/>
              </a:rPr>
              <a:t>disease</a:t>
            </a:r>
            <a:endParaRPr lang="cs-CZ" sz="4400" dirty="0">
              <a:solidFill>
                <a:srgbClr val="000000"/>
              </a:solidFill>
              <a:latin typeface="Arial" charset="0"/>
              <a:cs typeface="Arial" charset="0"/>
            </a:endParaRPr>
          </a:p>
        </p:txBody>
      </p:sp>
      <p:pic>
        <p:nvPicPr>
          <p:cNvPr id="77826" name="E902A1D4-AD51-4E44-84FB-F81CF8CA23FF-L0-001.png"/>
          <p:cNvPicPr>
            <a:picLocks noChangeAspect="1" noChangeArrowheads="1"/>
          </p:cNvPicPr>
          <p:nvPr/>
        </p:nvPicPr>
        <p:blipFill>
          <a:blip r:embed="rId3"/>
          <a:srcRect l="13783" t="6667" r="2171" b="9290"/>
          <a:stretch>
            <a:fillRect/>
          </a:stretch>
        </p:blipFill>
        <p:spPr bwMode="auto">
          <a:xfrm>
            <a:off x="720725" y="1239838"/>
            <a:ext cx="7488238" cy="5514975"/>
          </a:xfrm>
          <a:prstGeom prst="rect">
            <a:avLst/>
          </a:prstGeom>
          <a:noFill/>
          <a:ln w="12700">
            <a:noFill/>
            <a:miter lim="400000"/>
            <a:headEnd/>
            <a:tailEnd/>
          </a:ln>
        </p:spPr>
      </p:pic>
      <p:sp>
        <p:nvSpPr>
          <p:cNvPr id="2" name="Right Bracket 1"/>
          <p:cNvSpPr>
            <a:spLocks/>
          </p:cNvSpPr>
          <p:nvPr/>
        </p:nvSpPr>
        <p:spPr bwMode="auto">
          <a:xfrm>
            <a:off x="7208838" y="1119188"/>
            <a:ext cx="466725" cy="1173162"/>
          </a:xfrm>
          <a:prstGeom prst="rightBracket">
            <a:avLst>
              <a:gd name="adj" fmla="val 8332"/>
            </a:avLst>
          </a:prstGeom>
          <a:noFill/>
          <a:ln w="127000">
            <a:solidFill>
              <a:srgbClr val="F5544C"/>
            </a:solidFill>
            <a:miter lim="400000"/>
            <a:headEnd/>
            <a:tailEnd/>
          </a:ln>
        </p:spPr>
        <p:txBody>
          <a:bodyPr lIns="64291" tIns="32145" rIns="64291" bIns="32145"/>
          <a:lstStyle/>
          <a:p>
            <a:pPr defTabSz="642938" latinLnBrk="1" hangingPunct="0"/>
            <a:endParaRPr lang="en-US" sz="1300">
              <a:solidFill>
                <a:srgbClr val="000000"/>
              </a:solidFill>
              <a:latin typeface="Helvetica Light"/>
              <a:ea typeface="Helvetica Light"/>
              <a:cs typeface="Helvetica Light"/>
              <a:sym typeface="Helvetica Ligh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3" name="Group 220"/>
          <p:cNvGrpSpPr>
            <a:grpSpLocks/>
          </p:cNvGrpSpPr>
          <p:nvPr/>
        </p:nvGrpSpPr>
        <p:grpSpPr bwMode="auto">
          <a:xfrm>
            <a:off x="0" y="0"/>
            <a:ext cx="9144000" cy="1303338"/>
            <a:chOff x="0" y="0"/>
            <a:chExt cx="13004800" cy="1852613"/>
          </a:xfrm>
        </p:grpSpPr>
        <p:sp>
          <p:nvSpPr>
            <p:cNvPr id="79875" name="Shape 218"/>
            <p:cNvSpPr>
              <a:spLocks noChangeArrowheads="1"/>
            </p:cNvSpPr>
            <p:nvPr/>
          </p:nvSpPr>
          <p:spPr bwMode="auto">
            <a:xfrm>
              <a:off x="0" y="0"/>
              <a:ext cx="13004800" cy="1852613"/>
            </a:xfrm>
            <a:prstGeom prst="rect">
              <a:avLst/>
            </a:prstGeom>
            <a:solidFill>
              <a:srgbClr val="BBE0E3"/>
            </a:solidFill>
            <a:ln w="9525">
              <a:noFill/>
              <a:round/>
              <a:headEnd/>
              <a:tailEnd/>
            </a:ln>
          </p:spPr>
          <p:txBody>
            <a:bodyPr lIns="0" tIns="0" rIns="0" bIns="0" anchor="ctr"/>
            <a:lstStyle/>
            <a:p>
              <a:pPr algn="ctr" defTabSz="411163"/>
              <a:endParaRPr lang="en-US" sz="1700">
                <a:solidFill>
                  <a:srgbClr val="FFFFFF"/>
                </a:solidFill>
                <a:latin typeface="Helvetica Light"/>
                <a:ea typeface="Helvetica Light"/>
                <a:cs typeface="Helvetica Light"/>
                <a:sym typeface="Helvetica Light"/>
              </a:endParaRPr>
            </a:p>
          </p:txBody>
        </p:sp>
        <p:sp>
          <p:nvSpPr>
            <p:cNvPr id="79876" name="Shape 219"/>
            <p:cNvSpPr>
              <a:spLocks noChangeArrowheads="1"/>
            </p:cNvSpPr>
            <p:nvPr/>
          </p:nvSpPr>
          <p:spPr bwMode="auto">
            <a:xfrm>
              <a:off x="0" y="0"/>
              <a:ext cx="13004800" cy="1554245"/>
            </a:xfrm>
            <a:prstGeom prst="rect">
              <a:avLst/>
            </a:prstGeom>
            <a:noFill/>
            <a:ln w="12700">
              <a:noFill/>
              <a:miter lim="400000"/>
              <a:headEnd/>
              <a:tailEnd/>
            </a:ln>
          </p:spPr>
          <p:txBody>
            <a:bodyPr lIns="89294" tIns="428610" rIns="89294" bIns="44647">
              <a:spAutoFit/>
            </a:bodyPr>
            <a:lstStyle/>
            <a:p>
              <a:pPr algn="ctr" defTabSz="411163"/>
              <a:r>
                <a:rPr lang="cs-CZ" sz="4000" dirty="0" err="1">
                  <a:solidFill>
                    <a:srgbClr val="000000"/>
                  </a:solidFill>
                  <a:ea typeface="Helvetica Light"/>
                  <a:cs typeface="Arial" charset="0"/>
                </a:rPr>
                <a:t>Symptoms</a:t>
              </a:r>
              <a:endParaRPr lang="cs-CZ" sz="4000" dirty="0">
                <a:solidFill>
                  <a:srgbClr val="000000"/>
                </a:solidFill>
                <a:ea typeface="Helvetica Light"/>
                <a:cs typeface="Arial" charset="0"/>
              </a:endParaRPr>
            </a:p>
          </p:txBody>
        </p:sp>
      </p:grpSp>
      <p:sp>
        <p:nvSpPr>
          <p:cNvPr id="221" name="Shape 221"/>
          <p:cNvSpPr>
            <a:spLocks noGrp="1"/>
          </p:cNvSpPr>
          <p:nvPr>
            <p:ph type="body" idx="4294967295"/>
          </p:nvPr>
        </p:nvSpPr>
        <p:spPr bwMode="auto">
          <a:xfrm>
            <a:off x="985838" y="1303338"/>
            <a:ext cx="6386512" cy="4117975"/>
          </a:xfrm>
          <a:ln w="9525"/>
        </p:spPr>
        <p:txBody>
          <a:bodyPr lIns="62506" tIns="35717" rIns="62506" bIns="35717"/>
          <a:lstStyle/>
          <a:p>
            <a:pPr marL="0" indent="0" defTabSz="584200" eaLnBrk="1" hangingPunct="1">
              <a:spcBef>
                <a:spcPts val="4200"/>
              </a:spcBef>
              <a:buClr>
                <a:srgbClr val="000000"/>
              </a:buClr>
              <a:buFont typeface="Helvetica Light"/>
              <a:buChar char="•"/>
              <a:defRPr/>
            </a:pPr>
            <a:r>
              <a:rPr lang="en-US" sz="3000" dirty="0">
                <a:solidFill>
                  <a:srgbClr val="000000"/>
                </a:solidFill>
                <a:latin typeface="Arial" charset="0"/>
                <a:ea typeface="Helvetica Light"/>
                <a:cs typeface="Helvetica Light"/>
              </a:rPr>
              <a:t> </a:t>
            </a:r>
            <a:r>
              <a:rPr lang="cs-CZ" sz="3000" dirty="0" err="1">
                <a:solidFill>
                  <a:srgbClr val="000000"/>
                </a:solidFill>
                <a:latin typeface="Arial" charset="0"/>
                <a:ea typeface="Helvetica Light"/>
                <a:cs typeface="Helvetica Light"/>
              </a:rPr>
              <a:t>Diarhea</a:t>
            </a:r>
            <a:endParaRPr lang="en-US" sz="3000" dirty="0">
              <a:solidFill>
                <a:srgbClr val="000000"/>
              </a:solidFill>
              <a:latin typeface="Arial" charset="0"/>
              <a:ea typeface="Helvetica Light"/>
              <a:cs typeface="Helvetica Light"/>
            </a:endParaRPr>
          </a:p>
          <a:p>
            <a:pPr marL="0" indent="0" defTabSz="584200" eaLnBrk="1" hangingPunct="1">
              <a:spcBef>
                <a:spcPts val="4200"/>
              </a:spcBef>
              <a:buClr>
                <a:srgbClr val="000000"/>
              </a:buClr>
              <a:buFont typeface="Helvetica Light"/>
              <a:buChar char="•"/>
              <a:defRPr/>
            </a:pPr>
            <a:r>
              <a:rPr lang="en-US" sz="3000" dirty="0">
                <a:solidFill>
                  <a:srgbClr val="000000"/>
                </a:solidFill>
                <a:latin typeface="Arial" charset="0"/>
                <a:ea typeface="Helvetica Light"/>
                <a:cs typeface="Helvetica Light"/>
              </a:rPr>
              <a:t> </a:t>
            </a:r>
            <a:r>
              <a:rPr lang="cs-CZ" sz="3000" dirty="0" err="1">
                <a:solidFill>
                  <a:srgbClr val="000000"/>
                </a:solidFill>
                <a:latin typeface="Arial" charset="0"/>
                <a:ea typeface="Helvetica Light"/>
                <a:cs typeface="Helvetica Light"/>
              </a:rPr>
              <a:t>Abdominal</a:t>
            </a:r>
            <a:r>
              <a:rPr lang="cs-CZ" sz="3000" dirty="0">
                <a:solidFill>
                  <a:srgbClr val="000000"/>
                </a:solidFill>
                <a:latin typeface="Arial" charset="0"/>
                <a:ea typeface="Helvetica Light"/>
                <a:cs typeface="Helvetica Light"/>
              </a:rPr>
              <a:t> </a:t>
            </a:r>
            <a:r>
              <a:rPr lang="cs-CZ" sz="3000" dirty="0" err="1">
                <a:solidFill>
                  <a:srgbClr val="000000"/>
                </a:solidFill>
                <a:latin typeface="Arial" charset="0"/>
                <a:ea typeface="Helvetica Light"/>
                <a:cs typeface="Helvetica Light"/>
              </a:rPr>
              <a:t>pain</a:t>
            </a:r>
            <a:endParaRPr lang="en-US" sz="3000" dirty="0">
              <a:solidFill>
                <a:srgbClr val="000000"/>
              </a:solidFill>
              <a:latin typeface="Arial" charset="0"/>
              <a:ea typeface="Helvetica Light"/>
              <a:cs typeface="Helvetica Light"/>
            </a:endParaRPr>
          </a:p>
          <a:p>
            <a:pPr marL="0" indent="0" defTabSz="584200" eaLnBrk="1" hangingPunct="1">
              <a:spcBef>
                <a:spcPts val="4200"/>
              </a:spcBef>
              <a:buClr>
                <a:srgbClr val="000000"/>
              </a:buClr>
              <a:buFont typeface="Helvetica Light"/>
              <a:buChar char="•"/>
              <a:defRPr/>
            </a:pPr>
            <a:r>
              <a:rPr lang="en-US" sz="3000" dirty="0">
                <a:solidFill>
                  <a:srgbClr val="000000"/>
                </a:solidFill>
                <a:latin typeface="Arial" charset="0"/>
                <a:ea typeface="Helvetica Light"/>
                <a:cs typeface="Helvetica Light"/>
              </a:rPr>
              <a:t> </a:t>
            </a:r>
            <a:r>
              <a:rPr lang="cs-CZ" sz="3000" dirty="0" err="1">
                <a:solidFill>
                  <a:srgbClr val="000000"/>
                </a:solidFill>
                <a:latin typeface="Arial" charset="0"/>
                <a:ea typeface="Helvetica Light"/>
                <a:cs typeface="Helvetica Light"/>
              </a:rPr>
              <a:t>Weight</a:t>
            </a:r>
            <a:r>
              <a:rPr lang="cs-CZ" sz="3000" dirty="0">
                <a:solidFill>
                  <a:srgbClr val="000000"/>
                </a:solidFill>
                <a:latin typeface="Arial" charset="0"/>
                <a:ea typeface="Helvetica Light"/>
                <a:cs typeface="Helvetica Light"/>
              </a:rPr>
              <a:t> </a:t>
            </a:r>
            <a:r>
              <a:rPr lang="cs-CZ" sz="3000" dirty="0" err="1">
                <a:solidFill>
                  <a:srgbClr val="000000"/>
                </a:solidFill>
                <a:latin typeface="Arial" charset="0"/>
                <a:ea typeface="Helvetica Light"/>
                <a:cs typeface="Helvetica Light"/>
              </a:rPr>
              <a:t>loss</a:t>
            </a:r>
            <a:r>
              <a:rPr lang="cs-CZ" sz="3000" dirty="0">
                <a:solidFill>
                  <a:srgbClr val="000000"/>
                </a:solidFill>
                <a:latin typeface="Arial" charset="0"/>
                <a:ea typeface="Helvetica Light"/>
                <a:cs typeface="Helvetica Light"/>
              </a:rPr>
              <a:t>, </a:t>
            </a:r>
            <a:r>
              <a:rPr lang="cs-CZ" sz="3000" dirty="0" err="1">
                <a:solidFill>
                  <a:srgbClr val="000000"/>
                </a:solidFill>
                <a:latin typeface="Arial" charset="0"/>
                <a:ea typeface="Helvetica Light"/>
                <a:cs typeface="Helvetica Light"/>
              </a:rPr>
              <a:t>malnutrition</a:t>
            </a:r>
            <a:endParaRPr lang="en-US" sz="3000" dirty="0">
              <a:solidFill>
                <a:srgbClr val="000000"/>
              </a:solidFill>
              <a:latin typeface="Arial" charset="0"/>
              <a:ea typeface="Helvetica Light"/>
              <a:cs typeface="Helvetica Light"/>
            </a:endParaRPr>
          </a:p>
          <a:p>
            <a:pPr marL="0" indent="0" defTabSz="584200" eaLnBrk="1" hangingPunct="1">
              <a:spcBef>
                <a:spcPts val="4200"/>
              </a:spcBef>
              <a:buClr>
                <a:srgbClr val="000000"/>
              </a:buClr>
              <a:buFont typeface="Helvetica Light"/>
              <a:buChar char="•"/>
              <a:defRPr/>
            </a:pPr>
            <a:r>
              <a:rPr lang="en-US" sz="3000" dirty="0">
                <a:solidFill>
                  <a:srgbClr val="000000"/>
                </a:solidFill>
                <a:latin typeface="Arial" charset="0"/>
                <a:ea typeface="Helvetica Light"/>
                <a:cs typeface="Helvetica Light"/>
              </a:rPr>
              <a:t> </a:t>
            </a:r>
            <a:r>
              <a:rPr lang="cs-CZ" sz="3000" dirty="0" err="1">
                <a:solidFill>
                  <a:srgbClr val="000000"/>
                </a:solidFill>
                <a:latin typeface="Arial" charset="0"/>
                <a:ea typeface="Helvetica Light"/>
                <a:cs typeface="Helvetica Light"/>
              </a:rPr>
              <a:t>Fever</a:t>
            </a:r>
            <a:endParaRPr lang="cs-CZ" sz="3000" dirty="0">
              <a:solidFill>
                <a:srgbClr val="000000"/>
              </a:solidFill>
              <a:latin typeface="Arial" charset="0"/>
              <a:ea typeface="Helvetica Light"/>
              <a:cs typeface="Helvetica Light"/>
            </a:endParaRPr>
          </a:p>
          <a:p>
            <a:pPr marL="0" indent="0" defTabSz="584200" eaLnBrk="1" hangingPunct="1">
              <a:spcBef>
                <a:spcPts val="4200"/>
              </a:spcBef>
              <a:buClr>
                <a:srgbClr val="000000"/>
              </a:buClr>
              <a:buFont typeface="Helvetica Light"/>
              <a:buChar char="•"/>
              <a:defRPr/>
            </a:pPr>
            <a:r>
              <a:rPr lang="cs-CZ" sz="3000" dirty="0" err="1">
                <a:solidFill>
                  <a:srgbClr val="000000"/>
                </a:solidFill>
                <a:latin typeface="Arial" charset="0"/>
                <a:ea typeface="Helvetica Light"/>
                <a:cs typeface="Helvetica Light"/>
              </a:rPr>
              <a:t>Anemia</a:t>
            </a:r>
            <a:endParaRPr lang="cs-CZ" sz="3000" dirty="0">
              <a:solidFill>
                <a:srgbClr val="000000"/>
              </a:solidFill>
              <a:latin typeface="Arial" charset="0"/>
              <a:ea typeface="Helvetica Light"/>
              <a:cs typeface="Helvetica Light"/>
            </a:endParaRPr>
          </a:p>
          <a:p>
            <a:pPr marL="0" indent="0" defTabSz="584200" eaLnBrk="1" hangingPunct="1">
              <a:spcBef>
                <a:spcPts val="4200"/>
              </a:spcBef>
              <a:buClr>
                <a:srgbClr val="000000"/>
              </a:buClr>
              <a:buFontTx/>
              <a:buNone/>
              <a:defRPr/>
            </a:pPr>
            <a:r>
              <a:rPr lang="cs-CZ" sz="2800" dirty="0">
                <a:solidFill>
                  <a:srgbClr val="000000"/>
                </a:solidFill>
                <a:latin typeface="Arial" charset="0"/>
                <a:ea typeface="Helvetica Light"/>
                <a:cs typeface="Helvetica Light"/>
              </a:rPr>
              <a:t>.... </a:t>
            </a:r>
            <a:r>
              <a:rPr lang="cs-CZ" sz="2800" dirty="0" err="1">
                <a:solidFill>
                  <a:srgbClr val="000000"/>
                </a:solidFill>
                <a:latin typeface="Arial" charset="0"/>
                <a:ea typeface="Helvetica Light"/>
                <a:cs typeface="Helvetica Light"/>
              </a:rPr>
              <a:t>Or</a:t>
            </a:r>
            <a:r>
              <a:rPr lang="cs-CZ" sz="2800" dirty="0">
                <a:solidFill>
                  <a:srgbClr val="000000"/>
                </a:solidFill>
                <a:latin typeface="Arial" charset="0"/>
                <a:ea typeface="Helvetica Light"/>
                <a:cs typeface="Helvetica Light"/>
              </a:rPr>
              <a:t> as </a:t>
            </a:r>
            <a:r>
              <a:rPr lang="cs-CZ" sz="2800" dirty="0" err="1">
                <a:solidFill>
                  <a:srgbClr val="000000"/>
                </a:solidFill>
                <a:latin typeface="Arial" charset="0"/>
                <a:ea typeface="Helvetica Light"/>
                <a:cs typeface="Helvetica Light"/>
              </a:rPr>
              <a:t>complications</a:t>
            </a:r>
            <a:r>
              <a:rPr lang="cs-CZ" sz="2800" dirty="0">
                <a:solidFill>
                  <a:srgbClr val="000000"/>
                </a:solidFill>
                <a:latin typeface="Arial" charset="0"/>
                <a:ea typeface="Helvetica Light"/>
                <a:cs typeface="Helvetica Light"/>
              </a:rPr>
              <a:t>.</a:t>
            </a:r>
            <a:endParaRPr lang="en-US" sz="2800" dirty="0">
              <a:solidFill>
                <a:srgbClr val="000000"/>
              </a:solidFill>
              <a:latin typeface="Arial" charset="0"/>
              <a:ea typeface="Helvetica Light"/>
              <a:cs typeface="Helvetica Light"/>
            </a:endParaRP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7" name="Group 225"/>
          <p:cNvGrpSpPr>
            <a:grpSpLocks/>
          </p:cNvGrpSpPr>
          <p:nvPr/>
        </p:nvGrpSpPr>
        <p:grpSpPr bwMode="auto">
          <a:xfrm>
            <a:off x="0" y="0"/>
            <a:ext cx="9144000" cy="1303338"/>
            <a:chOff x="0" y="0"/>
            <a:chExt cx="13004800" cy="1852613"/>
          </a:xfrm>
        </p:grpSpPr>
        <p:sp>
          <p:nvSpPr>
            <p:cNvPr id="80899" name="Shape 223"/>
            <p:cNvSpPr>
              <a:spLocks noChangeArrowheads="1"/>
            </p:cNvSpPr>
            <p:nvPr/>
          </p:nvSpPr>
          <p:spPr bwMode="auto">
            <a:xfrm>
              <a:off x="0" y="0"/>
              <a:ext cx="13004800" cy="1852613"/>
            </a:xfrm>
            <a:prstGeom prst="rect">
              <a:avLst/>
            </a:prstGeom>
            <a:solidFill>
              <a:srgbClr val="BBE0E3"/>
            </a:solidFill>
            <a:ln w="9525">
              <a:noFill/>
              <a:round/>
              <a:headEnd/>
              <a:tailEnd/>
            </a:ln>
          </p:spPr>
          <p:txBody>
            <a:bodyPr lIns="0" tIns="0" rIns="0" bIns="0" anchor="ctr"/>
            <a:lstStyle/>
            <a:p>
              <a:pPr algn="ctr" defTabSz="411163"/>
              <a:endParaRPr lang="en-US" sz="1700">
                <a:solidFill>
                  <a:srgbClr val="FFFFFF"/>
                </a:solidFill>
                <a:latin typeface="Helvetica Light"/>
                <a:ea typeface="Helvetica Light"/>
                <a:cs typeface="Helvetica Light"/>
                <a:sym typeface="Helvetica Light"/>
              </a:endParaRPr>
            </a:p>
          </p:txBody>
        </p:sp>
        <p:sp>
          <p:nvSpPr>
            <p:cNvPr id="80900" name="Shape 224"/>
            <p:cNvSpPr>
              <a:spLocks noChangeArrowheads="1"/>
            </p:cNvSpPr>
            <p:nvPr/>
          </p:nvSpPr>
          <p:spPr bwMode="auto">
            <a:xfrm>
              <a:off x="0" y="0"/>
              <a:ext cx="13004800" cy="1554245"/>
            </a:xfrm>
            <a:prstGeom prst="rect">
              <a:avLst/>
            </a:prstGeom>
            <a:noFill/>
            <a:ln w="12700">
              <a:noFill/>
              <a:miter lim="400000"/>
              <a:headEnd/>
              <a:tailEnd/>
            </a:ln>
          </p:spPr>
          <p:txBody>
            <a:bodyPr lIns="89294" tIns="428610" rIns="89294" bIns="44647">
              <a:spAutoFit/>
            </a:bodyPr>
            <a:lstStyle/>
            <a:p>
              <a:pPr algn="ctr" defTabSz="411163"/>
              <a:r>
                <a:rPr lang="cs-CZ" sz="4000" dirty="0" err="1">
                  <a:solidFill>
                    <a:srgbClr val="000000"/>
                  </a:solidFill>
                  <a:ea typeface="Helvetica Light"/>
                  <a:cs typeface="Arial" charset="0"/>
                </a:rPr>
                <a:t>Extraintestinal</a:t>
              </a:r>
              <a:r>
                <a:rPr lang="cs-CZ" sz="4000" dirty="0">
                  <a:solidFill>
                    <a:srgbClr val="000000"/>
                  </a:solidFill>
                  <a:ea typeface="Helvetica Light"/>
                  <a:cs typeface="Arial" charset="0"/>
                </a:rPr>
                <a:t> </a:t>
              </a:r>
              <a:r>
                <a:rPr lang="cs-CZ" sz="4000" dirty="0" err="1">
                  <a:solidFill>
                    <a:srgbClr val="000000"/>
                  </a:solidFill>
                  <a:ea typeface="Helvetica Light"/>
                  <a:cs typeface="Arial" charset="0"/>
                </a:rPr>
                <a:t>symptoms</a:t>
              </a:r>
              <a:endParaRPr lang="cs-CZ" sz="4000" dirty="0">
                <a:solidFill>
                  <a:srgbClr val="000000"/>
                </a:solidFill>
                <a:ea typeface="Helvetica Light"/>
                <a:cs typeface="Arial" charset="0"/>
              </a:endParaRPr>
            </a:p>
          </p:txBody>
        </p:sp>
      </p:grpSp>
      <p:pic>
        <p:nvPicPr>
          <p:cNvPr id="80898" name="image.png"/>
          <p:cNvPicPr>
            <a:picLocks noChangeAspect="1" noChangeArrowheads="1"/>
          </p:cNvPicPr>
          <p:nvPr/>
        </p:nvPicPr>
        <p:blipFill>
          <a:blip r:embed="rId2"/>
          <a:srcRect t="2876" b="55734"/>
          <a:stretch>
            <a:fillRect/>
          </a:stretch>
        </p:blipFill>
        <p:spPr bwMode="auto">
          <a:xfrm>
            <a:off x="166688" y="1492250"/>
            <a:ext cx="8775700" cy="5365750"/>
          </a:xfrm>
          <a:prstGeom prst="rect">
            <a:avLst/>
          </a:prstGeom>
          <a:noFill/>
          <a:ln w="12700">
            <a:noFill/>
            <a:miter lim="400000"/>
            <a:headEnd/>
            <a:tailEnd/>
          </a:ln>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1" name="Group 230"/>
          <p:cNvGrpSpPr>
            <a:grpSpLocks/>
          </p:cNvGrpSpPr>
          <p:nvPr/>
        </p:nvGrpSpPr>
        <p:grpSpPr bwMode="auto">
          <a:xfrm>
            <a:off x="0" y="0"/>
            <a:ext cx="9144000" cy="1303338"/>
            <a:chOff x="0" y="0"/>
            <a:chExt cx="13004800" cy="1852613"/>
          </a:xfrm>
        </p:grpSpPr>
        <p:sp>
          <p:nvSpPr>
            <p:cNvPr id="81923" name="Shape 228"/>
            <p:cNvSpPr>
              <a:spLocks noChangeArrowheads="1"/>
            </p:cNvSpPr>
            <p:nvPr/>
          </p:nvSpPr>
          <p:spPr bwMode="auto">
            <a:xfrm>
              <a:off x="0" y="0"/>
              <a:ext cx="13004800" cy="1852613"/>
            </a:xfrm>
            <a:prstGeom prst="rect">
              <a:avLst/>
            </a:prstGeom>
            <a:solidFill>
              <a:srgbClr val="BBE0E3"/>
            </a:solidFill>
            <a:ln w="9525">
              <a:noFill/>
              <a:round/>
              <a:headEnd/>
              <a:tailEnd/>
            </a:ln>
          </p:spPr>
          <p:txBody>
            <a:bodyPr lIns="0" tIns="0" rIns="0" bIns="0" anchor="ctr"/>
            <a:lstStyle/>
            <a:p>
              <a:pPr algn="ctr" defTabSz="411163"/>
              <a:endParaRPr lang="en-US" sz="1700">
                <a:solidFill>
                  <a:srgbClr val="FFFFFF"/>
                </a:solidFill>
                <a:latin typeface="Helvetica Light"/>
                <a:ea typeface="Helvetica Light"/>
                <a:cs typeface="Helvetica Light"/>
                <a:sym typeface="Helvetica Light"/>
              </a:endParaRPr>
            </a:p>
          </p:txBody>
        </p:sp>
        <p:sp>
          <p:nvSpPr>
            <p:cNvPr id="81924" name="Shape 229"/>
            <p:cNvSpPr>
              <a:spLocks noChangeArrowheads="1"/>
            </p:cNvSpPr>
            <p:nvPr/>
          </p:nvSpPr>
          <p:spPr bwMode="auto">
            <a:xfrm>
              <a:off x="0" y="0"/>
              <a:ext cx="13004800" cy="1554245"/>
            </a:xfrm>
            <a:prstGeom prst="rect">
              <a:avLst/>
            </a:prstGeom>
            <a:noFill/>
            <a:ln w="12700">
              <a:noFill/>
              <a:miter lim="400000"/>
              <a:headEnd/>
              <a:tailEnd/>
            </a:ln>
          </p:spPr>
          <p:txBody>
            <a:bodyPr lIns="89294" tIns="428610" rIns="89294" bIns="44647">
              <a:spAutoFit/>
            </a:bodyPr>
            <a:lstStyle/>
            <a:p>
              <a:pPr algn="ctr" defTabSz="411163"/>
              <a:r>
                <a:rPr lang="cs-CZ" sz="4000" dirty="0" err="1">
                  <a:solidFill>
                    <a:srgbClr val="000000"/>
                  </a:solidFill>
                  <a:ea typeface="Helvetica Light"/>
                  <a:cs typeface="Arial" charset="0"/>
                </a:rPr>
                <a:t>Extraintestinal</a:t>
              </a:r>
              <a:r>
                <a:rPr lang="cs-CZ" sz="4000" dirty="0">
                  <a:solidFill>
                    <a:srgbClr val="000000"/>
                  </a:solidFill>
                  <a:ea typeface="Helvetica Light"/>
                  <a:cs typeface="Arial" charset="0"/>
                </a:rPr>
                <a:t> </a:t>
              </a:r>
              <a:r>
                <a:rPr lang="cs-CZ" sz="4000" dirty="0" err="1">
                  <a:solidFill>
                    <a:srgbClr val="000000"/>
                  </a:solidFill>
                  <a:ea typeface="Helvetica Light"/>
                  <a:cs typeface="Arial" charset="0"/>
                </a:rPr>
                <a:t>symptoms</a:t>
              </a:r>
              <a:endParaRPr lang="cs-CZ" sz="4000" dirty="0">
                <a:solidFill>
                  <a:srgbClr val="000000"/>
                </a:solidFill>
                <a:ea typeface="Helvetica Light"/>
                <a:cs typeface="Arial" charset="0"/>
              </a:endParaRPr>
            </a:p>
          </p:txBody>
        </p:sp>
      </p:grpSp>
      <p:pic>
        <p:nvPicPr>
          <p:cNvPr id="81922" name="image.png"/>
          <p:cNvPicPr>
            <a:picLocks noChangeAspect="1" noChangeArrowheads="1"/>
          </p:cNvPicPr>
          <p:nvPr/>
        </p:nvPicPr>
        <p:blipFill>
          <a:blip r:embed="rId2"/>
          <a:srcRect t="44234" r="63" b="8276"/>
          <a:stretch>
            <a:fillRect/>
          </a:stretch>
        </p:blipFill>
        <p:spPr bwMode="auto">
          <a:xfrm>
            <a:off x="217488" y="1314450"/>
            <a:ext cx="7897812" cy="5543550"/>
          </a:xfrm>
          <a:prstGeom prst="rect">
            <a:avLst/>
          </a:prstGeom>
          <a:noFill/>
          <a:ln w="12700">
            <a:noFill/>
            <a:miter lim="400000"/>
            <a:headEnd/>
            <a:tailEnd/>
          </a:ln>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5" name="Group 235"/>
          <p:cNvGrpSpPr>
            <a:grpSpLocks/>
          </p:cNvGrpSpPr>
          <p:nvPr/>
        </p:nvGrpSpPr>
        <p:grpSpPr bwMode="auto">
          <a:xfrm>
            <a:off x="0" y="0"/>
            <a:ext cx="9144000" cy="1303338"/>
            <a:chOff x="0" y="0"/>
            <a:chExt cx="13004800" cy="1852613"/>
          </a:xfrm>
        </p:grpSpPr>
        <p:sp>
          <p:nvSpPr>
            <p:cNvPr id="82947" name="Shape 233"/>
            <p:cNvSpPr>
              <a:spLocks noChangeArrowheads="1"/>
            </p:cNvSpPr>
            <p:nvPr/>
          </p:nvSpPr>
          <p:spPr bwMode="auto">
            <a:xfrm>
              <a:off x="0" y="0"/>
              <a:ext cx="13004800" cy="1852613"/>
            </a:xfrm>
            <a:prstGeom prst="rect">
              <a:avLst/>
            </a:prstGeom>
            <a:solidFill>
              <a:srgbClr val="BBE0E3"/>
            </a:solidFill>
            <a:ln w="9525">
              <a:noFill/>
              <a:round/>
              <a:headEnd/>
              <a:tailEnd/>
            </a:ln>
          </p:spPr>
          <p:txBody>
            <a:bodyPr lIns="0" tIns="0" rIns="0" bIns="0" anchor="ctr"/>
            <a:lstStyle/>
            <a:p>
              <a:pPr algn="ctr" defTabSz="411163"/>
              <a:endParaRPr lang="en-US" sz="1700">
                <a:solidFill>
                  <a:srgbClr val="FFFFFF"/>
                </a:solidFill>
                <a:latin typeface="Helvetica Light"/>
                <a:ea typeface="Helvetica Light"/>
                <a:cs typeface="Helvetica Light"/>
                <a:sym typeface="Helvetica Light"/>
              </a:endParaRPr>
            </a:p>
          </p:txBody>
        </p:sp>
        <p:sp>
          <p:nvSpPr>
            <p:cNvPr id="82948" name="Shape 234"/>
            <p:cNvSpPr>
              <a:spLocks noChangeArrowheads="1"/>
            </p:cNvSpPr>
            <p:nvPr/>
          </p:nvSpPr>
          <p:spPr bwMode="auto">
            <a:xfrm>
              <a:off x="0" y="0"/>
              <a:ext cx="13004800" cy="1554245"/>
            </a:xfrm>
            <a:prstGeom prst="rect">
              <a:avLst/>
            </a:prstGeom>
            <a:noFill/>
            <a:ln w="12700">
              <a:noFill/>
              <a:miter lim="400000"/>
              <a:headEnd/>
              <a:tailEnd/>
            </a:ln>
          </p:spPr>
          <p:txBody>
            <a:bodyPr lIns="89294" tIns="428610" rIns="89294" bIns="44647">
              <a:spAutoFit/>
            </a:bodyPr>
            <a:lstStyle/>
            <a:p>
              <a:pPr algn="ctr" defTabSz="411163"/>
              <a:r>
                <a:rPr lang="cs-CZ" sz="4000" dirty="0" err="1">
                  <a:solidFill>
                    <a:srgbClr val="000000"/>
                  </a:solidFill>
                  <a:ea typeface="Helvetica Light"/>
                  <a:cs typeface="Arial" charset="0"/>
                </a:rPr>
                <a:t>Extraintestinal</a:t>
              </a:r>
              <a:r>
                <a:rPr lang="cs-CZ" sz="4000" dirty="0">
                  <a:solidFill>
                    <a:srgbClr val="000000"/>
                  </a:solidFill>
                  <a:ea typeface="Helvetica Light"/>
                  <a:cs typeface="Arial" charset="0"/>
                </a:rPr>
                <a:t> </a:t>
              </a:r>
              <a:r>
                <a:rPr lang="cs-CZ" sz="4000" dirty="0" err="1">
                  <a:solidFill>
                    <a:srgbClr val="000000"/>
                  </a:solidFill>
                  <a:ea typeface="Helvetica Light"/>
                  <a:cs typeface="Arial" charset="0"/>
                </a:rPr>
                <a:t>symptoms</a:t>
              </a:r>
              <a:endParaRPr lang="cs-CZ" sz="4000" dirty="0">
                <a:solidFill>
                  <a:srgbClr val="000000"/>
                </a:solidFill>
                <a:ea typeface="Helvetica Light"/>
                <a:cs typeface="Arial" charset="0"/>
              </a:endParaRPr>
            </a:p>
          </p:txBody>
        </p:sp>
      </p:grpSp>
      <p:pic>
        <p:nvPicPr>
          <p:cNvPr id="82946" name="IMG_0442.png"/>
          <p:cNvPicPr>
            <a:picLocks noChangeAspect="1" noChangeArrowheads="1"/>
          </p:cNvPicPr>
          <p:nvPr/>
        </p:nvPicPr>
        <p:blipFill>
          <a:blip r:embed="rId2"/>
          <a:srcRect l="36182" t="12804"/>
          <a:stretch>
            <a:fillRect/>
          </a:stretch>
        </p:blipFill>
        <p:spPr bwMode="auto">
          <a:xfrm>
            <a:off x="2192338" y="1352550"/>
            <a:ext cx="5370512" cy="5505450"/>
          </a:xfrm>
          <a:prstGeom prst="rect">
            <a:avLst/>
          </a:prstGeom>
          <a:noFill/>
          <a:ln w="12700">
            <a:noFill/>
            <a:miter lim="400000"/>
            <a:headEnd/>
            <a:tailEnd/>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hape 238"/>
          <p:cNvSpPr>
            <a:spLocks noGrp="1"/>
          </p:cNvSpPr>
          <p:nvPr>
            <p:ph type="title" idx="4294967295"/>
          </p:nvPr>
        </p:nvSpPr>
        <p:spPr bwMode="auto">
          <a:xfrm>
            <a:off x="0" y="0"/>
            <a:ext cx="9144000" cy="1162050"/>
          </a:xfrm>
          <a:solidFill>
            <a:srgbClr val="BBE0E3"/>
          </a:solidFill>
          <a:ln w="9525"/>
        </p:spPr>
        <p:txBody>
          <a:bodyPr vert="horz" wrap="square" lIns="89294" tIns="44647" rIns="89294" bIns="44647" numCol="1" anchor="t" anchorCtr="0" compatLnSpc="1">
            <a:prstTxWarp prst="textNoShape">
              <a:avLst/>
            </a:prstTxWarp>
          </a:bodyPr>
          <a:lstStyle/>
          <a:p>
            <a:pPr defTabSz="1298575" eaLnBrk="1" hangingPunct="1">
              <a:defRPr/>
            </a:pPr>
            <a:r>
              <a:rPr lang="cs-CZ" sz="4000" dirty="0" err="1">
                <a:solidFill>
                  <a:srgbClr val="000000"/>
                </a:solidFill>
                <a:latin typeface="Arial" charset="0"/>
                <a:cs typeface="Arial" charset="0"/>
              </a:rPr>
              <a:t>Diagnoses</a:t>
            </a:r>
            <a:endParaRPr lang="cs-CZ" sz="4000" dirty="0">
              <a:solidFill>
                <a:srgbClr val="000000"/>
              </a:solidFill>
              <a:latin typeface="Arial" charset="0"/>
              <a:cs typeface="Arial" charset="0"/>
            </a:endParaRPr>
          </a:p>
        </p:txBody>
      </p:sp>
      <p:sp>
        <p:nvSpPr>
          <p:cNvPr id="239" name="Shape 239"/>
          <p:cNvSpPr>
            <a:spLocks noGrp="1"/>
          </p:cNvSpPr>
          <p:nvPr>
            <p:ph type="body" idx="4294967295"/>
          </p:nvPr>
        </p:nvSpPr>
        <p:spPr bwMode="auto">
          <a:xfrm>
            <a:off x="989013" y="1387475"/>
            <a:ext cx="6384925" cy="4117975"/>
          </a:xfrm>
          <a:ln w="9525"/>
        </p:spPr>
        <p:txBody>
          <a:bodyPr lIns="89294" tIns="44647" rIns="89294" bIns="44647"/>
          <a:lstStyle/>
          <a:p>
            <a:pPr marL="609600" indent="-609600" eaLnBrk="1" hangingPunct="1">
              <a:spcBef>
                <a:spcPts val="1100"/>
              </a:spcBef>
              <a:buClr>
                <a:srgbClr val="000000"/>
              </a:buClr>
              <a:buFontTx/>
              <a:buAutoNum type="arabicPeriod"/>
              <a:defRPr/>
            </a:pPr>
            <a:r>
              <a:rPr lang="cs-CZ" sz="3800" dirty="0" err="1">
                <a:solidFill>
                  <a:srgbClr val="000000"/>
                </a:solidFill>
                <a:latin typeface="Arial" charset="0"/>
                <a:ea typeface="Helvetica Light"/>
                <a:cs typeface="Helvetica Light"/>
              </a:rPr>
              <a:t>History</a:t>
            </a:r>
            <a:endParaRPr lang="en-US" sz="3800" dirty="0">
              <a:solidFill>
                <a:srgbClr val="000000"/>
              </a:solidFill>
              <a:latin typeface="Arial" charset="0"/>
              <a:ea typeface="Helvetica Light"/>
              <a:cs typeface="Helvetica Light"/>
            </a:endParaRPr>
          </a:p>
          <a:p>
            <a:pPr marL="609600" indent="-609600" eaLnBrk="1" hangingPunct="1">
              <a:spcBef>
                <a:spcPts val="1100"/>
              </a:spcBef>
              <a:buClr>
                <a:srgbClr val="000000"/>
              </a:buClr>
              <a:buFontTx/>
              <a:buAutoNum type="arabicPeriod"/>
              <a:defRPr/>
            </a:pPr>
            <a:r>
              <a:rPr lang="cs-CZ" sz="3800" dirty="0" err="1">
                <a:solidFill>
                  <a:srgbClr val="000000"/>
                </a:solidFill>
                <a:latin typeface="Arial" charset="0"/>
                <a:ea typeface="Helvetica Light"/>
                <a:cs typeface="Helvetica Light"/>
              </a:rPr>
              <a:t>Physical</a:t>
            </a:r>
            <a:r>
              <a:rPr lang="cs-CZ" sz="3800" dirty="0">
                <a:solidFill>
                  <a:srgbClr val="000000"/>
                </a:solidFill>
                <a:latin typeface="Arial" charset="0"/>
                <a:ea typeface="Helvetica Light"/>
                <a:cs typeface="Helvetica Light"/>
              </a:rPr>
              <a:t> </a:t>
            </a:r>
            <a:r>
              <a:rPr lang="cs-CZ" sz="3800" dirty="0" err="1">
                <a:solidFill>
                  <a:srgbClr val="000000"/>
                </a:solidFill>
                <a:latin typeface="Arial" charset="0"/>
                <a:ea typeface="Helvetica Light"/>
                <a:cs typeface="Helvetica Light"/>
              </a:rPr>
              <a:t>examination</a:t>
            </a:r>
            <a:endParaRPr lang="en-US" sz="3800" dirty="0">
              <a:solidFill>
                <a:srgbClr val="000000"/>
              </a:solidFill>
              <a:latin typeface="Arial" charset="0"/>
              <a:ea typeface="Helvetica Light"/>
              <a:cs typeface="Helvetica Light"/>
            </a:endParaRPr>
          </a:p>
          <a:p>
            <a:pPr marL="609600" indent="-609600" eaLnBrk="1" hangingPunct="1">
              <a:spcBef>
                <a:spcPts val="1100"/>
              </a:spcBef>
              <a:buClr>
                <a:srgbClr val="000000"/>
              </a:buClr>
              <a:buFontTx/>
              <a:buAutoNum type="arabicPeriod"/>
              <a:defRPr/>
            </a:pPr>
            <a:r>
              <a:rPr lang="en-US" sz="3800" dirty="0" err="1">
                <a:solidFill>
                  <a:srgbClr val="000000"/>
                </a:solidFill>
                <a:latin typeface="Arial" charset="0"/>
                <a:ea typeface="Helvetica Light"/>
                <a:cs typeface="Helvetica Light"/>
              </a:rPr>
              <a:t>Morfologic</a:t>
            </a:r>
            <a:r>
              <a:rPr lang="cs-CZ" sz="3800" dirty="0">
                <a:solidFill>
                  <a:srgbClr val="000000"/>
                </a:solidFill>
                <a:latin typeface="Arial" charset="0"/>
                <a:ea typeface="Helvetica Light"/>
                <a:cs typeface="Helvetica Light"/>
              </a:rPr>
              <a:t>al </a:t>
            </a:r>
            <a:r>
              <a:rPr lang="cs-CZ" sz="3800" dirty="0" err="1">
                <a:solidFill>
                  <a:srgbClr val="000000"/>
                </a:solidFill>
                <a:latin typeface="Arial" charset="0"/>
                <a:ea typeface="Helvetica Light"/>
                <a:cs typeface="Helvetica Light"/>
              </a:rPr>
              <a:t>investigation</a:t>
            </a:r>
            <a:endParaRPr lang="en-US" sz="3800" dirty="0">
              <a:solidFill>
                <a:srgbClr val="000000"/>
              </a:solidFill>
              <a:latin typeface="Arial" charset="0"/>
              <a:ea typeface="Helvetica Light"/>
              <a:cs typeface="Helvetica Light"/>
            </a:endParaRPr>
          </a:p>
          <a:p>
            <a:pPr marL="609600" indent="-609600" eaLnBrk="1" hangingPunct="1">
              <a:spcBef>
                <a:spcPts val="1100"/>
              </a:spcBef>
              <a:buClr>
                <a:srgbClr val="000000"/>
              </a:buClr>
              <a:buFontTx/>
              <a:buAutoNum type="arabicPeriod"/>
              <a:defRPr/>
            </a:pPr>
            <a:r>
              <a:rPr lang="en-US" sz="3800" dirty="0" err="1">
                <a:solidFill>
                  <a:srgbClr val="000000"/>
                </a:solidFill>
                <a:latin typeface="Arial" charset="0"/>
                <a:ea typeface="Helvetica Light"/>
                <a:cs typeface="Helvetica Light"/>
              </a:rPr>
              <a:t>Laborat</a:t>
            </a:r>
            <a:r>
              <a:rPr lang="cs-CZ" sz="3800" dirty="0" err="1">
                <a:solidFill>
                  <a:srgbClr val="000000"/>
                </a:solidFill>
                <a:latin typeface="Arial" charset="0"/>
                <a:ea typeface="Helvetica Light"/>
                <a:cs typeface="Helvetica Light"/>
              </a:rPr>
              <a:t>ory</a:t>
            </a:r>
            <a:r>
              <a:rPr lang="cs-CZ" sz="3800" dirty="0">
                <a:solidFill>
                  <a:srgbClr val="000000"/>
                </a:solidFill>
                <a:latin typeface="Arial" charset="0"/>
                <a:ea typeface="Helvetica Light"/>
                <a:cs typeface="Helvetica Light"/>
              </a:rPr>
              <a:t> </a:t>
            </a:r>
            <a:r>
              <a:rPr lang="cs-CZ" sz="3800" dirty="0" err="1">
                <a:solidFill>
                  <a:srgbClr val="000000"/>
                </a:solidFill>
                <a:latin typeface="Arial" charset="0"/>
                <a:ea typeface="Helvetica Light"/>
                <a:cs typeface="Helvetica Light"/>
              </a:rPr>
              <a:t>tests</a:t>
            </a:r>
            <a:endParaRPr lang="en-US" sz="3800" dirty="0">
              <a:solidFill>
                <a:srgbClr val="000000"/>
              </a:solidFill>
              <a:latin typeface="Arial" charset="0"/>
              <a:ea typeface="Helvetica Light"/>
              <a:cs typeface="Helvetica Light"/>
            </a:endParaRPr>
          </a:p>
          <a:p>
            <a:pPr marL="609600" indent="-609600" eaLnBrk="1" hangingPunct="1">
              <a:spcBef>
                <a:spcPts val="1100"/>
              </a:spcBef>
              <a:buClr>
                <a:srgbClr val="000000"/>
              </a:buClr>
              <a:buFontTx/>
              <a:buAutoNum type="arabicPeriod"/>
              <a:defRPr/>
            </a:pPr>
            <a:r>
              <a:rPr lang="cs-CZ" sz="3800" dirty="0" err="1">
                <a:solidFill>
                  <a:srgbClr val="000000"/>
                </a:solidFill>
                <a:latin typeface="Arial" charset="0"/>
                <a:ea typeface="Helvetica Light"/>
                <a:cs typeface="Helvetica Light"/>
              </a:rPr>
              <a:t>Diagnostic</a:t>
            </a:r>
            <a:r>
              <a:rPr lang="cs-CZ" sz="3800" dirty="0">
                <a:solidFill>
                  <a:srgbClr val="000000"/>
                </a:solidFill>
                <a:latin typeface="Arial" charset="0"/>
                <a:ea typeface="Helvetica Light"/>
                <a:cs typeface="Helvetica Light"/>
              </a:rPr>
              <a:t> </a:t>
            </a:r>
            <a:r>
              <a:rPr lang="cs-CZ" sz="3800" dirty="0" err="1">
                <a:solidFill>
                  <a:srgbClr val="000000"/>
                </a:solidFill>
                <a:latin typeface="Arial" charset="0"/>
                <a:ea typeface="Helvetica Light"/>
                <a:cs typeface="Helvetica Light"/>
              </a:rPr>
              <a:t>Conclusion</a:t>
            </a:r>
            <a:endParaRPr lang="en-US" sz="3800" dirty="0">
              <a:solidFill>
                <a:srgbClr val="000000"/>
              </a:solidFill>
              <a:latin typeface="Arial" charset="0"/>
              <a:ea typeface="Helvetica Light"/>
              <a:cs typeface="Helvetica Light"/>
            </a:endParaRPr>
          </a:p>
        </p:txBody>
      </p:sp>
      <p:sp>
        <p:nvSpPr>
          <p:cNvPr id="83971" name="Shape 240"/>
          <p:cNvSpPr>
            <a:spLocks noChangeArrowheads="1"/>
          </p:cNvSpPr>
          <p:nvPr/>
        </p:nvSpPr>
        <p:spPr bwMode="auto">
          <a:xfrm>
            <a:off x="2273300" y="6078538"/>
            <a:ext cx="6248400" cy="339725"/>
          </a:xfrm>
          <a:prstGeom prst="rect">
            <a:avLst/>
          </a:prstGeom>
          <a:noFill/>
          <a:ln w="12700">
            <a:noFill/>
            <a:miter lim="400000"/>
            <a:headEnd/>
            <a:tailEnd/>
          </a:ln>
        </p:spPr>
        <p:txBody>
          <a:bodyPr lIns="89294" tIns="44647" rIns="89294" bIns="44647">
            <a:spAutoFit/>
          </a:bodyPr>
          <a:lstStyle/>
          <a:p>
            <a:pPr defTabSz="582613">
              <a:spcBef>
                <a:spcPts val="1475"/>
              </a:spcBef>
            </a:pPr>
            <a:r>
              <a:rPr lang="en-US" sz="1600">
                <a:solidFill>
                  <a:srgbClr val="000000"/>
                </a:solidFill>
                <a:latin typeface="Times New Roman" pitchFamily="18" charset="0"/>
                <a:ea typeface="Helvetica Light"/>
                <a:cs typeface="Times New Roman" pitchFamily="18" charset="0"/>
                <a:sym typeface="Times New Roman" pitchFamily="18" charset="0"/>
              </a:rPr>
              <a:t>Doporučené postupy při diagnostice a léčbě IBD, listopad 2001</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6738"/>
            <a:ext cx="8913813" cy="1238250"/>
          </a:xfrm>
        </p:spPr>
        <p:style>
          <a:lnRef idx="2">
            <a:schemeClr val="accent5">
              <a:shade val="50000"/>
            </a:schemeClr>
          </a:lnRef>
          <a:fillRef idx="1">
            <a:schemeClr val="accent5"/>
          </a:fillRef>
          <a:effectRef idx="0">
            <a:schemeClr val="accent5"/>
          </a:effectRef>
          <a:fontRef idx="minor">
            <a:schemeClr val="lt1"/>
          </a:fontRef>
        </p:style>
        <p:txBody>
          <a:bodyPr/>
          <a:lstStyle/>
          <a:p>
            <a:pPr eaLnBrk="1" fontAlgn="auto" hangingPunct="1">
              <a:spcBef>
                <a:spcPts val="0"/>
              </a:spcBef>
              <a:spcAft>
                <a:spcPts val="0"/>
              </a:spcAft>
              <a:defRPr/>
            </a:pPr>
            <a:r>
              <a:rPr lang="cs-CZ" dirty="0" err="1">
                <a:sym typeface="Arial"/>
              </a:rPr>
              <a:t>According</a:t>
            </a:r>
            <a:r>
              <a:rPr lang="cs-CZ" dirty="0">
                <a:sym typeface="Arial"/>
              </a:rPr>
              <a:t> to Etiology II</a:t>
            </a:r>
          </a:p>
        </p:txBody>
      </p:sp>
      <p:sp>
        <p:nvSpPr>
          <p:cNvPr id="3" name="Text Placeholder 2"/>
          <p:cNvSpPr>
            <a:spLocks noGrp="1"/>
          </p:cNvSpPr>
          <p:nvPr>
            <p:ph type="body" idx="1"/>
          </p:nvPr>
        </p:nvSpPr>
        <p:spPr>
          <a:xfrm>
            <a:off x="566738" y="1900238"/>
            <a:ext cx="7610475" cy="4262437"/>
          </a:xfrm>
        </p:spPr>
        <p:txBody>
          <a:bodyPr/>
          <a:lstStyle/>
          <a:p>
            <a:pPr eaLnBrk="1" hangingPunct="1"/>
            <a:r>
              <a:rPr lang="cs-CZ" sz="2400" dirty="0" err="1">
                <a:latin typeface="Arial" charset="0"/>
                <a:cs typeface="Arial" charset="0"/>
              </a:rPr>
              <a:t>Endogenous</a:t>
            </a:r>
            <a:r>
              <a:rPr lang="cs-CZ" sz="2400" dirty="0">
                <a:latin typeface="Arial" charset="0"/>
                <a:cs typeface="Arial" charset="0"/>
              </a:rPr>
              <a:t> etiology:</a:t>
            </a:r>
          </a:p>
          <a:p>
            <a:pPr lvl="1" eaLnBrk="1" hangingPunct="1"/>
            <a:r>
              <a:rPr lang="cs-CZ" sz="2400" dirty="0" err="1">
                <a:latin typeface="Arial" charset="0"/>
                <a:cs typeface="Arial" charset="0"/>
              </a:rPr>
              <a:t>Ischemic</a:t>
            </a:r>
            <a:r>
              <a:rPr lang="cs-CZ" sz="2400" dirty="0">
                <a:latin typeface="Arial" charset="0"/>
                <a:cs typeface="Arial" charset="0"/>
              </a:rPr>
              <a:t> </a:t>
            </a:r>
            <a:r>
              <a:rPr lang="cs-CZ" sz="2400" dirty="0" err="1">
                <a:latin typeface="Arial" charset="0"/>
                <a:cs typeface="Arial" charset="0"/>
              </a:rPr>
              <a:t>colitis</a:t>
            </a:r>
            <a:endParaRPr lang="cs-CZ" sz="2400" dirty="0">
              <a:latin typeface="Arial" charset="0"/>
              <a:cs typeface="Arial" charset="0"/>
            </a:endParaRPr>
          </a:p>
          <a:p>
            <a:pPr lvl="1" eaLnBrk="1" hangingPunct="1"/>
            <a:r>
              <a:rPr lang="cs-CZ" sz="2400" dirty="0" err="1">
                <a:latin typeface="Arial" charset="0"/>
                <a:cs typeface="Arial" charset="0"/>
              </a:rPr>
              <a:t>Diverticulitis</a:t>
            </a:r>
            <a:endParaRPr lang="cs-CZ" sz="2400" dirty="0">
              <a:latin typeface="Arial" charset="0"/>
              <a:cs typeface="Arial" charset="0"/>
            </a:endParaRPr>
          </a:p>
          <a:p>
            <a:pPr lvl="1" eaLnBrk="1" hangingPunct="1"/>
            <a:r>
              <a:rPr lang="cs-CZ" sz="2400" dirty="0" err="1">
                <a:latin typeface="Arial" charset="0"/>
                <a:cs typeface="Arial" charset="0"/>
              </a:rPr>
              <a:t>Linitis</a:t>
            </a:r>
            <a:r>
              <a:rPr lang="cs-CZ" sz="2400" dirty="0">
                <a:latin typeface="Arial" charset="0"/>
                <a:cs typeface="Arial" charset="0"/>
              </a:rPr>
              <a:t> </a:t>
            </a:r>
            <a:r>
              <a:rPr lang="cs-CZ" sz="2400" dirty="0" err="1">
                <a:latin typeface="Arial" charset="0"/>
                <a:cs typeface="Arial" charset="0"/>
              </a:rPr>
              <a:t>plastica</a:t>
            </a:r>
            <a:endParaRPr lang="cs-CZ" sz="2400" dirty="0">
              <a:latin typeface="Arial" charset="0"/>
              <a:cs typeface="Arial" charset="0"/>
            </a:endParaRPr>
          </a:p>
          <a:p>
            <a:pPr lvl="1" eaLnBrk="1" hangingPunct="1"/>
            <a:r>
              <a:rPr lang="cs-CZ" sz="2400" dirty="0" err="1">
                <a:latin typeface="Arial" charset="0"/>
                <a:cs typeface="Arial" charset="0"/>
              </a:rPr>
              <a:t>Neutropennic</a:t>
            </a:r>
            <a:r>
              <a:rPr lang="cs-CZ" sz="2400" dirty="0">
                <a:latin typeface="Arial" charset="0"/>
                <a:cs typeface="Arial" charset="0"/>
              </a:rPr>
              <a:t> </a:t>
            </a:r>
            <a:r>
              <a:rPr lang="cs-CZ" sz="2400" dirty="0" err="1">
                <a:latin typeface="Arial" charset="0"/>
                <a:cs typeface="Arial" charset="0"/>
              </a:rPr>
              <a:t>enterocolitis</a:t>
            </a:r>
            <a:endParaRPr lang="cs-CZ" sz="2400" dirty="0">
              <a:latin typeface="Arial" charset="0"/>
              <a:cs typeface="Arial" charset="0"/>
            </a:endParaRPr>
          </a:p>
          <a:p>
            <a:pPr lvl="1" eaLnBrk="1" hangingPunct="1">
              <a:buFont typeface="Helvetica" pitchFamily="34" charset="0"/>
              <a:buNone/>
            </a:pPr>
            <a:endParaRPr lang="cs-CZ" sz="2400" dirty="0">
              <a:latin typeface="Arial" charset="0"/>
              <a:cs typeface="Arial" charset="0"/>
            </a:endParaRP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Shape 242"/>
          <p:cNvSpPr>
            <a:spLocks noGrp="1"/>
          </p:cNvSpPr>
          <p:nvPr>
            <p:ph type="title" idx="4294967295"/>
          </p:nvPr>
        </p:nvSpPr>
        <p:spPr bwMode="auto">
          <a:xfrm>
            <a:off x="0" y="0"/>
            <a:ext cx="9144000" cy="1277957"/>
          </a:xfrm>
          <a:solidFill>
            <a:srgbClr val="BBE0E3"/>
          </a:solidFill>
          <a:ln w="9525"/>
        </p:spPr>
        <p:txBody>
          <a:bodyPr vert="horz" wrap="square" lIns="89294" tIns="44647" rIns="89294" bIns="44647" numCol="1" anchor="t" anchorCtr="0" compatLnSpc="1">
            <a:prstTxWarp prst="textNoShape">
              <a:avLst/>
            </a:prstTxWarp>
          </a:bodyPr>
          <a:lstStyle/>
          <a:p>
            <a:pPr defTabSz="1298575" eaLnBrk="1" hangingPunct="1">
              <a:defRPr/>
            </a:pPr>
            <a:r>
              <a:rPr lang="cs-CZ" sz="4800" dirty="0" err="1">
                <a:solidFill>
                  <a:srgbClr val="000000"/>
                </a:solidFill>
                <a:latin typeface="Arial" charset="0"/>
                <a:ea typeface="Helvetica Light"/>
                <a:cs typeface="Helvetica Light"/>
              </a:rPr>
              <a:t>Morfological</a:t>
            </a:r>
            <a:r>
              <a:rPr lang="cs-CZ" sz="4800" dirty="0">
                <a:solidFill>
                  <a:srgbClr val="000000"/>
                </a:solidFill>
                <a:latin typeface="Arial" charset="0"/>
                <a:ea typeface="Helvetica Light"/>
                <a:cs typeface="Helvetica Light"/>
              </a:rPr>
              <a:t> </a:t>
            </a:r>
            <a:r>
              <a:rPr lang="cs-CZ" sz="4800" dirty="0" err="1">
                <a:solidFill>
                  <a:srgbClr val="000000"/>
                </a:solidFill>
                <a:latin typeface="Arial" charset="0"/>
                <a:ea typeface="Helvetica Light"/>
                <a:cs typeface="Helvetica Light"/>
              </a:rPr>
              <a:t>Investigation</a:t>
            </a:r>
            <a:endParaRPr lang="en-US" sz="4800" dirty="0">
              <a:solidFill>
                <a:srgbClr val="000000"/>
              </a:solidFill>
              <a:latin typeface="Arial" charset="0"/>
              <a:ea typeface="Helvetica Light"/>
              <a:cs typeface="Helvetica Light"/>
            </a:endParaRPr>
          </a:p>
        </p:txBody>
      </p:sp>
      <p:sp>
        <p:nvSpPr>
          <p:cNvPr id="243" name="Shape 243"/>
          <p:cNvSpPr>
            <a:spLocks noGrp="1"/>
          </p:cNvSpPr>
          <p:nvPr>
            <p:ph type="body" idx="4294967295"/>
          </p:nvPr>
        </p:nvSpPr>
        <p:spPr bwMode="auto">
          <a:xfrm>
            <a:off x="495759" y="1676400"/>
            <a:ext cx="8229600" cy="4117975"/>
          </a:xfrm>
          <a:ln w="9525"/>
        </p:spPr>
        <p:txBody>
          <a:bodyPr lIns="89294" tIns="44647" rIns="89294" bIns="44647"/>
          <a:lstStyle/>
          <a:p>
            <a:pPr marL="0" indent="0" defTabSz="822325" eaLnBrk="1" hangingPunct="1">
              <a:lnSpc>
                <a:spcPct val="90000"/>
              </a:lnSpc>
              <a:spcBef>
                <a:spcPts val="900"/>
              </a:spcBef>
              <a:buSzTx/>
              <a:buFontTx/>
              <a:buNone/>
              <a:defRPr/>
            </a:pPr>
            <a:endParaRPr lang="en-US" sz="2900" dirty="0">
              <a:solidFill>
                <a:srgbClr val="000000"/>
              </a:solidFill>
              <a:latin typeface="Arial" charset="0"/>
              <a:ea typeface="Helvetica Light"/>
              <a:cs typeface="Helvetica Light"/>
            </a:endParaRPr>
          </a:p>
          <a:p>
            <a:pPr marL="0" indent="0" defTabSz="822325" eaLnBrk="1" hangingPunct="1">
              <a:lnSpc>
                <a:spcPct val="90000"/>
              </a:lnSpc>
              <a:spcBef>
                <a:spcPts val="900"/>
              </a:spcBef>
              <a:buClr>
                <a:srgbClr val="000000"/>
              </a:buClr>
              <a:buFontTx/>
              <a:buAutoNum type="arabicPeriod"/>
              <a:defRPr/>
            </a:pPr>
            <a:r>
              <a:rPr lang="cs-CZ" sz="2900" dirty="0" err="1">
                <a:solidFill>
                  <a:srgbClr val="000000"/>
                </a:solidFill>
                <a:latin typeface="Arial" charset="0"/>
                <a:ea typeface="Helvetica Light"/>
                <a:cs typeface="Helvetica Light"/>
              </a:rPr>
              <a:t>Coloscopy</a:t>
            </a:r>
            <a:r>
              <a:rPr lang="cs-CZ" sz="2900" dirty="0">
                <a:solidFill>
                  <a:srgbClr val="000000"/>
                </a:solidFill>
                <a:latin typeface="Arial" charset="0"/>
                <a:ea typeface="Helvetica Light"/>
                <a:cs typeface="Helvetica Light"/>
              </a:rPr>
              <a:t> </a:t>
            </a:r>
            <a:r>
              <a:rPr lang="cs-CZ" sz="2900" dirty="0" err="1">
                <a:solidFill>
                  <a:srgbClr val="000000"/>
                </a:solidFill>
                <a:latin typeface="Arial" charset="0"/>
                <a:ea typeface="Helvetica Light"/>
                <a:cs typeface="Helvetica Light"/>
              </a:rPr>
              <a:t>with</a:t>
            </a:r>
            <a:r>
              <a:rPr lang="cs-CZ" sz="2900" dirty="0">
                <a:solidFill>
                  <a:srgbClr val="000000"/>
                </a:solidFill>
                <a:latin typeface="Arial" charset="0"/>
                <a:ea typeface="Helvetica Light"/>
                <a:cs typeface="Helvetica Light"/>
              </a:rPr>
              <a:t> biopsie (</a:t>
            </a:r>
            <a:r>
              <a:rPr lang="cs-CZ" sz="2900" dirty="0" err="1">
                <a:solidFill>
                  <a:srgbClr val="000000"/>
                </a:solidFill>
                <a:latin typeface="Arial" charset="0"/>
                <a:ea typeface="Helvetica Light"/>
                <a:cs typeface="Helvetica Light"/>
              </a:rPr>
              <a:t>terminal</a:t>
            </a:r>
            <a:r>
              <a:rPr lang="cs-CZ" sz="2900" dirty="0">
                <a:solidFill>
                  <a:srgbClr val="000000"/>
                </a:solidFill>
                <a:latin typeface="Arial" charset="0"/>
                <a:ea typeface="Helvetica Light"/>
                <a:cs typeface="Helvetica Light"/>
              </a:rPr>
              <a:t> ileum </a:t>
            </a:r>
            <a:r>
              <a:rPr lang="cs-CZ" sz="2900" dirty="0" err="1">
                <a:solidFill>
                  <a:srgbClr val="000000"/>
                </a:solidFill>
                <a:latin typeface="Arial" charset="0"/>
                <a:ea typeface="Helvetica Light"/>
                <a:cs typeface="Helvetica Light"/>
              </a:rPr>
              <a:t>intubation</a:t>
            </a:r>
            <a:r>
              <a:rPr lang="cs-CZ" sz="2900" dirty="0">
                <a:solidFill>
                  <a:srgbClr val="000000"/>
                </a:solidFill>
                <a:latin typeface="Arial" charset="0"/>
                <a:ea typeface="Helvetica Light"/>
                <a:cs typeface="Helvetica Light"/>
              </a:rPr>
              <a:t>)</a:t>
            </a:r>
            <a:endParaRPr lang="en-US" sz="2900" dirty="0">
              <a:solidFill>
                <a:srgbClr val="000000"/>
              </a:solidFill>
              <a:latin typeface="Arial" charset="0"/>
              <a:ea typeface="Helvetica Light"/>
              <a:cs typeface="Helvetica Light"/>
            </a:endParaRPr>
          </a:p>
          <a:p>
            <a:pPr marL="0" indent="0" defTabSz="822325" eaLnBrk="1" hangingPunct="1">
              <a:lnSpc>
                <a:spcPct val="90000"/>
              </a:lnSpc>
              <a:spcBef>
                <a:spcPts val="900"/>
              </a:spcBef>
              <a:buClr>
                <a:srgbClr val="000000"/>
              </a:buClr>
              <a:buFontTx/>
              <a:buAutoNum type="arabicPeriod"/>
              <a:defRPr/>
            </a:pPr>
            <a:r>
              <a:rPr lang="en-US" sz="2900" dirty="0">
                <a:solidFill>
                  <a:srgbClr val="000000"/>
                </a:solidFill>
                <a:latin typeface="Arial" charset="0"/>
                <a:ea typeface="Helvetica Light"/>
                <a:cs typeface="Helvetica Light"/>
              </a:rPr>
              <a:t>Gastro</a:t>
            </a:r>
            <a:r>
              <a:rPr lang="cs-CZ" sz="2900" dirty="0" err="1">
                <a:solidFill>
                  <a:srgbClr val="000000"/>
                </a:solidFill>
                <a:latin typeface="Arial" charset="0"/>
                <a:ea typeface="Helvetica Light"/>
                <a:cs typeface="Helvetica Light"/>
              </a:rPr>
              <a:t>scopy</a:t>
            </a:r>
            <a:r>
              <a:rPr lang="cs-CZ" sz="2900" dirty="0">
                <a:solidFill>
                  <a:srgbClr val="000000"/>
                </a:solidFill>
                <a:latin typeface="Arial" charset="0"/>
                <a:ea typeface="Helvetica Light"/>
                <a:cs typeface="Helvetica Light"/>
              </a:rPr>
              <a:t>, </a:t>
            </a:r>
            <a:r>
              <a:rPr lang="cs-CZ" sz="2900" dirty="0" err="1">
                <a:solidFill>
                  <a:srgbClr val="000000"/>
                </a:solidFill>
                <a:latin typeface="Arial" charset="0"/>
                <a:ea typeface="Helvetica Light"/>
                <a:cs typeface="Helvetica Light"/>
              </a:rPr>
              <a:t>enteroscopy</a:t>
            </a:r>
            <a:r>
              <a:rPr lang="cs-CZ" sz="2900" dirty="0">
                <a:solidFill>
                  <a:srgbClr val="000000"/>
                </a:solidFill>
                <a:latin typeface="Arial" charset="0"/>
                <a:ea typeface="Helvetica Light"/>
                <a:cs typeface="Helvetica Light"/>
              </a:rPr>
              <a:t>, </a:t>
            </a:r>
            <a:r>
              <a:rPr lang="cs-CZ" sz="2900" dirty="0" err="1">
                <a:solidFill>
                  <a:srgbClr val="000000"/>
                </a:solidFill>
                <a:latin typeface="Arial" charset="0"/>
                <a:ea typeface="Helvetica Light"/>
                <a:cs typeface="Helvetica Light"/>
              </a:rPr>
              <a:t>capsule</a:t>
            </a:r>
            <a:r>
              <a:rPr lang="cs-CZ" sz="2900" dirty="0">
                <a:solidFill>
                  <a:srgbClr val="000000"/>
                </a:solidFill>
                <a:latin typeface="Arial" charset="0"/>
                <a:ea typeface="Helvetica Light"/>
                <a:cs typeface="Helvetica Light"/>
              </a:rPr>
              <a:t> </a:t>
            </a:r>
            <a:r>
              <a:rPr lang="cs-CZ" sz="2900" dirty="0" err="1">
                <a:solidFill>
                  <a:srgbClr val="000000"/>
                </a:solidFill>
                <a:latin typeface="Arial" charset="0"/>
                <a:ea typeface="Helvetica Light"/>
                <a:cs typeface="Helvetica Light"/>
              </a:rPr>
              <a:t>enteroscopy</a:t>
            </a:r>
            <a:endParaRPr lang="cs-CZ" sz="2900" dirty="0">
              <a:solidFill>
                <a:srgbClr val="000000"/>
              </a:solidFill>
              <a:latin typeface="Arial" charset="0"/>
              <a:ea typeface="Helvetica Light"/>
              <a:cs typeface="Helvetica Light"/>
            </a:endParaRPr>
          </a:p>
          <a:p>
            <a:pPr marL="0" indent="0" defTabSz="822325" eaLnBrk="1" hangingPunct="1">
              <a:lnSpc>
                <a:spcPct val="90000"/>
              </a:lnSpc>
              <a:spcBef>
                <a:spcPts val="900"/>
              </a:spcBef>
              <a:buClr>
                <a:srgbClr val="000000"/>
              </a:buClr>
              <a:buFontTx/>
              <a:buAutoNum type="arabicPeriod"/>
              <a:defRPr/>
            </a:pPr>
            <a:r>
              <a:rPr lang="en-US" sz="2900" dirty="0">
                <a:solidFill>
                  <a:srgbClr val="000000"/>
                </a:solidFill>
                <a:latin typeface="Arial" charset="0"/>
                <a:ea typeface="Helvetica Light"/>
                <a:cs typeface="Helvetica Light"/>
              </a:rPr>
              <a:t>Radio</a:t>
            </a:r>
            <a:r>
              <a:rPr lang="cs-CZ" sz="2900" dirty="0">
                <a:solidFill>
                  <a:srgbClr val="000000"/>
                </a:solidFill>
                <a:latin typeface="Arial" charset="0"/>
                <a:ea typeface="Helvetica Light"/>
                <a:cs typeface="Helvetica Light"/>
              </a:rPr>
              <a:t>logy – </a:t>
            </a:r>
            <a:r>
              <a:rPr lang="cs-CZ" sz="2900" dirty="0" err="1">
                <a:solidFill>
                  <a:srgbClr val="000000"/>
                </a:solidFill>
                <a:latin typeface="Arial" charset="0"/>
                <a:ea typeface="Helvetica Light"/>
                <a:cs typeface="Helvetica Light"/>
              </a:rPr>
              <a:t>enterography</a:t>
            </a:r>
            <a:r>
              <a:rPr lang="cs-CZ" sz="2900" dirty="0">
                <a:solidFill>
                  <a:srgbClr val="000000"/>
                </a:solidFill>
                <a:latin typeface="Arial" charset="0"/>
                <a:ea typeface="Helvetica Light"/>
                <a:cs typeface="Helvetica Light"/>
              </a:rPr>
              <a:t> (CT, MR), </a:t>
            </a:r>
            <a:r>
              <a:rPr lang="cs-CZ" sz="2900" dirty="0" err="1">
                <a:solidFill>
                  <a:srgbClr val="000000"/>
                </a:solidFill>
                <a:latin typeface="Arial" charset="0"/>
                <a:ea typeface="Helvetica Light"/>
                <a:cs typeface="Helvetica Light"/>
              </a:rPr>
              <a:t>irrigography</a:t>
            </a:r>
            <a:r>
              <a:rPr lang="cs-CZ" sz="2900" dirty="0">
                <a:solidFill>
                  <a:srgbClr val="000000"/>
                </a:solidFill>
                <a:latin typeface="Arial" charset="0"/>
                <a:ea typeface="Helvetica Light"/>
                <a:cs typeface="Helvetica Light"/>
              </a:rPr>
              <a:t>, </a:t>
            </a:r>
            <a:r>
              <a:rPr lang="cs-CZ" sz="2900" dirty="0" err="1">
                <a:solidFill>
                  <a:srgbClr val="000000"/>
                </a:solidFill>
                <a:latin typeface="Arial" charset="0"/>
                <a:ea typeface="Helvetica Light"/>
                <a:cs typeface="Helvetica Light"/>
              </a:rPr>
              <a:t>fistulography</a:t>
            </a:r>
            <a:r>
              <a:rPr lang="cs-CZ" sz="2900" dirty="0">
                <a:solidFill>
                  <a:srgbClr val="000000"/>
                </a:solidFill>
                <a:latin typeface="Arial" charset="0"/>
                <a:ea typeface="Helvetica Light"/>
                <a:cs typeface="Helvetica Light"/>
              </a:rPr>
              <a:t>, MR – </a:t>
            </a:r>
            <a:r>
              <a:rPr lang="cs-CZ" sz="2900" dirty="0" err="1">
                <a:solidFill>
                  <a:srgbClr val="000000"/>
                </a:solidFill>
                <a:latin typeface="Arial" charset="0"/>
                <a:ea typeface="Helvetica Light"/>
                <a:cs typeface="Helvetica Light"/>
              </a:rPr>
              <a:t>pelvic</a:t>
            </a:r>
            <a:r>
              <a:rPr lang="cs-CZ" sz="2900" dirty="0">
                <a:solidFill>
                  <a:srgbClr val="000000"/>
                </a:solidFill>
                <a:latin typeface="Arial" charset="0"/>
                <a:ea typeface="Helvetica Light"/>
                <a:cs typeface="Helvetica Light"/>
              </a:rPr>
              <a:t> </a:t>
            </a:r>
            <a:r>
              <a:rPr lang="cs-CZ" sz="2900" dirty="0" err="1">
                <a:solidFill>
                  <a:srgbClr val="000000"/>
                </a:solidFill>
                <a:latin typeface="Arial" charset="0"/>
                <a:ea typeface="Helvetica Light"/>
                <a:cs typeface="Helvetica Light"/>
              </a:rPr>
              <a:t>floor</a:t>
            </a:r>
            <a:r>
              <a:rPr lang="cs-CZ" sz="2900" dirty="0">
                <a:solidFill>
                  <a:srgbClr val="000000"/>
                </a:solidFill>
                <a:latin typeface="Arial" charset="0"/>
                <a:ea typeface="Helvetica Light"/>
                <a:cs typeface="Helvetica Light"/>
              </a:rPr>
              <a:t>, </a:t>
            </a:r>
            <a:r>
              <a:rPr lang="cs-CZ" sz="2900" dirty="0" err="1">
                <a:solidFill>
                  <a:srgbClr val="000000"/>
                </a:solidFill>
                <a:latin typeface="Arial" charset="0"/>
                <a:ea typeface="Helvetica Light"/>
                <a:cs typeface="Helvetica Light"/>
              </a:rPr>
              <a:t>abdominal</a:t>
            </a:r>
            <a:r>
              <a:rPr lang="cs-CZ" sz="2900" dirty="0">
                <a:solidFill>
                  <a:srgbClr val="000000"/>
                </a:solidFill>
                <a:latin typeface="Arial" charset="0"/>
                <a:ea typeface="Helvetica Light"/>
                <a:cs typeface="Helvetica Light"/>
              </a:rPr>
              <a:t> X-</a:t>
            </a:r>
            <a:r>
              <a:rPr lang="cs-CZ" sz="2900" dirty="0" err="1">
                <a:solidFill>
                  <a:srgbClr val="000000"/>
                </a:solidFill>
                <a:latin typeface="Arial" charset="0"/>
                <a:ea typeface="Helvetica Light"/>
                <a:cs typeface="Helvetica Light"/>
              </a:rPr>
              <a:t>ray</a:t>
            </a:r>
            <a:r>
              <a:rPr lang="cs-CZ" sz="2900" dirty="0">
                <a:solidFill>
                  <a:srgbClr val="000000"/>
                </a:solidFill>
                <a:latin typeface="Arial" charset="0"/>
                <a:ea typeface="Helvetica Light"/>
                <a:cs typeface="Helvetica Light"/>
              </a:rPr>
              <a:t>, US, CT</a:t>
            </a:r>
            <a:endParaRPr lang="en-US" sz="2900" dirty="0">
              <a:solidFill>
                <a:srgbClr val="000000"/>
              </a:solidFill>
              <a:latin typeface="Arial" charset="0"/>
              <a:ea typeface="Helvetica Light"/>
              <a:cs typeface="Helvetica Light"/>
            </a:endParaRP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Shape 248"/>
          <p:cNvSpPr>
            <a:spLocks noGrp="1"/>
          </p:cNvSpPr>
          <p:nvPr>
            <p:ph type="title" idx="4294967295"/>
          </p:nvPr>
        </p:nvSpPr>
        <p:spPr bwMode="auto">
          <a:xfrm>
            <a:off x="0" y="0"/>
            <a:ext cx="9144000" cy="1195388"/>
          </a:xfrm>
          <a:solidFill>
            <a:srgbClr val="BBE0E3"/>
          </a:solidFill>
          <a:ln w="9525">
            <a:solidFill>
              <a:srgbClr val="000000"/>
            </a:solidFill>
            <a:round/>
            <a:headEnd/>
            <a:tailEnd/>
          </a:ln>
        </p:spPr>
        <p:txBody>
          <a:bodyPr vert="horz" wrap="square" lIns="89294" tIns="223234" rIns="89294" bIns="44647" numCol="1" anchor="t" anchorCtr="0" compatLnSpc="1">
            <a:prstTxWarp prst="textNoShape">
              <a:avLst/>
            </a:prstTxWarp>
          </a:bodyPr>
          <a:lstStyle/>
          <a:p>
            <a:pPr defTabSz="466725" eaLnBrk="1" hangingPunct="1">
              <a:defRPr/>
            </a:pPr>
            <a:r>
              <a:rPr lang="cs-CZ" sz="4400" dirty="0">
                <a:solidFill>
                  <a:srgbClr val="000000"/>
                </a:solidFill>
                <a:latin typeface="Helvetica Light"/>
                <a:ea typeface="Helvetica Light"/>
                <a:cs typeface="Helvetica Light"/>
                <a:sym typeface="Helvetica Light"/>
              </a:rPr>
              <a:t>IBD - </a:t>
            </a:r>
            <a:r>
              <a:rPr lang="cs-CZ" sz="4400" dirty="0" err="1">
                <a:solidFill>
                  <a:srgbClr val="000000"/>
                </a:solidFill>
                <a:latin typeface="Helvetica Light"/>
                <a:ea typeface="Helvetica Light"/>
                <a:cs typeface="Helvetica Light"/>
                <a:sym typeface="Helvetica Light"/>
              </a:rPr>
              <a:t>differencies</a:t>
            </a:r>
            <a:r>
              <a:rPr lang="cs-CZ" sz="6600" dirty="0">
                <a:solidFill>
                  <a:srgbClr val="000000"/>
                </a:solidFill>
                <a:latin typeface="Helvetica Light"/>
                <a:ea typeface="Helvetica Light"/>
                <a:cs typeface="Helvetica Light"/>
                <a:sym typeface="Helvetica Light"/>
              </a:rPr>
              <a:t> </a:t>
            </a:r>
            <a:br>
              <a:rPr lang="cs-CZ" sz="6000" dirty="0">
                <a:solidFill>
                  <a:srgbClr val="000000"/>
                </a:solidFill>
                <a:latin typeface="Arial" charset="0"/>
                <a:cs typeface="Arial" charset="0"/>
              </a:rPr>
            </a:br>
            <a:endParaRPr lang="cs-CZ" sz="6000" dirty="0">
              <a:solidFill>
                <a:srgbClr val="000000"/>
              </a:solidFill>
              <a:latin typeface="Arial" charset="0"/>
              <a:cs typeface="Arial" charset="0"/>
            </a:endParaRPr>
          </a:p>
        </p:txBody>
      </p:sp>
      <p:pic>
        <p:nvPicPr>
          <p:cNvPr id="86018" name="5B6A9A14-C3E6-42DC-BE74-607FED2A82F8-L0-001.png"/>
          <p:cNvPicPr>
            <a:picLocks noChangeAspect="1" noChangeArrowheads="1"/>
          </p:cNvPicPr>
          <p:nvPr/>
        </p:nvPicPr>
        <p:blipFill>
          <a:blip r:embed="rId3"/>
          <a:srcRect l="15012" t="25604" r="22025" b="23119"/>
          <a:stretch>
            <a:fillRect/>
          </a:stretch>
        </p:blipFill>
        <p:spPr bwMode="auto">
          <a:xfrm>
            <a:off x="53975" y="1195388"/>
            <a:ext cx="9036050" cy="5519737"/>
          </a:xfrm>
          <a:prstGeom prst="rect">
            <a:avLst/>
          </a:prstGeom>
          <a:noFill/>
          <a:ln w="12700">
            <a:noFill/>
            <a:miter lim="400000"/>
            <a:headEnd/>
            <a:tailEnd/>
          </a:ln>
        </p:spPr>
      </p:pic>
      <p:sp>
        <p:nvSpPr>
          <p:cNvPr id="86019" name="Shape 250"/>
          <p:cNvSpPr>
            <a:spLocks noChangeArrowheads="1"/>
          </p:cNvSpPr>
          <p:nvPr/>
        </p:nvSpPr>
        <p:spPr bwMode="auto">
          <a:xfrm>
            <a:off x="4246563" y="3201988"/>
            <a:ext cx="650875" cy="454025"/>
          </a:xfrm>
          <a:prstGeom prst="rect">
            <a:avLst/>
          </a:prstGeom>
          <a:noFill/>
          <a:ln w="12700">
            <a:noFill/>
            <a:miter lim="400000"/>
            <a:headEnd/>
            <a:tailEnd/>
          </a:ln>
        </p:spPr>
        <p:txBody>
          <a:bodyPr wrap="none" lIns="35717" tIns="35717" rIns="35717" bIns="35717" anchor="ctr">
            <a:spAutoFit/>
          </a:bodyPr>
          <a:lstStyle/>
          <a:p>
            <a:pPr algn="ctr" defTabSz="411163"/>
            <a:endParaRPr lang="en-US" sz="2500">
              <a:solidFill>
                <a:srgbClr val="000000"/>
              </a:solidFill>
              <a:latin typeface="Helvetica Light"/>
              <a:ea typeface="Helvetica Light"/>
              <a:cs typeface="Helvetica Light"/>
              <a:sym typeface="Helvetica Light"/>
            </a:endParaRPr>
          </a:p>
        </p:txBody>
      </p:sp>
      <p:sp>
        <p:nvSpPr>
          <p:cNvPr id="251" name="Shape 251"/>
          <p:cNvSpPr>
            <a:spLocks noChangeArrowheads="1"/>
          </p:cNvSpPr>
          <p:nvPr/>
        </p:nvSpPr>
        <p:spPr bwMode="auto">
          <a:xfrm>
            <a:off x="279400" y="2309813"/>
            <a:ext cx="8585200" cy="2238375"/>
          </a:xfrm>
          <a:prstGeom prst="roundRect">
            <a:avLst>
              <a:gd name="adj" fmla="val 2713"/>
            </a:avLst>
          </a:prstGeom>
          <a:solidFill>
            <a:srgbClr val="D3B21C"/>
          </a:solidFill>
          <a:ln w="50800">
            <a:solidFill>
              <a:srgbClr val="FFFFFF"/>
            </a:solidFill>
            <a:miter lim="400000"/>
            <a:headEnd/>
            <a:tailEnd/>
          </a:ln>
          <a:effectLst>
            <a:outerShdw rotWithShape="0">
              <a:srgbClr val="000000">
                <a:alpha val="79999"/>
              </a:srgbClr>
            </a:outerShdw>
          </a:effectLst>
        </p:spPr>
        <p:txBody>
          <a:bodyPr lIns="35717" tIns="35717" rIns="35717" bIns="35717" anchor="ctr"/>
          <a:lstStyle/>
          <a:p>
            <a:pPr marL="0" lvl="1" indent="241300" algn="ctr" defTabSz="411163">
              <a:defRPr/>
            </a:pPr>
            <a:r>
              <a:rPr lang="en-US" sz="2500" dirty="0">
                <a:solidFill>
                  <a:srgbClr val="000000"/>
                </a:solidFill>
                <a:ea typeface="Helvetica Light"/>
                <a:cs typeface="Arial" charset="0"/>
              </a:rPr>
              <a:t>UC </a:t>
            </a:r>
            <a:r>
              <a:rPr lang="en-US" sz="2500" dirty="0" err="1">
                <a:solidFill>
                  <a:srgbClr val="000000"/>
                </a:solidFill>
                <a:ea typeface="Helvetica Light"/>
                <a:cs typeface="Arial" charset="0"/>
              </a:rPr>
              <a:t>i</a:t>
            </a:r>
            <a:r>
              <a:rPr lang="en-US" sz="2500" dirty="0">
                <a:solidFill>
                  <a:srgbClr val="000000"/>
                </a:solidFill>
                <a:ea typeface="Helvetica Light"/>
                <a:cs typeface="Arial" charset="0"/>
              </a:rPr>
              <a:t> CD </a:t>
            </a:r>
            <a:r>
              <a:rPr lang="cs-CZ" sz="2500" dirty="0" err="1">
                <a:solidFill>
                  <a:srgbClr val="000000"/>
                </a:solidFill>
                <a:ea typeface="Helvetica Light"/>
                <a:cs typeface="Arial" charset="0"/>
              </a:rPr>
              <a:t>colitis</a:t>
            </a:r>
            <a:r>
              <a:rPr lang="cs-CZ" sz="2500" dirty="0">
                <a:solidFill>
                  <a:srgbClr val="000000"/>
                </a:solidFill>
                <a:ea typeface="Helvetica Light"/>
                <a:cs typeface="Arial" charset="0"/>
              </a:rPr>
              <a:t> </a:t>
            </a:r>
            <a:r>
              <a:rPr lang="cs-CZ" sz="2500" dirty="0" err="1">
                <a:solidFill>
                  <a:srgbClr val="000000"/>
                </a:solidFill>
                <a:ea typeface="Helvetica Light"/>
                <a:cs typeface="Arial" charset="0"/>
              </a:rPr>
              <a:t>could</a:t>
            </a:r>
            <a:r>
              <a:rPr lang="cs-CZ" sz="2500" dirty="0">
                <a:solidFill>
                  <a:srgbClr val="000000"/>
                </a:solidFill>
                <a:ea typeface="Helvetica Light"/>
                <a:cs typeface="Arial" charset="0"/>
              </a:rPr>
              <a:t> </a:t>
            </a:r>
            <a:r>
              <a:rPr lang="cs-CZ" sz="2500" dirty="0" err="1">
                <a:solidFill>
                  <a:srgbClr val="000000"/>
                </a:solidFill>
                <a:ea typeface="Helvetica Light"/>
                <a:cs typeface="Arial" charset="0"/>
              </a:rPr>
              <a:t>be</a:t>
            </a:r>
            <a:r>
              <a:rPr lang="cs-CZ" sz="2500" dirty="0">
                <a:solidFill>
                  <a:srgbClr val="000000"/>
                </a:solidFill>
                <a:ea typeface="Helvetica Light"/>
                <a:cs typeface="Arial" charset="0"/>
              </a:rPr>
              <a:t> </a:t>
            </a:r>
            <a:r>
              <a:rPr lang="cs-CZ" sz="2500" dirty="0" err="1">
                <a:solidFill>
                  <a:srgbClr val="000000"/>
                </a:solidFill>
                <a:ea typeface="Helvetica Light"/>
                <a:cs typeface="Arial" charset="0"/>
              </a:rPr>
              <a:t>similar</a:t>
            </a:r>
            <a:r>
              <a:rPr lang="cs-CZ" sz="2500" dirty="0">
                <a:solidFill>
                  <a:srgbClr val="000000"/>
                </a:solidFill>
                <a:ea typeface="Helvetica Light"/>
                <a:cs typeface="Arial" charset="0"/>
              </a:rPr>
              <a:t>!</a:t>
            </a:r>
            <a:endParaRPr lang="en-US" sz="2500" dirty="0">
              <a:solidFill>
                <a:srgbClr val="000000"/>
              </a:solidFill>
              <a:ea typeface="Helvetica Light"/>
              <a:cs typeface="Arial" charset="0"/>
            </a:endParaRPr>
          </a:p>
        </p:txBody>
      </p:sp>
    </p:spTree>
  </p:cSld>
  <p:clrMapOvr>
    <a:masterClrMapping/>
  </p:clrMapOv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251"/>
                                        </p:tgtEl>
                                        <p:attrNameLst>
                                          <p:attrName>style.visibility</p:attrName>
                                        </p:attrNameLst>
                                      </p:cBhvr>
                                      <p:to>
                                        <p:strVal val="visible"/>
                                      </p:to>
                                    </p:set>
                                    <p:animEffect transition="in" filter="wipe(left)">
                                      <p:cBhvr>
                                        <p:cTn id="7" dur="2000"/>
                                        <p:tgtEl>
                                          <p:spTgt spid="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 grpId="0"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hape 269"/>
          <p:cNvSpPr>
            <a:spLocks noGrp="1"/>
          </p:cNvSpPr>
          <p:nvPr>
            <p:ph type="title" idx="4294967295"/>
          </p:nvPr>
        </p:nvSpPr>
        <p:spPr bwMode="auto">
          <a:xfrm>
            <a:off x="5067300" y="0"/>
            <a:ext cx="4076700" cy="1454150"/>
          </a:xfrm>
          <a:solidFill>
            <a:schemeClr val="tx2">
              <a:lumMod val="40000"/>
              <a:lumOff val="60000"/>
            </a:schemeClr>
          </a:solidFill>
          <a:ln w="9525"/>
        </p:spPr>
        <p:txBody>
          <a:bodyPr vert="horz" wrap="square" lIns="89294" tIns="44647" rIns="89294" bIns="44647" numCol="1" anchor="t" anchorCtr="0" compatLnSpc="1">
            <a:prstTxWarp prst="textNoShape">
              <a:avLst/>
            </a:prstTxWarp>
          </a:bodyPr>
          <a:lstStyle/>
          <a:p>
            <a:pPr algn="l" defTabSz="1298575" eaLnBrk="1" hangingPunct="1">
              <a:lnSpc>
                <a:spcPct val="90000"/>
              </a:lnSpc>
              <a:defRPr/>
            </a:pPr>
            <a:r>
              <a:rPr lang="cs-CZ" sz="4000" dirty="0">
                <a:solidFill>
                  <a:srgbClr val="000000"/>
                </a:solidFill>
                <a:latin typeface="Arial" charset="0"/>
                <a:cs typeface="Arial" charset="0"/>
              </a:rPr>
              <a:t>CD - histology</a:t>
            </a:r>
            <a:br>
              <a:rPr lang="cs-CZ" sz="4000" dirty="0">
                <a:solidFill>
                  <a:srgbClr val="000000"/>
                </a:solidFill>
                <a:latin typeface="Arial" charset="0"/>
                <a:cs typeface="Arial" charset="0"/>
              </a:rPr>
            </a:br>
            <a:endParaRPr lang="cs-CZ" sz="4000" dirty="0">
              <a:solidFill>
                <a:srgbClr val="000000"/>
              </a:solidFill>
              <a:latin typeface="Arial" charset="0"/>
              <a:cs typeface="Arial" charset="0"/>
            </a:endParaRPr>
          </a:p>
        </p:txBody>
      </p:sp>
      <p:pic>
        <p:nvPicPr>
          <p:cNvPr id="91138" name="MANDYS08.jpg"/>
          <p:cNvPicPr>
            <a:picLocks noChangeAspect="1" noChangeArrowheads="1"/>
          </p:cNvPicPr>
          <p:nvPr/>
        </p:nvPicPr>
        <p:blipFill>
          <a:blip r:embed="rId2"/>
          <a:srcRect/>
          <a:stretch>
            <a:fillRect/>
          </a:stretch>
        </p:blipFill>
        <p:spPr bwMode="auto">
          <a:xfrm>
            <a:off x="152400" y="152400"/>
            <a:ext cx="4800600" cy="3227388"/>
          </a:xfrm>
          <a:prstGeom prst="rect">
            <a:avLst/>
          </a:prstGeom>
          <a:noFill/>
          <a:ln w="12700">
            <a:noFill/>
            <a:miter lim="400000"/>
            <a:headEnd/>
            <a:tailEnd/>
          </a:ln>
        </p:spPr>
      </p:pic>
      <p:sp>
        <p:nvSpPr>
          <p:cNvPr id="91139" name="Shape 271"/>
          <p:cNvSpPr>
            <a:spLocks noChangeArrowheads="1"/>
          </p:cNvSpPr>
          <p:nvPr/>
        </p:nvSpPr>
        <p:spPr bwMode="auto">
          <a:xfrm>
            <a:off x="5191910" y="5621950"/>
            <a:ext cx="4076700" cy="773112"/>
          </a:xfrm>
          <a:prstGeom prst="rect">
            <a:avLst/>
          </a:prstGeom>
          <a:noFill/>
          <a:ln w="12700">
            <a:noFill/>
            <a:miter lim="400000"/>
            <a:headEnd/>
            <a:tailEnd/>
          </a:ln>
        </p:spPr>
        <p:txBody>
          <a:bodyPr lIns="89294" tIns="44647" rIns="89294" bIns="44647" anchor="ctr">
            <a:spAutoFit/>
          </a:bodyPr>
          <a:lstStyle/>
          <a:p>
            <a:pPr defTabSz="912813">
              <a:lnSpc>
                <a:spcPct val="90000"/>
              </a:lnSpc>
            </a:pPr>
            <a:br>
              <a:rPr lang="en-US" sz="2500" dirty="0">
                <a:solidFill>
                  <a:srgbClr val="000000"/>
                </a:solidFill>
                <a:latin typeface="Helvetica Light"/>
                <a:ea typeface="Helvetica Light"/>
                <a:cs typeface="Helvetica Light"/>
                <a:sym typeface="Helvetica Light"/>
              </a:rPr>
            </a:br>
            <a:r>
              <a:rPr lang="en-US" sz="2400" dirty="0">
                <a:solidFill>
                  <a:srgbClr val="000000"/>
                </a:solidFill>
                <a:ea typeface="Helvetica Light"/>
                <a:cs typeface="Arial" charset="0"/>
              </a:rPr>
              <a:t>Aft</a:t>
            </a:r>
            <a:r>
              <a:rPr lang="cs-CZ" sz="2400" dirty="0" err="1">
                <a:solidFill>
                  <a:srgbClr val="000000"/>
                </a:solidFill>
                <a:ea typeface="Helvetica Light"/>
                <a:cs typeface="Arial" charset="0"/>
              </a:rPr>
              <a:t>ous</a:t>
            </a:r>
            <a:r>
              <a:rPr lang="cs-CZ" sz="2400" dirty="0">
                <a:solidFill>
                  <a:srgbClr val="000000"/>
                </a:solidFill>
                <a:ea typeface="Helvetica Light"/>
                <a:cs typeface="Arial" charset="0"/>
              </a:rPr>
              <a:t> </a:t>
            </a:r>
            <a:r>
              <a:rPr lang="cs-CZ" sz="2400" dirty="0" err="1">
                <a:solidFill>
                  <a:srgbClr val="000000"/>
                </a:solidFill>
                <a:ea typeface="Helvetica Light"/>
                <a:cs typeface="Arial" charset="0"/>
              </a:rPr>
              <a:t>ulcer</a:t>
            </a:r>
            <a:endParaRPr lang="en-US" sz="2400" dirty="0">
              <a:solidFill>
                <a:srgbClr val="000000"/>
              </a:solidFill>
              <a:ea typeface="Helvetica Light"/>
              <a:cs typeface="Arial" charset="0"/>
            </a:endParaRPr>
          </a:p>
        </p:txBody>
      </p:sp>
      <p:pic>
        <p:nvPicPr>
          <p:cNvPr id="91140" name="MANDYS13.jpg"/>
          <p:cNvPicPr>
            <a:picLocks noChangeAspect="1" noChangeArrowheads="1"/>
          </p:cNvPicPr>
          <p:nvPr/>
        </p:nvPicPr>
        <p:blipFill>
          <a:blip r:embed="rId3"/>
          <a:srcRect/>
          <a:stretch>
            <a:fillRect/>
          </a:stretch>
        </p:blipFill>
        <p:spPr bwMode="auto">
          <a:xfrm>
            <a:off x="152400" y="3392488"/>
            <a:ext cx="4800600" cy="3178175"/>
          </a:xfrm>
          <a:prstGeom prst="rect">
            <a:avLst/>
          </a:prstGeom>
          <a:noFill/>
          <a:ln w="12700">
            <a:noFill/>
            <a:miter lim="400000"/>
            <a:headEnd/>
            <a:tailEnd/>
          </a:ln>
        </p:spPr>
      </p:pic>
      <p:sp>
        <p:nvSpPr>
          <p:cNvPr id="2" name="Obdélník 1"/>
          <p:cNvSpPr/>
          <p:nvPr/>
        </p:nvSpPr>
        <p:spPr>
          <a:xfrm>
            <a:off x="5067300" y="2783509"/>
            <a:ext cx="2395207" cy="424732"/>
          </a:xfrm>
          <a:prstGeom prst="rect">
            <a:avLst/>
          </a:prstGeom>
        </p:spPr>
        <p:txBody>
          <a:bodyPr wrap="none">
            <a:spAutoFit/>
          </a:bodyPr>
          <a:lstStyle/>
          <a:p>
            <a:pPr defTabSz="1298575">
              <a:lnSpc>
                <a:spcPct val="90000"/>
              </a:lnSpc>
              <a:defRPr/>
            </a:pPr>
            <a:r>
              <a:rPr lang="cs-CZ" sz="2400" dirty="0" err="1">
                <a:solidFill>
                  <a:srgbClr val="000000"/>
                </a:solidFill>
                <a:cs typeface="Arial" charset="0"/>
              </a:rPr>
              <a:t>Mikrogranuloma</a:t>
            </a:r>
            <a:endParaRPr lang="cs-CZ" sz="2400" dirty="0">
              <a:solidFill>
                <a:srgbClr val="000000"/>
              </a:solidFill>
              <a:cs typeface="Arial" charset="0"/>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Shape 298"/>
          <p:cNvSpPr>
            <a:spLocks noGrp="1"/>
          </p:cNvSpPr>
          <p:nvPr>
            <p:ph type="title" idx="4294967295"/>
          </p:nvPr>
        </p:nvSpPr>
        <p:spPr bwMode="auto">
          <a:xfrm>
            <a:off x="0" y="0"/>
            <a:ext cx="9144000" cy="1600200"/>
          </a:xfrm>
          <a:solidFill>
            <a:srgbClr val="BBE0E3"/>
          </a:solidFill>
          <a:ln w="9525"/>
        </p:spPr>
        <p:txBody>
          <a:bodyPr vert="horz" wrap="square" lIns="89294" tIns="44647" rIns="89294" bIns="44647" numCol="1" anchor="t" anchorCtr="0" compatLnSpc="1">
            <a:prstTxWarp prst="textNoShape">
              <a:avLst/>
            </a:prstTxWarp>
          </a:bodyPr>
          <a:lstStyle/>
          <a:p>
            <a:pPr defTabSz="1298575" eaLnBrk="1" hangingPunct="1">
              <a:defRPr/>
            </a:pPr>
            <a:r>
              <a:rPr lang="cs-CZ" sz="6500" dirty="0" err="1">
                <a:solidFill>
                  <a:srgbClr val="000000"/>
                </a:solidFill>
                <a:latin typeface="Arial" charset="0"/>
                <a:ea typeface="Helvetica Light"/>
                <a:cs typeface="Helvetica Light"/>
              </a:rPr>
              <a:t>Lab</a:t>
            </a:r>
            <a:r>
              <a:rPr lang="cs-CZ" sz="6500" dirty="0">
                <a:solidFill>
                  <a:srgbClr val="000000"/>
                </a:solidFill>
                <a:latin typeface="Arial" charset="0"/>
                <a:ea typeface="Helvetica Light"/>
                <a:cs typeface="Helvetica Light"/>
              </a:rPr>
              <a:t> </a:t>
            </a:r>
            <a:r>
              <a:rPr lang="cs-CZ" sz="6500" dirty="0" err="1">
                <a:solidFill>
                  <a:srgbClr val="000000"/>
                </a:solidFill>
                <a:latin typeface="Arial" charset="0"/>
                <a:ea typeface="Helvetica Light"/>
                <a:cs typeface="Helvetica Light"/>
              </a:rPr>
              <a:t>Tests</a:t>
            </a:r>
            <a:endParaRPr lang="en-US" sz="6500" dirty="0">
              <a:solidFill>
                <a:srgbClr val="000000"/>
              </a:solidFill>
              <a:latin typeface="Arial" charset="0"/>
              <a:ea typeface="Helvetica Light"/>
              <a:cs typeface="Helvetica Light"/>
            </a:endParaRPr>
          </a:p>
        </p:txBody>
      </p:sp>
      <p:sp>
        <p:nvSpPr>
          <p:cNvPr id="299" name="Shape 299"/>
          <p:cNvSpPr>
            <a:spLocks noGrp="1"/>
          </p:cNvSpPr>
          <p:nvPr>
            <p:ph type="body" idx="4294967295"/>
          </p:nvPr>
        </p:nvSpPr>
        <p:spPr bwMode="auto">
          <a:xfrm>
            <a:off x="285750" y="2073275"/>
            <a:ext cx="8809038" cy="4714875"/>
          </a:xfrm>
          <a:ln w="9525"/>
        </p:spPr>
        <p:txBody>
          <a:bodyPr lIns="89294" tIns="44647" rIns="89294" bIns="44647"/>
          <a:lstStyle/>
          <a:p>
            <a:pPr marL="381000" indent="-381000" defTabSz="365125" eaLnBrk="1" hangingPunct="1">
              <a:lnSpc>
                <a:spcPct val="80000"/>
              </a:lnSpc>
              <a:buClr>
                <a:srgbClr val="CC0000"/>
              </a:buClr>
              <a:buFontTx/>
              <a:buAutoNum type="arabicPeriod"/>
              <a:defRPr/>
            </a:pPr>
            <a:r>
              <a:rPr lang="cs-CZ" dirty="0">
                <a:solidFill>
                  <a:srgbClr val="CC0000"/>
                </a:solidFill>
                <a:latin typeface="Arial" charset="0"/>
                <a:ea typeface="Helvetica Light"/>
                <a:cs typeface="Helvetica Light"/>
              </a:rPr>
              <a:t>To </a:t>
            </a:r>
            <a:r>
              <a:rPr lang="cs-CZ" dirty="0" err="1">
                <a:solidFill>
                  <a:srgbClr val="CC0000"/>
                </a:solidFill>
                <a:latin typeface="Arial" charset="0"/>
                <a:ea typeface="Helvetica Light"/>
                <a:cs typeface="Helvetica Light"/>
              </a:rPr>
              <a:t>confirm</a:t>
            </a:r>
            <a:r>
              <a:rPr lang="cs-CZ" dirty="0">
                <a:solidFill>
                  <a:srgbClr val="CC0000"/>
                </a:solidFill>
                <a:latin typeface="Arial" charset="0"/>
                <a:ea typeface="Helvetica Light"/>
                <a:cs typeface="Helvetica Light"/>
              </a:rPr>
              <a:t> </a:t>
            </a:r>
            <a:r>
              <a:rPr lang="cs-CZ" dirty="0" err="1">
                <a:solidFill>
                  <a:srgbClr val="CC0000"/>
                </a:solidFill>
                <a:latin typeface="Arial" charset="0"/>
                <a:ea typeface="Helvetica Light"/>
                <a:cs typeface="Helvetica Light"/>
              </a:rPr>
              <a:t>diagnoses</a:t>
            </a:r>
            <a:endParaRPr lang="en-US" dirty="0">
              <a:solidFill>
                <a:srgbClr val="CC0000"/>
              </a:solidFill>
              <a:latin typeface="Arial" charset="0"/>
              <a:ea typeface="Helvetica Light"/>
              <a:cs typeface="Helvetica Light"/>
            </a:endParaRPr>
          </a:p>
          <a:p>
            <a:pPr marL="381000" indent="-381000" defTabSz="365125" eaLnBrk="1" hangingPunct="1">
              <a:spcBef>
                <a:spcPts val="1600"/>
              </a:spcBef>
              <a:buSzTx/>
              <a:buFontTx/>
              <a:buNone/>
              <a:defRPr/>
            </a:pPr>
            <a:r>
              <a:rPr lang="en-US" dirty="0" err="1">
                <a:solidFill>
                  <a:srgbClr val="000000"/>
                </a:solidFill>
                <a:latin typeface="Arial" charset="0"/>
                <a:ea typeface="Helvetica Light"/>
                <a:cs typeface="Helvetica Light"/>
              </a:rPr>
              <a:t>Bakteri</a:t>
            </a:r>
            <a:r>
              <a:rPr lang="cs-CZ" dirty="0">
                <a:solidFill>
                  <a:srgbClr val="000000"/>
                </a:solidFill>
                <a:latin typeface="Arial" charset="0"/>
                <a:ea typeface="Helvetica Light"/>
                <a:cs typeface="Helvetica Light"/>
              </a:rPr>
              <a:t>as, </a:t>
            </a:r>
            <a:r>
              <a:rPr lang="cs-CZ" dirty="0" err="1">
                <a:solidFill>
                  <a:srgbClr val="000000"/>
                </a:solidFill>
                <a:latin typeface="Arial" charset="0"/>
                <a:ea typeface="Helvetica Light"/>
                <a:cs typeface="Helvetica Light"/>
              </a:rPr>
              <a:t>parasites</a:t>
            </a:r>
            <a:endParaRPr lang="cs-CZ" dirty="0">
              <a:solidFill>
                <a:srgbClr val="000000"/>
              </a:solidFill>
              <a:latin typeface="Arial" charset="0"/>
              <a:ea typeface="Helvetica Light"/>
              <a:cs typeface="Helvetica Light"/>
            </a:endParaRPr>
          </a:p>
          <a:p>
            <a:pPr marL="381000" indent="-381000" defTabSz="365125" eaLnBrk="1" hangingPunct="1">
              <a:spcBef>
                <a:spcPts val="1600"/>
              </a:spcBef>
              <a:buSzTx/>
              <a:buFontTx/>
              <a:buNone/>
              <a:defRPr/>
            </a:pPr>
            <a:r>
              <a:rPr lang="en-US" dirty="0">
                <a:solidFill>
                  <a:srgbClr val="000000"/>
                </a:solidFill>
                <a:latin typeface="Arial" charset="0"/>
                <a:ea typeface="Helvetica Light"/>
                <a:cs typeface="Helvetica Light"/>
              </a:rPr>
              <a:t>ASCA, ANCA</a:t>
            </a:r>
          </a:p>
          <a:p>
            <a:pPr marL="381000" indent="-381000" defTabSz="365125" eaLnBrk="1" hangingPunct="1">
              <a:lnSpc>
                <a:spcPct val="120000"/>
              </a:lnSpc>
              <a:buSzTx/>
              <a:buFontTx/>
              <a:buNone/>
              <a:defRPr/>
            </a:pPr>
            <a:r>
              <a:rPr lang="en-US" dirty="0">
                <a:solidFill>
                  <a:srgbClr val="CC0000"/>
                </a:solidFill>
                <a:latin typeface="Arial" charset="0"/>
                <a:ea typeface="Helvetica Light"/>
                <a:cs typeface="Helvetica Light"/>
              </a:rPr>
              <a:t>2.	</a:t>
            </a:r>
            <a:r>
              <a:rPr lang="cs-CZ" dirty="0">
                <a:solidFill>
                  <a:srgbClr val="CC0000"/>
                </a:solidFill>
                <a:latin typeface="Arial" charset="0"/>
                <a:ea typeface="Helvetica Light"/>
                <a:cs typeface="Helvetica Light"/>
              </a:rPr>
              <a:t>To </a:t>
            </a:r>
            <a:r>
              <a:rPr lang="cs-CZ" dirty="0" err="1">
                <a:solidFill>
                  <a:srgbClr val="CC0000"/>
                </a:solidFill>
                <a:latin typeface="Arial" charset="0"/>
                <a:ea typeface="Helvetica Light"/>
                <a:cs typeface="Helvetica Light"/>
              </a:rPr>
              <a:t>evaluate</a:t>
            </a:r>
            <a:r>
              <a:rPr lang="cs-CZ" dirty="0">
                <a:solidFill>
                  <a:srgbClr val="CC0000"/>
                </a:solidFill>
                <a:latin typeface="Arial" charset="0"/>
                <a:ea typeface="Helvetica Light"/>
                <a:cs typeface="Helvetica Light"/>
              </a:rPr>
              <a:t> </a:t>
            </a:r>
            <a:r>
              <a:rPr lang="cs-CZ">
                <a:solidFill>
                  <a:srgbClr val="CC0000"/>
                </a:solidFill>
                <a:latin typeface="Arial" charset="0"/>
                <a:ea typeface="Helvetica Light"/>
                <a:cs typeface="Helvetica Light"/>
              </a:rPr>
              <a:t>activity</a:t>
            </a:r>
            <a:r>
              <a:rPr lang="cs-CZ" dirty="0">
                <a:solidFill>
                  <a:srgbClr val="CC0000"/>
                </a:solidFill>
                <a:latin typeface="Arial" charset="0"/>
                <a:ea typeface="Helvetica Light"/>
                <a:cs typeface="Helvetica Light"/>
              </a:rPr>
              <a:t> </a:t>
            </a:r>
            <a:r>
              <a:rPr lang="cs-CZ" dirty="0" err="1">
                <a:solidFill>
                  <a:srgbClr val="CC0000"/>
                </a:solidFill>
                <a:latin typeface="Arial" charset="0"/>
                <a:ea typeface="Helvetica Light"/>
                <a:cs typeface="Helvetica Light"/>
              </a:rPr>
              <a:t>of</a:t>
            </a:r>
            <a:r>
              <a:rPr lang="cs-CZ" dirty="0">
                <a:solidFill>
                  <a:srgbClr val="CC0000"/>
                </a:solidFill>
                <a:latin typeface="Arial" charset="0"/>
                <a:ea typeface="Helvetica Light"/>
                <a:cs typeface="Helvetica Light"/>
              </a:rPr>
              <a:t> </a:t>
            </a:r>
            <a:r>
              <a:rPr lang="cs-CZ" dirty="0" err="1">
                <a:solidFill>
                  <a:srgbClr val="CC0000"/>
                </a:solidFill>
                <a:latin typeface="Arial" charset="0"/>
                <a:ea typeface="Helvetica Light"/>
                <a:cs typeface="Helvetica Light"/>
              </a:rPr>
              <a:t>disease</a:t>
            </a:r>
            <a:endParaRPr lang="en-US" dirty="0">
              <a:solidFill>
                <a:srgbClr val="CC0000"/>
              </a:solidFill>
              <a:latin typeface="Arial" charset="0"/>
              <a:ea typeface="Helvetica Light"/>
              <a:cs typeface="Helvetica Light"/>
            </a:endParaRPr>
          </a:p>
          <a:p>
            <a:pPr marL="381000" indent="-381000" defTabSz="365125" eaLnBrk="1" hangingPunct="1">
              <a:lnSpc>
                <a:spcPct val="120000"/>
              </a:lnSpc>
              <a:spcBef>
                <a:spcPts val="1600"/>
              </a:spcBef>
              <a:buSzTx/>
              <a:buFontTx/>
              <a:buNone/>
              <a:defRPr/>
            </a:pPr>
            <a:r>
              <a:rPr lang="en-US" dirty="0">
                <a:solidFill>
                  <a:srgbClr val="000000"/>
                </a:solidFill>
                <a:latin typeface="Arial" charset="0"/>
                <a:ea typeface="Helvetica Light"/>
                <a:cs typeface="Helvetica Light"/>
              </a:rPr>
              <a:t>KO, CRP, </a:t>
            </a:r>
            <a:r>
              <a:rPr lang="cs-CZ" b="1" dirty="0">
                <a:solidFill>
                  <a:srgbClr val="000000"/>
                </a:solidFill>
                <a:latin typeface="Helvetica" pitchFamily="34" charset="0"/>
                <a:ea typeface="Helvetica Light"/>
                <a:cs typeface="Helvetica Light"/>
                <a:sym typeface="Helvetica" pitchFamily="34" charset="0"/>
              </a:rPr>
              <a:t>c</a:t>
            </a:r>
            <a:r>
              <a:rPr lang="en-US" b="1" dirty="0" err="1">
                <a:solidFill>
                  <a:srgbClr val="000000"/>
                </a:solidFill>
                <a:latin typeface="Helvetica" pitchFamily="34" charset="0"/>
                <a:ea typeface="Helvetica Light"/>
                <a:cs typeface="Helvetica Light"/>
                <a:sym typeface="Helvetica" pitchFamily="34" charset="0"/>
              </a:rPr>
              <a:t>alprote</a:t>
            </a:r>
            <a:r>
              <a:rPr lang="cs-CZ" b="1" dirty="0">
                <a:solidFill>
                  <a:srgbClr val="000000"/>
                </a:solidFill>
                <a:latin typeface="Helvetica" pitchFamily="34" charset="0"/>
                <a:ea typeface="Helvetica Light"/>
                <a:cs typeface="Helvetica Light"/>
                <a:sym typeface="Helvetica" pitchFamily="34" charset="0"/>
              </a:rPr>
              <a:t>c</a:t>
            </a:r>
            <a:r>
              <a:rPr lang="en-US" b="1" dirty="0">
                <a:solidFill>
                  <a:srgbClr val="000000"/>
                </a:solidFill>
                <a:latin typeface="Helvetica" pitchFamily="34" charset="0"/>
                <a:ea typeface="Helvetica Light"/>
                <a:cs typeface="Helvetica Light"/>
                <a:sym typeface="Helvetica" pitchFamily="34" charset="0"/>
              </a:rPr>
              <a:t>tin</a:t>
            </a:r>
            <a:r>
              <a:rPr lang="en-US" dirty="0">
                <a:solidFill>
                  <a:srgbClr val="000000"/>
                </a:solidFill>
                <a:latin typeface="Arial" charset="0"/>
                <a:ea typeface="Helvetica Light"/>
                <a:cs typeface="Helvetica Light"/>
              </a:rPr>
              <a:t> </a:t>
            </a:r>
            <a:r>
              <a:rPr lang="cs-CZ" dirty="0">
                <a:solidFill>
                  <a:srgbClr val="000000"/>
                </a:solidFill>
                <a:latin typeface="Arial" charset="0"/>
                <a:ea typeface="Helvetica Light"/>
                <a:cs typeface="Helvetica Light"/>
              </a:rPr>
              <a:t>in </a:t>
            </a:r>
            <a:r>
              <a:rPr lang="cs-CZ" dirty="0" err="1">
                <a:solidFill>
                  <a:srgbClr val="000000"/>
                </a:solidFill>
                <a:latin typeface="Arial" charset="0"/>
                <a:ea typeface="Helvetica Light"/>
                <a:cs typeface="Helvetica Light"/>
              </a:rPr>
              <a:t>stool</a:t>
            </a:r>
            <a:endParaRPr lang="en-US" dirty="0">
              <a:solidFill>
                <a:srgbClr val="000000"/>
              </a:solidFill>
              <a:latin typeface="Arial" charset="0"/>
              <a:ea typeface="Helvetica Light"/>
              <a:cs typeface="Helvetica Light"/>
            </a:endParaRPr>
          </a:p>
          <a:p>
            <a:pPr marL="381000" indent="-381000" defTabSz="365125" eaLnBrk="1" hangingPunct="1">
              <a:lnSpc>
                <a:spcPct val="120000"/>
              </a:lnSpc>
              <a:buClr>
                <a:srgbClr val="CC0000"/>
              </a:buClr>
              <a:buFontTx/>
              <a:buAutoNum type="arabicPeriod" startAt="3"/>
              <a:defRPr/>
            </a:pPr>
            <a:r>
              <a:rPr lang="cs-CZ" dirty="0">
                <a:solidFill>
                  <a:srgbClr val="CC0000"/>
                </a:solidFill>
                <a:latin typeface="Arial" charset="0"/>
                <a:ea typeface="Helvetica Light"/>
                <a:cs typeface="Helvetica Light"/>
              </a:rPr>
              <a:t>To </a:t>
            </a:r>
            <a:r>
              <a:rPr lang="cs-CZ" dirty="0" err="1">
                <a:solidFill>
                  <a:srgbClr val="CC0000"/>
                </a:solidFill>
                <a:latin typeface="Arial" charset="0"/>
                <a:ea typeface="Helvetica Light"/>
                <a:cs typeface="Helvetica Light"/>
              </a:rPr>
              <a:t>evaluate</a:t>
            </a:r>
            <a:r>
              <a:rPr lang="cs-CZ" dirty="0">
                <a:solidFill>
                  <a:srgbClr val="CC0000"/>
                </a:solidFill>
                <a:latin typeface="Arial" charset="0"/>
                <a:ea typeface="Helvetica Light"/>
                <a:cs typeface="Helvetica Light"/>
              </a:rPr>
              <a:t> </a:t>
            </a:r>
            <a:r>
              <a:rPr lang="cs-CZ" dirty="0" err="1">
                <a:solidFill>
                  <a:srgbClr val="CC0000"/>
                </a:solidFill>
                <a:latin typeface="Arial" charset="0"/>
                <a:ea typeface="Helvetica Light"/>
                <a:cs typeface="Helvetica Light"/>
              </a:rPr>
              <a:t>complications</a:t>
            </a:r>
            <a:endParaRPr lang="en-US" dirty="0">
              <a:solidFill>
                <a:srgbClr val="CC0000"/>
              </a:solidFill>
              <a:latin typeface="Arial" charset="0"/>
              <a:ea typeface="Helvetica Light"/>
              <a:cs typeface="Helvetica Light"/>
            </a:endParaRPr>
          </a:p>
          <a:p>
            <a:pPr marL="381000" indent="-381000" defTabSz="365125" eaLnBrk="1" hangingPunct="1">
              <a:spcBef>
                <a:spcPts val="1600"/>
              </a:spcBef>
              <a:buSzTx/>
              <a:buFontTx/>
              <a:buNone/>
              <a:defRPr/>
            </a:pPr>
            <a:r>
              <a:rPr lang="cs-CZ" dirty="0">
                <a:solidFill>
                  <a:srgbClr val="000000"/>
                </a:solidFill>
                <a:latin typeface="Arial" charset="0"/>
                <a:ea typeface="Helvetica Light"/>
                <a:cs typeface="Helvetica Light"/>
              </a:rPr>
              <a:t>Liver </a:t>
            </a:r>
            <a:r>
              <a:rPr lang="cs-CZ" dirty="0" err="1">
                <a:solidFill>
                  <a:srgbClr val="000000"/>
                </a:solidFill>
                <a:latin typeface="Arial" charset="0"/>
                <a:ea typeface="Helvetica Light"/>
                <a:cs typeface="Helvetica Light"/>
              </a:rPr>
              <a:t>enzymes</a:t>
            </a:r>
            <a:r>
              <a:rPr lang="cs-CZ" dirty="0">
                <a:solidFill>
                  <a:srgbClr val="000000"/>
                </a:solidFill>
                <a:latin typeface="Arial" charset="0"/>
                <a:ea typeface="Helvetica Light"/>
                <a:cs typeface="Helvetica Light"/>
              </a:rPr>
              <a:t>, </a:t>
            </a:r>
            <a:r>
              <a:rPr lang="cs-CZ" dirty="0" err="1">
                <a:solidFill>
                  <a:srgbClr val="000000"/>
                </a:solidFill>
                <a:latin typeface="Arial" charset="0"/>
                <a:ea typeface="Helvetica Light"/>
                <a:cs typeface="Helvetica Light"/>
              </a:rPr>
              <a:t>prealbumin</a:t>
            </a:r>
            <a:r>
              <a:rPr lang="cs-CZ" dirty="0">
                <a:solidFill>
                  <a:srgbClr val="000000"/>
                </a:solidFill>
                <a:latin typeface="Arial" charset="0"/>
                <a:ea typeface="Helvetica Light"/>
                <a:cs typeface="Helvetica Light"/>
              </a:rPr>
              <a:t>, protein, cholesterol, iron, urea, </a:t>
            </a:r>
            <a:r>
              <a:rPr lang="cs-CZ" dirty="0" err="1">
                <a:solidFill>
                  <a:srgbClr val="000000"/>
                </a:solidFill>
                <a:latin typeface="Arial" charset="0"/>
                <a:ea typeface="Helvetica Light"/>
                <a:cs typeface="Helvetica Light"/>
              </a:rPr>
              <a:t>creatinin</a:t>
            </a:r>
            <a:r>
              <a:rPr lang="cs-CZ" dirty="0">
                <a:solidFill>
                  <a:srgbClr val="000000"/>
                </a:solidFill>
                <a:latin typeface="Arial" charset="0"/>
                <a:ea typeface="Helvetica Light"/>
                <a:cs typeface="Helvetica Light"/>
              </a:rPr>
              <a:t>, urine</a:t>
            </a:r>
            <a:endParaRPr lang="en-US" dirty="0">
              <a:solidFill>
                <a:srgbClr val="000000"/>
              </a:solidFill>
              <a:latin typeface="Arial" charset="0"/>
              <a:ea typeface="Helvetica Light"/>
              <a:cs typeface="Helvetica Light"/>
            </a:endParaRPr>
          </a:p>
          <a:p>
            <a:pPr marL="381000" indent="-381000" defTabSz="365125" eaLnBrk="1" hangingPunct="1">
              <a:spcBef>
                <a:spcPts val="1600"/>
              </a:spcBef>
              <a:buSzTx/>
              <a:buFontTx/>
              <a:buNone/>
              <a:defRPr/>
            </a:pPr>
            <a:r>
              <a:rPr lang="en-US" dirty="0">
                <a:solidFill>
                  <a:srgbClr val="CC0000"/>
                </a:solidFill>
                <a:latin typeface="Arial" charset="0"/>
                <a:ea typeface="Helvetica Light"/>
                <a:cs typeface="Helvetica Light"/>
              </a:rPr>
              <a:t>4.</a:t>
            </a:r>
            <a:r>
              <a:rPr lang="en-US" dirty="0">
                <a:solidFill>
                  <a:srgbClr val="000000"/>
                </a:solidFill>
                <a:latin typeface="Arial" charset="0"/>
                <a:ea typeface="Helvetica Light"/>
                <a:cs typeface="Helvetica Light"/>
              </a:rPr>
              <a:t> </a:t>
            </a:r>
            <a:r>
              <a:rPr lang="cs-CZ" dirty="0">
                <a:solidFill>
                  <a:srgbClr val="CC0000"/>
                </a:solidFill>
                <a:latin typeface="Arial" charset="0"/>
                <a:ea typeface="Helvetica Light"/>
                <a:cs typeface="Helvetica Light"/>
              </a:rPr>
              <a:t>To monitor </a:t>
            </a:r>
            <a:r>
              <a:rPr lang="cs-CZ" dirty="0" err="1">
                <a:solidFill>
                  <a:srgbClr val="CC0000"/>
                </a:solidFill>
                <a:latin typeface="Arial" charset="0"/>
                <a:ea typeface="Helvetica Light"/>
                <a:cs typeface="Helvetica Light"/>
              </a:rPr>
              <a:t>therapy</a:t>
            </a:r>
            <a:endParaRPr lang="en-US" dirty="0">
              <a:solidFill>
                <a:srgbClr val="CC0000"/>
              </a:solidFill>
              <a:latin typeface="Arial" charset="0"/>
              <a:ea typeface="Helvetica Light"/>
              <a:cs typeface="Helvetica Light"/>
            </a:endParaRPr>
          </a:p>
          <a:p>
            <a:pPr marL="381000" indent="-381000" defTabSz="365125" eaLnBrk="1" hangingPunct="1">
              <a:spcBef>
                <a:spcPts val="1600"/>
              </a:spcBef>
              <a:buSzTx/>
              <a:buFontTx/>
              <a:buNone/>
              <a:defRPr/>
            </a:pPr>
            <a:r>
              <a:rPr lang="cs-CZ" dirty="0" err="1">
                <a:solidFill>
                  <a:srgbClr val="000000"/>
                </a:solidFill>
                <a:latin typeface="Arial" charset="0"/>
                <a:ea typeface="Helvetica Light"/>
                <a:cs typeface="Helvetica Light"/>
              </a:rPr>
              <a:t>Level</a:t>
            </a:r>
            <a:r>
              <a:rPr lang="cs-CZ" dirty="0">
                <a:solidFill>
                  <a:srgbClr val="000000"/>
                </a:solidFill>
                <a:latin typeface="Arial" charset="0"/>
                <a:ea typeface="Helvetica Light"/>
                <a:cs typeface="Helvetica Light"/>
              </a:rPr>
              <a:t> </a:t>
            </a:r>
            <a:r>
              <a:rPr lang="cs-CZ" dirty="0" err="1">
                <a:solidFill>
                  <a:srgbClr val="000000"/>
                </a:solidFill>
                <a:latin typeface="Arial" charset="0"/>
                <a:ea typeface="Helvetica Light"/>
                <a:cs typeface="Helvetica Light"/>
              </a:rPr>
              <a:t>of</a:t>
            </a:r>
            <a:r>
              <a:rPr lang="en-US" dirty="0">
                <a:solidFill>
                  <a:srgbClr val="000000"/>
                </a:solidFill>
                <a:latin typeface="Arial" charset="0"/>
                <a:ea typeface="Helvetica Light"/>
                <a:cs typeface="Helvetica Light"/>
              </a:rPr>
              <a:t> infliximab/</a:t>
            </a:r>
            <a:r>
              <a:rPr lang="en-US" dirty="0" err="1">
                <a:solidFill>
                  <a:srgbClr val="000000"/>
                </a:solidFill>
                <a:latin typeface="Arial" charset="0"/>
                <a:ea typeface="Helvetica Light"/>
                <a:cs typeface="Helvetica Light"/>
              </a:rPr>
              <a:t>adalimumab</a:t>
            </a:r>
            <a:r>
              <a:rPr lang="cs-CZ" dirty="0">
                <a:solidFill>
                  <a:srgbClr val="000000"/>
                </a:solidFill>
                <a:latin typeface="Arial" charset="0"/>
                <a:ea typeface="Helvetica Light"/>
                <a:cs typeface="Helvetica Light"/>
              </a:rPr>
              <a:t>, </a:t>
            </a:r>
            <a:r>
              <a:rPr lang="cs-CZ" dirty="0" err="1">
                <a:solidFill>
                  <a:srgbClr val="000000"/>
                </a:solidFill>
                <a:latin typeface="Arial" charset="0"/>
                <a:ea typeface="Helvetica Light"/>
                <a:cs typeface="Helvetica Light"/>
              </a:rPr>
              <a:t>atibodies</a:t>
            </a:r>
            <a:r>
              <a:rPr lang="cs-CZ" dirty="0">
                <a:solidFill>
                  <a:srgbClr val="000000"/>
                </a:solidFill>
                <a:latin typeface="Arial" charset="0"/>
                <a:ea typeface="Helvetica Light"/>
                <a:cs typeface="Helvetica Light"/>
              </a:rPr>
              <a:t> </a:t>
            </a:r>
            <a:r>
              <a:rPr lang="cs-CZ" dirty="0" err="1">
                <a:solidFill>
                  <a:srgbClr val="000000"/>
                </a:solidFill>
                <a:latin typeface="Arial" charset="0"/>
                <a:ea typeface="Helvetica Light"/>
                <a:cs typeface="Helvetica Light"/>
              </a:rPr>
              <a:t>against</a:t>
            </a:r>
            <a:r>
              <a:rPr lang="cs-CZ" dirty="0">
                <a:solidFill>
                  <a:srgbClr val="000000"/>
                </a:solidFill>
                <a:latin typeface="Arial" charset="0"/>
                <a:ea typeface="Helvetica Light"/>
                <a:cs typeface="Helvetica Light"/>
              </a:rPr>
              <a:t> </a:t>
            </a:r>
            <a:r>
              <a:rPr lang="en-US" dirty="0" err="1">
                <a:solidFill>
                  <a:srgbClr val="000000"/>
                </a:solidFill>
                <a:latin typeface="Arial" charset="0"/>
                <a:ea typeface="Helvetica Light"/>
                <a:cs typeface="Helvetica Light"/>
              </a:rPr>
              <a:t>infliximabu</a:t>
            </a:r>
            <a:r>
              <a:rPr lang="en-US" dirty="0">
                <a:solidFill>
                  <a:srgbClr val="000000"/>
                </a:solidFill>
                <a:latin typeface="Arial" charset="0"/>
                <a:ea typeface="Helvetica Light"/>
                <a:cs typeface="Helvetica Light"/>
              </a:rPr>
              <a:t>/</a:t>
            </a:r>
            <a:r>
              <a:rPr lang="en-US" dirty="0" err="1">
                <a:solidFill>
                  <a:srgbClr val="000000"/>
                </a:solidFill>
                <a:latin typeface="Arial" charset="0"/>
                <a:ea typeface="Helvetica Light"/>
                <a:cs typeface="Helvetica Light"/>
              </a:rPr>
              <a:t>adalimumabu</a:t>
            </a:r>
            <a:endParaRPr lang="en-US" dirty="0">
              <a:solidFill>
                <a:srgbClr val="000000"/>
              </a:solidFill>
              <a:latin typeface="Arial" charset="0"/>
              <a:ea typeface="Helvetica Light"/>
              <a:cs typeface="Helvetica Light"/>
            </a:endParaRPr>
          </a:p>
          <a:p>
            <a:pPr marL="381000" indent="-381000" defTabSz="365125" eaLnBrk="1" hangingPunct="1">
              <a:lnSpc>
                <a:spcPct val="80000"/>
              </a:lnSpc>
              <a:buSzTx/>
              <a:buFontTx/>
              <a:buNone/>
              <a:defRPr/>
            </a:pPr>
            <a:endParaRPr lang="en-US" dirty="0">
              <a:solidFill>
                <a:srgbClr val="000000"/>
              </a:solidFill>
              <a:latin typeface="Arial" charset="0"/>
              <a:ea typeface="Helvetica Light"/>
              <a:cs typeface="Helvetica Light"/>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a:spLocks noGrp="1"/>
          </p:cNvSpPr>
          <p:nvPr>
            <p:ph type="title" idx="4294967295"/>
          </p:nvPr>
        </p:nvSpPr>
        <p:spPr bwMode="auto">
          <a:xfrm>
            <a:off x="0" y="0"/>
            <a:ext cx="9144000" cy="1600200"/>
          </a:xfrm>
          <a:solidFill>
            <a:srgbClr val="BBE0E3"/>
          </a:solidFill>
          <a:ln w="9525"/>
        </p:spPr>
        <p:txBody>
          <a:bodyPr vert="horz" wrap="square" lIns="89294" tIns="44647" rIns="89294" bIns="44647" numCol="1" anchor="t" anchorCtr="0" compatLnSpc="1">
            <a:prstTxWarp prst="textNoShape">
              <a:avLst/>
            </a:prstTxWarp>
          </a:bodyPr>
          <a:lstStyle/>
          <a:p>
            <a:pPr defTabSz="1298575" eaLnBrk="1" hangingPunct="1">
              <a:defRPr/>
            </a:pPr>
            <a:r>
              <a:rPr lang="cs-CZ" sz="6500" dirty="0" err="1">
                <a:solidFill>
                  <a:srgbClr val="000000"/>
                </a:solidFill>
                <a:latin typeface="Arial" charset="0"/>
                <a:ea typeface="Helvetica Light"/>
                <a:cs typeface="Helvetica Light"/>
              </a:rPr>
              <a:t>Stool</a:t>
            </a:r>
            <a:endParaRPr lang="en-US" sz="6500" dirty="0">
              <a:solidFill>
                <a:srgbClr val="000000"/>
              </a:solidFill>
              <a:latin typeface="Arial" charset="0"/>
              <a:ea typeface="Helvetica Light"/>
              <a:cs typeface="Helvetica Light"/>
            </a:endParaRPr>
          </a:p>
        </p:txBody>
      </p:sp>
      <p:sp>
        <p:nvSpPr>
          <p:cNvPr id="302" name="Shape 302"/>
          <p:cNvSpPr>
            <a:spLocks noGrp="1"/>
          </p:cNvSpPr>
          <p:nvPr>
            <p:ph type="body" idx="4294967295"/>
          </p:nvPr>
        </p:nvSpPr>
        <p:spPr bwMode="auto">
          <a:xfrm>
            <a:off x="419100" y="2073275"/>
            <a:ext cx="7659688" cy="4117975"/>
          </a:xfrm>
          <a:ln w="9525"/>
        </p:spPr>
        <p:txBody>
          <a:bodyPr lIns="89294" tIns="44647" rIns="89294" bIns="44647"/>
          <a:lstStyle/>
          <a:p>
            <a:pPr marL="485775" indent="-485775" defTabSz="1298575" eaLnBrk="1" hangingPunct="1">
              <a:lnSpc>
                <a:spcPct val="90000"/>
              </a:lnSpc>
              <a:spcBef>
                <a:spcPts val="1100"/>
              </a:spcBef>
              <a:buClr>
                <a:srgbClr val="000000"/>
              </a:buClr>
              <a:defRPr/>
            </a:pPr>
            <a:r>
              <a:rPr lang="en-US" sz="2800" dirty="0">
                <a:solidFill>
                  <a:srgbClr val="000000"/>
                </a:solidFill>
                <a:latin typeface="Arial" charset="0"/>
                <a:ea typeface="Helvetica Light"/>
                <a:cs typeface="Helvetica Light"/>
              </a:rPr>
              <a:t>B</a:t>
            </a:r>
            <a:r>
              <a:rPr lang="cs-CZ" sz="2800" dirty="0" err="1">
                <a:solidFill>
                  <a:srgbClr val="000000"/>
                </a:solidFill>
                <a:latin typeface="Arial" charset="0"/>
                <a:ea typeface="Helvetica Light"/>
                <a:cs typeface="Helvetica Light"/>
              </a:rPr>
              <a:t>acterias</a:t>
            </a:r>
            <a:r>
              <a:rPr lang="en-US" sz="2800" dirty="0">
                <a:solidFill>
                  <a:srgbClr val="000000"/>
                </a:solidFill>
                <a:latin typeface="Arial" charset="0"/>
                <a:ea typeface="Helvetica Light"/>
                <a:cs typeface="Helvetica Light"/>
              </a:rPr>
              <a:t>: Yersinia </a:t>
            </a:r>
            <a:r>
              <a:rPr lang="en-US" sz="2800" dirty="0" err="1">
                <a:solidFill>
                  <a:srgbClr val="000000"/>
                </a:solidFill>
                <a:latin typeface="Arial" charset="0"/>
                <a:ea typeface="Helvetica Light"/>
                <a:cs typeface="Helvetica Light"/>
              </a:rPr>
              <a:t>enterocolitica</a:t>
            </a:r>
            <a:r>
              <a:rPr lang="en-US" sz="2800" dirty="0">
                <a:solidFill>
                  <a:srgbClr val="000000"/>
                </a:solidFill>
                <a:latin typeface="Arial" charset="0"/>
                <a:ea typeface="Helvetica Light"/>
                <a:cs typeface="Helvetica Light"/>
              </a:rPr>
              <a:t> a </a:t>
            </a:r>
            <a:r>
              <a:rPr lang="en-US" sz="2800" dirty="0" err="1">
                <a:solidFill>
                  <a:srgbClr val="000000"/>
                </a:solidFill>
                <a:latin typeface="Arial" charset="0"/>
                <a:ea typeface="Helvetica Light"/>
                <a:cs typeface="Helvetica Light"/>
              </a:rPr>
              <a:t>pseudotuberculosis</a:t>
            </a:r>
            <a:r>
              <a:rPr lang="en-US" sz="2800" dirty="0">
                <a:solidFill>
                  <a:srgbClr val="000000"/>
                </a:solidFill>
                <a:latin typeface="Arial" charset="0"/>
                <a:ea typeface="Helvetica Light"/>
                <a:cs typeface="Helvetica Light"/>
              </a:rPr>
              <a:t>, Campylobacter </a:t>
            </a:r>
            <a:r>
              <a:rPr lang="en-US" sz="2800" dirty="0" err="1">
                <a:solidFill>
                  <a:srgbClr val="000000"/>
                </a:solidFill>
                <a:latin typeface="Arial" charset="0"/>
                <a:ea typeface="Helvetica Light"/>
                <a:cs typeface="Helvetica Light"/>
              </a:rPr>
              <a:t>jejuni</a:t>
            </a:r>
            <a:r>
              <a:rPr lang="en-US" sz="2800" dirty="0">
                <a:solidFill>
                  <a:srgbClr val="000000"/>
                </a:solidFill>
                <a:latin typeface="Arial" charset="0"/>
                <a:ea typeface="Helvetica Light"/>
                <a:cs typeface="Helvetica Light"/>
              </a:rPr>
              <a:t>, </a:t>
            </a:r>
            <a:r>
              <a:rPr lang="en-US" sz="2800" dirty="0" err="1">
                <a:solidFill>
                  <a:srgbClr val="000000"/>
                </a:solidFill>
                <a:latin typeface="Arial" charset="0"/>
                <a:ea typeface="Helvetica Light"/>
                <a:cs typeface="Helvetica Light"/>
              </a:rPr>
              <a:t>Salmonela</a:t>
            </a:r>
            <a:r>
              <a:rPr lang="en-US" sz="2800" dirty="0">
                <a:solidFill>
                  <a:srgbClr val="000000"/>
                </a:solidFill>
                <a:latin typeface="Arial" charset="0"/>
                <a:ea typeface="Helvetica Light"/>
                <a:cs typeface="Helvetica Light"/>
              </a:rPr>
              <a:t> </a:t>
            </a:r>
            <a:r>
              <a:rPr lang="en-US" sz="2800" dirty="0" err="1">
                <a:solidFill>
                  <a:srgbClr val="000000"/>
                </a:solidFill>
                <a:latin typeface="Arial" charset="0"/>
                <a:ea typeface="Helvetica Light"/>
                <a:cs typeface="Helvetica Light"/>
              </a:rPr>
              <a:t>enteritidis</a:t>
            </a:r>
            <a:endParaRPr lang="en-US" sz="2800" dirty="0">
              <a:solidFill>
                <a:srgbClr val="000000"/>
              </a:solidFill>
              <a:latin typeface="Arial" charset="0"/>
              <a:ea typeface="Helvetica Light"/>
              <a:cs typeface="Helvetica Light"/>
            </a:endParaRPr>
          </a:p>
          <a:p>
            <a:pPr marL="485775" indent="-485775" defTabSz="1298575" eaLnBrk="1" hangingPunct="1">
              <a:lnSpc>
                <a:spcPct val="90000"/>
              </a:lnSpc>
              <a:spcBef>
                <a:spcPts val="1100"/>
              </a:spcBef>
              <a:buClr>
                <a:srgbClr val="000000"/>
              </a:buClr>
              <a:defRPr/>
            </a:pPr>
            <a:r>
              <a:rPr lang="en-US" sz="2800" dirty="0">
                <a:solidFill>
                  <a:srgbClr val="000000"/>
                </a:solidFill>
                <a:latin typeface="Arial" charset="0"/>
                <a:ea typeface="Helvetica Light"/>
                <a:cs typeface="Helvetica Light"/>
              </a:rPr>
              <a:t>Para</a:t>
            </a:r>
            <a:r>
              <a:rPr lang="cs-CZ" sz="2800" dirty="0" err="1">
                <a:solidFill>
                  <a:srgbClr val="000000"/>
                </a:solidFill>
                <a:latin typeface="Arial" charset="0"/>
                <a:ea typeface="Helvetica Light"/>
                <a:cs typeface="Helvetica Light"/>
              </a:rPr>
              <a:t>sites</a:t>
            </a:r>
            <a:endParaRPr lang="cs-CZ" sz="2800" dirty="0">
              <a:solidFill>
                <a:srgbClr val="000000"/>
              </a:solidFill>
              <a:latin typeface="Arial" charset="0"/>
              <a:ea typeface="Helvetica Light"/>
              <a:cs typeface="Helvetica Light"/>
            </a:endParaRPr>
          </a:p>
          <a:p>
            <a:pPr marL="485775" indent="-485775" defTabSz="1298575" eaLnBrk="1" hangingPunct="1">
              <a:lnSpc>
                <a:spcPct val="90000"/>
              </a:lnSpc>
              <a:spcBef>
                <a:spcPts val="1100"/>
              </a:spcBef>
              <a:buClr>
                <a:srgbClr val="000000"/>
              </a:buClr>
              <a:defRPr/>
            </a:pPr>
            <a:r>
              <a:rPr lang="cs-CZ" sz="2800" dirty="0">
                <a:solidFill>
                  <a:srgbClr val="000000"/>
                </a:solidFill>
                <a:latin typeface="Arial" charset="0"/>
                <a:ea typeface="Helvetica Light"/>
                <a:cs typeface="Helvetica Light"/>
              </a:rPr>
              <a:t>C</a:t>
            </a:r>
            <a:r>
              <a:rPr lang="en-US" sz="2800" dirty="0" err="1">
                <a:solidFill>
                  <a:srgbClr val="000000"/>
                </a:solidFill>
                <a:latin typeface="Arial" charset="0"/>
                <a:ea typeface="Helvetica Light"/>
                <a:cs typeface="Helvetica Light"/>
              </a:rPr>
              <a:t>alprotectin</a:t>
            </a:r>
            <a:endParaRPr lang="en-US" sz="2800" dirty="0">
              <a:solidFill>
                <a:srgbClr val="000000"/>
              </a:solidFill>
              <a:latin typeface="Arial" charset="0"/>
              <a:ea typeface="Helvetica Light"/>
              <a:cs typeface="Helvetica Light"/>
            </a:endParaRP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hape 311"/>
          <p:cNvSpPr>
            <a:spLocks noGrp="1"/>
          </p:cNvSpPr>
          <p:nvPr>
            <p:ph type="title" idx="4294967295"/>
          </p:nvPr>
        </p:nvSpPr>
        <p:spPr bwMode="auto">
          <a:xfrm>
            <a:off x="0" y="0"/>
            <a:ext cx="9144000" cy="1752600"/>
          </a:xfrm>
          <a:solidFill>
            <a:srgbClr val="BBE0E3"/>
          </a:solidFill>
          <a:ln w="9525"/>
        </p:spPr>
        <p:txBody>
          <a:bodyPr vert="horz" wrap="square" lIns="89294" tIns="321457" rIns="89294" bIns="44647" numCol="1" anchor="t" anchorCtr="0" compatLnSpc="1">
            <a:prstTxWarp prst="textNoShape">
              <a:avLst/>
            </a:prstTxWarp>
          </a:bodyPr>
          <a:lstStyle/>
          <a:p>
            <a:pPr defTabSz="1298575" eaLnBrk="1" hangingPunct="1">
              <a:defRPr/>
            </a:pPr>
            <a:r>
              <a:rPr lang="cs-CZ" sz="4400" dirty="0">
                <a:solidFill>
                  <a:srgbClr val="000000"/>
                </a:solidFill>
                <a:latin typeface="Arial" charset="0"/>
                <a:cs typeface="Arial" charset="0"/>
              </a:rPr>
              <a:t>ANCA, ASCA</a:t>
            </a:r>
          </a:p>
        </p:txBody>
      </p:sp>
      <p:sp>
        <p:nvSpPr>
          <p:cNvPr id="312" name="Shape 312"/>
          <p:cNvSpPr>
            <a:spLocks noGrp="1"/>
          </p:cNvSpPr>
          <p:nvPr>
            <p:ph type="body" idx="4294967295"/>
          </p:nvPr>
        </p:nvSpPr>
        <p:spPr bwMode="auto">
          <a:xfrm>
            <a:off x="166688" y="2227263"/>
            <a:ext cx="4337050" cy="4524375"/>
          </a:xfrm>
          <a:ln w="9525"/>
        </p:spPr>
        <p:txBody>
          <a:bodyPr lIns="89294" tIns="44647" rIns="89294" bIns="44647"/>
          <a:lstStyle/>
          <a:p>
            <a:pPr marL="485775" indent="-485775" defTabSz="1298575" eaLnBrk="1" hangingPunct="1">
              <a:spcBef>
                <a:spcPts val="900"/>
              </a:spcBef>
              <a:buSzTx/>
              <a:buFontTx/>
              <a:buNone/>
              <a:defRPr/>
            </a:pPr>
            <a:r>
              <a:rPr lang="cs-CZ" sz="3200" dirty="0">
                <a:solidFill>
                  <a:srgbClr val="000000"/>
                </a:solidFill>
                <a:latin typeface="Arial" charset="0"/>
                <a:cs typeface="Arial" charset="0"/>
              </a:rPr>
              <a:t>    MORBUS CROHN</a:t>
            </a:r>
          </a:p>
          <a:p>
            <a:pPr marL="485775" indent="-485775" defTabSz="1298575" eaLnBrk="1" hangingPunct="1">
              <a:spcBef>
                <a:spcPts val="900"/>
              </a:spcBef>
              <a:buSzTx/>
              <a:buFontTx/>
              <a:buNone/>
              <a:defRPr/>
            </a:pPr>
            <a:r>
              <a:rPr lang="cs-CZ" sz="4400" b="1" dirty="0">
                <a:solidFill>
                  <a:srgbClr val="000000"/>
                </a:solidFill>
                <a:latin typeface="Arial" charset="0"/>
                <a:cs typeface="Arial" charset="0"/>
              </a:rPr>
              <a:t>   </a:t>
            </a:r>
            <a:r>
              <a:rPr lang="cs-CZ" sz="3200" b="1" dirty="0">
                <a:solidFill>
                  <a:srgbClr val="000000"/>
                </a:solidFill>
                <a:latin typeface="Arial" charset="0"/>
                <a:cs typeface="Arial" charset="0"/>
              </a:rPr>
              <a:t>ASCA+/</a:t>
            </a:r>
            <a:r>
              <a:rPr lang="cs-CZ" sz="3200" b="1" dirty="0" err="1">
                <a:solidFill>
                  <a:srgbClr val="000000"/>
                </a:solidFill>
                <a:latin typeface="Arial" charset="0"/>
                <a:cs typeface="Arial" charset="0"/>
              </a:rPr>
              <a:t>pANCA</a:t>
            </a:r>
            <a:r>
              <a:rPr lang="cs-CZ" sz="3200" b="1" dirty="0">
                <a:solidFill>
                  <a:srgbClr val="000000"/>
                </a:solidFill>
                <a:latin typeface="Arial" charset="0"/>
                <a:cs typeface="Arial" charset="0"/>
              </a:rPr>
              <a:t>-</a:t>
            </a:r>
          </a:p>
        </p:txBody>
      </p:sp>
      <p:sp>
        <p:nvSpPr>
          <p:cNvPr id="101379" name="Shape 313"/>
          <p:cNvSpPr>
            <a:spLocks noChangeArrowheads="1"/>
          </p:cNvSpPr>
          <p:nvPr/>
        </p:nvSpPr>
        <p:spPr bwMode="auto">
          <a:xfrm>
            <a:off x="4451350" y="2229119"/>
            <a:ext cx="4572000" cy="1324350"/>
          </a:xfrm>
          <a:prstGeom prst="rect">
            <a:avLst/>
          </a:prstGeom>
          <a:noFill/>
          <a:ln w="12700">
            <a:noFill/>
            <a:miter lim="400000"/>
            <a:headEnd/>
            <a:tailEnd/>
          </a:ln>
        </p:spPr>
        <p:txBody>
          <a:bodyPr lIns="89294" tIns="44647" rIns="89294" bIns="44647">
            <a:spAutoFit/>
          </a:bodyPr>
          <a:lstStyle/>
          <a:p>
            <a:pPr marL="341313" indent="-341313" defTabSz="912813">
              <a:spcBef>
                <a:spcPts val="638"/>
              </a:spcBef>
            </a:pPr>
            <a:r>
              <a:rPr lang="cs-CZ" sz="2800" dirty="0">
                <a:solidFill>
                  <a:srgbClr val="000000"/>
                </a:solidFill>
                <a:ea typeface="Helvetica Light"/>
                <a:cs typeface="Arial" charset="0"/>
              </a:rPr>
              <a:t> </a:t>
            </a:r>
            <a:r>
              <a:rPr lang="cs-CZ" sz="3200" dirty="0">
                <a:solidFill>
                  <a:srgbClr val="000000"/>
                </a:solidFill>
                <a:ea typeface="Helvetica Light"/>
                <a:cs typeface="Arial" charset="0"/>
              </a:rPr>
              <a:t>ULCEROSNÍ  COLITIS  </a:t>
            </a:r>
          </a:p>
          <a:p>
            <a:pPr marL="341313" indent="-341313" defTabSz="912813">
              <a:lnSpc>
                <a:spcPct val="135000"/>
              </a:lnSpc>
              <a:spcBef>
                <a:spcPts val="638"/>
              </a:spcBef>
            </a:pPr>
            <a:r>
              <a:rPr lang="cs-CZ" sz="2800" dirty="0">
                <a:solidFill>
                  <a:srgbClr val="000000"/>
                </a:solidFill>
                <a:ea typeface="Helvetica Light"/>
                <a:cs typeface="Arial" charset="0"/>
              </a:rPr>
              <a:t> </a:t>
            </a:r>
            <a:r>
              <a:rPr lang="cs-CZ" sz="3200" b="1" dirty="0" err="1">
                <a:solidFill>
                  <a:srgbClr val="000000"/>
                </a:solidFill>
                <a:ea typeface="Helvetica Light"/>
                <a:cs typeface="Arial" charset="0"/>
              </a:rPr>
              <a:t>pANCA</a:t>
            </a:r>
            <a:r>
              <a:rPr lang="cs-CZ" sz="3200" b="1" dirty="0">
                <a:solidFill>
                  <a:srgbClr val="000000"/>
                </a:solidFill>
                <a:ea typeface="Helvetica Light"/>
                <a:cs typeface="Arial" charset="0"/>
              </a:rPr>
              <a:t>+/ASCA-</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Shape 321"/>
          <p:cNvSpPr>
            <a:spLocks noGrp="1"/>
          </p:cNvSpPr>
          <p:nvPr>
            <p:ph type="title" idx="4294967295"/>
          </p:nvPr>
        </p:nvSpPr>
        <p:spPr bwMode="auto">
          <a:xfrm>
            <a:off x="0" y="0"/>
            <a:ext cx="9144000" cy="1752600"/>
          </a:xfrm>
          <a:solidFill>
            <a:srgbClr val="BBE0E3"/>
          </a:solidFill>
          <a:ln w="9525"/>
        </p:spPr>
        <p:txBody>
          <a:bodyPr vert="horz" wrap="square" lIns="89294" tIns="321457" rIns="89294" bIns="44647" numCol="1" anchor="t" anchorCtr="0" compatLnSpc="1">
            <a:prstTxWarp prst="textNoShape">
              <a:avLst/>
            </a:prstTxWarp>
          </a:bodyPr>
          <a:lstStyle/>
          <a:p>
            <a:pPr defTabSz="1298575" eaLnBrk="1" hangingPunct="1">
              <a:defRPr/>
            </a:pPr>
            <a:r>
              <a:rPr lang="en-US" sz="6500" dirty="0">
                <a:solidFill>
                  <a:srgbClr val="000000"/>
                </a:solidFill>
                <a:latin typeface="Arial" charset="0"/>
                <a:ea typeface="Helvetica Light"/>
                <a:cs typeface="Helvetica Light"/>
              </a:rPr>
              <a:t>Diagnostic</a:t>
            </a:r>
            <a:r>
              <a:rPr lang="cs-CZ" sz="6500" dirty="0">
                <a:solidFill>
                  <a:srgbClr val="000000"/>
                </a:solidFill>
                <a:latin typeface="Arial" charset="0"/>
                <a:ea typeface="Helvetica Light"/>
                <a:cs typeface="Helvetica Light"/>
              </a:rPr>
              <a:t> </a:t>
            </a:r>
            <a:r>
              <a:rPr lang="cs-CZ" sz="6500" dirty="0" err="1">
                <a:solidFill>
                  <a:srgbClr val="000000"/>
                </a:solidFill>
                <a:latin typeface="Arial" charset="0"/>
                <a:ea typeface="Helvetica Light"/>
                <a:cs typeface="Helvetica Light"/>
              </a:rPr>
              <a:t>Conclusion</a:t>
            </a:r>
            <a:endParaRPr lang="en-US" sz="6500" dirty="0">
              <a:solidFill>
                <a:srgbClr val="000000"/>
              </a:solidFill>
              <a:latin typeface="Arial" charset="0"/>
              <a:ea typeface="Helvetica Light"/>
              <a:cs typeface="Helvetica Light"/>
            </a:endParaRPr>
          </a:p>
        </p:txBody>
      </p:sp>
      <p:sp>
        <p:nvSpPr>
          <p:cNvPr id="322" name="Shape 322"/>
          <p:cNvSpPr>
            <a:spLocks noGrp="1"/>
          </p:cNvSpPr>
          <p:nvPr>
            <p:ph type="body" idx="4294967295"/>
          </p:nvPr>
        </p:nvSpPr>
        <p:spPr bwMode="auto">
          <a:xfrm>
            <a:off x="471488" y="2333625"/>
            <a:ext cx="8228012" cy="4524375"/>
          </a:xfrm>
          <a:ln w="9525"/>
        </p:spPr>
        <p:txBody>
          <a:bodyPr lIns="89294" tIns="44647" rIns="89294" bIns="44647"/>
          <a:lstStyle/>
          <a:p>
            <a:pPr marL="485775" indent="-485775" defTabSz="1298575" eaLnBrk="1" hangingPunct="1">
              <a:spcBef>
                <a:spcPts val="1100"/>
              </a:spcBef>
              <a:buClr>
                <a:srgbClr val="000000"/>
              </a:buClr>
              <a:defRPr/>
            </a:pPr>
            <a:r>
              <a:rPr lang="en-US" sz="3800" dirty="0" err="1">
                <a:solidFill>
                  <a:srgbClr val="000000"/>
                </a:solidFill>
                <a:latin typeface="Arial" charset="0"/>
                <a:ea typeface="Helvetica Light"/>
                <a:cs typeface="Helvetica Light"/>
              </a:rPr>
              <a:t>Diagn</a:t>
            </a:r>
            <a:r>
              <a:rPr lang="cs-CZ" sz="3800" dirty="0" err="1">
                <a:solidFill>
                  <a:srgbClr val="000000"/>
                </a:solidFill>
                <a:latin typeface="Arial" charset="0"/>
                <a:ea typeface="Helvetica Light"/>
                <a:cs typeface="Helvetica Light"/>
              </a:rPr>
              <a:t>oses</a:t>
            </a:r>
            <a:endParaRPr lang="cs-CZ" sz="3800" dirty="0">
              <a:solidFill>
                <a:srgbClr val="000000"/>
              </a:solidFill>
              <a:latin typeface="Arial" charset="0"/>
              <a:ea typeface="Helvetica Light"/>
              <a:cs typeface="Helvetica Light"/>
            </a:endParaRPr>
          </a:p>
          <a:p>
            <a:pPr marL="485775" indent="-485775" defTabSz="1298575" eaLnBrk="1" hangingPunct="1">
              <a:spcBef>
                <a:spcPts val="1100"/>
              </a:spcBef>
              <a:buClr>
                <a:srgbClr val="000000"/>
              </a:buClr>
              <a:defRPr/>
            </a:pPr>
            <a:r>
              <a:rPr lang="en-US" sz="3800" dirty="0">
                <a:solidFill>
                  <a:srgbClr val="000000"/>
                </a:solidFill>
                <a:latin typeface="Arial" charset="0"/>
                <a:ea typeface="Helvetica Light"/>
                <a:cs typeface="Helvetica Light"/>
              </a:rPr>
              <a:t>Lo</a:t>
            </a:r>
            <a:r>
              <a:rPr lang="cs-CZ" sz="3800" dirty="0" err="1">
                <a:solidFill>
                  <a:srgbClr val="000000"/>
                </a:solidFill>
                <a:latin typeface="Arial" charset="0"/>
                <a:ea typeface="Helvetica Light"/>
                <a:cs typeface="Helvetica Light"/>
              </a:rPr>
              <a:t>cation</a:t>
            </a:r>
            <a:endParaRPr lang="cs-CZ" sz="3800" dirty="0">
              <a:solidFill>
                <a:srgbClr val="000000"/>
              </a:solidFill>
              <a:latin typeface="Arial" charset="0"/>
              <a:ea typeface="Helvetica Light"/>
              <a:cs typeface="Helvetica Light"/>
            </a:endParaRPr>
          </a:p>
          <a:p>
            <a:pPr marL="485775" indent="-485775" defTabSz="1298575" eaLnBrk="1" hangingPunct="1">
              <a:spcBef>
                <a:spcPts val="1100"/>
              </a:spcBef>
              <a:buClr>
                <a:srgbClr val="000000"/>
              </a:buClr>
              <a:defRPr/>
            </a:pPr>
            <a:r>
              <a:rPr lang="cs-CZ" sz="3800" dirty="0" err="1">
                <a:solidFill>
                  <a:srgbClr val="000000"/>
                </a:solidFill>
                <a:latin typeface="Arial" charset="0"/>
                <a:ea typeface="Helvetica Light"/>
                <a:cs typeface="Helvetica Light"/>
              </a:rPr>
              <a:t>Disease</a:t>
            </a:r>
            <a:r>
              <a:rPr lang="cs-CZ" sz="3800" dirty="0">
                <a:solidFill>
                  <a:srgbClr val="000000"/>
                </a:solidFill>
                <a:latin typeface="Arial" charset="0"/>
                <a:ea typeface="Helvetica Light"/>
                <a:cs typeface="Helvetica Light"/>
              </a:rPr>
              <a:t> </a:t>
            </a:r>
            <a:r>
              <a:rPr lang="cs-CZ" sz="3800" dirty="0" err="1">
                <a:solidFill>
                  <a:srgbClr val="000000"/>
                </a:solidFill>
                <a:latin typeface="Arial" charset="0"/>
                <a:ea typeface="Helvetica Light"/>
                <a:cs typeface="Helvetica Light"/>
              </a:rPr>
              <a:t>activity</a:t>
            </a:r>
            <a:endParaRPr lang="en-US" sz="3800" dirty="0">
              <a:solidFill>
                <a:srgbClr val="000000"/>
              </a:solidFill>
              <a:latin typeface="Arial" charset="0"/>
              <a:ea typeface="Helvetica Light"/>
              <a:cs typeface="Helvetica Light"/>
            </a:endParaRPr>
          </a:p>
          <a:p>
            <a:pPr marL="485775" indent="-485775" defTabSz="1298575" eaLnBrk="1" hangingPunct="1">
              <a:spcBef>
                <a:spcPts val="1100"/>
              </a:spcBef>
              <a:buClr>
                <a:srgbClr val="000000"/>
              </a:buClr>
              <a:defRPr/>
            </a:pPr>
            <a:r>
              <a:rPr lang="cs-CZ" sz="3800" dirty="0" err="1">
                <a:solidFill>
                  <a:srgbClr val="000000"/>
                </a:solidFill>
                <a:latin typeface="Arial" charset="0"/>
                <a:ea typeface="Helvetica Light"/>
                <a:cs typeface="Helvetica Light"/>
              </a:rPr>
              <a:t>Complications</a:t>
            </a:r>
            <a:endParaRPr lang="en-US" sz="3800" dirty="0">
              <a:solidFill>
                <a:srgbClr val="000000"/>
              </a:solidFill>
              <a:latin typeface="Arial" charset="0"/>
              <a:ea typeface="Helvetica Light"/>
              <a:cs typeface="Helvetica Light"/>
            </a:endParaRP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body" idx="4294967295"/>
          </p:nvPr>
        </p:nvSpPr>
        <p:spPr bwMode="auto">
          <a:xfrm>
            <a:off x="411163" y="1219200"/>
            <a:ext cx="8105775" cy="5638800"/>
          </a:xfrm>
          <a:ln w="9525"/>
        </p:spPr>
        <p:txBody>
          <a:bodyPr lIns="79019" tIns="45154" rIns="79019" bIns="45154"/>
          <a:lstStyle/>
          <a:p>
            <a:pPr marL="260350" indent="-260350" defTabSz="1155700" eaLnBrk="1" hangingPunct="1">
              <a:lnSpc>
                <a:spcPct val="70000"/>
              </a:lnSpc>
              <a:spcBef>
                <a:spcPts val="700"/>
              </a:spcBef>
              <a:buSzTx/>
              <a:buFontTx/>
              <a:buNone/>
            </a:pPr>
            <a:r>
              <a:rPr lang="cs-CZ" b="1" u="sng" dirty="0">
                <a:solidFill>
                  <a:srgbClr val="000000"/>
                </a:solidFill>
                <a:effectLst>
                  <a:outerShdw blurRad="38100" dist="38100" dir="2700000" algn="tl">
                    <a:srgbClr val="C0C0C0"/>
                  </a:outerShdw>
                </a:effectLst>
                <a:latin typeface="Arial" charset="0"/>
                <a:cs typeface="Arial" charset="0"/>
              </a:rPr>
              <a:t>1. </a:t>
            </a:r>
            <a:r>
              <a:rPr lang="cs-CZ" b="1" i="1" u="sng" dirty="0" err="1">
                <a:solidFill>
                  <a:schemeClr val="tx1"/>
                </a:solidFill>
                <a:effectLst>
                  <a:outerShdw blurRad="38100" dist="38100" dir="2700000" algn="tl">
                    <a:srgbClr val="C0C0C0"/>
                  </a:outerShdw>
                </a:effectLst>
                <a:latin typeface="Arial" charset="0"/>
                <a:cs typeface="Arial" charset="0"/>
              </a:rPr>
              <a:t>Farmacological</a:t>
            </a:r>
            <a:endParaRPr lang="cs-CZ" b="1" i="1" u="sng" dirty="0">
              <a:solidFill>
                <a:schemeClr val="tx1"/>
              </a:solidFill>
              <a:effectLst>
                <a:outerShdw blurRad="38100" dist="38100" dir="2700000" algn="tl">
                  <a:srgbClr val="C0C0C0"/>
                </a:outerShdw>
              </a:effectLst>
              <a:latin typeface="Arial" charset="0"/>
              <a:cs typeface="Arial" charset="0"/>
            </a:endParaRPr>
          </a:p>
          <a:p>
            <a:pPr marL="260350" indent="-260350" defTabSz="1155700" eaLnBrk="1" hangingPunct="1">
              <a:lnSpc>
                <a:spcPct val="70000"/>
              </a:lnSpc>
              <a:spcBef>
                <a:spcPts val="700"/>
              </a:spcBef>
              <a:buClr>
                <a:srgbClr val="FFFFFF"/>
              </a:buClr>
              <a:buFont typeface="TimesNewRomanPSMT"/>
              <a:buChar char="-"/>
            </a:pPr>
            <a:r>
              <a:rPr lang="cs-CZ" dirty="0" err="1">
                <a:solidFill>
                  <a:schemeClr val="tx1"/>
                </a:solidFill>
                <a:latin typeface="Arial" charset="0"/>
                <a:cs typeface="Arial" charset="0"/>
              </a:rPr>
              <a:t>Aminosalicylates</a:t>
            </a:r>
            <a:endParaRPr lang="cs-CZ" dirty="0">
              <a:solidFill>
                <a:schemeClr val="tx1"/>
              </a:solidFill>
              <a:latin typeface="Arial" charset="0"/>
              <a:cs typeface="Arial" charset="0"/>
            </a:endParaRPr>
          </a:p>
          <a:p>
            <a:pPr marL="260350" indent="-260350" defTabSz="1155700" eaLnBrk="1" hangingPunct="1">
              <a:lnSpc>
                <a:spcPct val="70000"/>
              </a:lnSpc>
              <a:spcBef>
                <a:spcPts val="700"/>
              </a:spcBef>
              <a:buClr>
                <a:srgbClr val="FFFFFF"/>
              </a:buClr>
              <a:buFont typeface="TimesNewRomanPSMT"/>
              <a:buChar char="-"/>
            </a:pPr>
            <a:r>
              <a:rPr lang="cs-CZ" dirty="0" err="1">
                <a:solidFill>
                  <a:schemeClr val="tx1"/>
                </a:solidFill>
                <a:latin typeface="Arial" charset="0"/>
                <a:cs typeface="Arial" charset="0"/>
              </a:rPr>
              <a:t>Antibiotics</a:t>
            </a:r>
            <a:endParaRPr lang="cs-CZ" dirty="0">
              <a:solidFill>
                <a:schemeClr val="tx1"/>
              </a:solidFill>
              <a:latin typeface="Arial" charset="0"/>
              <a:cs typeface="Arial" charset="0"/>
            </a:endParaRPr>
          </a:p>
          <a:p>
            <a:pPr marL="260350" indent="-260350" defTabSz="1155700" eaLnBrk="1" hangingPunct="1">
              <a:lnSpc>
                <a:spcPct val="70000"/>
              </a:lnSpc>
              <a:spcBef>
                <a:spcPts val="700"/>
              </a:spcBef>
              <a:buClr>
                <a:srgbClr val="FFFFFF"/>
              </a:buClr>
              <a:buFont typeface="TimesNewRomanPSMT"/>
              <a:buChar char="-"/>
            </a:pPr>
            <a:r>
              <a:rPr lang="cs-CZ" dirty="0" err="1">
                <a:solidFill>
                  <a:schemeClr val="tx1"/>
                </a:solidFill>
                <a:latin typeface="Arial" charset="0"/>
                <a:cs typeface="Arial" charset="0"/>
              </a:rPr>
              <a:t>Probiotics</a:t>
            </a:r>
            <a:endParaRPr lang="cs-CZ" dirty="0">
              <a:solidFill>
                <a:schemeClr val="tx1"/>
              </a:solidFill>
              <a:latin typeface="Arial" charset="0"/>
              <a:cs typeface="Arial" charset="0"/>
            </a:endParaRPr>
          </a:p>
          <a:p>
            <a:pPr marL="260350" indent="-260350" defTabSz="1155700" eaLnBrk="1" hangingPunct="1">
              <a:lnSpc>
                <a:spcPct val="70000"/>
              </a:lnSpc>
              <a:spcBef>
                <a:spcPts val="700"/>
              </a:spcBef>
              <a:buClr>
                <a:srgbClr val="FFFFFF"/>
              </a:buClr>
              <a:buFont typeface="TimesNewRomanPSMT"/>
              <a:buChar char="-"/>
            </a:pPr>
            <a:r>
              <a:rPr lang="cs-CZ" dirty="0" err="1">
                <a:solidFill>
                  <a:schemeClr val="tx1"/>
                </a:solidFill>
                <a:latin typeface="Arial" charset="0"/>
                <a:cs typeface="Arial" charset="0"/>
              </a:rPr>
              <a:t>Corticosteroids</a:t>
            </a:r>
            <a:endParaRPr lang="cs-CZ" dirty="0">
              <a:solidFill>
                <a:schemeClr val="tx1"/>
              </a:solidFill>
              <a:latin typeface="Arial" charset="0"/>
              <a:cs typeface="Arial" charset="0"/>
            </a:endParaRPr>
          </a:p>
          <a:p>
            <a:pPr marL="260350" indent="-260350" defTabSz="1155700" eaLnBrk="1" hangingPunct="1">
              <a:lnSpc>
                <a:spcPct val="70000"/>
              </a:lnSpc>
              <a:spcBef>
                <a:spcPts val="700"/>
              </a:spcBef>
              <a:buClr>
                <a:srgbClr val="FFFFFF"/>
              </a:buClr>
              <a:buFont typeface="TimesNewRomanPSMT"/>
              <a:buChar char="-"/>
            </a:pPr>
            <a:r>
              <a:rPr lang="cs-CZ" dirty="0" err="1">
                <a:solidFill>
                  <a:schemeClr val="tx1"/>
                </a:solidFill>
                <a:latin typeface="Arial" charset="0"/>
                <a:cs typeface="Arial" charset="0"/>
              </a:rPr>
              <a:t>Imunosupresives</a:t>
            </a:r>
            <a:r>
              <a:rPr lang="cs-CZ" dirty="0">
                <a:solidFill>
                  <a:schemeClr val="tx1"/>
                </a:solidFill>
                <a:latin typeface="Arial" charset="0"/>
                <a:cs typeface="Arial" charset="0"/>
              </a:rPr>
              <a:t> </a:t>
            </a:r>
          </a:p>
          <a:p>
            <a:pPr marL="260350" indent="-260350" defTabSz="1155700" eaLnBrk="1" hangingPunct="1">
              <a:lnSpc>
                <a:spcPct val="70000"/>
              </a:lnSpc>
              <a:spcBef>
                <a:spcPts val="700"/>
              </a:spcBef>
              <a:buClr>
                <a:srgbClr val="FFFFFF"/>
              </a:buClr>
              <a:buFont typeface="TimesNewRomanPSMT"/>
              <a:buChar char="-"/>
            </a:pPr>
            <a:r>
              <a:rPr lang="cs-CZ" dirty="0" err="1">
                <a:solidFill>
                  <a:schemeClr val="tx1"/>
                </a:solidFill>
                <a:latin typeface="Arial" charset="0"/>
                <a:cs typeface="Arial" charset="0"/>
              </a:rPr>
              <a:t>Biologic</a:t>
            </a:r>
            <a:r>
              <a:rPr lang="cs-CZ" dirty="0">
                <a:solidFill>
                  <a:schemeClr val="tx1"/>
                </a:solidFill>
                <a:latin typeface="Arial" charset="0"/>
                <a:cs typeface="Arial" charset="0"/>
              </a:rPr>
              <a:t> </a:t>
            </a:r>
            <a:r>
              <a:rPr lang="cs-CZ" dirty="0" err="1">
                <a:solidFill>
                  <a:schemeClr val="tx1"/>
                </a:solidFill>
                <a:latin typeface="Arial" charset="0"/>
                <a:cs typeface="Arial" charset="0"/>
              </a:rPr>
              <a:t>therapy</a:t>
            </a:r>
            <a:endParaRPr lang="cs-CZ" dirty="0">
              <a:solidFill>
                <a:schemeClr val="tx1"/>
              </a:solidFill>
              <a:latin typeface="Arial" charset="0"/>
              <a:cs typeface="Arial" charset="0"/>
            </a:endParaRPr>
          </a:p>
          <a:p>
            <a:pPr marL="260350" indent="-260350" defTabSz="1155700" eaLnBrk="1" hangingPunct="1">
              <a:lnSpc>
                <a:spcPct val="70000"/>
              </a:lnSpc>
              <a:spcBef>
                <a:spcPts val="700"/>
              </a:spcBef>
              <a:buClr>
                <a:srgbClr val="FFFFFF"/>
              </a:buClr>
              <a:buFont typeface="TimesNewRomanPSMT"/>
              <a:buChar char="-"/>
            </a:pPr>
            <a:r>
              <a:rPr lang="cs-CZ" dirty="0" err="1">
                <a:solidFill>
                  <a:schemeClr val="tx1"/>
                </a:solidFill>
                <a:latin typeface="Arial" charset="0"/>
                <a:cs typeface="Arial" charset="0"/>
              </a:rPr>
              <a:t>Enteral</a:t>
            </a:r>
            <a:r>
              <a:rPr lang="cs-CZ" dirty="0">
                <a:solidFill>
                  <a:schemeClr val="tx1"/>
                </a:solidFill>
                <a:latin typeface="Arial" charset="0"/>
                <a:cs typeface="Arial" charset="0"/>
              </a:rPr>
              <a:t> and </a:t>
            </a:r>
            <a:r>
              <a:rPr lang="cs-CZ" dirty="0" err="1">
                <a:solidFill>
                  <a:schemeClr val="tx1"/>
                </a:solidFill>
                <a:latin typeface="Arial" charset="0"/>
                <a:cs typeface="Arial" charset="0"/>
              </a:rPr>
              <a:t>parenteral</a:t>
            </a:r>
            <a:r>
              <a:rPr lang="cs-CZ" dirty="0">
                <a:solidFill>
                  <a:schemeClr val="tx1"/>
                </a:solidFill>
                <a:latin typeface="Arial" charset="0"/>
                <a:cs typeface="Arial" charset="0"/>
              </a:rPr>
              <a:t> </a:t>
            </a:r>
            <a:r>
              <a:rPr lang="cs-CZ" dirty="0" err="1">
                <a:solidFill>
                  <a:schemeClr val="tx1"/>
                </a:solidFill>
                <a:latin typeface="Arial" charset="0"/>
                <a:cs typeface="Arial" charset="0"/>
              </a:rPr>
              <a:t>nutrition</a:t>
            </a:r>
            <a:endParaRPr lang="cs-CZ" dirty="0">
              <a:solidFill>
                <a:schemeClr val="tx1"/>
              </a:solidFill>
              <a:latin typeface="Arial" charset="0"/>
              <a:cs typeface="Arial" charset="0"/>
            </a:endParaRPr>
          </a:p>
          <a:p>
            <a:pPr marL="260350" indent="-260350" defTabSz="1155700" eaLnBrk="1" hangingPunct="1">
              <a:lnSpc>
                <a:spcPct val="70000"/>
              </a:lnSpc>
              <a:spcBef>
                <a:spcPts val="700"/>
              </a:spcBef>
              <a:buClr>
                <a:srgbClr val="FFFFFF"/>
              </a:buClr>
              <a:buFont typeface="TimesNewRomanPSMT"/>
              <a:buChar char="-"/>
            </a:pPr>
            <a:r>
              <a:rPr lang="cs-CZ" dirty="0" err="1">
                <a:solidFill>
                  <a:schemeClr val="tx1"/>
                </a:solidFill>
                <a:latin typeface="Arial" charset="0"/>
                <a:cs typeface="Arial" charset="0"/>
              </a:rPr>
              <a:t>Supportive</a:t>
            </a:r>
            <a:r>
              <a:rPr lang="cs-CZ" dirty="0">
                <a:solidFill>
                  <a:schemeClr val="tx1"/>
                </a:solidFill>
                <a:latin typeface="Arial" charset="0"/>
                <a:cs typeface="Arial" charset="0"/>
              </a:rPr>
              <a:t> </a:t>
            </a:r>
            <a:r>
              <a:rPr lang="cs-CZ" dirty="0" err="1">
                <a:solidFill>
                  <a:schemeClr val="tx1"/>
                </a:solidFill>
                <a:latin typeface="Arial" charset="0"/>
                <a:cs typeface="Arial" charset="0"/>
              </a:rPr>
              <a:t>treatment</a:t>
            </a:r>
            <a:endParaRPr lang="cs-CZ" dirty="0">
              <a:solidFill>
                <a:schemeClr val="tx1"/>
              </a:solidFill>
              <a:latin typeface="Arial" charset="0"/>
              <a:cs typeface="Arial" charset="0"/>
            </a:endParaRPr>
          </a:p>
          <a:p>
            <a:pPr marL="260350" indent="-260350" defTabSz="1155700" eaLnBrk="1" hangingPunct="1">
              <a:lnSpc>
                <a:spcPct val="70000"/>
              </a:lnSpc>
              <a:spcBef>
                <a:spcPts val="700"/>
              </a:spcBef>
              <a:buClr>
                <a:srgbClr val="FFFFFF"/>
              </a:buClr>
              <a:buFont typeface="TimesNewRomanPSMT"/>
              <a:buChar char="-"/>
            </a:pPr>
            <a:endParaRPr lang="cs-CZ" dirty="0">
              <a:solidFill>
                <a:schemeClr val="tx1"/>
              </a:solidFill>
              <a:latin typeface="Arial" charset="0"/>
              <a:cs typeface="Arial" charset="0"/>
            </a:endParaRPr>
          </a:p>
          <a:p>
            <a:pPr marL="260350" indent="-260350" defTabSz="1155700" eaLnBrk="1" hangingPunct="1">
              <a:lnSpc>
                <a:spcPct val="70000"/>
              </a:lnSpc>
              <a:spcBef>
                <a:spcPts val="700"/>
              </a:spcBef>
              <a:buSzTx/>
              <a:buFontTx/>
              <a:buNone/>
            </a:pPr>
            <a:r>
              <a:rPr lang="cs-CZ" b="1" i="1" u="sng" dirty="0">
                <a:solidFill>
                  <a:schemeClr val="tx1"/>
                </a:solidFill>
                <a:effectLst>
                  <a:outerShdw blurRad="38100" dist="38100" dir="2700000" algn="tl">
                    <a:srgbClr val="C0C0C0"/>
                  </a:outerShdw>
                </a:effectLst>
                <a:latin typeface="Arial" charset="0"/>
                <a:cs typeface="Arial" charset="0"/>
              </a:rPr>
              <a:t>2. </a:t>
            </a:r>
            <a:r>
              <a:rPr lang="cs-CZ" b="1" i="1" u="sng" dirty="0" err="1">
                <a:solidFill>
                  <a:schemeClr val="tx1"/>
                </a:solidFill>
                <a:effectLst>
                  <a:outerShdw blurRad="38100" dist="38100" dir="2700000" algn="tl">
                    <a:srgbClr val="C0C0C0"/>
                  </a:outerShdw>
                </a:effectLst>
                <a:latin typeface="Arial" charset="0"/>
                <a:cs typeface="Arial" charset="0"/>
              </a:rPr>
              <a:t>Surgery</a:t>
            </a:r>
            <a:endParaRPr lang="cs-CZ" b="1" i="1" u="sng" dirty="0">
              <a:solidFill>
                <a:schemeClr val="tx1"/>
              </a:solidFill>
              <a:effectLst>
                <a:outerShdw blurRad="38100" dist="38100" dir="2700000" algn="tl">
                  <a:srgbClr val="C0C0C0"/>
                </a:outerShdw>
              </a:effectLst>
              <a:latin typeface="Arial" charset="0"/>
              <a:cs typeface="Arial" charset="0"/>
            </a:endParaRPr>
          </a:p>
          <a:p>
            <a:pPr marL="260350" indent="-260350" defTabSz="1155700" eaLnBrk="1" hangingPunct="1">
              <a:lnSpc>
                <a:spcPct val="70000"/>
              </a:lnSpc>
              <a:spcBef>
                <a:spcPts val="700"/>
              </a:spcBef>
              <a:buSzTx/>
              <a:buFontTx/>
              <a:buNone/>
            </a:pPr>
            <a:endParaRPr lang="cs-CZ" b="1" i="1" u="sng" dirty="0">
              <a:solidFill>
                <a:schemeClr val="tx1"/>
              </a:solidFill>
              <a:effectLst>
                <a:outerShdw blurRad="38100" dist="38100" dir="2700000" algn="tl">
                  <a:srgbClr val="C0C0C0"/>
                </a:outerShdw>
              </a:effectLst>
              <a:latin typeface="Arial" charset="0"/>
              <a:cs typeface="Arial" charset="0"/>
            </a:endParaRPr>
          </a:p>
          <a:p>
            <a:pPr marL="260350" indent="-260350" defTabSz="1155700" eaLnBrk="1" hangingPunct="1">
              <a:lnSpc>
                <a:spcPct val="70000"/>
              </a:lnSpc>
              <a:spcBef>
                <a:spcPts val="700"/>
              </a:spcBef>
              <a:buSzTx/>
              <a:buFontTx/>
              <a:buNone/>
            </a:pPr>
            <a:r>
              <a:rPr lang="cs-CZ" b="1" i="1" u="sng" dirty="0">
                <a:solidFill>
                  <a:schemeClr val="tx1"/>
                </a:solidFill>
                <a:effectLst>
                  <a:outerShdw blurRad="38100" dist="38100" dir="2700000" algn="tl">
                    <a:srgbClr val="C0C0C0"/>
                  </a:outerShdw>
                </a:effectLst>
                <a:latin typeface="Arial" charset="0"/>
                <a:cs typeface="Arial" charset="0"/>
              </a:rPr>
              <a:t>3. </a:t>
            </a:r>
            <a:r>
              <a:rPr lang="cs-CZ" b="1" i="1" u="sng" dirty="0" err="1">
                <a:solidFill>
                  <a:schemeClr val="tx1"/>
                </a:solidFill>
                <a:effectLst>
                  <a:outerShdw blurRad="38100" dist="38100" dir="2700000" algn="tl">
                    <a:srgbClr val="C0C0C0"/>
                  </a:outerShdw>
                </a:effectLst>
                <a:latin typeface="Arial" charset="0"/>
                <a:cs typeface="Arial" charset="0"/>
              </a:rPr>
              <a:t>Experimental</a:t>
            </a:r>
            <a:r>
              <a:rPr lang="cs-CZ" b="1" i="1" u="sng" dirty="0">
                <a:solidFill>
                  <a:schemeClr val="tx1"/>
                </a:solidFill>
                <a:effectLst>
                  <a:outerShdw blurRad="38100" dist="38100" dir="2700000" algn="tl">
                    <a:srgbClr val="C0C0C0"/>
                  </a:outerShdw>
                </a:effectLst>
                <a:latin typeface="Arial" charset="0"/>
                <a:cs typeface="Arial" charset="0"/>
              </a:rPr>
              <a:t> </a:t>
            </a:r>
            <a:r>
              <a:rPr lang="cs-CZ" b="1" i="1" u="sng" dirty="0" err="1">
                <a:solidFill>
                  <a:schemeClr val="tx1"/>
                </a:solidFill>
                <a:effectLst>
                  <a:outerShdw blurRad="38100" dist="38100" dir="2700000" algn="tl">
                    <a:srgbClr val="C0C0C0"/>
                  </a:outerShdw>
                </a:effectLst>
                <a:latin typeface="Arial" charset="0"/>
                <a:cs typeface="Arial" charset="0"/>
              </a:rPr>
              <a:t>therapy</a:t>
            </a:r>
            <a:endParaRPr lang="cs-CZ" b="1" i="1" u="sng" dirty="0">
              <a:solidFill>
                <a:schemeClr val="tx1"/>
              </a:solidFill>
              <a:effectLst>
                <a:outerShdw blurRad="38100" dist="38100" dir="2700000" algn="tl">
                  <a:srgbClr val="C0C0C0"/>
                </a:outerShdw>
              </a:effectLst>
              <a:latin typeface="Arial" charset="0"/>
              <a:cs typeface="Arial" charset="0"/>
            </a:endParaRPr>
          </a:p>
          <a:p>
            <a:pPr marL="260350" indent="-260350" defTabSz="1155700" eaLnBrk="1" hangingPunct="1">
              <a:lnSpc>
                <a:spcPct val="70000"/>
              </a:lnSpc>
              <a:spcBef>
                <a:spcPts val="700"/>
              </a:spcBef>
              <a:buClr>
                <a:srgbClr val="FFFFFF"/>
              </a:buClr>
              <a:buFont typeface="TimesNewRomanPSMT"/>
              <a:buChar char="-"/>
            </a:pPr>
            <a:r>
              <a:rPr lang="cs-CZ" dirty="0" err="1">
                <a:solidFill>
                  <a:schemeClr val="tx1"/>
                </a:solidFill>
                <a:latin typeface="Arial" charset="0"/>
                <a:cs typeface="Arial" charset="0"/>
              </a:rPr>
              <a:t>Helmintotherapy</a:t>
            </a:r>
            <a:endParaRPr lang="cs-CZ" dirty="0">
              <a:solidFill>
                <a:schemeClr val="tx1"/>
              </a:solidFill>
              <a:latin typeface="Arial" charset="0"/>
              <a:cs typeface="Arial" charset="0"/>
            </a:endParaRPr>
          </a:p>
          <a:p>
            <a:pPr marL="260350" indent="-260350" defTabSz="1155700" eaLnBrk="1" hangingPunct="1">
              <a:lnSpc>
                <a:spcPct val="70000"/>
              </a:lnSpc>
              <a:spcBef>
                <a:spcPts val="700"/>
              </a:spcBef>
              <a:buClr>
                <a:srgbClr val="FFFFFF"/>
              </a:buClr>
              <a:buFont typeface="TimesNewRomanPSMT"/>
              <a:buChar char="-"/>
            </a:pPr>
            <a:r>
              <a:rPr lang="cs-CZ" dirty="0" err="1">
                <a:solidFill>
                  <a:schemeClr val="tx1"/>
                </a:solidFill>
                <a:latin typeface="Arial" charset="0"/>
                <a:cs typeface="Arial" charset="0"/>
              </a:rPr>
              <a:t>Cytapheresis</a:t>
            </a:r>
            <a:r>
              <a:rPr lang="cs-CZ" dirty="0">
                <a:solidFill>
                  <a:schemeClr val="tx1"/>
                </a:solidFill>
                <a:latin typeface="Arial" charset="0"/>
                <a:cs typeface="Arial" charset="0"/>
              </a:rPr>
              <a:t> (</a:t>
            </a:r>
            <a:r>
              <a:rPr lang="cs-CZ" dirty="0" err="1">
                <a:solidFill>
                  <a:schemeClr val="tx1"/>
                </a:solidFill>
                <a:latin typeface="Arial" charset="0"/>
                <a:cs typeface="Arial" charset="0"/>
              </a:rPr>
              <a:t>granulocytaferéza</a:t>
            </a:r>
            <a:r>
              <a:rPr lang="cs-CZ" dirty="0">
                <a:solidFill>
                  <a:schemeClr val="tx1"/>
                </a:solidFill>
                <a:latin typeface="Arial" charset="0"/>
                <a:cs typeface="Arial" charset="0"/>
              </a:rPr>
              <a:t>, </a:t>
            </a:r>
            <a:r>
              <a:rPr lang="cs-CZ" dirty="0" err="1">
                <a:solidFill>
                  <a:schemeClr val="tx1"/>
                </a:solidFill>
                <a:latin typeface="Arial" charset="0"/>
                <a:cs typeface="Arial" charset="0"/>
              </a:rPr>
              <a:t>leukocytaferéza</a:t>
            </a:r>
            <a:r>
              <a:rPr lang="cs-CZ" dirty="0">
                <a:solidFill>
                  <a:schemeClr val="tx1"/>
                </a:solidFill>
                <a:latin typeface="Arial" charset="0"/>
                <a:cs typeface="Arial" charset="0"/>
              </a:rPr>
              <a:t>, </a:t>
            </a:r>
            <a:r>
              <a:rPr lang="cs-CZ" dirty="0" err="1">
                <a:solidFill>
                  <a:schemeClr val="tx1"/>
                </a:solidFill>
                <a:latin typeface="Arial" charset="0"/>
                <a:cs typeface="Arial" charset="0"/>
              </a:rPr>
              <a:t>lymfocytaferéza</a:t>
            </a:r>
            <a:r>
              <a:rPr lang="cs-CZ" dirty="0">
                <a:solidFill>
                  <a:schemeClr val="tx1"/>
                </a:solidFill>
                <a:latin typeface="Arial" charset="0"/>
                <a:cs typeface="Arial" charset="0"/>
              </a:rPr>
              <a:t>)</a:t>
            </a:r>
          </a:p>
        </p:txBody>
      </p:sp>
      <p:sp>
        <p:nvSpPr>
          <p:cNvPr id="106498" name="Shape 406"/>
          <p:cNvSpPr txBox="1">
            <a:spLocks/>
          </p:cNvSpPr>
          <p:nvPr/>
        </p:nvSpPr>
        <p:spPr bwMode="auto">
          <a:xfrm>
            <a:off x="0" y="-69850"/>
            <a:ext cx="9144000" cy="1289050"/>
          </a:xfrm>
          <a:prstGeom prst="rect">
            <a:avLst/>
          </a:prstGeom>
          <a:solidFill>
            <a:srgbClr val="BBE0E3"/>
          </a:solidFill>
          <a:ln w="9525">
            <a:solidFill>
              <a:srgbClr val="000000"/>
            </a:solidFill>
            <a:round/>
            <a:headEnd/>
            <a:tailEnd/>
          </a:ln>
        </p:spPr>
        <p:txBody>
          <a:bodyPr lIns="89294" tIns="223234" rIns="89294" bIns="44647"/>
          <a:lstStyle/>
          <a:p>
            <a:pPr algn="ctr" defTabSz="328613"/>
            <a:r>
              <a:rPr lang="cs-CZ" sz="4500" dirty="0">
                <a:solidFill>
                  <a:srgbClr val="4C4948"/>
                </a:solidFill>
                <a:ea typeface="Helvetica Light"/>
                <a:cs typeface="Arial" charset="0"/>
              </a:rPr>
              <a:t>IBD </a:t>
            </a:r>
            <a:r>
              <a:rPr lang="cs-CZ" sz="4500" dirty="0" err="1">
                <a:solidFill>
                  <a:srgbClr val="4C4948"/>
                </a:solidFill>
                <a:ea typeface="Helvetica Light"/>
                <a:cs typeface="Arial" charset="0"/>
              </a:rPr>
              <a:t>therapy</a:t>
            </a:r>
            <a:br>
              <a:rPr lang="en-US" sz="4000" dirty="0">
                <a:solidFill>
                  <a:srgbClr val="4C4948"/>
                </a:solidFill>
                <a:ea typeface="Helvetica Light"/>
                <a:cs typeface="Arial" charset="0"/>
              </a:rPr>
            </a:br>
            <a:endParaRPr lang="en-US" sz="4000" dirty="0">
              <a:solidFill>
                <a:srgbClr val="4C4948"/>
              </a:solidFill>
              <a:ea typeface="Helvetica Light"/>
              <a:cs typeface="Arial"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7170">
                                            <p:txEl>
                                              <p:pRg st="5" end="5"/>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7170">
                                            <p:txEl>
                                              <p:pRg st="6" end="6"/>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1"/>
          <p:cNvSpPr>
            <a:spLocks noGrp="1" noChangeArrowheads="1"/>
          </p:cNvSpPr>
          <p:nvPr>
            <p:ph type="title" idx="4294967295"/>
          </p:nvPr>
        </p:nvSpPr>
        <p:spPr bwMode="auto">
          <a:xfrm>
            <a:off x="685800" y="922338"/>
            <a:ext cx="7772400" cy="4681537"/>
          </a:xfrm>
          <a:ln w="9525"/>
        </p:spPr>
        <p:txBody>
          <a:bodyPr vert="horz" wrap="square" lIns="79019" tIns="45154" rIns="79019" bIns="45154" numCol="1" anchorCtr="0" compatLnSpc="1">
            <a:prstTxWarp prst="textNoShape">
              <a:avLst/>
            </a:prstTxWarp>
          </a:bodyPr>
          <a:lstStyle/>
          <a:p>
            <a:pPr defTabSz="1155700" eaLnBrk="1" hangingPunct="1"/>
            <a:r>
              <a:rPr lang="cs-CZ" sz="4000" dirty="0" err="1">
                <a:solidFill>
                  <a:schemeClr val="bg1"/>
                </a:solidFill>
                <a:latin typeface="Arial" charset="0"/>
                <a:cs typeface="Arial" charset="0"/>
              </a:rPr>
              <a:t>Convetional</a:t>
            </a:r>
            <a:r>
              <a:rPr lang="cs-CZ" sz="4000" dirty="0">
                <a:solidFill>
                  <a:schemeClr val="bg1"/>
                </a:solidFill>
                <a:latin typeface="Arial" charset="0"/>
                <a:cs typeface="Arial" charset="0"/>
              </a:rPr>
              <a:t> and </a:t>
            </a:r>
            <a:r>
              <a:rPr lang="cs-CZ" sz="4000" dirty="0" err="1">
                <a:solidFill>
                  <a:schemeClr val="bg1"/>
                </a:solidFill>
                <a:latin typeface="Arial" charset="0"/>
                <a:cs typeface="Arial" charset="0"/>
              </a:rPr>
              <a:t>conservative</a:t>
            </a:r>
            <a:r>
              <a:rPr lang="cs-CZ" sz="4000" dirty="0">
                <a:solidFill>
                  <a:schemeClr val="bg1"/>
                </a:solidFill>
                <a:latin typeface="Arial" charset="0"/>
                <a:cs typeface="Arial" charset="0"/>
              </a:rPr>
              <a:t> </a:t>
            </a:r>
            <a:r>
              <a:rPr lang="cs-CZ" sz="4000" dirty="0" err="1">
                <a:solidFill>
                  <a:schemeClr val="bg1"/>
                </a:solidFill>
                <a:latin typeface="Arial" charset="0"/>
                <a:cs typeface="Arial" charset="0"/>
              </a:rPr>
              <a:t>treatment</a:t>
            </a:r>
            <a:r>
              <a:rPr lang="cs-CZ" sz="4000" dirty="0">
                <a:solidFill>
                  <a:schemeClr val="bg1"/>
                </a:solidFill>
                <a:latin typeface="Arial" charset="0"/>
                <a:cs typeface="Arial" charset="0"/>
              </a:rPr>
              <a:t> </a:t>
            </a:r>
            <a:r>
              <a:rPr lang="cs-CZ" sz="4000" dirty="0" err="1">
                <a:solidFill>
                  <a:schemeClr val="bg1"/>
                </a:solidFill>
                <a:latin typeface="Arial" charset="0"/>
                <a:cs typeface="Arial" charset="0"/>
              </a:rPr>
              <a:t>of</a:t>
            </a:r>
            <a:r>
              <a:rPr lang="cs-CZ" sz="4000" dirty="0">
                <a:solidFill>
                  <a:schemeClr val="bg1"/>
                </a:solidFill>
                <a:latin typeface="Arial" charset="0"/>
                <a:cs typeface="Arial" charset="0"/>
              </a:rPr>
              <a:t> IBD </a:t>
            </a:r>
            <a:r>
              <a:rPr lang="cs-CZ" sz="4000" dirty="0" err="1">
                <a:solidFill>
                  <a:schemeClr val="bg1"/>
                </a:solidFill>
                <a:latin typeface="Arial" charset="0"/>
                <a:cs typeface="Arial" charset="0"/>
              </a:rPr>
              <a:t>succesful</a:t>
            </a:r>
            <a:r>
              <a:rPr lang="cs-CZ" sz="4000" dirty="0">
                <a:solidFill>
                  <a:schemeClr val="bg1"/>
                </a:solidFill>
                <a:latin typeface="Arial" charset="0"/>
                <a:cs typeface="Arial" charset="0"/>
              </a:rPr>
              <a:t> in 40 - 70% </a:t>
            </a:r>
            <a:r>
              <a:rPr lang="cs-CZ" sz="4000" dirty="0" err="1">
                <a:solidFill>
                  <a:schemeClr val="bg1"/>
                </a:solidFill>
                <a:latin typeface="Arial" charset="0"/>
                <a:cs typeface="Arial" charset="0"/>
              </a:rPr>
              <a:t>of</a:t>
            </a:r>
            <a:r>
              <a:rPr lang="cs-CZ" sz="4000" dirty="0">
                <a:solidFill>
                  <a:schemeClr val="bg1"/>
                </a:solidFill>
                <a:latin typeface="Arial" charset="0"/>
                <a:cs typeface="Arial" charset="0"/>
              </a:rPr>
              <a:t> IBD </a:t>
            </a:r>
            <a:r>
              <a:rPr lang="cs-CZ" sz="4000" dirty="0" err="1">
                <a:solidFill>
                  <a:schemeClr val="bg1"/>
                </a:solidFill>
                <a:latin typeface="Arial" charset="0"/>
                <a:cs typeface="Arial" charset="0"/>
              </a:rPr>
              <a:t>patients</a:t>
            </a:r>
            <a:r>
              <a:rPr lang="cs-CZ" sz="4000" dirty="0">
                <a:solidFill>
                  <a:schemeClr val="bg1"/>
                </a:solidFill>
                <a:latin typeface="Arial" charset="0"/>
                <a:cs typeface="Arial" charset="0"/>
              </a:rPr>
              <a:t>!</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hape 324"/>
          <p:cNvSpPr>
            <a:spLocks noGrp="1"/>
          </p:cNvSpPr>
          <p:nvPr>
            <p:ph type="title" idx="4294967295"/>
          </p:nvPr>
        </p:nvSpPr>
        <p:spPr bwMode="auto">
          <a:xfrm>
            <a:off x="0" y="0"/>
            <a:ext cx="9144000" cy="1752600"/>
          </a:xfrm>
          <a:solidFill>
            <a:srgbClr val="BBE0E3"/>
          </a:solidFill>
          <a:ln w="9525"/>
        </p:spPr>
        <p:txBody>
          <a:bodyPr vert="horz" wrap="square" lIns="89294" tIns="321457" rIns="89294" bIns="44647" numCol="1" anchor="t" anchorCtr="0" compatLnSpc="1">
            <a:prstTxWarp prst="textNoShape">
              <a:avLst/>
            </a:prstTxWarp>
          </a:bodyPr>
          <a:lstStyle/>
          <a:p>
            <a:pPr defTabSz="1298575" eaLnBrk="1" hangingPunct="1">
              <a:defRPr/>
            </a:pPr>
            <a:r>
              <a:rPr lang="cs-CZ" sz="4800" dirty="0" err="1">
                <a:solidFill>
                  <a:srgbClr val="000000"/>
                </a:solidFill>
                <a:latin typeface="Arial" charset="0"/>
                <a:cs typeface="Arial" charset="0"/>
              </a:rPr>
              <a:t>Principals</a:t>
            </a:r>
            <a:r>
              <a:rPr lang="cs-CZ" sz="4800" dirty="0">
                <a:solidFill>
                  <a:srgbClr val="000000"/>
                </a:solidFill>
                <a:latin typeface="Arial" charset="0"/>
                <a:cs typeface="Arial" charset="0"/>
              </a:rPr>
              <a:t> </a:t>
            </a:r>
            <a:r>
              <a:rPr lang="cs-CZ" sz="4800" dirty="0" err="1">
                <a:solidFill>
                  <a:srgbClr val="000000"/>
                </a:solidFill>
                <a:latin typeface="Arial" charset="0"/>
                <a:cs typeface="Arial" charset="0"/>
              </a:rPr>
              <a:t>of</a:t>
            </a:r>
            <a:r>
              <a:rPr lang="cs-CZ" sz="4800" dirty="0">
                <a:solidFill>
                  <a:srgbClr val="000000"/>
                </a:solidFill>
                <a:latin typeface="Arial" charset="0"/>
                <a:cs typeface="Arial" charset="0"/>
              </a:rPr>
              <a:t> </a:t>
            </a:r>
            <a:r>
              <a:rPr lang="cs-CZ" sz="4800" dirty="0" err="1">
                <a:solidFill>
                  <a:srgbClr val="000000"/>
                </a:solidFill>
                <a:latin typeface="Arial" charset="0"/>
                <a:cs typeface="Arial" charset="0"/>
              </a:rPr>
              <a:t>Therapy</a:t>
            </a:r>
            <a:endParaRPr lang="cs-CZ" sz="4800" dirty="0">
              <a:solidFill>
                <a:srgbClr val="000000"/>
              </a:solidFill>
              <a:latin typeface="Arial" charset="0"/>
              <a:cs typeface="Arial" charset="0"/>
            </a:endParaRPr>
          </a:p>
        </p:txBody>
      </p:sp>
      <p:pic>
        <p:nvPicPr>
          <p:cNvPr id="108546" name="image-1.png"/>
          <p:cNvPicPr>
            <a:picLocks noChangeAspect="1" noChangeArrowheads="1"/>
          </p:cNvPicPr>
          <p:nvPr/>
        </p:nvPicPr>
        <p:blipFill>
          <a:blip r:embed="rId2"/>
          <a:srcRect/>
          <a:stretch>
            <a:fillRect/>
          </a:stretch>
        </p:blipFill>
        <p:spPr bwMode="auto">
          <a:xfrm>
            <a:off x="1381125" y="1930400"/>
            <a:ext cx="6583363" cy="4927600"/>
          </a:xfrm>
          <a:prstGeom prst="rect">
            <a:avLst/>
          </a:prstGeom>
          <a:noFill/>
          <a:ln w="12700">
            <a:noFill/>
            <a:miter lim="400000"/>
            <a:headEnd/>
            <a:tailEnd/>
          </a:ln>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6738"/>
            <a:ext cx="8913813" cy="1238250"/>
          </a:xfrm>
        </p:spPr>
        <p:style>
          <a:lnRef idx="2">
            <a:schemeClr val="accent5">
              <a:shade val="50000"/>
            </a:schemeClr>
          </a:lnRef>
          <a:fillRef idx="1">
            <a:schemeClr val="accent5"/>
          </a:fillRef>
          <a:effectRef idx="0">
            <a:schemeClr val="accent5"/>
          </a:effectRef>
          <a:fontRef idx="minor">
            <a:schemeClr val="lt1"/>
          </a:fontRef>
        </p:style>
        <p:txBody>
          <a:bodyPr/>
          <a:lstStyle/>
          <a:p>
            <a:pPr eaLnBrk="1" fontAlgn="auto" hangingPunct="1">
              <a:spcBef>
                <a:spcPts val="0"/>
              </a:spcBef>
              <a:spcAft>
                <a:spcPts val="0"/>
              </a:spcAft>
              <a:defRPr/>
            </a:pPr>
            <a:r>
              <a:rPr lang="cs-CZ" dirty="0" err="1">
                <a:sym typeface="Arial"/>
              </a:rPr>
              <a:t>According</a:t>
            </a:r>
            <a:r>
              <a:rPr lang="cs-CZ" dirty="0">
                <a:sym typeface="Arial"/>
              </a:rPr>
              <a:t> to Etiology III</a:t>
            </a:r>
          </a:p>
        </p:txBody>
      </p:sp>
      <p:sp>
        <p:nvSpPr>
          <p:cNvPr id="3" name="Text Placeholder 2"/>
          <p:cNvSpPr>
            <a:spLocks noGrp="1"/>
          </p:cNvSpPr>
          <p:nvPr>
            <p:ph type="body" idx="1"/>
          </p:nvPr>
        </p:nvSpPr>
        <p:spPr>
          <a:xfrm>
            <a:off x="566738" y="1900238"/>
            <a:ext cx="7761287" cy="4395787"/>
          </a:xfrm>
        </p:spPr>
        <p:txBody>
          <a:bodyPr/>
          <a:lstStyle/>
          <a:p>
            <a:pPr eaLnBrk="1" hangingPunct="1"/>
            <a:r>
              <a:rPr lang="cs-CZ" sz="2400" dirty="0" err="1">
                <a:latin typeface="Arial" charset="0"/>
                <a:cs typeface="Arial" charset="0"/>
              </a:rPr>
              <a:t>Exogenic</a:t>
            </a:r>
            <a:r>
              <a:rPr lang="cs-CZ" sz="2400" dirty="0">
                <a:latin typeface="Arial" charset="0"/>
                <a:cs typeface="Arial" charset="0"/>
              </a:rPr>
              <a:t> etiology:</a:t>
            </a:r>
          </a:p>
          <a:p>
            <a:pPr lvl="1" eaLnBrk="1" hangingPunct="1"/>
            <a:r>
              <a:rPr lang="cs-CZ" sz="2400" dirty="0" err="1">
                <a:latin typeface="Arial" charset="0"/>
                <a:cs typeface="Arial" charset="0"/>
              </a:rPr>
              <a:t>Drugs</a:t>
            </a:r>
            <a:r>
              <a:rPr lang="cs-CZ" sz="2400" dirty="0">
                <a:latin typeface="Arial" charset="0"/>
                <a:cs typeface="Arial" charset="0"/>
              </a:rPr>
              <a:t>, food</a:t>
            </a:r>
          </a:p>
          <a:p>
            <a:pPr lvl="1" eaLnBrk="1" hangingPunct="1"/>
            <a:r>
              <a:rPr lang="cs-CZ" sz="2400" dirty="0" err="1">
                <a:latin typeface="Arial" charset="0"/>
                <a:cs typeface="Arial" charset="0"/>
              </a:rPr>
              <a:t>Radiation</a:t>
            </a:r>
            <a:r>
              <a:rPr lang="cs-CZ" sz="2400" dirty="0">
                <a:latin typeface="Arial" charset="0"/>
                <a:cs typeface="Arial" charset="0"/>
              </a:rPr>
              <a:t> </a:t>
            </a:r>
            <a:r>
              <a:rPr lang="cs-CZ" sz="2400" dirty="0" err="1">
                <a:latin typeface="Arial" charset="0"/>
                <a:cs typeface="Arial" charset="0"/>
              </a:rPr>
              <a:t>proctitis</a:t>
            </a:r>
            <a:endParaRPr lang="cs-CZ" sz="2400" dirty="0">
              <a:latin typeface="Arial" charset="0"/>
              <a:cs typeface="Arial" charset="0"/>
            </a:endParaRPr>
          </a:p>
          <a:p>
            <a:pPr eaLnBrk="1" hangingPunct="1"/>
            <a:r>
              <a:rPr lang="cs-CZ" sz="2400" dirty="0" err="1">
                <a:latin typeface="Arial" charset="0"/>
                <a:cs typeface="Arial" charset="0"/>
              </a:rPr>
              <a:t>Colitis</a:t>
            </a:r>
            <a:r>
              <a:rPr lang="cs-CZ" sz="2400" dirty="0">
                <a:latin typeface="Arial" charset="0"/>
                <a:cs typeface="Arial" charset="0"/>
              </a:rPr>
              <a:t> </a:t>
            </a:r>
            <a:r>
              <a:rPr lang="cs-CZ" sz="2400" dirty="0" err="1">
                <a:latin typeface="Arial" charset="0"/>
                <a:cs typeface="Arial" charset="0"/>
              </a:rPr>
              <a:t>from</a:t>
            </a:r>
            <a:r>
              <a:rPr lang="cs-CZ" sz="2400" dirty="0">
                <a:latin typeface="Arial" charset="0"/>
                <a:cs typeface="Arial" charset="0"/>
              </a:rPr>
              <a:t> </a:t>
            </a:r>
            <a:r>
              <a:rPr lang="cs-CZ" sz="2400" dirty="0" err="1">
                <a:latin typeface="Arial" charset="0"/>
                <a:cs typeface="Arial" charset="0"/>
              </a:rPr>
              <a:t>mechanical</a:t>
            </a:r>
            <a:r>
              <a:rPr lang="cs-CZ" sz="2400" dirty="0">
                <a:latin typeface="Arial" charset="0"/>
                <a:cs typeface="Arial" charset="0"/>
              </a:rPr>
              <a:t> </a:t>
            </a:r>
            <a:r>
              <a:rPr lang="cs-CZ" sz="2400" dirty="0" err="1">
                <a:latin typeface="Arial" charset="0"/>
                <a:cs typeface="Arial" charset="0"/>
              </a:rPr>
              <a:t>reasons</a:t>
            </a:r>
            <a:r>
              <a:rPr lang="cs-CZ" sz="2400" dirty="0">
                <a:latin typeface="Arial" charset="0"/>
                <a:cs typeface="Arial" charset="0"/>
              </a:rPr>
              <a:t>:</a:t>
            </a:r>
          </a:p>
          <a:p>
            <a:pPr lvl="1" eaLnBrk="1" hangingPunct="1"/>
            <a:r>
              <a:rPr lang="cs-CZ" sz="2400" dirty="0" err="1">
                <a:latin typeface="Arial" charset="0"/>
                <a:cs typeface="Arial" charset="0"/>
              </a:rPr>
              <a:t>Obstructive</a:t>
            </a:r>
            <a:r>
              <a:rPr lang="cs-CZ" sz="2400" dirty="0">
                <a:latin typeface="Arial" charset="0"/>
                <a:cs typeface="Arial" charset="0"/>
              </a:rPr>
              <a:t> </a:t>
            </a:r>
            <a:r>
              <a:rPr lang="cs-CZ" sz="2400" dirty="0" err="1">
                <a:latin typeface="Arial" charset="0"/>
                <a:cs typeface="Arial" charset="0"/>
              </a:rPr>
              <a:t>colitis</a:t>
            </a:r>
            <a:endParaRPr lang="cs-CZ" sz="2400" dirty="0">
              <a:latin typeface="Arial" charset="0"/>
              <a:cs typeface="Arial" charset="0"/>
            </a:endParaRPr>
          </a:p>
          <a:p>
            <a:pPr lvl="1" eaLnBrk="1" hangingPunct="1"/>
            <a:r>
              <a:rPr lang="cs-CZ" sz="2400" dirty="0" err="1">
                <a:latin typeface="Arial" charset="0"/>
                <a:cs typeface="Arial" charset="0"/>
              </a:rPr>
              <a:t>Diversion</a:t>
            </a:r>
            <a:r>
              <a:rPr lang="cs-CZ" sz="2400" dirty="0">
                <a:latin typeface="Arial" charset="0"/>
                <a:cs typeface="Arial" charset="0"/>
              </a:rPr>
              <a:t> </a:t>
            </a:r>
            <a:r>
              <a:rPr lang="cs-CZ" sz="2400" dirty="0" err="1">
                <a:latin typeface="Arial" charset="0"/>
                <a:cs typeface="Arial" charset="0"/>
              </a:rPr>
              <a:t>colitis</a:t>
            </a:r>
            <a:endParaRPr lang="cs-CZ" sz="2400" dirty="0">
              <a:latin typeface="Arial" charset="0"/>
              <a:cs typeface="Arial" charset="0"/>
            </a:endParaRP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p:cNvSpPr>
          <p:nvPr>
            <p:ph type="title"/>
          </p:nvPr>
        </p:nvSpPr>
        <p:spPr>
          <a:xfrm>
            <a:off x="0" y="1123950"/>
            <a:ext cx="8913813" cy="914400"/>
          </a:xfrm>
        </p:spPr>
        <p:txBody>
          <a:bodyPr lIns="0" tIns="0" rIns="0" bIns="0">
            <a:normAutofit/>
          </a:bodyPr>
          <a:lstStyle/>
          <a:p>
            <a:pPr eaLnBrk="1" fontAlgn="auto" hangingPunct="1">
              <a:spcBef>
                <a:spcPts val="0"/>
              </a:spcBef>
              <a:spcAft>
                <a:spcPts val="0"/>
              </a:spcAft>
              <a:defRPr/>
            </a:pPr>
            <a:endParaRPr>
              <a:sym typeface="Arial"/>
            </a:endParaRPr>
          </a:p>
        </p:txBody>
      </p:sp>
      <p:sp>
        <p:nvSpPr>
          <p:cNvPr id="247" name="Shape 247"/>
          <p:cNvSpPr>
            <a:spLocks noGrp="1"/>
          </p:cNvSpPr>
          <p:nvPr>
            <p:ph type="body" idx="1"/>
          </p:nvPr>
        </p:nvSpPr>
        <p:spPr>
          <a:xfrm>
            <a:off x="536575" y="2595563"/>
            <a:ext cx="8188325" cy="3670300"/>
          </a:xfrm>
        </p:spPr>
        <p:txBody>
          <a:bodyPr lIns="0" tIns="0" rIns="0" bIns="0">
            <a:normAutofit/>
          </a:bodyPr>
          <a:lstStyle/>
          <a:p>
            <a:pPr eaLnBrk="1" fontAlgn="auto" hangingPunct="1">
              <a:spcAft>
                <a:spcPts val="0"/>
              </a:spcAft>
              <a:buSzTx/>
              <a:buFont typeface="Helvetica"/>
              <a:buNone/>
              <a:defRPr/>
            </a:pPr>
            <a:endParaRPr>
              <a:sym typeface="Arial"/>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hape 87"/>
          <p:cNvSpPr>
            <a:spLocks noGrp="1"/>
          </p:cNvSpPr>
          <p:nvPr>
            <p:ph type="title"/>
          </p:nvPr>
        </p:nvSpPr>
        <p:spPr>
          <a:xfrm>
            <a:off x="0" y="666750"/>
            <a:ext cx="8913813" cy="914400"/>
          </a:xfrm>
          <a:solidFill>
            <a:srgbClr val="AF9C7F"/>
          </a:solidFill>
          <a:ln>
            <a:solidFill>
              <a:srgbClr val="C3AD8C"/>
            </a:solidFill>
            <a:round/>
          </a:ln>
        </p:spPr>
        <p:txBody>
          <a:bodyPr vert="horz" wrap="square" lIns="0" tIns="0" rIns="0" bIns="0" numCol="1" anchorCtr="0" compatLnSpc="1">
            <a:prstTxWarp prst="textNoShape">
              <a:avLst/>
            </a:prstTxWarp>
            <a:normAutofit/>
          </a:bodyPr>
          <a:lstStyle/>
          <a:p>
            <a:pPr eaLnBrk="1" hangingPunct="1"/>
            <a:r>
              <a:rPr lang="cs-CZ" b="1" dirty="0">
                <a:latin typeface="Arial" charset="0"/>
                <a:cs typeface="Arial" charset="0"/>
              </a:rPr>
              <a:t>  </a:t>
            </a:r>
            <a:r>
              <a:rPr lang="cs-CZ" b="1" dirty="0" err="1">
                <a:latin typeface="Arial" charset="0"/>
                <a:cs typeface="Arial" charset="0"/>
              </a:rPr>
              <a:t>Symptoms</a:t>
            </a:r>
            <a:endParaRPr lang="cs-CZ" b="1" dirty="0">
              <a:latin typeface="Arial" charset="0"/>
              <a:cs typeface="Arial" charset="0"/>
            </a:endParaRPr>
          </a:p>
        </p:txBody>
      </p:sp>
      <p:sp>
        <p:nvSpPr>
          <p:cNvPr id="4" name="Shape 221"/>
          <p:cNvSpPr>
            <a:spLocks noGrp="1"/>
          </p:cNvSpPr>
          <p:nvPr>
            <p:ph type="body" idx="1"/>
          </p:nvPr>
        </p:nvSpPr>
        <p:spPr>
          <a:xfrm>
            <a:off x="227013" y="1984375"/>
            <a:ext cx="8497887" cy="4227513"/>
          </a:xfrm>
        </p:spPr>
        <p:txBody>
          <a:bodyPr lIns="62506" tIns="35717" rIns="62506" bIns="35717">
            <a:normAutofit/>
          </a:bodyPr>
          <a:lstStyle/>
          <a:p>
            <a:pPr marL="0" indent="0" eaLnBrk="1" hangingPunct="1">
              <a:buClr>
                <a:srgbClr val="000000"/>
              </a:buClr>
              <a:buFont typeface="Helvetica Light"/>
              <a:buChar char="•"/>
            </a:pPr>
            <a:r>
              <a:rPr lang="en-US" sz="2400" dirty="0">
                <a:latin typeface="Arial" charset="0"/>
                <a:cs typeface="Arial" charset="0"/>
              </a:rPr>
              <a:t> </a:t>
            </a:r>
            <a:r>
              <a:rPr lang="cs-CZ" sz="2400" dirty="0" err="1">
                <a:latin typeface="Arial" charset="0"/>
                <a:cs typeface="Arial" charset="0"/>
              </a:rPr>
              <a:t>Diarhea</a:t>
            </a:r>
            <a:endParaRPr lang="en-US" sz="2400" dirty="0">
              <a:latin typeface="Arial" charset="0"/>
              <a:cs typeface="Arial" charset="0"/>
            </a:endParaRPr>
          </a:p>
          <a:p>
            <a:pPr marL="0" indent="0" eaLnBrk="1" hangingPunct="1">
              <a:buClr>
                <a:srgbClr val="000000"/>
              </a:buClr>
              <a:buFont typeface="Helvetica Light"/>
              <a:buChar char="•"/>
            </a:pPr>
            <a:r>
              <a:rPr lang="en-US" sz="2400" dirty="0">
                <a:latin typeface="Arial" charset="0"/>
                <a:cs typeface="Arial" charset="0"/>
              </a:rPr>
              <a:t> </a:t>
            </a:r>
            <a:r>
              <a:rPr lang="cs-CZ" sz="2400" dirty="0" err="1">
                <a:latin typeface="Arial" charset="0"/>
                <a:cs typeface="Arial" charset="0"/>
              </a:rPr>
              <a:t>Abdominal</a:t>
            </a:r>
            <a:r>
              <a:rPr lang="cs-CZ" sz="2400" dirty="0">
                <a:latin typeface="Arial" charset="0"/>
                <a:cs typeface="Arial" charset="0"/>
              </a:rPr>
              <a:t> </a:t>
            </a:r>
            <a:r>
              <a:rPr lang="cs-CZ" sz="2400" dirty="0" err="1">
                <a:latin typeface="Arial" charset="0"/>
                <a:cs typeface="Arial" charset="0"/>
              </a:rPr>
              <a:t>pain</a:t>
            </a:r>
            <a:endParaRPr lang="en-US" sz="2400" dirty="0">
              <a:latin typeface="Arial" charset="0"/>
              <a:cs typeface="Arial" charset="0"/>
            </a:endParaRPr>
          </a:p>
          <a:p>
            <a:pPr marL="0" indent="0" eaLnBrk="1" hangingPunct="1">
              <a:buClr>
                <a:srgbClr val="000000"/>
              </a:buClr>
              <a:buFont typeface="Helvetica Light"/>
              <a:buChar char="•"/>
            </a:pPr>
            <a:r>
              <a:rPr lang="en-US" sz="2400" dirty="0">
                <a:latin typeface="Arial" charset="0"/>
                <a:cs typeface="Arial" charset="0"/>
              </a:rPr>
              <a:t> </a:t>
            </a:r>
            <a:r>
              <a:rPr lang="cs-CZ" sz="2400" dirty="0" err="1">
                <a:latin typeface="Arial" charset="0"/>
                <a:cs typeface="Arial" charset="0"/>
              </a:rPr>
              <a:t>Weight</a:t>
            </a:r>
            <a:r>
              <a:rPr lang="cs-CZ" sz="2400" dirty="0">
                <a:latin typeface="Arial" charset="0"/>
                <a:cs typeface="Arial" charset="0"/>
              </a:rPr>
              <a:t> </a:t>
            </a:r>
            <a:r>
              <a:rPr lang="cs-CZ" sz="2400" dirty="0" err="1">
                <a:latin typeface="Arial" charset="0"/>
                <a:cs typeface="Arial" charset="0"/>
              </a:rPr>
              <a:t>loss</a:t>
            </a:r>
            <a:r>
              <a:rPr lang="cs-CZ" sz="2400" dirty="0">
                <a:latin typeface="Arial" charset="0"/>
                <a:cs typeface="Arial" charset="0"/>
              </a:rPr>
              <a:t>, </a:t>
            </a:r>
            <a:r>
              <a:rPr lang="cs-CZ" sz="2400" dirty="0" err="1">
                <a:latin typeface="Arial" charset="0"/>
                <a:cs typeface="Arial" charset="0"/>
              </a:rPr>
              <a:t>malnutrition</a:t>
            </a:r>
            <a:endParaRPr lang="en-US" sz="2400" dirty="0">
              <a:latin typeface="Arial" charset="0"/>
              <a:cs typeface="Arial" charset="0"/>
            </a:endParaRPr>
          </a:p>
          <a:p>
            <a:pPr marL="0" indent="0" eaLnBrk="1" hangingPunct="1">
              <a:buClr>
                <a:srgbClr val="000000"/>
              </a:buClr>
              <a:buFont typeface="Helvetica Light"/>
              <a:buChar char="•"/>
            </a:pPr>
            <a:r>
              <a:rPr lang="en-US" sz="2400" dirty="0">
                <a:latin typeface="Arial" charset="0"/>
                <a:cs typeface="Arial" charset="0"/>
              </a:rPr>
              <a:t> Fe</a:t>
            </a:r>
            <a:r>
              <a:rPr lang="cs-CZ" sz="2400" dirty="0">
                <a:latin typeface="Arial" charset="0"/>
                <a:cs typeface="Arial" charset="0"/>
              </a:rPr>
              <a:t>ver</a:t>
            </a:r>
            <a:endParaRPr lang="en-US" sz="2400" dirty="0">
              <a:latin typeface="Arial" charset="0"/>
              <a:cs typeface="Arial" charset="0"/>
            </a:endParaRPr>
          </a:p>
          <a:p>
            <a:pPr marL="0" indent="0" eaLnBrk="1" hangingPunct="1">
              <a:buClr>
                <a:srgbClr val="000000"/>
              </a:buClr>
              <a:buFont typeface="Helvetica Light"/>
              <a:buChar char="•"/>
            </a:pPr>
            <a:r>
              <a:rPr lang="en-US" sz="2400" dirty="0" err="1">
                <a:latin typeface="Arial" charset="0"/>
                <a:cs typeface="Arial" charset="0"/>
              </a:rPr>
              <a:t>Enterorhagi</a:t>
            </a:r>
            <a:r>
              <a:rPr lang="cs-CZ" sz="2400" dirty="0">
                <a:latin typeface="Arial" charset="0"/>
                <a:cs typeface="Arial" charset="0"/>
              </a:rPr>
              <a:t>a</a:t>
            </a:r>
            <a:endParaRPr lang="en-US" sz="2400" dirty="0">
              <a:latin typeface="Arial" charset="0"/>
              <a:cs typeface="Arial" charset="0"/>
            </a:endParaRPr>
          </a:p>
          <a:p>
            <a:pPr marL="0" indent="0" eaLnBrk="1" hangingPunct="1">
              <a:buClr>
                <a:srgbClr val="000000"/>
              </a:buClr>
              <a:buFont typeface="Helvetica Light"/>
              <a:buChar char="•"/>
            </a:pPr>
            <a:r>
              <a:rPr lang="en-US" sz="2400" dirty="0">
                <a:latin typeface="Arial" charset="0"/>
                <a:cs typeface="Arial" charset="0"/>
              </a:rPr>
              <a:t> A</a:t>
            </a:r>
            <a:r>
              <a:rPr lang="cs-CZ" sz="2400" dirty="0" err="1">
                <a:latin typeface="Arial" charset="0"/>
                <a:cs typeface="Arial" charset="0"/>
              </a:rPr>
              <a:t>nemia</a:t>
            </a:r>
            <a:endParaRPr lang="cs-CZ" sz="2400" dirty="0">
              <a:latin typeface="Arial" charset="0"/>
              <a:cs typeface="Arial" charset="0"/>
            </a:endParaRPr>
          </a:p>
          <a:p>
            <a:pPr marL="0" indent="0" eaLnBrk="1" hangingPunct="1">
              <a:buClr>
                <a:srgbClr val="000000"/>
              </a:buClr>
              <a:buFont typeface="Helvetica" pitchFamily="34" charset="0"/>
              <a:buNone/>
            </a:pPr>
            <a:r>
              <a:rPr lang="cs-CZ" sz="2400" dirty="0">
                <a:latin typeface="Arial" charset="0"/>
                <a:cs typeface="Arial" charset="0"/>
              </a:rPr>
              <a:t>.... </a:t>
            </a:r>
            <a:r>
              <a:rPr lang="cs-CZ" sz="2400" dirty="0" err="1">
                <a:latin typeface="Arial" charset="0"/>
                <a:cs typeface="Arial" charset="0"/>
              </a:rPr>
              <a:t>Or</a:t>
            </a:r>
            <a:r>
              <a:rPr lang="cs-CZ" sz="2400" dirty="0">
                <a:latin typeface="Arial" charset="0"/>
                <a:cs typeface="Arial" charset="0"/>
              </a:rPr>
              <a:t> as </a:t>
            </a:r>
            <a:r>
              <a:rPr lang="cs-CZ" sz="2400" dirty="0" err="1">
                <a:latin typeface="Arial" charset="0"/>
                <a:cs typeface="Arial" charset="0"/>
              </a:rPr>
              <a:t>complications</a:t>
            </a:r>
            <a:r>
              <a:rPr lang="cs-CZ" sz="2400" dirty="0">
                <a:latin typeface="Arial" charset="0"/>
                <a:cs typeface="Arial" charset="0"/>
              </a:rPr>
              <a:t>.</a:t>
            </a:r>
            <a:endParaRPr lang="en-US" sz="2400" dirty="0">
              <a:latin typeface="Arial" charset="0"/>
              <a:cs typeface="Arial" charset="0"/>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a:spLocks noGrp="1"/>
          </p:cNvSpPr>
          <p:nvPr>
            <p:ph type="title"/>
          </p:nvPr>
        </p:nvSpPr>
        <p:spPr bwMode="auto">
          <a:xfrm>
            <a:off x="0" y="1123950"/>
            <a:ext cx="8913813" cy="914400"/>
          </a:xfrm>
          <a:solidFill>
            <a:srgbClr val="AF9C7F"/>
          </a:solidFill>
          <a:ln>
            <a:solidFill>
              <a:srgbClr val="C3AD8C"/>
            </a:solidFill>
            <a:round/>
            <a:headEnd/>
            <a:tailEnd/>
          </a:ln>
        </p:spPr>
        <p:txBody>
          <a:bodyPr vert="horz" wrap="square" lIns="0" tIns="0" rIns="0" bIns="0" numCol="1" anchorCtr="0" compatLnSpc="1">
            <a:prstTxWarp prst="textNoShape">
              <a:avLst/>
            </a:prstTxWarp>
          </a:bodyPr>
          <a:lstStyle/>
          <a:p>
            <a:pPr eaLnBrk="1" hangingPunct="1"/>
            <a:r>
              <a:rPr lang="cs-CZ" b="1" dirty="0" err="1">
                <a:latin typeface="Arial" charset="0"/>
                <a:cs typeface="Arial" charset="0"/>
              </a:rPr>
              <a:t>Infectious</a:t>
            </a:r>
            <a:r>
              <a:rPr lang="cs-CZ" b="1" dirty="0">
                <a:latin typeface="Arial" charset="0"/>
                <a:cs typeface="Arial" charset="0"/>
              </a:rPr>
              <a:t> </a:t>
            </a:r>
            <a:r>
              <a:rPr lang="cs-CZ" b="1" dirty="0" err="1">
                <a:latin typeface="Arial" charset="0"/>
                <a:cs typeface="Arial" charset="0"/>
              </a:rPr>
              <a:t>colitis</a:t>
            </a:r>
            <a:endParaRPr lang="en-US" b="1" dirty="0">
              <a:latin typeface="Arial" charset="0"/>
              <a:cs typeface="Arial" charset="0"/>
            </a:endParaRPr>
          </a:p>
        </p:txBody>
      </p:sp>
      <p:sp>
        <p:nvSpPr>
          <p:cNvPr id="91" name="Shape 91"/>
          <p:cNvSpPr>
            <a:spLocks noGrp="1"/>
          </p:cNvSpPr>
          <p:nvPr>
            <p:ph type="body" idx="1"/>
          </p:nvPr>
        </p:nvSpPr>
        <p:spPr bwMode="auto">
          <a:xfrm>
            <a:off x="536575" y="2595563"/>
            <a:ext cx="8188325" cy="3670300"/>
          </a:xfrm>
        </p:spPr>
        <p:txBody>
          <a:bodyPr lIns="0" tIns="0" rIns="0" bIns="0"/>
          <a:lstStyle/>
          <a:p>
            <a:pPr eaLnBrk="1" hangingPunct="1">
              <a:buSzTx/>
            </a:pPr>
            <a:r>
              <a:rPr lang="cs-CZ" dirty="0" err="1">
                <a:latin typeface="Arial" charset="0"/>
                <a:cs typeface="Arial" charset="0"/>
              </a:rPr>
              <a:t>Toxigenic</a:t>
            </a:r>
            <a:r>
              <a:rPr lang="cs-CZ" dirty="0">
                <a:latin typeface="Arial" charset="0"/>
                <a:cs typeface="Arial" charset="0"/>
              </a:rPr>
              <a:t> </a:t>
            </a:r>
            <a:r>
              <a:rPr lang="cs-CZ" dirty="0" err="1">
                <a:latin typeface="Arial" charset="0"/>
                <a:cs typeface="Arial" charset="0"/>
              </a:rPr>
              <a:t>strains</a:t>
            </a:r>
            <a:r>
              <a:rPr lang="cs-CZ" dirty="0">
                <a:latin typeface="Arial" charset="0"/>
                <a:cs typeface="Arial" charset="0"/>
              </a:rPr>
              <a:t> – enterotoxin </a:t>
            </a:r>
            <a:r>
              <a:rPr lang="cs-CZ" dirty="0" err="1">
                <a:latin typeface="Arial" charset="0"/>
                <a:cs typeface="Arial" charset="0"/>
              </a:rPr>
              <a:t>leads</a:t>
            </a:r>
            <a:r>
              <a:rPr lang="cs-CZ" dirty="0">
                <a:latin typeface="Arial" charset="0"/>
                <a:cs typeface="Arial" charset="0"/>
              </a:rPr>
              <a:t> to </a:t>
            </a:r>
            <a:r>
              <a:rPr lang="cs-CZ" dirty="0" err="1">
                <a:latin typeface="Arial" charset="0"/>
                <a:cs typeface="Arial" charset="0"/>
              </a:rPr>
              <a:t>secretory</a:t>
            </a:r>
            <a:r>
              <a:rPr lang="cs-CZ" dirty="0">
                <a:latin typeface="Arial" charset="0"/>
                <a:cs typeface="Arial" charset="0"/>
              </a:rPr>
              <a:t> </a:t>
            </a:r>
            <a:r>
              <a:rPr lang="cs-CZ" dirty="0" err="1">
                <a:latin typeface="Arial" charset="0"/>
                <a:cs typeface="Arial" charset="0"/>
              </a:rPr>
              <a:t>diarhea</a:t>
            </a:r>
            <a:endParaRPr lang="cs-CZ" dirty="0">
              <a:latin typeface="Arial" charset="0"/>
              <a:cs typeface="Arial" charset="0"/>
            </a:endParaRPr>
          </a:p>
          <a:p>
            <a:pPr eaLnBrk="1" hangingPunct="1">
              <a:buSzTx/>
            </a:pPr>
            <a:r>
              <a:rPr lang="cs-CZ" dirty="0" err="1">
                <a:latin typeface="Arial" charset="0"/>
                <a:cs typeface="Arial" charset="0"/>
              </a:rPr>
              <a:t>Cytotoxic</a:t>
            </a:r>
            <a:r>
              <a:rPr lang="cs-CZ" dirty="0">
                <a:latin typeface="Arial" charset="0"/>
                <a:cs typeface="Arial" charset="0"/>
              </a:rPr>
              <a:t> </a:t>
            </a:r>
            <a:r>
              <a:rPr lang="cs-CZ" dirty="0" err="1">
                <a:latin typeface="Arial" charset="0"/>
                <a:cs typeface="Arial" charset="0"/>
              </a:rPr>
              <a:t>strains</a:t>
            </a:r>
            <a:r>
              <a:rPr lang="cs-CZ" dirty="0">
                <a:latin typeface="Arial" charset="0"/>
                <a:cs typeface="Arial" charset="0"/>
              </a:rPr>
              <a:t>– cytotoxin</a:t>
            </a:r>
          </a:p>
          <a:p>
            <a:pPr eaLnBrk="1" hangingPunct="1">
              <a:buSzTx/>
            </a:pPr>
            <a:r>
              <a:rPr lang="cs-CZ" dirty="0" err="1">
                <a:latin typeface="Arial" charset="0"/>
                <a:cs typeface="Arial" charset="0"/>
              </a:rPr>
              <a:t>Invasive</a:t>
            </a:r>
            <a:r>
              <a:rPr lang="cs-CZ" dirty="0">
                <a:latin typeface="Arial" charset="0"/>
                <a:cs typeface="Arial" charset="0"/>
              </a:rPr>
              <a:t> – </a:t>
            </a:r>
            <a:r>
              <a:rPr lang="cs-CZ" dirty="0" err="1">
                <a:latin typeface="Arial" charset="0"/>
                <a:cs typeface="Arial" charset="0"/>
              </a:rPr>
              <a:t>pathogens</a:t>
            </a:r>
            <a:r>
              <a:rPr lang="cs-CZ" dirty="0">
                <a:latin typeface="Arial" charset="0"/>
                <a:cs typeface="Arial" charset="0"/>
              </a:rPr>
              <a:t> are </a:t>
            </a:r>
            <a:r>
              <a:rPr lang="cs-CZ" dirty="0" err="1">
                <a:latin typeface="Arial" charset="0"/>
                <a:cs typeface="Arial" charset="0"/>
              </a:rPr>
              <a:t>overcoming</a:t>
            </a:r>
            <a:r>
              <a:rPr lang="cs-CZ" dirty="0">
                <a:latin typeface="Arial" charset="0"/>
                <a:cs typeface="Arial" charset="0"/>
              </a:rPr>
              <a:t> </a:t>
            </a:r>
            <a:r>
              <a:rPr lang="cs-CZ" dirty="0" err="1">
                <a:latin typeface="Arial" charset="0"/>
                <a:cs typeface="Arial" charset="0"/>
              </a:rPr>
              <a:t>mucosal</a:t>
            </a:r>
            <a:r>
              <a:rPr lang="cs-CZ" dirty="0">
                <a:latin typeface="Arial" charset="0"/>
                <a:cs typeface="Arial" charset="0"/>
              </a:rPr>
              <a:t> barier and </a:t>
            </a:r>
            <a:r>
              <a:rPr lang="cs-CZ" dirty="0" err="1">
                <a:latin typeface="Arial" charset="0"/>
                <a:cs typeface="Arial" charset="0"/>
              </a:rPr>
              <a:t>initiating</a:t>
            </a:r>
            <a:r>
              <a:rPr lang="cs-CZ" dirty="0">
                <a:latin typeface="Arial" charset="0"/>
                <a:cs typeface="Arial" charset="0"/>
              </a:rPr>
              <a:t> </a:t>
            </a:r>
            <a:r>
              <a:rPr lang="cs-CZ" dirty="0" err="1">
                <a:latin typeface="Arial" charset="0"/>
                <a:cs typeface="Arial" charset="0"/>
              </a:rPr>
              <a:t>inflammatory</a:t>
            </a:r>
            <a:r>
              <a:rPr lang="cs-CZ" dirty="0">
                <a:latin typeface="Arial" charset="0"/>
                <a:cs typeface="Arial" charset="0"/>
              </a:rPr>
              <a:t> </a:t>
            </a:r>
            <a:r>
              <a:rPr lang="cs-CZ" dirty="0" err="1">
                <a:latin typeface="Arial" charset="0"/>
                <a:cs typeface="Arial" charset="0"/>
              </a:rPr>
              <a:t>reaction</a:t>
            </a:r>
            <a:r>
              <a:rPr lang="cs-CZ" dirty="0">
                <a:latin typeface="Arial" charset="0"/>
                <a:cs typeface="Arial" charset="0"/>
              </a:rPr>
              <a:t>. </a:t>
            </a:r>
          </a:p>
          <a:p>
            <a:pPr eaLnBrk="1" hangingPunct="1">
              <a:buSzTx/>
            </a:pPr>
            <a:r>
              <a:rPr lang="cs-CZ" dirty="0" err="1">
                <a:latin typeface="Arial" charset="0"/>
                <a:cs typeface="Arial" charset="0"/>
              </a:rPr>
              <a:t>Adherent</a:t>
            </a:r>
            <a:r>
              <a:rPr lang="cs-CZ" dirty="0">
                <a:latin typeface="Arial" charset="0"/>
                <a:cs typeface="Arial" charset="0"/>
              </a:rPr>
              <a:t> – </a:t>
            </a:r>
            <a:r>
              <a:rPr lang="cs-CZ" dirty="0" err="1">
                <a:latin typeface="Arial" charset="0"/>
                <a:cs typeface="Arial" charset="0"/>
              </a:rPr>
              <a:t>destruction</a:t>
            </a:r>
            <a:r>
              <a:rPr lang="cs-CZ" dirty="0">
                <a:latin typeface="Arial" charset="0"/>
                <a:cs typeface="Arial" charset="0"/>
              </a:rPr>
              <a:t> </a:t>
            </a:r>
            <a:r>
              <a:rPr lang="cs-CZ" dirty="0" err="1">
                <a:latin typeface="Arial" charset="0"/>
                <a:cs typeface="Arial" charset="0"/>
              </a:rPr>
              <a:t>of</a:t>
            </a:r>
            <a:r>
              <a:rPr lang="cs-CZ" dirty="0">
                <a:latin typeface="Arial" charset="0"/>
                <a:cs typeface="Arial" charset="0"/>
              </a:rPr>
              <a:t> cytoskeleton </a:t>
            </a:r>
            <a:r>
              <a:rPr lang="cs-CZ" dirty="0" err="1">
                <a:latin typeface="Arial" charset="0"/>
                <a:cs typeface="Arial" charset="0"/>
              </a:rPr>
              <a:t>of</a:t>
            </a:r>
            <a:r>
              <a:rPr lang="cs-CZ" dirty="0">
                <a:latin typeface="Arial" charset="0"/>
                <a:cs typeface="Arial" charset="0"/>
              </a:rPr>
              <a:t> </a:t>
            </a:r>
            <a:r>
              <a:rPr lang="cs-CZ" dirty="0" err="1">
                <a:latin typeface="Arial" charset="0"/>
                <a:cs typeface="Arial" charset="0"/>
              </a:rPr>
              <a:t>sells</a:t>
            </a:r>
            <a:endParaRPr lang="cs-CZ" dirty="0">
              <a:latin typeface="Arial" charset="0"/>
              <a:cs typeface="Arial" charset="0"/>
            </a:endParaRPr>
          </a:p>
          <a:p>
            <a:pPr eaLnBrk="1" hangingPunct="1">
              <a:buSzTx/>
              <a:buFont typeface="Helvetica" pitchFamily="34" charset="0"/>
              <a:buNone/>
            </a:pPr>
            <a:endParaRPr lang="en-US" dirty="0">
              <a:latin typeface="Arial" charset="0"/>
              <a:cs typeface="Arial" charset="0"/>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a:spLocks noGrp="1"/>
          </p:cNvSpPr>
          <p:nvPr>
            <p:ph type="title" idx="4294967295"/>
          </p:nvPr>
        </p:nvSpPr>
        <p:spPr bwMode="auto">
          <a:xfrm>
            <a:off x="0" y="1123950"/>
            <a:ext cx="8913813" cy="914400"/>
          </a:xfrm>
          <a:solidFill>
            <a:srgbClr val="AF9C7F"/>
          </a:solidFill>
          <a:ln>
            <a:solidFill>
              <a:srgbClr val="C3AD8C"/>
            </a:solidFill>
            <a:round/>
            <a:headEnd/>
            <a:tailEnd/>
          </a:ln>
        </p:spPr>
        <p:txBody>
          <a:bodyPr vert="horz" wrap="square" lIns="0" tIns="0" rIns="0" bIns="0" numCol="1" anchorCtr="0" compatLnSpc="1">
            <a:prstTxWarp prst="textNoShape">
              <a:avLst/>
            </a:prstTxWarp>
          </a:bodyPr>
          <a:lstStyle/>
          <a:p>
            <a:pPr eaLnBrk="1" hangingPunct="1"/>
            <a:r>
              <a:rPr lang="cs-CZ" b="1" dirty="0" err="1">
                <a:latin typeface="Arial" charset="0"/>
                <a:cs typeface="Arial" charset="0"/>
              </a:rPr>
              <a:t>Toxigenic</a:t>
            </a:r>
            <a:r>
              <a:rPr lang="cs-CZ" b="1" dirty="0">
                <a:latin typeface="Arial" charset="0"/>
                <a:cs typeface="Arial" charset="0"/>
              </a:rPr>
              <a:t> </a:t>
            </a:r>
            <a:r>
              <a:rPr lang="cs-CZ" b="1" dirty="0" err="1">
                <a:latin typeface="Arial" charset="0"/>
                <a:cs typeface="Arial" charset="0"/>
              </a:rPr>
              <a:t>pathogens</a:t>
            </a:r>
            <a:endParaRPr lang="en-US" b="1" dirty="0">
              <a:latin typeface="Arial" charset="0"/>
              <a:cs typeface="Arial" charset="0"/>
            </a:endParaRPr>
          </a:p>
        </p:txBody>
      </p:sp>
      <p:sp>
        <p:nvSpPr>
          <p:cNvPr id="91" name="Shape 91"/>
          <p:cNvSpPr>
            <a:spLocks noGrp="1"/>
          </p:cNvSpPr>
          <p:nvPr>
            <p:ph type="body" idx="4294967295"/>
          </p:nvPr>
        </p:nvSpPr>
        <p:spPr bwMode="auto">
          <a:xfrm>
            <a:off x="536575" y="2595563"/>
            <a:ext cx="8188325" cy="3670300"/>
          </a:xfrm>
          <a:ln w="9525"/>
        </p:spPr>
        <p:txBody>
          <a:bodyPr lIns="0" tIns="0" rIns="0" bIns="0"/>
          <a:lstStyle/>
          <a:p>
            <a:pPr eaLnBrk="1" hangingPunct="1">
              <a:buSzTx/>
            </a:pPr>
            <a:r>
              <a:rPr lang="cs-CZ">
                <a:latin typeface="Arial" charset="0"/>
                <a:cs typeface="Arial" charset="0"/>
              </a:rPr>
              <a:t>Vibrio cholerae</a:t>
            </a:r>
          </a:p>
          <a:p>
            <a:pPr eaLnBrk="1" hangingPunct="1">
              <a:buSzTx/>
            </a:pPr>
            <a:r>
              <a:rPr lang="cs-CZ">
                <a:latin typeface="Arial" charset="0"/>
                <a:cs typeface="Arial" charset="0"/>
              </a:rPr>
              <a:t>Vibrio sp.</a:t>
            </a:r>
          </a:p>
          <a:p>
            <a:pPr eaLnBrk="1" hangingPunct="1">
              <a:buSzTx/>
            </a:pPr>
            <a:r>
              <a:rPr lang="cs-CZ">
                <a:latin typeface="Arial" charset="0"/>
                <a:cs typeface="Arial" charset="0"/>
              </a:rPr>
              <a:t>Aeromonas sp.</a:t>
            </a:r>
          </a:p>
          <a:p>
            <a:pPr eaLnBrk="1" hangingPunct="1">
              <a:buSzTx/>
            </a:pPr>
            <a:r>
              <a:rPr lang="cs-CZ">
                <a:latin typeface="Arial" charset="0"/>
                <a:cs typeface="Arial" charset="0"/>
              </a:rPr>
              <a:t>Plesiomonoas Shigelloides</a:t>
            </a:r>
          </a:p>
          <a:p>
            <a:pPr eaLnBrk="1" hangingPunct="1">
              <a:buSzTx/>
            </a:pPr>
            <a:r>
              <a:rPr lang="cs-CZ">
                <a:latin typeface="Arial" charset="0"/>
                <a:cs typeface="Arial" charset="0"/>
              </a:rPr>
              <a:t>Escherichia coli (různé kmeny – různé mechanismy: DAEC, EAEC, EHEC, EIEC, ETEC</a:t>
            </a:r>
            <a:endParaRPr lang="en-US">
              <a:latin typeface="Arial" charset="0"/>
              <a:cs typeface="Arial" charset="0"/>
            </a:endParaRPr>
          </a:p>
        </p:txBody>
      </p:sp>
    </p:spTree>
  </p:cSld>
  <p:clrMapOvr>
    <a:masterClrMapping/>
  </p:clrMapOvr>
  <p:transition spd="med"/>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797B7E"/>
      </a:accent1>
      <a:accent2>
        <a:srgbClr val="F96A1B"/>
      </a:accent2>
      <a:accent3>
        <a:srgbClr val="08A1D9"/>
      </a:accent3>
      <a:accent4>
        <a:srgbClr val="7C984A"/>
      </a:accent4>
      <a:accent5>
        <a:srgbClr val="C2AD8D"/>
      </a:accent5>
      <a:accent6>
        <a:srgbClr val="506E94"/>
      </a:accent6>
      <a:hlink>
        <a:srgbClr val="0000FF"/>
      </a:hlink>
      <a:folHlink>
        <a:srgbClr val="FF00FF"/>
      </a:folHlink>
    </a:clrScheme>
    <a:fontScheme name="Default">
      <a:majorFont>
        <a:latin typeface="Helvetica"/>
        <a:ea typeface="Helvetica"/>
        <a:cs typeface="Helvetica"/>
      </a:majorFont>
      <a:minorFont>
        <a:latin typeface="Avenir"/>
        <a:ea typeface="Avenir"/>
        <a:cs typeface="Avenir"/>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797B7E"/>
          </a:solidFill>
          <a:prstDash val="solid"/>
          <a:round/>
        </a:ln>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97B7E"/>
          </a:solidFill>
          <a:prstDash val="solid"/>
          <a:round/>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797B7E"/>
      </a:accent1>
      <a:accent2>
        <a:srgbClr val="F96A1B"/>
      </a:accent2>
      <a:accent3>
        <a:srgbClr val="08A1D9"/>
      </a:accent3>
      <a:accent4>
        <a:srgbClr val="7C984A"/>
      </a:accent4>
      <a:accent5>
        <a:srgbClr val="C2AD8D"/>
      </a:accent5>
      <a:accent6>
        <a:srgbClr val="506E94"/>
      </a:accent6>
      <a:hlink>
        <a:srgbClr val="0000FF"/>
      </a:hlink>
      <a:folHlink>
        <a:srgbClr val="FF00FF"/>
      </a:folHlink>
    </a:clrScheme>
    <a:fontScheme name="Default">
      <a:majorFont>
        <a:latin typeface="Helvetica"/>
        <a:ea typeface="Helvetica"/>
        <a:cs typeface="Helvetica"/>
      </a:majorFont>
      <a:minorFont>
        <a:latin typeface="Avenir"/>
        <a:ea typeface="Avenir"/>
        <a:cs typeface="Avenir"/>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797B7E"/>
          </a:solidFill>
          <a:prstDash val="solid"/>
          <a:round/>
        </a:ln>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97B7E"/>
          </a:solidFill>
          <a:prstDash val="solid"/>
          <a:round/>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583</TotalTime>
  <Words>2979</Words>
  <Application>Microsoft Office PowerPoint</Application>
  <PresentationFormat>Předvádění na obrazovce (4:3)</PresentationFormat>
  <Paragraphs>378</Paragraphs>
  <Slides>60</Slides>
  <Notes>16</Notes>
  <HiddenSlides>0</HiddenSlides>
  <MMClips>0</MMClips>
  <ScaleCrop>false</ScaleCrop>
  <HeadingPairs>
    <vt:vector size="6" baseType="variant">
      <vt:variant>
        <vt:lpstr>Použitá písma</vt:lpstr>
      </vt:variant>
      <vt:variant>
        <vt:i4>9</vt:i4>
      </vt:variant>
      <vt:variant>
        <vt:lpstr>Motiv</vt:lpstr>
      </vt:variant>
      <vt:variant>
        <vt:i4>1</vt:i4>
      </vt:variant>
      <vt:variant>
        <vt:lpstr>Nadpisy snímků</vt:lpstr>
      </vt:variant>
      <vt:variant>
        <vt:i4>60</vt:i4>
      </vt:variant>
    </vt:vector>
  </HeadingPairs>
  <TitlesOfParts>
    <vt:vector size="70" baseType="lpstr">
      <vt:lpstr>Arial</vt:lpstr>
      <vt:lpstr>Avenir</vt:lpstr>
      <vt:lpstr>Calibri</vt:lpstr>
      <vt:lpstr>Helvetica</vt:lpstr>
      <vt:lpstr>Helvetica Light</vt:lpstr>
      <vt:lpstr>Helvetica Neue</vt:lpstr>
      <vt:lpstr>Noteworthy Bold</vt:lpstr>
      <vt:lpstr>Times New Roman</vt:lpstr>
      <vt:lpstr>TimesNewRomanPSMT</vt:lpstr>
      <vt:lpstr>Default</vt:lpstr>
      <vt:lpstr>  Inflammatory Diseases of Bowel </vt:lpstr>
      <vt:lpstr>Classification of Inflammatory Diseases of Bowel</vt:lpstr>
      <vt:lpstr>Classification of Inflammatory Diseases of Bowel</vt:lpstr>
      <vt:lpstr>According to Etiology</vt:lpstr>
      <vt:lpstr>According to Etiology II</vt:lpstr>
      <vt:lpstr>According to Etiology III</vt:lpstr>
      <vt:lpstr>  Symptoms</vt:lpstr>
      <vt:lpstr>Infectious colitis</vt:lpstr>
      <vt:lpstr>Toxigenic pathogens</vt:lpstr>
      <vt:lpstr>Prezentace aplikace PowerPoint</vt:lpstr>
      <vt:lpstr>Invasive pathogens</vt:lpstr>
      <vt:lpstr>Viral enterocolitis</vt:lpstr>
      <vt:lpstr>Bacterial Food Poisoning  </vt:lpstr>
      <vt:lpstr>Ischemic colitis</vt:lpstr>
      <vt:lpstr>Ischemic colitis</vt:lpstr>
      <vt:lpstr>Ischemic colitis</vt:lpstr>
      <vt:lpstr>Prezentace aplikace PowerPoint</vt:lpstr>
      <vt:lpstr>Radiation colitis</vt:lpstr>
      <vt:lpstr>Diverticulosis</vt:lpstr>
      <vt:lpstr>Diverticulitis</vt:lpstr>
      <vt:lpstr>Diverticulitis - complications</vt:lpstr>
      <vt:lpstr>Diverticulitis</vt:lpstr>
      <vt:lpstr>Inflammatory bowel diseases - IBD</vt:lpstr>
      <vt:lpstr>IBD </vt:lpstr>
      <vt:lpstr>   History</vt:lpstr>
      <vt:lpstr>Prezentace aplikace PowerPoint</vt:lpstr>
      <vt:lpstr>Prezentace aplikace PowerPoint</vt:lpstr>
      <vt:lpstr>Prezentace aplikace PowerPoint</vt:lpstr>
      <vt:lpstr>Prezentace aplikace PowerPoint</vt:lpstr>
      <vt:lpstr> Etiopatogeneses</vt:lpstr>
      <vt:lpstr>Trigger mechanism </vt:lpstr>
      <vt:lpstr>Genetic disposition</vt:lpstr>
      <vt:lpstr>Genes</vt:lpstr>
      <vt:lpstr>Normal GI tract has a crucial role in immune response </vt:lpstr>
      <vt:lpstr>Prezentace aplikace PowerPoint</vt:lpstr>
      <vt:lpstr>Environment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Risk Factors of progresive CD</vt:lpstr>
      <vt:lpstr>UC – Course of the disease</vt:lpstr>
      <vt:lpstr>Prezentace aplikace PowerPoint</vt:lpstr>
      <vt:lpstr>Prezentace aplikace PowerPoint</vt:lpstr>
      <vt:lpstr>Prezentace aplikace PowerPoint</vt:lpstr>
      <vt:lpstr>Prezentace aplikace PowerPoint</vt:lpstr>
      <vt:lpstr>Diagnoses</vt:lpstr>
      <vt:lpstr>Morfological Investigation</vt:lpstr>
      <vt:lpstr>IBD - differencies  </vt:lpstr>
      <vt:lpstr>CD - histology </vt:lpstr>
      <vt:lpstr>Lab Tests</vt:lpstr>
      <vt:lpstr>Stool</vt:lpstr>
      <vt:lpstr>ANCA, ASCA</vt:lpstr>
      <vt:lpstr>Diagnostic Conclusion</vt:lpstr>
      <vt:lpstr>Prezentace aplikace PowerPoint</vt:lpstr>
      <vt:lpstr>Convetional and conservative treatment of IBD succesful in 40 - 70% of IBD patients!</vt:lpstr>
      <vt:lpstr>Principals of Therapy</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Zánětlivá onemocnění střev</dc:title>
  <dc:creator>Jan Šťovíček</dc:creator>
  <cp:lastModifiedBy>Pavlína Piťhová 400</cp:lastModifiedBy>
  <cp:revision>34</cp:revision>
  <dcterms:modified xsi:type="dcterms:W3CDTF">2023-11-19T18:41:52Z</dcterms:modified>
</cp:coreProperties>
</file>