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406" r:id="rId3"/>
    <p:sldId id="407" r:id="rId4"/>
    <p:sldId id="419" r:id="rId5"/>
    <p:sldId id="420" r:id="rId6"/>
    <p:sldId id="409" r:id="rId7"/>
    <p:sldId id="441" r:id="rId8"/>
    <p:sldId id="410" r:id="rId9"/>
    <p:sldId id="378" r:id="rId10"/>
    <p:sldId id="381" r:id="rId11"/>
    <p:sldId id="380" r:id="rId12"/>
    <p:sldId id="379" r:id="rId13"/>
    <p:sldId id="445" r:id="rId14"/>
    <p:sldId id="446" r:id="rId15"/>
    <p:sldId id="414" r:id="rId16"/>
    <p:sldId id="415" r:id="rId17"/>
    <p:sldId id="436" r:id="rId18"/>
    <p:sldId id="36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3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F0E1-C29A-43B5-A806-6CF0FB8FAB8B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5ED-591F-4E37-8743-FBF092D9B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1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12D28-961C-4DAB-B501-4BA98BDA52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0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9F40E-EC04-493E-9159-778854A6605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118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9F40E-EC04-493E-9159-778854A66050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68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9F40E-EC04-493E-9159-778854A66050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909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9F40E-EC04-493E-9159-778854A66050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75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10098"/>
          </a:xfrm>
        </p:spPr>
        <p:txBody>
          <a:bodyPr>
            <a:noAutofit/>
          </a:bodyPr>
          <a:lstStyle/>
          <a:p>
            <a:br>
              <a:rPr lang="cs-CZ" b="1" dirty="0"/>
            </a:br>
            <a:r>
              <a:rPr lang="cs-CZ" b="1" dirty="0" err="1"/>
              <a:t>Portal</a:t>
            </a:r>
            <a:r>
              <a:rPr lang="cs-CZ" b="1" dirty="0"/>
              <a:t> </a:t>
            </a:r>
            <a:r>
              <a:rPr lang="cs-CZ" b="1"/>
              <a:t>hypertension</a:t>
            </a:r>
            <a:br>
              <a:rPr lang="cs-CZ" b="1" dirty="0"/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70746"/>
            <a:ext cx="9144000" cy="1726406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Iva Hoffmanová</a:t>
            </a:r>
          </a:p>
          <a:p>
            <a:r>
              <a:rPr lang="cs-CZ" sz="2000" dirty="0">
                <a:solidFill>
                  <a:schemeClr val="tx1"/>
                </a:solidFill>
              </a:rPr>
              <a:t>Department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Internal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Second </a:t>
            </a:r>
            <a:r>
              <a:rPr lang="cs-CZ" sz="2000" dirty="0" err="1">
                <a:solidFill>
                  <a:schemeClr val="tx1"/>
                </a:solidFill>
              </a:rPr>
              <a:t>Faculty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r>
              <a:rPr lang="cs-CZ" sz="2000" dirty="0">
                <a:solidFill>
                  <a:schemeClr val="tx1"/>
                </a:solidFill>
              </a:rPr>
              <a:t>, Charles University</a:t>
            </a:r>
          </a:p>
          <a:p>
            <a:r>
              <a:rPr lang="cs-CZ" sz="2000" dirty="0">
                <a:solidFill>
                  <a:schemeClr val="tx1"/>
                </a:solidFill>
              </a:rPr>
              <a:t>and Motol University </a:t>
            </a:r>
            <a:r>
              <a:rPr lang="cs-CZ" sz="2000" dirty="0" err="1">
                <a:solidFill>
                  <a:schemeClr val="tx1"/>
                </a:solidFill>
              </a:rPr>
              <a:t>Hospital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70123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9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786210"/>
          </a:xfrm>
        </p:spPr>
        <p:txBody>
          <a:bodyPr>
            <a:normAutofit/>
          </a:bodyPr>
          <a:lstStyle/>
          <a:p>
            <a:r>
              <a:rPr lang="cs-CZ" b="1" dirty="0"/>
              <a:t>USG</a:t>
            </a:r>
            <a:r>
              <a:rPr lang="cs-CZ" dirty="0"/>
              <a:t>: </a:t>
            </a:r>
            <a:r>
              <a:rPr lang="cs-CZ" i="1" dirty="0" err="1"/>
              <a:t>estimation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PH: </a:t>
            </a:r>
            <a:br>
              <a:rPr lang="cs-CZ" dirty="0"/>
            </a:br>
            <a:r>
              <a:rPr lang="cs-CZ" dirty="0" err="1"/>
              <a:t>spleno-renal</a:t>
            </a:r>
            <a:r>
              <a:rPr lang="cs-CZ" dirty="0"/>
              <a:t> </a:t>
            </a:r>
            <a:r>
              <a:rPr lang="cs-CZ" dirty="0" err="1"/>
              <a:t>collaterals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03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/>
              <a:t>Prehepatic</a:t>
            </a:r>
            <a:r>
              <a:rPr lang="cs-CZ" dirty="0"/>
              <a:t> </a:t>
            </a:r>
            <a:r>
              <a:rPr lang="cs-CZ" dirty="0" err="1"/>
              <a:t>portal</a:t>
            </a:r>
            <a:r>
              <a:rPr lang="cs-CZ" dirty="0"/>
              <a:t> </a:t>
            </a:r>
            <a:r>
              <a:rPr lang="cs-CZ" dirty="0" err="1"/>
              <a:t>hypertension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 err="1"/>
              <a:t>portal</a:t>
            </a:r>
            <a:r>
              <a:rPr lang="cs-CZ" dirty="0"/>
              <a:t> </a:t>
            </a:r>
            <a:r>
              <a:rPr lang="cs-CZ" dirty="0" err="1"/>
              <a:t>vein</a:t>
            </a:r>
            <a:r>
              <a:rPr lang="cs-CZ" dirty="0"/>
              <a:t> </a:t>
            </a:r>
            <a:r>
              <a:rPr lang="cs-CZ" dirty="0" err="1"/>
              <a:t>trombosis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112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584176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Estimation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 </a:t>
            </a:r>
            <a:br>
              <a:rPr lang="cs-CZ" dirty="0"/>
            </a:br>
            <a:r>
              <a:rPr lang="cs-CZ" b="1" u="sng" dirty="0" err="1">
                <a:solidFill>
                  <a:srgbClr val="FF0000"/>
                </a:solidFill>
              </a:rPr>
              <a:t>clinically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significant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portal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hypertension</a:t>
            </a:r>
            <a:br>
              <a:rPr lang="cs-CZ" b="1" u="sng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8229600" cy="720080"/>
          </a:xfrm>
        </p:spPr>
        <p:txBody>
          <a:bodyPr>
            <a:normAutofit/>
          </a:bodyPr>
          <a:lstStyle/>
          <a:p>
            <a:r>
              <a:rPr lang="cs-CZ" dirty="0"/>
              <a:t>liver </a:t>
            </a:r>
            <a:r>
              <a:rPr lang="cs-CZ" dirty="0" err="1"/>
              <a:t>stiffness</a:t>
            </a:r>
            <a:r>
              <a:rPr lang="cs-CZ" dirty="0"/>
              <a:t> &gt; 20 </a:t>
            </a:r>
            <a:r>
              <a:rPr lang="cs-CZ" dirty="0" err="1"/>
              <a:t>kPa</a:t>
            </a:r>
            <a:r>
              <a:rPr lang="cs-CZ" dirty="0"/>
              <a:t> + </a:t>
            </a:r>
            <a:r>
              <a:rPr lang="cs-CZ" dirty="0" err="1"/>
              <a:t>trombocytes</a:t>
            </a:r>
            <a:r>
              <a:rPr lang="cs-CZ" dirty="0"/>
              <a:t> &lt; 150 x10*9</a:t>
            </a:r>
          </a:p>
        </p:txBody>
      </p:sp>
    </p:spTree>
    <p:extLst>
      <p:ext uri="{BB962C8B-B14F-4D97-AF65-F5344CB8AC3E}">
        <p14:creationId xmlns:p14="http://schemas.microsoft.com/office/powerpoint/2010/main" val="304026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76" y="365126"/>
            <a:ext cx="5729068" cy="1325563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Gastroesophageal</a:t>
            </a:r>
            <a:r>
              <a:rPr lang="cs-CZ" b="1" dirty="0"/>
              <a:t> </a:t>
            </a:r>
            <a:r>
              <a:rPr lang="cs-CZ" b="1" dirty="0" err="1"/>
              <a:t>varices</a:t>
            </a:r>
            <a:r>
              <a:rPr lang="cs-CZ" b="1" dirty="0"/>
              <a:t> and </a:t>
            </a:r>
            <a:r>
              <a:rPr lang="cs-CZ" b="1" dirty="0" err="1"/>
              <a:t>variceal</a:t>
            </a:r>
            <a:r>
              <a:rPr lang="cs-CZ" b="1" dirty="0"/>
              <a:t> </a:t>
            </a:r>
            <a:r>
              <a:rPr lang="cs-CZ" b="1" dirty="0" err="1"/>
              <a:t>bleeding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7073" y="1825625"/>
            <a:ext cx="8493370" cy="43513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err="1"/>
              <a:t>Screening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dirty="0"/>
              <a:t>a 1-2 </a:t>
            </a:r>
            <a:r>
              <a:rPr lang="cs-CZ" dirty="0" err="1"/>
              <a:t>year</a:t>
            </a:r>
            <a:r>
              <a:rPr lang="cs-CZ" dirty="0"/>
              <a:t> → </a:t>
            </a:r>
            <a:r>
              <a:rPr lang="cs-CZ" dirty="0" err="1"/>
              <a:t>gastroscopy</a:t>
            </a: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 err="1"/>
              <a:t>Primary</a:t>
            </a:r>
            <a:r>
              <a:rPr lang="cs-CZ" b="1" dirty="0"/>
              <a:t> </a:t>
            </a:r>
            <a:r>
              <a:rPr lang="en-US" b="1" dirty="0"/>
              <a:t>prophylaxis of bleeding</a:t>
            </a:r>
            <a:r>
              <a:rPr lang="cs-CZ" b="1" dirty="0"/>
              <a:t> </a:t>
            </a:r>
          </a:p>
          <a:p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esophageal</a:t>
            </a:r>
            <a:r>
              <a:rPr lang="cs-CZ" dirty="0"/>
              <a:t> </a:t>
            </a:r>
            <a:r>
              <a:rPr lang="cs-CZ" dirty="0" err="1"/>
              <a:t>varices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risky </a:t>
            </a:r>
            <a:r>
              <a:rPr lang="cs-CZ" dirty="0" err="1"/>
              <a:t>signs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Child-Pugh</a:t>
            </a:r>
            <a:r>
              <a:rPr lang="cs-CZ" dirty="0"/>
              <a:t> C: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nsBB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carvedilol</a:t>
            </a:r>
            <a:r>
              <a:rPr lang="cs-CZ" dirty="0"/>
              <a:t>  </a:t>
            </a:r>
          </a:p>
          <a:p>
            <a:r>
              <a:rPr lang="cs-CZ" dirty="0" err="1"/>
              <a:t>middle</a:t>
            </a:r>
            <a:r>
              <a:rPr lang="cs-CZ" dirty="0"/>
              <a:t>/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esophageal</a:t>
            </a:r>
            <a:r>
              <a:rPr lang="cs-CZ" dirty="0"/>
              <a:t> </a:t>
            </a:r>
            <a:r>
              <a:rPr lang="cs-CZ" dirty="0" err="1"/>
              <a:t>varices</a:t>
            </a:r>
            <a:r>
              <a:rPr lang="cs-CZ" dirty="0"/>
              <a:t> : </a:t>
            </a:r>
            <a:r>
              <a:rPr lang="cs-CZ" dirty="0" err="1">
                <a:solidFill>
                  <a:srgbClr val="00B050"/>
                </a:solidFill>
              </a:rPr>
              <a:t>nsBB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carvedilol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i="1" dirty="0" err="1"/>
              <a:t>or</a:t>
            </a:r>
            <a:r>
              <a:rPr lang="cs-CZ" i="1" dirty="0"/>
              <a:t> band </a:t>
            </a:r>
            <a:r>
              <a:rPr lang="cs-CZ" i="1" dirty="0" err="1"/>
              <a:t>ligation</a:t>
            </a:r>
            <a:r>
              <a:rPr lang="cs-CZ" i="1" dirty="0"/>
              <a:t> </a:t>
            </a:r>
          </a:p>
          <a:p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varices</a:t>
            </a:r>
            <a:r>
              <a:rPr lang="cs-CZ" dirty="0"/>
              <a:t>: </a:t>
            </a:r>
            <a:r>
              <a:rPr lang="cs-CZ" dirty="0" err="1">
                <a:solidFill>
                  <a:srgbClr val="00B050"/>
                </a:solidFill>
              </a:rPr>
              <a:t>nsBB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carvedilol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i="1" dirty="0" err="1"/>
              <a:t>or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tissue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glue</a:t>
            </a:r>
            <a:r>
              <a:rPr lang="cs-CZ" dirty="0">
                <a:solidFill>
                  <a:srgbClr val="00B050"/>
                </a:solidFill>
              </a:rPr>
              <a:t> (</a:t>
            </a:r>
            <a:r>
              <a:rPr lang="cs-CZ" dirty="0" err="1">
                <a:solidFill>
                  <a:srgbClr val="00B050"/>
                </a:solidFill>
              </a:rPr>
              <a:t>cyanoacrylate</a:t>
            </a:r>
            <a:r>
              <a:rPr lang="cs-CZ" dirty="0">
                <a:solidFill>
                  <a:srgbClr val="00B050"/>
                </a:solidFill>
              </a:rPr>
              <a:t>)</a:t>
            </a: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39152"/>
            <a:ext cx="7886700" cy="1026941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cs-CZ" b="1" dirty="0" err="1"/>
              <a:t>Variceal</a:t>
            </a:r>
            <a:r>
              <a:rPr lang="cs-CZ" b="1" dirty="0"/>
              <a:t> </a:t>
            </a:r>
            <a:r>
              <a:rPr lang="cs-CZ" b="1" dirty="0" err="1"/>
              <a:t>bleeding</a:t>
            </a:r>
            <a:r>
              <a:rPr lang="cs-CZ" b="1" dirty="0"/>
              <a:t> - management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1156" y="1392702"/>
            <a:ext cx="6839115" cy="546529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err="1"/>
              <a:t>hemodynamic</a:t>
            </a:r>
            <a:r>
              <a:rPr lang="cs-CZ" b="1" dirty="0"/>
              <a:t> </a:t>
            </a:r>
            <a:r>
              <a:rPr lang="cs-CZ" b="1" dirty="0" err="1"/>
              <a:t>stabilization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hgb</a:t>
            </a:r>
            <a:r>
              <a:rPr lang="cs-CZ" dirty="0"/>
              <a:t> to 80-100 g/l</a:t>
            </a:r>
            <a:endParaRPr lang="cs-CZ" b="1" dirty="0"/>
          </a:p>
          <a:p>
            <a:r>
              <a:rPr lang="cs-CZ" b="1" dirty="0" err="1"/>
              <a:t>correction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coagulopathy</a:t>
            </a:r>
            <a:endParaRPr lang="cs-CZ" b="1" dirty="0"/>
          </a:p>
          <a:p>
            <a:r>
              <a:rPr lang="cs-CZ" b="1" dirty="0" err="1"/>
              <a:t>pharmacological</a:t>
            </a:r>
            <a:r>
              <a:rPr lang="cs-CZ" b="1" dirty="0"/>
              <a:t> </a:t>
            </a:r>
            <a:r>
              <a:rPr lang="cs-CZ" b="1" dirty="0" err="1"/>
              <a:t>splanchnic</a:t>
            </a:r>
            <a:r>
              <a:rPr lang="cs-CZ" b="1" dirty="0"/>
              <a:t> </a:t>
            </a:r>
            <a:r>
              <a:rPr lang="cs-CZ" b="1" dirty="0" err="1"/>
              <a:t>vasoconstriction</a:t>
            </a:r>
            <a:r>
              <a:rPr lang="cs-CZ" b="1" dirty="0"/>
              <a:t> </a:t>
            </a:r>
          </a:p>
          <a:p>
            <a:pPr lvl="1"/>
            <a:r>
              <a:rPr lang="cs-CZ" b="1" dirty="0" err="1">
                <a:solidFill>
                  <a:srgbClr val="00B050"/>
                </a:solidFill>
              </a:rPr>
              <a:t>terlipressin</a:t>
            </a:r>
            <a:r>
              <a:rPr lang="cs-CZ" b="1" dirty="0">
                <a:solidFill>
                  <a:srgbClr val="00B050"/>
                </a:solidFill>
              </a:rPr>
              <a:t>  1 mg i.v. á 4 </a:t>
            </a:r>
            <a:r>
              <a:rPr lang="cs-CZ" b="1" dirty="0" err="1">
                <a:solidFill>
                  <a:srgbClr val="00B050"/>
                </a:solidFill>
              </a:rPr>
              <a:t>hours</a:t>
            </a:r>
            <a:r>
              <a:rPr lang="cs-CZ" b="1" dirty="0">
                <a:solidFill>
                  <a:srgbClr val="00B050"/>
                </a:solidFill>
              </a:rPr>
              <a:t> / </a:t>
            </a:r>
            <a:r>
              <a:rPr lang="cs-CZ" b="1" dirty="0" err="1">
                <a:solidFill>
                  <a:srgbClr val="00B050"/>
                </a:solidFill>
              </a:rPr>
              <a:t>continuously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for</a:t>
            </a:r>
            <a:r>
              <a:rPr lang="cs-CZ" dirty="0">
                <a:solidFill>
                  <a:srgbClr val="00B050"/>
                </a:solidFill>
              </a:rPr>
              <a:t> 3-5 </a:t>
            </a:r>
            <a:r>
              <a:rPr lang="cs-CZ" dirty="0" err="1">
                <a:solidFill>
                  <a:srgbClr val="00B050"/>
                </a:solidFill>
              </a:rPr>
              <a:t>days</a:t>
            </a:r>
            <a:endParaRPr lang="cs-CZ" dirty="0">
              <a:solidFill>
                <a:srgbClr val="00B050"/>
              </a:solidFill>
            </a:endParaRPr>
          </a:p>
          <a:p>
            <a:pPr lvl="1"/>
            <a:r>
              <a:rPr lang="cs-CZ" dirty="0"/>
              <a:t>(</a:t>
            </a:r>
            <a:r>
              <a:rPr lang="cs-CZ" dirty="0" err="1"/>
              <a:t>octerotide</a:t>
            </a:r>
            <a:r>
              <a:rPr lang="cs-CZ" dirty="0"/>
              <a:t>, </a:t>
            </a:r>
            <a:r>
              <a:rPr lang="cs-CZ" dirty="0" err="1"/>
              <a:t>somatostatin</a:t>
            </a:r>
            <a:r>
              <a:rPr lang="cs-CZ" dirty="0"/>
              <a:t>)</a:t>
            </a:r>
          </a:p>
          <a:p>
            <a:r>
              <a:rPr lang="cs-CZ" b="1" dirty="0"/>
              <a:t>ATB: </a:t>
            </a:r>
            <a:r>
              <a:rPr lang="cs-CZ" b="1" dirty="0" err="1"/>
              <a:t>fluorochinolons</a:t>
            </a:r>
            <a:r>
              <a:rPr lang="cs-CZ" b="1" dirty="0"/>
              <a:t> </a:t>
            </a:r>
            <a:r>
              <a:rPr lang="cs-CZ" b="1" dirty="0" err="1"/>
              <a:t>p.o</a:t>
            </a:r>
            <a:r>
              <a:rPr lang="cs-CZ" b="1" dirty="0"/>
              <a:t>.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cephalosporins</a:t>
            </a:r>
            <a:r>
              <a:rPr lang="cs-CZ" b="1" dirty="0"/>
              <a:t> 3. gen. </a:t>
            </a:r>
            <a:r>
              <a:rPr lang="cs-CZ" b="1" dirty="0" err="1"/>
              <a:t>i.v</a:t>
            </a:r>
            <a:r>
              <a:rPr lang="cs-CZ" b="1" dirty="0"/>
              <a:t>.</a:t>
            </a:r>
          </a:p>
          <a:p>
            <a:r>
              <a:rPr lang="cs-CZ" b="1" dirty="0" err="1"/>
              <a:t>endoscopy</a:t>
            </a:r>
            <a:r>
              <a:rPr lang="cs-CZ" b="1" dirty="0"/>
              <a:t> </a:t>
            </a:r>
            <a:r>
              <a:rPr lang="cs-CZ" dirty="0"/>
              <a:t>in</a:t>
            </a:r>
            <a:r>
              <a:rPr lang="cs-CZ" b="1" dirty="0"/>
              <a:t> </a:t>
            </a:r>
            <a:r>
              <a:rPr lang="cs-CZ" dirty="0"/>
              <a:t>12 </a:t>
            </a:r>
            <a:r>
              <a:rPr lang="cs-CZ" dirty="0" err="1"/>
              <a:t>hours</a:t>
            </a:r>
            <a:endParaRPr lang="cs-CZ" dirty="0"/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band </a:t>
            </a:r>
            <a:r>
              <a:rPr lang="cs-CZ" b="1" dirty="0" err="1">
                <a:solidFill>
                  <a:srgbClr val="00B050"/>
                </a:solidFill>
              </a:rPr>
              <a:t>ligation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esophageal</a:t>
            </a:r>
            <a:r>
              <a:rPr lang="cs-CZ" dirty="0"/>
              <a:t> </a:t>
            </a:r>
            <a:r>
              <a:rPr lang="cs-CZ" dirty="0" err="1"/>
              <a:t>varices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In </a:t>
            </a:r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varices</a:t>
            </a:r>
            <a:r>
              <a:rPr lang="cs-CZ" dirty="0"/>
              <a:t>: </a:t>
            </a:r>
            <a:r>
              <a:rPr lang="cs-CZ" b="1" dirty="0" err="1">
                <a:solidFill>
                  <a:srgbClr val="00B050"/>
                </a:solidFill>
              </a:rPr>
              <a:t>glue</a:t>
            </a:r>
            <a:r>
              <a:rPr lang="cs-CZ" dirty="0"/>
              <a:t> </a:t>
            </a:r>
            <a:r>
              <a:rPr lang="cs-CZ" dirty="0" err="1"/>
              <a:t>infection</a:t>
            </a:r>
            <a:r>
              <a:rPr lang="cs-CZ" dirty="0"/>
              <a:t> </a:t>
            </a:r>
            <a:endParaRPr lang="cs-CZ" b="1" dirty="0">
              <a:solidFill>
                <a:srgbClr val="00B050"/>
              </a:solidFill>
            </a:endParaRPr>
          </a:p>
          <a:p>
            <a:pPr lvl="1"/>
            <a:r>
              <a:rPr lang="cs-CZ" dirty="0"/>
              <a:t>early relaps → 2. </a:t>
            </a:r>
            <a:r>
              <a:rPr lang="cs-CZ" dirty="0" err="1"/>
              <a:t>endoscopy</a:t>
            </a:r>
            <a:endParaRPr lang="cs-CZ" dirty="0"/>
          </a:p>
          <a:p>
            <a:r>
              <a:rPr lang="cs-CZ" b="1" dirty="0" err="1">
                <a:solidFill>
                  <a:srgbClr val="FF0000"/>
                </a:solidFill>
              </a:rPr>
              <a:t>failure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endoskopy </a:t>
            </a:r>
            <a:r>
              <a:rPr lang="cs-CZ" b="1" dirty="0" err="1">
                <a:solidFill>
                  <a:srgbClr val="FF0000"/>
                </a:solidFill>
              </a:rPr>
              <a:t>treatment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</a:p>
          <a:p>
            <a:pPr lvl="1"/>
            <a:r>
              <a:rPr lang="cs-CZ" b="1" dirty="0" err="1"/>
              <a:t>balloon</a:t>
            </a:r>
            <a:r>
              <a:rPr lang="cs-CZ" b="1" dirty="0"/>
              <a:t> </a:t>
            </a:r>
            <a:r>
              <a:rPr lang="cs-CZ" b="1" dirty="0" err="1"/>
              <a:t>tamonade</a:t>
            </a:r>
            <a:r>
              <a:rPr lang="cs-CZ" b="1" dirty="0"/>
              <a:t>, </a:t>
            </a:r>
          </a:p>
          <a:p>
            <a:pPr lvl="1"/>
            <a:r>
              <a:rPr lang="cs-CZ" b="1" dirty="0"/>
              <a:t>TIPS,</a:t>
            </a:r>
          </a:p>
          <a:p>
            <a:pPr lvl="1"/>
            <a:r>
              <a:rPr lang="cs-CZ" b="1" dirty="0" err="1"/>
              <a:t>self-expandable</a:t>
            </a:r>
            <a:r>
              <a:rPr lang="cs-CZ" b="1" dirty="0"/>
              <a:t> stent</a:t>
            </a:r>
          </a:p>
          <a:p>
            <a:pPr lvl="1"/>
            <a:r>
              <a:rPr lang="cs-CZ" b="1" dirty="0" err="1"/>
              <a:t>surgery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Sengstaken-Blakemore</a:t>
            </a:r>
            <a:r>
              <a:rPr lang="cs-CZ" b="1" dirty="0"/>
              <a:t> tube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890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78621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TIPS </a:t>
            </a:r>
            <a:br>
              <a:rPr lang="cs-CZ" b="1" dirty="0"/>
            </a:br>
            <a:r>
              <a:rPr lang="cs-CZ" b="1" dirty="0" err="1"/>
              <a:t>transjugular</a:t>
            </a:r>
            <a:r>
              <a:rPr lang="cs-CZ" b="1" dirty="0"/>
              <a:t> </a:t>
            </a:r>
            <a:r>
              <a:rPr lang="cs-CZ" b="1" dirty="0" err="1"/>
              <a:t>intrahepatic</a:t>
            </a:r>
            <a:r>
              <a:rPr lang="cs-CZ" b="1" dirty="0"/>
              <a:t> </a:t>
            </a:r>
            <a:r>
              <a:rPr lang="cs-CZ" b="1" dirty="0" err="1"/>
              <a:t>portosystemic</a:t>
            </a:r>
            <a:r>
              <a:rPr lang="cs-CZ" b="1" dirty="0"/>
              <a:t> </a:t>
            </a:r>
            <a:r>
              <a:rPr lang="cs-CZ" b="1" dirty="0" err="1"/>
              <a:t>shunt</a:t>
            </a:r>
            <a:r>
              <a:rPr lang="cs-CZ" b="1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849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196950"/>
            <a:ext cx="7886700" cy="135049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Self-expandable</a:t>
            </a:r>
            <a:r>
              <a:rPr lang="cs-CZ" b="1" dirty="0"/>
              <a:t> stent (</a:t>
            </a:r>
            <a:r>
              <a:rPr lang="cs-CZ" b="1" dirty="0" err="1"/>
              <a:t>Danis</a:t>
            </a:r>
            <a:r>
              <a:rPr lang="cs-CZ" b="1" dirty="0"/>
              <a:t> stent)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4294967295"/>
          </p:nvPr>
        </p:nvSpPr>
        <p:spPr>
          <a:xfrm>
            <a:off x="0" y="2924944"/>
            <a:ext cx="9144000" cy="3933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err="1"/>
              <a:t>Thank</a:t>
            </a:r>
            <a:r>
              <a:rPr lang="cs-CZ" sz="4400" dirty="0"/>
              <a:t> </a:t>
            </a:r>
            <a:r>
              <a:rPr lang="cs-CZ" sz="4400" dirty="0" err="1"/>
              <a:t>you</a:t>
            </a:r>
            <a:r>
              <a:rPr lang="cs-CZ" sz="4400" dirty="0"/>
              <a:t> </a:t>
            </a:r>
          </a:p>
          <a:p>
            <a:pPr marL="0" indent="0" algn="ctr">
              <a:buNone/>
            </a:pPr>
            <a:r>
              <a:rPr lang="cs-CZ" sz="4400" dirty="0" err="1"/>
              <a:t>for</a:t>
            </a:r>
            <a:r>
              <a:rPr lang="cs-CZ" sz="4400" dirty="0"/>
              <a:t> </a:t>
            </a:r>
            <a:r>
              <a:rPr lang="cs-CZ" sz="4400" dirty="0" err="1"/>
              <a:t>your</a:t>
            </a:r>
            <a:r>
              <a:rPr lang="cs-CZ" sz="4400" dirty="0"/>
              <a:t> </a:t>
            </a:r>
            <a:r>
              <a:rPr lang="cs-CZ" sz="4400" dirty="0" err="1"/>
              <a:t>attention</a:t>
            </a:r>
            <a:r>
              <a:rPr lang="cs-CZ" sz="4400" dirty="0"/>
              <a:t>.</a:t>
            </a:r>
          </a:p>
          <a:p>
            <a:pPr marL="0" indent="0" algn="ctr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8649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Portal</a:t>
            </a:r>
            <a:r>
              <a:rPr lang="cs-CZ" b="1" dirty="0"/>
              <a:t> </a:t>
            </a:r>
            <a:r>
              <a:rPr lang="cs-CZ" b="1" dirty="0" err="1"/>
              <a:t>hypertension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~ </a:t>
            </a:r>
            <a:r>
              <a:rPr lang="cs-CZ" altLang="cs-CZ" dirty="0" err="1"/>
              <a:t>portal</a:t>
            </a:r>
            <a:r>
              <a:rPr lang="cs-CZ" altLang="cs-CZ" dirty="0"/>
              <a:t> </a:t>
            </a:r>
            <a:r>
              <a:rPr lang="cs-CZ" altLang="cs-CZ" dirty="0" err="1"/>
              <a:t>pressure</a:t>
            </a:r>
            <a:r>
              <a:rPr lang="cs-CZ" altLang="cs-CZ" dirty="0"/>
              <a:t> &gt; 10 </a:t>
            </a:r>
            <a:r>
              <a:rPr lang="cs-CZ" altLang="cs-CZ" dirty="0" err="1"/>
              <a:t>mmHg</a:t>
            </a:r>
            <a:r>
              <a:rPr lang="cs-CZ" altLang="cs-CZ" dirty="0"/>
              <a:t> </a:t>
            </a:r>
          </a:p>
          <a:p>
            <a:r>
              <a:rPr lang="cs-CZ" altLang="cs-CZ" dirty="0"/>
              <a:t>=  ↑ porto-</a:t>
            </a:r>
            <a:r>
              <a:rPr lang="cs-CZ" altLang="cs-CZ" dirty="0" err="1"/>
              <a:t>systemic</a:t>
            </a:r>
            <a:r>
              <a:rPr lang="cs-CZ" altLang="cs-CZ" dirty="0"/>
              <a:t> gradient </a:t>
            </a:r>
            <a:r>
              <a:rPr lang="cs-CZ" altLang="cs-CZ" dirty="0" err="1"/>
              <a:t>above</a:t>
            </a:r>
            <a:r>
              <a:rPr lang="cs-CZ" altLang="cs-CZ" dirty="0"/>
              <a:t> 6 </a:t>
            </a:r>
            <a:r>
              <a:rPr lang="cs-CZ" altLang="cs-CZ" dirty="0" err="1"/>
              <a:t>mmHg</a:t>
            </a:r>
            <a:endParaRPr lang="cs-CZ" altLang="cs-CZ" dirty="0"/>
          </a:p>
          <a:p>
            <a:r>
              <a:rPr lang="cs-CZ" altLang="cs-CZ" dirty="0">
                <a:solidFill>
                  <a:srgbClr val="FF0000"/>
                </a:solidFill>
              </a:rPr>
              <a:t>HPVG - </a:t>
            </a:r>
            <a:r>
              <a:rPr lang="cs-CZ" altLang="cs-CZ" dirty="0" err="1">
                <a:solidFill>
                  <a:srgbClr val="FF0000"/>
                </a:solidFill>
              </a:rPr>
              <a:t>hepatic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venous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pressure</a:t>
            </a:r>
            <a:r>
              <a:rPr lang="cs-CZ" altLang="cs-CZ" dirty="0">
                <a:solidFill>
                  <a:srgbClr val="FF0000"/>
                </a:solidFill>
              </a:rPr>
              <a:t> gradient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03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Portal</a:t>
            </a:r>
            <a:r>
              <a:rPr lang="cs-CZ" dirty="0"/>
              <a:t> </a:t>
            </a:r>
            <a:r>
              <a:rPr lang="cs-CZ" dirty="0" err="1"/>
              <a:t>hypertension</a:t>
            </a:r>
            <a:r>
              <a:rPr lang="cs-CZ" dirty="0"/>
              <a:t> - </a:t>
            </a:r>
            <a:r>
              <a:rPr lang="cs-CZ" dirty="0" err="1"/>
              <a:t>causes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 err="1"/>
              <a:t>prehepatic</a:t>
            </a:r>
            <a:r>
              <a:rPr lang="cs-CZ" altLang="cs-CZ" dirty="0"/>
              <a:t> </a:t>
            </a:r>
            <a:r>
              <a:rPr lang="cs-CZ" altLang="cs-CZ" i="1" dirty="0"/>
              <a:t>	</a:t>
            </a:r>
          </a:p>
          <a:p>
            <a:pPr lvl="2"/>
            <a:r>
              <a:rPr lang="cs-CZ" altLang="cs-CZ" i="1" dirty="0" err="1"/>
              <a:t>anomalies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port. </a:t>
            </a:r>
            <a:r>
              <a:rPr lang="cs-CZ" altLang="cs-CZ" i="1" dirty="0" err="1"/>
              <a:t>vein</a:t>
            </a:r>
            <a:endParaRPr lang="cs-CZ" altLang="cs-CZ" i="1" dirty="0"/>
          </a:p>
          <a:p>
            <a:r>
              <a:rPr lang="cs-CZ" altLang="cs-CZ" b="1" dirty="0" err="1">
                <a:solidFill>
                  <a:schemeClr val="accent2">
                    <a:lumMod val="75000"/>
                  </a:schemeClr>
                </a:solidFill>
              </a:rPr>
              <a:t>hepatic</a:t>
            </a: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cs-CZ" altLang="cs-CZ" dirty="0"/>
              <a:t>		</a:t>
            </a:r>
          </a:p>
          <a:p>
            <a:pPr lvl="2"/>
            <a:r>
              <a:rPr lang="cs-CZ" altLang="cs-CZ" i="1" dirty="0"/>
              <a:t>liver </a:t>
            </a:r>
            <a:r>
              <a:rPr lang="cs-CZ" altLang="cs-CZ" i="1" dirty="0" err="1"/>
              <a:t>cirrhosis</a:t>
            </a:r>
            <a:endParaRPr lang="cs-CZ" altLang="cs-CZ" i="1" dirty="0"/>
          </a:p>
          <a:p>
            <a:r>
              <a:rPr lang="cs-CZ" altLang="cs-CZ" dirty="0" err="1"/>
              <a:t>posthepatic</a:t>
            </a:r>
            <a:r>
              <a:rPr lang="cs-CZ" altLang="cs-CZ" dirty="0"/>
              <a:t> 	</a:t>
            </a:r>
          </a:p>
          <a:p>
            <a:pPr lvl="2"/>
            <a:r>
              <a:rPr lang="cs-CZ" altLang="cs-CZ" i="1" dirty="0" err="1"/>
              <a:t>occlusion</a:t>
            </a:r>
            <a:r>
              <a:rPr lang="cs-CZ" altLang="cs-CZ" i="1" dirty="0"/>
              <a:t>/</a:t>
            </a:r>
            <a:r>
              <a:rPr lang="cs-CZ" altLang="cs-CZ" i="1" dirty="0" err="1"/>
              <a:t>trombosis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hepatic</a:t>
            </a:r>
            <a:r>
              <a:rPr lang="cs-CZ" altLang="cs-CZ" i="1" dirty="0"/>
              <a:t> </a:t>
            </a:r>
            <a:r>
              <a:rPr lang="cs-CZ" altLang="cs-CZ" i="1" dirty="0" err="1"/>
              <a:t>veins</a:t>
            </a:r>
            <a:r>
              <a:rPr lang="cs-CZ" altLang="cs-CZ" i="1" dirty="0"/>
              <a:t>  (</a:t>
            </a:r>
            <a:r>
              <a:rPr lang="cs-CZ" altLang="cs-CZ" i="1" dirty="0" err="1"/>
              <a:t>e.g</a:t>
            </a:r>
            <a:r>
              <a:rPr lang="cs-CZ" altLang="cs-CZ" i="1" dirty="0"/>
              <a:t>. </a:t>
            </a:r>
            <a:r>
              <a:rPr lang="cs-CZ" altLang="cs-CZ" i="1" dirty="0" err="1"/>
              <a:t>Budd-Chiari</a:t>
            </a:r>
            <a:r>
              <a:rPr lang="cs-CZ" altLang="cs-CZ" i="1" dirty="0"/>
              <a:t>)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82781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Liver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cirrhosis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end-</a:t>
            </a:r>
            <a:r>
              <a:rPr lang="cs-CZ" dirty="0" err="1"/>
              <a:t>stage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chronic</a:t>
            </a:r>
            <a:r>
              <a:rPr lang="cs-CZ" dirty="0"/>
              <a:t> liver </a:t>
            </a:r>
            <a:r>
              <a:rPr lang="cs-CZ" dirty="0" err="1"/>
              <a:t>disease</a:t>
            </a:r>
            <a:r>
              <a:rPr lang="cs-CZ" dirty="0"/>
              <a:t> </a:t>
            </a:r>
          </a:p>
          <a:p>
            <a:pPr lvl="4"/>
            <a:r>
              <a:rPr lang="cs-CZ" dirty="0"/>
              <a:t>(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etiology)  </a:t>
            </a:r>
          </a:p>
          <a:p>
            <a:r>
              <a:rPr lang="cs-CZ" dirty="0" err="1"/>
              <a:t>consequence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progressive</a:t>
            </a:r>
            <a:r>
              <a:rPr lang="cs-CZ" dirty="0"/>
              <a:t> </a:t>
            </a:r>
            <a:r>
              <a:rPr lang="cs-CZ" dirty="0" err="1"/>
              <a:t>fibrosis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51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256675"/>
            <a:ext cx="7886700" cy="88919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b="1" dirty="0"/>
              <a:t>Liver </a:t>
            </a:r>
            <a:r>
              <a:rPr lang="cs-CZ" sz="5400" b="1" dirty="0" err="1"/>
              <a:t>cirrhosis</a:t>
            </a:r>
            <a:r>
              <a:rPr lang="cs-CZ" sz="5400" b="1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145874"/>
            <a:ext cx="7886700" cy="5320240"/>
          </a:xfrm>
        </p:spPr>
        <p:txBody>
          <a:bodyPr/>
          <a:lstStyle/>
          <a:p>
            <a:pPr>
              <a:buNone/>
            </a:pPr>
            <a:r>
              <a:rPr lang="cs-CZ" dirty="0"/>
              <a:t>    =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fibrous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septa </a:t>
            </a:r>
            <a:r>
              <a:rPr lang="cs-CZ" dirty="0"/>
              <a:t>+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nodular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hyperregeneration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cs-CZ" dirty="0"/>
              <a:t>+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vascular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changes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/>
              <a:t>(~ </a:t>
            </a:r>
            <a:r>
              <a:rPr lang="cs-CZ" dirty="0" err="1"/>
              <a:t>portal</a:t>
            </a:r>
            <a:r>
              <a:rPr lang="cs-CZ" dirty="0"/>
              <a:t> </a:t>
            </a:r>
            <a:r>
              <a:rPr lang="cs-CZ" dirty="0" err="1"/>
              <a:t>hypertension</a:t>
            </a:r>
            <a:r>
              <a:rPr lang="cs-CZ" dirty="0"/>
              <a:t>)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EE53-30E0-450F-9685-675C326806A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7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Portal</a:t>
            </a:r>
            <a:r>
              <a:rPr lang="cs-CZ" dirty="0"/>
              <a:t> </a:t>
            </a:r>
            <a:r>
              <a:rPr lang="cs-CZ" dirty="0" err="1"/>
              <a:t>hypertension</a:t>
            </a:r>
            <a:r>
              <a:rPr lang="cs-CZ" dirty="0"/>
              <a:t> - </a:t>
            </a:r>
            <a:r>
              <a:rPr lang="cs-CZ" dirty="0" err="1"/>
              <a:t>consequences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139952" y="1417638"/>
            <a:ext cx="5004048" cy="4665117"/>
          </a:xfrm>
        </p:spPr>
        <p:txBody>
          <a:bodyPr>
            <a:normAutofit/>
          </a:bodyPr>
          <a:lstStyle/>
          <a:p>
            <a:r>
              <a:rPr lang="cs-CZ" altLang="cs-CZ" dirty="0" err="1"/>
              <a:t>portosystemic</a:t>
            </a:r>
            <a:r>
              <a:rPr lang="cs-CZ" altLang="cs-CZ" dirty="0"/>
              <a:t> </a:t>
            </a:r>
            <a:r>
              <a:rPr lang="cs-CZ" altLang="cs-CZ" dirty="0" err="1"/>
              <a:t>anastomoses</a:t>
            </a:r>
            <a:endParaRPr lang="cs-CZ" altLang="cs-CZ" dirty="0"/>
          </a:p>
          <a:p>
            <a:pPr lvl="4"/>
            <a:r>
              <a:rPr lang="cs-CZ" altLang="cs-CZ" dirty="0" err="1"/>
              <a:t>encefalopathy</a:t>
            </a:r>
            <a:endParaRPr lang="cs-CZ" altLang="cs-CZ" dirty="0"/>
          </a:p>
          <a:p>
            <a:pPr marL="914400" lvl="2" indent="0">
              <a:buNone/>
            </a:pPr>
            <a:endParaRPr lang="cs-CZ" altLang="cs-CZ" i="1" dirty="0"/>
          </a:p>
          <a:p>
            <a:pPr lvl="4"/>
            <a:r>
              <a:rPr lang="cs-CZ" altLang="cs-CZ" dirty="0" err="1"/>
              <a:t>splenomegaly</a:t>
            </a:r>
            <a:r>
              <a:rPr lang="cs-CZ" altLang="cs-CZ" dirty="0"/>
              <a:t> and                      </a:t>
            </a:r>
            <a:r>
              <a:rPr lang="cs-CZ" altLang="cs-CZ" dirty="0" err="1"/>
              <a:t>hypersplenism</a:t>
            </a:r>
            <a:endParaRPr lang="cs-CZ" altLang="cs-CZ" dirty="0"/>
          </a:p>
          <a:p>
            <a:pPr marL="914400" lvl="2" indent="0">
              <a:buNone/>
            </a:pPr>
            <a:endParaRPr lang="cs-CZ" altLang="cs-CZ" i="1" dirty="0"/>
          </a:p>
          <a:p>
            <a:pPr lvl="4"/>
            <a:r>
              <a:rPr lang="cs-CZ" altLang="cs-CZ" dirty="0" err="1"/>
              <a:t>esophageal</a:t>
            </a:r>
            <a:r>
              <a:rPr lang="cs-CZ" altLang="cs-CZ" dirty="0"/>
              <a:t> + </a:t>
            </a:r>
            <a:r>
              <a:rPr lang="cs-CZ" altLang="cs-CZ" dirty="0" err="1"/>
              <a:t>gastric</a:t>
            </a:r>
            <a:r>
              <a:rPr lang="cs-CZ" altLang="cs-CZ" dirty="0"/>
              <a:t> </a:t>
            </a:r>
            <a:r>
              <a:rPr lang="cs-CZ" altLang="cs-CZ" dirty="0" err="1"/>
              <a:t>varices</a:t>
            </a:r>
            <a:endParaRPr lang="cs-CZ" altLang="cs-CZ" dirty="0"/>
          </a:p>
          <a:p>
            <a:pPr lvl="4"/>
            <a:r>
              <a:rPr lang="cs-CZ" altLang="cs-CZ" dirty="0" err="1"/>
              <a:t>rortal</a:t>
            </a:r>
            <a:r>
              <a:rPr lang="cs-CZ" altLang="cs-CZ" dirty="0"/>
              <a:t> </a:t>
            </a:r>
            <a:r>
              <a:rPr lang="cs-CZ" altLang="cs-CZ" dirty="0" err="1"/>
              <a:t>gastropathy</a:t>
            </a:r>
            <a:endParaRPr lang="cs-CZ" altLang="cs-CZ" dirty="0"/>
          </a:p>
          <a:p>
            <a:pPr lvl="4"/>
            <a:r>
              <a:rPr lang="cs-CZ" altLang="cs-CZ" dirty="0" err="1"/>
              <a:t>rectal</a:t>
            </a:r>
            <a:r>
              <a:rPr lang="cs-CZ" altLang="cs-CZ" dirty="0"/>
              <a:t> </a:t>
            </a:r>
            <a:r>
              <a:rPr lang="cs-CZ" altLang="cs-CZ" dirty="0" err="1"/>
              <a:t>varices</a:t>
            </a:r>
            <a:endParaRPr lang="cs-CZ" altLang="cs-CZ" dirty="0"/>
          </a:p>
          <a:p>
            <a:pPr lvl="4"/>
            <a:r>
              <a:rPr lang="cs-CZ" altLang="cs-CZ" dirty="0" err="1"/>
              <a:t>splenorenal</a:t>
            </a:r>
            <a:r>
              <a:rPr lang="cs-CZ" altLang="cs-CZ" dirty="0"/>
              <a:t> </a:t>
            </a:r>
            <a:r>
              <a:rPr lang="cs-CZ" altLang="cs-CZ" dirty="0" err="1"/>
              <a:t>collaterals</a:t>
            </a:r>
            <a:endParaRPr lang="cs-CZ" altLang="cs-CZ" dirty="0"/>
          </a:p>
          <a:p>
            <a:pPr lvl="4"/>
            <a:r>
              <a:rPr lang="cs-CZ" altLang="cs-CZ" dirty="0" err="1"/>
              <a:t>caput</a:t>
            </a:r>
            <a:r>
              <a:rPr lang="cs-CZ" altLang="cs-CZ" dirty="0"/>
              <a:t> </a:t>
            </a:r>
            <a:r>
              <a:rPr lang="cs-CZ" altLang="cs-CZ" dirty="0" err="1"/>
              <a:t>medusae</a:t>
            </a:r>
            <a:endParaRPr lang="cs-CZ" altLang="cs-CZ" dirty="0"/>
          </a:p>
          <a:p>
            <a:pPr>
              <a:spcBef>
                <a:spcPct val="0"/>
              </a:spcBef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97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9841" y="195944"/>
            <a:ext cx="7886700" cy="1099457"/>
          </a:xfrm>
        </p:spPr>
        <p:txBody>
          <a:bodyPr/>
          <a:lstStyle/>
          <a:p>
            <a:pPr algn="ctr"/>
            <a:r>
              <a:rPr lang="cs-CZ" b="1" dirty="0" err="1"/>
              <a:t>Complication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liver </a:t>
            </a:r>
            <a:r>
              <a:rPr lang="cs-CZ" b="1" dirty="0" err="1"/>
              <a:t>cirrhosis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629842" y="1436915"/>
            <a:ext cx="3868340" cy="740228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dirty="0" err="1"/>
              <a:t>Portal</a:t>
            </a:r>
            <a:r>
              <a:rPr lang="cs-CZ" sz="3200" dirty="0"/>
              <a:t> </a:t>
            </a:r>
            <a:r>
              <a:rPr lang="cs-CZ" sz="3200" dirty="0" err="1"/>
              <a:t>hypertension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646171" y="2242457"/>
            <a:ext cx="3852012" cy="2986743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dirty="0" err="1"/>
              <a:t>variceal</a:t>
            </a:r>
            <a:r>
              <a:rPr lang="cs-CZ" dirty="0"/>
              <a:t> </a:t>
            </a:r>
            <a:r>
              <a:rPr lang="cs-CZ" dirty="0" err="1"/>
              <a:t>hemorrage</a:t>
            </a:r>
            <a:endParaRPr lang="cs-CZ" dirty="0"/>
          </a:p>
          <a:p>
            <a:r>
              <a:rPr lang="cs-CZ" dirty="0"/>
              <a:t>ascites 	</a:t>
            </a:r>
          </a:p>
          <a:p>
            <a:pPr lvl="1"/>
            <a:r>
              <a:rPr lang="cs-CZ" dirty="0" err="1"/>
              <a:t>spontaneous</a:t>
            </a:r>
            <a:r>
              <a:rPr lang="cs-CZ" dirty="0"/>
              <a:t> </a:t>
            </a:r>
            <a:r>
              <a:rPr lang="cs-CZ" dirty="0" err="1"/>
              <a:t>bacterial</a:t>
            </a:r>
            <a:r>
              <a:rPr lang="cs-CZ" dirty="0"/>
              <a:t> peritonitis </a:t>
            </a:r>
          </a:p>
          <a:p>
            <a:r>
              <a:rPr lang="cs-CZ" dirty="0" err="1"/>
              <a:t>hepatorenal</a:t>
            </a:r>
            <a:r>
              <a:rPr lang="cs-CZ" dirty="0"/>
              <a:t> syndrome</a:t>
            </a:r>
          </a:p>
          <a:p>
            <a:r>
              <a:rPr lang="cs-CZ" dirty="0" err="1"/>
              <a:t>hepatopulmonal</a:t>
            </a:r>
            <a:r>
              <a:rPr lang="cs-CZ" dirty="0"/>
              <a:t> syndrome</a:t>
            </a:r>
          </a:p>
          <a:p>
            <a:pPr lvl="5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20985" y="1436915"/>
            <a:ext cx="3895556" cy="75111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cs-CZ" sz="3200" dirty="0"/>
              <a:t>Liver </a:t>
            </a:r>
            <a:r>
              <a:rPr lang="cs-CZ" sz="3200" dirty="0" err="1"/>
              <a:t>insufficiency</a:t>
            </a:r>
            <a:endParaRPr lang="cs-CZ" sz="32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29150" y="2253345"/>
            <a:ext cx="3887391" cy="2957082"/>
          </a:xfrm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cs-CZ" dirty="0" err="1"/>
              <a:t>icterus</a:t>
            </a:r>
            <a:endParaRPr lang="cs-CZ" dirty="0"/>
          </a:p>
          <a:p>
            <a:r>
              <a:rPr lang="cs-CZ" dirty="0"/>
              <a:t>liver </a:t>
            </a:r>
            <a:r>
              <a:rPr lang="cs-CZ" dirty="0" err="1"/>
              <a:t>encephalopathy</a:t>
            </a:r>
            <a:endParaRPr lang="cs-CZ" dirty="0"/>
          </a:p>
          <a:p>
            <a:r>
              <a:rPr lang="cs-CZ" dirty="0" err="1"/>
              <a:t>coagulopathy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9842" y="5294514"/>
            <a:ext cx="7886700" cy="830997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 err="1"/>
              <a:t>hepatocelular</a:t>
            </a:r>
            <a:r>
              <a:rPr lang="cs-CZ" sz="2400" dirty="0"/>
              <a:t> </a:t>
            </a:r>
            <a:r>
              <a:rPr lang="cs-CZ" sz="2400" dirty="0" err="1"/>
              <a:t>carcinoma</a:t>
            </a:r>
            <a:endParaRPr lang="cs-CZ" sz="2400" dirty="0"/>
          </a:p>
          <a:p>
            <a:pPr algn="ctr"/>
            <a:r>
              <a:rPr lang="cs-CZ" sz="2400" dirty="0" err="1"/>
              <a:t>infectious</a:t>
            </a:r>
            <a:r>
              <a:rPr lang="cs-CZ" sz="2400" dirty="0"/>
              <a:t> </a:t>
            </a:r>
            <a:r>
              <a:rPr lang="cs-CZ" sz="2400" dirty="0" err="1"/>
              <a:t>complication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5120" y="0"/>
            <a:ext cx="7886700" cy="1431961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cs-CZ" b="1" dirty="0" err="1"/>
              <a:t>Portal</a:t>
            </a:r>
            <a:r>
              <a:rPr lang="cs-CZ" b="1" dirty="0"/>
              <a:t> </a:t>
            </a:r>
            <a:r>
              <a:rPr lang="cs-CZ" b="1" dirty="0" err="1"/>
              <a:t>hypertension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1129" y="1700808"/>
            <a:ext cx="8742871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</a:t>
            </a:r>
            <a:endParaRPr lang="cs-CZ" b="1" dirty="0"/>
          </a:p>
          <a:p>
            <a:r>
              <a:rPr lang="cs-CZ" b="1" dirty="0"/>
              <a:t>HVPG &gt; 6 </a:t>
            </a:r>
            <a:r>
              <a:rPr lang="cs-CZ" b="1" dirty="0" err="1"/>
              <a:t>mmHg</a:t>
            </a:r>
            <a:r>
              <a:rPr lang="cs-CZ" b="1" dirty="0"/>
              <a:t>    </a:t>
            </a:r>
            <a:r>
              <a:rPr lang="cs-CZ" b="1" dirty="0" err="1"/>
              <a:t>portal</a:t>
            </a:r>
            <a:r>
              <a:rPr lang="cs-CZ" b="1" dirty="0"/>
              <a:t> </a:t>
            </a:r>
            <a:r>
              <a:rPr lang="cs-CZ" b="1" dirty="0" err="1"/>
              <a:t>hypertension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b="1" u="sng" dirty="0" err="1">
                <a:solidFill>
                  <a:srgbClr val="FF0000"/>
                </a:solidFill>
              </a:rPr>
              <a:t>clinically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significant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portal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hypertension</a:t>
            </a:r>
            <a:endParaRPr lang="cs-CZ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>
                <a:solidFill>
                  <a:srgbClr val="FF0000"/>
                </a:solidFill>
              </a:rPr>
              <a:t>HVPG &gt; 10 </a:t>
            </a:r>
            <a:r>
              <a:rPr lang="cs-CZ" b="1" dirty="0" err="1">
                <a:solidFill>
                  <a:srgbClr val="FF0000"/>
                </a:solidFill>
              </a:rPr>
              <a:t>mmHg</a:t>
            </a:r>
            <a:r>
              <a:rPr lang="cs-CZ" b="1" dirty="0">
                <a:solidFill>
                  <a:srgbClr val="FF0000"/>
                </a:solidFill>
              </a:rPr>
              <a:t>  </a:t>
            </a:r>
            <a:r>
              <a:rPr lang="en-US" dirty="0"/>
              <a:t>development </a:t>
            </a:r>
            <a:r>
              <a:rPr lang="cs-CZ" dirty="0" err="1"/>
              <a:t>of</a:t>
            </a:r>
            <a:r>
              <a:rPr lang="cs-CZ" dirty="0"/>
              <a:t> e. </a:t>
            </a:r>
            <a:r>
              <a:rPr lang="en-US" dirty="0"/>
              <a:t>varices 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HVPG &gt; 12 </a:t>
            </a:r>
            <a:r>
              <a:rPr lang="cs-CZ" b="1" dirty="0" err="1">
                <a:solidFill>
                  <a:srgbClr val="FF0000"/>
                </a:solidFill>
              </a:rPr>
              <a:t>mmHg</a:t>
            </a:r>
            <a:r>
              <a:rPr lang="cs-CZ" b="1" dirty="0">
                <a:solidFill>
                  <a:srgbClr val="FF0000"/>
                </a:solidFill>
              </a:rPr>
              <a:t>  </a:t>
            </a:r>
            <a:r>
              <a:rPr lang="cs-CZ" b="1" dirty="0"/>
              <a:t>risk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variceal</a:t>
            </a:r>
            <a:r>
              <a:rPr lang="cs-CZ" b="1" dirty="0"/>
              <a:t> </a:t>
            </a:r>
            <a:r>
              <a:rPr lang="cs-CZ" b="1" dirty="0" err="1"/>
              <a:t>bleeding</a:t>
            </a:r>
            <a:endParaRPr lang="cs-CZ" b="1" dirty="0"/>
          </a:p>
          <a:p>
            <a:r>
              <a:rPr lang="cs-CZ" b="1" dirty="0">
                <a:solidFill>
                  <a:srgbClr val="FF0000"/>
                </a:solidFill>
              </a:rPr>
              <a:t>HVPG &gt; 20 </a:t>
            </a:r>
            <a:r>
              <a:rPr lang="cs-CZ" b="1" dirty="0" err="1">
                <a:solidFill>
                  <a:srgbClr val="FF0000"/>
                </a:solidFill>
              </a:rPr>
              <a:t>mmHg</a:t>
            </a:r>
            <a:r>
              <a:rPr lang="cs-CZ" b="1" dirty="0">
                <a:solidFill>
                  <a:srgbClr val="FF0000"/>
                </a:solidFill>
              </a:rPr>
              <a:t>  </a:t>
            </a:r>
            <a:r>
              <a:rPr lang="cs-CZ" b="1" dirty="0" err="1"/>
              <a:t>high</a:t>
            </a:r>
            <a:r>
              <a:rPr lang="cs-CZ" b="1" dirty="0"/>
              <a:t> risk </a:t>
            </a:r>
            <a:r>
              <a:rPr lang="cs-CZ" b="1" dirty="0" err="1"/>
              <a:t>of</a:t>
            </a:r>
            <a:r>
              <a:rPr lang="cs-CZ" b="1" dirty="0"/>
              <a:t> mortality</a:t>
            </a:r>
          </a:p>
          <a:p>
            <a:endParaRPr lang="cs-CZ" b="1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80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USG</a:t>
            </a:r>
            <a:r>
              <a:rPr lang="cs-CZ" dirty="0"/>
              <a:t>: </a:t>
            </a:r>
            <a:r>
              <a:rPr lang="cs-CZ" i="1" dirty="0" err="1"/>
              <a:t>estimation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portal</a:t>
            </a:r>
            <a:r>
              <a:rPr lang="cs-CZ" dirty="0"/>
              <a:t> </a:t>
            </a:r>
            <a:r>
              <a:rPr lang="cs-CZ" dirty="0" err="1"/>
              <a:t>hypertension</a:t>
            </a:r>
            <a:r>
              <a:rPr lang="cs-CZ" dirty="0"/>
              <a:t> in liver </a:t>
            </a:r>
            <a:r>
              <a:rPr lang="cs-CZ" dirty="0" err="1"/>
              <a:t>cirrhosis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63386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405</Words>
  <Application>Microsoft Office PowerPoint</Application>
  <PresentationFormat>Předvádění na obrazovce (4:3)</PresentationFormat>
  <Paragraphs>98</Paragraphs>
  <Slides>18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 Portal hypertension </vt:lpstr>
      <vt:lpstr>Portal hypertension</vt:lpstr>
      <vt:lpstr>Portal hypertension - causes</vt:lpstr>
      <vt:lpstr>Liver cirrhosis</vt:lpstr>
      <vt:lpstr>Liver cirrhosis </vt:lpstr>
      <vt:lpstr>Portal hypertension - consequences</vt:lpstr>
      <vt:lpstr>Complication of liver cirrhosis</vt:lpstr>
      <vt:lpstr>Portal hypertension</vt:lpstr>
      <vt:lpstr>USG: estimation of presence of portal hypertension in liver cirrhosis </vt:lpstr>
      <vt:lpstr>USG: estimation of PH:  spleno-renal collaterals</vt:lpstr>
      <vt:lpstr>Prehepatic portal hypertension: portal vein trombosis</vt:lpstr>
      <vt:lpstr>Estimation of   clinically significant portal hypertension </vt:lpstr>
      <vt:lpstr>Gastroesophageal varices and variceal bleeding</vt:lpstr>
      <vt:lpstr>Variceal bleeding - management </vt:lpstr>
      <vt:lpstr>Sengstaken-Blakemore tube</vt:lpstr>
      <vt:lpstr>TIPS  transjugular intrahepatic portosystemic shunt </vt:lpstr>
      <vt:lpstr>Self-expandable stent (Danis stent)</vt:lpstr>
      <vt:lpstr>Prezentace aplikace PowerPoint</vt:lpstr>
    </vt:vector>
  </TitlesOfParts>
  <Company>FNKV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hypertension</dc:title>
  <dc:creator>hoffmanovai</dc:creator>
  <cp:lastModifiedBy>Pavlina Pithova</cp:lastModifiedBy>
  <cp:revision>393</cp:revision>
  <dcterms:created xsi:type="dcterms:W3CDTF">2017-01-20T12:13:33Z</dcterms:created>
  <dcterms:modified xsi:type="dcterms:W3CDTF">2023-08-03T08:07:59Z</dcterms:modified>
</cp:coreProperties>
</file>