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447" r:id="rId3"/>
    <p:sldId id="395" r:id="rId4"/>
    <p:sldId id="396" r:id="rId5"/>
    <p:sldId id="398" r:id="rId6"/>
    <p:sldId id="404" r:id="rId7"/>
    <p:sldId id="402" r:id="rId8"/>
    <p:sldId id="401" r:id="rId9"/>
    <p:sldId id="397" r:id="rId10"/>
    <p:sldId id="406" r:id="rId11"/>
    <p:sldId id="405" r:id="rId12"/>
    <p:sldId id="407" r:id="rId13"/>
    <p:sldId id="400" r:id="rId14"/>
    <p:sldId id="3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94" autoAdjust="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12D28-961C-4DAB-B501-4BA98BDA527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4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b="1" dirty="0"/>
              <a:t>Liver </a:t>
            </a:r>
            <a:r>
              <a:rPr lang="cs-CZ" b="1"/>
              <a:t>failure</a:t>
            </a:r>
            <a:br>
              <a:rPr lang="cs-CZ" b="1" dirty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70746"/>
            <a:ext cx="9144000" cy="1726406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    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ACLF = </a:t>
            </a:r>
            <a:r>
              <a:rPr lang="cs-CZ" b="1" dirty="0" err="1">
                <a:solidFill>
                  <a:srgbClr val="C00000"/>
                </a:solidFill>
              </a:rPr>
              <a:t>acute</a:t>
            </a:r>
            <a:r>
              <a:rPr lang="cs-CZ" b="1" dirty="0">
                <a:solidFill>
                  <a:srgbClr val="C00000"/>
                </a:solidFill>
              </a:rPr>
              <a:t> on </a:t>
            </a:r>
            <a:r>
              <a:rPr lang="cs-CZ" b="1" dirty="0" err="1">
                <a:solidFill>
                  <a:srgbClr val="C00000"/>
                </a:solidFill>
              </a:rPr>
              <a:t>chronic</a:t>
            </a:r>
            <a:r>
              <a:rPr lang="cs-CZ" b="1" dirty="0">
                <a:solidFill>
                  <a:srgbClr val="C00000"/>
                </a:solidFill>
              </a:rPr>
              <a:t> liver </a:t>
            </a:r>
            <a:r>
              <a:rPr lang="cs-CZ" b="1" dirty="0" err="1">
                <a:solidFill>
                  <a:srgbClr val="C00000"/>
                </a:solidFill>
              </a:rPr>
              <a:t>failure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decompensation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liver </a:t>
            </a:r>
            <a:r>
              <a:rPr lang="cs-CZ" dirty="0" err="1"/>
              <a:t>cirrhosis</a:t>
            </a:r>
            <a:endParaRPr lang="cs-CZ" dirty="0"/>
          </a:p>
          <a:p>
            <a:pPr lvl="4"/>
            <a:r>
              <a:rPr lang="cs-CZ" dirty="0" err="1"/>
              <a:t>icterus</a:t>
            </a:r>
            <a:r>
              <a:rPr lang="cs-CZ" dirty="0"/>
              <a:t> / </a:t>
            </a:r>
            <a:r>
              <a:rPr lang="cs-CZ" dirty="0" err="1"/>
              <a:t>hyperbilirubinemia</a:t>
            </a:r>
            <a:endParaRPr lang="cs-CZ" dirty="0"/>
          </a:p>
          <a:p>
            <a:pPr lvl="4"/>
            <a:r>
              <a:rPr lang="cs-CZ" dirty="0" err="1"/>
              <a:t>encefalopathy</a:t>
            </a:r>
            <a:endParaRPr lang="cs-CZ" dirty="0"/>
          </a:p>
          <a:p>
            <a:pPr lvl="4"/>
            <a:r>
              <a:rPr lang="cs-CZ" dirty="0"/>
              <a:t>ascites</a:t>
            </a:r>
          </a:p>
          <a:p>
            <a:r>
              <a:rPr lang="cs-CZ" dirty="0"/>
              <a:t>+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organ´s</a:t>
            </a:r>
            <a:r>
              <a:rPr lang="cs-CZ" dirty="0"/>
              <a:t> </a:t>
            </a:r>
            <a:r>
              <a:rPr lang="cs-CZ" dirty="0" err="1"/>
              <a:t>failure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3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    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ACLF </a:t>
            </a:r>
            <a:r>
              <a:rPr lang="cs-CZ" b="1" dirty="0"/>
              <a:t>– </a:t>
            </a:r>
            <a:r>
              <a:rPr lang="cs-CZ" b="1" dirty="0" err="1"/>
              <a:t>diagnosis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Scoring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b="1" u="sng" dirty="0"/>
              <a:t>CLIF-C organ </a:t>
            </a:r>
            <a:r>
              <a:rPr lang="cs-CZ" b="1" u="sng" dirty="0" err="1"/>
              <a:t>failure</a:t>
            </a:r>
            <a:r>
              <a:rPr lang="cs-CZ" b="1" u="sng" dirty="0"/>
              <a:t> </a:t>
            </a:r>
            <a:r>
              <a:rPr lang="cs-CZ" dirty="0"/>
              <a:t>(</a:t>
            </a:r>
            <a:r>
              <a:rPr lang="cs-CZ" b="1" dirty="0" err="1"/>
              <a:t>C</a:t>
            </a:r>
            <a:r>
              <a:rPr lang="cs-CZ" dirty="0" err="1"/>
              <a:t>hronic</a:t>
            </a:r>
            <a:r>
              <a:rPr lang="cs-CZ" dirty="0"/>
              <a:t> </a:t>
            </a:r>
            <a:r>
              <a:rPr lang="cs-CZ" b="1" dirty="0"/>
              <a:t>L</a:t>
            </a:r>
            <a:r>
              <a:rPr lang="cs-CZ" dirty="0"/>
              <a:t>iver </a:t>
            </a:r>
            <a:r>
              <a:rPr lang="cs-CZ" b="1" dirty="0" err="1"/>
              <a:t>F</a:t>
            </a:r>
            <a:r>
              <a:rPr lang="cs-CZ" dirty="0" err="1"/>
              <a:t>ailure</a:t>
            </a:r>
            <a:r>
              <a:rPr lang="cs-CZ" dirty="0"/>
              <a:t> </a:t>
            </a:r>
            <a:r>
              <a:rPr lang="cs-CZ" b="1" dirty="0" err="1"/>
              <a:t>C</a:t>
            </a:r>
            <a:r>
              <a:rPr lang="cs-CZ" dirty="0" err="1"/>
              <a:t>onsorcium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87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    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ACLF</a:t>
            </a:r>
            <a:r>
              <a:rPr lang="cs-CZ" b="1" dirty="0"/>
              <a:t> - </a:t>
            </a:r>
            <a:r>
              <a:rPr lang="cs-CZ" b="1" dirty="0" err="1"/>
              <a:t>treatment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acute</a:t>
            </a:r>
            <a:r>
              <a:rPr lang="cs-CZ" dirty="0"/>
              <a:t> liver </a:t>
            </a:r>
            <a:r>
              <a:rPr lang="cs-CZ" dirty="0" err="1"/>
              <a:t>failure</a:t>
            </a:r>
            <a:endParaRPr lang="cs-CZ" dirty="0"/>
          </a:p>
          <a:p>
            <a:r>
              <a:rPr lang="cs-CZ" dirty="0" err="1"/>
              <a:t>prognosis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much </a:t>
            </a:r>
            <a:r>
              <a:rPr lang="cs-CZ" dirty="0" err="1"/>
              <a:t>worse</a:t>
            </a:r>
            <a:endParaRPr lang="cs-CZ" dirty="0"/>
          </a:p>
          <a:p>
            <a:r>
              <a:rPr lang="cs-CZ" dirty="0" err="1"/>
              <a:t>indication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LTx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difficult</a:t>
            </a:r>
            <a:endParaRPr lang="cs-CZ" dirty="0"/>
          </a:p>
          <a:p>
            <a:pPr lvl="4"/>
            <a:r>
              <a:rPr lang="cs-CZ" dirty="0" err="1"/>
              <a:t>initially</a:t>
            </a:r>
            <a:r>
              <a:rPr lang="cs-CZ" dirty="0"/>
              <a:t>, 3-7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intensive</a:t>
            </a:r>
            <a:r>
              <a:rPr lang="cs-CZ" dirty="0"/>
              <a:t> </a:t>
            </a:r>
            <a:r>
              <a:rPr lang="cs-CZ" dirty="0" err="1"/>
              <a:t>treatment</a:t>
            </a:r>
            <a:endParaRPr lang="cs-CZ" dirty="0"/>
          </a:p>
          <a:p>
            <a:pPr lvl="4"/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contraindication</a:t>
            </a:r>
            <a:r>
              <a:rPr lang="cs-CZ" dirty="0"/>
              <a:t> to </a:t>
            </a:r>
            <a:r>
              <a:rPr lang="cs-CZ" dirty="0" err="1"/>
              <a:t>LTx</a:t>
            </a:r>
            <a:endParaRPr lang="cs-CZ" dirty="0"/>
          </a:p>
          <a:p>
            <a:pPr lvl="4"/>
            <a:r>
              <a:rPr lang="cs-CZ" dirty="0" err="1"/>
              <a:t>evaluate</a:t>
            </a:r>
            <a:r>
              <a:rPr lang="cs-CZ" dirty="0"/>
              <a:t> CLIF-C-ACLF </a:t>
            </a:r>
            <a:r>
              <a:rPr lang="cs-CZ" dirty="0" err="1"/>
              <a:t>scoring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→:</a:t>
            </a:r>
          </a:p>
          <a:p>
            <a:pPr lvl="8"/>
            <a:r>
              <a:rPr lang="cs-CZ" dirty="0" err="1"/>
              <a:t>increased</a:t>
            </a:r>
            <a:r>
              <a:rPr lang="cs-CZ" dirty="0"/>
              <a:t> </a:t>
            </a:r>
            <a:r>
              <a:rPr lang="cs-CZ" dirty="0" err="1"/>
              <a:t>urgency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LTx</a:t>
            </a:r>
            <a:endParaRPr lang="cs-CZ" dirty="0"/>
          </a:p>
          <a:p>
            <a:pPr lvl="8"/>
            <a:r>
              <a:rPr lang="cs-CZ" dirty="0" err="1"/>
              <a:t>urgency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LTx</a:t>
            </a:r>
            <a:endParaRPr lang="cs-CZ" dirty="0"/>
          </a:p>
          <a:p>
            <a:pPr lvl="8"/>
            <a:r>
              <a:rPr lang="cs-CZ" dirty="0"/>
              <a:t>no </a:t>
            </a:r>
            <a:r>
              <a:rPr lang="cs-CZ" dirty="0" err="1"/>
              <a:t>indication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96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Chronic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liver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failure</a:t>
            </a:r>
            <a:endParaRPr lang="cs-CZ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827584" y="1916832"/>
            <a:ext cx="4114800" cy="32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 dirty="0" err="1">
                <a:latin typeface="+mn-lt"/>
              </a:rPr>
              <a:t>icterus</a:t>
            </a:r>
            <a:r>
              <a:rPr lang="cs-CZ" altLang="cs-CZ" sz="1800" dirty="0">
                <a:latin typeface="+mn-lt"/>
              </a:rPr>
              <a:t>, </a:t>
            </a:r>
            <a:r>
              <a:rPr lang="cs-CZ" altLang="cs-CZ" sz="1800" dirty="0" err="1">
                <a:latin typeface="+mn-lt"/>
              </a:rPr>
              <a:t>hemorrhagic</a:t>
            </a:r>
            <a:r>
              <a:rPr lang="cs-CZ" altLang="cs-CZ" sz="1800" dirty="0">
                <a:latin typeface="+mn-lt"/>
              </a:rPr>
              <a:t> </a:t>
            </a:r>
            <a:r>
              <a:rPr lang="cs-CZ" altLang="cs-CZ" sz="1800" dirty="0" err="1">
                <a:latin typeface="+mn-lt"/>
              </a:rPr>
              <a:t>diathesis</a:t>
            </a:r>
            <a:endParaRPr lang="cs-CZ" altLang="cs-CZ" sz="1800" dirty="0">
              <a:latin typeface="+mn-lt"/>
            </a:endParaRPr>
          </a:p>
          <a:p>
            <a:r>
              <a:rPr lang="cs-CZ" altLang="cs-CZ" sz="1800" dirty="0">
                <a:latin typeface="+mn-lt"/>
              </a:rPr>
              <a:t>M: ↓ </a:t>
            </a:r>
            <a:r>
              <a:rPr lang="cs-CZ" altLang="cs-CZ" sz="1800" dirty="0" err="1">
                <a:latin typeface="+mn-lt"/>
              </a:rPr>
              <a:t>chest</a:t>
            </a:r>
            <a:r>
              <a:rPr lang="cs-CZ" altLang="cs-CZ" sz="1800" dirty="0">
                <a:latin typeface="+mn-lt"/>
              </a:rPr>
              <a:t> </a:t>
            </a:r>
            <a:r>
              <a:rPr lang="cs-CZ" altLang="cs-CZ" sz="1800" dirty="0" err="1">
                <a:latin typeface="+mn-lt"/>
              </a:rPr>
              <a:t>hair</a:t>
            </a:r>
            <a:r>
              <a:rPr lang="cs-CZ" altLang="cs-CZ" sz="1800" dirty="0">
                <a:latin typeface="+mn-lt"/>
              </a:rPr>
              <a:t>, </a:t>
            </a:r>
            <a:r>
              <a:rPr lang="cs-CZ" altLang="cs-CZ" sz="1800" dirty="0" err="1">
                <a:latin typeface="+mn-lt"/>
              </a:rPr>
              <a:t>gynecomastia</a:t>
            </a:r>
            <a:endParaRPr lang="cs-CZ" altLang="cs-CZ" sz="1800" dirty="0">
              <a:latin typeface="+mn-lt"/>
            </a:endParaRPr>
          </a:p>
          <a:p>
            <a:r>
              <a:rPr lang="cs-CZ" altLang="cs-CZ" sz="1800" dirty="0" err="1">
                <a:latin typeface="+mn-lt"/>
              </a:rPr>
              <a:t>flapping</a:t>
            </a:r>
            <a:r>
              <a:rPr lang="cs-CZ" altLang="cs-CZ" sz="1800" dirty="0">
                <a:latin typeface="+mn-lt"/>
              </a:rPr>
              <a:t> tremor</a:t>
            </a:r>
          </a:p>
          <a:p>
            <a:r>
              <a:rPr lang="cs-CZ" altLang="cs-CZ" sz="1800" dirty="0" err="1">
                <a:latin typeface="+mn-lt"/>
              </a:rPr>
              <a:t>foetor</a:t>
            </a:r>
            <a:r>
              <a:rPr lang="cs-CZ" altLang="cs-CZ" sz="1800" dirty="0">
                <a:latin typeface="+mn-lt"/>
              </a:rPr>
              <a:t> </a:t>
            </a:r>
            <a:r>
              <a:rPr lang="cs-CZ" altLang="cs-CZ" sz="1800" dirty="0" err="1">
                <a:latin typeface="+mn-lt"/>
              </a:rPr>
              <a:t>hepaticus</a:t>
            </a:r>
            <a:endParaRPr lang="cs-CZ" altLang="cs-CZ" sz="1800" i="1" dirty="0">
              <a:latin typeface="+mn-lt"/>
            </a:endParaRPr>
          </a:p>
          <a:p>
            <a:r>
              <a:rPr lang="cs-CZ" altLang="cs-CZ" sz="1800" dirty="0">
                <a:latin typeface="+mn-lt"/>
              </a:rPr>
              <a:t>liver </a:t>
            </a:r>
            <a:r>
              <a:rPr lang="cs-CZ" altLang="cs-CZ" sz="1800" dirty="0" err="1">
                <a:latin typeface="+mn-lt"/>
              </a:rPr>
              <a:t>examination</a:t>
            </a:r>
            <a:r>
              <a:rPr lang="cs-CZ" altLang="cs-CZ" sz="1800" dirty="0">
                <a:latin typeface="+mn-lt"/>
              </a:rPr>
              <a:t>:</a:t>
            </a:r>
          </a:p>
          <a:p>
            <a:pPr lvl="1"/>
            <a:r>
              <a:rPr lang="cs-CZ" altLang="cs-CZ" sz="1400" dirty="0" err="1">
                <a:latin typeface="+mn-lt"/>
              </a:rPr>
              <a:t>size</a:t>
            </a:r>
            <a:endParaRPr lang="cs-CZ" altLang="cs-CZ" sz="1400" dirty="0">
              <a:latin typeface="+mn-lt"/>
            </a:endParaRPr>
          </a:p>
          <a:p>
            <a:pPr lvl="1"/>
            <a:r>
              <a:rPr lang="cs-CZ" altLang="cs-CZ" sz="1400" dirty="0" err="1">
                <a:latin typeface="+mn-lt"/>
              </a:rPr>
              <a:t>consistency</a:t>
            </a:r>
            <a:endParaRPr lang="cs-CZ" altLang="cs-CZ" sz="1400" dirty="0">
              <a:latin typeface="+mn-lt"/>
            </a:endParaRPr>
          </a:p>
          <a:p>
            <a:pPr lvl="1"/>
            <a:r>
              <a:rPr lang="cs-CZ" altLang="cs-CZ" sz="1400" dirty="0" err="1">
                <a:latin typeface="+mn-lt"/>
              </a:rPr>
              <a:t>tenderness</a:t>
            </a:r>
            <a:endParaRPr lang="cs-CZ" altLang="cs-CZ" sz="1400" dirty="0">
              <a:latin typeface="+mn-lt"/>
            </a:endParaRPr>
          </a:p>
          <a:p>
            <a:pPr lvl="1"/>
            <a:r>
              <a:rPr lang="cs-CZ" altLang="cs-CZ" sz="1400" dirty="0" err="1">
                <a:latin typeface="+mn-lt"/>
              </a:rPr>
              <a:t>splenomegaly</a:t>
            </a:r>
            <a:r>
              <a:rPr lang="cs-CZ" altLang="cs-CZ" sz="1400" dirty="0">
                <a:latin typeface="+mn-lt"/>
              </a:rPr>
              <a:t> </a:t>
            </a:r>
          </a:p>
          <a:p>
            <a:pPr lvl="1"/>
            <a:r>
              <a:rPr lang="cs-CZ" altLang="cs-CZ" sz="1400" dirty="0">
                <a:latin typeface="+mn-lt"/>
              </a:rPr>
              <a:t>ascites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903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4294967295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Thank</a:t>
            </a:r>
            <a:r>
              <a:rPr lang="cs-CZ" sz="4400" dirty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your</a:t>
            </a:r>
            <a:r>
              <a:rPr lang="cs-CZ" sz="4400" dirty="0"/>
              <a:t> </a:t>
            </a:r>
            <a:r>
              <a:rPr lang="cs-CZ" sz="4400" dirty="0" err="1"/>
              <a:t>attention</a:t>
            </a:r>
            <a:r>
              <a:rPr lang="cs-CZ" sz="4400"/>
              <a:t>.</a:t>
            </a:r>
          </a:p>
          <a:p>
            <a:pPr marL="0" indent="0"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864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2"/>
            <a:ext cx="7886700" cy="1399591"/>
          </a:xfrm>
        </p:spPr>
        <p:txBody>
          <a:bodyPr/>
          <a:lstStyle/>
          <a:p>
            <a:pPr algn="ctr"/>
            <a:r>
              <a:rPr lang="cs-CZ" b="1" dirty="0"/>
              <a:t>FUNCTION OF THE LIVER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399593"/>
            <a:ext cx="8286750" cy="4981735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metabolising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breakdown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digestion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~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intermediary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metabolism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	~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metabolism</a:t>
            </a:r>
            <a:r>
              <a:rPr lang="cs-CZ" dirty="0"/>
              <a:t> </a:t>
            </a:r>
          </a:p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bile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production</a:t>
            </a:r>
            <a:r>
              <a:rPr lang="cs-CZ" dirty="0"/>
              <a:t>	</a:t>
            </a:r>
          </a:p>
          <a:p>
            <a:r>
              <a:rPr lang="cs-CZ" dirty="0" err="1"/>
              <a:t>harmful</a:t>
            </a:r>
            <a:r>
              <a:rPr lang="cs-CZ" dirty="0"/>
              <a:t> </a:t>
            </a:r>
            <a:r>
              <a:rPr lang="cs-CZ" dirty="0" err="1"/>
              <a:t>compounds</a:t>
            </a:r>
            <a:r>
              <a:rPr lang="cs-CZ" dirty="0"/>
              <a:t> </a:t>
            </a:r>
            <a:r>
              <a:rPr lang="cs-CZ" dirty="0" err="1"/>
              <a:t>detoxification</a:t>
            </a:r>
            <a:r>
              <a:rPr lang="cs-CZ" dirty="0"/>
              <a:t> (</a:t>
            </a:r>
            <a:r>
              <a:rPr lang="cs-CZ" dirty="0" err="1"/>
              <a:t>xenobiotic</a:t>
            </a:r>
            <a:r>
              <a:rPr lang="cs-CZ" dirty="0"/>
              <a:t> </a:t>
            </a:r>
            <a:r>
              <a:rPr lang="cs-CZ" dirty="0" err="1"/>
              <a:t>biotransformation</a:t>
            </a:r>
            <a:r>
              <a:rPr lang="cs-CZ" dirty="0"/>
              <a:t>)</a:t>
            </a:r>
          </a:p>
          <a:p>
            <a:r>
              <a:rPr lang="en-US" dirty="0"/>
              <a:t>modifications of hormones and vitamins</a:t>
            </a:r>
            <a:endParaRPr lang="cs-CZ" dirty="0"/>
          </a:p>
          <a:p>
            <a:r>
              <a:rPr lang="cs-CZ" dirty="0" err="1"/>
              <a:t>endocrine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(EPO, </a:t>
            </a:r>
            <a:r>
              <a:rPr lang="en-US" dirty="0" err="1"/>
              <a:t>calcidiol</a:t>
            </a:r>
            <a:r>
              <a:rPr lang="en-US" dirty="0"/>
              <a:t>, insulin-like growth factors</a:t>
            </a:r>
            <a:r>
              <a:rPr lang="cs-CZ" dirty="0"/>
              <a:t>)</a:t>
            </a:r>
          </a:p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immune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en-US" dirty="0"/>
              <a:t>acute phase reactants synthesis, </a:t>
            </a:r>
            <a:r>
              <a:rPr lang="en-US" dirty="0" err="1"/>
              <a:t>Kupffer</a:t>
            </a:r>
            <a:r>
              <a:rPr lang="en-US" dirty="0"/>
              <a:t> cells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EE53-30E0-450F-9685-675C326806A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50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Liver </a:t>
            </a:r>
            <a:r>
              <a:rPr lang="cs-CZ" dirty="0" err="1"/>
              <a:t>failure</a:t>
            </a:r>
            <a:r>
              <a:rPr lang="cs-CZ" dirty="0"/>
              <a:t> - </a:t>
            </a:r>
            <a:r>
              <a:rPr lang="cs-CZ" dirty="0" err="1"/>
              <a:t>types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acute</a:t>
            </a:r>
            <a:r>
              <a:rPr lang="cs-CZ" b="1" dirty="0">
                <a:solidFill>
                  <a:srgbClr val="FF0000"/>
                </a:solidFill>
              </a:rPr>
              <a:t> liver </a:t>
            </a:r>
            <a:r>
              <a:rPr lang="cs-CZ" b="1" dirty="0" err="1">
                <a:solidFill>
                  <a:srgbClr val="FF0000"/>
                </a:solidFill>
              </a:rPr>
              <a:t>failure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b="1" dirty="0" err="1">
                <a:solidFill>
                  <a:srgbClr val="C00000"/>
                </a:solidFill>
              </a:rPr>
              <a:t>acute</a:t>
            </a:r>
            <a:r>
              <a:rPr lang="cs-CZ" b="1" dirty="0">
                <a:solidFill>
                  <a:srgbClr val="C00000"/>
                </a:solidFill>
              </a:rPr>
              <a:t> on </a:t>
            </a:r>
            <a:r>
              <a:rPr lang="cs-CZ" b="1" dirty="0" err="1">
                <a:solidFill>
                  <a:srgbClr val="C00000"/>
                </a:solidFill>
              </a:rPr>
              <a:t>chronic</a:t>
            </a:r>
            <a:r>
              <a:rPr lang="cs-CZ" b="1" dirty="0">
                <a:solidFill>
                  <a:srgbClr val="C00000"/>
                </a:solidFill>
              </a:rPr>
              <a:t> liver </a:t>
            </a:r>
            <a:r>
              <a:rPr lang="cs-CZ" b="1" dirty="0" err="1">
                <a:solidFill>
                  <a:srgbClr val="C00000"/>
                </a:solidFill>
              </a:rPr>
              <a:t>failure</a:t>
            </a:r>
            <a:r>
              <a:rPr lang="cs-CZ" b="1" dirty="0">
                <a:solidFill>
                  <a:srgbClr val="C00000"/>
                </a:solidFill>
              </a:rPr>
              <a:t> (ACLF)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chronic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liver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failure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= end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stage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liver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disease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</a:rPr>
              <a:t>cirrhosis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84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 err="1">
                <a:solidFill>
                  <a:srgbClr val="FF0000"/>
                </a:solidFill>
              </a:rPr>
              <a:t>Acute</a:t>
            </a:r>
            <a:r>
              <a:rPr lang="cs-CZ" b="1" dirty="0">
                <a:solidFill>
                  <a:srgbClr val="FF0000"/>
                </a:solidFill>
              </a:rPr>
              <a:t> liver </a:t>
            </a:r>
            <a:r>
              <a:rPr lang="cs-CZ" b="1" dirty="0" err="1">
                <a:solidFill>
                  <a:srgbClr val="FF0000"/>
                </a:solidFill>
              </a:rPr>
              <a:t>failure</a:t>
            </a:r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rapid 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liver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by  </a:t>
            </a:r>
            <a:r>
              <a:rPr lang="en-US" dirty="0">
                <a:solidFill>
                  <a:srgbClr val="FF0000"/>
                </a:solidFill>
              </a:rPr>
              <a:t>encephalopathy</a:t>
            </a:r>
            <a:r>
              <a:rPr lang="en-US" dirty="0"/>
              <a:t> and </a:t>
            </a:r>
            <a:r>
              <a:rPr lang="cs-CZ" dirty="0" err="1">
                <a:solidFill>
                  <a:srgbClr val="FF0000"/>
                </a:solidFill>
              </a:rPr>
              <a:t>coagulopathy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(INR &gt; 1,5) </a:t>
            </a:r>
            <a:r>
              <a:rPr lang="en-US" dirty="0"/>
              <a:t>in a patient </a:t>
            </a:r>
            <a:r>
              <a:rPr lang="en-US" dirty="0">
                <a:solidFill>
                  <a:srgbClr val="FF0000"/>
                </a:solidFill>
              </a:rPr>
              <a:t>without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preexisting liver disease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 err="1"/>
              <a:t>fulminant</a:t>
            </a:r>
            <a:r>
              <a:rPr lang="cs-CZ" dirty="0"/>
              <a:t> (&lt; 4 </a:t>
            </a:r>
            <a:r>
              <a:rPr lang="cs-CZ" dirty="0" err="1"/>
              <a:t>weeks</a:t>
            </a:r>
            <a:r>
              <a:rPr lang="cs-CZ" dirty="0"/>
              <a:t>)</a:t>
            </a:r>
          </a:p>
          <a:p>
            <a:r>
              <a:rPr lang="cs-CZ" dirty="0" err="1"/>
              <a:t>subacute</a:t>
            </a:r>
            <a:r>
              <a:rPr lang="cs-CZ" dirty="0"/>
              <a:t> (4-26 </a:t>
            </a:r>
            <a:r>
              <a:rPr lang="cs-CZ" dirty="0" err="1"/>
              <a:t>weeks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265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 err="1">
                <a:solidFill>
                  <a:srgbClr val="FF0000"/>
                </a:solidFill>
              </a:rPr>
              <a:t>Acute</a:t>
            </a:r>
            <a:r>
              <a:rPr lang="cs-CZ" b="1" dirty="0">
                <a:solidFill>
                  <a:srgbClr val="FF0000"/>
                </a:solidFill>
              </a:rPr>
              <a:t> liver </a:t>
            </a:r>
            <a:r>
              <a:rPr lang="cs-CZ" b="1" dirty="0" err="1">
                <a:solidFill>
                  <a:srgbClr val="FF0000"/>
                </a:solidFill>
              </a:rPr>
              <a:t>failure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caused</a:t>
            </a:r>
            <a:r>
              <a:rPr lang="cs-CZ" dirty="0"/>
              <a:t> by </a:t>
            </a:r>
          </a:p>
          <a:p>
            <a:pPr lvl="2"/>
            <a:r>
              <a:rPr lang="cs-CZ" dirty="0" err="1"/>
              <a:t>viral</a:t>
            </a:r>
            <a:r>
              <a:rPr lang="cs-CZ" dirty="0"/>
              <a:t> hepatitis (A, E, B)</a:t>
            </a:r>
          </a:p>
          <a:p>
            <a:pPr lvl="2"/>
            <a:r>
              <a:rPr lang="cs-CZ" dirty="0" err="1"/>
              <a:t>autoimmune</a:t>
            </a:r>
            <a:r>
              <a:rPr lang="cs-CZ" dirty="0"/>
              <a:t> hepatitis</a:t>
            </a:r>
          </a:p>
          <a:p>
            <a:pPr lvl="2"/>
            <a:r>
              <a:rPr lang="cs-CZ" dirty="0" err="1"/>
              <a:t>toxic</a:t>
            </a:r>
            <a:r>
              <a:rPr lang="cs-CZ" dirty="0"/>
              <a:t> hepatitis </a:t>
            </a:r>
          </a:p>
          <a:p>
            <a:pPr lvl="4"/>
            <a:r>
              <a:rPr lang="cs-CZ" dirty="0"/>
              <a:t>paracetamol (</a:t>
            </a:r>
            <a:r>
              <a:rPr lang="cs-CZ" dirty="0" err="1"/>
              <a:t>acetaminophen</a:t>
            </a:r>
            <a:r>
              <a:rPr lang="cs-CZ" dirty="0"/>
              <a:t>)</a:t>
            </a:r>
          </a:p>
          <a:p>
            <a:pPr lvl="4"/>
            <a:r>
              <a:rPr lang="cs-CZ" dirty="0" err="1"/>
              <a:t>Amanita</a:t>
            </a:r>
            <a:r>
              <a:rPr lang="cs-CZ" dirty="0"/>
              <a:t> </a:t>
            </a:r>
            <a:r>
              <a:rPr lang="cs-CZ" dirty="0" err="1"/>
              <a:t>phalloides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ischemic</a:t>
            </a:r>
            <a:r>
              <a:rPr lang="cs-CZ" dirty="0"/>
              <a:t> hepatitis</a:t>
            </a:r>
          </a:p>
          <a:p>
            <a:pPr lvl="2"/>
            <a:r>
              <a:rPr lang="cs-CZ" dirty="0" err="1"/>
              <a:t>Budd-Chiari</a:t>
            </a:r>
            <a:r>
              <a:rPr lang="cs-CZ" dirty="0"/>
              <a:t> syndrome</a:t>
            </a:r>
          </a:p>
          <a:p>
            <a:pPr lvl="2"/>
            <a:r>
              <a:rPr lang="cs-CZ" dirty="0" err="1"/>
              <a:t>acute</a:t>
            </a:r>
            <a:r>
              <a:rPr lang="cs-CZ" dirty="0"/>
              <a:t> Wilson </a:t>
            </a:r>
            <a:r>
              <a:rPr lang="cs-CZ" dirty="0" err="1"/>
              <a:t>disease</a:t>
            </a:r>
            <a:endParaRPr lang="cs-CZ" dirty="0"/>
          </a:p>
          <a:p>
            <a:pPr lvl="2"/>
            <a:r>
              <a:rPr lang="cs-CZ" dirty="0"/>
              <a:t>30 % not </a:t>
            </a:r>
            <a:r>
              <a:rPr lang="cs-CZ" dirty="0" err="1"/>
              <a:t>explained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25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Acute</a:t>
            </a:r>
            <a:r>
              <a:rPr lang="cs-CZ" b="1" dirty="0">
                <a:solidFill>
                  <a:srgbClr val="FF0000"/>
                </a:solidFill>
              </a:rPr>
              <a:t> liver </a:t>
            </a:r>
            <a:r>
              <a:rPr lang="cs-CZ" b="1" dirty="0" err="1">
                <a:solidFill>
                  <a:srgbClr val="FF0000"/>
                </a:solidFill>
              </a:rPr>
              <a:t>failure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- </a:t>
            </a:r>
            <a:r>
              <a:rPr lang="cs-CZ" b="1" dirty="0" err="1"/>
              <a:t>diagnosis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combination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clinical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signs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lvl="4"/>
            <a:r>
              <a:rPr lang="cs-CZ" dirty="0" err="1"/>
              <a:t>increasing</a:t>
            </a:r>
            <a:r>
              <a:rPr lang="cs-CZ" dirty="0"/>
              <a:t> </a:t>
            </a:r>
            <a:r>
              <a:rPr lang="cs-CZ" dirty="0" err="1"/>
              <a:t>icterus</a:t>
            </a:r>
            <a:endParaRPr lang="cs-CZ" dirty="0"/>
          </a:p>
          <a:p>
            <a:pPr lvl="4"/>
            <a:r>
              <a:rPr lang="cs-CZ" b="1" u="sng" dirty="0" err="1">
                <a:solidFill>
                  <a:srgbClr val="FF0000"/>
                </a:solidFill>
              </a:rPr>
              <a:t>lethargy</a:t>
            </a:r>
            <a:r>
              <a:rPr lang="cs-CZ" b="1" u="sng" dirty="0">
                <a:solidFill>
                  <a:srgbClr val="FF0000"/>
                </a:solidFill>
              </a:rPr>
              <a:t> to </a:t>
            </a:r>
            <a:r>
              <a:rPr lang="cs-CZ" b="1" u="sng" dirty="0" err="1">
                <a:solidFill>
                  <a:srgbClr val="FF0000"/>
                </a:solidFill>
              </a:rPr>
              <a:t>coma</a:t>
            </a:r>
            <a:endParaRPr lang="cs-CZ" b="1" u="sng" dirty="0">
              <a:solidFill>
                <a:srgbClr val="FF0000"/>
              </a:solidFill>
            </a:endParaRPr>
          </a:p>
          <a:p>
            <a:r>
              <a:rPr lang="cs-CZ" dirty="0"/>
              <a:t>+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laboratory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: 	</a:t>
            </a:r>
          </a:p>
          <a:p>
            <a:pPr lvl="4"/>
            <a:r>
              <a:rPr lang="cs-CZ" dirty="0" err="1"/>
              <a:t>elevated</a:t>
            </a:r>
            <a:r>
              <a:rPr lang="cs-CZ" dirty="0"/>
              <a:t> bilirubin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elevated</a:t>
            </a:r>
            <a:r>
              <a:rPr lang="cs-CZ" dirty="0"/>
              <a:t> </a:t>
            </a:r>
            <a:r>
              <a:rPr lang="cs-CZ" dirty="0" err="1"/>
              <a:t>aminotransferase</a:t>
            </a:r>
            <a:r>
              <a:rPr lang="cs-CZ" dirty="0"/>
              <a:t> </a:t>
            </a:r>
            <a:r>
              <a:rPr lang="cs-CZ" dirty="0" err="1"/>
              <a:t>levels</a:t>
            </a:r>
            <a:endParaRPr lang="cs-CZ" dirty="0"/>
          </a:p>
          <a:p>
            <a:pPr lvl="4"/>
            <a:r>
              <a:rPr lang="cs-CZ" dirty="0" err="1"/>
              <a:t>elevated</a:t>
            </a:r>
            <a:r>
              <a:rPr lang="cs-CZ" dirty="0"/>
              <a:t> </a:t>
            </a:r>
            <a:r>
              <a:rPr lang="cs-CZ" dirty="0" err="1"/>
              <a:t>ammonia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hypoglycemia</a:t>
            </a:r>
            <a:endParaRPr lang="cs-CZ" dirty="0"/>
          </a:p>
          <a:p>
            <a:pPr lvl="4"/>
            <a:r>
              <a:rPr lang="cs-CZ" dirty="0" err="1">
                <a:solidFill>
                  <a:srgbClr val="FF0000"/>
                </a:solidFill>
              </a:rPr>
              <a:t>acidosis</a:t>
            </a:r>
            <a:endParaRPr lang="cs-CZ" dirty="0">
              <a:solidFill>
                <a:srgbClr val="FF0000"/>
              </a:solidFill>
            </a:endParaRPr>
          </a:p>
          <a:p>
            <a:pPr lvl="4"/>
            <a:r>
              <a:rPr lang="cs-CZ" b="1" u="sng" dirty="0">
                <a:solidFill>
                  <a:srgbClr val="FF0000"/>
                </a:solidFill>
              </a:rPr>
              <a:t>p</a:t>
            </a:r>
            <a:r>
              <a:rPr lang="en-US" b="1" u="sng" dirty="0" err="1">
                <a:solidFill>
                  <a:srgbClr val="FF0000"/>
                </a:solidFill>
              </a:rPr>
              <a:t>rolonged</a:t>
            </a:r>
            <a:r>
              <a:rPr lang="en-US" b="1" u="sng" dirty="0">
                <a:solidFill>
                  <a:srgbClr val="FF0000"/>
                </a:solidFill>
              </a:rPr>
              <a:t> prothrombin time</a:t>
            </a:r>
            <a:r>
              <a:rPr lang="cs-CZ" b="1" u="sng" dirty="0">
                <a:solidFill>
                  <a:srgbClr val="FF0000"/>
                </a:solidFill>
              </a:rPr>
              <a:t> (</a:t>
            </a:r>
            <a:r>
              <a:rPr lang="en-US" b="1" u="sng" dirty="0">
                <a:solidFill>
                  <a:srgbClr val="FF0000"/>
                </a:solidFill>
              </a:rPr>
              <a:t>INR ≥1.5</a:t>
            </a:r>
            <a:r>
              <a:rPr lang="cs-CZ" b="1" u="sng" dirty="0">
                <a:solidFill>
                  <a:srgbClr val="FF0000"/>
                </a:solidFill>
              </a:rPr>
              <a:t>)</a:t>
            </a:r>
          </a:p>
          <a:p>
            <a:pPr lvl="4"/>
            <a:r>
              <a:rPr lang="cs-CZ" dirty="0"/>
              <a:t>(</a:t>
            </a:r>
            <a:r>
              <a:rPr lang="cs-CZ" dirty="0" err="1"/>
              <a:t>hypoalbuminemia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783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Acute</a:t>
            </a:r>
            <a:r>
              <a:rPr lang="cs-CZ" b="1" dirty="0">
                <a:solidFill>
                  <a:srgbClr val="FF0000"/>
                </a:solidFill>
              </a:rPr>
              <a:t> liver </a:t>
            </a:r>
            <a:r>
              <a:rPr lang="cs-CZ" b="1" dirty="0" err="1">
                <a:solidFill>
                  <a:srgbClr val="FF0000"/>
                </a:solidFill>
              </a:rPr>
              <a:t>failure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- </a:t>
            </a:r>
            <a:r>
              <a:rPr lang="cs-CZ" b="1" dirty="0" err="1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emerging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→ </a:t>
            </a:r>
            <a:r>
              <a:rPr lang="cs-CZ" dirty="0" err="1"/>
              <a:t>intensive</a:t>
            </a:r>
            <a:r>
              <a:rPr lang="cs-CZ" dirty="0"/>
              <a:t> care unit </a:t>
            </a:r>
          </a:p>
          <a:p>
            <a:pPr lvl="2"/>
            <a:r>
              <a:rPr lang="cs-CZ" dirty="0" err="1"/>
              <a:t>correction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acid-base </a:t>
            </a:r>
            <a:r>
              <a:rPr lang="cs-CZ" dirty="0" err="1"/>
              <a:t>disturbances</a:t>
            </a:r>
            <a:r>
              <a:rPr lang="cs-CZ" dirty="0"/>
              <a:t>, </a:t>
            </a:r>
            <a:r>
              <a:rPr lang="cs-CZ" dirty="0" err="1"/>
              <a:t>electrolyte</a:t>
            </a:r>
            <a:r>
              <a:rPr lang="cs-CZ" dirty="0"/>
              <a:t> </a:t>
            </a:r>
            <a:r>
              <a:rPr lang="cs-CZ" dirty="0" err="1"/>
              <a:t>disorders</a:t>
            </a:r>
            <a:r>
              <a:rPr lang="cs-CZ" dirty="0"/>
              <a:t>, </a:t>
            </a:r>
            <a:r>
              <a:rPr lang="cs-CZ" dirty="0" err="1"/>
              <a:t>hypoglycemia</a:t>
            </a:r>
            <a:r>
              <a:rPr lang="cs-CZ" dirty="0"/>
              <a:t> and </a:t>
            </a:r>
            <a:r>
              <a:rPr lang="cs-CZ" dirty="0" err="1"/>
              <a:t>coagulopathy</a:t>
            </a:r>
            <a:r>
              <a:rPr lang="cs-CZ" dirty="0"/>
              <a:t>, </a:t>
            </a:r>
            <a:r>
              <a:rPr lang="cs-CZ" dirty="0" err="1"/>
              <a:t>correction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hypovolemia</a:t>
            </a:r>
            <a:endParaRPr lang="cs-CZ" dirty="0"/>
          </a:p>
          <a:p>
            <a:pPr lvl="2"/>
            <a:r>
              <a:rPr lang="cs-CZ" dirty="0"/>
              <a:t>ATB (risk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infection</a:t>
            </a:r>
            <a:r>
              <a:rPr lang="cs-CZ" dirty="0"/>
              <a:t>) </a:t>
            </a:r>
          </a:p>
          <a:p>
            <a:pPr lvl="2"/>
            <a:r>
              <a:rPr lang="en-US" dirty="0"/>
              <a:t>supportive treatment of organ failure</a:t>
            </a:r>
            <a:r>
              <a:rPr lang="cs-CZ" dirty="0"/>
              <a:t>: </a:t>
            </a:r>
          </a:p>
          <a:p>
            <a:pPr lvl="4"/>
            <a:r>
              <a:rPr lang="cs-CZ" dirty="0" err="1"/>
              <a:t>mechanical</a:t>
            </a:r>
            <a:r>
              <a:rPr lang="cs-CZ" dirty="0"/>
              <a:t> </a:t>
            </a:r>
            <a:r>
              <a:rPr lang="cs-CZ" dirty="0" err="1"/>
              <a:t>ventilation</a:t>
            </a:r>
            <a:r>
              <a:rPr lang="cs-CZ" dirty="0"/>
              <a:t>, </a:t>
            </a:r>
            <a:r>
              <a:rPr lang="cs-CZ" dirty="0" err="1"/>
              <a:t>elimination</a:t>
            </a:r>
            <a:r>
              <a:rPr lang="cs-CZ" dirty="0"/>
              <a:t> (CVVHD, </a:t>
            </a:r>
            <a:r>
              <a:rPr lang="cs-CZ" dirty="0" err="1"/>
              <a:t>extracorporeal</a:t>
            </a:r>
            <a:r>
              <a:rPr lang="cs-CZ" dirty="0"/>
              <a:t> liver-</a:t>
            </a:r>
            <a:r>
              <a:rPr lang="cs-CZ" dirty="0" err="1"/>
              <a:t>assist</a:t>
            </a:r>
            <a:r>
              <a:rPr lang="cs-CZ" dirty="0"/>
              <a:t> </a:t>
            </a:r>
            <a:r>
              <a:rPr lang="cs-CZ" dirty="0" err="1"/>
              <a:t>devices</a:t>
            </a:r>
            <a:r>
              <a:rPr lang="cs-CZ" dirty="0"/>
              <a:t>: MARS/Prometheus)</a:t>
            </a:r>
          </a:p>
          <a:p>
            <a:pPr lvl="2"/>
            <a:r>
              <a:rPr lang="en-US" dirty="0"/>
              <a:t>TREATMENT OF THE UNDERLYING CAUSE</a:t>
            </a:r>
            <a:endParaRPr lang="cs-CZ" dirty="0"/>
          </a:p>
          <a:p>
            <a:pPr lvl="4"/>
            <a:r>
              <a:rPr lang="cs-CZ" dirty="0" err="1"/>
              <a:t>antivirotics</a:t>
            </a:r>
            <a:r>
              <a:rPr lang="cs-CZ" dirty="0"/>
              <a:t> (</a:t>
            </a:r>
            <a:r>
              <a:rPr lang="cs-CZ" dirty="0" err="1"/>
              <a:t>tenofovir</a:t>
            </a:r>
            <a:r>
              <a:rPr lang="cs-CZ" dirty="0"/>
              <a:t>, </a:t>
            </a:r>
            <a:r>
              <a:rPr lang="cs-CZ" dirty="0" err="1"/>
              <a:t>entecavir</a:t>
            </a:r>
            <a:r>
              <a:rPr lang="cs-CZ" dirty="0"/>
              <a:t> – HBV)</a:t>
            </a:r>
          </a:p>
          <a:p>
            <a:pPr lvl="4"/>
            <a:r>
              <a:rPr lang="cs-CZ" dirty="0" err="1"/>
              <a:t>corticoids</a:t>
            </a:r>
            <a:r>
              <a:rPr lang="cs-CZ" dirty="0"/>
              <a:t> (</a:t>
            </a:r>
            <a:r>
              <a:rPr lang="cs-CZ" dirty="0" err="1"/>
              <a:t>autoimmune</a:t>
            </a:r>
            <a:r>
              <a:rPr lang="cs-CZ" dirty="0"/>
              <a:t> hepatitis)</a:t>
            </a:r>
          </a:p>
          <a:p>
            <a:pPr lvl="4"/>
            <a:r>
              <a:rPr lang="cs-CZ" dirty="0" err="1"/>
              <a:t>plasmapheresis</a:t>
            </a:r>
            <a:r>
              <a:rPr lang="cs-CZ" dirty="0"/>
              <a:t>, </a:t>
            </a:r>
            <a:r>
              <a:rPr lang="cs-CZ" dirty="0" err="1"/>
              <a:t>silibinin</a:t>
            </a:r>
            <a:r>
              <a:rPr lang="cs-CZ" dirty="0"/>
              <a:t> (</a:t>
            </a:r>
            <a:r>
              <a:rPr lang="cs-CZ" dirty="0" err="1"/>
              <a:t>mushrooms</a:t>
            </a:r>
            <a:r>
              <a:rPr lang="cs-CZ" dirty="0"/>
              <a:t>)</a:t>
            </a:r>
          </a:p>
          <a:p>
            <a:pPr lvl="4"/>
            <a:r>
              <a:rPr lang="cs-CZ" dirty="0"/>
              <a:t>N-</a:t>
            </a:r>
            <a:r>
              <a:rPr lang="cs-CZ" dirty="0" err="1"/>
              <a:t>acetylcystein</a:t>
            </a:r>
            <a:r>
              <a:rPr lang="cs-CZ" dirty="0"/>
              <a:t> (</a:t>
            </a:r>
            <a:r>
              <a:rPr lang="cs-CZ" dirty="0" err="1"/>
              <a:t>acetaminophen</a:t>
            </a:r>
            <a:r>
              <a:rPr lang="cs-CZ" dirty="0"/>
              <a:t>)</a:t>
            </a:r>
          </a:p>
          <a:p>
            <a:r>
              <a:rPr lang="cs-CZ" dirty="0"/>
              <a:t>1/ </a:t>
            </a:r>
            <a:r>
              <a:rPr lang="cs-CZ" dirty="0" err="1"/>
              <a:t>exclude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end-</a:t>
            </a:r>
            <a:r>
              <a:rPr lang="cs-CZ" dirty="0" err="1"/>
              <a:t>stage</a:t>
            </a:r>
            <a:r>
              <a:rPr lang="cs-CZ" dirty="0"/>
              <a:t> liver </a:t>
            </a:r>
            <a:r>
              <a:rPr lang="cs-CZ" dirty="0" err="1"/>
              <a:t>cirrhosis</a:t>
            </a:r>
            <a:endParaRPr lang="cs-CZ" dirty="0"/>
          </a:p>
          <a:p>
            <a:pPr lvl="2"/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alcoholic</a:t>
            </a:r>
            <a:r>
              <a:rPr lang="cs-CZ" dirty="0"/>
              <a:t> hepatitis</a:t>
            </a:r>
          </a:p>
          <a:p>
            <a:r>
              <a:rPr lang="cs-CZ" dirty="0"/>
              <a:t>2/ d</a:t>
            </a:r>
            <a:r>
              <a:rPr lang="en-US" dirty="0" err="1"/>
              <a:t>etermining</a:t>
            </a:r>
            <a:r>
              <a:rPr lang="en-US" dirty="0"/>
              <a:t> the cause of acute liver failure</a:t>
            </a:r>
            <a:endParaRPr lang="cs-CZ" dirty="0"/>
          </a:p>
          <a:p>
            <a:pPr lvl="4"/>
            <a:r>
              <a:rPr lang="cs-CZ" dirty="0" err="1"/>
              <a:t>history</a:t>
            </a:r>
            <a:endParaRPr lang="cs-CZ" dirty="0"/>
          </a:p>
          <a:p>
            <a:pPr lvl="4"/>
            <a:r>
              <a:rPr lang="cs-CZ" dirty="0" err="1"/>
              <a:t>serology</a:t>
            </a:r>
            <a:r>
              <a:rPr lang="cs-CZ" dirty="0"/>
              <a:t>, imunology, </a:t>
            </a:r>
            <a:r>
              <a:rPr lang="cs-CZ" dirty="0" err="1"/>
              <a:t>biochemistry</a:t>
            </a:r>
            <a:r>
              <a:rPr lang="cs-CZ" dirty="0"/>
              <a:t>, toxikology, USG/CT …</a:t>
            </a:r>
          </a:p>
          <a:p>
            <a:pPr lvl="4"/>
            <a:r>
              <a:rPr lang="cs-CZ" dirty="0" err="1"/>
              <a:t>transjugular</a:t>
            </a:r>
            <a:r>
              <a:rPr lang="cs-CZ" dirty="0"/>
              <a:t> liver </a:t>
            </a:r>
            <a:r>
              <a:rPr lang="cs-CZ" dirty="0" err="1"/>
              <a:t>biopsy</a:t>
            </a:r>
            <a:r>
              <a:rPr lang="cs-CZ" dirty="0"/>
              <a:t> </a:t>
            </a:r>
          </a:p>
          <a:p>
            <a:r>
              <a:rPr lang="cs-CZ" dirty="0"/>
              <a:t>3/ </a:t>
            </a:r>
            <a:r>
              <a:rPr lang="en-US" b="1" dirty="0">
                <a:solidFill>
                  <a:srgbClr val="FF0000"/>
                </a:solidFill>
              </a:rPr>
              <a:t>differentiate patients who are likely to benefit from liver transplantation</a:t>
            </a:r>
            <a:r>
              <a:rPr lang="en-US" dirty="0"/>
              <a:t> from those who are likely to recover spontaneously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5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Acute</a:t>
            </a:r>
            <a:r>
              <a:rPr lang="cs-CZ" b="1" dirty="0">
                <a:solidFill>
                  <a:srgbClr val="FF0000"/>
                </a:solidFill>
              </a:rPr>
              <a:t> liver </a:t>
            </a:r>
            <a:r>
              <a:rPr lang="cs-CZ" b="1" dirty="0" err="1">
                <a:solidFill>
                  <a:srgbClr val="FF0000"/>
                </a:solidFill>
              </a:rPr>
              <a:t>failure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indication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LTx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King´s College </a:t>
            </a:r>
            <a:r>
              <a:rPr lang="cs-CZ" dirty="0" err="1"/>
              <a:t>Criteria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16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    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ACLF = </a:t>
            </a:r>
            <a:r>
              <a:rPr lang="cs-CZ" b="1" dirty="0" err="1">
                <a:solidFill>
                  <a:srgbClr val="C00000"/>
                </a:solidFill>
              </a:rPr>
              <a:t>acute</a:t>
            </a:r>
            <a:r>
              <a:rPr lang="cs-CZ" b="1" dirty="0">
                <a:solidFill>
                  <a:srgbClr val="C00000"/>
                </a:solidFill>
              </a:rPr>
              <a:t> on </a:t>
            </a:r>
            <a:r>
              <a:rPr lang="cs-CZ" b="1" dirty="0" err="1">
                <a:solidFill>
                  <a:srgbClr val="C00000"/>
                </a:solidFill>
              </a:rPr>
              <a:t>chronic</a:t>
            </a:r>
            <a:r>
              <a:rPr lang="cs-CZ" b="1" dirty="0">
                <a:solidFill>
                  <a:srgbClr val="C00000"/>
                </a:solidFill>
              </a:rPr>
              <a:t> liver </a:t>
            </a:r>
            <a:r>
              <a:rPr lang="cs-CZ" b="1" dirty="0" err="1">
                <a:solidFill>
                  <a:srgbClr val="C00000"/>
                </a:solidFill>
              </a:rPr>
              <a:t>failure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=  </a:t>
            </a:r>
            <a:r>
              <a:rPr lang="en-US" dirty="0"/>
              <a:t>an abrupt and life-threatening </a:t>
            </a:r>
            <a:r>
              <a:rPr lang="en-US" dirty="0">
                <a:solidFill>
                  <a:srgbClr val="C00000"/>
                </a:solidFill>
              </a:rPr>
              <a:t>worsening </a:t>
            </a:r>
            <a:r>
              <a:rPr lang="en-US" dirty="0"/>
              <a:t>of chronic liver disease</a:t>
            </a:r>
            <a:r>
              <a:rPr lang="cs-CZ" dirty="0"/>
              <a:t> (</a:t>
            </a:r>
            <a:r>
              <a:rPr lang="en-US" dirty="0"/>
              <a:t>cirrhosis</a:t>
            </a:r>
            <a:r>
              <a:rPr lang="cs-CZ" dirty="0"/>
              <a:t>)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the </a:t>
            </a:r>
            <a:r>
              <a:rPr lang="en-US" b="1" u="sng" dirty="0">
                <a:solidFill>
                  <a:srgbClr val="C00000"/>
                </a:solidFill>
              </a:rPr>
              <a:t>concomitant extrahepatic organ failure(s)</a:t>
            </a:r>
            <a:endParaRPr lang="cs-CZ" b="1" u="sng" dirty="0">
              <a:solidFill>
                <a:srgbClr val="C00000"/>
              </a:solidFill>
            </a:endParaRPr>
          </a:p>
          <a:p>
            <a:pPr lvl="2"/>
            <a:r>
              <a:rPr lang="cs-CZ" b="1" dirty="0" err="1">
                <a:solidFill>
                  <a:srgbClr val="C00000"/>
                </a:solidFill>
              </a:rPr>
              <a:t>kidney</a:t>
            </a:r>
            <a:endParaRPr lang="cs-CZ" b="1" dirty="0">
              <a:solidFill>
                <a:srgbClr val="C00000"/>
              </a:solidFill>
            </a:endParaRPr>
          </a:p>
          <a:p>
            <a:pPr lvl="2"/>
            <a:r>
              <a:rPr lang="cs-CZ" b="1" dirty="0" err="1">
                <a:solidFill>
                  <a:srgbClr val="C00000"/>
                </a:solidFill>
              </a:rPr>
              <a:t>coagulation</a:t>
            </a:r>
            <a:endParaRPr lang="cs-CZ" b="1" dirty="0">
              <a:solidFill>
                <a:srgbClr val="C00000"/>
              </a:solidFill>
            </a:endParaRPr>
          </a:p>
          <a:p>
            <a:pPr lvl="2"/>
            <a:r>
              <a:rPr lang="cs-CZ" b="1" dirty="0">
                <a:solidFill>
                  <a:srgbClr val="C00000"/>
                </a:solidFill>
              </a:rPr>
              <a:t>brain</a:t>
            </a:r>
          </a:p>
          <a:p>
            <a:pPr lvl="2"/>
            <a:r>
              <a:rPr lang="cs-CZ" b="1" dirty="0" err="1">
                <a:solidFill>
                  <a:srgbClr val="C00000"/>
                </a:solidFill>
              </a:rPr>
              <a:t>circulation</a:t>
            </a:r>
            <a:endParaRPr lang="cs-CZ" b="1" dirty="0">
              <a:solidFill>
                <a:srgbClr val="C00000"/>
              </a:solidFill>
            </a:endParaRPr>
          </a:p>
          <a:p>
            <a:pPr lvl="2"/>
            <a:r>
              <a:rPr lang="cs-CZ" b="1" dirty="0" err="1">
                <a:solidFill>
                  <a:srgbClr val="C00000"/>
                </a:solidFill>
              </a:rPr>
              <a:t>lung</a:t>
            </a:r>
            <a:endParaRPr lang="cs-CZ" b="1" dirty="0">
              <a:solidFill>
                <a:srgbClr val="C00000"/>
              </a:solidFill>
            </a:endParaRPr>
          </a:p>
          <a:p>
            <a:pPr lvl="2"/>
            <a:endParaRPr lang="cs-CZ" dirty="0"/>
          </a:p>
          <a:p>
            <a:r>
              <a:rPr lang="cs-CZ" dirty="0" err="1"/>
              <a:t>precedes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insult</a:t>
            </a:r>
            <a:r>
              <a:rPr lang="cs-CZ" dirty="0"/>
              <a:t>:</a:t>
            </a:r>
          </a:p>
          <a:p>
            <a:pPr lvl="4"/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alcoholic</a:t>
            </a:r>
            <a:r>
              <a:rPr lang="cs-CZ" dirty="0"/>
              <a:t> hepatitis</a:t>
            </a:r>
          </a:p>
          <a:p>
            <a:pPr lvl="4"/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viral</a:t>
            </a:r>
            <a:r>
              <a:rPr lang="cs-CZ" dirty="0"/>
              <a:t> hepatitis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reactivation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hepatitis B)</a:t>
            </a:r>
          </a:p>
          <a:p>
            <a:pPr lvl="4"/>
            <a:r>
              <a:rPr lang="cs-CZ" dirty="0"/>
              <a:t>relaps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autoimmune</a:t>
            </a:r>
            <a:r>
              <a:rPr lang="cs-CZ" dirty="0"/>
              <a:t> hepatitis</a:t>
            </a:r>
          </a:p>
          <a:p>
            <a:pPr lvl="4"/>
            <a:r>
              <a:rPr lang="cs-CZ" dirty="0" err="1"/>
              <a:t>sepsis</a:t>
            </a:r>
            <a:endParaRPr lang="cs-CZ" dirty="0"/>
          </a:p>
          <a:p>
            <a:pPr lvl="4"/>
            <a:r>
              <a:rPr lang="cs-CZ" dirty="0"/>
              <a:t>major </a:t>
            </a:r>
            <a:r>
              <a:rPr lang="cs-CZ" dirty="0" err="1"/>
              <a:t>surgery</a:t>
            </a:r>
            <a:endParaRPr lang="cs-CZ" dirty="0"/>
          </a:p>
          <a:p>
            <a:pPr lvl="4"/>
            <a:r>
              <a:rPr lang="cs-CZ" dirty="0"/>
              <a:t>major trauma</a:t>
            </a:r>
          </a:p>
        </p:txBody>
      </p:sp>
    </p:spTree>
    <p:extLst>
      <p:ext uri="{BB962C8B-B14F-4D97-AF65-F5344CB8AC3E}">
        <p14:creationId xmlns:p14="http://schemas.microsoft.com/office/powerpoint/2010/main" val="149559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563</Words>
  <Application>Microsoft Office PowerPoint</Application>
  <PresentationFormat>Předvádění na obrazovce (4:3)</PresentationFormat>
  <Paragraphs>118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 Liver failure </vt:lpstr>
      <vt:lpstr>FUNCTION OF THE LIVER</vt:lpstr>
      <vt:lpstr> Liver failure - types</vt:lpstr>
      <vt:lpstr>  Acute liver failure  </vt:lpstr>
      <vt:lpstr> Acute liver failure </vt:lpstr>
      <vt:lpstr>Acute liver failure - diagnosis</vt:lpstr>
      <vt:lpstr>Acute liver failure - treatment</vt:lpstr>
      <vt:lpstr>Acute liver failure – indication for LTx</vt:lpstr>
      <vt:lpstr>     ACLF = acute on chronic liver failure </vt:lpstr>
      <vt:lpstr>     ACLF = acute on chronic liver failure </vt:lpstr>
      <vt:lpstr>     ACLF – diagnosis </vt:lpstr>
      <vt:lpstr>     ACLF - treatment </vt:lpstr>
      <vt:lpstr>Chronic liver failure</vt:lpstr>
      <vt:lpstr>Prezentace aplikace PowerPoint</vt:lpstr>
    </vt:vector>
  </TitlesOfParts>
  <Company>FNKV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failure</dc:title>
  <dc:creator>hoffmanovai</dc:creator>
  <cp:lastModifiedBy>Pavlina Pithova</cp:lastModifiedBy>
  <cp:revision>414</cp:revision>
  <dcterms:created xsi:type="dcterms:W3CDTF">2017-01-20T12:13:33Z</dcterms:created>
  <dcterms:modified xsi:type="dcterms:W3CDTF">2023-08-03T08:09:20Z</dcterms:modified>
</cp:coreProperties>
</file>