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71" r:id="rId3"/>
    <p:sldId id="375" r:id="rId4"/>
    <p:sldId id="362" r:id="rId5"/>
    <p:sldId id="365" r:id="rId6"/>
    <p:sldId id="366" r:id="rId7"/>
    <p:sldId id="367" r:id="rId8"/>
    <p:sldId id="368" r:id="rId9"/>
    <p:sldId id="369" r:id="rId10"/>
    <p:sldId id="373" r:id="rId11"/>
    <p:sldId id="363" r:id="rId12"/>
    <p:sldId id="376" r:id="rId13"/>
    <p:sldId id="377" r:id="rId14"/>
    <p:sldId id="374" r:id="rId15"/>
    <p:sldId id="378" r:id="rId16"/>
    <p:sldId id="379" r:id="rId17"/>
    <p:sldId id="380" r:id="rId18"/>
    <p:sldId id="36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5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815ED-591F-4E37-8743-FBF092D9BD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1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C56AC6-6C9E-47B5-BE12-0C0F03C97F1E}" type="slidenum">
              <a:rPr lang="cs-CZ" altLang="cs-CZ" sz="1200" smtClean="0"/>
              <a:pPr/>
              <a:t>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3644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70632B-5206-4CAF-9180-AD6009A40006}" type="slidenum">
              <a:rPr lang="cs-CZ" altLang="cs-CZ" sz="1200" smtClean="0"/>
              <a:pPr/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23302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298DE6-1637-4967-B6BC-CF99EC607E6C}" type="slidenum">
              <a:rPr lang="cs-CZ" altLang="cs-CZ" sz="1200" smtClean="0"/>
              <a:pPr/>
              <a:t>11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3737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 err="1"/>
              <a:t>Functional</a:t>
            </a:r>
            <a:r>
              <a:rPr lang="cs-CZ" b="1" dirty="0"/>
              <a:t> GIT</a:t>
            </a:r>
            <a:br>
              <a:rPr lang="cs-CZ" b="1" dirty="0"/>
            </a:br>
            <a:r>
              <a:rPr lang="cs-CZ" b="1" dirty="0" err="1"/>
              <a:t>disorders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852937"/>
            <a:ext cx="9144000" cy="1584175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7030A0"/>
                </a:solidFill>
              </a:rPr>
              <a:t>Upper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/>
              <a:t>functional</a:t>
            </a:r>
            <a:r>
              <a:rPr lang="cs-CZ" dirty="0"/>
              <a:t> GIT </a:t>
            </a:r>
            <a:r>
              <a:rPr lang="cs-CZ" dirty="0" err="1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7030A0"/>
                </a:solidFill>
              </a:rPr>
              <a:t>postprandial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distress</a:t>
            </a:r>
            <a:r>
              <a:rPr lang="cs-CZ" dirty="0">
                <a:solidFill>
                  <a:srgbClr val="7030A0"/>
                </a:solidFill>
              </a:rPr>
              <a:t> syndrome</a:t>
            </a:r>
          </a:p>
          <a:p>
            <a:pPr lvl="2"/>
            <a:r>
              <a:rPr lang="cs-CZ" dirty="0"/>
              <a:t>SYMPTOMS: </a:t>
            </a:r>
            <a:r>
              <a:rPr lang="en-US" dirty="0"/>
              <a:t>bothersome postprandial fullness and/or early satiation </a:t>
            </a:r>
            <a:endParaRPr lang="cs-CZ" dirty="0">
              <a:solidFill>
                <a:srgbClr val="0070C0"/>
              </a:solidFill>
            </a:endParaRPr>
          </a:p>
          <a:p>
            <a:pPr lvl="2"/>
            <a:r>
              <a:rPr lang="cs-CZ" dirty="0"/>
              <a:t>PATHOPHYSIOL: </a:t>
            </a:r>
            <a:r>
              <a:rPr lang="cs-CZ" dirty="0" err="1"/>
              <a:t>dysmotility</a:t>
            </a:r>
            <a:r>
              <a:rPr lang="cs-CZ" dirty="0"/>
              <a:t>: </a:t>
            </a:r>
          </a:p>
          <a:p>
            <a:pPr lvl="4"/>
            <a:r>
              <a:rPr lang="cs-CZ" dirty="0" err="1"/>
              <a:t>delayed</a:t>
            </a:r>
            <a:r>
              <a:rPr lang="cs-CZ" dirty="0"/>
              <a:t> / rapid in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emptying</a:t>
            </a:r>
            <a:endParaRPr lang="cs-CZ" dirty="0"/>
          </a:p>
          <a:p>
            <a:pPr lvl="4"/>
            <a:r>
              <a:rPr lang="cs-CZ" dirty="0" err="1"/>
              <a:t>antral</a:t>
            </a:r>
            <a:r>
              <a:rPr lang="cs-CZ" dirty="0"/>
              <a:t> </a:t>
            </a:r>
            <a:r>
              <a:rPr lang="cs-CZ" dirty="0" err="1"/>
              <a:t>hypomotility</a:t>
            </a:r>
            <a:r>
              <a:rPr lang="cs-CZ" dirty="0"/>
              <a:t>,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dysrhythmias</a:t>
            </a:r>
            <a:endParaRPr lang="cs-CZ" dirty="0"/>
          </a:p>
          <a:p>
            <a:pPr lvl="4"/>
            <a:r>
              <a:rPr lang="cs-CZ" dirty="0"/>
              <a:t> </a:t>
            </a:r>
            <a:r>
              <a:rPr lang="cs-CZ" dirty="0" err="1"/>
              <a:t>impaired</a:t>
            </a:r>
            <a:r>
              <a:rPr lang="cs-CZ" dirty="0"/>
              <a:t>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accommodation</a:t>
            </a:r>
            <a:r>
              <a:rPr lang="cs-CZ" dirty="0"/>
              <a:t> in response to a </a:t>
            </a:r>
            <a:r>
              <a:rPr lang="cs-CZ" dirty="0" err="1"/>
              <a:t>meal</a:t>
            </a:r>
            <a:endParaRPr lang="cs-CZ" dirty="0"/>
          </a:p>
          <a:p>
            <a:pPr lvl="4"/>
            <a:r>
              <a:rPr lang="cs-CZ" dirty="0" err="1"/>
              <a:t>vagal</a:t>
            </a:r>
            <a:r>
              <a:rPr lang="cs-CZ" dirty="0"/>
              <a:t> </a:t>
            </a:r>
            <a:r>
              <a:rPr lang="cs-CZ" dirty="0" err="1"/>
              <a:t>dysfunction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7030A0"/>
                </a:solidFill>
              </a:rPr>
              <a:t>epigastric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pain</a:t>
            </a:r>
            <a:r>
              <a:rPr lang="cs-CZ" dirty="0">
                <a:solidFill>
                  <a:srgbClr val="7030A0"/>
                </a:solidFill>
              </a:rPr>
              <a:t> syndrome</a:t>
            </a:r>
          </a:p>
          <a:p>
            <a:pPr lvl="2"/>
            <a:r>
              <a:rPr lang="cs-CZ" dirty="0"/>
              <a:t>SYMPTOMS: </a:t>
            </a:r>
            <a:r>
              <a:rPr lang="en-US" dirty="0"/>
              <a:t>bothersome epigastric pain or burning that is not exclusively postprandial</a:t>
            </a:r>
            <a:endParaRPr lang="cs-CZ" dirty="0"/>
          </a:p>
          <a:p>
            <a:pPr lvl="2"/>
            <a:r>
              <a:rPr lang="cs-CZ" dirty="0"/>
              <a:t>PATHOPHYSIOL: </a:t>
            </a:r>
            <a:r>
              <a:rPr lang="cs-CZ" dirty="0" err="1"/>
              <a:t>visceral</a:t>
            </a:r>
            <a:r>
              <a:rPr lang="cs-CZ" dirty="0"/>
              <a:t> hypersensitivity 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02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40768"/>
          </a:xfrm>
        </p:spPr>
        <p:txBody>
          <a:bodyPr/>
          <a:lstStyle/>
          <a:p>
            <a:r>
              <a:rPr lang="cs-CZ" altLang="cs-CZ" dirty="0" err="1">
                <a:solidFill>
                  <a:srgbClr val="7030A0"/>
                </a:solidFill>
              </a:rPr>
              <a:t>Upper</a:t>
            </a:r>
            <a:r>
              <a:rPr lang="cs-CZ" altLang="cs-CZ" dirty="0"/>
              <a:t> </a:t>
            </a:r>
            <a:r>
              <a:rPr lang="cs-CZ" altLang="cs-CZ" dirty="0" err="1"/>
              <a:t>dyspeptic</a:t>
            </a:r>
            <a:r>
              <a:rPr lang="cs-CZ" altLang="cs-CZ" dirty="0"/>
              <a:t> </a:t>
            </a:r>
            <a:r>
              <a:rPr lang="cs-CZ" altLang="cs-CZ" dirty="0" err="1"/>
              <a:t>symptoms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32832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postprandial fullness</a:t>
            </a:r>
            <a:endParaRPr lang="cs-CZ" sz="2800" dirty="0"/>
          </a:p>
          <a:p>
            <a:pPr>
              <a:defRPr/>
            </a:pPr>
            <a:r>
              <a:rPr lang="en-US" sz="2800" dirty="0"/>
              <a:t>early satiety</a:t>
            </a:r>
            <a:endParaRPr lang="cs-CZ" sz="2800" dirty="0"/>
          </a:p>
          <a:p>
            <a:pPr>
              <a:defRPr/>
            </a:pPr>
            <a:r>
              <a:rPr lang="en-US" sz="2800" dirty="0"/>
              <a:t>bloating and/or epigastric pain/burning. </a:t>
            </a:r>
            <a:endParaRPr lang="cs-CZ" sz="2800" dirty="0"/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/>
              <a:t>s</a:t>
            </a:r>
            <a:r>
              <a:rPr lang="en-US" sz="2800" dirty="0" err="1"/>
              <a:t>ome</a:t>
            </a:r>
            <a:r>
              <a:rPr lang="en-US" sz="2800" dirty="0"/>
              <a:t> patients may have </a:t>
            </a:r>
            <a:endParaRPr lang="cs-CZ" sz="2800" dirty="0"/>
          </a:p>
          <a:p>
            <a:pPr lvl="2">
              <a:defRPr/>
            </a:pPr>
            <a:r>
              <a:rPr lang="cs-CZ" sz="2000" dirty="0"/>
              <a:t>n</a:t>
            </a:r>
            <a:r>
              <a:rPr lang="en-US" sz="2000" dirty="0" err="1"/>
              <a:t>ausea</a:t>
            </a:r>
            <a:r>
              <a:rPr lang="en-US" sz="2000" dirty="0"/>
              <a:t>, vomiting, or heartburn</a:t>
            </a:r>
            <a:endParaRPr lang="cs-CZ" sz="2000" dirty="0"/>
          </a:p>
          <a:p>
            <a:pPr lvl="2">
              <a:defRPr/>
            </a:pPr>
            <a:r>
              <a:rPr lang="cs-CZ" sz="2000" dirty="0"/>
              <a:t>(</a:t>
            </a:r>
            <a:r>
              <a:rPr lang="cs-CZ" sz="2000" dirty="0" err="1"/>
              <a:t>th</a:t>
            </a:r>
            <a:r>
              <a:rPr lang="en-US" sz="2000" dirty="0"/>
              <a:t>ese symptoms are usually infrequent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endParaRPr lang="cs-CZ" sz="2000" dirty="0"/>
          </a:p>
          <a:p>
            <a:pPr lvl="4">
              <a:defRPr/>
            </a:pPr>
            <a:r>
              <a:rPr lang="cs-CZ" sz="1600" dirty="0">
                <a:solidFill>
                  <a:srgbClr val="FF0000"/>
                </a:solidFill>
              </a:rPr>
              <a:t>p</a:t>
            </a:r>
            <a:r>
              <a:rPr lang="en-US" sz="1600" dirty="0" err="1">
                <a:solidFill>
                  <a:srgbClr val="FF0000"/>
                </a:solidFill>
              </a:rPr>
              <a:t>ersistent</a:t>
            </a:r>
            <a:r>
              <a:rPr lang="en-US" sz="1600" dirty="0">
                <a:solidFill>
                  <a:srgbClr val="FF0000"/>
                </a:solidFill>
              </a:rPr>
              <a:t> vomiting likely suggests another disorder</a:t>
            </a:r>
            <a:endParaRPr lang="cs-CZ" sz="1600" dirty="0">
              <a:solidFill>
                <a:srgbClr val="FF0000"/>
              </a:solidFill>
            </a:endParaRPr>
          </a:p>
          <a:p>
            <a:pPr lvl="4">
              <a:defRPr/>
            </a:pPr>
            <a:r>
              <a:rPr lang="cs-CZ" sz="1600" dirty="0">
                <a:solidFill>
                  <a:srgbClr val="FF0000"/>
                </a:solidFill>
              </a:rPr>
              <a:t>h</a:t>
            </a:r>
            <a:r>
              <a:rPr lang="en-US" sz="1600" dirty="0" err="1">
                <a:solidFill>
                  <a:srgbClr val="FF0000"/>
                </a:solidFill>
              </a:rPr>
              <a:t>eartburn</a:t>
            </a:r>
            <a:r>
              <a:rPr lang="en-US" sz="1600" dirty="0">
                <a:solidFill>
                  <a:srgbClr val="FF0000"/>
                </a:solidFill>
              </a:rPr>
              <a:t> is not a dyspeptic symptom </a:t>
            </a:r>
            <a:r>
              <a:rPr lang="en-US" sz="1600" dirty="0"/>
              <a:t>but may often coexist 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cs-CZ" alt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0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7030A0"/>
                </a:solidFill>
              </a:rPr>
              <a:t>Lower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GIT </a:t>
            </a:r>
            <a:r>
              <a:rPr lang="cs-CZ" dirty="0" err="1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i</a:t>
            </a:r>
            <a:r>
              <a:rPr lang="en-US" dirty="0" err="1">
                <a:solidFill>
                  <a:srgbClr val="7030A0"/>
                </a:solidFill>
              </a:rPr>
              <a:t>rritable</a:t>
            </a:r>
            <a:r>
              <a:rPr lang="en-US" dirty="0">
                <a:solidFill>
                  <a:srgbClr val="7030A0"/>
                </a:solidFill>
              </a:rPr>
              <a:t> bowel syndrome (IBS)</a:t>
            </a:r>
            <a:r>
              <a:rPr lang="en-US" dirty="0"/>
              <a:t> </a:t>
            </a:r>
            <a:endParaRPr lang="cs-CZ" dirty="0"/>
          </a:p>
          <a:p>
            <a:pPr lvl="2"/>
            <a:r>
              <a:rPr lang="en-US" dirty="0"/>
              <a:t>approximately 30 </a:t>
            </a:r>
            <a:r>
              <a:rPr lang="cs-CZ" dirty="0"/>
              <a:t>% </a:t>
            </a:r>
            <a:r>
              <a:rPr lang="en-US" dirty="0"/>
              <a:t>of all referrals to gastroenterologists</a:t>
            </a:r>
            <a:endParaRPr lang="cs-CZ" dirty="0"/>
          </a:p>
          <a:p>
            <a:pPr lvl="2"/>
            <a:r>
              <a:rPr lang="cs-CZ" dirty="0"/>
              <a:t>SYMPTOMS:  </a:t>
            </a:r>
          </a:p>
          <a:p>
            <a:pPr lvl="4"/>
            <a:r>
              <a:rPr lang="en-US" dirty="0"/>
              <a:t>chronic abdominal pain</a:t>
            </a:r>
            <a:endParaRPr lang="cs-CZ" dirty="0"/>
          </a:p>
          <a:p>
            <a:pPr lvl="5"/>
            <a:r>
              <a:rPr lang="en-US" dirty="0"/>
              <a:t>a cramping sensation with variable intensity and periodic exacerbations</a:t>
            </a:r>
            <a:endParaRPr lang="cs-CZ" dirty="0"/>
          </a:p>
          <a:p>
            <a:pPr lvl="5"/>
            <a:r>
              <a:rPr lang="cs-CZ" dirty="0"/>
              <a:t>e</a:t>
            </a:r>
            <a:r>
              <a:rPr lang="en-US" dirty="0"/>
              <a:t>motional stress and meals may exacerbate the pain</a:t>
            </a:r>
            <a:endParaRPr lang="cs-CZ" dirty="0"/>
          </a:p>
          <a:p>
            <a:pPr lvl="5"/>
            <a:r>
              <a:rPr lang="en-US" dirty="0"/>
              <a:t>frequently related to defecation</a:t>
            </a:r>
            <a:endParaRPr lang="cs-CZ" dirty="0"/>
          </a:p>
          <a:p>
            <a:pPr lvl="6"/>
            <a:r>
              <a:rPr lang="en-US" dirty="0"/>
              <a:t>in some patients abdominal pain is relieved with defecation</a:t>
            </a:r>
            <a:endParaRPr lang="cs-CZ" dirty="0"/>
          </a:p>
          <a:p>
            <a:pPr lvl="6"/>
            <a:r>
              <a:rPr lang="en-US" dirty="0"/>
              <a:t>some patients report worsening of pain with defecation</a:t>
            </a:r>
            <a:endParaRPr lang="cs-CZ" dirty="0"/>
          </a:p>
          <a:p>
            <a:pPr lvl="4"/>
            <a:r>
              <a:rPr lang="en-US" dirty="0"/>
              <a:t>altered bowel habits</a:t>
            </a:r>
            <a:endParaRPr lang="cs-CZ" dirty="0"/>
          </a:p>
          <a:p>
            <a:pPr lvl="5"/>
            <a:r>
              <a:rPr lang="cs-CZ" b="1" dirty="0"/>
              <a:t>IBS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predominant</a:t>
            </a:r>
            <a:r>
              <a:rPr lang="cs-CZ" b="1" dirty="0"/>
              <a:t> </a:t>
            </a:r>
            <a:r>
              <a:rPr lang="cs-CZ" b="1" dirty="0" err="1"/>
              <a:t>constipation</a:t>
            </a:r>
            <a:r>
              <a:rPr lang="cs-CZ" dirty="0"/>
              <a:t> </a:t>
            </a:r>
          </a:p>
          <a:p>
            <a:pPr lvl="5"/>
            <a:r>
              <a:rPr lang="cs-CZ" b="1" dirty="0"/>
              <a:t>IBS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predominant</a:t>
            </a:r>
            <a:r>
              <a:rPr lang="cs-CZ" b="1" dirty="0"/>
              <a:t> </a:t>
            </a:r>
            <a:r>
              <a:rPr lang="cs-CZ" b="1" dirty="0" err="1"/>
              <a:t>diarrhea</a:t>
            </a:r>
            <a:endParaRPr lang="cs-CZ" b="1" dirty="0"/>
          </a:p>
          <a:p>
            <a:pPr lvl="5"/>
            <a:r>
              <a:rPr lang="en-US" b="1" dirty="0"/>
              <a:t>IBS with mixed bowel habits</a:t>
            </a:r>
            <a:r>
              <a:rPr lang="en-US" dirty="0"/>
              <a:t> </a:t>
            </a:r>
            <a:endParaRPr lang="cs-CZ" dirty="0"/>
          </a:p>
          <a:p>
            <a:pPr lvl="5"/>
            <a:r>
              <a:rPr lang="cs-CZ" b="1" dirty="0"/>
              <a:t>IBS </a:t>
            </a:r>
            <a:r>
              <a:rPr lang="cs-CZ" b="1" dirty="0" err="1"/>
              <a:t>unclassified</a:t>
            </a:r>
            <a:r>
              <a:rPr lang="cs-CZ" dirty="0"/>
              <a:t> </a:t>
            </a:r>
          </a:p>
          <a:p>
            <a:pPr lvl="4"/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en-US" dirty="0"/>
              <a:t>report an acute viral or bacterial gastroenteritis prior to the onset of IBS</a:t>
            </a:r>
            <a:endParaRPr lang="cs-CZ" dirty="0"/>
          </a:p>
          <a:p>
            <a:pPr lvl="4"/>
            <a:r>
              <a:rPr lang="en-US" b="1" dirty="0">
                <a:solidFill>
                  <a:srgbClr val="7030A0"/>
                </a:solidFill>
              </a:rPr>
              <a:t>chronic symptoms that vary in severity over time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46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Alarming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signs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for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organic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disease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onset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50 </a:t>
            </a:r>
            <a:r>
              <a:rPr lang="cs-CZ" dirty="0" err="1"/>
              <a:t>years</a:t>
            </a:r>
            <a:endParaRPr lang="cs-CZ" dirty="0"/>
          </a:p>
          <a:p>
            <a:pPr lvl="2"/>
            <a:r>
              <a:rPr lang="cs-CZ" dirty="0" err="1"/>
              <a:t>rectal</a:t>
            </a:r>
            <a:r>
              <a:rPr lang="cs-CZ" dirty="0"/>
              <a:t> </a:t>
            </a:r>
            <a:r>
              <a:rPr lang="cs-CZ" dirty="0" err="1"/>
              <a:t>bleeding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melena</a:t>
            </a:r>
            <a:endParaRPr lang="cs-CZ" dirty="0"/>
          </a:p>
          <a:p>
            <a:pPr lvl="2"/>
            <a:r>
              <a:rPr lang="cs-CZ" dirty="0" err="1"/>
              <a:t>nocturnal</a:t>
            </a:r>
            <a:r>
              <a:rPr lang="cs-CZ" dirty="0"/>
              <a:t> </a:t>
            </a:r>
            <a:r>
              <a:rPr lang="cs-CZ" dirty="0" err="1"/>
              <a:t>diarrhea</a:t>
            </a:r>
            <a:endParaRPr lang="cs-CZ" dirty="0"/>
          </a:p>
          <a:p>
            <a:pPr lvl="2"/>
            <a:r>
              <a:rPr lang="cs-CZ" dirty="0" err="1"/>
              <a:t>progressive</a:t>
            </a:r>
            <a:r>
              <a:rPr lang="cs-CZ" dirty="0"/>
              <a:t> </a:t>
            </a:r>
            <a:r>
              <a:rPr lang="cs-CZ" dirty="0" err="1"/>
              <a:t>abdominal</a:t>
            </a:r>
            <a:r>
              <a:rPr lang="cs-CZ" dirty="0"/>
              <a:t> </a:t>
            </a:r>
            <a:r>
              <a:rPr lang="cs-CZ" dirty="0" err="1"/>
              <a:t>pain</a:t>
            </a:r>
            <a:endParaRPr lang="cs-CZ" dirty="0"/>
          </a:p>
          <a:p>
            <a:pPr lvl="2"/>
            <a:r>
              <a:rPr lang="cs-CZ" dirty="0" err="1"/>
              <a:t>unexplained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 </a:t>
            </a:r>
            <a:r>
              <a:rPr lang="cs-CZ" dirty="0" err="1"/>
              <a:t>loss</a:t>
            </a:r>
            <a:endParaRPr lang="cs-CZ" dirty="0"/>
          </a:p>
          <a:p>
            <a:pPr lvl="2"/>
            <a:r>
              <a:rPr lang="cs-CZ" dirty="0" err="1"/>
              <a:t>laboratory</a:t>
            </a:r>
            <a:r>
              <a:rPr lang="cs-CZ" dirty="0"/>
              <a:t> </a:t>
            </a:r>
            <a:r>
              <a:rPr lang="cs-CZ" dirty="0" err="1"/>
              <a:t>abnormalities</a:t>
            </a:r>
            <a:r>
              <a:rPr lang="cs-CZ" dirty="0"/>
              <a:t> (iron </a:t>
            </a:r>
            <a:r>
              <a:rPr lang="cs-CZ" dirty="0" err="1"/>
              <a:t>deficiency</a:t>
            </a:r>
            <a:r>
              <a:rPr lang="cs-CZ" dirty="0"/>
              <a:t> </a:t>
            </a:r>
            <a:r>
              <a:rPr lang="cs-CZ" dirty="0" err="1"/>
              <a:t>anemia</a:t>
            </a:r>
            <a:r>
              <a:rPr lang="cs-CZ" dirty="0"/>
              <a:t>, </a:t>
            </a:r>
            <a:r>
              <a:rPr lang="cs-CZ" dirty="0" err="1"/>
              <a:t>elevated</a:t>
            </a:r>
            <a:r>
              <a:rPr lang="cs-CZ" dirty="0"/>
              <a:t> C-</a:t>
            </a:r>
            <a:r>
              <a:rPr lang="cs-CZ" dirty="0" err="1"/>
              <a:t>reactive</a:t>
            </a:r>
            <a:r>
              <a:rPr lang="cs-CZ" dirty="0"/>
              <a:t> protein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fecal</a:t>
            </a:r>
            <a:r>
              <a:rPr lang="cs-CZ" dirty="0"/>
              <a:t> </a:t>
            </a:r>
            <a:r>
              <a:rPr lang="cs-CZ" dirty="0" err="1"/>
              <a:t>calprotectin</a:t>
            </a:r>
            <a:r>
              <a:rPr lang="cs-CZ" dirty="0"/>
              <a:t>/</a:t>
            </a:r>
            <a:r>
              <a:rPr lang="cs-CZ" dirty="0" err="1"/>
              <a:t>lactoferrin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IBD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colorectal</a:t>
            </a:r>
            <a:r>
              <a:rPr lang="cs-CZ" dirty="0"/>
              <a:t> </a:t>
            </a:r>
            <a:r>
              <a:rPr lang="cs-CZ" dirty="0" err="1"/>
              <a:t>cancer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16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Diagnosis</a:t>
            </a:r>
            <a:r>
              <a:rPr lang="cs-CZ" b="1" dirty="0"/>
              <a:t> </a:t>
            </a:r>
            <a:r>
              <a:rPr lang="en-US" b="1" dirty="0"/>
              <a:t>of </a:t>
            </a:r>
            <a:r>
              <a:rPr lang="cs-CZ" b="1" dirty="0" err="1"/>
              <a:t>functional</a:t>
            </a:r>
            <a:r>
              <a:rPr lang="cs-CZ" b="1" dirty="0"/>
              <a:t> GIT </a:t>
            </a:r>
            <a:r>
              <a:rPr lang="cs-CZ" b="1" dirty="0" err="1"/>
              <a:t>disorders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fulfillment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symptom-based diagnostic criteria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Rome IV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criteria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(2016)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dirty="0"/>
              <a:t>at least six months before diagnosis</a:t>
            </a:r>
            <a:endParaRPr lang="cs-CZ" dirty="0"/>
          </a:p>
          <a:p>
            <a:r>
              <a:rPr lang="cs-CZ" b="1" u="sng" dirty="0" err="1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lang="cs-CZ" dirty="0"/>
              <a:t> </a:t>
            </a:r>
            <a:r>
              <a:rPr lang="en-US" dirty="0"/>
              <a:t>clinician judgement </a:t>
            </a:r>
            <a:endParaRPr lang="cs-CZ" dirty="0"/>
          </a:p>
          <a:p>
            <a:r>
              <a:rPr lang="cs-CZ" b="1" dirty="0"/>
              <a:t>+</a:t>
            </a:r>
          </a:p>
          <a:p>
            <a:r>
              <a:rPr lang="en-US" dirty="0"/>
              <a:t>evaluation to exclude other causes of dyspepsia.</a:t>
            </a:r>
            <a:endParaRPr lang="cs-CZ" dirty="0"/>
          </a:p>
          <a:p>
            <a:pPr lvl="4"/>
            <a:r>
              <a:rPr lang="en-US" dirty="0"/>
              <a:t>history (</a:t>
            </a:r>
            <a:r>
              <a:rPr lang="en-US" dirty="0" err="1"/>
              <a:t>eg</a:t>
            </a:r>
            <a:r>
              <a:rPr lang="en-US" dirty="0"/>
              <a:t>, dietary, medical, surgical, family, and medications/supplements)</a:t>
            </a:r>
            <a:endParaRPr lang="cs-CZ" dirty="0"/>
          </a:p>
          <a:p>
            <a:pPr lvl="4"/>
            <a:r>
              <a:rPr lang="en-US" dirty="0"/>
              <a:t>physical examination</a:t>
            </a:r>
            <a:endParaRPr lang="cs-CZ" dirty="0"/>
          </a:p>
          <a:p>
            <a:pPr lvl="4"/>
            <a:r>
              <a:rPr lang="en-US" dirty="0"/>
              <a:t>laboratory studies</a:t>
            </a:r>
            <a:endParaRPr lang="cs-CZ" dirty="0"/>
          </a:p>
          <a:p>
            <a:pPr lvl="4"/>
            <a:r>
              <a:rPr lang="en-US" dirty="0"/>
              <a:t>endoscopic evaluation</a:t>
            </a:r>
            <a:endParaRPr lang="cs-CZ" dirty="0"/>
          </a:p>
          <a:p>
            <a:pPr lvl="4"/>
            <a:r>
              <a:rPr lang="cs-CZ" dirty="0" err="1"/>
              <a:t>imagine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84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uncertain</a:t>
            </a:r>
            <a:endParaRPr lang="cs-CZ" dirty="0"/>
          </a:p>
          <a:p>
            <a:r>
              <a:rPr lang="cs-CZ" dirty="0" err="1"/>
              <a:t>symptomatic</a:t>
            </a:r>
            <a:endParaRPr lang="cs-CZ" dirty="0"/>
          </a:p>
          <a:p>
            <a:pPr lvl="2"/>
            <a:r>
              <a:rPr lang="cs-CZ" dirty="0" err="1"/>
              <a:t>education</a:t>
            </a:r>
            <a:r>
              <a:rPr lang="cs-CZ" dirty="0"/>
              <a:t> and </a:t>
            </a:r>
            <a:r>
              <a:rPr lang="cs-CZ" dirty="0" err="1"/>
              <a:t>reassurance</a:t>
            </a:r>
            <a:endParaRPr lang="cs-CZ" dirty="0"/>
          </a:p>
          <a:p>
            <a:pPr lvl="2"/>
            <a:r>
              <a:rPr lang="en-US" dirty="0"/>
              <a:t>initially lifestyle and dietary modification</a:t>
            </a:r>
            <a:endParaRPr lang="cs-CZ" dirty="0"/>
          </a:p>
          <a:p>
            <a:pPr lvl="4"/>
            <a:r>
              <a:rPr lang="en-US" dirty="0"/>
              <a:t>regular meal pattern; avoidance of large meals</a:t>
            </a:r>
            <a:endParaRPr lang="cs-CZ" dirty="0"/>
          </a:p>
          <a:p>
            <a:pPr lvl="4"/>
            <a:r>
              <a:rPr lang="en-US" dirty="0"/>
              <a:t>reduced intake of fat, insoluble fibers, caffeine, and gas-producing foods </a:t>
            </a:r>
            <a:r>
              <a:rPr lang="cs-CZ" dirty="0"/>
              <a:t>(</a:t>
            </a:r>
            <a:r>
              <a:rPr lang="en-US" dirty="0"/>
              <a:t>beans, cabbage, onions</a:t>
            </a:r>
            <a:r>
              <a:rPr lang="cs-CZ" dirty="0"/>
              <a:t>,..)</a:t>
            </a:r>
          </a:p>
          <a:p>
            <a:pPr lvl="4"/>
            <a:r>
              <a:rPr lang="cs-CZ" dirty="0" err="1"/>
              <a:t>low</a:t>
            </a:r>
            <a:r>
              <a:rPr lang="cs-CZ" dirty="0"/>
              <a:t> FODMAP diet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lactose</a:t>
            </a:r>
            <a:r>
              <a:rPr lang="cs-CZ" dirty="0"/>
              <a:t> free diet, gluten free diet</a:t>
            </a:r>
          </a:p>
          <a:p>
            <a:pPr lvl="4"/>
            <a:r>
              <a:rPr lang="cs-CZ" dirty="0" err="1"/>
              <a:t>soluble</a:t>
            </a:r>
            <a:r>
              <a:rPr lang="cs-CZ" dirty="0"/>
              <a:t> </a:t>
            </a:r>
            <a:r>
              <a:rPr lang="cs-CZ" dirty="0" err="1"/>
              <a:t>fiber</a:t>
            </a:r>
            <a:r>
              <a:rPr lang="cs-CZ" dirty="0"/>
              <a:t> – </a:t>
            </a:r>
            <a:r>
              <a:rPr lang="cs-CZ" dirty="0" err="1"/>
              <a:t>psyllium</a:t>
            </a:r>
            <a:r>
              <a:rPr lang="cs-CZ" dirty="0"/>
              <a:t>, (</a:t>
            </a:r>
            <a:r>
              <a:rPr lang="en-US" dirty="0"/>
              <a:t>not insoluble</a:t>
            </a:r>
            <a:r>
              <a:rPr lang="cs-CZ" dirty="0"/>
              <a:t>, </a:t>
            </a:r>
            <a:r>
              <a:rPr lang="en-US" dirty="0" err="1"/>
              <a:t>eg</a:t>
            </a:r>
            <a:r>
              <a:rPr lang="en-US" dirty="0"/>
              <a:t>, wheat bran)</a:t>
            </a:r>
            <a:endParaRPr lang="cs-CZ" dirty="0"/>
          </a:p>
          <a:p>
            <a:pPr lvl="4"/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pPr lvl="2"/>
            <a:r>
              <a:rPr lang="cs-CZ" dirty="0" err="1"/>
              <a:t>pharmacotherapy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5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symptomatic</a:t>
            </a:r>
            <a:endParaRPr lang="cs-CZ" dirty="0"/>
          </a:p>
          <a:p>
            <a:pPr lvl="2"/>
            <a:r>
              <a:rPr lang="cs-CZ" dirty="0" err="1"/>
              <a:t>pharmacotherapy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constipation</a:t>
            </a:r>
            <a:endParaRPr lang="cs-CZ" dirty="0"/>
          </a:p>
          <a:p>
            <a:pPr lvl="4"/>
            <a:r>
              <a:rPr lang="cs-CZ" dirty="0" err="1"/>
              <a:t>osmotic</a:t>
            </a:r>
            <a:r>
              <a:rPr lang="cs-CZ" dirty="0"/>
              <a:t> </a:t>
            </a:r>
            <a:r>
              <a:rPr lang="cs-CZ" dirty="0" err="1"/>
              <a:t>laxatives</a:t>
            </a:r>
            <a:r>
              <a:rPr lang="cs-CZ" dirty="0"/>
              <a:t> (PEG, </a:t>
            </a:r>
            <a:r>
              <a:rPr lang="cs-CZ" dirty="0" err="1"/>
              <a:t>lactulose</a:t>
            </a:r>
            <a:r>
              <a:rPr lang="cs-CZ" dirty="0"/>
              <a:t>)</a:t>
            </a:r>
          </a:p>
          <a:p>
            <a:pPr lvl="4"/>
            <a:r>
              <a:rPr lang="en-US" dirty="0"/>
              <a:t> </a:t>
            </a:r>
            <a:r>
              <a:rPr lang="cs-CZ" dirty="0"/>
              <a:t>l</a:t>
            </a:r>
            <a:r>
              <a:rPr lang="en-US" dirty="0" err="1"/>
              <a:t>ubiprostone</a:t>
            </a:r>
            <a:r>
              <a:rPr lang="en-US" dirty="0"/>
              <a:t> </a:t>
            </a:r>
            <a:r>
              <a:rPr lang="cs-CZ" dirty="0"/>
              <a:t>- </a:t>
            </a:r>
            <a:r>
              <a:rPr lang="en-US" dirty="0"/>
              <a:t>a locally acting chloride channel activator that enhances chloride-rich intestinal fluid secretion</a:t>
            </a:r>
            <a:endParaRPr lang="cs-CZ" dirty="0"/>
          </a:p>
          <a:p>
            <a:pPr lvl="4"/>
            <a:r>
              <a:rPr lang="cs-CZ" dirty="0"/>
              <a:t>g</a:t>
            </a:r>
            <a:r>
              <a:rPr lang="en-US" dirty="0" err="1"/>
              <a:t>uanylate</a:t>
            </a:r>
            <a:r>
              <a:rPr lang="en-US" dirty="0"/>
              <a:t> cyclase agonists </a:t>
            </a:r>
            <a:r>
              <a:rPr lang="cs-CZ" dirty="0"/>
              <a:t>- </a:t>
            </a:r>
            <a:r>
              <a:rPr lang="en-US" dirty="0"/>
              <a:t>stimulate intestinal fluid secretion and transit</a:t>
            </a:r>
            <a:endParaRPr lang="cs-CZ" dirty="0"/>
          </a:p>
          <a:p>
            <a:pPr lvl="4"/>
            <a:r>
              <a:rPr lang="cs-CZ" dirty="0"/>
              <a:t>(serotonin) 4 receptor </a:t>
            </a:r>
            <a:r>
              <a:rPr lang="cs-CZ" dirty="0" err="1"/>
              <a:t>agonists</a:t>
            </a:r>
            <a:r>
              <a:rPr lang="cs-CZ" dirty="0"/>
              <a:t> - </a:t>
            </a:r>
            <a:r>
              <a:rPr lang="en-US" dirty="0"/>
              <a:t>stimulate the release of neurotransmitters and increase colonic motility</a:t>
            </a:r>
            <a:endParaRPr lang="cs-CZ" dirty="0"/>
          </a:p>
          <a:p>
            <a:pPr lvl="4"/>
            <a:r>
              <a:rPr lang="en-US" dirty="0"/>
              <a:t>a sodium/hydrogen exchanger 3</a:t>
            </a:r>
            <a:r>
              <a:rPr lang="cs-CZ" dirty="0"/>
              <a:t> - </a:t>
            </a:r>
            <a:r>
              <a:rPr lang="en-US" dirty="0"/>
              <a:t>reduces the absorption of sodium and phosphate and enhances intestinal fluid volume and transit.</a:t>
            </a:r>
            <a:endParaRPr lang="cs-CZ" dirty="0"/>
          </a:p>
          <a:p>
            <a:pPr lvl="4"/>
            <a:endParaRPr lang="cs-CZ" dirty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58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</a:t>
            </a:r>
            <a:r>
              <a:rPr lang="cs-CZ"/>
              <a:t>ymptomatic</a:t>
            </a:r>
            <a:endParaRPr lang="cs-CZ" dirty="0"/>
          </a:p>
          <a:p>
            <a:pPr lvl="2"/>
            <a:r>
              <a:rPr lang="cs-CZ" dirty="0" err="1"/>
              <a:t>pharmacotherapy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diarrhea</a:t>
            </a:r>
            <a:endParaRPr lang="cs-CZ" dirty="0"/>
          </a:p>
          <a:p>
            <a:pPr lvl="4"/>
            <a:r>
              <a:rPr lang="cs-CZ" dirty="0" err="1"/>
              <a:t>loperamid</a:t>
            </a:r>
            <a:endParaRPr lang="cs-CZ" dirty="0"/>
          </a:p>
          <a:p>
            <a:pPr lvl="4"/>
            <a:r>
              <a:rPr lang="cs-CZ" dirty="0" err="1"/>
              <a:t>bile</a:t>
            </a:r>
            <a:r>
              <a:rPr lang="cs-CZ" dirty="0"/>
              <a:t>-acid </a:t>
            </a:r>
            <a:r>
              <a:rPr lang="cs-CZ" dirty="0" err="1"/>
              <a:t>sequestrants</a:t>
            </a:r>
            <a:endParaRPr lang="cs-CZ" dirty="0"/>
          </a:p>
          <a:p>
            <a:pPr lvl="4"/>
            <a:r>
              <a:rPr lang="cs-CZ" dirty="0"/>
              <a:t>(serotonin) 3 receptor </a:t>
            </a:r>
            <a:r>
              <a:rPr lang="cs-CZ" dirty="0" err="1"/>
              <a:t>antagonists</a:t>
            </a:r>
            <a:r>
              <a:rPr lang="cs-CZ" dirty="0"/>
              <a:t> </a:t>
            </a:r>
          </a:p>
          <a:p>
            <a:pPr lvl="5"/>
            <a:r>
              <a:rPr lang="cs-CZ" dirty="0" err="1"/>
              <a:t>alosetron</a:t>
            </a:r>
            <a:r>
              <a:rPr lang="cs-CZ" dirty="0"/>
              <a:t>, </a:t>
            </a:r>
            <a:r>
              <a:rPr lang="cs-CZ" dirty="0" err="1"/>
              <a:t>ondansetron</a:t>
            </a:r>
            <a:endParaRPr lang="cs-CZ" dirty="0"/>
          </a:p>
          <a:p>
            <a:pPr lvl="2"/>
            <a:r>
              <a:rPr lang="cs-CZ" dirty="0" err="1"/>
              <a:t>pharmacotherapy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pain</a:t>
            </a:r>
            <a:endParaRPr lang="cs-CZ" dirty="0"/>
          </a:p>
          <a:p>
            <a:pPr lvl="2"/>
            <a:r>
              <a:rPr lang="cs-CZ" dirty="0" err="1"/>
              <a:t>antidepressants</a:t>
            </a:r>
            <a:endParaRPr lang="cs-CZ" dirty="0"/>
          </a:p>
          <a:p>
            <a:pPr lvl="2"/>
            <a:r>
              <a:rPr lang="cs-CZ" dirty="0" err="1"/>
              <a:t>anxiolytics</a:t>
            </a:r>
            <a:endParaRPr lang="cs-CZ" dirty="0"/>
          </a:p>
          <a:p>
            <a:pPr lvl="2"/>
            <a:r>
              <a:rPr lang="cs-CZ" dirty="0" err="1"/>
              <a:t>fecal</a:t>
            </a:r>
            <a:r>
              <a:rPr lang="cs-CZ" dirty="0"/>
              <a:t> </a:t>
            </a:r>
            <a:r>
              <a:rPr lang="cs-CZ" dirty="0" err="1"/>
              <a:t>microbiota</a:t>
            </a:r>
            <a:r>
              <a:rPr lang="cs-CZ" dirty="0"/>
              <a:t> </a:t>
            </a:r>
            <a:r>
              <a:rPr lang="cs-CZ" dirty="0" err="1"/>
              <a:t>transplantation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3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 dirty="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864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b="1" dirty="0" err="1"/>
              <a:t>Functional</a:t>
            </a:r>
            <a:r>
              <a:rPr lang="cs-CZ" b="1" dirty="0"/>
              <a:t> GIT </a:t>
            </a:r>
            <a:r>
              <a:rPr lang="cs-CZ" b="1" dirty="0" err="1"/>
              <a:t>disorders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disorders</a:t>
            </a:r>
            <a:endParaRPr lang="cs-CZ" dirty="0"/>
          </a:p>
          <a:p>
            <a:pPr lvl="2"/>
            <a:r>
              <a:rPr lang="en-US" dirty="0"/>
              <a:t>5 to </a:t>
            </a:r>
            <a:r>
              <a:rPr lang="cs-CZ" dirty="0"/>
              <a:t>20</a:t>
            </a:r>
            <a:r>
              <a:rPr lang="en-US" dirty="0"/>
              <a:t> percent worldwide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symptomatology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“ </a:t>
            </a:r>
          </a:p>
          <a:p>
            <a:r>
              <a:rPr lang="cs-CZ" dirty="0"/>
              <a:t>~ </a:t>
            </a:r>
            <a:r>
              <a:rPr lang="cs-CZ" dirty="0" err="1"/>
              <a:t>diagnosis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exclusion</a:t>
            </a:r>
            <a:endParaRPr lang="cs-CZ" dirty="0"/>
          </a:p>
          <a:p>
            <a:r>
              <a:rPr lang="cs-CZ" dirty="0" err="1"/>
              <a:t>anamnesis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no </a:t>
            </a:r>
            <a:r>
              <a:rPr lang="cs-CZ" dirty="0" err="1">
                <a:solidFill>
                  <a:srgbClr val="FF0000"/>
                </a:solidFill>
              </a:rPr>
              <a:t>alarming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signs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such as: </a:t>
            </a:r>
            <a:r>
              <a:rPr lang="cs-CZ" dirty="0" err="1"/>
              <a:t>bleeding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GIT, </a:t>
            </a:r>
            <a:r>
              <a:rPr lang="cs-CZ" dirty="0" err="1"/>
              <a:t>icterus</a:t>
            </a:r>
            <a:r>
              <a:rPr lang="cs-CZ" dirty="0"/>
              <a:t>, pus in </a:t>
            </a:r>
            <a:r>
              <a:rPr lang="cs-CZ" dirty="0" err="1"/>
              <a:t>feces</a:t>
            </a:r>
            <a:r>
              <a:rPr lang="cs-CZ" dirty="0"/>
              <a:t>, </a:t>
            </a:r>
            <a:r>
              <a:rPr lang="cs-CZ" dirty="0" err="1"/>
              <a:t>sharp</a:t>
            </a:r>
            <a:r>
              <a:rPr lang="cs-CZ" dirty="0"/>
              <a:t> </a:t>
            </a:r>
            <a:r>
              <a:rPr lang="cs-CZ" dirty="0" err="1"/>
              <a:t>pain</a:t>
            </a:r>
            <a:endParaRPr lang="cs-CZ" dirty="0"/>
          </a:p>
          <a:p>
            <a:r>
              <a:rPr lang="cs-CZ" dirty="0"/>
              <a:t>+ negative </a:t>
            </a:r>
            <a:r>
              <a:rPr lang="cs-CZ" dirty="0" err="1"/>
              <a:t>work</a:t>
            </a:r>
            <a:r>
              <a:rPr lang="cs-CZ" dirty="0"/>
              <a:t> up </a:t>
            </a:r>
          </a:p>
          <a:p>
            <a:pPr lvl="2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organic</a:t>
            </a:r>
            <a:r>
              <a:rPr lang="cs-CZ" dirty="0"/>
              <a:t>, </a:t>
            </a:r>
            <a:r>
              <a:rPr lang="en-US" dirty="0"/>
              <a:t>systemic, or metabolic disease </a:t>
            </a:r>
            <a:r>
              <a:rPr lang="cs-CZ" dirty="0"/>
              <a:t>(</a:t>
            </a:r>
            <a:r>
              <a:rPr lang="en-US" dirty="0"/>
              <a:t>that is likely to explain the symptoms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615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Functional</a:t>
            </a:r>
            <a:r>
              <a:rPr lang="cs-CZ" b="1" dirty="0"/>
              <a:t> GIT </a:t>
            </a:r>
            <a:r>
              <a:rPr lang="cs-CZ" b="1" dirty="0" err="1"/>
              <a:t>disorders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pathophysiology</a:t>
            </a:r>
            <a:r>
              <a:rPr lang="cs-CZ" dirty="0"/>
              <a:t> not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understood</a:t>
            </a:r>
            <a:endParaRPr lang="cs-CZ" dirty="0"/>
          </a:p>
          <a:p>
            <a:pPr lvl="2"/>
            <a:r>
              <a:rPr lang="cs-CZ" dirty="0"/>
              <a:t>„</a:t>
            </a:r>
            <a:r>
              <a:rPr lang="cs-CZ" dirty="0" err="1"/>
              <a:t>disorder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gut-brain </a:t>
            </a:r>
            <a:r>
              <a:rPr lang="cs-CZ" dirty="0" err="1"/>
              <a:t>interaction</a:t>
            </a:r>
            <a:r>
              <a:rPr lang="cs-CZ" dirty="0"/>
              <a:t>“</a:t>
            </a:r>
          </a:p>
          <a:p>
            <a:pPr lvl="2"/>
            <a:r>
              <a:rPr lang="cs-CZ" dirty="0" err="1"/>
              <a:t>visceral</a:t>
            </a:r>
            <a:r>
              <a:rPr lang="cs-CZ" dirty="0"/>
              <a:t> hypersensitivity</a:t>
            </a:r>
          </a:p>
          <a:p>
            <a:pPr lvl="4"/>
            <a:r>
              <a:rPr lang="en-US" dirty="0"/>
              <a:t>lowered threshold for induction of pain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duodenal</a:t>
            </a:r>
            <a:r>
              <a:rPr lang="cs-CZ" dirty="0"/>
              <a:t> </a:t>
            </a:r>
            <a:r>
              <a:rPr lang="cs-CZ" dirty="0" err="1"/>
              <a:t>distension</a:t>
            </a:r>
            <a:r>
              <a:rPr lang="cs-CZ" dirty="0"/>
              <a:t>,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bowel</a:t>
            </a:r>
            <a:r>
              <a:rPr lang="cs-CZ" dirty="0"/>
              <a:t> </a:t>
            </a:r>
            <a:r>
              <a:rPr lang="cs-CZ" dirty="0" err="1"/>
              <a:t>distention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contraction</a:t>
            </a:r>
            <a:endParaRPr lang="cs-CZ" dirty="0"/>
          </a:p>
          <a:p>
            <a:pPr lvl="2"/>
            <a:r>
              <a:rPr lang="cs-CZ" dirty="0" err="1"/>
              <a:t>dysmotility</a:t>
            </a:r>
            <a:r>
              <a:rPr lang="cs-CZ" dirty="0"/>
              <a:t> (</a:t>
            </a:r>
            <a:r>
              <a:rPr lang="cs-CZ" dirty="0" err="1"/>
              <a:t>hypo</a:t>
            </a:r>
            <a:r>
              <a:rPr lang="cs-CZ" dirty="0"/>
              <a:t>-, hyper-, …)</a:t>
            </a:r>
          </a:p>
          <a:p>
            <a:pPr lvl="2"/>
            <a:r>
              <a:rPr lang="cs-CZ" dirty="0"/>
              <a:t>? </a:t>
            </a:r>
            <a:r>
              <a:rPr lang="cs-CZ" dirty="0" err="1"/>
              <a:t>low</a:t>
            </a:r>
            <a:r>
              <a:rPr lang="cs-CZ" dirty="0"/>
              <a:t> grade </a:t>
            </a:r>
            <a:r>
              <a:rPr lang="cs-CZ" dirty="0" err="1"/>
              <a:t>inflamation</a:t>
            </a:r>
            <a:r>
              <a:rPr lang="cs-CZ" dirty="0"/>
              <a:t>, ? </a:t>
            </a:r>
            <a:r>
              <a:rPr lang="cs-CZ" dirty="0" err="1"/>
              <a:t>dysbiosis</a:t>
            </a:r>
            <a:r>
              <a:rPr lang="cs-CZ" dirty="0"/>
              <a:t>, ? </a:t>
            </a:r>
            <a:r>
              <a:rPr lang="cs-CZ" dirty="0" err="1"/>
              <a:t>H.pylori</a:t>
            </a:r>
            <a:endParaRPr lang="cs-CZ" dirty="0"/>
          </a:p>
          <a:p>
            <a:pPr lvl="2"/>
            <a:r>
              <a:rPr lang="cs-CZ" dirty="0"/>
              <a:t>? food sensitivity</a:t>
            </a:r>
          </a:p>
          <a:p>
            <a:pPr lvl="2"/>
            <a:r>
              <a:rPr lang="cs-CZ" b="1" dirty="0"/>
              <a:t>stress</a:t>
            </a:r>
          </a:p>
          <a:p>
            <a:pPr lvl="2"/>
            <a:r>
              <a:rPr lang="cs-CZ" b="1" dirty="0" err="1"/>
              <a:t>psychosocial</a:t>
            </a:r>
            <a:r>
              <a:rPr lang="cs-CZ" b="1" dirty="0"/>
              <a:t> </a:t>
            </a:r>
            <a:r>
              <a:rPr lang="cs-CZ" b="1" dirty="0" err="1"/>
              <a:t>dysfunction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0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" y="115888"/>
            <a:ext cx="9144000" cy="1152525"/>
          </a:xfrm>
        </p:spPr>
        <p:txBody>
          <a:bodyPr/>
          <a:lstStyle/>
          <a:p>
            <a:r>
              <a:rPr lang="cs-CZ" altLang="cs-CZ" b="1" dirty="0" err="1"/>
              <a:t>Anamnesis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GIT </a:t>
            </a:r>
            <a:r>
              <a:rPr lang="cs-CZ" altLang="cs-CZ" b="1" dirty="0" err="1"/>
              <a:t>diseases</a:t>
            </a:r>
            <a:endParaRPr lang="cs-CZ" altLang="cs-CZ" b="1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50825" y="1268413"/>
            <a:ext cx="8893175" cy="5473700"/>
          </a:xfrm>
        </p:spPr>
        <p:txBody>
          <a:bodyPr>
            <a:normAutofit lnSpcReduction="10000"/>
          </a:bodyPr>
          <a:lstStyle/>
          <a:p>
            <a:r>
              <a:rPr lang="cs-CZ" altLang="cs-CZ" dirty="0" err="1">
                <a:solidFill>
                  <a:srgbClr val="0070C0"/>
                </a:solidFill>
              </a:rPr>
              <a:t>dyspepsia</a:t>
            </a:r>
            <a:endParaRPr lang="cs-CZ" altLang="cs-CZ" dirty="0">
              <a:solidFill>
                <a:srgbClr val="0070C0"/>
              </a:solidFill>
            </a:endParaRPr>
          </a:p>
          <a:p>
            <a:pPr lvl="2">
              <a:defRPr/>
            </a:pPr>
            <a:r>
              <a:rPr lang="en-US" sz="2000" dirty="0"/>
              <a:t>fullness</a:t>
            </a:r>
            <a:r>
              <a:rPr lang="cs-CZ" sz="2000" dirty="0"/>
              <a:t> (</a:t>
            </a:r>
            <a:r>
              <a:rPr lang="cs-CZ" sz="2000" dirty="0" err="1"/>
              <a:t>postprandial</a:t>
            </a:r>
            <a:r>
              <a:rPr lang="cs-CZ" sz="2000" dirty="0"/>
              <a:t>)</a:t>
            </a:r>
          </a:p>
          <a:p>
            <a:pPr lvl="2">
              <a:defRPr/>
            </a:pPr>
            <a:r>
              <a:rPr lang="en-US" sz="2000" dirty="0"/>
              <a:t>early satiety</a:t>
            </a:r>
            <a:endParaRPr lang="cs-CZ" sz="2000" dirty="0"/>
          </a:p>
          <a:p>
            <a:pPr lvl="2">
              <a:defRPr/>
            </a:pPr>
            <a:r>
              <a:rPr lang="en-US" sz="2000" dirty="0"/>
              <a:t>bloating </a:t>
            </a:r>
            <a:endParaRPr lang="cs-CZ" sz="2000" dirty="0"/>
          </a:p>
          <a:p>
            <a:pPr lvl="2">
              <a:defRPr/>
            </a:pPr>
            <a:r>
              <a:rPr lang="en-US" sz="2000" dirty="0"/>
              <a:t>burning</a:t>
            </a:r>
            <a:endParaRPr lang="cs-CZ" altLang="cs-CZ" dirty="0">
              <a:solidFill>
                <a:srgbClr val="0070C0"/>
              </a:solidFill>
            </a:endParaRPr>
          </a:p>
          <a:p>
            <a:r>
              <a:rPr lang="cs-CZ" altLang="cs-CZ" dirty="0" err="1"/>
              <a:t>pain</a:t>
            </a:r>
            <a:endParaRPr lang="cs-CZ" altLang="cs-CZ" dirty="0"/>
          </a:p>
          <a:p>
            <a:pPr lvl="2"/>
            <a:r>
              <a:rPr lang="cs-CZ" altLang="cs-CZ" b="1" dirty="0" err="1">
                <a:solidFill>
                  <a:srgbClr val="0070C0"/>
                </a:solidFill>
              </a:rPr>
              <a:t>uncharacteristic</a:t>
            </a:r>
            <a:r>
              <a:rPr lang="cs-CZ" altLang="cs-CZ" b="1" dirty="0">
                <a:solidFill>
                  <a:srgbClr val="0070C0"/>
                </a:solidFill>
              </a:rPr>
              <a:t> in </a:t>
            </a:r>
            <a:r>
              <a:rPr lang="cs-CZ" altLang="cs-CZ" b="1" dirty="0" err="1">
                <a:solidFill>
                  <a:srgbClr val="0070C0"/>
                </a:solidFill>
              </a:rPr>
              <a:t>functional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disorders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altLang="cs-CZ" dirty="0" err="1"/>
              <a:t>frequency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bowel</a:t>
            </a:r>
            <a:r>
              <a:rPr lang="cs-CZ" altLang="cs-CZ" dirty="0"/>
              <a:t> </a:t>
            </a:r>
            <a:r>
              <a:rPr lang="cs-CZ" altLang="cs-CZ" dirty="0" err="1"/>
              <a:t>movement</a:t>
            </a:r>
            <a:endParaRPr lang="cs-CZ" altLang="cs-CZ" dirty="0"/>
          </a:p>
          <a:p>
            <a:r>
              <a:rPr lang="cs-CZ" altLang="cs-CZ" dirty="0" err="1"/>
              <a:t>colour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stools</a:t>
            </a:r>
            <a:endParaRPr lang="cs-CZ" altLang="cs-CZ" dirty="0"/>
          </a:p>
          <a:p>
            <a:r>
              <a:rPr lang="cs-CZ" altLang="cs-CZ" dirty="0" err="1"/>
              <a:t>pathologic</a:t>
            </a:r>
            <a:r>
              <a:rPr lang="cs-CZ" altLang="cs-CZ" dirty="0"/>
              <a:t> </a:t>
            </a:r>
            <a:r>
              <a:rPr lang="cs-CZ" altLang="cs-CZ" dirty="0" err="1"/>
              <a:t>admixtures</a:t>
            </a:r>
            <a:r>
              <a:rPr lang="cs-CZ" altLang="cs-CZ" dirty="0"/>
              <a:t> in </a:t>
            </a:r>
            <a:r>
              <a:rPr lang="cs-CZ" altLang="cs-CZ" dirty="0" err="1"/>
              <a:t>feces</a:t>
            </a:r>
            <a:endParaRPr lang="cs-CZ" altLang="cs-CZ" dirty="0"/>
          </a:p>
          <a:p>
            <a:pPr lvl="2"/>
            <a:r>
              <a:rPr lang="cs-CZ" altLang="cs-CZ" dirty="0"/>
              <a:t> </a:t>
            </a:r>
            <a:r>
              <a:rPr lang="cs-CZ" altLang="cs-CZ" dirty="0" err="1">
                <a:solidFill>
                  <a:srgbClr val="0070C0"/>
                </a:solidFill>
              </a:rPr>
              <a:t>mucus</a:t>
            </a:r>
            <a:r>
              <a:rPr lang="cs-CZ" altLang="cs-CZ" dirty="0"/>
              <a:t>, </a:t>
            </a:r>
            <a:r>
              <a:rPr lang="cs-CZ" altLang="cs-CZ" b="1" u="sng" dirty="0" err="1">
                <a:solidFill>
                  <a:srgbClr val="FF0000"/>
                </a:solidFill>
              </a:rPr>
              <a:t>alarming</a:t>
            </a:r>
            <a:r>
              <a:rPr lang="cs-CZ" altLang="cs-CZ" b="1" u="sng" dirty="0">
                <a:solidFill>
                  <a:srgbClr val="FF0000"/>
                </a:solidFill>
              </a:rPr>
              <a:t>: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blood</a:t>
            </a:r>
            <a:r>
              <a:rPr lang="cs-CZ" altLang="cs-CZ" dirty="0">
                <a:solidFill>
                  <a:srgbClr val="FF0000"/>
                </a:solidFill>
              </a:rPr>
              <a:t>, pus</a:t>
            </a:r>
          </a:p>
          <a:p>
            <a:r>
              <a:rPr lang="cs-CZ" altLang="cs-CZ" b="1" u="sng" dirty="0" err="1">
                <a:solidFill>
                  <a:srgbClr val="FF0000"/>
                </a:solidFill>
              </a:rPr>
              <a:t>alarming</a:t>
            </a:r>
            <a:r>
              <a:rPr lang="cs-CZ" altLang="cs-CZ" dirty="0">
                <a:solidFill>
                  <a:srgbClr val="FF0000"/>
                </a:solidFill>
              </a:rPr>
              <a:t>: </a:t>
            </a:r>
            <a:r>
              <a:rPr lang="cs-CZ" altLang="cs-CZ" dirty="0" err="1">
                <a:solidFill>
                  <a:srgbClr val="FF0000"/>
                </a:solidFill>
              </a:rPr>
              <a:t>appetite</a:t>
            </a:r>
            <a:r>
              <a:rPr lang="cs-CZ" altLang="cs-CZ" dirty="0">
                <a:solidFill>
                  <a:srgbClr val="FF0000"/>
                </a:solidFill>
              </a:rPr>
              <a:t>, </a:t>
            </a:r>
            <a:r>
              <a:rPr lang="cs-CZ" altLang="cs-CZ" dirty="0" err="1">
                <a:solidFill>
                  <a:srgbClr val="FF0000"/>
                </a:solidFill>
              </a:rPr>
              <a:t>weight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loss</a:t>
            </a:r>
            <a:endParaRPr lang="cs-CZ" altLang="cs-CZ" dirty="0">
              <a:solidFill>
                <a:srgbClr val="FF0000"/>
              </a:solidFill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088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Abdominal pain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1331913" y="2492375"/>
            <a:ext cx="7126287" cy="3603625"/>
          </a:xfrm>
        </p:spPr>
        <p:txBody>
          <a:bodyPr/>
          <a:lstStyle/>
          <a:p>
            <a:r>
              <a:rPr lang="cs-CZ" altLang="cs-CZ" dirty="0" err="1"/>
              <a:t>visceral</a:t>
            </a:r>
            <a:endParaRPr lang="cs-CZ" altLang="cs-CZ" dirty="0"/>
          </a:p>
          <a:p>
            <a:r>
              <a:rPr lang="cs-CZ" altLang="cs-CZ" dirty="0" err="1"/>
              <a:t>somatic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217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4791075" cy="1152525"/>
          </a:xfrm>
        </p:spPr>
        <p:txBody>
          <a:bodyPr/>
          <a:lstStyle/>
          <a:p>
            <a:r>
              <a:rPr lang="cs-CZ" altLang="cs-CZ" b="1" dirty="0" err="1"/>
              <a:t>Visceral</a:t>
            </a:r>
            <a:r>
              <a:rPr lang="cs-CZ" altLang="cs-CZ" b="1" dirty="0"/>
              <a:t> </a:t>
            </a:r>
            <a:r>
              <a:rPr lang="cs-CZ" altLang="cs-CZ" b="1" dirty="0" err="1"/>
              <a:t>pain</a:t>
            </a:r>
            <a:endParaRPr lang="cs-CZ" alt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700213"/>
            <a:ext cx="8278812" cy="4395787"/>
          </a:xfrm>
        </p:spPr>
        <p:txBody>
          <a:bodyPr/>
          <a:lstStyle/>
          <a:p>
            <a:pPr>
              <a:defRPr/>
            </a:pPr>
            <a:r>
              <a:rPr lang="cs-CZ" dirty="0" err="1"/>
              <a:t>visceral</a:t>
            </a:r>
            <a:r>
              <a:rPr lang="cs-CZ" dirty="0"/>
              <a:t> </a:t>
            </a:r>
            <a:r>
              <a:rPr lang="cs-CZ" dirty="0" err="1"/>
              <a:t>nerves</a:t>
            </a:r>
            <a:endParaRPr lang="cs-CZ" dirty="0"/>
          </a:p>
          <a:p>
            <a:pPr>
              <a:defRPr/>
            </a:pPr>
            <a:r>
              <a:rPr lang="cs-CZ" dirty="0" err="1"/>
              <a:t>blunt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localized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midline</a:t>
            </a:r>
            <a:endParaRPr lang="cs-CZ" dirty="0"/>
          </a:p>
          <a:p>
            <a:pPr>
              <a:defRPr/>
            </a:pPr>
            <a:r>
              <a:rPr lang="cs-CZ" dirty="0"/>
              <a:t>on </a:t>
            </a:r>
            <a:r>
              <a:rPr lang="cs-CZ" dirty="0" err="1"/>
              <a:t>palpation</a:t>
            </a: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dirty="0"/>
              <a:t>not </a:t>
            </a:r>
            <a:r>
              <a:rPr lang="cs-CZ" dirty="0" err="1"/>
              <a:t>asociated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guarding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0" y="115888"/>
            <a:ext cx="3924300" cy="1368425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Somatic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pain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700213"/>
            <a:ext cx="3681413" cy="43957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err="1">
                <a:solidFill>
                  <a:srgbClr val="FF0000"/>
                </a:solidFill>
              </a:rPr>
              <a:t>excludes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functional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disorders</a:t>
            </a:r>
            <a:endParaRPr lang="cs-CZ" dirty="0">
              <a:solidFill>
                <a:srgbClr val="FF0000"/>
              </a:solidFill>
            </a:endParaRP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somatic</a:t>
            </a:r>
            <a:r>
              <a:rPr lang="cs-CZ" dirty="0"/>
              <a:t> </a:t>
            </a:r>
            <a:r>
              <a:rPr lang="cs-CZ" dirty="0" err="1"/>
              <a:t>nerves</a:t>
            </a:r>
            <a:endParaRPr lang="cs-CZ" dirty="0"/>
          </a:p>
          <a:p>
            <a:pPr>
              <a:defRPr/>
            </a:pPr>
            <a:r>
              <a:rPr lang="cs-CZ" dirty="0" err="1"/>
              <a:t>sharp</a:t>
            </a:r>
            <a:endParaRPr lang="cs-CZ" dirty="0"/>
          </a:p>
          <a:p>
            <a:pPr>
              <a:defRPr/>
            </a:pPr>
            <a:r>
              <a:rPr lang="cs-CZ" dirty="0" err="1"/>
              <a:t>precisely</a:t>
            </a:r>
            <a:r>
              <a:rPr lang="cs-CZ" dirty="0"/>
              <a:t> </a:t>
            </a:r>
            <a:r>
              <a:rPr lang="cs-CZ" dirty="0" err="1"/>
              <a:t>localized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on </a:t>
            </a:r>
            <a:r>
              <a:rPr lang="cs-CZ" dirty="0" err="1"/>
              <a:t>palpation</a:t>
            </a:r>
            <a:r>
              <a:rPr lang="cs-CZ" dirty="0"/>
              <a:t> →</a:t>
            </a:r>
          </a:p>
          <a:p>
            <a:pPr marL="0" indent="0">
              <a:buFontTx/>
              <a:buNone/>
              <a:defRPr/>
            </a:pPr>
            <a:r>
              <a:rPr lang="cs-CZ" dirty="0" err="1"/>
              <a:t>pain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guarding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5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25538"/>
          </a:xfrm>
        </p:spPr>
        <p:txBody>
          <a:bodyPr/>
          <a:lstStyle/>
          <a:p>
            <a:r>
              <a:rPr lang="cs-CZ" altLang="cs-CZ"/>
              <a:t>Abdominal pain - history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569325" cy="5399087"/>
          </a:xfrm>
        </p:spPr>
        <p:txBody>
          <a:bodyPr/>
          <a:lstStyle/>
          <a:p>
            <a:r>
              <a:rPr lang="cs-CZ" altLang="cs-CZ"/>
              <a:t>onset of pain</a:t>
            </a:r>
          </a:p>
          <a:p>
            <a:r>
              <a:rPr lang="cs-CZ" altLang="cs-CZ"/>
              <a:t>duration in time</a:t>
            </a:r>
          </a:p>
          <a:p>
            <a:r>
              <a:rPr lang="cs-CZ" altLang="cs-CZ"/>
              <a:t>intensity during time (permanent, colic)</a:t>
            </a:r>
          </a:p>
          <a:p>
            <a:r>
              <a:rPr lang="cs-CZ" altLang="cs-CZ"/>
              <a:t>relationship to the meals / bowel movements</a:t>
            </a:r>
          </a:p>
          <a:p>
            <a:r>
              <a:rPr lang="cs-CZ" altLang="cs-CZ"/>
              <a:t>location</a:t>
            </a:r>
          </a:p>
          <a:p>
            <a:r>
              <a:rPr lang="cs-CZ" altLang="cs-CZ"/>
              <a:t>radiation (spread of pain)</a:t>
            </a:r>
          </a:p>
          <a:p>
            <a:r>
              <a:rPr lang="cs-CZ" altLang="cs-CZ"/>
              <a:t>worsening / alleviation</a:t>
            </a:r>
          </a:p>
          <a:p>
            <a:pPr lvl="1"/>
            <a:r>
              <a:rPr lang="cs-CZ" altLang="cs-CZ"/>
              <a:t>change of body position; meal; bowel movements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927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95288" y="609600"/>
            <a:ext cx="3600450" cy="2387600"/>
          </a:xfrm>
        </p:spPr>
        <p:txBody>
          <a:bodyPr/>
          <a:lstStyle/>
          <a:p>
            <a:r>
              <a:rPr lang="cs-CZ" altLang="cs-CZ"/>
              <a:t>Pain: </a:t>
            </a:r>
            <a:br>
              <a:rPr lang="cs-CZ" altLang="cs-CZ"/>
            </a:br>
            <a:r>
              <a:rPr lang="cs-CZ" altLang="cs-CZ"/>
              <a:t>intensity </a:t>
            </a:r>
            <a:br>
              <a:rPr lang="cs-CZ" altLang="cs-CZ"/>
            </a:br>
            <a:r>
              <a:rPr lang="cs-CZ" altLang="cs-CZ"/>
              <a:t>during time</a:t>
            </a:r>
          </a:p>
        </p:txBody>
      </p:sp>
    </p:spTree>
    <p:extLst>
      <p:ext uri="{BB962C8B-B14F-4D97-AF65-F5344CB8AC3E}">
        <p14:creationId xmlns:p14="http://schemas.microsoft.com/office/powerpoint/2010/main" val="817199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776</Words>
  <Application>Microsoft Office PowerPoint</Application>
  <PresentationFormat>Předvádění na obrazovce (4:3)</PresentationFormat>
  <Paragraphs>164</Paragraphs>
  <Slides>18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Motiv sady Office</vt:lpstr>
      <vt:lpstr> Functional GIT disorders </vt:lpstr>
      <vt:lpstr>Functional GIT disorders</vt:lpstr>
      <vt:lpstr>Functional GIT disorders</vt:lpstr>
      <vt:lpstr>Anamnesis of GIT diseases</vt:lpstr>
      <vt:lpstr>Abdominal pain</vt:lpstr>
      <vt:lpstr>Visceral pain</vt:lpstr>
      <vt:lpstr>Somatic pain</vt:lpstr>
      <vt:lpstr>Abdominal pain - history</vt:lpstr>
      <vt:lpstr>Pain:  intensity  during time</vt:lpstr>
      <vt:lpstr>Upper functional GIT disorders</vt:lpstr>
      <vt:lpstr>Upper dyspeptic symptoms</vt:lpstr>
      <vt:lpstr>Lower functional GIT disorders</vt:lpstr>
      <vt:lpstr>Alarming signs for organic disease</vt:lpstr>
      <vt:lpstr>Diagnosis of functional GIT disorders</vt:lpstr>
      <vt:lpstr>Treatment</vt:lpstr>
      <vt:lpstr>Treatment</vt:lpstr>
      <vt:lpstr>Treatment</vt:lpstr>
      <vt:lpstr>Prezentace aplikace PowerPoint</vt:lpstr>
    </vt:vector>
  </TitlesOfParts>
  <Company>FNKV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Celiac disease</dc:title>
  <dc:creator>hoffmanovai</dc:creator>
  <cp:lastModifiedBy>Pavlina Pithova</cp:lastModifiedBy>
  <cp:revision>454</cp:revision>
  <dcterms:created xsi:type="dcterms:W3CDTF">2017-01-20T12:13:33Z</dcterms:created>
  <dcterms:modified xsi:type="dcterms:W3CDTF">2023-08-03T08:10:34Z</dcterms:modified>
</cp:coreProperties>
</file>