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98" r:id="rId3"/>
    <p:sldId id="395" r:id="rId4"/>
    <p:sldId id="394" r:id="rId5"/>
    <p:sldId id="397" r:id="rId6"/>
    <p:sldId id="400" r:id="rId7"/>
    <p:sldId id="401" r:id="rId8"/>
    <p:sldId id="402" r:id="rId9"/>
    <p:sldId id="403" r:id="rId10"/>
    <p:sldId id="415" r:id="rId11"/>
    <p:sldId id="405" r:id="rId12"/>
    <p:sldId id="408" r:id="rId13"/>
    <p:sldId id="409" r:id="rId14"/>
    <p:sldId id="406" r:id="rId15"/>
    <p:sldId id="411" r:id="rId16"/>
    <p:sldId id="416" r:id="rId17"/>
    <p:sldId id="412" r:id="rId18"/>
    <p:sldId id="41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59" autoAdjust="0"/>
  </p:normalViewPr>
  <p:slideViewPr>
    <p:cSldViewPr>
      <p:cViewPr varScale="1">
        <p:scale>
          <a:sx n="95" d="100"/>
          <a:sy n="95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 10.1148/radiographics.20.2.g00mc15399 · Source: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PubMed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5ED-591F-4E37-8743-FBF092D9BDA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987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 10.1148/radiographics.20.2.g00mc15399 · Source: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PubMed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5ED-591F-4E37-8743-FBF092D9BDA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635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 10.1148/radiographics.20.2.g00mc15399 · Source: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PubMed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5ED-591F-4E37-8743-FBF092D9BDA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976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829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95FEA3-06C0-42D6-91F8-C0195919082C}" type="slidenum">
              <a:rPr lang="cs-CZ" altLang="cs-CZ" sz="1200" smtClean="0"/>
              <a:pPr/>
              <a:t>12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xmlns="" val="73234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849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E1CB9E-FF95-4F5D-8336-2CAF51DF4F16}" type="slidenum">
              <a:rPr lang="cs-CZ" altLang="cs-CZ" sz="1200" smtClean="0"/>
              <a:pPr/>
              <a:t>13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xmlns="" val="3229801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993588-BDC5-4B64-B850-934B0ADEA8C1}" type="slidenum">
              <a:rPr lang="cs-CZ" altLang="cs-CZ" sz="1200" smtClean="0"/>
              <a:pPr/>
              <a:t>14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xmlns="" val="414477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Diverticular</a:t>
            </a:r>
            <a:r>
              <a:rPr lang="cs-CZ" b="1" dirty="0" smtClean="0"/>
              <a:t> </a:t>
            </a:r>
            <a:r>
              <a:rPr lang="cs-CZ" b="1" dirty="0" err="1" smtClean="0"/>
              <a:t>disease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70746"/>
            <a:ext cx="9144000" cy="1726406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Iva Hoffmanová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smtClean="0">
                <a:solidFill>
                  <a:schemeClr val="tx1"/>
                </a:solidFill>
              </a:rPr>
              <a:t>Department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Internal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Second </a:t>
            </a:r>
            <a:r>
              <a:rPr lang="cs-CZ" sz="2000" dirty="0" err="1" smtClean="0">
                <a:solidFill>
                  <a:schemeClr val="tx1"/>
                </a:solidFill>
              </a:rPr>
              <a:t>Faculty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Medicine</a:t>
            </a:r>
            <a:r>
              <a:rPr lang="cs-CZ" sz="2000" dirty="0" smtClean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and Motol University </a:t>
            </a:r>
            <a:r>
              <a:rPr lang="cs-CZ" sz="2000" dirty="0" err="1" smtClean="0">
                <a:solidFill>
                  <a:schemeClr val="tx1"/>
                </a:solidFill>
              </a:rPr>
              <a:t>Hospital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10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omplicated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Hinchey</a:t>
            </a:r>
            <a:r>
              <a:rPr lang="cs-CZ" b="1" dirty="0" smtClean="0"/>
              <a:t> </a:t>
            </a:r>
            <a:r>
              <a:rPr lang="cs-CZ" b="1" dirty="0" err="1" smtClean="0"/>
              <a:t>classification</a:t>
            </a:r>
            <a:endParaRPr lang="cs-CZ" b="1" dirty="0" smtClean="0"/>
          </a:p>
          <a:p>
            <a:pPr lvl="1"/>
            <a:r>
              <a:rPr lang="cs-CZ" dirty="0" err="1" smtClean="0"/>
              <a:t>Stage</a:t>
            </a:r>
            <a:r>
              <a:rPr lang="cs-CZ" dirty="0" smtClean="0"/>
              <a:t> I: </a:t>
            </a:r>
          </a:p>
          <a:p>
            <a:pPr lvl="2"/>
            <a:r>
              <a:rPr lang="cs-CZ" dirty="0" err="1" smtClean="0"/>
              <a:t>pericolic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mesenteric</a:t>
            </a:r>
            <a:r>
              <a:rPr lang="cs-CZ" dirty="0" smtClean="0"/>
              <a:t> </a:t>
            </a:r>
            <a:r>
              <a:rPr lang="cs-CZ" dirty="0" err="1" smtClean="0"/>
              <a:t>abscess</a:t>
            </a:r>
            <a:endParaRPr lang="cs-CZ" dirty="0" smtClean="0"/>
          </a:p>
          <a:p>
            <a:pPr lvl="1"/>
            <a:r>
              <a:rPr lang="cs-CZ" dirty="0" err="1" smtClean="0"/>
              <a:t>Stage</a:t>
            </a:r>
            <a:r>
              <a:rPr lang="cs-CZ" dirty="0" smtClean="0"/>
              <a:t> II: </a:t>
            </a:r>
          </a:p>
          <a:p>
            <a:pPr lvl="2"/>
            <a:r>
              <a:rPr lang="cs-CZ" dirty="0" err="1" smtClean="0"/>
              <a:t>walled-off</a:t>
            </a:r>
            <a:r>
              <a:rPr lang="cs-CZ" dirty="0" smtClean="0"/>
              <a:t> </a:t>
            </a:r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abscess</a:t>
            </a:r>
            <a:endParaRPr lang="cs-CZ" dirty="0" smtClean="0"/>
          </a:p>
          <a:p>
            <a:pPr lvl="1"/>
            <a:r>
              <a:rPr lang="cs-CZ" dirty="0" err="1" smtClean="0"/>
              <a:t>Stage</a:t>
            </a:r>
            <a:r>
              <a:rPr lang="cs-CZ" dirty="0" smtClean="0"/>
              <a:t> III: </a:t>
            </a:r>
          </a:p>
          <a:p>
            <a:pPr lvl="2"/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purulent</a:t>
            </a:r>
            <a:r>
              <a:rPr lang="cs-CZ" dirty="0" smtClean="0"/>
              <a:t> peritonitis</a:t>
            </a:r>
          </a:p>
          <a:p>
            <a:pPr lvl="1"/>
            <a:r>
              <a:rPr lang="cs-CZ" dirty="0" err="1" smtClean="0"/>
              <a:t>Stage</a:t>
            </a:r>
            <a:r>
              <a:rPr lang="cs-CZ" dirty="0" smtClean="0"/>
              <a:t> IV: </a:t>
            </a:r>
          </a:p>
          <a:p>
            <a:pPr lvl="2"/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fecal</a:t>
            </a:r>
            <a:r>
              <a:rPr lang="cs-CZ" dirty="0" smtClean="0"/>
              <a:t> peritonitis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58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Divertikulitis </a:t>
            </a:r>
            <a:r>
              <a:rPr lang="cs-CZ" b="1" dirty="0" smtClean="0"/>
              <a:t>- </a:t>
            </a:r>
            <a:r>
              <a:rPr lang="cs-CZ" b="1" dirty="0" err="1" smtClean="0"/>
              <a:t>diagnostics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</a:t>
            </a:r>
            <a:r>
              <a:rPr lang="cs-CZ" dirty="0" err="1" smtClean="0"/>
              <a:t>hysical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: „ </a:t>
            </a:r>
            <a:r>
              <a:rPr lang="cs-CZ" dirty="0" err="1" smtClean="0"/>
              <a:t>left-sided</a:t>
            </a:r>
            <a:r>
              <a:rPr lang="cs-CZ" dirty="0" smtClean="0"/>
              <a:t> </a:t>
            </a:r>
            <a:r>
              <a:rPr lang="cs-CZ" dirty="0" err="1" smtClean="0"/>
              <a:t>appendicitis</a:t>
            </a:r>
            <a:r>
              <a:rPr lang="cs-CZ" dirty="0" smtClean="0"/>
              <a:t>“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bdominal</a:t>
            </a:r>
            <a:r>
              <a:rPr lang="cs-CZ" dirty="0" smtClean="0"/>
              <a:t> USG</a:t>
            </a:r>
          </a:p>
          <a:p>
            <a:pPr lvl="2"/>
            <a:r>
              <a:rPr lang="cs-CZ" dirty="0" smtClean="0"/>
              <a:t>expert-</a:t>
            </a:r>
            <a:r>
              <a:rPr lang="cs-CZ" dirty="0" err="1" smtClean="0"/>
              <a:t>dependent</a:t>
            </a:r>
            <a:endParaRPr lang="cs-CZ" dirty="0" smtClean="0"/>
          </a:p>
          <a:p>
            <a:pPr lvl="2"/>
            <a:r>
              <a:rPr lang="cs-CZ" dirty="0"/>
              <a:t>i</a:t>
            </a:r>
            <a:r>
              <a:rPr lang="cs-CZ" dirty="0" smtClean="0"/>
              <a:t>n </a:t>
            </a:r>
            <a:r>
              <a:rPr lang="cs-CZ" dirty="0" err="1" smtClean="0"/>
              <a:t>un-complicated</a:t>
            </a:r>
            <a:r>
              <a:rPr lang="cs-CZ" dirty="0" smtClean="0"/>
              <a:t> </a:t>
            </a:r>
            <a:r>
              <a:rPr lang="cs-CZ" dirty="0" err="1" smtClean="0"/>
              <a:t>diverticulitis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bdominal</a:t>
            </a:r>
            <a:r>
              <a:rPr lang="cs-CZ" dirty="0" smtClean="0"/>
              <a:t> and </a:t>
            </a:r>
            <a:r>
              <a:rPr lang="cs-CZ" dirty="0" err="1" smtClean="0"/>
              <a:t>pelvic</a:t>
            </a:r>
            <a:r>
              <a:rPr lang="cs-CZ" dirty="0" smtClean="0"/>
              <a:t> CT </a:t>
            </a:r>
          </a:p>
          <a:p>
            <a:pPr lvl="2"/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complication</a:t>
            </a:r>
            <a:endParaRPr lang="cs-CZ" dirty="0" smtClean="0"/>
          </a:p>
          <a:p>
            <a:pPr lvl="4"/>
            <a:r>
              <a:rPr lang="cs-CZ" dirty="0" err="1" smtClean="0"/>
              <a:t>abscess</a:t>
            </a:r>
            <a:endParaRPr lang="cs-CZ" dirty="0" smtClean="0"/>
          </a:p>
          <a:p>
            <a:pPr lvl="4"/>
            <a:r>
              <a:rPr lang="cs-CZ" dirty="0" err="1" smtClean="0"/>
              <a:t>perforation</a:t>
            </a:r>
            <a:r>
              <a:rPr lang="cs-CZ" dirty="0" smtClean="0"/>
              <a:t> (</a:t>
            </a:r>
            <a:r>
              <a:rPr lang="cs-CZ" dirty="0" err="1" smtClean="0"/>
              <a:t>extraluminal</a:t>
            </a:r>
            <a:r>
              <a:rPr lang="cs-CZ" dirty="0" smtClean="0"/>
              <a:t> air/</a:t>
            </a:r>
            <a:r>
              <a:rPr lang="cs-CZ" dirty="0" err="1" smtClean="0"/>
              <a:t>contrast</a:t>
            </a:r>
            <a:r>
              <a:rPr lang="cs-CZ" dirty="0" smtClean="0"/>
              <a:t>)</a:t>
            </a:r>
          </a:p>
          <a:p>
            <a:pPr lvl="4"/>
            <a:r>
              <a:rPr lang="cs-CZ" dirty="0" err="1" smtClean="0"/>
              <a:t>fistulace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96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r>
              <a:rPr lang="cs-CZ" altLang="cs-CZ" b="1" dirty="0" err="1" smtClean="0">
                <a:solidFill>
                  <a:srgbClr val="0070C0"/>
                </a:solidFill>
              </a:rPr>
              <a:t>Pleniér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smtClean="0">
                <a:solidFill>
                  <a:srgbClr val="0070C0"/>
                </a:solidFill>
              </a:rPr>
              <a:t>sign</a:t>
            </a:r>
            <a:endParaRPr lang="cs-CZ" altLang="cs-CZ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351837" cy="44672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kern="1200" dirty="0" smtClean="0"/>
              <a:t>= </a:t>
            </a:r>
            <a:r>
              <a:rPr lang="cs-CZ" dirty="0" err="1" smtClean="0"/>
              <a:t>painful</a:t>
            </a:r>
            <a:r>
              <a:rPr lang="cs-CZ" dirty="0" smtClean="0"/>
              <a:t> </a:t>
            </a:r>
            <a:r>
              <a:rPr lang="cs-CZ" dirty="0" err="1" smtClean="0"/>
              <a:t>percussion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11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 err="1" smtClean="0">
                <a:solidFill>
                  <a:srgbClr val="0070C0"/>
                </a:solidFill>
              </a:rPr>
              <a:t>Blumberg</a:t>
            </a:r>
            <a:r>
              <a:rPr lang="cs-CZ" altLang="cs-CZ" b="1" dirty="0" smtClean="0">
                <a:solidFill>
                  <a:srgbClr val="0070C0"/>
                </a:solidFill>
              </a:rPr>
              <a:t> sign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83971" name="Zástupný symbol pro obsah 1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r>
              <a:rPr lang="cs-CZ" altLang="cs-CZ" dirty="0" err="1" smtClean="0"/>
              <a:t>deep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palpation</a:t>
            </a:r>
            <a:r>
              <a:rPr lang="cs-CZ" altLang="cs-CZ" dirty="0" smtClean="0"/>
              <a:t> → </a:t>
            </a:r>
            <a:r>
              <a:rPr lang="cs-CZ" altLang="cs-CZ" dirty="0" err="1" smtClean="0"/>
              <a:t>quick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release</a:t>
            </a:r>
            <a:r>
              <a:rPr lang="cs-CZ" altLang="cs-CZ" dirty="0" smtClean="0"/>
              <a:t>: </a:t>
            </a:r>
            <a:r>
              <a:rPr lang="cs-CZ" altLang="cs-CZ" b="1" dirty="0" smtClean="0"/>
              <a:t>PAIN</a:t>
            </a:r>
          </a:p>
        </p:txBody>
      </p:sp>
    </p:spTree>
    <p:extLst>
      <p:ext uri="{BB962C8B-B14F-4D97-AF65-F5344CB8AC3E}">
        <p14:creationId xmlns:p14="http://schemas.microsoft.com/office/powerpoint/2010/main" xmlns="" val="28682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223963"/>
          </a:xfrm>
        </p:spPr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R</a:t>
            </a:r>
            <a:r>
              <a:rPr lang="cs-CZ" altLang="cs-CZ" dirty="0" smtClean="0">
                <a:solidFill>
                  <a:srgbClr val="0070C0"/>
                </a:solidFill>
              </a:rPr>
              <a:t>igidity (</a:t>
            </a:r>
            <a:r>
              <a:rPr lang="cs-CZ" altLang="cs-CZ" dirty="0" err="1" smtClean="0">
                <a:solidFill>
                  <a:srgbClr val="0070C0"/>
                </a:solidFill>
              </a:rPr>
              <a:t>défense</a:t>
            </a:r>
            <a:r>
              <a:rPr lang="cs-CZ" altLang="cs-CZ" dirty="0" smtClean="0">
                <a:solidFill>
                  <a:srgbClr val="0070C0"/>
                </a:solidFill>
              </a:rPr>
              <a:t> </a:t>
            </a:r>
            <a:r>
              <a:rPr lang="cs-CZ" altLang="cs-CZ" dirty="0" err="1" smtClean="0">
                <a:solidFill>
                  <a:srgbClr val="0070C0"/>
                </a:solidFill>
              </a:rPr>
              <a:t>musculaire</a:t>
            </a:r>
            <a:r>
              <a:rPr lang="cs-CZ" altLang="cs-CZ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7827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497887" cy="425132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~</a:t>
            </a:r>
            <a:r>
              <a:rPr lang="cs-CZ" altLang="cs-CZ" dirty="0" smtClean="0">
                <a:solidFill>
                  <a:srgbClr val="FF0000"/>
                </a:solidFill>
              </a:rPr>
              <a:t> </a:t>
            </a:r>
            <a:r>
              <a:rPr lang="cs-CZ" altLang="cs-CZ" dirty="0" err="1" smtClean="0">
                <a:solidFill>
                  <a:srgbClr val="FF0000"/>
                </a:solidFill>
              </a:rPr>
              <a:t>peritoneal</a:t>
            </a:r>
            <a:r>
              <a:rPr lang="cs-CZ" altLang="cs-CZ" dirty="0" smtClean="0">
                <a:solidFill>
                  <a:srgbClr val="FF0000"/>
                </a:solidFill>
              </a:rPr>
              <a:t> </a:t>
            </a:r>
            <a:r>
              <a:rPr lang="cs-CZ" altLang="cs-CZ" dirty="0" err="1" smtClean="0">
                <a:solidFill>
                  <a:srgbClr val="FF0000"/>
                </a:solidFill>
              </a:rPr>
              <a:t>irritation</a:t>
            </a:r>
            <a:endParaRPr lang="cs-CZ" altLang="cs-CZ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cs-CZ" altLang="cs-CZ" dirty="0" smtClean="0"/>
          </a:p>
          <a:p>
            <a:r>
              <a:rPr lang="cs-CZ" altLang="cs-CZ" dirty="0" err="1"/>
              <a:t>l</a:t>
            </a:r>
            <a:r>
              <a:rPr lang="cs-CZ" altLang="cs-CZ" dirty="0" err="1" smtClean="0"/>
              <a:t>ocalizated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left</a:t>
            </a:r>
            <a:r>
              <a:rPr lang="cs-CZ" altLang="cs-CZ" dirty="0" smtClean="0"/>
              <a:t> hypogastrium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diffuse</a:t>
            </a:r>
            <a:endParaRPr lang="cs-CZ" altLang="cs-CZ" dirty="0" smtClean="0"/>
          </a:p>
          <a:p>
            <a:pPr>
              <a:buFontTx/>
              <a:buNone/>
            </a:pPr>
            <a:r>
              <a:rPr lang="cs-CZ" altLang="cs-CZ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38278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iverticulitis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smtClean="0"/>
              <a:t>- </a:t>
            </a:r>
            <a:r>
              <a:rPr lang="cs-CZ" b="1" dirty="0" err="1" smtClean="0"/>
              <a:t>treatment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892480" cy="544036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uncomplicated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dirty="0" err="1" smtClean="0"/>
              <a:t>liquid</a:t>
            </a:r>
            <a:r>
              <a:rPr lang="cs-CZ" dirty="0" smtClean="0"/>
              <a:t> diet </a:t>
            </a:r>
          </a:p>
          <a:p>
            <a:pPr lvl="2"/>
            <a:r>
              <a:rPr lang="cs-CZ" dirty="0" smtClean="0"/>
              <a:t>ATB </a:t>
            </a:r>
            <a:r>
              <a:rPr lang="cs-CZ" dirty="0" err="1" smtClean="0"/>
              <a:t>targeted</a:t>
            </a:r>
            <a:r>
              <a:rPr lang="cs-CZ" dirty="0" smtClean="0"/>
              <a:t> to G- and </a:t>
            </a:r>
            <a:r>
              <a:rPr lang="cs-CZ" dirty="0" err="1" smtClean="0"/>
              <a:t>anaerobs</a:t>
            </a:r>
            <a:endParaRPr lang="cs-CZ" dirty="0" smtClean="0"/>
          </a:p>
          <a:p>
            <a:pPr lvl="3"/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ciprofloxacin</a:t>
            </a:r>
            <a:r>
              <a:rPr lang="cs-CZ" dirty="0" smtClean="0"/>
              <a:t> + </a:t>
            </a:r>
            <a:r>
              <a:rPr lang="cs-CZ" dirty="0" err="1" smtClean="0"/>
              <a:t>metronidazol</a:t>
            </a:r>
            <a:endParaRPr lang="cs-CZ" dirty="0" smtClean="0"/>
          </a:p>
          <a:p>
            <a:pPr lvl="4"/>
            <a:r>
              <a:rPr lang="cs-CZ" dirty="0"/>
              <a:t>i</a:t>
            </a:r>
            <a:r>
              <a:rPr lang="cs-CZ" dirty="0" smtClean="0"/>
              <a:t>n </a:t>
            </a:r>
            <a:r>
              <a:rPr lang="cs-CZ" dirty="0" err="1" smtClean="0"/>
              <a:t>pt</a:t>
            </a:r>
            <a:r>
              <a:rPr lang="cs-CZ" dirty="0" smtClean="0"/>
              <a:t>. </a:t>
            </a:r>
            <a:r>
              <a:rPr lang="cs-CZ" dirty="0" err="1"/>
              <a:t>w</a:t>
            </a:r>
            <a:r>
              <a:rPr lang="cs-CZ" dirty="0" err="1" smtClean="0"/>
              <a:t>ith</a:t>
            </a:r>
            <a:r>
              <a:rPr lang="cs-CZ" dirty="0" smtClean="0"/>
              <a:t> </a:t>
            </a:r>
            <a:r>
              <a:rPr lang="cs-CZ" dirty="0" err="1" smtClean="0"/>
              <a:t>fever</a:t>
            </a:r>
            <a:r>
              <a:rPr lang="cs-CZ" dirty="0" smtClean="0"/>
              <a:t>, ↑↑ CRP, and </a:t>
            </a:r>
            <a:r>
              <a:rPr lang="cs-CZ" dirty="0" err="1" smtClean="0"/>
              <a:t>comorbidities</a:t>
            </a:r>
            <a:r>
              <a:rPr lang="cs-CZ" dirty="0" smtClean="0"/>
              <a:t> </a:t>
            </a:r>
          </a:p>
          <a:p>
            <a:pPr lvl="4"/>
            <a:r>
              <a:rPr lang="cs-CZ" dirty="0" err="1"/>
              <a:t>i</a:t>
            </a:r>
            <a:r>
              <a:rPr lang="cs-CZ" dirty="0" err="1" smtClean="0"/>
              <a:t>ndividualized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: no ATB in </a:t>
            </a:r>
            <a:r>
              <a:rPr lang="cs-CZ" dirty="0" err="1" smtClean="0"/>
              <a:t>otherwise</a:t>
            </a:r>
            <a:r>
              <a:rPr lang="cs-CZ" dirty="0" smtClean="0"/>
              <a:t> </a:t>
            </a:r>
            <a:r>
              <a:rPr lang="cs-CZ" dirty="0" err="1" smtClean="0"/>
              <a:t>healthy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endParaRPr lang="cs-CZ" dirty="0" smtClean="0"/>
          </a:p>
          <a:p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complicated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b="1" dirty="0" err="1" smtClean="0"/>
              <a:t>abscess</a:t>
            </a:r>
            <a:endParaRPr lang="cs-CZ" b="1" dirty="0" smtClean="0"/>
          </a:p>
          <a:p>
            <a:pPr lvl="4"/>
            <a:r>
              <a:rPr lang="cs-CZ" dirty="0" smtClean="0"/>
              <a:t> &lt; 3 cm – ATB </a:t>
            </a:r>
          </a:p>
          <a:p>
            <a:pPr lvl="4"/>
            <a:r>
              <a:rPr lang="cs-CZ" dirty="0" smtClean="0"/>
              <a:t>&gt; 3 cm – </a:t>
            </a:r>
            <a:r>
              <a:rPr lang="cs-CZ" dirty="0" err="1" smtClean="0"/>
              <a:t>percutaneous</a:t>
            </a:r>
            <a:r>
              <a:rPr lang="cs-CZ" dirty="0" smtClean="0"/>
              <a:t> </a:t>
            </a:r>
            <a:r>
              <a:rPr lang="cs-CZ" dirty="0" err="1"/>
              <a:t>abscess</a:t>
            </a:r>
            <a:r>
              <a:rPr lang="cs-CZ" dirty="0"/>
              <a:t> </a:t>
            </a:r>
            <a:r>
              <a:rPr lang="cs-CZ" dirty="0" err="1" smtClean="0"/>
              <a:t>drainage</a:t>
            </a:r>
            <a:r>
              <a:rPr lang="cs-CZ" dirty="0" smtClean="0"/>
              <a:t> (</a:t>
            </a:r>
            <a:r>
              <a:rPr lang="en-US" dirty="0"/>
              <a:t>with the guidance of </a:t>
            </a:r>
            <a:r>
              <a:rPr lang="en-US" dirty="0" smtClean="0"/>
              <a:t>CT</a:t>
            </a:r>
            <a:r>
              <a:rPr lang="cs-CZ" dirty="0" smtClean="0"/>
              <a:t>/USG)</a:t>
            </a:r>
          </a:p>
          <a:p>
            <a:pPr lvl="4"/>
            <a:r>
              <a:rPr lang="cs-CZ" dirty="0" err="1"/>
              <a:t>m</a:t>
            </a:r>
            <a:r>
              <a:rPr lang="cs-CZ" dirty="0" err="1" smtClean="0"/>
              <a:t>ultilocular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/>
              <a:t> </a:t>
            </a:r>
            <a:r>
              <a:rPr lang="cs-CZ" dirty="0" err="1" smtClean="0"/>
              <a:t>inaccessible</a:t>
            </a:r>
            <a:r>
              <a:rPr lang="cs-CZ" dirty="0" smtClean="0"/>
              <a:t> by </a:t>
            </a:r>
            <a:r>
              <a:rPr lang="cs-CZ" dirty="0" err="1" smtClean="0"/>
              <a:t>drainage</a:t>
            </a:r>
            <a:r>
              <a:rPr lang="cs-CZ" dirty="0" smtClean="0"/>
              <a:t> </a:t>
            </a:r>
            <a:r>
              <a:rPr lang="cs-CZ" dirty="0"/>
              <a:t>→</a:t>
            </a:r>
            <a:r>
              <a:rPr lang="cs-CZ" dirty="0" smtClean="0"/>
              <a:t> </a:t>
            </a:r>
            <a:r>
              <a:rPr lang="cs-CZ" dirty="0" err="1" smtClean="0"/>
              <a:t>surgery</a:t>
            </a:r>
            <a:endParaRPr lang="cs-CZ" dirty="0" smtClean="0"/>
          </a:p>
          <a:p>
            <a:pPr lvl="2"/>
            <a:r>
              <a:rPr lang="cs-CZ" b="1" dirty="0"/>
              <a:t>f</a:t>
            </a:r>
            <a:r>
              <a:rPr lang="cs-CZ" b="1" dirty="0" smtClean="0"/>
              <a:t>ree </a:t>
            </a:r>
            <a:r>
              <a:rPr lang="cs-CZ" b="1" dirty="0" err="1" smtClean="0"/>
              <a:t>perforation</a:t>
            </a:r>
            <a:r>
              <a:rPr lang="cs-CZ" b="1" dirty="0" smtClean="0"/>
              <a:t> </a:t>
            </a:r>
          </a:p>
          <a:p>
            <a:pPr lvl="4"/>
            <a:r>
              <a:rPr lang="cs-CZ" dirty="0" err="1" smtClean="0"/>
              <a:t>stabilization</a:t>
            </a:r>
            <a:r>
              <a:rPr lang="cs-CZ" dirty="0" smtClean="0"/>
              <a:t> (</a:t>
            </a:r>
            <a:r>
              <a:rPr lang="cs-CZ" dirty="0" err="1" smtClean="0"/>
              <a:t>wide-spectrum</a:t>
            </a:r>
            <a:r>
              <a:rPr lang="cs-CZ" dirty="0" smtClean="0"/>
              <a:t> ATB,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sepsis</a:t>
            </a:r>
            <a:r>
              <a:rPr lang="cs-CZ" dirty="0" smtClean="0"/>
              <a:t>)</a:t>
            </a:r>
          </a:p>
          <a:p>
            <a:pPr lvl="4"/>
            <a:r>
              <a:rPr lang="cs-CZ" dirty="0" smtClean="0"/>
              <a:t>→ </a:t>
            </a:r>
            <a:r>
              <a:rPr lang="cs-CZ" dirty="0" err="1" smtClean="0"/>
              <a:t>surgery</a:t>
            </a:r>
            <a:endParaRPr lang="cs-CZ" dirty="0" smtClean="0"/>
          </a:p>
          <a:p>
            <a:pPr lvl="2"/>
            <a:r>
              <a:rPr lang="cs-CZ" b="1" dirty="0"/>
              <a:t>f</a:t>
            </a:r>
            <a:r>
              <a:rPr lang="cs-CZ" b="1" dirty="0" smtClean="0"/>
              <a:t>istula → </a:t>
            </a:r>
            <a:r>
              <a:rPr lang="cs-CZ" b="1" dirty="0" err="1" smtClean="0"/>
              <a:t>surgery</a:t>
            </a:r>
            <a:endParaRPr lang="cs-CZ" b="1" dirty="0" smtClean="0"/>
          </a:p>
          <a:p>
            <a:pPr lvl="2"/>
            <a:r>
              <a:rPr lang="cs-CZ" b="1" dirty="0" err="1"/>
              <a:t>c</a:t>
            </a:r>
            <a:r>
              <a:rPr lang="cs-CZ" b="1" dirty="0" err="1" smtClean="0"/>
              <a:t>hronic</a:t>
            </a:r>
            <a:r>
              <a:rPr lang="cs-CZ" b="1" dirty="0" smtClean="0"/>
              <a:t> </a:t>
            </a:r>
            <a:r>
              <a:rPr lang="cs-CZ" b="1" dirty="0" err="1" smtClean="0"/>
              <a:t>fibrotic</a:t>
            </a:r>
            <a:r>
              <a:rPr lang="cs-CZ" b="1" dirty="0"/>
              <a:t> </a:t>
            </a:r>
            <a:r>
              <a:rPr lang="cs-CZ" b="1" dirty="0" err="1" smtClean="0"/>
              <a:t>stricture</a:t>
            </a:r>
            <a:endParaRPr lang="cs-CZ" b="1" dirty="0" smtClean="0"/>
          </a:p>
          <a:p>
            <a:pPr lvl="4"/>
            <a:r>
              <a:rPr lang="cs-CZ" dirty="0" err="1"/>
              <a:t>e</a:t>
            </a:r>
            <a:r>
              <a:rPr lang="cs-CZ" dirty="0" err="1" smtClean="0"/>
              <a:t>ndoskopic</a:t>
            </a:r>
            <a:r>
              <a:rPr lang="cs-CZ" dirty="0" smtClean="0"/>
              <a:t> </a:t>
            </a:r>
            <a:r>
              <a:rPr lang="cs-CZ" dirty="0" err="1" smtClean="0"/>
              <a:t>dilatation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surgery</a:t>
            </a:r>
            <a:r>
              <a:rPr lang="cs-CZ" dirty="0" smtClean="0"/>
              <a:t> (</a:t>
            </a:r>
            <a:r>
              <a:rPr lang="cs-CZ" dirty="0" err="1" smtClean="0"/>
              <a:t>resection</a:t>
            </a:r>
            <a:r>
              <a:rPr lang="cs-CZ" dirty="0" smtClean="0"/>
              <a:t>)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278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err="1">
                <a:solidFill>
                  <a:srgbClr val="FF0000"/>
                </a:solidFill>
              </a:rPr>
              <a:t>D</a:t>
            </a:r>
            <a:r>
              <a:rPr lang="cs-CZ" b="1" dirty="0" err="1" smtClean="0">
                <a:solidFill>
                  <a:srgbClr val="FF0000"/>
                </a:solidFill>
              </a:rPr>
              <a:t>iverticular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bleeding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painless hematochezia </a:t>
            </a:r>
            <a:endParaRPr lang="cs-CZ" dirty="0" smtClean="0"/>
          </a:p>
          <a:p>
            <a:pPr lvl="4"/>
            <a:r>
              <a:rPr lang="en-US" dirty="0" smtClean="0"/>
              <a:t>due </a:t>
            </a:r>
            <a:r>
              <a:rPr lang="en-US" dirty="0"/>
              <a:t>to segmental weakness of the vasa recta associated with a diverticulum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right colon is the source of </a:t>
            </a:r>
            <a:r>
              <a:rPr lang="en-US" dirty="0" smtClean="0"/>
              <a:t>diverticular </a:t>
            </a:r>
            <a:r>
              <a:rPr lang="en-US" dirty="0"/>
              <a:t>bleeding in 50 to 90 </a:t>
            </a:r>
            <a:r>
              <a:rPr lang="cs-CZ" dirty="0" smtClean="0"/>
              <a:t>%</a:t>
            </a:r>
          </a:p>
          <a:p>
            <a:pPr lvl="2"/>
            <a:r>
              <a:rPr lang="en-US" dirty="0" smtClean="0"/>
              <a:t>possible explanation</a:t>
            </a:r>
            <a:endParaRPr lang="cs-CZ" dirty="0" smtClean="0"/>
          </a:p>
          <a:p>
            <a:pPr lvl="4"/>
            <a:r>
              <a:rPr lang="en-US" dirty="0" smtClean="0"/>
              <a:t>right-sided </a:t>
            </a:r>
            <a:r>
              <a:rPr lang="en-US" dirty="0"/>
              <a:t>diverticula have wider necks and domes, exposing a greater length of vasa recta to </a:t>
            </a:r>
            <a:r>
              <a:rPr lang="en-US" dirty="0" smtClean="0"/>
              <a:t>injury</a:t>
            </a:r>
            <a:endParaRPr lang="cs-CZ" dirty="0" smtClean="0"/>
          </a:p>
          <a:p>
            <a:pPr lvl="4"/>
            <a:r>
              <a:rPr lang="en-US" dirty="0" smtClean="0"/>
              <a:t>the </a:t>
            </a:r>
            <a:r>
              <a:rPr lang="en-US" dirty="0"/>
              <a:t>thinner wall of the right colon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87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err="1">
                <a:solidFill>
                  <a:srgbClr val="00B050"/>
                </a:solidFill>
              </a:rPr>
              <a:t>S</a:t>
            </a:r>
            <a:r>
              <a:rPr lang="cs-CZ" b="1" dirty="0" err="1" smtClean="0">
                <a:solidFill>
                  <a:srgbClr val="00B050"/>
                </a:solidFill>
              </a:rPr>
              <a:t>egmental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colitis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associated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err="1" smtClean="0">
                <a:solidFill>
                  <a:srgbClr val="00B050"/>
                </a:solidFill>
              </a:rPr>
              <a:t>with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diverticula</a:t>
            </a:r>
            <a:r>
              <a:rPr lang="cs-CZ" b="1" dirty="0">
                <a:solidFill>
                  <a:srgbClr val="00B050"/>
                </a:solidFill>
              </a:rPr>
              <a:t/>
            </a:r>
            <a:br>
              <a:rPr lang="cs-CZ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/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r</a:t>
            </a:r>
            <a:r>
              <a:rPr lang="cs-CZ" dirty="0" err="1" smtClean="0"/>
              <a:t>are</a:t>
            </a:r>
            <a:r>
              <a:rPr lang="cs-CZ" dirty="0" smtClean="0"/>
              <a:t> </a:t>
            </a:r>
            <a:r>
              <a:rPr lang="cs-CZ" dirty="0" err="1" smtClean="0"/>
              <a:t>complication</a:t>
            </a:r>
            <a:r>
              <a:rPr lang="cs-CZ" dirty="0" smtClean="0"/>
              <a:t> (~ 1 %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diverticulosis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colonoscopy</a:t>
            </a:r>
            <a:r>
              <a:rPr lang="cs-CZ" dirty="0" smtClean="0"/>
              <a:t>:</a:t>
            </a:r>
          </a:p>
          <a:p>
            <a:pPr lvl="2"/>
            <a:r>
              <a:rPr lang="en-US" dirty="0" smtClean="0"/>
              <a:t>inflammation </a:t>
            </a:r>
            <a:r>
              <a:rPr lang="en-US" dirty="0"/>
              <a:t>in the </a:t>
            </a:r>
            <a:r>
              <a:rPr lang="en-US" dirty="0" err="1"/>
              <a:t>interdiverticular</a:t>
            </a:r>
            <a:r>
              <a:rPr lang="en-US" dirty="0"/>
              <a:t> mucosa </a:t>
            </a:r>
            <a:r>
              <a:rPr lang="cs-CZ" dirty="0" smtClean="0"/>
              <a:t>(</a:t>
            </a:r>
            <a:r>
              <a:rPr lang="en-US" dirty="0" smtClean="0"/>
              <a:t>without </a:t>
            </a:r>
            <a:r>
              <a:rPr lang="en-US" dirty="0"/>
              <a:t>involvement of the diverticular </a:t>
            </a:r>
            <a:r>
              <a:rPr lang="en-US" dirty="0" smtClean="0"/>
              <a:t>orifices</a:t>
            </a:r>
            <a:r>
              <a:rPr lang="cs-CZ" dirty="0" smtClean="0"/>
              <a:t>)</a:t>
            </a:r>
          </a:p>
          <a:p>
            <a:pPr lvl="2"/>
            <a:r>
              <a:rPr lang="cs-CZ" dirty="0" err="1" smtClean="0"/>
              <a:t>rectum</a:t>
            </a:r>
            <a:r>
              <a:rPr lang="cs-CZ" dirty="0" smtClean="0"/>
              <a:t> not </a:t>
            </a:r>
            <a:r>
              <a:rPr lang="cs-CZ" dirty="0" err="1" smtClean="0"/>
              <a:t>involved</a:t>
            </a:r>
            <a:endParaRPr lang="cs-CZ" dirty="0" smtClean="0"/>
          </a:p>
          <a:p>
            <a:r>
              <a:rPr lang="cs-CZ" dirty="0" err="1" smtClean="0"/>
              <a:t>symptomatology</a:t>
            </a:r>
            <a:endParaRPr lang="cs-CZ" dirty="0" smtClean="0"/>
          </a:p>
          <a:p>
            <a:pPr lvl="4"/>
            <a:r>
              <a:rPr lang="cs-CZ" dirty="0" err="1"/>
              <a:t>c</a:t>
            </a:r>
            <a:r>
              <a:rPr lang="cs-CZ" dirty="0" err="1" smtClean="0"/>
              <a:t>rampy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 in </a:t>
            </a:r>
            <a:r>
              <a:rPr lang="cs-CZ" dirty="0" err="1" smtClean="0"/>
              <a:t>left</a:t>
            </a:r>
            <a:r>
              <a:rPr lang="cs-CZ" dirty="0" smtClean="0"/>
              <a:t> hypogastrium</a:t>
            </a:r>
          </a:p>
          <a:p>
            <a:pPr lvl="4"/>
            <a:r>
              <a:rPr lang="cs-CZ" dirty="0" err="1" smtClean="0"/>
              <a:t>diarrhea</a:t>
            </a:r>
            <a:endParaRPr lang="cs-CZ" dirty="0" smtClean="0"/>
          </a:p>
          <a:p>
            <a:pPr lvl="4"/>
            <a:r>
              <a:rPr lang="cs-CZ" dirty="0" err="1" smtClean="0"/>
              <a:t>bleeding</a:t>
            </a:r>
            <a:r>
              <a:rPr lang="cs-CZ" dirty="0" smtClean="0"/>
              <a:t>	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herapy</a:t>
            </a:r>
            <a:r>
              <a:rPr lang="cs-CZ" dirty="0" smtClean="0"/>
              <a:t>:</a:t>
            </a:r>
          </a:p>
          <a:p>
            <a:pPr lvl="4"/>
            <a:r>
              <a:rPr lang="cs-CZ" dirty="0" err="1" smtClean="0"/>
              <a:t>sequential</a:t>
            </a:r>
            <a:r>
              <a:rPr lang="cs-CZ" dirty="0" smtClean="0"/>
              <a:t>: ATB (</a:t>
            </a:r>
            <a:r>
              <a:rPr lang="cs-CZ" dirty="0" err="1" smtClean="0"/>
              <a:t>ciprofloxacin+metronidazol</a:t>
            </a:r>
            <a:r>
              <a:rPr lang="cs-CZ" dirty="0" smtClean="0"/>
              <a:t>) →</a:t>
            </a:r>
            <a:r>
              <a:rPr lang="cs-CZ" dirty="0" err="1" smtClean="0"/>
              <a:t>mesalazin</a:t>
            </a:r>
            <a:r>
              <a:rPr lang="cs-CZ" dirty="0" smtClean="0"/>
              <a:t> → </a:t>
            </a:r>
            <a:r>
              <a:rPr lang="cs-CZ" dirty="0" err="1" smtClean="0"/>
              <a:t>p.o</a:t>
            </a:r>
            <a:r>
              <a:rPr lang="cs-CZ" dirty="0" smtClean="0"/>
              <a:t>. </a:t>
            </a:r>
            <a:r>
              <a:rPr lang="cs-CZ" dirty="0" err="1" smtClean="0"/>
              <a:t>corticosteroids</a:t>
            </a:r>
            <a:endParaRPr lang="cs-CZ" dirty="0" smtClean="0"/>
          </a:p>
          <a:p>
            <a:pPr lvl="4"/>
            <a:r>
              <a:rPr lang="cs-CZ" dirty="0" err="1"/>
              <a:t>w</a:t>
            </a:r>
            <a:r>
              <a:rPr lang="cs-CZ" dirty="0" err="1" smtClean="0"/>
              <a:t>hen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neffective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in </a:t>
            </a:r>
            <a:r>
              <a:rPr lang="cs-CZ" dirty="0" err="1" smtClean="0"/>
              <a:t>cortico-dependency</a:t>
            </a:r>
            <a:r>
              <a:rPr lang="cs-CZ" dirty="0" smtClean="0"/>
              <a:t>/</a:t>
            </a:r>
            <a:r>
              <a:rPr lang="cs-CZ" dirty="0" err="1" smtClean="0"/>
              <a:t>resistance</a:t>
            </a:r>
            <a:r>
              <a:rPr lang="cs-CZ" dirty="0" smtClean="0"/>
              <a:t> → </a:t>
            </a:r>
            <a:r>
              <a:rPr lang="cs-CZ" dirty="0" err="1" smtClean="0"/>
              <a:t>resection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49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4294967295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Thank</a:t>
            </a:r>
            <a:r>
              <a:rPr lang="cs-CZ" sz="4400" dirty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your</a:t>
            </a:r>
            <a:r>
              <a:rPr lang="cs-CZ" sz="4400" dirty="0"/>
              <a:t> </a:t>
            </a:r>
            <a:r>
              <a:rPr lang="cs-CZ" sz="4400" dirty="0" err="1"/>
              <a:t>attention</a:t>
            </a:r>
            <a:r>
              <a:rPr lang="cs-CZ" sz="4400"/>
              <a:t>.</a:t>
            </a:r>
          </a:p>
          <a:p>
            <a:pPr marL="0" indent="0"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42538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Terminology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 </a:t>
            </a:r>
            <a:r>
              <a:rPr lang="en-US" dirty="0" smtClean="0"/>
              <a:t>diverticulum </a:t>
            </a:r>
            <a:r>
              <a:rPr lang="cs-CZ" dirty="0" smtClean="0"/>
              <a:t>= </a:t>
            </a:r>
            <a:r>
              <a:rPr lang="en-US" dirty="0" smtClean="0"/>
              <a:t>a sac-like </a:t>
            </a:r>
            <a:r>
              <a:rPr lang="en-US" dirty="0"/>
              <a:t>protrusion in the wall of a hollow organ</a:t>
            </a:r>
            <a:endParaRPr lang="cs-CZ" dirty="0" smtClean="0"/>
          </a:p>
          <a:p>
            <a:pPr lvl="2"/>
            <a:r>
              <a:rPr lang="cs-CZ" b="1" dirty="0" err="1" smtClean="0"/>
              <a:t>true</a:t>
            </a:r>
            <a:r>
              <a:rPr lang="cs-CZ" dirty="0" smtClean="0"/>
              <a:t>: </a:t>
            </a:r>
            <a:r>
              <a:rPr lang="en-US" dirty="0" smtClean="0"/>
              <a:t>involve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all layers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endParaRPr lang="cs-CZ" dirty="0" smtClean="0"/>
          </a:p>
          <a:p>
            <a:pPr lvl="2"/>
            <a:r>
              <a:rPr lang="cs-CZ" b="1" dirty="0" err="1" smtClean="0"/>
              <a:t>false</a:t>
            </a:r>
            <a:r>
              <a:rPr lang="cs-CZ" dirty="0" smtClean="0"/>
              <a:t>: </a:t>
            </a:r>
            <a:r>
              <a:rPr lang="en-US" dirty="0" smtClean="0"/>
              <a:t>involve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only the </a:t>
            </a:r>
            <a:r>
              <a:rPr lang="cs-CZ" dirty="0" err="1" smtClean="0"/>
              <a:t>mucosa</a:t>
            </a:r>
            <a:r>
              <a:rPr lang="cs-CZ" dirty="0" smtClean="0"/>
              <a:t> and </a:t>
            </a:r>
            <a:r>
              <a:rPr lang="en-US" dirty="0" smtClean="0"/>
              <a:t>submucosa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en-US" b="1" dirty="0" err="1" smtClean="0"/>
              <a:t>pulsion</a:t>
            </a:r>
            <a:r>
              <a:rPr lang="en-US" b="1" dirty="0" smtClean="0"/>
              <a:t> </a:t>
            </a:r>
            <a:r>
              <a:rPr lang="en-US" b="1" dirty="0" err="1" smtClean="0"/>
              <a:t>diverticul</a:t>
            </a:r>
            <a:r>
              <a:rPr lang="cs-CZ" b="1" dirty="0" smtClean="0"/>
              <a:t>um</a:t>
            </a:r>
            <a:r>
              <a:rPr lang="en-US" dirty="0" smtClean="0"/>
              <a:t>: </a:t>
            </a:r>
            <a:r>
              <a:rPr lang="en-US" dirty="0"/>
              <a:t>occurs secondary to increased intraluminal </a:t>
            </a:r>
            <a:r>
              <a:rPr lang="en-US" dirty="0" smtClean="0"/>
              <a:t>pressure</a:t>
            </a:r>
            <a:endParaRPr lang="cs-CZ" dirty="0" smtClean="0"/>
          </a:p>
          <a:p>
            <a:pPr lvl="2"/>
            <a:r>
              <a:rPr lang="en-US" b="1" dirty="0"/>
              <a:t>traction </a:t>
            </a:r>
            <a:r>
              <a:rPr lang="en-US" b="1" dirty="0" err="1" smtClean="0"/>
              <a:t>diverticul</a:t>
            </a:r>
            <a:r>
              <a:rPr lang="cs-CZ" b="1" dirty="0" smtClean="0"/>
              <a:t>um</a:t>
            </a:r>
            <a:r>
              <a:rPr lang="en-US" dirty="0" smtClean="0"/>
              <a:t>: </a:t>
            </a:r>
            <a:r>
              <a:rPr lang="en-US" dirty="0"/>
              <a:t>occurs secondary to pulling forces on the outer aspect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endParaRPr lang="cs-CZ" dirty="0" smtClean="0"/>
          </a:p>
          <a:p>
            <a:pPr lvl="4"/>
            <a:r>
              <a:rPr lang="cs-CZ" dirty="0" err="1"/>
              <a:t>f</a:t>
            </a:r>
            <a:r>
              <a:rPr lang="cs-CZ" dirty="0" err="1" smtClean="0"/>
              <a:t>ibrotization</a:t>
            </a:r>
            <a:r>
              <a:rPr lang="cs-CZ" dirty="0" smtClean="0"/>
              <a:t> (</a:t>
            </a:r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inflammation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diverticulosis</a:t>
            </a:r>
            <a:r>
              <a:rPr lang="cs-CZ" dirty="0" smtClean="0"/>
              <a:t> =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diverticula</a:t>
            </a:r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diverticulitis</a:t>
            </a:r>
            <a:r>
              <a:rPr lang="cs-CZ" dirty="0" smtClean="0"/>
              <a:t> = </a:t>
            </a:r>
            <a:r>
              <a:rPr lang="cs-CZ" dirty="0" err="1"/>
              <a:t>inflammation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 smtClean="0"/>
              <a:t>diverticulum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8236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Diverticula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intestine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/>
          <a:p>
            <a:r>
              <a:rPr lang="cs-CZ" dirty="0" err="1">
                <a:sym typeface="Helvetica"/>
              </a:rPr>
              <a:t>f</a:t>
            </a:r>
            <a:r>
              <a:rPr lang="cs-CZ" dirty="0" err="1" smtClean="0">
                <a:sym typeface="Helvetica"/>
              </a:rPr>
              <a:t>alse</a:t>
            </a:r>
            <a:r>
              <a:rPr lang="cs-CZ" dirty="0" smtClean="0">
                <a:sym typeface="Helvetica"/>
              </a:rPr>
              <a:t>, </a:t>
            </a:r>
            <a:r>
              <a:rPr lang="cs-CZ" dirty="0" err="1" smtClean="0">
                <a:sym typeface="Helvetica"/>
              </a:rPr>
              <a:t>pulsion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diverticula</a:t>
            </a:r>
            <a:endParaRPr lang="cs-CZ" dirty="0" smtClean="0">
              <a:sym typeface="Helvetica"/>
            </a:endParaRPr>
          </a:p>
          <a:p>
            <a:r>
              <a:rPr lang="cs-CZ" dirty="0" err="1"/>
              <a:t>mucosa</a:t>
            </a:r>
            <a:r>
              <a:rPr lang="cs-CZ" dirty="0"/>
              <a:t> and </a:t>
            </a:r>
            <a:r>
              <a:rPr lang="en-US" dirty="0" smtClean="0"/>
              <a:t>submucosa</a:t>
            </a:r>
            <a:endParaRPr lang="cs-CZ" dirty="0" smtClean="0">
              <a:sym typeface="Helvetica"/>
            </a:endParaRPr>
          </a:p>
          <a:p>
            <a:pPr lvl="2"/>
            <a:r>
              <a:rPr lang="cs-CZ" dirty="0" err="1" smtClean="0">
                <a:sym typeface="Helvetica"/>
              </a:rPr>
              <a:t>protrusion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through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the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muscle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layer</a:t>
            </a:r>
            <a:endParaRPr lang="cs-CZ" dirty="0" smtClean="0">
              <a:sym typeface="Helvetica"/>
            </a:endParaRPr>
          </a:p>
          <a:p>
            <a:pPr lvl="3"/>
            <a:r>
              <a:rPr lang="cs-CZ" dirty="0" err="1">
                <a:sym typeface="Helvetica"/>
              </a:rPr>
              <a:t>f</a:t>
            </a:r>
            <a:r>
              <a:rPr lang="cs-CZ" dirty="0" err="1" smtClean="0">
                <a:sym typeface="Helvetica"/>
              </a:rPr>
              <a:t>requently</a:t>
            </a:r>
            <a:r>
              <a:rPr lang="cs-CZ" dirty="0" smtClean="0">
                <a:sym typeface="Helvetica"/>
              </a:rPr>
              <a:t> </a:t>
            </a:r>
            <a:r>
              <a:rPr lang="en-US" dirty="0" smtClean="0"/>
              <a:t>where </a:t>
            </a:r>
            <a:r>
              <a:rPr lang="en-US" dirty="0"/>
              <a:t>the vasa recta penetrate the circular muscle layer</a:t>
            </a:r>
            <a:endParaRPr lang="cs-CZ" dirty="0" smtClean="0">
              <a:sym typeface="Helvetica"/>
            </a:endParaRPr>
          </a:p>
          <a:p>
            <a:pPr lvl="2"/>
            <a:r>
              <a:rPr lang="cs-CZ" dirty="0" err="1" smtClean="0">
                <a:sym typeface="Helvetica"/>
              </a:rPr>
              <a:t>covered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only</a:t>
            </a:r>
            <a:r>
              <a:rPr lang="cs-CZ" dirty="0" smtClean="0">
                <a:sym typeface="Helvetica"/>
              </a:rPr>
              <a:t> by </a:t>
            </a:r>
            <a:r>
              <a:rPr lang="cs-CZ" dirty="0" err="1" smtClean="0">
                <a:sym typeface="Helvetica"/>
              </a:rPr>
              <a:t>the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serosa</a:t>
            </a:r>
            <a:endParaRPr lang="cs-CZ" dirty="0" smtClean="0">
              <a:sym typeface="Helvetica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39952" y="6381328"/>
            <a:ext cx="5266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DOI: 10.1148/radiographics.20.2.g00mc15399 · Source: </a:t>
            </a:r>
            <a:r>
              <a:rPr lang="cs-CZ" sz="1400" dirty="0" err="1"/>
              <a:t>PubMed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42772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Diverticular</a:t>
            </a:r>
            <a:r>
              <a:rPr lang="cs-CZ" b="1" dirty="0"/>
              <a:t> </a:t>
            </a:r>
            <a:r>
              <a:rPr lang="cs-CZ" b="1" dirty="0" err="1"/>
              <a:t>disease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283968" y="1844824"/>
            <a:ext cx="4680520" cy="4281339"/>
          </a:xfrm>
        </p:spPr>
        <p:txBody>
          <a:bodyPr/>
          <a:lstStyle/>
          <a:p>
            <a:r>
              <a:rPr lang="cs-CZ" dirty="0" err="1" smtClean="0"/>
              <a:t>diverticulosis</a:t>
            </a:r>
            <a:endParaRPr lang="cs-CZ" dirty="0" smtClean="0"/>
          </a:p>
          <a:p>
            <a:r>
              <a:rPr lang="cs-CZ" dirty="0" smtClean="0"/>
              <a:t>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complication</a:t>
            </a:r>
            <a:r>
              <a:rPr lang="cs-CZ" dirty="0" smtClean="0"/>
              <a:t>: </a:t>
            </a:r>
          </a:p>
          <a:p>
            <a:pPr lvl="1"/>
            <a:r>
              <a:rPr lang="cs-CZ" dirty="0" err="1" smtClean="0"/>
              <a:t>diverticulitis</a:t>
            </a:r>
            <a:endParaRPr lang="cs-CZ" dirty="0" smtClean="0"/>
          </a:p>
          <a:p>
            <a:pPr lvl="1"/>
            <a:r>
              <a:rPr lang="cs-CZ" dirty="0" err="1"/>
              <a:t>d</a:t>
            </a:r>
            <a:r>
              <a:rPr lang="cs-CZ" dirty="0" err="1" smtClean="0"/>
              <a:t>iverticular</a:t>
            </a:r>
            <a:r>
              <a:rPr lang="cs-CZ" dirty="0" smtClean="0"/>
              <a:t> </a:t>
            </a:r>
            <a:r>
              <a:rPr lang="cs-CZ" dirty="0" err="1" smtClean="0"/>
              <a:t>bleeding</a:t>
            </a:r>
            <a:endParaRPr lang="cs-CZ" dirty="0" smtClean="0"/>
          </a:p>
          <a:p>
            <a:pPr lvl="1"/>
            <a:r>
              <a:rPr lang="cs-CZ" dirty="0" smtClean="0"/>
              <a:t>s</a:t>
            </a:r>
            <a:r>
              <a:rPr lang="en-US" dirty="0" err="1" smtClean="0"/>
              <a:t>egmental</a:t>
            </a:r>
            <a:r>
              <a:rPr lang="en-US" dirty="0" smtClean="0"/>
              <a:t> </a:t>
            </a:r>
            <a:r>
              <a:rPr lang="en-US" dirty="0"/>
              <a:t>colitis associated with diverticulosis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4139952" y="6381328"/>
            <a:ext cx="5266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DOI: 10.1148/radiographics.20.2.g00mc15399 · Source: </a:t>
            </a:r>
            <a:r>
              <a:rPr lang="cs-CZ" sz="1400" dirty="0" err="1"/>
              <a:t>PubMed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1701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Diverticula</a:t>
            </a:r>
            <a:r>
              <a:rPr lang="cs-CZ" dirty="0" smtClean="0"/>
              <a:t> - </a:t>
            </a:r>
            <a:r>
              <a:rPr lang="cs-CZ" dirty="0" err="1" smtClean="0"/>
              <a:t>pathogenesis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327374" y="1600200"/>
            <a:ext cx="5709122" cy="478112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>
                <a:sym typeface="Helvetica"/>
              </a:rPr>
              <a:t>a</a:t>
            </a:r>
            <a:r>
              <a:rPr lang="cs-CZ" dirty="0" err="1" smtClean="0">
                <a:sym typeface="Helvetica"/>
              </a:rPr>
              <a:t>bnormal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colonic</a:t>
            </a:r>
            <a:r>
              <a:rPr lang="cs-CZ" dirty="0" smtClean="0">
                <a:sym typeface="Helvetica"/>
              </a:rPr>
              <a:t> motility</a:t>
            </a:r>
          </a:p>
          <a:p>
            <a:pPr lvl="2"/>
            <a:r>
              <a:rPr lang="cs-CZ" dirty="0" smtClean="0">
                <a:sym typeface="Helvetica"/>
              </a:rPr>
              <a:t>↓ </a:t>
            </a:r>
            <a:r>
              <a:rPr lang="cs-CZ" dirty="0" err="1" smtClean="0">
                <a:sym typeface="Helvetica"/>
              </a:rPr>
              <a:t>interstitial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cells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of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Cajal</a:t>
            </a:r>
            <a:r>
              <a:rPr lang="cs-CZ" dirty="0" smtClean="0">
                <a:sym typeface="Helvetica"/>
              </a:rPr>
              <a:t> </a:t>
            </a:r>
          </a:p>
          <a:p>
            <a:pPr lvl="2"/>
            <a:r>
              <a:rPr lang="cs-CZ" dirty="0" err="1" smtClean="0">
                <a:sym typeface="Helvetica"/>
              </a:rPr>
              <a:t>hypersegmentation</a:t>
            </a:r>
            <a:r>
              <a:rPr lang="cs-CZ" dirty="0" smtClean="0">
                <a:sym typeface="Helvetica"/>
              </a:rPr>
              <a:t>: → </a:t>
            </a:r>
            <a:r>
              <a:rPr lang="cs-CZ" dirty="0" err="1" smtClean="0">
                <a:sym typeface="Helvetica"/>
              </a:rPr>
              <a:t>high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pressure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activity</a:t>
            </a:r>
            <a:endParaRPr lang="cs-CZ" dirty="0" smtClean="0">
              <a:sym typeface="Helvetica"/>
            </a:endParaRPr>
          </a:p>
          <a:p>
            <a:r>
              <a:rPr lang="cs-CZ" dirty="0" err="1">
                <a:sym typeface="Helvetica"/>
              </a:rPr>
              <a:t>c</a:t>
            </a:r>
            <a:r>
              <a:rPr lang="cs-CZ" dirty="0" err="1" smtClean="0">
                <a:sym typeface="Helvetica"/>
              </a:rPr>
              <a:t>olonic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wall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structure</a:t>
            </a:r>
            <a:r>
              <a:rPr lang="cs-CZ" dirty="0" smtClean="0">
                <a:sym typeface="Helvetica"/>
              </a:rPr>
              <a:t> abnormality: </a:t>
            </a:r>
          </a:p>
          <a:p>
            <a:pPr lvl="2"/>
            <a:r>
              <a:rPr lang="cs-CZ" dirty="0" err="1">
                <a:sym typeface="Helvetica"/>
              </a:rPr>
              <a:t>t</a:t>
            </a:r>
            <a:r>
              <a:rPr lang="cs-CZ" dirty="0" err="1" smtClean="0">
                <a:sym typeface="Helvetica"/>
              </a:rPr>
              <a:t>hiner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muscle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layer</a:t>
            </a:r>
            <a:endParaRPr lang="cs-CZ" dirty="0" smtClean="0">
              <a:sym typeface="Helvetica"/>
            </a:endParaRPr>
          </a:p>
          <a:p>
            <a:pPr lvl="2"/>
            <a:r>
              <a:rPr lang="cs-CZ" dirty="0" err="1">
                <a:sym typeface="Helvetica"/>
              </a:rPr>
              <a:t>c</a:t>
            </a:r>
            <a:r>
              <a:rPr lang="cs-CZ" dirty="0" err="1" smtClean="0">
                <a:sym typeface="Helvetica"/>
              </a:rPr>
              <a:t>ollagen</a:t>
            </a:r>
            <a:r>
              <a:rPr lang="cs-CZ" dirty="0" smtClean="0">
                <a:sym typeface="Helvetica"/>
              </a:rPr>
              <a:t> abnormality</a:t>
            </a:r>
          </a:p>
          <a:p>
            <a:r>
              <a:rPr lang="cs-CZ" dirty="0" err="1" smtClean="0">
                <a:sym typeface="Helvetica"/>
              </a:rPr>
              <a:t>lifestyle</a:t>
            </a:r>
            <a:r>
              <a:rPr lang="cs-CZ" dirty="0" smtClean="0">
                <a:sym typeface="Helvetica"/>
              </a:rPr>
              <a:t> risk </a:t>
            </a:r>
            <a:r>
              <a:rPr lang="cs-CZ" dirty="0" err="1" smtClean="0">
                <a:sym typeface="Helvetica"/>
              </a:rPr>
              <a:t>factors</a:t>
            </a:r>
            <a:endParaRPr lang="cs-CZ" dirty="0" smtClean="0">
              <a:sym typeface="Helvetica"/>
            </a:endParaRPr>
          </a:p>
          <a:p>
            <a:pPr lvl="2"/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dietary</a:t>
            </a:r>
            <a:r>
              <a:rPr lang="cs-CZ" dirty="0"/>
              <a:t> </a:t>
            </a:r>
            <a:r>
              <a:rPr lang="cs-CZ" dirty="0" err="1" smtClean="0"/>
              <a:t>fiber</a:t>
            </a:r>
            <a:endParaRPr lang="cs-CZ" dirty="0" smtClean="0"/>
          </a:p>
          <a:p>
            <a:pPr lvl="2"/>
            <a:r>
              <a:rPr lang="en-US" dirty="0" smtClean="0"/>
              <a:t>high red meat</a:t>
            </a:r>
            <a:r>
              <a:rPr lang="cs-CZ" dirty="0" smtClean="0"/>
              <a:t> and fat</a:t>
            </a:r>
            <a:endParaRPr lang="cs-CZ" dirty="0" smtClean="0">
              <a:sym typeface="Helvetica"/>
            </a:endParaRPr>
          </a:p>
          <a:p>
            <a:pPr lvl="2"/>
            <a:r>
              <a:rPr lang="cs-CZ" dirty="0"/>
              <a:t>smoking </a:t>
            </a:r>
            <a:r>
              <a:rPr lang="cs-CZ" dirty="0" smtClean="0"/>
              <a:t>(risk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perforated</a:t>
            </a:r>
            <a:r>
              <a:rPr lang="cs-CZ" dirty="0" smtClean="0"/>
              <a:t> </a:t>
            </a:r>
            <a:r>
              <a:rPr lang="cs-CZ" dirty="0" err="1" smtClean="0"/>
              <a:t>diverticulitis</a:t>
            </a:r>
            <a:r>
              <a:rPr lang="cs-CZ" dirty="0" smtClean="0"/>
              <a:t>)</a:t>
            </a:r>
            <a:r>
              <a:rPr lang="cs-CZ" dirty="0" smtClean="0">
                <a:sym typeface="Helvetica"/>
              </a:rPr>
              <a:t>, </a:t>
            </a:r>
            <a:r>
              <a:rPr lang="cs-CZ" dirty="0" err="1" smtClean="0">
                <a:sym typeface="Helvetica"/>
              </a:rPr>
              <a:t>alcohol</a:t>
            </a:r>
            <a:r>
              <a:rPr lang="cs-CZ" dirty="0" smtClean="0">
                <a:sym typeface="Helvetica"/>
              </a:rPr>
              <a:t>, NSAID</a:t>
            </a:r>
          </a:p>
          <a:p>
            <a:pPr lvl="2"/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/>
              <a:t>BMI (≥25 kg/m</a:t>
            </a:r>
            <a:r>
              <a:rPr lang="cs-CZ" baseline="30000" dirty="0"/>
              <a:t>2</a:t>
            </a:r>
            <a:r>
              <a:rPr lang="cs-CZ" dirty="0"/>
              <a:t>)</a:t>
            </a:r>
            <a:endParaRPr lang="cs-CZ" dirty="0" smtClean="0">
              <a:sym typeface="Helvetica"/>
            </a:endParaRPr>
          </a:p>
          <a:p>
            <a:pPr lvl="2"/>
            <a:r>
              <a:rPr lang="en-US" dirty="0" smtClean="0"/>
              <a:t>lack </a:t>
            </a:r>
            <a:r>
              <a:rPr lang="en-US" dirty="0"/>
              <a:t>of vigorous physical activity</a:t>
            </a:r>
            <a:endParaRPr lang="cs-CZ" dirty="0" smtClean="0">
              <a:sym typeface="Helvetica"/>
            </a:endParaRPr>
          </a:p>
          <a:p>
            <a:r>
              <a:rPr lang="cs-CZ" dirty="0" smtClean="0">
                <a:sym typeface="Helvetica"/>
              </a:rPr>
              <a:t>? </a:t>
            </a:r>
            <a:r>
              <a:rPr lang="cs-CZ" dirty="0" err="1" smtClean="0">
                <a:sym typeface="Helvetica"/>
              </a:rPr>
              <a:t>genetic</a:t>
            </a:r>
            <a:r>
              <a:rPr lang="cs-CZ" dirty="0" smtClean="0">
                <a:sym typeface="Helvetica"/>
              </a:rPr>
              <a:t> </a:t>
            </a:r>
            <a:r>
              <a:rPr lang="cs-CZ" dirty="0" err="1" smtClean="0">
                <a:sym typeface="Helvetica"/>
              </a:rPr>
              <a:t>factors</a:t>
            </a:r>
            <a:r>
              <a:rPr lang="cs-CZ" dirty="0" smtClean="0">
                <a:sym typeface="Helvetica"/>
              </a:rPr>
              <a:t>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39952" y="6381328"/>
            <a:ext cx="5266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DOI: 10.1148/radiographics.20.2.g00mc15399 · Source: </a:t>
            </a:r>
            <a:r>
              <a:rPr lang="cs-CZ" sz="1400" dirty="0" err="1"/>
              <a:t>PubMed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30717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Diverticulosis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frequent</a:t>
            </a:r>
            <a:r>
              <a:rPr lang="cs-CZ" dirty="0" smtClean="0"/>
              <a:t> </a:t>
            </a:r>
            <a:r>
              <a:rPr lang="cs-CZ" dirty="0" err="1" smtClean="0"/>
              <a:t>patological</a:t>
            </a:r>
            <a:r>
              <a:rPr lang="cs-CZ" dirty="0" smtClean="0"/>
              <a:t> </a:t>
            </a:r>
            <a:r>
              <a:rPr lang="cs-CZ" dirty="0" err="1" smtClean="0"/>
              <a:t>finding</a:t>
            </a:r>
            <a:r>
              <a:rPr lang="cs-CZ" dirty="0" smtClean="0"/>
              <a:t> in </a:t>
            </a:r>
            <a:r>
              <a:rPr lang="cs-CZ" dirty="0" err="1" smtClean="0"/>
              <a:t>colon</a:t>
            </a:r>
            <a:r>
              <a:rPr lang="cs-CZ" dirty="0" smtClean="0"/>
              <a:t> (in </a:t>
            </a:r>
            <a:r>
              <a:rPr lang="cs-CZ" dirty="0" err="1" smtClean="0"/>
              <a:t>colonoscopy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in 80 % </a:t>
            </a:r>
            <a:r>
              <a:rPr lang="cs-CZ" b="1" u="sng" dirty="0" err="1" smtClean="0">
                <a:solidFill>
                  <a:srgbClr val="7030A0"/>
                </a:solidFill>
              </a:rPr>
              <a:t>asymptomatic</a:t>
            </a:r>
            <a:r>
              <a:rPr lang="cs-CZ" b="1" u="sng" dirty="0" smtClean="0">
                <a:solidFill>
                  <a:srgbClr val="7030A0"/>
                </a:solidFill>
              </a:rPr>
              <a:t> </a:t>
            </a:r>
            <a:r>
              <a:rPr lang="cs-CZ" b="1" u="sng" dirty="0" err="1" smtClean="0">
                <a:solidFill>
                  <a:srgbClr val="7030A0"/>
                </a:solidFill>
              </a:rPr>
              <a:t>diverticulosis</a:t>
            </a:r>
            <a:endParaRPr lang="cs-CZ" b="1" u="sng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prevalence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age-dependent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	~10%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40; ~ 66% by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above</a:t>
            </a:r>
            <a:r>
              <a:rPr lang="cs-CZ" dirty="0" smtClean="0"/>
              <a:t> 80 </a:t>
            </a:r>
          </a:p>
          <a:p>
            <a:r>
              <a:rPr lang="cs-CZ" dirty="0" smtClean="0"/>
              <a:t>Western </a:t>
            </a:r>
            <a:r>
              <a:rPr lang="cs-CZ" dirty="0"/>
              <a:t>and </a:t>
            </a:r>
            <a:r>
              <a:rPr lang="cs-CZ" dirty="0" err="1"/>
              <a:t>industrialized</a:t>
            </a:r>
            <a:r>
              <a:rPr lang="cs-CZ" dirty="0"/>
              <a:t> </a:t>
            </a:r>
            <a:r>
              <a:rPr lang="cs-CZ" dirty="0" err="1"/>
              <a:t>nations</a:t>
            </a:r>
            <a:endParaRPr lang="cs-CZ" dirty="0" smtClean="0"/>
          </a:p>
          <a:p>
            <a:pPr lvl="2"/>
            <a:r>
              <a:rPr lang="cs-CZ" b="1" dirty="0" err="1"/>
              <a:t>l</a:t>
            </a:r>
            <a:r>
              <a:rPr lang="cs-CZ" b="1" dirty="0" err="1" smtClean="0"/>
              <a:t>eft-sided</a:t>
            </a:r>
            <a:r>
              <a:rPr lang="cs-CZ" dirty="0" smtClean="0"/>
              <a:t>, 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sigmoid</a:t>
            </a:r>
            <a:r>
              <a:rPr lang="cs-CZ" dirty="0" smtClean="0"/>
              <a:t> </a:t>
            </a:r>
            <a:r>
              <a:rPr lang="cs-CZ" dirty="0" err="1"/>
              <a:t>diverticula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(In </a:t>
            </a:r>
            <a:r>
              <a:rPr lang="cs-CZ" dirty="0" err="1" smtClean="0"/>
              <a:t>Asia</a:t>
            </a:r>
            <a:r>
              <a:rPr lang="cs-CZ" dirty="0" smtClean="0"/>
              <a:t>, </a:t>
            </a:r>
            <a:r>
              <a:rPr lang="cs-CZ" dirty="0" err="1"/>
              <a:t>predominantly</a:t>
            </a:r>
            <a:r>
              <a:rPr lang="cs-CZ" dirty="0"/>
              <a:t> </a:t>
            </a:r>
            <a:r>
              <a:rPr lang="cs-CZ" dirty="0" err="1" smtClean="0"/>
              <a:t>right-sided</a:t>
            </a:r>
            <a:r>
              <a:rPr lang="cs-CZ" dirty="0" smtClean="0"/>
              <a:t>, </a:t>
            </a:r>
            <a:r>
              <a:rPr lang="cs-CZ" u="sng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diverticula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44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 smtClean="0"/>
              <a:t>Symptomatic</a:t>
            </a:r>
            <a:r>
              <a:rPr lang="cs-CZ" u="sng" dirty="0" smtClean="0"/>
              <a:t> </a:t>
            </a:r>
            <a:r>
              <a:rPr lang="cs-CZ" u="sng" dirty="0" err="1" smtClean="0"/>
              <a:t>diverticulosis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281339"/>
          </a:xfrm>
        </p:spPr>
        <p:txBody>
          <a:bodyPr/>
          <a:lstStyle/>
          <a:p>
            <a:r>
              <a:rPr lang="cs-CZ" dirty="0" smtClean="0"/>
              <a:t>→ 4 </a:t>
            </a:r>
            <a:r>
              <a:rPr lang="cs-CZ" dirty="0" err="1" smtClean="0"/>
              <a:t>clinical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lvl="2"/>
            <a:r>
              <a:rPr lang="cs-CZ" b="1" dirty="0" err="1" smtClean="0">
                <a:solidFill>
                  <a:srgbClr val="0070C0"/>
                </a:solidFill>
              </a:rPr>
              <a:t>symptomatic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uncomplicated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diverticular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disease</a:t>
            </a:r>
            <a:endParaRPr lang="cs-CZ" b="1" dirty="0">
              <a:solidFill>
                <a:srgbClr val="0070C0"/>
              </a:solidFill>
            </a:endParaRPr>
          </a:p>
          <a:p>
            <a:pPr lvl="2"/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b="1" dirty="0" err="1">
                <a:solidFill>
                  <a:srgbClr val="FF0000"/>
                </a:solidFill>
              </a:rPr>
              <a:t>d</a:t>
            </a:r>
            <a:r>
              <a:rPr lang="cs-CZ" b="1" dirty="0" err="1" smtClean="0">
                <a:solidFill>
                  <a:srgbClr val="FF0000"/>
                </a:solidFill>
              </a:rPr>
              <a:t>iverticular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bleeding</a:t>
            </a:r>
            <a:endParaRPr lang="cs-CZ" b="1" dirty="0" smtClean="0">
              <a:solidFill>
                <a:srgbClr val="FF0000"/>
              </a:solidFill>
            </a:endParaRPr>
          </a:p>
          <a:p>
            <a:pPr lvl="2"/>
            <a:r>
              <a:rPr lang="cs-CZ" b="1" dirty="0" err="1" smtClean="0">
                <a:solidFill>
                  <a:srgbClr val="00B050"/>
                </a:solidFill>
              </a:rPr>
              <a:t>segmental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colitis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associated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with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diverticula</a:t>
            </a:r>
            <a:endParaRPr lang="cs-CZ" b="1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880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err="1">
                <a:solidFill>
                  <a:srgbClr val="0070C0"/>
                </a:solidFill>
              </a:rPr>
              <a:t>S</a:t>
            </a:r>
            <a:r>
              <a:rPr lang="cs-CZ" b="1" dirty="0" err="1" smtClean="0">
                <a:solidFill>
                  <a:srgbClr val="0070C0"/>
                </a:solidFill>
              </a:rPr>
              <a:t>ymptomatic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u="sng" dirty="0" err="1">
                <a:solidFill>
                  <a:srgbClr val="0070C0"/>
                </a:solidFill>
              </a:rPr>
              <a:t>uncomplicated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diverticular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disease</a:t>
            </a:r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o</a:t>
            </a:r>
            <a:r>
              <a:rPr lang="cs-CZ" dirty="0" err="1" smtClean="0"/>
              <a:t>verlap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IBS (</a:t>
            </a:r>
            <a:r>
              <a:rPr lang="cs-CZ" dirty="0" err="1" smtClean="0"/>
              <a:t>irritable</a:t>
            </a:r>
            <a:r>
              <a:rPr lang="cs-CZ" dirty="0" smtClean="0"/>
              <a:t> </a:t>
            </a:r>
            <a:r>
              <a:rPr lang="cs-CZ" dirty="0" err="1" smtClean="0"/>
              <a:t>bowel</a:t>
            </a:r>
            <a:r>
              <a:rPr lang="cs-CZ" dirty="0" smtClean="0"/>
              <a:t> syndrome) </a:t>
            </a:r>
            <a:endParaRPr lang="cs-CZ" dirty="0"/>
          </a:p>
          <a:p>
            <a:pPr lvl="3"/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symptomatology</a:t>
            </a:r>
            <a:endParaRPr lang="cs-CZ" dirty="0"/>
          </a:p>
          <a:p>
            <a:pPr lvl="5"/>
            <a:r>
              <a:rPr lang="cs-CZ" dirty="0" err="1" smtClean="0"/>
              <a:t>variable</a:t>
            </a:r>
            <a:r>
              <a:rPr lang="cs-CZ" dirty="0" smtClean="0"/>
              <a:t> </a:t>
            </a:r>
            <a:r>
              <a:rPr lang="cs-CZ" dirty="0" err="1" smtClean="0"/>
              <a:t>abdominal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 (</a:t>
            </a:r>
            <a:r>
              <a:rPr lang="cs-CZ" dirty="0" err="1" smtClean="0"/>
              <a:t>left</a:t>
            </a:r>
            <a:r>
              <a:rPr lang="cs-CZ" dirty="0" smtClean="0"/>
              <a:t> hypogastrium)</a:t>
            </a:r>
            <a:endParaRPr lang="cs-CZ" dirty="0"/>
          </a:p>
          <a:p>
            <a:pPr lvl="5"/>
            <a:r>
              <a:rPr lang="cs-CZ" dirty="0" err="1"/>
              <a:t>b</a:t>
            </a:r>
            <a:r>
              <a:rPr lang="cs-CZ" dirty="0" err="1" smtClean="0"/>
              <a:t>loating</a:t>
            </a:r>
            <a:r>
              <a:rPr lang="cs-CZ" dirty="0" smtClean="0"/>
              <a:t>, flatulence</a:t>
            </a:r>
            <a:endParaRPr lang="cs-CZ" dirty="0"/>
          </a:p>
          <a:p>
            <a:pPr lvl="5"/>
            <a:r>
              <a:rPr lang="cs-CZ" dirty="0" err="1"/>
              <a:t>c</a:t>
            </a:r>
            <a:r>
              <a:rPr lang="cs-CZ" dirty="0" err="1" smtClean="0"/>
              <a:t>onstipation</a:t>
            </a:r>
            <a:r>
              <a:rPr lang="cs-CZ" dirty="0" smtClean="0"/>
              <a:t>/</a:t>
            </a:r>
            <a:r>
              <a:rPr lang="cs-CZ" dirty="0" err="1" smtClean="0"/>
              <a:t>diarrhea</a:t>
            </a:r>
            <a:endParaRPr lang="cs-CZ" dirty="0" smtClean="0"/>
          </a:p>
          <a:p>
            <a:r>
              <a:rPr lang="cs-CZ" dirty="0" err="1"/>
              <a:t>m</a:t>
            </a:r>
            <a:r>
              <a:rPr lang="cs-CZ" dirty="0" err="1" smtClean="0"/>
              <a:t>ostly</a:t>
            </a:r>
            <a:r>
              <a:rPr lang="cs-CZ" dirty="0" smtClean="0"/>
              <a:t> non-</a:t>
            </a:r>
            <a:r>
              <a:rPr lang="cs-CZ" dirty="0" err="1" smtClean="0"/>
              <a:t>progredient</a:t>
            </a:r>
            <a:endParaRPr lang="cs-CZ" dirty="0" smtClean="0"/>
          </a:p>
          <a:p>
            <a:pPr lvl="4"/>
            <a:r>
              <a:rPr lang="cs-CZ" dirty="0" err="1"/>
              <a:t>o</a:t>
            </a:r>
            <a:r>
              <a:rPr lang="cs-CZ" dirty="0" err="1" smtClean="0"/>
              <a:t>nly</a:t>
            </a:r>
            <a:r>
              <a:rPr lang="cs-CZ" dirty="0" smtClean="0"/>
              <a:t> 2% </a:t>
            </a:r>
            <a:r>
              <a:rPr lang="cs-CZ" dirty="0" err="1" smtClean="0"/>
              <a:t>developes</a:t>
            </a:r>
            <a:r>
              <a:rPr lang="cs-CZ" dirty="0" smtClean="0"/>
              <a:t> </a:t>
            </a:r>
            <a:r>
              <a:rPr lang="cs-CZ" dirty="0" err="1" smtClean="0"/>
              <a:t>diverticulitis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g: </a:t>
            </a:r>
            <a:r>
              <a:rPr lang="cs-CZ" dirty="0" err="1" smtClean="0"/>
              <a:t>history</a:t>
            </a:r>
            <a:r>
              <a:rPr lang="cs-CZ" dirty="0" smtClean="0"/>
              <a:t> + </a:t>
            </a:r>
            <a:r>
              <a:rPr lang="cs-CZ" dirty="0" err="1" smtClean="0"/>
              <a:t>diverticula</a:t>
            </a:r>
            <a:r>
              <a:rPr lang="cs-CZ" dirty="0" smtClean="0"/>
              <a:t> (</a:t>
            </a:r>
            <a:r>
              <a:rPr lang="cs-CZ" dirty="0" err="1" smtClean="0"/>
              <a:t>colonoscopy</a:t>
            </a:r>
            <a:r>
              <a:rPr lang="cs-CZ" dirty="0" smtClean="0"/>
              <a:t>)</a:t>
            </a:r>
          </a:p>
          <a:p>
            <a:pPr lvl="4"/>
            <a:r>
              <a:rPr lang="cs-CZ" dirty="0" err="1"/>
              <a:t>w</a:t>
            </a:r>
            <a:r>
              <a:rPr lang="cs-CZ" dirty="0" err="1" smtClean="0"/>
              <a:t>ithout</a:t>
            </a:r>
            <a:r>
              <a:rPr lang="cs-CZ" dirty="0" smtClean="0"/>
              <a:t> </a:t>
            </a:r>
            <a:r>
              <a:rPr lang="cs-CZ" dirty="0" err="1" smtClean="0"/>
              <a:t>macroscopically</a:t>
            </a:r>
            <a:r>
              <a:rPr lang="cs-CZ" dirty="0" smtClean="0"/>
              <a:t> </a:t>
            </a:r>
            <a:r>
              <a:rPr lang="cs-CZ" dirty="0" err="1" smtClean="0"/>
              <a:t>overt</a:t>
            </a:r>
            <a:r>
              <a:rPr lang="cs-CZ" dirty="0" smtClean="0"/>
              <a:t> </a:t>
            </a:r>
            <a:r>
              <a:rPr lang="cs-CZ" dirty="0" err="1" smtClean="0"/>
              <a:t>colitis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diverticulitis</a:t>
            </a:r>
            <a:endParaRPr lang="cs-CZ" dirty="0" smtClean="0"/>
          </a:p>
          <a:p>
            <a:r>
              <a:rPr lang="cs-CZ" dirty="0" err="1" smtClean="0"/>
              <a:t>th</a:t>
            </a:r>
            <a:r>
              <a:rPr lang="cs-CZ" dirty="0" smtClean="0"/>
              <a:t>: </a:t>
            </a:r>
          </a:p>
          <a:p>
            <a:pPr lvl="4"/>
            <a:r>
              <a:rPr lang="cs-CZ" dirty="0" err="1" smtClean="0"/>
              <a:t>dietary</a:t>
            </a:r>
            <a:r>
              <a:rPr lang="cs-CZ" dirty="0" smtClean="0"/>
              <a:t> </a:t>
            </a:r>
            <a:r>
              <a:rPr lang="cs-CZ" dirty="0" err="1" smtClean="0"/>
              <a:t>fiber</a:t>
            </a:r>
            <a:r>
              <a:rPr lang="cs-CZ" dirty="0" smtClean="0"/>
              <a:t> 25-30g/d </a:t>
            </a:r>
          </a:p>
          <a:p>
            <a:pPr lvl="4"/>
            <a:r>
              <a:rPr lang="cs-CZ" dirty="0" err="1" smtClean="0"/>
              <a:t>mesalazin</a:t>
            </a:r>
            <a:endParaRPr lang="cs-CZ" dirty="0" smtClean="0"/>
          </a:p>
          <a:p>
            <a:pPr lvl="4"/>
            <a:r>
              <a:rPr lang="cs-CZ" dirty="0" err="1" smtClean="0"/>
              <a:t>probiotics</a:t>
            </a:r>
            <a:r>
              <a:rPr lang="cs-CZ" dirty="0" smtClean="0"/>
              <a:t> (VSL#3)</a:t>
            </a:r>
          </a:p>
          <a:p>
            <a:pPr lvl="4"/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revention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recurrent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r>
              <a:rPr lang="cs-CZ" dirty="0" smtClean="0"/>
              <a:t>: </a:t>
            </a:r>
            <a:r>
              <a:rPr lang="cs-CZ" dirty="0" err="1" smtClean="0"/>
              <a:t>cyklic</a:t>
            </a:r>
            <a:r>
              <a:rPr lang="cs-CZ" dirty="0" smtClean="0"/>
              <a:t> ATB </a:t>
            </a:r>
            <a:r>
              <a:rPr lang="cs-CZ" dirty="0" err="1" smtClean="0"/>
              <a:t>administration</a:t>
            </a:r>
            <a:r>
              <a:rPr lang="cs-CZ" dirty="0" smtClean="0"/>
              <a:t> - </a:t>
            </a:r>
            <a:r>
              <a:rPr lang="cs-CZ" dirty="0" err="1" smtClean="0"/>
              <a:t>rifaximin</a:t>
            </a:r>
            <a:r>
              <a:rPr lang="cs-CZ" dirty="0" smtClean="0"/>
              <a:t> (not evidence-</a:t>
            </a:r>
            <a:r>
              <a:rPr lang="cs-CZ" dirty="0" err="1" smtClean="0"/>
              <a:t>based</a:t>
            </a:r>
            <a:r>
              <a:rPr lang="cs-CZ" dirty="0" smtClean="0"/>
              <a:t>)</a:t>
            </a:r>
          </a:p>
          <a:p>
            <a:pPr lvl="5"/>
            <a:r>
              <a:rPr lang="cs-CZ" dirty="0" smtClean="0"/>
              <a:t>1st </a:t>
            </a:r>
            <a:r>
              <a:rPr lang="cs-CZ" dirty="0" err="1" smtClean="0"/>
              <a:t>week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: 2x400 mg</a:t>
            </a:r>
          </a:p>
          <a:p>
            <a:pPr lvl="5"/>
            <a:r>
              <a:rPr lang="cs-CZ" dirty="0" err="1" smtClean="0"/>
              <a:t>after</a:t>
            </a:r>
            <a:r>
              <a:rPr lang="cs-CZ" dirty="0" smtClean="0"/>
              <a:t> 3 </a:t>
            </a:r>
            <a:r>
              <a:rPr lang="cs-CZ" dirty="0" err="1" smtClean="0"/>
              <a:t>months</a:t>
            </a:r>
            <a:r>
              <a:rPr lang="cs-CZ" dirty="0" smtClean="0"/>
              <a:t>: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 smtClean="0"/>
          </a:p>
          <a:p>
            <a:pPr lvl="4"/>
            <a:endParaRPr lang="cs-CZ" dirty="0" smtClean="0"/>
          </a:p>
          <a:p>
            <a:pPr lvl="4"/>
            <a:endParaRPr lang="cs-CZ" dirty="0" smtClean="0"/>
          </a:p>
          <a:p>
            <a:pPr lvl="2"/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41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iverticulitis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omplication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diverticulosis</a:t>
            </a:r>
            <a:r>
              <a:rPr lang="cs-CZ" dirty="0" smtClean="0"/>
              <a:t> in ~ 15 %</a:t>
            </a:r>
          </a:p>
          <a:p>
            <a:pPr lvl="2"/>
            <a:r>
              <a:rPr lang="cs-CZ" dirty="0" err="1"/>
              <a:t>i</a:t>
            </a:r>
            <a:r>
              <a:rPr lang="cs-CZ" dirty="0" err="1" smtClean="0"/>
              <a:t>nflammation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diverticulum</a:t>
            </a:r>
            <a:r>
              <a:rPr lang="cs-CZ" dirty="0" smtClean="0"/>
              <a:t> </a:t>
            </a:r>
          </a:p>
          <a:p>
            <a:pPr lvl="4"/>
            <a:r>
              <a:rPr lang="cs-CZ" dirty="0" err="1"/>
              <a:t>m</a:t>
            </a:r>
            <a:r>
              <a:rPr lang="cs-CZ" dirty="0" err="1" smtClean="0"/>
              <a:t>icroperforation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</a:p>
          <a:p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ncomplicated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dirty="0" err="1" smtClean="0"/>
              <a:t>Lokalized</a:t>
            </a:r>
            <a:r>
              <a:rPr lang="cs-CZ" dirty="0" smtClean="0"/>
              <a:t> </a:t>
            </a:r>
            <a:r>
              <a:rPr lang="cs-CZ" dirty="0" err="1" smtClean="0"/>
              <a:t>inflammation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/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microabscesses</a:t>
            </a:r>
            <a:endParaRPr lang="cs-CZ" dirty="0" smtClean="0"/>
          </a:p>
          <a:p>
            <a:pPr lvl="4"/>
            <a:r>
              <a:rPr lang="cs-CZ" dirty="0" err="1" smtClean="0"/>
              <a:t>subj</a:t>
            </a:r>
            <a:r>
              <a:rPr lang="cs-CZ" dirty="0" smtClean="0"/>
              <a:t>: </a:t>
            </a:r>
            <a:r>
              <a:rPr lang="cs-CZ" dirty="0" err="1" smtClean="0"/>
              <a:t>pain</a:t>
            </a:r>
            <a:r>
              <a:rPr lang="cs-CZ" dirty="0" smtClean="0"/>
              <a:t>, </a:t>
            </a:r>
            <a:r>
              <a:rPr lang="cs-CZ" dirty="0" err="1" smtClean="0"/>
              <a:t>diarrhea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constipation</a:t>
            </a:r>
            <a:r>
              <a:rPr lang="cs-CZ" dirty="0" smtClean="0"/>
              <a:t>, </a:t>
            </a:r>
            <a:r>
              <a:rPr lang="cs-CZ" dirty="0" err="1" smtClean="0"/>
              <a:t>dys</a:t>
            </a:r>
            <a:r>
              <a:rPr lang="cs-CZ" dirty="0" smtClean="0"/>
              <a:t>/</a:t>
            </a:r>
            <a:r>
              <a:rPr lang="cs-CZ" dirty="0" err="1" smtClean="0"/>
              <a:t>polakis-uria</a:t>
            </a:r>
            <a:r>
              <a:rPr lang="cs-CZ" dirty="0" smtClean="0"/>
              <a:t> (u. </a:t>
            </a:r>
            <a:r>
              <a:rPr lang="cs-CZ" dirty="0" err="1" smtClean="0"/>
              <a:t>bladder</a:t>
            </a:r>
            <a:r>
              <a:rPr lang="cs-CZ" dirty="0" smtClean="0"/>
              <a:t> </a:t>
            </a:r>
            <a:r>
              <a:rPr lang="cs-CZ" dirty="0" err="1" smtClean="0"/>
              <a:t>irritation</a:t>
            </a:r>
            <a:r>
              <a:rPr lang="cs-CZ" dirty="0" smtClean="0"/>
              <a:t>)</a:t>
            </a:r>
          </a:p>
          <a:p>
            <a:pPr lvl="4"/>
            <a:r>
              <a:rPr lang="cs-CZ" dirty="0" err="1" smtClean="0"/>
              <a:t>obj</a:t>
            </a:r>
            <a:r>
              <a:rPr lang="cs-CZ" dirty="0" smtClean="0"/>
              <a:t>: </a:t>
            </a:r>
            <a:r>
              <a:rPr lang="cs-CZ" dirty="0" err="1" smtClean="0"/>
              <a:t>pain</a:t>
            </a:r>
            <a:r>
              <a:rPr lang="cs-CZ" dirty="0" smtClean="0"/>
              <a:t> on </a:t>
            </a:r>
            <a:r>
              <a:rPr lang="cs-CZ" dirty="0" err="1" smtClean="0"/>
              <a:t>palpation</a:t>
            </a:r>
            <a:r>
              <a:rPr lang="cs-CZ" dirty="0" smtClean="0"/>
              <a:t>,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peritoneal</a:t>
            </a:r>
            <a:r>
              <a:rPr lang="cs-CZ" dirty="0" smtClean="0"/>
              <a:t> </a:t>
            </a:r>
            <a:r>
              <a:rPr lang="cs-CZ" dirty="0" err="1" smtClean="0"/>
              <a:t>signs</a:t>
            </a:r>
            <a:endParaRPr lang="cs-CZ" dirty="0" smtClean="0"/>
          </a:p>
          <a:p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complicated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diverticulitis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b="1" dirty="0" err="1"/>
              <a:t>d</a:t>
            </a:r>
            <a:r>
              <a:rPr lang="cs-CZ" b="1" dirty="0" err="1" smtClean="0"/>
              <a:t>iverticular</a:t>
            </a:r>
            <a:r>
              <a:rPr lang="cs-CZ" b="1" dirty="0" smtClean="0"/>
              <a:t> </a:t>
            </a:r>
            <a:r>
              <a:rPr lang="cs-CZ" b="1" dirty="0" err="1" smtClean="0"/>
              <a:t>abscess</a:t>
            </a:r>
            <a:endParaRPr lang="cs-CZ" b="1" dirty="0" smtClean="0"/>
          </a:p>
          <a:p>
            <a:pPr lvl="2"/>
            <a:r>
              <a:rPr lang="cs-CZ" b="1" dirty="0"/>
              <a:t>f</a:t>
            </a:r>
            <a:r>
              <a:rPr lang="cs-CZ" b="1" dirty="0" smtClean="0"/>
              <a:t>ree </a:t>
            </a:r>
            <a:r>
              <a:rPr lang="cs-CZ" b="1" dirty="0" err="1" smtClean="0"/>
              <a:t>perforation</a:t>
            </a:r>
            <a:r>
              <a:rPr lang="cs-CZ" b="1" dirty="0" smtClean="0"/>
              <a:t> → </a:t>
            </a:r>
            <a:r>
              <a:rPr lang="cs-CZ" b="1" dirty="0" err="1" smtClean="0"/>
              <a:t>purulent</a:t>
            </a:r>
            <a:r>
              <a:rPr lang="cs-CZ" b="1" dirty="0" smtClean="0"/>
              <a:t> … </a:t>
            </a:r>
            <a:r>
              <a:rPr lang="cs-CZ" b="1" dirty="0" err="1" smtClean="0"/>
              <a:t>fecal</a:t>
            </a:r>
            <a:r>
              <a:rPr lang="cs-CZ" b="1" dirty="0" smtClean="0"/>
              <a:t> peritonitis</a:t>
            </a:r>
          </a:p>
          <a:p>
            <a:pPr lvl="4"/>
            <a:r>
              <a:rPr lang="cs-CZ" dirty="0" err="1"/>
              <a:t>r</a:t>
            </a:r>
            <a:r>
              <a:rPr lang="cs-CZ" dirty="0" err="1" smtClean="0"/>
              <a:t>are</a:t>
            </a:r>
            <a:r>
              <a:rPr lang="cs-CZ" dirty="0" smtClean="0"/>
              <a:t>, but </a:t>
            </a:r>
            <a:r>
              <a:rPr lang="cs-CZ" dirty="0" err="1" smtClean="0"/>
              <a:t>high</a:t>
            </a:r>
            <a:r>
              <a:rPr lang="cs-CZ" dirty="0" smtClean="0"/>
              <a:t> mortality</a:t>
            </a:r>
          </a:p>
          <a:p>
            <a:pPr lvl="2"/>
            <a:r>
              <a:rPr lang="cs-CZ" b="1" dirty="0" smtClean="0"/>
              <a:t>fistula</a:t>
            </a:r>
          </a:p>
          <a:p>
            <a:pPr lvl="4"/>
            <a:r>
              <a:rPr lang="cs-CZ" dirty="0" err="1" smtClean="0"/>
              <a:t>colo-vesical</a:t>
            </a:r>
            <a:r>
              <a:rPr lang="cs-CZ" dirty="0" smtClean="0"/>
              <a:t> (</a:t>
            </a:r>
            <a:r>
              <a:rPr lang="cs-CZ" dirty="0" err="1" smtClean="0"/>
              <a:t>pneumaturia</a:t>
            </a:r>
            <a:r>
              <a:rPr lang="cs-CZ" dirty="0" smtClean="0"/>
              <a:t>)</a:t>
            </a:r>
          </a:p>
          <a:p>
            <a:pPr lvl="4"/>
            <a:r>
              <a:rPr lang="cs-CZ" dirty="0" err="1" smtClean="0"/>
              <a:t>colo-vaginal</a:t>
            </a:r>
            <a:r>
              <a:rPr lang="cs-CZ" dirty="0" smtClean="0"/>
              <a:t> (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hysterectomii</a:t>
            </a:r>
            <a:r>
              <a:rPr lang="cs-CZ" dirty="0" smtClean="0"/>
              <a:t>)</a:t>
            </a:r>
          </a:p>
          <a:p>
            <a:pPr lvl="2"/>
            <a:r>
              <a:rPr lang="cs-CZ" b="1" dirty="0" err="1"/>
              <a:t>b</a:t>
            </a:r>
            <a:r>
              <a:rPr lang="cs-CZ" b="1" dirty="0" err="1" smtClean="0"/>
              <a:t>owel</a:t>
            </a:r>
            <a:r>
              <a:rPr lang="cs-CZ" b="1" dirty="0" smtClean="0"/>
              <a:t> </a:t>
            </a:r>
            <a:r>
              <a:rPr lang="cs-CZ" b="1" dirty="0" err="1" smtClean="0"/>
              <a:t>obstruction</a:t>
            </a:r>
            <a:endParaRPr lang="cs-CZ" b="1" dirty="0" smtClean="0"/>
          </a:p>
          <a:p>
            <a:pPr lvl="4"/>
            <a:r>
              <a:rPr lang="cs-CZ" dirty="0" err="1"/>
              <a:t>s</a:t>
            </a:r>
            <a:r>
              <a:rPr lang="cs-CZ" smtClean="0"/>
              <a:t>tricture</a:t>
            </a:r>
            <a:r>
              <a:rPr lang="cs-CZ" dirty="0" smtClean="0"/>
              <a:t> (</a:t>
            </a:r>
            <a:r>
              <a:rPr lang="cs-CZ" dirty="0" err="1" smtClean="0"/>
              <a:t>fibrotic</a:t>
            </a:r>
            <a:r>
              <a:rPr lang="cs-CZ" dirty="0" smtClean="0"/>
              <a:t>,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reccurent</a:t>
            </a:r>
            <a:r>
              <a:rPr lang="cs-CZ" dirty="0" smtClean="0"/>
              <a:t> divertikulitis)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47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723</Words>
  <Application>Microsoft Office PowerPoint</Application>
  <PresentationFormat>Předvádění na obrazovce (4:3)</PresentationFormat>
  <Paragraphs>175</Paragraphs>
  <Slides>18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 Diverticular disease </vt:lpstr>
      <vt:lpstr>Terminology</vt:lpstr>
      <vt:lpstr>Diverticula in the large intestine</vt:lpstr>
      <vt:lpstr>Diverticular disease</vt:lpstr>
      <vt:lpstr>Diverticula - pathogenesis </vt:lpstr>
      <vt:lpstr>Diverticulosis</vt:lpstr>
      <vt:lpstr>Symptomatic diverticulosis</vt:lpstr>
      <vt:lpstr>  Symptomatic uncomplicated diverticular disease  </vt:lpstr>
      <vt:lpstr> Diverticulitis </vt:lpstr>
      <vt:lpstr> Complicated diverticulitis </vt:lpstr>
      <vt:lpstr> Divertikulitis - diagnostics </vt:lpstr>
      <vt:lpstr>Pleniér sign</vt:lpstr>
      <vt:lpstr>Blumberg sign </vt:lpstr>
      <vt:lpstr>Rigidity (défense musculaire)</vt:lpstr>
      <vt:lpstr> Diverticulitis - treatment </vt:lpstr>
      <vt:lpstr> Diverticular bleeding </vt:lpstr>
      <vt:lpstr>  Segmental colitis associated  with diverticula  </vt:lpstr>
      <vt:lpstr>Snímek 18</vt:lpstr>
    </vt:vector>
  </TitlesOfParts>
  <Company>FNKV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Diverticular disease </dc:title>
  <dc:creator>hoffmanovai</dc:creator>
  <cp:lastModifiedBy>hoffmanova792</cp:lastModifiedBy>
  <cp:revision>441</cp:revision>
  <dcterms:created xsi:type="dcterms:W3CDTF">2017-01-20T12:13:33Z</dcterms:created>
  <dcterms:modified xsi:type="dcterms:W3CDTF">2023-07-13T12:05:44Z</dcterms:modified>
</cp:coreProperties>
</file>