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373" r:id="rId3"/>
    <p:sldId id="362" r:id="rId4"/>
    <p:sldId id="364" r:id="rId5"/>
    <p:sldId id="367" r:id="rId6"/>
    <p:sldId id="368" r:id="rId7"/>
    <p:sldId id="369" r:id="rId8"/>
    <p:sldId id="374" r:id="rId9"/>
    <p:sldId id="370" r:id="rId10"/>
    <p:sldId id="371" r:id="rId11"/>
    <p:sldId id="375" r:id="rId12"/>
    <p:sldId id="372" r:id="rId13"/>
    <p:sldId id="379" r:id="rId14"/>
    <p:sldId id="380" r:id="rId15"/>
    <p:sldId id="381" r:id="rId16"/>
    <p:sldId id="378" r:id="rId17"/>
    <p:sldId id="388" r:id="rId18"/>
    <p:sldId id="361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1149" autoAdjust="0"/>
  </p:normalViewPr>
  <p:slideViewPr>
    <p:cSldViewPr>
      <p:cViewPr varScale="1">
        <p:scale>
          <a:sx n="70" d="100"/>
          <a:sy n="70" d="100"/>
        </p:scale>
        <p:origin x="-28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0F0E1-C29A-43B5-A806-6CF0FB8FAB8B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815ED-591F-4E37-8743-FBF092D9BD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77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6AE716-F00B-4B00-9A00-1108C3CBE9EF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80815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 smtClean="0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83C6FA5-831F-4CAA-B7BB-C474C51FB021}" type="slidenum">
              <a:rPr lang="cs-CZ" altLang="cs-CZ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459163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E6EC68A-0234-480F-AD19-791C281171BF}" type="slidenum">
              <a:rPr lang="cs-CZ" altLang="cs-CZ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855781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83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DAFD7C-EE7F-4864-AF13-89540D5415FC}" type="slidenum">
              <a:rPr lang="cs-CZ" altLang="cs-CZ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539960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604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8D9516-E109-45EA-BED2-C317DEC28501}" type="slidenum">
              <a:rPr lang="cs-CZ" altLang="cs-CZ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428853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624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D5D3C14-EA49-4209-9C06-C69E659AC237}" type="slidenum">
              <a:rPr lang="cs-CZ" altLang="cs-CZ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00978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645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05FDB6-1F06-409E-B0AF-3F60935078E8}" type="slidenum">
              <a:rPr lang="cs-CZ" altLang="cs-CZ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822202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97B3A-ED57-4E8A-8546-897B204E77A8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341364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97B3A-ED57-4E8A-8546-897B204E77A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35669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2810098"/>
          </a:xfrm>
        </p:spPr>
        <p:txBody>
          <a:bodyPr>
            <a:noAutofit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Dif</a:t>
            </a:r>
            <a:r>
              <a:rPr lang="cs-CZ" b="1" dirty="0" smtClean="0"/>
              <a:t>. dg.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icterus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070746"/>
            <a:ext cx="9144000" cy="1726406"/>
          </a:xfrm>
        </p:spPr>
        <p:txBody>
          <a:bodyPr>
            <a:no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Iva Hoffmanová</a:t>
            </a:r>
          </a:p>
          <a:p>
            <a:r>
              <a:rPr lang="cs-CZ" sz="2000" dirty="0">
                <a:solidFill>
                  <a:schemeClr val="tx1"/>
                </a:solidFill>
              </a:rPr>
              <a:t>Department </a:t>
            </a:r>
            <a:r>
              <a:rPr lang="cs-CZ" sz="2000" dirty="0" err="1">
                <a:solidFill>
                  <a:schemeClr val="tx1"/>
                </a:solidFill>
              </a:rPr>
              <a:t>of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Internal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Medicine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>
                <a:solidFill>
                  <a:schemeClr val="tx1"/>
                </a:solidFill>
              </a:rPr>
              <a:t>Second </a:t>
            </a:r>
            <a:r>
              <a:rPr lang="cs-CZ" sz="2000" dirty="0" err="1">
                <a:solidFill>
                  <a:schemeClr val="tx1"/>
                </a:solidFill>
              </a:rPr>
              <a:t>Faculty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of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Medicine</a:t>
            </a:r>
            <a:r>
              <a:rPr lang="cs-CZ" sz="2000" dirty="0">
                <a:solidFill>
                  <a:schemeClr val="tx1"/>
                </a:solidFill>
              </a:rPr>
              <a:t>, Charles University</a:t>
            </a:r>
          </a:p>
          <a:p>
            <a:r>
              <a:rPr lang="cs-CZ" sz="2000" dirty="0">
                <a:solidFill>
                  <a:schemeClr val="tx1"/>
                </a:solidFill>
              </a:rPr>
              <a:t>and Motol University </a:t>
            </a:r>
            <a:r>
              <a:rPr lang="cs-CZ" sz="2000" dirty="0" err="1">
                <a:solidFill>
                  <a:schemeClr val="tx1"/>
                </a:solidFill>
              </a:rPr>
              <a:t>Hospital</a:t>
            </a:r>
            <a:endParaRPr lang="cs-CZ" sz="200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5186362"/>
            <a:ext cx="2705100" cy="135255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6296" y="5270123"/>
            <a:ext cx="1193831" cy="126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109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593725" y="323850"/>
            <a:ext cx="7887865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altLang="cs-CZ" sz="3200" b="1" u="sng" dirty="0"/>
          </a:p>
          <a:p>
            <a:r>
              <a:rPr lang="cs-CZ" altLang="cs-CZ" sz="3200" b="1" dirty="0" err="1"/>
              <a:t>Hereditary</a:t>
            </a:r>
            <a:r>
              <a:rPr lang="cs-CZ" altLang="cs-CZ" sz="3200" b="1" dirty="0"/>
              <a:t> </a:t>
            </a:r>
            <a:r>
              <a:rPr lang="cs-CZ" altLang="cs-CZ" sz="3200" b="1" dirty="0" err="1" smtClean="0"/>
              <a:t>hyperbilirubinemias</a:t>
            </a:r>
            <a:endParaRPr lang="cs-CZ" altLang="cs-CZ" sz="3200" b="1" dirty="0" smtClean="0"/>
          </a:p>
          <a:p>
            <a:r>
              <a:rPr lang="cs-CZ" altLang="cs-CZ" sz="3200" dirty="0" smtClean="0"/>
              <a:t>(</a:t>
            </a:r>
            <a:r>
              <a:rPr lang="cs-CZ" sz="3200" dirty="0" err="1" smtClean="0"/>
              <a:t>familial</a:t>
            </a:r>
            <a:r>
              <a:rPr lang="cs-CZ" sz="3200" dirty="0" smtClean="0"/>
              <a:t> </a:t>
            </a:r>
            <a:r>
              <a:rPr lang="cs-CZ" sz="3200" dirty="0"/>
              <a:t>non-</a:t>
            </a:r>
            <a:r>
              <a:rPr lang="cs-CZ" sz="3200" dirty="0" err="1"/>
              <a:t>hemolytic</a:t>
            </a:r>
            <a:r>
              <a:rPr lang="cs-CZ" sz="3200" dirty="0"/>
              <a:t> </a:t>
            </a:r>
            <a:r>
              <a:rPr lang="cs-CZ" sz="3200" dirty="0" err="1" smtClean="0"/>
              <a:t>hyperbilirubinaemias</a:t>
            </a:r>
            <a:r>
              <a:rPr lang="cs-CZ" sz="3200" dirty="0" smtClean="0"/>
              <a:t>)</a:t>
            </a:r>
            <a:endParaRPr lang="cs-CZ" sz="3200" dirty="0"/>
          </a:p>
          <a:p>
            <a:endParaRPr lang="cs-CZ" altLang="cs-CZ" sz="3200" b="1" dirty="0"/>
          </a:p>
          <a:p>
            <a:endParaRPr lang="cs-CZ" altLang="cs-CZ" sz="3200" b="1" u="sng" dirty="0"/>
          </a:p>
          <a:p>
            <a:r>
              <a:rPr lang="cs-CZ" altLang="cs-CZ" sz="3200" dirty="0" err="1"/>
              <a:t>unconjugated</a:t>
            </a:r>
            <a:r>
              <a:rPr lang="cs-CZ" altLang="cs-CZ" sz="3200" dirty="0"/>
              <a:t>:</a:t>
            </a:r>
          </a:p>
          <a:p>
            <a:r>
              <a:rPr lang="cs-CZ" altLang="cs-CZ" sz="3200" dirty="0">
                <a:solidFill>
                  <a:srgbClr val="0070C0"/>
                </a:solidFill>
              </a:rPr>
              <a:t>Gilbert</a:t>
            </a:r>
          </a:p>
          <a:p>
            <a:r>
              <a:rPr lang="cs-CZ" altLang="cs-CZ" sz="3200" dirty="0" err="1">
                <a:solidFill>
                  <a:srgbClr val="0070C0"/>
                </a:solidFill>
              </a:rPr>
              <a:t>Crigler-Najjar</a:t>
            </a:r>
            <a:endParaRPr lang="cs-CZ" altLang="cs-CZ" sz="3200" dirty="0">
              <a:solidFill>
                <a:srgbClr val="0070C0"/>
              </a:solidFill>
            </a:endParaRPr>
          </a:p>
          <a:p>
            <a:endParaRPr lang="cs-CZ" altLang="cs-CZ" sz="3200" dirty="0"/>
          </a:p>
          <a:p>
            <a:r>
              <a:rPr lang="cs-CZ" altLang="cs-CZ" sz="3200" dirty="0" err="1"/>
              <a:t>conjugated</a:t>
            </a:r>
            <a:r>
              <a:rPr lang="cs-CZ" altLang="cs-CZ" sz="3200" dirty="0"/>
              <a:t>:</a:t>
            </a:r>
          </a:p>
          <a:p>
            <a:r>
              <a:rPr lang="cs-CZ" altLang="cs-CZ" sz="3200" dirty="0">
                <a:solidFill>
                  <a:srgbClr val="0070C0"/>
                </a:solidFill>
              </a:rPr>
              <a:t>Dubin-Johnson</a:t>
            </a:r>
          </a:p>
          <a:p>
            <a:r>
              <a:rPr lang="cs-CZ" altLang="cs-CZ" sz="3200" dirty="0">
                <a:solidFill>
                  <a:srgbClr val="0070C0"/>
                </a:solidFill>
              </a:rPr>
              <a:t>Rotor</a:t>
            </a:r>
          </a:p>
          <a:p>
            <a:endParaRPr lang="cs-CZ" altLang="cs-CZ" sz="3200" dirty="0"/>
          </a:p>
          <a:p>
            <a:endParaRPr lang="cs-CZ" altLang="cs-CZ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 err="1" smtClean="0">
                <a:solidFill>
                  <a:srgbClr val="0070C0"/>
                </a:solidFill>
              </a:rPr>
              <a:t>Gilbert´s</a:t>
            </a:r>
            <a:r>
              <a:rPr lang="cs-CZ" altLang="cs-CZ" dirty="0" smtClean="0">
                <a:solidFill>
                  <a:srgbClr val="0070C0"/>
                </a:solidFill>
              </a:rPr>
              <a:t> syndrom</a:t>
            </a:r>
            <a:r>
              <a:rPr lang="cs-CZ" altLang="cs-CZ" dirty="0">
                <a:solidFill>
                  <a:srgbClr val="0070C0"/>
                </a:solidFill>
              </a:rPr>
              <a:t/>
            </a:r>
            <a:br>
              <a:rPr lang="cs-CZ" altLang="cs-CZ" dirty="0">
                <a:solidFill>
                  <a:srgbClr val="0070C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Familial</a:t>
            </a:r>
            <a:r>
              <a:rPr lang="cs-CZ" dirty="0" smtClean="0"/>
              <a:t> </a:t>
            </a:r>
            <a:r>
              <a:rPr lang="cs-CZ" dirty="0" err="1" smtClean="0"/>
              <a:t>nonhemolytic</a:t>
            </a:r>
            <a:r>
              <a:rPr lang="cs-CZ" dirty="0" smtClean="0"/>
              <a:t> </a:t>
            </a:r>
            <a:r>
              <a:rPr lang="cs-CZ" dirty="0" err="1"/>
              <a:t>hyperbilirubinaemia</a:t>
            </a:r>
            <a:endParaRPr lang="cs-CZ" dirty="0"/>
          </a:p>
          <a:p>
            <a:r>
              <a:rPr lang="cs-CZ" dirty="0" err="1" smtClean="0"/>
              <a:t>Occurrence</a:t>
            </a:r>
            <a:r>
              <a:rPr lang="cs-CZ" dirty="0"/>
              <a:t>: 2-5%</a:t>
            </a:r>
          </a:p>
          <a:p>
            <a:r>
              <a:rPr lang="en-US" dirty="0" smtClean="0"/>
              <a:t>Jaundice </a:t>
            </a:r>
            <a:r>
              <a:rPr lang="en-US" dirty="0"/>
              <a:t>intensity varies, usually not exceeding 70 </a:t>
            </a:r>
            <a:r>
              <a:rPr lang="en-US" dirty="0" err="1"/>
              <a:t>μmol</a:t>
            </a:r>
            <a:r>
              <a:rPr lang="en-US" dirty="0"/>
              <a:t>/L</a:t>
            </a:r>
          </a:p>
          <a:p>
            <a:r>
              <a:rPr lang="en-US" dirty="0" smtClean="0"/>
              <a:t>It </a:t>
            </a:r>
            <a:r>
              <a:rPr lang="en-US" dirty="0"/>
              <a:t>is always the unconjugated bilirubin, which elevates under stress situations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2029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Nadpis 2"/>
          <p:cNvSpPr>
            <a:spLocks noGrp="1"/>
          </p:cNvSpPr>
          <p:nvPr>
            <p:ph type="title"/>
          </p:nvPr>
        </p:nvSpPr>
        <p:spPr>
          <a:xfrm>
            <a:off x="611188" y="188913"/>
            <a:ext cx="4968875" cy="5832475"/>
          </a:xfrm>
        </p:spPr>
        <p:txBody>
          <a:bodyPr/>
          <a:lstStyle/>
          <a:p>
            <a:pPr algn="l"/>
            <a:r>
              <a:rPr lang="cs-CZ" altLang="cs-CZ" sz="2400" b="1" u="sng" dirty="0" err="1" smtClean="0"/>
              <a:t>Anamnesis</a:t>
            </a:r>
            <a:r>
              <a:rPr lang="cs-CZ" altLang="cs-CZ" sz="2400" b="1" u="sng" dirty="0" smtClean="0"/>
              <a:t> </a:t>
            </a:r>
            <a:r>
              <a:rPr lang="cs-CZ" altLang="cs-CZ" sz="2400" b="1" u="sng" dirty="0" err="1" smtClean="0"/>
              <a:t>of</a:t>
            </a:r>
            <a:r>
              <a:rPr lang="cs-CZ" altLang="cs-CZ" sz="2400" b="1" u="sng" dirty="0" smtClean="0"/>
              <a:t> </a:t>
            </a:r>
            <a:r>
              <a:rPr lang="cs-CZ" altLang="cs-CZ" sz="2400" b="1" u="sng" dirty="0" err="1" smtClean="0"/>
              <a:t>icterus</a:t>
            </a:r>
            <a:r>
              <a:rPr lang="cs-CZ" altLang="cs-CZ" sz="2400" b="1" u="sng" dirty="0" smtClean="0"/>
              <a:t>:</a:t>
            </a:r>
            <a:r>
              <a:rPr lang="cs-CZ" altLang="cs-CZ" sz="2400" u="sng" dirty="0" smtClean="0"/>
              <a:t/>
            </a:r>
            <a:br>
              <a:rPr lang="cs-CZ" altLang="cs-CZ" sz="2400" u="sng" dirty="0" smtClean="0"/>
            </a:br>
            <a:r>
              <a:rPr lang="cs-CZ" altLang="cs-CZ" sz="2400" u="sng" dirty="0" smtClean="0"/>
              <a:t/>
            </a:r>
            <a:br>
              <a:rPr lang="cs-CZ" altLang="cs-CZ" sz="2400" u="sng" dirty="0" smtClean="0"/>
            </a:br>
            <a:r>
              <a:rPr lang="cs-CZ" altLang="cs-CZ" sz="2400" u="sng" dirty="0" smtClean="0"/>
              <a:t/>
            </a:r>
            <a:br>
              <a:rPr lang="cs-CZ" altLang="cs-CZ" sz="2400" u="sng" dirty="0" smtClean="0"/>
            </a:br>
            <a:r>
              <a:rPr lang="cs-CZ" altLang="cs-CZ" sz="2400" dirty="0" smtClean="0"/>
              <a:t>? </a:t>
            </a:r>
            <a:r>
              <a:rPr lang="cs-CZ" altLang="cs-CZ" sz="2400" dirty="0" err="1" smtClean="0"/>
              <a:t>colour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of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stool</a:t>
            </a:r>
            <a:r>
              <a:rPr lang="cs-CZ" altLang="cs-CZ" sz="2400" dirty="0" smtClean="0"/>
              <a:t> and urine</a:t>
            </a:r>
            <a:br>
              <a:rPr lang="cs-CZ" altLang="cs-CZ" sz="2400" dirty="0" smtClean="0"/>
            </a:br>
            <a:r>
              <a:rPr lang="cs-CZ" altLang="cs-CZ" sz="2400" dirty="0" smtClean="0"/>
              <a:t>? </a:t>
            </a:r>
            <a:r>
              <a:rPr lang="cs-CZ" altLang="cs-CZ" sz="2400" dirty="0" err="1" smtClean="0"/>
              <a:t>onset</a:t>
            </a:r>
            <a:r>
              <a:rPr lang="cs-CZ" altLang="cs-CZ" sz="2400" dirty="0" smtClean="0"/>
              <a:t> and </a:t>
            </a:r>
            <a:r>
              <a:rPr lang="cs-CZ" altLang="cs-CZ" sz="2400" dirty="0" err="1" smtClean="0"/>
              <a:t>duration</a:t>
            </a:r>
            <a:r>
              <a:rPr lang="cs-CZ" altLang="cs-CZ" sz="2400" dirty="0" smtClean="0"/>
              <a:t> </a:t>
            </a:r>
            <a:br>
              <a:rPr lang="cs-CZ" altLang="cs-CZ" sz="2400" dirty="0" smtClean="0"/>
            </a:br>
            <a:r>
              <a:rPr lang="cs-CZ" altLang="cs-CZ" sz="2400" i="1" dirty="0" smtClean="0"/>
              <a:t>-</a:t>
            </a:r>
            <a:r>
              <a:rPr lang="cs-CZ" altLang="cs-CZ" sz="2400" dirty="0" smtClean="0"/>
              <a:t> </a:t>
            </a:r>
            <a:r>
              <a:rPr lang="cs-CZ" altLang="cs-CZ" sz="2400" i="1" dirty="0" err="1" smtClean="0"/>
              <a:t>quickly</a:t>
            </a:r>
            <a:r>
              <a:rPr lang="cs-CZ" altLang="cs-CZ" sz="2400" i="1" dirty="0" smtClean="0"/>
              <a:t> </a:t>
            </a:r>
            <a:r>
              <a:rPr lang="cs-CZ" altLang="cs-CZ" sz="2400" i="1" dirty="0" err="1" smtClean="0"/>
              <a:t>after</a:t>
            </a:r>
            <a:r>
              <a:rPr lang="cs-CZ" altLang="cs-CZ" sz="2400" i="1" dirty="0" smtClean="0"/>
              <a:t> a </a:t>
            </a:r>
            <a:r>
              <a:rPr lang="cs-CZ" altLang="cs-CZ" sz="2400" i="1" dirty="0" err="1" smtClean="0"/>
              <a:t>coliky</a:t>
            </a:r>
            <a:r>
              <a:rPr lang="cs-CZ" altLang="cs-CZ" sz="2400" i="1" dirty="0" smtClean="0"/>
              <a:t> </a:t>
            </a:r>
            <a:r>
              <a:rPr lang="cs-CZ" altLang="cs-CZ" sz="2400" i="1" dirty="0" err="1" smtClean="0"/>
              <a:t>pain</a:t>
            </a:r>
            <a:r>
              <a:rPr lang="cs-CZ" altLang="cs-CZ" sz="2400" i="1" dirty="0" smtClean="0"/>
              <a:t/>
            </a:r>
            <a:br>
              <a:rPr lang="cs-CZ" altLang="cs-CZ" sz="2400" i="1" dirty="0" smtClean="0"/>
            </a:br>
            <a:r>
              <a:rPr lang="cs-CZ" altLang="cs-CZ" sz="2400" i="1" dirty="0" smtClean="0"/>
              <a:t>- </a:t>
            </a:r>
            <a:r>
              <a:rPr lang="cs-CZ" altLang="cs-CZ" sz="2400" i="1" dirty="0" err="1" smtClean="0"/>
              <a:t>after</a:t>
            </a:r>
            <a:r>
              <a:rPr lang="cs-CZ" altLang="cs-CZ" sz="2400" i="1" dirty="0" smtClean="0"/>
              <a:t> a </a:t>
            </a:r>
            <a:r>
              <a:rPr lang="cs-CZ" altLang="cs-CZ" sz="2400" i="1" dirty="0" err="1" smtClean="0"/>
              <a:t>fever</a:t>
            </a:r>
            <a:r>
              <a:rPr lang="cs-CZ" altLang="cs-CZ" sz="2400" i="1" dirty="0" smtClean="0"/>
              <a:t/>
            </a:r>
            <a:br>
              <a:rPr lang="cs-CZ" altLang="cs-CZ" sz="2400" i="1" dirty="0" smtClean="0"/>
            </a:br>
            <a:r>
              <a:rPr lang="cs-CZ" altLang="cs-CZ" sz="2400" i="1" dirty="0" smtClean="0"/>
              <a:t>- </a:t>
            </a:r>
            <a:r>
              <a:rPr lang="cs-CZ" altLang="cs-CZ" sz="2400" i="1" dirty="0" err="1" smtClean="0"/>
              <a:t>i.v</a:t>
            </a:r>
            <a:r>
              <a:rPr lang="cs-CZ" altLang="cs-CZ" sz="2400" i="1" dirty="0" smtClean="0"/>
              <a:t>. </a:t>
            </a:r>
            <a:r>
              <a:rPr lang="cs-CZ" altLang="cs-CZ" sz="2400" i="1" dirty="0" err="1" smtClean="0"/>
              <a:t>aplikation</a:t>
            </a:r>
            <a:r>
              <a:rPr lang="cs-CZ" altLang="cs-CZ" sz="2400" i="1" dirty="0" smtClean="0"/>
              <a:t/>
            </a:r>
            <a:br>
              <a:rPr lang="cs-CZ" altLang="cs-CZ" sz="2400" i="1" dirty="0" smtClean="0"/>
            </a:br>
            <a:r>
              <a:rPr lang="cs-CZ" altLang="cs-CZ" sz="2400" i="1" dirty="0" smtClean="0"/>
              <a:t>- </a:t>
            </a:r>
            <a:r>
              <a:rPr lang="cs-CZ" altLang="cs-CZ" sz="2400" i="1" dirty="0" err="1" smtClean="0"/>
              <a:t>painless</a:t>
            </a:r>
            <a:r>
              <a:rPr lang="cs-CZ" altLang="cs-CZ" sz="2400" i="1" dirty="0" smtClean="0"/>
              <a:t/>
            </a:r>
            <a:br>
              <a:rPr lang="cs-CZ" altLang="cs-CZ" sz="2400" i="1" dirty="0" smtClean="0"/>
            </a:br>
            <a:r>
              <a:rPr lang="cs-CZ" altLang="cs-CZ" sz="2400" i="1" dirty="0" smtClean="0"/>
              <a:t>- </a:t>
            </a:r>
            <a:r>
              <a:rPr lang="cs-CZ" altLang="cs-CZ" sz="2400" i="1" dirty="0" err="1" smtClean="0"/>
              <a:t>transient</a:t>
            </a:r>
            <a:r>
              <a:rPr lang="cs-CZ" altLang="cs-CZ" sz="2400" i="1" dirty="0" smtClean="0"/>
              <a:t>, </a:t>
            </a:r>
            <a:r>
              <a:rPr lang="cs-CZ" altLang="cs-CZ" sz="2400" i="1" dirty="0" err="1" smtClean="0"/>
              <a:t>unimpressive</a:t>
            </a:r>
            <a:r>
              <a:rPr lang="cs-CZ" altLang="cs-CZ" sz="2400" i="1" dirty="0" smtClean="0"/>
              <a:t> </a:t>
            </a:r>
            <a:r>
              <a:rPr lang="cs-CZ" altLang="cs-CZ" sz="2400" i="1" dirty="0" err="1" smtClean="0"/>
              <a:t>icterus</a:t>
            </a:r>
            <a:r>
              <a:rPr lang="cs-CZ" altLang="cs-CZ" sz="2400" i="1" dirty="0" smtClean="0"/>
              <a:t/>
            </a:r>
            <a:br>
              <a:rPr lang="cs-CZ" altLang="cs-CZ" sz="2400" i="1" dirty="0" smtClean="0"/>
            </a:br>
            <a:r>
              <a:rPr lang="cs-CZ" altLang="cs-CZ" sz="2400" u="sng" dirty="0" smtClean="0"/>
              <a:t/>
            </a:r>
            <a:br>
              <a:rPr lang="cs-CZ" altLang="cs-CZ" sz="2400" u="sng" dirty="0" smtClean="0"/>
            </a:b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28650" y="332657"/>
            <a:ext cx="7886700" cy="994448"/>
          </a:xfrm>
        </p:spPr>
        <p:txBody>
          <a:bodyPr>
            <a:normAutofit/>
          </a:bodyPr>
          <a:lstStyle/>
          <a:p>
            <a:pPr algn="ctr"/>
            <a:r>
              <a:rPr lang="cs-CZ" b="1" dirty="0" err="1" smtClean="0"/>
              <a:t>Laboratory</a:t>
            </a:r>
            <a:r>
              <a:rPr lang="cs-CZ" b="1" dirty="0" smtClean="0"/>
              <a:t> </a:t>
            </a:r>
            <a:r>
              <a:rPr lang="cs-CZ" b="1" dirty="0" err="1" smtClean="0"/>
              <a:t>examination</a:t>
            </a:r>
            <a:r>
              <a:rPr lang="cs-CZ" b="1" dirty="0" smtClean="0"/>
              <a:t> (1)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650" y="1785097"/>
            <a:ext cx="7886700" cy="4113260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err="1" smtClean="0"/>
              <a:t>Serum</a:t>
            </a:r>
            <a:r>
              <a:rPr lang="cs-CZ" b="1" dirty="0" smtClean="0"/>
              <a:t>: bilirubin </a:t>
            </a:r>
            <a:r>
              <a:rPr lang="cs-CZ" b="1" dirty="0" err="1" smtClean="0"/>
              <a:t>total</a:t>
            </a:r>
            <a:r>
              <a:rPr lang="cs-CZ" b="1" dirty="0" smtClean="0"/>
              <a:t>, </a:t>
            </a:r>
            <a:r>
              <a:rPr lang="cs-CZ" b="1" dirty="0" err="1" smtClean="0"/>
              <a:t>conjugated</a:t>
            </a:r>
            <a:endParaRPr lang="cs-CZ" b="1" dirty="0" smtClean="0"/>
          </a:p>
          <a:p>
            <a:r>
              <a:rPr lang="cs-CZ" b="1" dirty="0" smtClean="0"/>
              <a:t>Urine: bilirubin, </a:t>
            </a:r>
            <a:r>
              <a:rPr lang="cs-CZ" b="1" dirty="0" err="1" smtClean="0"/>
              <a:t>urobilinogen</a:t>
            </a:r>
            <a:endParaRPr lang="cs-CZ" b="1" dirty="0" smtClean="0"/>
          </a:p>
          <a:p>
            <a:r>
              <a:rPr lang="cs-CZ" b="1" dirty="0" err="1" smtClean="0">
                <a:solidFill>
                  <a:srgbClr val="FF0000"/>
                </a:solidFill>
              </a:rPr>
              <a:t>hemolysis</a:t>
            </a:r>
            <a:r>
              <a:rPr lang="cs-CZ" dirty="0" smtClean="0"/>
              <a:t>:</a:t>
            </a:r>
          </a:p>
          <a:p>
            <a:pPr lvl="1"/>
            <a:r>
              <a:rPr lang="cs-CZ" b="1" dirty="0" smtClean="0"/>
              <a:t>S: bilirubin </a:t>
            </a:r>
            <a:r>
              <a:rPr lang="cs-CZ" b="1" dirty="0" err="1" smtClean="0"/>
              <a:t>total</a:t>
            </a:r>
            <a:r>
              <a:rPr lang="cs-CZ" b="1" dirty="0" smtClean="0"/>
              <a:t> (but not </a:t>
            </a:r>
            <a:r>
              <a:rPr lang="cs-CZ" b="1" dirty="0" err="1" smtClean="0"/>
              <a:t>conjugated</a:t>
            </a:r>
            <a:r>
              <a:rPr lang="cs-CZ" b="1" dirty="0" smtClean="0"/>
              <a:t>), U: </a:t>
            </a:r>
            <a:r>
              <a:rPr lang="cs-CZ" b="1" dirty="0" err="1" smtClean="0"/>
              <a:t>urobilinogen</a:t>
            </a:r>
            <a:endParaRPr lang="cs-CZ" b="1" dirty="0" smtClean="0"/>
          </a:p>
          <a:p>
            <a:pPr lvl="1"/>
            <a:r>
              <a:rPr lang="cs-CZ" dirty="0" err="1"/>
              <a:t>b</a:t>
            </a:r>
            <a:r>
              <a:rPr lang="cs-CZ" dirty="0" err="1" smtClean="0"/>
              <a:t>lood</a:t>
            </a:r>
            <a:r>
              <a:rPr lang="cs-CZ" dirty="0" smtClean="0"/>
              <a:t> </a:t>
            </a:r>
            <a:r>
              <a:rPr lang="cs-CZ" dirty="0" err="1" smtClean="0"/>
              <a:t>count</a:t>
            </a:r>
            <a:r>
              <a:rPr lang="cs-CZ" dirty="0" smtClean="0"/>
              <a:t> (anemie), </a:t>
            </a:r>
            <a:r>
              <a:rPr lang="cs-CZ" b="1" dirty="0" smtClean="0"/>
              <a:t>↑ </a:t>
            </a:r>
            <a:r>
              <a:rPr lang="cs-CZ" b="1" dirty="0" err="1" smtClean="0"/>
              <a:t>retikulocytes</a:t>
            </a:r>
            <a:r>
              <a:rPr lang="cs-CZ" dirty="0" smtClean="0"/>
              <a:t>, free hemoglobin</a:t>
            </a:r>
          </a:p>
          <a:p>
            <a:pPr lvl="1"/>
            <a:r>
              <a:rPr lang="cs-CZ" dirty="0" smtClean="0"/>
              <a:t>↑ LDH</a:t>
            </a:r>
          </a:p>
          <a:p>
            <a:pPr lvl="1"/>
            <a:r>
              <a:rPr lang="cs-CZ" dirty="0" err="1" smtClean="0"/>
              <a:t>Coombs</a:t>
            </a:r>
            <a:r>
              <a:rPr lang="cs-CZ" dirty="0" smtClean="0"/>
              <a:t> test</a:t>
            </a:r>
            <a:r>
              <a:rPr lang="cs-CZ" dirty="0"/>
              <a:t> </a:t>
            </a:r>
            <a:r>
              <a:rPr lang="cs-CZ" dirty="0" smtClean="0"/>
              <a:t>+</a:t>
            </a:r>
          </a:p>
          <a:p>
            <a:pPr lvl="1"/>
            <a:r>
              <a:rPr lang="cs-CZ" altLang="cs-CZ" b="1" dirty="0" err="1" smtClean="0"/>
              <a:t>haptoglobin</a:t>
            </a:r>
            <a:r>
              <a:rPr lang="cs-CZ" altLang="cs-CZ" dirty="0" smtClean="0"/>
              <a:t> </a:t>
            </a:r>
            <a:r>
              <a:rPr lang="cs-CZ" altLang="cs-CZ" b="1" dirty="0" smtClean="0"/>
              <a:t>↓</a:t>
            </a:r>
            <a:endParaRPr lang="cs-CZ" altLang="cs-CZ" dirty="0" smtClean="0">
              <a:solidFill>
                <a:srgbClr val="00B0F0"/>
              </a:solidFill>
            </a:endParaRPr>
          </a:p>
          <a:p>
            <a:r>
              <a:rPr lang="cs-CZ" b="1" dirty="0" err="1" smtClean="0">
                <a:solidFill>
                  <a:srgbClr val="00B050"/>
                </a:solidFill>
              </a:rPr>
              <a:t>Cholestatic</a:t>
            </a:r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</a:rPr>
              <a:t>icterus</a:t>
            </a:r>
            <a:r>
              <a:rPr lang="cs-CZ" b="1" dirty="0" smtClean="0">
                <a:solidFill>
                  <a:srgbClr val="00B050"/>
                </a:solidFill>
              </a:rPr>
              <a:t>:</a:t>
            </a:r>
          </a:p>
          <a:p>
            <a:pPr lvl="1"/>
            <a:r>
              <a:rPr lang="cs-CZ" b="1" dirty="0" smtClean="0"/>
              <a:t>S: bilirubin </a:t>
            </a:r>
            <a:r>
              <a:rPr lang="cs-CZ" b="1" dirty="0" err="1" smtClean="0"/>
              <a:t>conjugated</a:t>
            </a:r>
            <a:r>
              <a:rPr lang="cs-CZ" b="1" dirty="0" smtClean="0"/>
              <a:t>, U: bilirubin</a:t>
            </a:r>
          </a:p>
          <a:p>
            <a:pPr lvl="1"/>
            <a:r>
              <a:rPr lang="cs-CZ" dirty="0" smtClean="0">
                <a:solidFill>
                  <a:srgbClr val="00B050"/>
                </a:solidFill>
              </a:rPr>
              <a:t>↑: GGT, ALP, cholesterol</a:t>
            </a:r>
            <a:r>
              <a:rPr lang="cs-CZ" dirty="0">
                <a:solidFill>
                  <a:srgbClr val="00B050"/>
                </a:solidFill>
              </a:rPr>
              <a:t> </a:t>
            </a:r>
            <a:endParaRPr lang="cs-CZ" dirty="0" smtClean="0">
              <a:solidFill>
                <a:srgbClr val="00B050"/>
              </a:solidFill>
            </a:endParaRPr>
          </a:p>
          <a:p>
            <a:pPr lvl="1"/>
            <a:r>
              <a:rPr lang="cs-CZ" dirty="0" err="1" smtClean="0"/>
              <a:t>quick</a:t>
            </a:r>
            <a:r>
              <a:rPr lang="cs-CZ" dirty="0" smtClean="0"/>
              <a:t> </a:t>
            </a:r>
            <a:r>
              <a:rPr lang="cs-CZ" dirty="0" err="1" smtClean="0"/>
              <a:t>onset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obstruction</a:t>
            </a:r>
            <a:r>
              <a:rPr lang="cs-CZ" dirty="0" smtClean="0"/>
              <a:t>: </a:t>
            </a:r>
            <a:r>
              <a:rPr lang="cs-CZ" dirty="0" smtClean="0">
                <a:solidFill>
                  <a:srgbClr val="00B050"/>
                </a:solidFill>
              </a:rPr>
              <a:t>↑ ALT, AST</a:t>
            </a:r>
          </a:p>
          <a:p>
            <a:pPr marL="342900" lvl="1" indent="0">
              <a:buNone/>
            </a:pPr>
            <a:endParaRPr lang="cs-CZ" dirty="0" smtClean="0">
              <a:solidFill>
                <a:srgbClr val="00B05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C40B-910E-4633-830D-1A00883C15FA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3272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Laboratory</a:t>
            </a:r>
            <a:r>
              <a:rPr lang="cs-CZ" b="1" dirty="0"/>
              <a:t> </a:t>
            </a:r>
            <a:r>
              <a:rPr lang="cs-CZ" b="1" dirty="0" err="1"/>
              <a:t>examination</a:t>
            </a:r>
            <a:r>
              <a:rPr lang="cs-CZ" b="1" dirty="0"/>
              <a:t> </a:t>
            </a:r>
            <a:r>
              <a:rPr lang="cs-CZ" b="1" dirty="0" smtClean="0"/>
              <a:t>(2)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650" y="1700809"/>
            <a:ext cx="7886700" cy="4075284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err="1" smtClean="0">
                <a:solidFill>
                  <a:srgbClr val="C00000"/>
                </a:solidFill>
              </a:rPr>
              <a:t>Hepatocelullar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</a:rPr>
              <a:t>icterus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S: bilirubin </a:t>
            </a:r>
            <a:r>
              <a:rPr lang="cs-CZ" dirty="0" err="1" smtClean="0"/>
              <a:t>total</a:t>
            </a:r>
            <a:r>
              <a:rPr lang="cs-CZ" dirty="0" smtClean="0"/>
              <a:t> and </a:t>
            </a:r>
            <a:r>
              <a:rPr lang="cs-CZ" dirty="0" err="1" smtClean="0"/>
              <a:t>conjugated</a:t>
            </a:r>
            <a:endParaRPr lang="cs-CZ" dirty="0" smtClean="0"/>
          </a:p>
          <a:p>
            <a:pPr lvl="1"/>
            <a:r>
              <a:rPr lang="cs-CZ" dirty="0" smtClean="0"/>
              <a:t>U: bilirubin and </a:t>
            </a:r>
            <a:r>
              <a:rPr lang="cs-CZ" dirty="0" err="1" smtClean="0"/>
              <a:t>urobilinogen</a:t>
            </a:r>
            <a:endParaRPr lang="cs-CZ" dirty="0" smtClean="0"/>
          </a:p>
          <a:p>
            <a:pPr lvl="1"/>
            <a:r>
              <a:rPr lang="cs-CZ" b="1" dirty="0" err="1"/>
              <a:t>m</a:t>
            </a:r>
            <a:r>
              <a:rPr lang="cs-CZ" b="1" dirty="0" err="1" smtClean="0"/>
              <a:t>arkers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proteosyntetic</a:t>
            </a:r>
            <a:r>
              <a:rPr lang="cs-CZ" b="1" dirty="0" smtClean="0"/>
              <a:t> liver </a:t>
            </a:r>
            <a:r>
              <a:rPr lang="cs-CZ" b="1" dirty="0" err="1" smtClean="0"/>
              <a:t>function</a:t>
            </a:r>
            <a:endParaRPr lang="cs-CZ" b="1" dirty="0" smtClean="0"/>
          </a:p>
          <a:p>
            <a:pPr lvl="2"/>
            <a:r>
              <a:rPr lang="cs-CZ" altLang="cs-CZ" dirty="0" err="1"/>
              <a:t>Quick</a:t>
            </a:r>
            <a:r>
              <a:rPr lang="cs-CZ" altLang="cs-CZ" dirty="0"/>
              <a:t>, fibrinogen </a:t>
            </a:r>
            <a:endParaRPr lang="cs-CZ" altLang="cs-CZ" dirty="0" smtClean="0"/>
          </a:p>
          <a:p>
            <a:pPr lvl="2"/>
            <a:r>
              <a:rPr lang="cs-CZ" altLang="cs-CZ" dirty="0" smtClean="0"/>
              <a:t>albumin</a:t>
            </a:r>
            <a:endParaRPr lang="cs-CZ" altLang="cs-CZ" dirty="0"/>
          </a:p>
          <a:p>
            <a:pPr lvl="2"/>
            <a:r>
              <a:rPr lang="cs-CZ" altLang="cs-CZ" dirty="0" err="1"/>
              <a:t>prealbumin</a:t>
            </a:r>
            <a:r>
              <a:rPr lang="cs-CZ" altLang="cs-CZ" dirty="0"/>
              <a:t> </a:t>
            </a:r>
          </a:p>
          <a:p>
            <a:pPr lvl="2"/>
            <a:r>
              <a:rPr lang="cs-CZ" altLang="cs-CZ" dirty="0" err="1" smtClean="0"/>
              <a:t>cholinesteráza</a:t>
            </a:r>
            <a:r>
              <a:rPr lang="cs-CZ" altLang="cs-CZ" dirty="0" smtClean="0"/>
              <a:t>  </a:t>
            </a:r>
            <a:r>
              <a:rPr lang="cs-CZ" b="1" dirty="0" err="1" smtClean="0"/>
              <a:t>marker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detoxification</a:t>
            </a:r>
            <a:r>
              <a:rPr lang="cs-CZ" b="1" dirty="0" smtClean="0"/>
              <a:t> liver </a:t>
            </a:r>
            <a:r>
              <a:rPr lang="cs-CZ" b="1" dirty="0" err="1" smtClean="0"/>
              <a:t>capacity</a:t>
            </a:r>
            <a:endParaRPr lang="cs-CZ" b="1" dirty="0" smtClean="0"/>
          </a:p>
          <a:p>
            <a:pPr lvl="2"/>
            <a:r>
              <a:rPr lang="cs-CZ" dirty="0" err="1" smtClean="0"/>
              <a:t>ammonia</a:t>
            </a:r>
            <a:endParaRPr lang="cs-CZ" dirty="0" smtClean="0"/>
          </a:p>
          <a:p>
            <a:pPr lvl="1"/>
            <a:r>
              <a:rPr lang="cs-CZ" b="1" dirty="0" err="1"/>
              <a:t>b</a:t>
            </a:r>
            <a:r>
              <a:rPr lang="cs-CZ" b="1" dirty="0" err="1" smtClean="0"/>
              <a:t>lood</a:t>
            </a:r>
            <a:r>
              <a:rPr lang="cs-CZ" b="1" dirty="0" smtClean="0"/>
              <a:t> </a:t>
            </a:r>
            <a:r>
              <a:rPr lang="cs-CZ" b="1" dirty="0" err="1" smtClean="0"/>
              <a:t>count</a:t>
            </a:r>
            <a:endParaRPr lang="cs-CZ" b="1" dirty="0" smtClean="0"/>
          </a:p>
          <a:p>
            <a:pPr lvl="2"/>
            <a:r>
              <a:rPr lang="cs-CZ" dirty="0" err="1" smtClean="0"/>
              <a:t>trombocytopenia</a:t>
            </a:r>
            <a:r>
              <a:rPr lang="cs-CZ" dirty="0" smtClean="0"/>
              <a:t>, </a:t>
            </a:r>
            <a:r>
              <a:rPr lang="cs-CZ" dirty="0" err="1" smtClean="0"/>
              <a:t>leukopenia</a:t>
            </a:r>
            <a:r>
              <a:rPr lang="cs-CZ" dirty="0" smtClean="0"/>
              <a:t>, ev. </a:t>
            </a:r>
            <a:r>
              <a:rPr lang="cs-CZ" dirty="0" err="1" smtClean="0"/>
              <a:t>anemia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F0"/>
                </a:solidFill>
              </a:rPr>
              <a:t>(</a:t>
            </a:r>
            <a:r>
              <a:rPr lang="cs-CZ" dirty="0" err="1" smtClean="0">
                <a:solidFill>
                  <a:srgbClr val="00B0F0"/>
                </a:solidFill>
              </a:rPr>
              <a:t>hypersplenism</a:t>
            </a:r>
            <a:r>
              <a:rPr lang="cs-CZ" dirty="0" smtClean="0">
                <a:solidFill>
                  <a:srgbClr val="00B0F0"/>
                </a:solidFill>
              </a:rPr>
              <a:t>)</a:t>
            </a:r>
          </a:p>
          <a:p>
            <a:endParaRPr 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C40B-910E-4633-830D-1A00883C15FA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1608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err="1" smtClean="0"/>
              <a:t>Abdominal</a:t>
            </a:r>
            <a:r>
              <a:rPr lang="cs-CZ" b="1" dirty="0" smtClean="0"/>
              <a:t> USG in </a:t>
            </a:r>
            <a:r>
              <a:rPr lang="cs-CZ" b="1" dirty="0" err="1" smtClean="0"/>
              <a:t>dif</a:t>
            </a:r>
            <a:r>
              <a:rPr lang="cs-CZ" b="1" dirty="0" smtClean="0"/>
              <a:t> dg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icterus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dilation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intrahepatal</a:t>
            </a:r>
            <a:r>
              <a:rPr lang="cs-CZ" dirty="0" smtClean="0"/>
              <a:t> and </a:t>
            </a:r>
            <a:r>
              <a:rPr lang="cs-CZ" dirty="0" err="1" smtClean="0"/>
              <a:t>extrahepatal</a:t>
            </a:r>
            <a:r>
              <a:rPr lang="cs-CZ" dirty="0" smtClean="0"/>
              <a:t> </a:t>
            </a:r>
            <a:r>
              <a:rPr lang="cs-CZ" dirty="0" err="1" smtClean="0"/>
              <a:t>bile</a:t>
            </a:r>
            <a:r>
              <a:rPr lang="cs-CZ" dirty="0" smtClean="0"/>
              <a:t> </a:t>
            </a:r>
            <a:r>
              <a:rPr lang="cs-CZ" dirty="0" err="1" smtClean="0"/>
              <a:t>ducts</a:t>
            </a:r>
            <a:endParaRPr lang="cs-CZ" dirty="0" smtClean="0"/>
          </a:p>
          <a:p>
            <a:r>
              <a:rPr lang="cs-CZ" dirty="0" smtClean="0"/>
              <a:t>liver </a:t>
            </a:r>
            <a:r>
              <a:rPr lang="cs-CZ" dirty="0" err="1" smtClean="0"/>
              <a:t>cirrhosis</a:t>
            </a:r>
            <a:endParaRPr lang="cs-CZ" dirty="0" smtClean="0"/>
          </a:p>
          <a:p>
            <a:pPr lvl="2"/>
            <a:r>
              <a:rPr lang="cs-CZ" dirty="0" err="1" smtClean="0"/>
              <a:t>portal</a:t>
            </a:r>
            <a:r>
              <a:rPr lang="cs-CZ" dirty="0" smtClean="0"/>
              <a:t> </a:t>
            </a:r>
            <a:r>
              <a:rPr lang="cs-CZ" dirty="0" err="1" smtClean="0"/>
              <a:t>hypertension</a:t>
            </a:r>
            <a:r>
              <a:rPr lang="cs-CZ" dirty="0" smtClean="0"/>
              <a:t>, </a:t>
            </a:r>
            <a:r>
              <a:rPr lang="cs-CZ" dirty="0" err="1" smtClean="0"/>
              <a:t>splenomegaly</a:t>
            </a:r>
            <a:r>
              <a:rPr lang="cs-CZ" dirty="0" smtClean="0"/>
              <a:t>, ascites, </a:t>
            </a:r>
            <a:r>
              <a:rPr lang="cs-CZ" dirty="0" err="1" smtClean="0"/>
              <a:t>trombosis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portal</a:t>
            </a:r>
            <a:r>
              <a:rPr lang="cs-CZ" dirty="0" smtClean="0"/>
              <a:t> </a:t>
            </a:r>
            <a:r>
              <a:rPr lang="cs-CZ" dirty="0" err="1" smtClean="0"/>
              <a:t>vein</a:t>
            </a:r>
            <a:r>
              <a:rPr lang="cs-CZ" dirty="0" smtClean="0"/>
              <a:t>, </a:t>
            </a:r>
            <a:r>
              <a:rPr lang="cs-CZ" dirty="0" err="1" smtClean="0"/>
              <a:t>hcc</a:t>
            </a:r>
            <a:endParaRPr lang="cs-CZ" dirty="0" smtClean="0"/>
          </a:p>
          <a:p>
            <a:r>
              <a:rPr lang="cs-CZ" dirty="0" err="1" smtClean="0"/>
              <a:t>metastatic</a:t>
            </a:r>
            <a:r>
              <a:rPr lang="cs-CZ" dirty="0" smtClean="0"/>
              <a:t> liver </a:t>
            </a:r>
            <a:r>
              <a:rPr lang="cs-CZ" dirty="0" err="1" smtClean="0"/>
              <a:t>disease</a:t>
            </a:r>
            <a:endParaRPr lang="cs-CZ" dirty="0" smtClean="0"/>
          </a:p>
          <a:p>
            <a:r>
              <a:rPr lang="cs-CZ" dirty="0" err="1" smtClean="0"/>
              <a:t>evaluation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hepatic</a:t>
            </a:r>
            <a:r>
              <a:rPr lang="cs-CZ" dirty="0" smtClean="0"/>
              <a:t> </a:t>
            </a:r>
            <a:r>
              <a:rPr lang="cs-CZ" dirty="0" err="1" smtClean="0"/>
              <a:t>vein</a:t>
            </a:r>
            <a:r>
              <a:rPr lang="cs-CZ" dirty="0" smtClean="0"/>
              <a:t> </a:t>
            </a:r>
          </a:p>
          <a:p>
            <a:pPr lvl="2"/>
            <a:r>
              <a:rPr lang="cs-CZ" dirty="0" err="1" smtClean="0"/>
              <a:t>Budd-Chiari</a:t>
            </a:r>
            <a:r>
              <a:rPr lang="cs-CZ" dirty="0" smtClean="0"/>
              <a:t> </a:t>
            </a:r>
            <a:r>
              <a:rPr lang="cs-CZ" dirty="0" err="1" smtClean="0"/>
              <a:t>sy</a:t>
            </a:r>
            <a:endParaRPr lang="cs-CZ" dirty="0" smtClean="0"/>
          </a:p>
          <a:p>
            <a:pPr lvl="2"/>
            <a:r>
              <a:rPr lang="cs-CZ" dirty="0" err="1"/>
              <a:t>c</a:t>
            </a:r>
            <a:r>
              <a:rPr lang="cs-CZ" dirty="0" err="1" smtClean="0"/>
              <a:t>ongestive</a:t>
            </a:r>
            <a:r>
              <a:rPr lang="cs-CZ" dirty="0" smtClean="0"/>
              <a:t> </a:t>
            </a:r>
            <a:r>
              <a:rPr lang="cs-CZ" dirty="0" err="1" smtClean="0"/>
              <a:t>hepatopathy</a:t>
            </a:r>
            <a:endParaRPr lang="cs-CZ" dirty="0" smtClean="0"/>
          </a:p>
          <a:p>
            <a:r>
              <a:rPr lang="cs-CZ" dirty="0" err="1" smtClean="0"/>
              <a:t>mild</a:t>
            </a:r>
            <a:r>
              <a:rPr lang="cs-CZ" dirty="0" smtClean="0"/>
              <a:t> </a:t>
            </a:r>
            <a:r>
              <a:rPr lang="cs-CZ" dirty="0" err="1" smtClean="0"/>
              <a:t>splenomegaly</a:t>
            </a:r>
            <a:endParaRPr lang="cs-CZ" dirty="0" smtClean="0"/>
          </a:p>
          <a:p>
            <a:pPr lvl="2"/>
            <a:r>
              <a:rPr lang="cs-CZ" dirty="0" err="1" smtClean="0"/>
              <a:t>chronic</a:t>
            </a:r>
            <a:r>
              <a:rPr lang="cs-CZ" dirty="0" smtClean="0"/>
              <a:t> </a:t>
            </a:r>
            <a:r>
              <a:rPr lang="cs-CZ" dirty="0" err="1" smtClean="0"/>
              <a:t>hemolysis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C40B-910E-4633-830D-1A00883C15FA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4338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ERCP – in </a:t>
            </a:r>
            <a:r>
              <a:rPr lang="cs-CZ" dirty="0" err="1" smtClean="0"/>
              <a:t>obstructive</a:t>
            </a:r>
            <a:r>
              <a:rPr lang="cs-CZ" dirty="0" smtClean="0"/>
              <a:t> </a:t>
            </a:r>
            <a:r>
              <a:rPr lang="cs-CZ" dirty="0" err="1" smtClean="0"/>
              <a:t>icterus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cs-CZ" dirty="0" err="1" smtClean="0"/>
              <a:t>Endoscopic</a:t>
            </a:r>
            <a:r>
              <a:rPr lang="cs-CZ" dirty="0" smtClean="0"/>
              <a:t> </a:t>
            </a:r>
            <a:r>
              <a:rPr lang="cs-CZ" dirty="0" err="1"/>
              <a:t>Regrograde</a:t>
            </a:r>
            <a:r>
              <a:rPr lang="cs-CZ" dirty="0"/>
              <a:t> </a:t>
            </a:r>
            <a:r>
              <a:rPr lang="cs-CZ" dirty="0" err="1" smtClean="0"/>
              <a:t>Cholangiopancreaticography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d</a:t>
            </a:r>
            <a:r>
              <a:rPr lang="en-US" dirty="0" err="1" smtClean="0"/>
              <a:t>iagnoses</a:t>
            </a:r>
            <a:r>
              <a:rPr lang="en-US" dirty="0" smtClean="0"/>
              <a:t> </a:t>
            </a:r>
            <a:r>
              <a:rPr lang="en-US" dirty="0"/>
              <a:t>of the cause of obstruction of bile duct or pancreatic duct </a:t>
            </a:r>
            <a:endParaRPr lang="cs-CZ" dirty="0" smtClean="0"/>
          </a:p>
          <a:p>
            <a:pPr lvl="2"/>
            <a:r>
              <a:rPr lang="cs-CZ" dirty="0" err="1" smtClean="0"/>
              <a:t>therapy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0844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Extrahepatic</a:t>
            </a:r>
            <a:r>
              <a:rPr lang="cs-CZ" dirty="0"/>
              <a:t> </a:t>
            </a:r>
            <a:r>
              <a:rPr lang="cs-CZ" dirty="0" err="1"/>
              <a:t>bile</a:t>
            </a:r>
            <a:r>
              <a:rPr lang="cs-CZ" dirty="0"/>
              <a:t> </a:t>
            </a:r>
            <a:r>
              <a:rPr lang="cs-CZ" dirty="0" err="1"/>
              <a:t>duct</a:t>
            </a:r>
            <a:r>
              <a:rPr lang="cs-CZ" dirty="0"/>
              <a:t> </a:t>
            </a:r>
            <a:r>
              <a:rPr lang="cs-CZ" dirty="0" err="1"/>
              <a:t>obstruction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choledocholithiasis</a:t>
            </a:r>
            <a:r>
              <a:rPr lang="cs-CZ" dirty="0" smtClean="0"/>
              <a:t>, </a:t>
            </a:r>
            <a:r>
              <a:rPr lang="cs-CZ" dirty="0" err="1" smtClean="0"/>
              <a:t>hepatikolithiasis</a:t>
            </a:r>
            <a:endParaRPr lang="cs-CZ" dirty="0" smtClean="0"/>
          </a:p>
          <a:p>
            <a:r>
              <a:rPr lang="en-US" dirty="0" err="1" smtClean="0"/>
              <a:t>stenoses</a:t>
            </a:r>
            <a:r>
              <a:rPr lang="en-US" dirty="0" smtClean="0"/>
              <a:t> </a:t>
            </a:r>
            <a:r>
              <a:rPr lang="en-US" dirty="0"/>
              <a:t>of biliary </a:t>
            </a:r>
            <a:r>
              <a:rPr lang="en-US" dirty="0" smtClean="0"/>
              <a:t>ducts</a:t>
            </a:r>
            <a:endParaRPr lang="cs-CZ" dirty="0" smtClean="0"/>
          </a:p>
          <a:p>
            <a:pPr lvl="2"/>
            <a:r>
              <a:rPr lang="cs-CZ" dirty="0"/>
              <a:t>b</a:t>
            </a:r>
            <a:r>
              <a:rPr lang="en-US" dirty="0" err="1" smtClean="0"/>
              <a:t>enign</a:t>
            </a:r>
            <a:endParaRPr lang="cs-CZ" dirty="0" smtClean="0"/>
          </a:p>
          <a:p>
            <a:pPr lvl="4"/>
            <a:r>
              <a:rPr lang="en-US" dirty="0" smtClean="0"/>
              <a:t>may </a:t>
            </a:r>
            <a:r>
              <a:rPr lang="en-US" dirty="0"/>
              <a:t>occur after laparoscopic cholecystectomy as a complication arising from </a:t>
            </a:r>
            <a:r>
              <a:rPr lang="en-US" dirty="0" err="1"/>
              <a:t>thermical</a:t>
            </a:r>
            <a:r>
              <a:rPr lang="en-US" dirty="0"/>
              <a:t> damage in the region of </a:t>
            </a:r>
            <a:r>
              <a:rPr lang="en-US" dirty="0" err="1"/>
              <a:t>Calot's</a:t>
            </a:r>
            <a:r>
              <a:rPr lang="en-US" dirty="0"/>
              <a:t> triangle (</a:t>
            </a:r>
            <a:r>
              <a:rPr lang="en-US" dirty="0" err="1"/>
              <a:t>cystohepatic</a:t>
            </a:r>
            <a:r>
              <a:rPr lang="en-US" dirty="0"/>
              <a:t> triangle</a:t>
            </a:r>
            <a:r>
              <a:rPr lang="en-US" dirty="0" smtClean="0"/>
              <a:t>)</a:t>
            </a:r>
            <a:endParaRPr lang="cs-CZ" dirty="0" smtClean="0"/>
          </a:p>
          <a:p>
            <a:pPr lvl="4"/>
            <a:r>
              <a:rPr lang="en-US" dirty="0" smtClean="0"/>
              <a:t>chronic </a:t>
            </a:r>
            <a:r>
              <a:rPr lang="en-US" dirty="0"/>
              <a:t>pancreatitis –enlargement and fibrous change of the head of </a:t>
            </a:r>
            <a:r>
              <a:rPr lang="en-US" dirty="0" smtClean="0"/>
              <a:t>pancreas</a:t>
            </a:r>
            <a:endParaRPr lang="cs-CZ" dirty="0" smtClean="0"/>
          </a:p>
          <a:p>
            <a:pPr lvl="4"/>
            <a:r>
              <a:rPr lang="en-US" dirty="0" smtClean="0"/>
              <a:t>oppression </a:t>
            </a:r>
            <a:r>
              <a:rPr lang="en-US" dirty="0"/>
              <a:t>by an enlarged hydropic gall bladder, so called </a:t>
            </a:r>
            <a:r>
              <a:rPr lang="en-US" dirty="0" err="1"/>
              <a:t>Mirizzi</a:t>
            </a:r>
            <a:r>
              <a:rPr lang="en-US" dirty="0"/>
              <a:t> </a:t>
            </a:r>
            <a:r>
              <a:rPr lang="en-US" dirty="0" smtClean="0"/>
              <a:t>syndrome</a:t>
            </a:r>
            <a:endParaRPr lang="cs-CZ" dirty="0" smtClean="0"/>
          </a:p>
          <a:p>
            <a:pPr lvl="2"/>
            <a:r>
              <a:rPr lang="en-US" dirty="0" smtClean="0"/>
              <a:t>malignant </a:t>
            </a:r>
            <a:endParaRPr lang="cs-CZ" dirty="0" smtClean="0"/>
          </a:p>
          <a:p>
            <a:pPr lvl="4"/>
            <a:r>
              <a:rPr lang="cs-CZ" dirty="0" err="1" smtClean="0"/>
              <a:t>pancreatic</a:t>
            </a:r>
            <a:r>
              <a:rPr lang="cs-CZ" dirty="0" smtClean="0"/>
              <a:t> </a:t>
            </a:r>
            <a:r>
              <a:rPr lang="cs-CZ" dirty="0" err="1" smtClean="0"/>
              <a:t>tumors</a:t>
            </a:r>
            <a:endParaRPr lang="cs-CZ" dirty="0" smtClean="0"/>
          </a:p>
          <a:p>
            <a:pPr lvl="4"/>
            <a:r>
              <a:rPr lang="cs-CZ" dirty="0" err="1" smtClean="0"/>
              <a:t>gall</a:t>
            </a:r>
            <a:r>
              <a:rPr lang="cs-CZ" dirty="0" smtClean="0"/>
              <a:t> </a:t>
            </a:r>
            <a:r>
              <a:rPr lang="cs-CZ" dirty="0" err="1"/>
              <a:t>bladder</a:t>
            </a:r>
            <a:r>
              <a:rPr lang="cs-CZ" dirty="0"/>
              <a:t> </a:t>
            </a:r>
            <a:r>
              <a:rPr lang="cs-CZ" dirty="0" err="1" smtClean="0"/>
              <a:t>tumors</a:t>
            </a:r>
            <a:endParaRPr lang="cs-CZ" dirty="0" smtClean="0"/>
          </a:p>
          <a:p>
            <a:pPr lvl="4"/>
            <a:r>
              <a:rPr lang="cs-CZ" dirty="0" err="1" smtClean="0"/>
              <a:t>hepatic</a:t>
            </a:r>
            <a:r>
              <a:rPr lang="cs-CZ" dirty="0" smtClean="0"/>
              <a:t> </a:t>
            </a:r>
            <a:r>
              <a:rPr lang="cs-CZ" dirty="0" err="1" smtClean="0"/>
              <a:t>tumors</a:t>
            </a:r>
            <a:endParaRPr lang="cs-CZ" dirty="0" smtClean="0"/>
          </a:p>
          <a:p>
            <a:pPr lvl="4"/>
            <a:r>
              <a:rPr lang="cs-CZ" dirty="0" err="1" smtClean="0"/>
              <a:t>metastases</a:t>
            </a:r>
            <a:endParaRPr lang="cs-CZ" dirty="0" smtClean="0"/>
          </a:p>
          <a:p>
            <a:pPr lvl="4"/>
            <a:r>
              <a:rPr lang="en-US" dirty="0" smtClean="0"/>
              <a:t>enlarged </a:t>
            </a:r>
            <a:r>
              <a:rPr lang="en-US" dirty="0"/>
              <a:t>lymph nodes in vicinity of bile ducts</a:t>
            </a:r>
          </a:p>
          <a:p>
            <a:pPr lvl="2"/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1777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/>
          <p:cNvSpPr>
            <a:spLocks noGrp="1"/>
          </p:cNvSpPr>
          <p:nvPr>
            <p:ph type="subTitle" idx="4294967295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dirty="0" err="1"/>
              <a:t>Thank</a:t>
            </a:r>
            <a:r>
              <a:rPr lang="cs-CZ" sz="4400" dirty="0"/>
              <a:t> </a:t>
            </a:r>
            <a:r>
              <a:rPr lang="cs-CZ" sz="4400" dirty="0" err="1"/>
              <a:t>you</a:t>
            </a:r>
            <a:r>
              <a:rPr lang="cs-CZ" sz="4400" dirty="0"/>
              <a:t> </a:t>
            </a:r>
          </a:p>
          <a:p>
            <a:pPr marL="0" indent="0" algn="ctr">
              <a:buNone/>
            </a:pPr>
            <a:r>
              <a:rPr lang="cs-CZ" sz="4400" dirty="0" err="1"/>
              <a:t>for</a:t>
            </a:r>
            <a:r>
              <a:rPr lang="cs-CZ" sz="4400" dirty="0"/>
              <a:t> </a:t>
            </a:r>
            <a:r>
              <a:rPr lang="cs-CZ" sz="4400" dirty="0" err="1"/>
              <a:t>your</a:t>
            </a:r>
            <a:r>
              <a:rPr lang="cs-CZ" sz="4400" dirty="0"/>
              <a:t> </a:t>
            </a:r>
            <a:r>
              <a:rPr lang="cs-CZ" sz="4400" dirty="0" err="1"/>
              <a:t>attention</a:t>
            </a:r>
            <a:r>
              <a:rPr lang="cs-CZ" sz="4400" dirty="0"/>
              <a:t>.</a:t>
            </a:r>
          </a:p>
          <a:p>
            <a:pPr marL="0" indent="0" algn="ctr">
              <a:buNone/>
            </a:pP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xmlns="" val="368649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Icterus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Icterus </a:t>
            </a:r>
            <a:r>
              <a:rPr lang="en-US" dirty="0"/>
              <a:t>(jaundice) is a yellowish coloring of </a:t>
            </a:r>
            <a:r>
              <a:rPr lang="en-US" dirty="0" err="1"/>
              <a:t>sclerae</a:t>
            </a:r>
            <a:r>
              <a:rPr lang="en-US" dirty="0"/>
              <a:t> and skin </a:t>
            </a:r>
            <a:endParaRPr lang="cs-CZ" dirty="0" smtClean="0"/>
          </a:p>
          <a:p>
            <a:pPr lvl="4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caused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by elevation of plasmatic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bilirubin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4"/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subicterus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 35-40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μ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mol/l</a:t>
            </a:r>
          </a:p>
          <a:p>
            <a:pPr lvl="4"/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icterus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above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50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μ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mol/l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dirty="0" err="1" smtClean="0"/>
              <a:t>cormal</a:t>
            </a:r>
            <a:r>
              <a:rPr lang="cs-CZ" dirty="0" smtClean="0"/>
              <a:t> bilirubin </a:t>
            </a:r>
            <a:r>
              <a:rPr lang="cs-CZ" dirty="0" err="1" smtClean="0"/>
              <a:t>level</a:t>
            </a:r>
            <a:r>
              <a:rPr lang="cs-CZ" dirty="0" smtClean="0"/>
              <a:t>: 21 </a:t>
            </a:r>
            <a:r>
              <a:rPr lang="en-US" dirty="0" smtClean="0"/>
              <a:t>μ</a:t>
            </a:r>
            <a:r>
              <a:rPr lang="cs-CZ" dirty="0" smtClean="0"/>
              <a:t>mol/l</a:t>
            </a:r>
          </a:p>
          <a:p>
            <a:endParaRPr lang="cs-CZ" dirty="0" smtClean="0"/>
          </a:p>
          <a:p>
            <a:r>
              <a:rPr lang="cs-CZ" b="1" dirty="0" err="1" smtClean="0"/>
              <a:t>Pseudoicterus</a:t>
            </a:r>
            <a:r>
              <a:rPr lang="cs-CZ" dirty="0" smtClean="0"/>
              <a:t> (not </a:t>
            </a:r>
            <a:r>
              <a:rPr lang="cs-CZ" dirty="0" err="1" smtClean="0"/>
              <a:t>sclerae</a:t>
            </a:r>
            <a:r>
              <a:rPr lang="cs-CZ" dirty="0" smtClean="0"/>
              <a:t>): </a:t>
            </a:r>
            <a:r>
              <a:rPr lang="cs-CZ" dirty="0" err="1" smtClean="0"/>
              <a:t>accumulation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caroten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skin</a:t>
            </a:r>
          </a:p>
        </p:txBody>
      </p:sp>
    </p:spTree>
    <p:extLst>
      <p:ext uri="{BB962C8B-B14F-4D97-AF65-F5344CB8AC3E}">
        <p14:creationId xmlns:p14="http://schemas.microsoft.com/office/powerpoint/2010/main" xmlns="" val="292756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6"/>
          <p:cNvSpPr>
            <a:spLocks noGrp="1"/>
          </p:cNvSpPr>
          <p:nvPr>
            <p:ph type="title"/>
          </p:nvPr>
        </p:nvSpPr>
        <p:spPr>
          <a:xfrm>
            <a:off x="685800" y="188913"/>
            <a:ext cx="7772400" cy="1223962"/>
          </a:xfrm>
        </p:spPr>
        <p:txBody>
          <a:bodyPr/>
          <a:lstStyle/>
          <a:p>
            <a:r>
              <a:rPr lang="cs-CZ" altLang="cs-CZ" sz="3200" b="1" smtClean="0"/>
              <a:t>Bile pigments: </a:t>
            </a:r>
            <a:r>
              <a:rPr lang="cs-CZ" altLang="cs-CZ" sz="3200" smtClean="0"/>
              <a:t>dif. dg. of icterus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395288" y="1700213"/>
            <a:ext cx="4752975" cy="489743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sz="2400" u="sng" dirty="0" smtClean="0"/>
              <a:t>In </a:t>
            </a:r>
            <a:r>
              <a:rPr lang="cs-CZ" sz="2400" u="sng" dirty="0" err="1" smtClean="0"/>
              <a:t>serum</a:t>
            </a:r>
            <a:r>
              <a:rPr lang="cs-CZ" sz="2400" u="sng" dirty="0" smtClean="0"/>
              <a:t>:</a:t>
            </a:r>
          </a:p>
          <a:p>
            <a:pPr>
              <a:defRPr/>
            </a:pPr>
            <a:r>
              <a:rPr lang="cs-CZ" sz="2400" dirty="0" err="1" smtClean="0"/>
              <a:t>total</a:t>
            </a:r>
            <a:r>
              <a:rPr lang="cs-CZ" sz="2400" dirty="0" smtClean="0"/>
              <a:t> bilirubin (3-17 </a:t>
            </a:r>
            <a:r>
              <a:rPr lang="el-GR" sz="2400" dirty="0" smtClean="0"/>
              <a:t>μ</a:t>
            </a:r>
            <a:r>
              <a:rPr lang="cs-CZ" sz="2400" dirty="0" smtClean="0"/>
              <a:t>mol/l)</a:t>
            </a:r>
          </a:p>
          <a:p>
            <a:pPr>
              <a:defRPr/>
            </a:pPr>
            <a:r>
              <a:rPr lang="cs-CZ" sz="2400" dirty="0" smtClean="0"/>
              <a:t>bilirubin </a:t>
            </a:r>
            <a:r>
              <a:rPr lang="cs-CZ" sz="2400" dirty="0" err="1" smtClean="0"/>
              <a:t>indirect</a:t>
            </a:r>
            <a:r>
              <a:rPr lang="cs-CZ" sz="2400" dirty="0" smtClean="0"/>
              <a:t>/</a:t>
            </a:r>
            <a:r>
              <a:rPr lang="cs-CZ" sz="2400" dirty="0" err="1" smtClean="0"/>
              <a:t>unconjugated</a:t>
            </a:r>
            <a:endParaRPr lang="cs-CZ" sz="2400" dirty="0" smtClean="0"/>
          </a:p>
          <a:p>
            <a:pPr>
              <a:defRPr/>
            </a:pPr>
            <a:r>
              <a:rPr lang="cs-CZ" sz="2400" dirty="0"/>
              <a:t>b</a:t>
            </a:r>
            <a:r>
              <a:rPr lang="cs-CZ" sz="2400" dirty="0" smtClean="0"/>
              <a:t>ilirubin direct/</a:t>
            </a:r>
            <a:r>
              <a:rPr lang="cs-CZ" sz="2400" dirty="0" err="1" smtClean="0"/>
              <a:t>conjugated</a:t>
            </a:r>
            <a:endParaRPr lang="cs-CZ" sz="2400" dirty="0"/>
          </a:p>
          <a:p>
            <a:pPr>
              <a:defRPr/>
            </a:pPr>
            <a:endParaRPr lang="cs-CZ" sz="2400" dirty="0" smtClean="0"/>
          </a:p>
          <a:p>
            <a:pPr marL="0" indent="0">
              <a:buFontTx/>
              <a:buNone/>
              <a:defRPr/>
            </a:pPr>
            <a:r>
              <a:rPr lang="cs-CZ" sz="2400" u="sng" dirty="0" smtClean="0"/>
              <a:t>In urine:</a:t>
            </a:r>
          </a:p>
          <a:p>
            <a:pPr>
              <a:defRPr/>
            </a:pPr>
            <a:r>
              <a:rPr lang="cs-CZ" sz="2400" dirty="0" err="1" smtClean="0"/>
              <a:t>urobilinogen</a:t>
            </a:r>
            <a:r>
              <a:rPr lang="cs-CZ" sz="2400" dirty="0" smtClean="0"/>
              <a:t> (</a:t>
            </a:r>
            <a:r>
              <a:rPr lang="cs-CZ" sz="2400" i="1" dirty="0" err="1" smtClean="0">
                <a:solidFill>
                  <a:srgbClr val="0070C0"/>
                </a:solidFill>
              </a:rPr>
              <a:t>hemolysis</a:t>
            </a:r>
            <a:r>
              <a:rPr lang="cs-CZ" sz="2400" i="1" dirty="0" smtClean="0">
                <a:solidFill>
                  <a:srgbClr val="0070C0"/>
                </a:solidFill>
              </a:rPr>
              <a:t> , </a:t>
            </a:r>
            <a:r>
              <a:rPr lang="cs-CZ" sz="2400" i="1" dirty="0" err="1" smtClean="0">
                <a:solidFill>
                  <a:srgbClr val="0070C0"/>
                </a:solidFill>
              </a:rPr>
              <a:t>hepatocelul</a:t>
            </a:r>
            <a:r>
              <a:rPr lang="cs-CZ" sz="2400" i="1" dirty="0" smtClean="0">
                <a:solidFill>
                  <a:srgbClr val="0070C0"/>
                </a:solidFill>
              </a:rPr>
              <a:t>. </a:t>
            </a:r>
            <a:r>
              <a:rPr lang="cs-CZ" sz="2400" i="1" dirty="0" err="1" smtClean="0">
                <a:solidFill>
                  <a:srgbClr val="0070C0"/>
                </a:solidFill>
              </a:rPr>
              <a:t>damage</a:t>
            </a:r>
            <a:r>
              <a:rPr lang="cs-CZ" sz="2400" dirty="0" smtClean="0"/>
              <a:t>)</a:t>
            </a:r>
          </a:p>
          <a:p>
            <a:pPr>
              <a:defRPr/>
            </a:pPr>
            <a:r>
              <a:rPr lang="cs-CZ" sz="2400" dirty="0"/>
              <a:t>b</a:t>
            </a:r>
            <a:r>
              <a:rPr lang="cs-CZ" sz="2400" dirty="0" smtClean="0"/>
              <a:t>ilirubin (</a:t>
            </a:r>
            <a:r>
              <a:rPr lang="cs-CZ" sz="2400" i="1" dirty="0" err="1" smtClean="0">
                <a:solidFill>
                  <a:srgbClr val="0070C0"/>
                </a:solidFill>
              </a:rPr>
              <a:t>cholestasis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text 2"/>
          <p:cNvSpPr>
            <a:spLocks noGrp="1"/>
          </p:cNvSpPr>
          <p:nvPr>
            <p:ph type="body" idx="1"/>
          </p:nvPr>
        </p:nvSpPr>
        <p:spPr>
          <a:xfrm>
            <a:off x="-114300" y="350838"/>
            <a:ext cx="5308600" cy="3449637"/>
          </a:xfrm>
        </p:spPr>
        <p:txBody>
          <a:bodyPr/>
          <a:lstStyle/>
          <a:p>
            <a:endParaRPr lang="cs-CZ" altLang="cs-CZ" sz="4000" u="sng" smtClean="0"/>
          </a:p>
          <a:p>
            <a:endParaRPr lang="cs-CZ" altLang="cs-CZ" sz="4000" u="sng" smtClean="0"/>
          </a:p>
          <a:p>
            <a:endParaRPr lang="cs-CZ" altLang="cs-CZ" sz="4000" u="sng" smtClean="0"/>
          </a:p>
          <a:p>
            <a:endParaRPr lang="cs-CZ" altLang="cs-CZ" sz="4000" u="sng" smtClean="0"/>
          </a:p>
          <a:p>
            <a:endParaRPr lang="cs-CZ" altLang="cs-CZ" sz="4000" u="sng" smtClean="0"/>
          </a:p>
          <a:p>
            <a:endParaRPr lang="cs-CZ" altLang="cs-CZ" sz="4000" u="sng" smtClean="0"/>
          </a:p>
          <a:p>
            <a:endParaRPr lang="cs-CZ" altLang="cs-CZ" sz="4000" u="sng" smtClean="0"/>
          </a:p>
          <a:p>
            <a:endParaRPr lang="cs-CZ" altLang="cs-CZ" sz="4000" u="sng" smtClean="0"/>
          </a:p>
          <a:p>
            <a:endParaRPr lang="cs-CZ" altLang="cs-CZ" sz="4000" u="sng" smtClean="0"/>
          </a:p>
          <a:p>
            <a:endParaRPr lang="cs-CZ" altLang="cs-CZ" sz="4000" b="0" smtClean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5194300" y="0"/>
            <a:ext cx="3949700" cy="1182688"/>
          </a:xfrm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 algn="ctr">
              <a:defRPr/>
            </a:pPr>
            <a:r>
              <a:rPr lang="cs-CZ" sz="4000" b="0" dirty="0" smtClean="0"/>
              <a:t>  </a:t>
            </a:r>
          </a:p>
          <a:p>
            <a:pPr algn="ctr">
              <a:defRPr/>
            </a:pPr>
            <a:endParaRPr lang="cs-CZ" sz="8000" dirty="0" smtClean="0"/>
          </a:p>
          <a:p>
            <a:pPr algn="ctr">
              <a:defRPr/>
            </a:pPr>
            <a:endParaRPr lang="cs-CZ" sz="8000" dirty="0"/>
          </a:p>
          <a:p>
            <a:pPr algn="ctr">
              <a:defRPr/>
            </a:pPr>
            <a:endParaRPr lang="cs-CZ" sz="8000" dirty="0" smtClean="0"/>
          </a:p>
          <a:p>
            <a:pPr algn="ctr">
              <a:defRPr/>
            </a:pPr>
            <a:endParaRPr lang="cs-CZ" sz="8000" dirty="0"/>
          </a:p>
          <a:p>
            <a:pPr algn="ctr">
              <a:defRPr/>
            </a:pPr>
            <a:endParaRPr lang="cs-CZ" sz="8000" dirty="0" smtClean="0"/>
          </a:p>
          <a:p>
            <a:pPr algn="ctr">
              <a:defRPr/>
            </a:pPr>
            <a:endParaRPr lang="cs-CZ" sz="8000" dirty="0"/>
          </a:p>
          <a:p>
            <a:pPr algn="ctr">
              <a:defRPr/>
            </a:pPr>
            <a:endParaRPr lang="cs-CZ" sz="12800" dirty="0" smtClean="0"/>
          </a:p>
          <a:p>
            <a:pPr algn="ctr">
              <a:defRPr/>
            </a:pPr>
            <a:endParaRPr lang="cs-CZ" sz="12800" dirty="0"/>
          </a:p>
          <a:p>
            <a:pPr algn="ctr">
              <a:defRPr/>
            </a:pPr>
            <a:endParaRPr lang="cs-CZ" sz="12800" dirty="0" smtClean="0"/>
          </a:p>
          <a:p>
            <a:pPr algn="ctr">
              <a:defRPr/>
            </a:pPr>
            <a:endParaRPr lang="cs-CZ" sz="12800" dirty="0"/>
          </a:p>
          <a:p>
            <a:pPr algn="ctr">
              <a:defRPr/>
            </a:pPr>
            <a:endParaRPr lang="cs-CZ" sz="12800" dirty="0" smtClean="0"/>
          </a:p>
          <a:p>
            <a:pPr algn="ctr">
              <a:defRPr/>
            </a:pPr>
            <a:endParaRPr lang="cs-CZ" sz="12800" dirty="0"/>
          </a:p>
          <a:p>
            <a:pPr algn="ctr">
              <a:defRPr/>
            </a:pPr>
            <a:endParaRPr lang="cs-CZ" sz="12800" dirty="0" smtClean="0"/>
          </a:p>
          <a:p>
            <a:pPr algn="ctr">
              <a:defRPr/>
            </a:pPr>
            <a:endParaRPr lang="cs-CZ" sz="12800" dirty="0"/>
          </a:p>
          <a:p>
            <a:pPr algn="ctr">
              <a:defRPr/>
            </a:pPr>
            <a:endParaRPr lang="cs-CZ" sz="12800" dirty="0" smtClean="0"/>
          </a:p>
          <a:p>
            <a:pPr algn="ctr">
              <a:defRPr/>
            </a:pPr>
            <a:endParaRPr lang="cs-CZ" sz="12800" dirty="0"/>
          </a:p>
          <a:p>
            <a:pPr algn="ctr">
              <a:defRPr/>
            </a:pPr>
            <a:r>
              <a:rPr lang="cs-CZ" sz="12800" dirty="0" smtClean="0"/>
              <a:t> 												</a:t>
            </a:r>
          </a:p>
          <a:p>
            <a:pPr algn="ctr">
              <a:defRPr/>
            </a:pPr>
            <a:endParaRPr lang="cs-CZ" sz="12800" dirty="0"/>
          </a:p>
          <a:p>
            <a:pPr algn="ctr">
              <a:defRPr/>
            </a:pPr>
            <a:endParaRPr lang="cs-CZ" sz="11200" dirty="0" smtClean="0"/>
          </a:p>
          <a:p>
            <a:pPr algn="ctr">
              <a:defRPr/>
            </a:pPr>
            <a:r>
              <a:rPr lang="cs-CZ" sz="11200" dirty="0" err="1" smtClean="0"/>
              <a:t>Composition</a:t>
            </a:r>
            <a:r>
              <a:rPr lang="cs-CZ" sz="11200" dirty="0" smtClean="0"/>
              <a:t> </a:t>
            </a:r>
            <a:r>
              <a:rPr lang="cs-CZ" sz="11200" dirty="0" err="1" smtClean="0"/>
              <a:t>and</a:t>
            </a:r>
            <a:r>
              <a:rPr lang="cs-CZ" sz="11200" dirty="0" smtClean="0"/>
              <a:t> </a:t>
            </a:r>
            <a:r>
              <a:rPr lang="cs-CZ" sz="11200" dirty="0" err="1" smtClean="0"/>
              <a:t>function</a:t>
            </a:r>
            <a:r>
              <a:rPr lang="cs-CZ" sz="11200" dirty="0" smtClean="0"/>
              <a:t> </a:t>
            </a:r>
            <a:r>
              <a:rPr lang="cs-CZ" sz="11200" dirty="0" err="1" smtClean="0"/>
              <a:t>of</a:t>
            </a:r>
            <a:r>
              <a:rPr lang="cs-CZ" sz="11200" dirty="0" smtClean="0"/>
              <a:t> </a:t>
            </a:r>
            <a:r>
              <a:rPr lang="cs-CZ" sz="11200" dirty="0" err="1" smtClean="0"/>
              <a:t>the</a:t>
            </a:r>
            <a:r>
              <a:rPr lang="cs-CZ" sz="11200" dirty="0" smtClean="0"/>
              <a:t> </a:t>
            </a:r>
            <a:r>
              <a:rPr lang="cs-CZ" sz="11200" dirty="0" err="1" smtClean="0"/>
              <a:t>bile</a:t>
            </a:r>
            <a:r>
              <a:rPr lang="cs-CZ" sz="11200" dirty="0" smtClean="0"/>
              <a:t>                                    </a:t>
            </a:r>
          </a:p>
          <a:p>
            <a:pPr algn="ctr">
              <a:defRPr/>
            </a:pPr>
            <a:endParaRPr lang="cs-CZ" sz="4000" b="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5194300" y="1182688"/>
            <a:ext cx="3949700" cy="5675312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b="1" i="1" dirty="0" err="1" smtClean="0"/>
              <a:t>bile</a:t>
            </a:r>
            <a:r>
              <a:rPr lang="cs-CZ" b="1" i="1" dirty="0" smtClean="0"/>
              <a:t> </a:t>
            </a:r>
            <a:r>
              <a:rPr lang="cs-CZ" b="1" i="1" dirty="0" err="1" smtClean="0"/>
              <a:t>acids</a:t>
            </a:r>
            <a:endParaRPr lang="cs-CZ" b="1" i="1" dirty="0" smtClean="0"/>
          </a:p>
          <a:p>
            <a:pPr lvl="1">
              <a:defRPr/>
            </a:pPr>
            <a:r>
              <a:rPr lang="cs-CZ" dirty="0" smtClean="0"/>
              <a:t>→</a:t>
            </a:r>
            <a:r>
              <a:rPr lang="cs-CZ" dirty="0" err="1" smtClean="0">
                <a:solidFill>
                  <a:schemeClr val="accent2"/>
                </a:solidFill>
              </a:rPr>
              <a:t>degradation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product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of</a:t>
            </a:r>
            <a:r>
              <a:rPr lang="cs-CZ" dirty="0" smtClean="0">
                <a:solidFill>
                  <a:schemeClr val="accent2"/>
                </a:solidFill>
              </a:rPr>
              <a:t> cholesterol</a:t>
            </a:r>
          </a:p>
          <a:p>
            <a:pPr lvl="1">
              <a:defRPr/>
            </a:pPr>
            <a:r>
              <a:rPr lang="cs-CZ" dirty="0"/>
              <a:t>→</a:t>
            </a:r>
            <a:r>
              <a:rPr lang="cs-CZ" dirty="0" err="1" smtClean="0">
                <a:solidFill>
                  <a:schemeClr val="accent2"/>
                </a:solidFill>
              </a:rPr>
              <a:t>emulgation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of</a:t>
            </a:r>
            <a:r>
              <a:rPr lang="cs-CZ" dirty="0" smtClean="0">
                <a:solidFill>
                  <a:schemeClr val="accent2"/>
                </a:solidFill>
              </a:rPr>
              <a:t> fat</a:t>
            </a:r>
            <a:endParaRPr lang="cs-CZ" dirty="0"/>
          </a:p>
          <a:p>
            <a:pPr>
              <a:defRPr/>
            </a:pPr>
            <a:r>
              <a:rPr lang="cs-CZ" b="1" i="1" dirty="0"/>
              <a:t>b</a:t>
            </a:r>
            <a:r>
              <a:rPr lang="cs-CZ" b="1" i="1" dirty="0" smtClean="0"/>
              <a:t>ilirubin </a:t>
            </a:r>
            <a:r>
              <a:rPr lang="cs-CZ" dirty="0" smtClean="0"/>
              <a:t>→</a:t>
            </a:r>
            <a:r>
              <a:rPr lang="cs-CZ" sz="2100" dirty="0" err="1" smtClean="0">
                <a:solidFill>
                  <a:schemeClr val="accent2"/>
                </a:solidFill>
              </a:rPr>
              <a:t>degrad</a:t>
            </a:r>
            <a:r>
              <a:rPr lang="cs-CZ" sz="2100" dirty="0" smtClean="0">
                <a:solidFill>
                  <a:schemeClr val="accent2"/>
                </a:solidFill>
              </a:rPr>
              <a:t>. </a:t>
            </a:r>
            <a:r>
              <a:rPr lang="cs-CZ" sz="2100" dirty="0" err="1" smtClean="0">
                <a:solidFill>
                  <a:schemeClr val="accent2"/>
                </a:solidFill>
              </a:rPr>
              <a:t>product</a:t>
            </a:r>
            <a:r>
              <a:rPr lang="cs-CZ" sz="2100" dirty="0" smtClean="0">
                <a:solidFill>
                  <a:schemeClr val="accent2"/>
                </a:solidFill>
              </a:rPr>
              <a:t> </a:t>
            </a:r>
            <a:r>
              <a:rPr lang="cs-CZ" sz="2100" dirty="0" err="1" smtClean="0">
                <a:solidFill>
                  <a:schemeClr val="accent2"/>
                </a:solidFill>
              </a:rPr>
              <a:t>of</a:t>
            </a:r>
            <a:r>
              <a:rPr lang="cs-CZ" sz="2100" dirty="0" smtClean="0">
                <a:solidFill>
                  <a:schemeClr val="accent2"/>
                </a:solidFill>
              </a:rPr>
              <a:t> heme</a:t>
            </a:r>
            <a:endParaRPr lang="cs-CZ" sz="2100" dirty="0"/>
          </a:p>
          <a:p>
            <a:pPr>
              <a:defRPr/>
            </a:pPr>
            <a:r>
              <a:rPr lang="cs-CZ" b="1" i="1" dirty="0" err="1" smtClean="0"/>
              <a:t>phospholipids</a:t>
            </a:r>
            <a:r>
              <a:rPr lang="cs-CZ" b="1" i="1" dirty="0" smtClean="0"/>
              <a:t> (=lecitin)</a:t>
            </a:r>
          </a:p>
          <a:p>
            <a:pPr lvl="1">
              <a:defRPr/>
            </a:pPr>
            <a:r>
              <a:rPr lang="cs-CZ" dirty="0"/>
              <a:t>→</a:t>
            </a:r>
            <a:r>
              <a:rPr lang="cs-CZ" dirty="0" err="1" smtClean="0">
                <a:solidFill>
                  <a:schemeClr val="accent2"/>
                </a:solidFill>
              </a:rPr>
              <a:t>solubilization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of</a:t>
            </a:r>
            <a:r>
              <a:rPr lang="cs-CZ" dirty="0" smtClean="0">
                <a:solidFill>
                  <a:schemeClr val="accent2"/>
                </a:solidFill>
              </a:rPr>
              <a:t> cholesterol</a:t>
            </a:r>
            <a:endParaRPr lang="cs-CZ" dirty="0">
              <a:solidFill>
                <a:schemeClr val="accent2"/>
              </a:solidFill>
            </a:endParaRPr>
          </a:p>
          <a:p>
            <a:pPr lvl="1">
              <a:defRPr/>
            </a:pPr>
            <a:r>
              <a:rPr lang="cs-CZ" dirty="0" smtClean="0"/>
              <a:t>→</a:t>
            </a:r>
            <a:r>
              <a:rPr lang="cs-CZ" dirty="0" err="1" smtClean="0">
                <a:solidFill>
                  <a:schemeClr val="accent2"/>
                </a:solidFill>
              </a:rPr>
              <a:t>protection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of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bile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ducts</a:t>
            </a:r>
            <a:r>
              <a:rPr lang="cs-CZ" dirty="0" smtClean="0"/>
              <a:t> </a:t>
            </a:r>
          </a:p>
          <a:p>
            <a:pPr>
              <a:defRPr/>
            </a:pPr>
            <a:r>
              <a:rPr lang="cs-CZ" b="1" i="1" dirty="0"/>
              <a:t>c</a:t>
            </a:r>
            <a:r>
              <a:rPr lang="cs-CZ" b="1" i="1" dirty="0" smtClean="0"/>
              <a:t>holesterol</a:t>
            </a:r>
            <a:r>
              <a:rPr lang="cs-CZ" i="1" dirty="0" smtClean="0"/>
              <a:t>, FA</a:t>
            </a:r>
            <a:endParaRPr lang="cs-CZ" b="1" i="1" dirty="0" smtClean="0"/>
          </a:p>
          <a:p>
            <a:pPr>
              <a:defRPr/>
            </a:pPr>
            <a:r>
              <a:rPr lang="cs-CZ" dirty="0" err="1" smtClean="0"/>
              <a:t>peptids</a:t>
            </a:r>
            <a:r>
              <a:rPr lang="cs-CZ" dirty="0" smtClean="0"/>
              <a:t>: </a:t>
            </a:r>
            <a:r>
              <a:rPr lang="cs-CZ" b="1" i="1" dirty="0" err="1" smtClean="0"/>
              <a:t>glutathion</a:t>
            </a:r>
            <a:r>
              <a:rPr lang="cs-CZ" dirty="0"/>
              <a:t>;</a:t>
            </a:r>
            <a:r>
              <a:rPr lang="cs-CZ" dirty="0" smtClean="0"/>
              <a:t> </a:t>
            </a:r>
            <a:r>
              <a:rPr lang="cs-CZ" dirty="0" err="1" smtClean="0"/>
              <a:t>proteins</a:t>
            </a:r>
            <a:r>
              <a:rPr lang="cs-CZ" dirty="0" smtClean="0"/>
              <a:t>: </a:t>
            </a:r>
            <a:r>
              <a:rPr lang="cs-CZ" dirty="0" err="1" smtClean="0">
                <a:solidFill>
                  <a:schemeClr val="accent2"/>
                </a:solidFill>
              </a:rPr>
              <a:t>IgA</a:t>
            </a:r>
            <a:endParaRPr lang="cs-CZ" dirty="0" smtClean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cs-CZ" dirty="0" err="1"/>
              <a:t>w</a:t>
            </a:r>
            <a:r>
              <a:rPr lang="cs-CZ" dirty="0" err="1" smtClean="0"/>
              <a:t>aste</a:t>
            </a:r>
            <a:r>
              <a:rPr lang="cs-CZ" dirty="0" smtClean="0"/>
              <a:t> </a:t>
            </a:r>
            <a:r>
              <a:rPr lang="cs-CZ" dirty="0" err="1" smtClean="0"/>
              <a:t>products</a:t>
            </a:r>
            <a:endParaRPr lang="cs-CZ" dirty="0" smtClean="0">
              <a:solidFill>
                <a:schemeClr val="accent2"/>
              </a:solidFill>
            </a:endParaRPr>
          </a:p>
          <a:p>
            <a:pPr lvl="1">
              <a:defRPr/>
            </a:pPr>
            <a:r>
              <a:rPr lang="cs-CZ" dirty="0" err="1">
                <a:solidFill>
                  <a:schemeClr val="accent2"/>
                </a:solidFill>
              </a:rPr>
              <a:t>m</a:t>
            </a:r>
            <a:r>
              <a:rPr lang="cs-CZ" dirty="0" err="1" smtClean="0">
                <a:solidFill>
                  <a:schemeClr val="accent2"/>
                </a:solidFill>
              </a:rPr>
              <a:t>etabolites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of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endogen</a:t>
            </a:r>
            <a:r>
              <a:rPr lang="cs-CZ" dirty="0" smtClean="0">
                <a:solidFill>
                  <a:schemeClr val="accent2"/>
                </a:solidFill>
              </a:rPr>
              <a:t>. </a:t>
            </a:r>
            <a:r>
              <a:rPr lang="cs-CZ" dirty="0" err="1">
                <a:solidFill>
                  <a:schemeClr val="accent2"/>
                </a:solidFill>
              </a:rPr>
              <a:t>s</a:t>
            </a:r>
            <a:r>
              <a:rPr lang="cs-CZ" dirty="0" err="1" smtClean="0">
                <a:solidFill>
                  <a:schemeClr val="accent2"/>
                </a:solidFill>
              </a:rPr>
              <a:t>ubstances</a:t>
            </a:r>
            <a:endParaRPr lang="cs-CZ" dirty="0">
              <a:solidFill>
                <a:schemeClr val="accent2"/>
              </a:solidFill>
            </a:endParaRPr>
          </a:p>
          <a:p>
            <a:pPr lvl="1">
              <a:defRPr/>
            </a:pPr>
            <a:r>
              <a:rPr lang="cs-CZ" dirty="0" err="1">
                <a:solidFill>
                  <a:schemeClr val="accent2"/>
                </a:solidFill>
              </a:rPr>
              <a:t>f</a:t>
            </a:r>
            <a:r>
              <a:rPr lang="cs-CZ" dirty="0" err="1" smtClean="0">
                <a:solidFill>
                  <a:schemeClr val="accent2"/>
                </a:solidFill>
              </a:rPr>
              <a:t>atty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acids</a:t>
            </a:r>
            <a:r>
              <a:rPr lang="cs-CZ" dirty="0" smtClean="0">
                <a:solidFill>
                  <a:schemeClr val="accent2"/>
                </a:solidFill>
              </a:rPr>
              <a:t>, cholesterol</a:t>
            </a:r>
          </a:p>
          <a:p>
            <a:pPr lvl="1">
              <a:defRPr/>
            </a:pPr>
            <a:r>
              <a:rPr lang="cs-CZ" dirty="0" err="1">
                <a:solidFill>
                  <a:schemeClr val="accent2"/>
                </a:solidFill>
              </a:rPr>
              <a:t>t</a:t>
            </a:r>
            <a:r>
              <a:rPr lang="cs-CZ" dirty="0" err="1" smtClean="0">
                <a:solidFill>
                  <a:schemeClr val="accent2"/>
                </a:solidFill>
              </a:rPr>
              <a:t>race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elements</a:t>
            </a:r>
            <a:r>
              <a:rPr lang="cs-CZ" dirty="0" smtClean="0">
                <a:solidFill>
                  <a:schemeClr val="accent2"/>
                </a:solidFill>
              </a:rPr>
              <a:t> (</a:t>
            </a:r>
            <a:r>
              <a:rPr lang="cs-CZ" dirty="0" err="1" smtClean="0">
                <a:solidFill>
                  <a:schemeClr val="accent2"/>
                </a:solidFill>
              </a:rPr>
              <a:t>Cu</a:t>
            </a:r>
            <a:r>
              <a:rPr lang="cs-CZ" dirty="0" smtClean="0">
                <a:solidFill>
                  <a:schemeClr val="accent2"/>
                </a:solidFill>
              </a:rPr>
              <a:t>, …)</a:t>
            </a:r>
          </a:p>
          <a:p>
            <a:pPr lvl="1">
              <a:defRPr/>
            </a:pPr>
            <a:r>
              <a:rPr lang="cs-CZ" dirty="0" err="1" smtClean="0">
                <a:solidFill>
                  <a:schemeClr val="accent2"/>
                </a:solidFill>
              </a:rPr>
              <a:t>xenobiotics</a:t>
            </a:r>
            <a:endParaRPr lang="cs-CZ" dirty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cs-CZ" dirty="0" err="1" smtClean="0"/>
              <a:t>water</a:t>
            </a:r>
            <a:r>
              <a:rPr lang="cs-CZ" dirty="0" smtClean="0"/>
              <a:t> (97 %) a </a:t>
            </a:r>
            <a:r>
              <a:rPr lang="cs-CZ" dirty="0" err="1" smtClean="0"/>
              <a:t>electrolytes</a:t>
            </a:r>
            <a:r>
              <a:rPr lang="cs-CZ" dirty="0" smtClean="0"/>
              <a:t> (</a:t>
            </a:r>
            <a:r>
              <a:rPr lang="cs-CZ" dirty="0"/>
              <a:t>Na+, </a:t>
            </a:r>
            <a:r>
              <a:rPr lang="cs-CZ" dirty="0" smtClean="0"/>
              <a:t>Cl-</a:t>
            </a:r>
            <a:r>
              <a:rPr lang="cs-CZ" b="1" dirty="0" smtClean="0"/>
              <a:t>HCO3-</a:t>
            </a:r>
            <a:r>
              <a:rPr lang="cs-CZ" dirty="0" smtClean="0"/>
              <a:t>, Ca2+, K+)</a:t>
            </a:r>
          </a:p>
          <a:p>
            <a:pPr marL="0" indent="0">
              <a:buFontTx/>
              <a:buNone/>
              <a:defRPr/>
            </a:pPr>
            <a:endParaRPr lang="cs-CZ" dirty="0" smtClean="0"/>
          </a:p>
          <a:p>
            <a:pPr>
              <a:defRPr/>
            </a:pPr>
            <a:endParaRPr lang="cs-CZ" dirty="0"/>
          </a:p>
        </p:txBody>
      </p:sp>
      <p:sp>
        <p:nvSpPr>
          <p:cNvPr id="51205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DD72B9-0A43-48D5-A66C-96516F1BD75A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>
          <a:xfrm>
            <a:off x="0" y="0"/>
            <a:ext cx="5446713" cy="6721475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cs-CZ" sz="3600" b="1" dirty="0" err="1" smtClean="0"/>
              <a:t>Formation</a:t>
            </a:r>
            <a:r>
              <a:rPr lang="cs-CZ" sz="3600" b="1" dirty="0" smtClean="0"/>
              <a:t> and </a:t>
            </a:r>
            <a:r>
              <a:rPr lang="cs-CZ" sz="3600" b="1" dirty="0" err="1" smtClean="0"/>
              <a:t>excretion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of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the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bile</a:t>
            </a:r>
            <a:endParaRPr lang="cs-CZ" sz="3600" b="1" dirty="0"/>
          </a:p>
          <a:p>
            <a:pPr>
              <a:defRPr/>
            </a:pPr>
            <a:r>
              <a:rPr lang="cs-CZ" u="sng" dirty="0" err="1" smtClean="0"/>
              <a:t>Hepatocyte</a:t>
            </a:r>
            <a:r>
              <a:rPr lang="cs-CZ" u="sng" dirty="0" smtClean="0"/>
              <a:t> </a:t>
            </a:r>
            <a:r>
              <a:rPr lang="cs-CZ" b="1" dirty="0" smtClean="0"/>
              <a:t>→ </a:t>
            </a:r>
            <a:r>
              <a:rPr lang="cs-CZ" b="1" dirty="0" err="1" smtClean="0"/>
              <a:t>hepatic</a:t>
            </a:r>
            <a:r>
              <a:rPr lang="cs-CZ" b="1" dirty="0" smtClean="0"/>
              <a:t> </a:t>
            </a:r>
            <a:r>
              <a:rPr lang="cs-CZ" b="1" dirty="0" err="1" smtClean="0"/>
              <a:t>bile</a:t>
            </a:r>
            <a:r>
              <a:rPr lang="cs-CZ" dirty="0" smtClean="0"/>
              <a:t> </a:t>
            </a:r>
          </a:p>
          <a:p>
            <a:pPr lvl="1">
              <a:defRPr/>
            </a:pPr>
            <a:r>
              <a:rPr lang="cs-CZ" dirty="0" smtClean="0"/>
              <a:t>1/3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secretion</a:t>
            </a:r>
            <a:r>
              <a:rPr lang="cs-CZ" dirty="0" smtClean="0"/>
              <a:t> </a:t>
            </a:r>
            <a:r>
              <a:rPr lang="cs-CZ" dirty="0" err="1" smtClean="0"/>
              <a:t>depends</a:t>
            </a:r>
            <a:r>
              <a:rPr lang="cs-CZ" dirty="0" smtClean="0"/>
              <a:t> on </a:t>
            </a:r>
            <a:r>
              <a:rPr lang="cs-CZ" dirty="0" err="1" smtClean="0"/>
              <a:t>bile</a:t>
            </a:r>
            <a:r>
              <a:rPr lang="cs-CZ" dirty="0" smtClean="0"/>
              <a:t> </a:t>
            </a:r>
            <a:r>
              <a:rPr lang="cs-CZ" dirty="0" err="1" smtClean="0"/>
              <a:t>acids</a:t>
            </a:r>
            <a:r>
              <a:rPr lang="cs-CZ" dirty="0" smtClean="0"/>
              <a:t>	</a:t>
            </a:r>
          </a:p>
          <a:p>
            <a:pPr marL="457200" lvl="1" indent="0">
              <a:buFontTx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 on </a:t>
            </a:r>
            <a:r>
              <a:rPr lang="cs-CZ" dirty="0" err="1" smtClean="0"/>
              <a:t>glutathione</a:t>
            </a:r>
            <a:r>
              <a:rPr lang="cs-CZ" dirty="0" smtClean="0"/>
              <a:t> and  HCO3-</a:t>
            </a:r>
          </a:p>
          <a:p>
            <a:pPr lvl="1">
              <a:defRPr/>
            </a:pPr>
            <a:r>
              <a:rPr lang="cs-CZ" dirty="0" err="1" smtClean="0"/>
              <a:t>simultaneus</a:t>
            </a:r>
            <a:r>
              <a:rPr lang="cs-CZ" dirty="0" smtClean="0"/>
              <a:t> </a:t>
            </a:r>
            <a:r>
              <a:rPr lang="cs-CZ" dirty="0" err="1" smtClean="0"/>
              <a:t>secretion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substances</a:t>
            </a:r>
            <a:endParaRPr lang="cs-CZ" dirty="0" smtClean="0"/>
          </a:p>
          <a:p>
            <a:pPr>
              <a:defRPr/>
            </a:pPr>
            <a:r>
              <a:rPr lang="cs-CZ" u="sng" dirty="0" err="1" smtClean="0"/>
              <a:t>Small</a:t>
            </a:r>
            <a:r>
              <a:rPr lang="cs-CZ" u="sng" dirty="0" smtClean="0"/>
              <a:t> </a:t>
            </a:r>
            <a:r>
              <a:rPr lang="cs-CZ" u="sng" dirty="0" err="1" smtClean="0"/>
              <a:t>bile</a:t>
            </a:r>
            <a:r>
              <a:rPr lang="cs-CZ" u="sng" dirty="0" smtClean="0"/>
              <a:t> </a:t>
            </a:r>
            <a:r>
              <a:rPr lang="cs-CZ" u="sng" dirty="0" err="1" smtClean="0"/>
              <a:t>ducts</a:t>
            </a:r>
            <a:r>
              <a:rPr lang="cs-CZ" dirty="0" smtClean="0"/>
              <a:t> </a:t>
            </a:r>
            <a:r>
              <a:rPr lang="cs-CZ" b="1" dirty="0"/>
              <a:t>→ </a:t>
            </a:r>
            <a:r>
              <a:rPr lang="cs-CZ" b="1" dirty="0" err="1" smtClean="0"/>
              <a:t>canalicular</a:t>
            </a:r>
            <a:r>
              <a:rPr lang="cs-CZ" b="1" dirty="0" smtClean="0"/>
              <a:t> </a:t>
            </a:r>
            <a:r>
              <a:rPr lang="cs-CZ" b="1" dirty="0" err="1" smtClean="0"/>
              <a:t>bile</a:t>
            </a:r>
            <a:r>
              <a:rPr lang="cs-CZ" dirty="0" smtClean="0"/>
              <a:t> </a:t>
            </a:r>
          </a:p>
          <a:p>
            <a:pPr lvl="1">
              <a:defRPr/>
            </a:pPr>
            <a:r>
              <a:rPr lang="cs-CZ" dirty="0" err="1" smtClean="0"/>
              <a:t>dilution</a:t>
            </a:r>
            <a:r>
              <a:rPr lang="cs-CZ" dirty="0" smtClean="0"/>
              <a:t>, </a:t>
            </a:r>
            <a:r>
              <a:rPr lang="cs-CZ" dirty="0" err="1" smtClean="0"/>
              <a:t>alkalization</a:t>
            </a:r>
            <a:r>
              <a:rPr lang="cs-CZ" dirty="0" smtClean="0"/>
              <a:t> </a:t>
            </a:r>
            <a:r>
              <a:rPr lang="cs-CZ" dirty="0"/>
              <a:t>(HCO3-)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>
          <a:xfrm>
            <a:off x="685800" y="188913"/>
            <a:ext cx="7772400" cy="647700"/>
          </a:xfrm>
        </p:spPr>
        <p:txBody>
          <a:bodyPr>
            <a:normAutofit fontScale="90000"/>
          </a:bodyPr>
          <a:lstStyle/>
          <a:p>
            <a:r>
              <a:rPr lang="cs-CZ" altLang="cs-CZ" b="1" smtClean="0"/>
              <a:t/>
            </a:r>
            <a:br>
              <a:rPr lang="cs-CZ" altLang="cs-CZ" b="1" smtClean="0"/>
            </a:br>
            <a:r>
              <a:rPr lang="cs-CZ" altLang="cs-CZ" b="1" smtClean="0"/>
              <a:t>Icterus</a:t>
            </a:r>
            <a:br>
              <a:rPr lang="cs-CZ" altLang="cs-CZ" b="1" smtClean="0"/>
            </a:br>
            <a:endParaRPr lang="cs-CZ" altLang="cs-CZ" smtClean="0"/>
          </a:p>
        </p:txBody>
      </p:sp>
      <p:sp>
        <p:nvSpPr>
          <p:cNvPr id="57348" name="Zástupný symbol pro obsah 1"/>
          <p:cNvSpPr>
            <a:spLocks noGrp="1"/>
          </p:cNvSpPr>
          <p:nvPr>
            <p:ph sz="half" idx="1"/>
          </p:nvPr>
        </p:nvSpPr>
        <p:spPr>
          <a:xfrm>
            <a:off x="250825" y="836613"/>
            <a:ext cx="9217025" cy="5688012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b="1" dirty="0" err="1" smtClean="0">
                <a:solidFill>
                  <a:srgbClr val="FF0000"/>
                </a:solidFill>
              </a:rPr>
              <a:t>Pre-hepatal</a:t>
            </a:r>
            <a:endParaRPr lang="cs-CZ" altLang="cs-CZ" b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cs-CZ" altLang="cs-CZ" dirty="0" err="1" smtClean="0"/>
              <a:t>unconjugated.bili</a:t>
            </a:r>
            <a:r>
              <a:rPr lang="cs-CZ" altLang="cs-CZ" dirty="0" smtClean="0"/>
              <a:t>, U-UBG  </a:t>
            </a:r>
          </a:p>
          <a:p>
            <a:pPr>
              <a:buFontTx/>
              <a:buNone/>
            </a:pPr>
            <a:r>
              <a:rPr lang="cs-CZ" altLang="cs-CZ" dirty="0" smtClean="0"/>
              <a:t>	</a:t>
            </a:r>
            <a:r>
              <a:rPr lang="cs-CZ" altLang="cs-CZ" i="1" dirty="0" err="1" smtClean="0">
                <a:solidFill>
                  <a:srgbClr val="FF0000"/>
                </a:solidFill>
              </a:rPr>
              <a:t>hemolytic</a:t>
            </a:r>
            <a:r>
              <a:rPr lang="cs-CZ" altLang="cs-CZ" i="1" dirty="0" smtClean="0">
                <a:solidFill>
                  <a:srgbClr val="FF0000"/>
                </a:solidFill>
              </a:rPr>
              <a:t> </a:t>
            </a:r>
            <a:r>
              <a:rPr lang="cs-CZ" altLang="cs-CZ" i="1" dirty="0" err="1" smtClean="0">
                <a:solidFill>
                  <a:srgbClr val="FF0000"/>
                </a:solidFill>
              </a:rPr>
              <a:t>icterus</a:t>
            </a:r>
            <a:endParaRPr lang="cs-CZ" altLang="cs-CZ" i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cs-CZ" altLang="cs-CZ" b="1" u="sng" dirty="0" smtClean="0">
              <a:solidFill>
                <a:srgbClr val="B71A09"/>
              </a:solidFill>
            </a:endParaRPr>
          </a:p>
          <a:p>
            <a:pPr>
              <a:buFontTx/>
              <a:buNone/>
            </a:pPr>
            <a:r>
              <a:rPr lang="cs-CZ" altLang="cs-CZ" b="1" u="sng" dirty="0" err="1" smtClean="0">
                <a:solidFill>
                  <a:srgbClr val="B71A09"/>
                </a:solidFill>
              </a:rPr>
              <a:t>Mixed</a:t>
            </a:r>
            <a:r>
              <a:rPr lang="cs-CZ" altLang="cs-CZ" b="1" u="sng" dirty="0" smtClean="0">
                <a:solidFill>
                  <a:srgbClr val="B71A09"/>
                </a:solidFill>
              </a:rPr>
              <a:t> </a:t>
            </a:r>
            <a:r>
              <a:rPr lang="cs-CZ" altLang="cs-CZ" b="1" dirty="0" smtClean="0">
                <a:solidFill>
                  <a:srgbClr val="B71A09"/>
                </a:solidFill>
              </a:rPr>
              <a:t>(</a:t>
            </a:r>
            <a:r>
              <a:rPr lang="cs-CZ" altLang="cs-CZ" b="1" dirty="0" err="1" smtClean="0">
                <a:solidFill>
                  <a:srgbClr val="B71A09"/>
                </a:solidFill>
              </a:rPr>
              <a:t>hepatocelullar</a:t>
            </a:r>
            <a:r>
              <a:rPr lang="cs-CZ" altLang="cs-CZ" b="1" dirty="0" smtClean="0">
                <a:solidFill>
                  <a:srgbClr val="B71A09"/>
                </a:solidFill>
              </a:rPr>
              <a:t>)</a:t>
            </a:r>
          </a:p>
          <a:p>
            <a:pPr>
              <a:buFontTx/>
              <a:buNone/>
            </a:pPr>
            <a:r>
              <a:rPr lang="cs-CZ" altLang="cs-CZ" dirty="0" err="1" smtClean="0"/>
              <a:t>conj</a:t>
            </a:r>
            <a:r>
              <a:rPr lang="cs-CZ" altLang="cs-CZ" dirty="0" smtClean="0"/>
              <a:t>. +</a:t>
            </a:r>
            <a:r>
              <a:rPr lang="cs-CZ" altLang="cs-CZ" dirty="0" err="1" smtClean="0"/>
              <a:t>unconjugated.bili</a:t>
            </a:r>
            <a:r>
              <a:rPr lang="cs-CZ" altLang="cs-CZ" dirty="0" smtClean="0"/>
              <a:t>	</a:t>
            </a:r>
          </a:p>
          <a:p>
            <a:pPr>
              <a:buFontTx/>
              <a:buNone/>
            </a:pPr>
            <a:r>
              <a:rPr lang="cs-CZ" altLang="cs-CZ" dirty="0" smtClean="0"/>
              <a:t>U-bili, U-UBG</a:t>
            </a:r>
          </a:p>
          <a:p>
            <a:pPr>
              <a:buFontTx/>
              <a:buNone/>
            </a:pPr>
            <a:endParaRPr lang="cs-CZ" altLang="cs-CZ" b="1" dirty="0" smtClean="0">
              <a:solidFill>
                <a:srgbClr val="00B050"/>
              </a:solidFill>
            </a:endParaRPr>
          </a:p>
          <a:p>
            <a:pPr>
              <a:buFontTx/>
              <a:buNone/>
            </a:pPr>
            <a:r>
              <a:rPr lang="cs-CZ" altLang="cs-CZ" b="1" dirty="0" smtClean="0">
                <a:solidFill>
                  <a:srgbClr val="00B050"/>
                </a:solidFill>
              </a:rPr>
              <a:t>Post-</a:t>
            </a:r>
            <a:r>
              <a:rPr lang="cs-CZ" altLang="cs-CZ" b="1" dirty="0" err="1" smtClean="0">
                <a:solidFill>
                  <a:srgbClr val="00B050"/>
                </a:solidFill>
              </a:rPr>
              <a:t>hepatic</a:t>
            </a:r>
            <a:r>
              <a:rPr lang="cs-CZ" altLang="cs-CZ" b="1" dirty="0" smtClean="0">
                <a:solidFill>
                  <a:srgbClr val="00B050"/>
                </a:solidFill>
              </a:rPr>
              <a:t> (</a:t>
            </a:r>
            <a:r>
              <a:rPr lang="cs-CZ" altLang="cs-CZ" b="1" dirty="0" err="1" smtClean="0">
                <a:solidFill>
                  <a:srgbClr val="00B050"/>
                </a:solidFill>
              </a:rPr>
              <a:t>cholestatic</a:t>
            </a:r>
            <a:r>
              <a:rPr lang="cs-CZ" altLang="cs-CZ" b="1" dirty="0" smtClean="0">
                <a:solidFill>
                  <a:srgbClr val="00B050"/>
                </a:solidFill>
              </a:rPr>
              <a:t>)</a:t>
            </a:r>
          </a:p>
          <a:p>
            <a:pPr>
              <a:buFontTx/>
              <a:buNone/>
            </a:pPr>
            <a:r>
              <a:rPr lang="cs-CZ" altLang="cs-CZ" dirty="0" err="1" smtClean="0"/>
              <a:t>conj.bili</a:t>
            </a:r>
            <a:r>
              <a:rPr lang="cs-CZ" altLang="cs-CZ" dirty="0" smtClean="0"/>
              <a:t>, U-bili</a:t>
            </a:r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/>
          <p:cNvSpPr>
            <a:spLocks noGrp="1"/>
          </p:cNvSpPr>
          <p:nvPr>
            <p:ph type="title"/>
          </p:nvPr>
        </p:nvSpPr>
        <p:spPr>
          <a:xfrm>
            <a:off x="685800" y="188913"/>
            <a:ext cx="7772400" cy="647700"/>
          </a:xfrm>
        </p:spPr>
        <p:txBody>
          <a:bodyPr>
            <a:normAutofit fontScale="90000"/>
          </a:bodyPr>
          <a:lstStyle/>
          <a:p>
            <a:r>
              <a:rPr lang="cs-CZ" altLang="cs-CZ" b="1" dirty="0" smtClean="0"/>
              <a:t/>
            </a:r>
            <a:br>
              <a:rPr lang="cs-CZ" altLang="cs-CZ" b="1" dirty="0" smtClean="0"/>
            </a:br>
            <a:r>
              <a:rPr lang="cs-CZ" altLang="cs-CZ" b="1" dirty="0" err="1" smtClean="0"/>
              <a:t>Icterus</a:t>
            </a:r>
            <a:r>
              <a:rPr lang="cs-CZ" altLang="cs-CZ" b="1" dirty="0" smtClean="0"/>
              <a:t/>
            </a:r>
            <a:br>
              <a:rPr lang="cs-CZ" altLang="cs-CZ" b="1" dirty="0" smtClean="0"/>
            </a:br>
            <a:endParaRPr lang="cs-CZ" altLang="cs-CZ" dirty="0" smtClean="0"/>
          </a:p>
        </p:txBody>
      </p:sp>
      <p:sp>
        <p:nvSpPr>
          <p:cNvPr id="59396" name="Zástupný symbol pro obsah 1"/>
          <p:cNvSpPr>
            <a:spLocks noGrp="1"/>
          </p:cNvSpPr>
          <p:nvPr>
            <p:ph sz="half" idx="1"/>
          </p:nvPr>
        </p:nvSpPr>
        <p:spPr>
          <a:xfrm>
            <a:off x="250825" y="836613"/>
            <a:ext cx="8893175" cy="5688012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cs-CZ" altLang="cs-CZ" b="1" u="sng" dirty="0" err="1" smtClean="0">
                <a:solidFill>
                  <a:srgbClr val="FF0000"/>
                </a:solidFill>
              </a:rPr>
              <a:t>Prehepatal</a:t>
            </a:r>
            <a:endParaRPr lang="cs-CZ" altLang="cs-CZ" b="1" u="sng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cs-CZ" altLang="cs-CZ" dirty="0" err="1" smtClean="0"/>
              <a:t>unconjugated.bili</a:t>
            </a:r>
            <a:r>
              <a:rPr lang="cs-CZ" altLang="cs-CZ" dirty="0" smtClean="0"/>
              <a:t>, U-UBG </a:t>
            </a:r>
          </a:p>
          <a:p>
            <a:pPr>
              <a:buFontTx/>
              <a:buNone/>
            </a:pPr>
            <a:r>
              <a:rPr lang="cs-CZ" altLang="cs-CZ" dirty="0"/>
              <a:t> </a:t>
            </a:r>
            <a:endParaRPr lang="cs-CZ" altLang="cs-CZ" dirty="0" smtClean="0"/>
          </a:p>
          <a:p>
            <a:pPr>
              <a:buFontTx/>
              <a:buNone/>
            </a:pPr>
            <a:r>
              <a:rPr lang="cs-CZ" altLang="cs-CZ" dirty="0" err="1"/>
              <a:t>h</a:t>
            </a:r>
            <a:r>
              <a:rPr lang="cs-CZ" altLang="cs-CZ" dirty="0" err="1" smtClean="0"/>
              <a:t>ypercholic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stool</a:t>
            </a:r>
            <a:endParaRPr lang="cs-CZ" altLang="cs-CZ" dirty="0" smtClean="0"/>
          </a:p>
          <a:p>
            <a:pPr>
              <a:buFontTx/>
              <a:buNone/>
            </a:pPr>
            <a:r>
              <a:rPr lang="cs-CZ" altLang="cs-CZ" dirty="0"/>
              <a:t>	</a:t>
            </a:r>
            <a:r>
              <a:rPr lang="cs-CZ" altLang="cs-CZ" dirty="0" smtClean="0"/>
              <a:t>	</a:t>
            </a:r>
          </a:p>
          <a:p>
            <a:pPr>
              <a:buFontTx/>
              <a:buNone/>
            </a:pPr>
            <a:r>
              <a:rPr lang="cs-CZ" altLang="cs-CZ" dirty="0" smtClean="0"/>
              <a:t>	</a:t>
            </a:r>
          </a:p>
          <a:p>
            <a:pPr>
              <a:buFontTx/>
              <a:buNone/>
            </a:pPr>
            <a:endParaRPr lang="cs-CZ" altLang="cs-CZ" i="1" dirty="0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cs-CZ" altLang="cs-CZ" i="1" dirty="0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r>
              <a:rPr lang="cs-CZ" altLang="cs-CZ" i="1" dirty="0" err="1" smtClean="0">
                <a:solidFill>
                  <a:srgbClr val="0070C0"/>
                </a:solidFill>
              </a:rPr>
              <a:t>Hemolysis</a:t>
            </a:r>
            <a:r>
              <a:rPr lang="cs-CZ" altLang="cs-CZ" i="1" dirty="0" smtClean="0">
                <a:solidFill>
                  <a:srgbClr val="0070C0"/>
                </a:solidFill>
              </a:rPr>
              <a:t> </a:t>
            </a:r>
            <a:r>
              <a:rPr lang="cs-CZ" altLang="cs-CZ" i="1" dirty="0" smtClean="0"/>
              <a:t>(</a:t>
            </a:r>
            <a:r>
              <a:rPr lang="cs-CZ" altLang="cs-CZ" i="1" dirty="0" err="1" smtClean="0"/>
              <a:t>anemia</a:t>
            </a:r>
            <a:r>
              <a:rPr lang="cs-CZ" altLang="cs-CZ" i="1" dirty="0" smtClean="0"/>
              <a:t>, </a:t>
            </a:r>
            <a:r>
              <a:rPr lang="cs-CZ" altLang="cs-CZ" i="1" dirty="0" err="1" smtClean="0"/>
              <a:t>reticulocytosis</a:t>
            </a:r>
            <a:r>
              <a:rPr lang="cs-CZ" altLang="cs-CZ" i="1" dirty="0" smtClean="0"/>
              <a:t>)</a:t>
            </a:r>
          </a:p>
          <a:p>
            <a:pPr>
              <a:buFontTx/>
              <a:buNone/>
            </a:pPr>
            <a:endParaRPr lang="cs-CZ" altLang="cs-CZ" i="1" dirty="0" smtClean="0"/>
          </a:p>
          <a:p>
            <a:pPr>
              <a:buFontTx/>
              <a:buNone/>
            </a:pPr>
            <a:r>
              <a:rPr lang="cs-CZ" altLang="cs-CZ" i="1" dirty="0" err="1" smtClean="0"/>
              <a:t>hereditary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impairment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of</a:t>
            </a:r>
            <a:r>
              <a:rPr lang="cs-CZ" altLang="cs-CZ" i="1" dirty="0" smtClean="0"/>
              <a:t> bilirubin </a:t>
            </a:r>
            <a:r>
              <a:rPr lang="cs-CZ" altLang="cs-CZ" i="1" dirty="0" err="1" smtClean="0"/>
              <a:t>conjugation</a:t>
            </a:r>
            <a:endParaRPr lang="cs-CZ" altLang="cs-CZ" i="1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i="1" dirty="0" smtClean="0"/>
              <a:t>	</a:t>
            </a:r>
            <a:r>
              <a:rPr lang="cs-CZ" altLang="cs-CZ" i="1" dirty="0" err="1" smtClean="0">
                <a:solidFill>
                  <a:srgbClr val="0070C0"/>
                </a:solidFill>
              </a:rPr>
              <a:t>hereditary</a:t>
            </a:r>
            <a:r>
              <a:rPr lang="cs-CZ" altLang="cs-CZ" i="1" dirty="0" smtClean="0">
                <a:solidFill>
                  <a:srgbClr val="0070C0"/>
                </a:solidFill>
              </a:rPr>
              <a:t> </a:t>
            </a:r>
            <a:r>
              <a:rPr lang="cs-CZ" altLang="cs-CZ" i="1" dirty="0" err="1" smtClean="0">
                <a:solidFill>
                  <a:srgbClr val="0070C0"/>
                </a:solidFill>
              </a:rPr>
              <a:t>hyperbilirubinemias</a:t>
            </a:r>
            <a:r>
              <a:rPr lang="cs-CZ" altLang="cs-CZ" i="1" dirty="0" smtClean="0"/>
              <a:t>: </a:t>
            </a:r>
            <a:r>
              <a:rPr lang="cs-CZ" altLang="cs-CZ" i="1" dirty="0" smtClean="0">
                <a:solidFill>
                  <a:srgbClr val="0070C0"/>
                </a:solidFill>
              </a:rPr>
              <a:t>m. Gilbert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i="1" dirty="0" smtClean="0">
                <a:solidFill>
                  <a:srgbClr val="0070C0"/>
                </a:solidFill>
              </a:rPr>
              <a:t>					</a:t>
            </a:r>
            <a:r>
              <a:rPr lang="cs-CZ" altLang="cs-CZ" i="1" dirty="0">
                <a:solidFill>
                  <a:srgbClr val="0070C0"/>
                </a:solidFill>
              </a:rPr>
              <a:t> </a:t>
            </a:r>
            <a:r>
              <a:rPr lang="cs-CZ" altLang="cs-CZ" i="1" dirty="0" smtClean="0">
                <a:solidFill>
                  <a:srgbClr val="0070C0"/>
                </a:solidFill>
              </a:rPr>
              <a:t>        m. </a:t>
            </a:r>
            <a:r>
              <a:rPr lang="cs-CZ" altLang="cs-CZ" i="1" dirty="0" err="1" smtClean="0">
                <a:solidFill>
                  <a:srgbClr val="0070C0"/>
                </a:solidFill>
              </a:rPr>
              <a:t>Crigler-Najjar</a:t>
            </a:r>
            <a:endParaRPr lang="cs-CZ" altLang="cs-CZ" i="1" dirty="0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cs-CZ" altLang="cs-CZ" i="1" dirty="0" smtClean="0"/>
          </a:p>
          <a:p>
            <a:pPr>
              <a:buFontTx/>
              <a:buNone/>
            </a:pPr>
            <a:r>
              <a:rPr lang="cs-CZ" altLang="cs-CZ" i="1" dirty="0" smtClean="0"/>
              <a:t>	 </a:t>
            </a:r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dpis 1"/>
          <p:cNvSpPr>
            <a:spLocks noGrp="1"/>
          </p:cNvSpPr>
          <p:nvPr>
            <p:ph type="title"/>
          </p:nvPr>
        </p:nvSpPr>
        <p:spPr>
          <a:xfrm>
            <a:off x="685800" y="188913"/>
            <a:ext cx="7772400" cy="647700"/>
          </a:xfrm>
        </p:spPr>
        <p:txBody>
          <a:bodyPr>
            <a:normAutofit fontScale="90000"/>
          </a:bodyPr>
          <a:lstStyle/>
          <a:p>
            <a:r>
              <a:rPr lang="cs-CZ" altLang="cs-CZ" b="1" smtClean="0"/>
              <a:t/>
            </a:r>
            <a:br>
              <a:rPr lang="cs-CZ" altLang="cs-CZ" b="1" smtClean="0"/>
            </a:br>
            <a:r>
              <a:rPr lang="cs-CZ" altLang="cs-CZ" b="1" smtClean="0"/>
              <a:t>Icterus</a:t>
            </a:r>
            <a:br>
              <a:rPr lang="cs-CZ" altLang="cs-CZ" b="1" smtClean="0"/>
            </a:br>
            <a:endParaRPr lang="cs-CZ" altLang="cs-CZ" smtClean="0"/>
          </a:p>
        </p:txBody>
      </p:sp>
      <p:sp>
        <p:nvSpPr>
          <p:cNvPr id="61444" name="Zástupný symbol pro obsah 1"/>
          <p:cNvSpPr>
            <a:spLocks noGrp="1"/>
          </p:cNvSpPr>
          <p:nvPr>
            <p:ph sz="half" idx="1"/>
          </p:nvPr>
        </p:nvSpPr>
        <p:spPr>
          <a:xfrm>
            <a:off x="395288" y="557213"/>
            <a:ext cx="9217025" cy="5689600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i="1" dirty="0" smtClean="0"/>
              <a:t> </a:t>
            </a:r>
          </a:p>
          <a:p>
            <a:pPr>
              <a:buFontTx/>
              <a:buNone/>
            </a:pPr>
            <a:r>
              <a:rPr lang="cs-CZ" altLang="cs-CZ" b="1" u="sng" dirty="0" err="1" smtClean="0">
                <a:solidFill>
                  <a:srgbClr val="B71A09"/>
                </a:solidFill>
              </a:rPr>
              <a:t>Mixed</a:t>
            </a:r>
            <a:r>
              <a:rPr lang="cs-CZ" altLang="cs-CZ" b="1" u="sng" dirty="0" smtClean="0">
                <a:solidFill>
                  <a:srgbClr val="B71A09"/>
                </a:solidFill>
              </a:rPr>
              <a:t> </a:t>
            </a:r>
            <a:r>
              <a:rPr lang="cs-CZ" altLang="cs-CZ" b="1" dirty="0" smtClean="0">
                <a:solidFill>
                  <a:srgbClr val="B71A09"/>
                </a:solidFill>
              </a:rPr>
              <a:t>(</a:t>
            </a:r>
            <a:r>
              <a:rPr lang="cs-CZ" altLang="cs-CZ" b="1" dirty="0" err="1" smtClean="0">
                <a:solidFill>
                  <a:srgbClr val="B71A09"/>
                </a:solidFill>
              </a:rPr>
              <a:t>hepatocellular</a:t>
            </a:r>
            <a:r>
              <a:rPr lang="cs-CZ" altLang="cs-CZ" b="1" dirty="0" smtClean="0">
                <a:solidFill>
                  <a:srgbClr val="B71A09"/>
                </a:solidFill>
              </a:rPr>
              <a:t>)</a:t>
            </a:r>
          </a:p>
          <a:p>
            <a:pPr>
              <a:buFontTx/>
              <a:buNone/>
            </a:pPr>
            <a:r>
              <a:rPr lang="cs-CZ" altLang="cs-CZ" dirty="0" err="1" smtClean="0"/>
              <a:t>conj</a:t>
            </a:r>
            <a:r>
              <a:rPr lang="cs-CZ" altLang="cs-CZ" dirty="0" smtClean="0"/>
              <a:t>. + </a:t>
            </a:r>
            <a:r>
              <a:rPr lang="cs-CZ" altLang="cs-CZ" dirty="0" err="1" smtClean="0"/>
              <a:t>unconjugated.bili</a:t>
            </a:r>
            <a:r>
              <a:rPr lang="cs-CZ" altLang="cs-CZ" dirty="0" smtClean="0"/>
              <a:t>	</a:t>
            </a:r>
          </a:p>
          <a:p>
            <a:pPr>
              <a:buFontTx/>
              <a:buNone/>
            </a:pPr>
            <a:r>
              <a:rPr lang="cs-CZ" altLang="cs-CZ" dirty="0" smtClean="0"/>
              <a:t>U-bili, U-UBG </a:t>
            </a:r>
          </a:p>
          <a:p>
            <a:pPr>
              <a:buFontTx/>
              <a:buNone/>
            </a:pPr>
            <a:endParaRPr lang="cs-CZ" altLang="cs-CZ" dirty="0" smtClean="0"/>
          </a:p>
          <a:p>
            <a:pPr>
              <a:buFontTx/>
              <a:buNone/>
            </a:pPr>
            <a:r>
              <a:rPr lang="cs-CZ" altLang="cs-CZ" i="1" dirty="0" smtClean="0">
                <a:solidFill>
                  <a:srgbClr val="0070C0"/>
                </a:solidFill>
              </a:rPr>
              <a:t>liver </a:t>
            </a:r>
            <a:r>
              <a:rPr lang="cs-CZ" altLang="cs-CZ" i="1" dirty="0" err="1" smtClean="0">
                <a:solidFill>
                  <a:srgbClr val="0070C0"/>
                </a:solidFill>
              </a:rPr>
              <a:t>disease</a:t>
            </a:r>
            <a:r>
              <a:rPr lang="cs-CZ" altLang="cs-CZ" i="1" dirty="0" smtClean="0">
                <a:solidFill>
                  <a:srgbClr val="0070C0"/>
                </a:solidFill>
              </a:rPr>
              <a:t> </a:t>
            </a:r>
            <a:r>
              <a:rPr lang="cs-CZ" altLang="cs-CZ" i="1" dirty="0" err="1" smtClean="0">
                <a:solidFill>
                  <a:srgbClr val="0070C0"/>
                </a:solidFill>
              </a:rPr>
              <a:t>of</a:t>
            </a:r>
            <a:endParaRPr lang="cs-CZ" altLang="cs-CZ" i="1" dirty="0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r>
              <a:rPr lang="cs-CZ" altLang="cs-CZ" i="1" dirty="0" err="1" smtClean="0">
                <a:solidFill>
                  <a:srgbClr val="0070C0"/>
                </a:solidFill>
              </a:rPr>
              <a:t>any</a:t>
            </a:r>
            <a:r>
              <a:rPr lang="cs-CZ" altLang="cs-CZ" i="1" dirty="0" smtClean="0">
                <a:solidFill>
                  <a:srgbClr val="0070C0"/>
                </a:solidFill>
              </a:rPr>
              <a:t> etiology</a:t>
            </a:r>
          </a:p>
          <a:p>
            <a:pPr>
              <a:buFontTx/>
              <a:buNone/>
            </a:pPr>
            <a:endParaRPr lang="cs-CZ" altLang="cs-CZ" i="1" dirty="0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cs-CZ" altLang="cs-CZ" dirty="0" smtClean="0"/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altLang="cs-CZ" b="1" u="sng" dirty="0" err="1">
                <a:solidFill>
                  <a:srgbClr val="00B050"/>
                </a:solidFill>
              </a:rPr>
              <a:t>Posthepatal</a:t>
            </a:r>
            <a:r>
              <a:rPr lang="cs-CZ" altLang="cs-CZ" b="1" u="sng" dirty="0">
                <a:solidFill>
                  <a:srgbClr val="00B050"/>
                </a:solidFill>
              </a:rPr>
              <a:t> (</a:t>
            </a:r>
            <a:r>
              <a:rPr lang="cs-CZ" altLang="cs-CZ" b="1" u="sng" dirty="0" err="1">
                <a:solidFill>
                  <a:srgbClr val="00B050"/>
                </a:solidFill>
              </a:rPr>
              <a:t>cholestatic</a:t>
            </a:r>
            <a:r>
              <a:rPr lang="cs-CZ" altLang="cs-CZ" b="1" u="sng" dirty="0" smtClean="0">
                <a:solidFill>
                  <a:srgbClr val="00B050"/>
                </a:solidFill>
              </a:rPr>
              <a:t>) </a:t>
            </a:r>
            <a:r>
              <a:rPr lang="cs-CZ" altLang="cs-CZ" b="1" u="sng" dirty="0" err="1" smtClean="0">
                <a:solidFill>
                  <a:srgbClr val="00B050"/>
                </a:solidFill>
              </a:rPr>
              <a:t>icterus</a:t>
            </a:r>
            <a:r>
              <a:rPr lang="cs-CZ" altLang="cs-CZ" b="1" u="sng" dirty="0">
                <a:solidFill>
                  <a:srgbClr val="00B050"/>
                </a:solidFill>
              </a:rPr>
              <a:t/>
            </a:r>
            <a:br>
              <a:rPr lang="cs-CZ" altLang="cs-CZ" b="1" u="sng" dirty="0">
                <a:solidFill>
                  <a:srgbClr val="00B050"/>
                </a:solidFill>
              </a:rPr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sz="2400" b="1" dirty="0" err="1"/>
              <a:t>Cholestasis</a:t>
            </a:r>
            <a:r>
              <a:rPr lang="cs-CZ" altLang="cs-CZ" sz="2400" b="1" dirty="0"/>
              <a:t> = </a:t>
            </a:r>
            <a:r>
              <a:rPr lang="cs-CZ" altLang="cs-CZ" sz="2400" dirty="0" err="1"/>
              <a:t>impairment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 </a:t>
            </a:r>
            <a:r>
              <a:rPr lang="cs-CZ" altLang="cs-CZ" sz="2400" dirty="0" err="1"/>
              <a:t>bile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formation</a:t>
            </a:r>
            <a:r>
              <a:rPr lang="cs-CZ" altLang="cs-CZ" sz="2400" dirty="0"/>
              <a:t> </a:t>
            </a:r>
            <a:r>
              <a:rPr lang="cs-CZ" altLang="cs-CZ" sz="2400" dirty="0" err="1" smtClean="0"/>
              <a:t>or</a:t>
            </a:r>
            <a:r>
              <a:rPr lang="cs-CZ" altLang="cs-CZ" sz="2400" dirty="0" smtClean="0"/>
              <a:t> </a:t>
            </a:r>
            <a:r>
              <a:rPr lang="cs-CZ" altLang="cs-CZ" sz="2400" dirty="0" err="1"/>
              <a:t>bile</a:t>
            </a:r>
            <a:r>
              <a:rPr lang="cs-CZ" altLang="cs-CZ" sz="2400" dirty="0"/>
              <a:t> </a:t>
            </a:r>
            <a:r>
              <a:rPr lang="en-US" altLang="cs-CZ" sz="2400" dirty="0"/>
              <a:t>flow from the </a:t>
            </a:r>
            <a:r>
              <a:rPr lang="cs-CZ" altLang="cs-CZ" sz="2400" dirty="0"/>
              <a:t>liver</a:t>
            </a:r>
            <a:r>
              <a:rPr lang="en-US" altLang="cs-CZ" sz="2400" dirty="0"/>
              <a:t> to the</a:t>
            </a:r>
            <a:r>
              <a:rPr lang="cs-CZ" altLang="cs-CZ" sz="2400" dirty="0"/>
              <a:t> </a:t>
            </a:r>
            <a:r>
              <a:rPr lang="cs-CZ" altLang="cs-CZ" sz="2400" dirty="0" err="1" smtClean="0"/>
              <a:t>intestine</a:t>
            </a:r>
            <a:endParaRPr lang="cs-CZ" altLang="cs-CZ" sz="2400" dirty="0" smtClean="0"/>
          </a:p>
          <a:p>
            <a:r>
              <a:rPr lang="cs-CZ" altLang="cs-CZ" sz="2400" b="1" dirty="0" err="1" smtClean="0">
                <a:solidFill>
                  <a:srgbClr val="FF0000"/>
                </a:solidFill>
              </a:rPr>
              <a:t>It</a:t>
            </a:r>
            <a:r>
              <a:rPr lang="cs-CZ" altLang="cs-CZ" sz="2400" b="1" dirty="0" smtClean="0">
                <a:solidFill>
                  <a:srgbClr val="FF0000"/>
                </a:solidFill>
              </a:rPr>
              <a:t> </a:t>
            </a:r>
            <a:r>
              <a:rPr lang="cs-CZ" altLang="cs-CZ" sz="2400" b="1" dirty="0" err="1" smtClean="0">
                <a:solidFill>
                  <a:srgbClr val="FF0000"/>
                </a:solidFill>
              </a:rPr>
              <a:t>may</a:t>
            </a:r>
            <a:r>
              <a:rPr lang="cs-CZ" altLang="cs-CZ" sz="2400" b="1" dirty="0" smtClean="0">
                <a:solidFill>
                  <a:srgbClr val="FF0000"/>
                </a:solidFill>
              </a:rPr>
              <a:t> </a:t>
            </a:r>
            <a:r>
              <a:rPr lang="cs-CZ" altLang="cs-CZ" sz="2400" b="1" dirty="0" err="1" smtClean="0">
                <a:solidFill>
                  <a:srgbClr val="FF0000"/>
                </a:solidFill>
              </a:rPr>
              <a:t>be</a:t>
            </a:r>
            <a:r>
              <a:rPr lang="cs-CZ" altLang="cs-CZ" sz="2400" b="1" dirty="0" smtClean="0">
                <a:solidFill>
                  <a:srgbClr val="FF0000"/>
                </a:solidFill>
              </a:rPr>
              <a:t> </a:t>
            </a:r>
            <a:r>
              <a:rPr lang="cs-CZ" altLang="cs-CZ" sz="2400" b="1" dirty="0" err="1" smtClean="0">
                <a:solidFill>
                  <a:srgbClr val="FF0000"/>
                </a:solidFill>
              </a:rPr>
              <a:t>located</a:t>
            </a:r>
            <a:r>
              <a:rPr lang="cs-CZ" altLang="cs-CZ" sz="2400" b="1" dirty="0" smtClean="0">
                <a:solidFill>
                  <a:srgbClr val="FF0000"/>
                </a:solidFill>
              </a:rPr>
              <a:t> on </a:t>
            </a:r>
            <a:r>
              <a:rPr lang="cs-CZ" altLang="cs-CZ" sz="2400" b="1" dirty="0" err="1">
                <a:solidFill>
                  <a:srgbClr val="FF0000"/>
                </a:solidFill>
              </a:rPr>
              <a:t>the</a:t>
            </a:r>
            <a:r>
              <a:rPr lang="cs-CZ" altLang="cs-CZ" sz="2400" b="1" dirty="0">
                <a:solidFill>
                  <a:srgbClr val="FF0000"/>
                </a:solidFill>
              </a:rPr>
              <a:t> </a:t>
            </a:r>
            <a:r>
              <a:rPr lang="cs-CZ" altLang="cs-CZ" sz="2400" b="1" dirty="0" err="1">
                <a:solidFill>
                  <a:srgbClr val="FF0000"/>
                </a:solidFill>
              </a:rPr>
              <a:t>level</a:t>
            </a:r>
            <a:r>
              <a:rPr lang="cs-CZ" altLang="cs-CZ" sz="2400" b="1" dirty="0">
                <a:solidFill>
                  <a:srgbClr val="FF0000"/>
                </a:solidFill>
              </a:rPr>
              <a:t> </a:t>
            </a:r>
            <a:r>
              <a:rPr lang="cs-CZ" altLang="cs-CZ" sz="2400" b="1" dirty="0" err="1">
                <a:solidFill>
                  <a:srgbClr val="FF0000"/>
                </a:solidFill>
              </a:rPr>
              <a:t>of</a:t>
            </a:r>
            <a:r>
              <a:rPr lang="cs-CZ" altLang="cs-CZ" sz="2400" b="1" dirty="0">
                <a:solidFill>
                  <a:srgbClr val="FF0000"/>
                </a:solidFill>
              </a:rPr>
              <a:t>: </a:t>
            </a:r>
            <a:endParaRPr lang="cs-CZ" altLang="cs-CZ" sz="2400" b="1" dirty="0" smtClean="0">
              <a:solidFill>
                <a:srgbClr val="FF0000"/>
              </a:solidFill>
            </a:endParaRPr>
          </a:p>
          <a:p>
            <a:pPr lvl="2"/>
            <a:r>
              <a:rPr lang="cs-CZ" altLang="cs-CZ" b="1" dirty="0" err="1" smtClean="0">
                <a:solidFill>
                  <a:srgbClr val="FF0000"/>
                </a:solidFill>
              </a:rPr>
              <a:t>hepatocyte</a:t>
            </a:r>
            <a:r>
              <a:rPr lang="cs-CZ" altLang="cs-CZ" b="1" dirty="0" smtClean="0">
                <a:solidFill>
                  <a:srgbClr val="FF0000"/>
                </a:solidFill>
              </a:rPr>
              <a:t> (</a:t>
            </a:r>
            <a:r>
              <a:rPr lang="cs-CZ" altLang="cs-CZ" b="1" dirty="0" err="1" smtClean="0">
                <a:solidFill>
                  <a:srgbClr val="FF0000"/>
                </a:solidFill>
              </a:rPr>
              <a:t>cannalicular</a:t>
            </a:r>
            <a:r>
              <a:rPr lang="cs-CZ" altLang="cs-CZ" b="1" dirty="0" smtClean="0">
                <a:solidFill>
                  <a:srgbClr val="FF0000"/>
                </a:solidFill>
              </a:rPr>
              <a:t> </a:t>
            </a:r>
            <a:r>
              <a:rPr lang="cs-CZ" altLang="cs-CZ" b="1" dirty="0" err="1" smtClean="0">
                <a:solidFill>
                  <a:srgbClr val="FF0000"/>
                </a:solidFill>
              </a:rPr>
              <a:t>membrane</a:t>
            </a:r>
            <a:r>
              <a:rPr lang="cs-CZ" altLang="cs-CZ" b="1" dirty="0" smtClean="0">
                <a:solidFill>
                  <a:srgbClr val="FF0000"/>
                </a:solidFill>
              </a:rPr>
              <a:t>)</a:t>
            </a:r>
          </a:p>
          <a:p>
            <a:pPr lvl="4"/>
            <a:r>
              <a:rPr lang="cs-CZ" altLang="cs-CZ" sz="1800" i="1" dirty="0" err="1" smtClean="0"/>
              <a:t>aquired</a:t>
            </a:r>
            <a:r>
              <a:rPr lang="cs-CZ" altLang="cs-CZ" sz="1800" i="1" dirty="0"/>
              <a:t>: </a:t>
            </a:r>
            <a:endParaRPr lang="cs-CZ" altLang="cs-CZ" sz="1800" i="1" dirty="0" smtClean="0"/>
          </a:p>
          <a:p>
            <a:pPr lvl="5"/>
            <a:r>
              <a:rPr lang="en-US" sz="1800" b="1" dirty="0"/>
              <a:t>drug-induced </a:t>
            </a:r>
            <a:r>
              <a:rPr lang="en-US" sz="1800" b="1" dirty="0" smtClean="0"/>
              <a:t>jaundice</a:t>
            </a:r>
            <a:endParaRPr lang="cs-CZ" altLang="cs-CZ" sz="1800" i="1" dirty="0" smtClean="0"/>
          </a:p>
          <a:p>
            <a:pPr lvl="5"/>
            <a:r>
              <a:rPr lang="cs-CZ" altLang="cs-CZ" sz="1800" dirty="0" smtClean="0">
                <a:solidFill>
                  <a:srgbClr val="0070C0"/>
                </a:solidFill>
              </a:rPr>
              <a:t>endotoxin</a:t>
            </a:r>
            <a:r>
              <a:rPr lang="cs-CZ" altLang="cs-CZ" sz="1800" dirty="0">
                <a:solidFill>
                  <a:srgbClr val="0070C0"/>
                </a:solidFill>
              </a:rPr>
              <a:t>, </a:t>
            </a:r>
            <a:r>
              <a:rPr lang="cs-CZ" altLang="cs-CZ" sz="1800" dirty="0" err="1" smtClean="0">
                <a:solidFill>
                  <a:srgbClr val="0070C0"/>
                </a:solidFill>
              </a:rPr>
              <a:t>toxins</a:t>
            </a:r>
            <a:r>
              <a:rPr lang="cs-CZ" altLang="cs-CZ" sz="1800" dirty="0">
                <a:solidFill>
                  <a:srgbClr val="0070C0"/>
                </a:solidFill>
              </a:rPr>
              <a:t>, </a:t>
            </a:r>
            <a:r>
              <a:rPr lang="cs-CZ" altLang="cs-CZ" sz="1800" dirty="0" err="1" smtClean="0">
                <a:solidFill>
                  <a:srgbClr val="0070C0"/>
                </a:solidFill>
              </a:rPr>
              <a:t>acutehepatitis</a:t>
            </a:r>
            <a:r>
              <a:rPr lang="cs-CZ" altLang="cs-CZ" sz="1800" dirty="0" smtClean="0">
                <a:solidFill>
                  <a:srgbClr val="0070C0"/>
                </a:solidFill>
              </a:rPr>
              <a:t> </a:t>
            </a:r>
            <a:r>
              <a:rPr lang="cs-CZ" altLang="cs-CZ" sz="1800" dirty="0">
                <a:solidFill>
                  <a:srgbClr val="0070C0"/>
                </a:solidFill>
              </a:rPr>
              <a:t>(vir., AI, </a:t>
            </a:r>
            <a:r>
              <a:rPr lang="cs-CZ" altLang="cs-CZ" sz="1800" dirty="0" err="1" smtClean="0">
                <a:solidFill>
                  <a:srgbClr val="0070C0"/>
                </a:solidFill>
              </a:rPr>
              <a:t>ethyl</a:t>
            </a:r>
            <a:r>
              <a:rPr lang="cs-CZ" altLang="cs-CZ" sz="1800" dirty="0" smtClean="0">
                <a:solidFill>
                  <a:srgbClr val="0070C0"/>
                </a:solidFill>
              </a:rPr>
              <a:t>) </a:t>
            </a:r>
            <a:endParaRPr lang="cs-CZ" sz="1700" b="1" dirty="0"/>
          </a:p>
          <a:p>
            <a:pPr lvl="4"/>
            <a:r>
              <a:rPr lang="cs-CZ" altLang="cs-CZ" sz="1700" dirty="0" err="1" smtClean="0"/>
              <a:t>hereditary</a:t>
            </a:r>
            <a:r>
              <a:rPr lang="cs-CZ" altLang="cs-CZ" sz="1700" dirty="0" smtClean="0"/>
              <a:t> </a:t>
            </a:r>
            <a:r>
              <a:rPr lang="cs-CZ" altLang="cs-CZ" sz="1700" dirty="0" err="1"/>
              <a:t>defect</a:t>
            </a:r>
            <a:r>
              <a:rPr lang="cs-CZ" altLang="cs-CZ" sz="1700" dirty="0"/>
              <a:t> </a:t>
            </a:r>
            <a:r>
              <a:rPr lang="cs-CZ" altLang="cs-CZ" sz="1700" dirty="0" err="1"/>
              <a:t>of</a:t>
            </a:r>
            <a:r>
              <a:rPr lang="cs-CZ" altLang="cs-CZ" sz="1700" dirty="0"/>
              <a:t> </a:t>
            </a:r>
            <a:r>
              <a:rPr lang="cs-CZ" altLang="cs-CZ" sz="1700" dirty="0" err="1"/>
              <a:t>transporting</a:t>
            </a:r>
            <a:r>
              <a:rPr lang="cs-CZ" altLang="cs-CZ" sz="1700" dirty="0"/>
              <a:t> </a:t>
            </a:r>
            <a:r>
              <a:rPr lang="cs-CZ" altLang="cs-CZ" sz="1700" dirty="0" err="1"/>
              <a:t>system</a:t>
            </a:r>
            <a:r>
              <a:rPr lang="cs-CZ" altLang="cs-CZ" sz="1700" dirty="0"/>
              <a:t> on </a:t>
            </a:r>
            <a:r>
              <a:rPr lang="cs-CZ" altLang="cs-CZ" sz="1700" dirty="0" err="1"/>
              <a:t>canalicular</a:t>
            </a:r>
            <a:r>
              <a:rPr lang="cs-CZ" altLang="cs-CZ" sz="1700" dirty="0"/>
              <a:t> </a:t>
            </a:r>
            <a:r>
              <a:rPr lang="cs-CZ" altLang="cs-CZ" sz="1700" dirty="0" err="1"/>
              <a:t>membrane</a:t>
            </a:r>
            <a:r>
              <a:rPr lang="cs-CZ" altLang="cs-CZ" sz="1700" dirty="0"/>
              <a:t>: </a:t>
            </a:r>
          </a:p>
          <a:p>
            <a:pPr lvl="5"/>
            <a:r>
              <a:rPr lang="cs-CZ" altLang="cs-CZ" sz="1700" dirty="0" smtClean="0">
                <a:solidFill>
                  <a:srgbClr val="0070C0"/>
                </a:solidFill>
              </a:rPr>
              <a:t>PFIC </a:t>
            </a:r>
            <a:r>
              <a:rPr lang="cs-CZ" altLang="cs-CZ" sz="1700" dirty="0">
                <a:solidFill>
                  <a:srgbClr val="0070C0"/>
                </a:solidFill>
              </a:rPr>
              <a:t>(</a:t>
            </a:r>
            <a:r>
              <a:rPr lang="cs-CZ" altLang="cs-CZ" sz="1700" dirty="0" err="1">
                <a:solidFill>
                  <a:srgbClr val="0070C0"/>
                </a:solidFill>
              </a:rPr>
              <a:t>progressive</a:t>
            </a:r>
            <a:r>
              <a:rPr lang="cs-CZ" altLang="cs-CZ" sz="1700" dirty="0">
                <a:solidFill>
                  <a:srgbClr val="0070C0"/>
                </a:solidFill>
              </a:rPr>
              <a:t> </a:t>
            </a:r>
            <a:r>
              <a:rPr lang="cs-CZ" altLang="cs-CZ" sz="1700" dirty="0" err="1">
                <a:solidFill>
                  <a:srgbClr val="0070C0"/>
                </a:solidFill>
              </a:rPr>
              <a:t>familial</a:t>
            </a:r>
            <a:r>
              <a:rPr lang="cs-CZ" altLang="cs-CZ" sz="1700" dirty="0">
                <a:solidFill>
                  <a:srgbClr val="0070C0"/>
                </a:solidFill>
              </a:rPr>
              <a:t> </a:t>
            </a:r>
            <a:r>
              <a:rPr lang="cs-CZ" altLang="cs-CZ" sz="1700" dirty="0" err="1">
                <a:solidFill>
                  <a:srgbClr val="0070C0"/>
                </a:solidFill>
              </a:rPr>
              <a:t>intrahepatic</a:t>
            </a:r>
            <a:r>
              <a:rPr lang="cs-CZ" altLang="cs-CZ" sz="1700" dirty="0">
                <a:solidFill>
                  <a:srgbClr val="0070C0"/>
                </a:solidFill>
              </a:rPr>
              <a:t> </a:t>
            </a:r>
            <a:r>
              <a:rPr lang="cs-CZ" altLang="cs-CZ" sz="1700" dirty="0" err="1">
                <a:solidFill>
                  <a:srgbClr val="0070C0"/>
                </a:solidFill>
              </a:rPr>
              <a:t>cholestasis</a:t>
            </a:r>
            <a:r>
              <a:rPr lang="cs-CZ" altLang="cs-CZ" sz="1700" dirty="0" smtClean="0">
                <a:solidFill>
                  <a:srgbClr val="0070C0"/>
                </a:solidFill>
              </a:rPr>
              <a:t>)</a:t>
            </a:r>
          </a:p>
          <a:p>
            <a:pPr lvl="5"/>
            <a:r>
              <a:rPr lang="cs-CZ" altLang="cs-CZ" sz="1700" dirty="0" smtClean="0">
                <a:solidFill>
                  <a:srgbClr val="0070C0"/>
                </a:solidFill>
              </a:rPr>
              <a:t>BRIC </a:t>
            </a:r>
            <a:r>
              <a:rPr lang="cs-CZ" altLang="cs-CZ" sz="1700" dirty="0">
                <a:solidFill>
                  <a:srgbClr val="0070C0"/>
                </a:solidFill>
              </a:rPr>
              <a:t>(</a:t>
            </a:r>
            <a:r>
              <a:rPr lang="cs-CZ" altLang="cs-CZ" sz="1700" dirty="0" err="1">
                <a:solidFill>
                  <a:srgbClr val="0070C0"/>
                </a:solidFill>
              </a:rPr>
              <a:t>benign</a:t>
            </a:r>
            <a:r>
              <a:rPr lang="cs-CZ" altLang="cs-CZ" sz="1700" dirty="0">
                <a:solidFill>
                  <a:srgbClr val="0070C0"/>
                </a:solidFill>
              </a:rPr>
              <a:t> </a:t>
            </a:r>
            <a:r>
              <a:rPr lang="cs-CZ" altLang="cs-CZ" sz="1700" dirty="0" err="1">
                <a:solidFill>
                  <a:srgbClr val="0070C0"/>
                </a:solidFill>
              </a:rPr>
              <a:t>recurrent</a:t>
            </a:r>
            <a:r>
              <a:rPr lang="cs-CZ" altLang="cs-CZ" sz="1700" dirty="0">
                <a:solidFill>
                  <a:srgbClr val="0070C0"/>
                </a:solidFill>
              </a:rPr>
              <a:t> </a:t>
            </a:r>
            <a:r>
              <a:rPr lang="cs-CZ" altLang="cs-CZ" sz="1700" dirty="0" err="1">
                <a:solidFill>
                  <a:srgbClr val="0070C0"/>
                </a:solidFill>
              </a:rPr>
              <a:t>intrahepatic</a:t>
            </a:r>
            <a:r>
              <a:rPr lang="cs-CZ" altLang="cs-CZ" sz="1700" dirty="0">
                <a:solidFill>
                  <a:srgbClr val="0070C0"/>
                </a:solidFill>
              </a:rPr>
              <a:t> </a:t>
            </a:r>
            <a:r>
              <a:rPr lang="cs-CZ" altLang="cs-CZ" sz="1700" dirty="0" err="1">
                <a:solidFill>
                  <a:srgbClr val="0070C0"/>
                </a:solidFill>
              </a:rPr>
              <a:t>cholestasis</a:t>
            </a:r>
            <a:r>
              <a:rPr lang="cs-CZ" altLang="cs-CZ" sz="1700" dirty="0" smtClean="0">
                <a:solidFill>
                  <a:srgbClr val="0070C0"/>
                </a:solidFill>
              </a:rPr>
              <a:t>)</a:t>
            </a:r>
          </a:p>
          <a:p>
            <a:pPr lvl="5"/>
            <a:r>
              <a:rPr lang="cs-CZ" altLang="cs-CZ" sz="1700" dirty="0" smtClean="0">
                <a:solidFill>
                  <a:srgbClr val="0070C0"/>
                </a:solidFill>
              </a:rPr>
              <a:t>ICP </a:t>
            </a:r>
            <a:r>
              <a:rPr lang="cs-CZ" altLang="cs-CZ" sz="1700" dirty="0">
                <a:solidFill>
                  <a:srgbClr val="0070C0"/>
                </a:solidFill>
              </a:rPr>
              <a:t>(</a:t>
            </a:r>
            <a:r>
              <a:rPr lang="cs-CZ" altLang="cs-CZ" sz="1700" dirty="0" err="1">
                <a:solidFill>
                  <a:srgbClr val="0070C0"/>
                </a:solidFill>
              </a:rPr>
              <a:t>intrahepatic</a:t>
            </a:r>
            <a:r>
              <a:rPr lang="cs-CZ" altLang="cs-CZ" sz="1700" dirty="0">
                <a:solidFill>
                  <a:srgbClr val="0070C0"/>
                </a:solidFill>
              </a:rPr>
              <a:t> </a:t>
            </a:r>
            <a:r>
              <a:rPr lang="cs-CZ" altLang="cs-CZ" sz="1700" dirty="0" err="1">
                <a:solidFill>
                  <a:srgbClr val="0070C0"/>
                </a:solidFill>
              </a:rPr>
              <a:t>cholestasis</a:t>
            </a:r>
            <a:r>
              <a:rPr lang="cs-CZ" altLang="cs-CZ" sz="1700" dirty="0">
                <a:solidFill>
                  <a:srgbClr val="0070C0"/>
                </a:solidFill>
              </a:rPr>
              <a:t> </a:t>
            </a:r>
            <a:r>
              <a:rPr lang="cs-CZ" altLang="cs-CZ" sz="1700" dirty="0" err="1">
                <a:solidFill>
                  <a:srgbClr val="0070C0"/>
                </a:solidFill>
              </a:rPr>
              <a:t>of</a:t>
            </a:r>
            <a:r>
              <a:rPr lang="cs-CZ" altLang="cs-CZ" sz="1700" dirty="0">
                <a:solidFill>
                  <a:srgbClr val="0070C0"/>
                </a:solidFill>
              </a:rPr>
              <a:t> </a:t>
            </a:r>
            <a:r>
              <a:rPr lang="cs-CZ" altLang="cs-CZ" sz="1700" dirty="0" err="1" smtClean="0">
                <a:solidFill>
                  <a:srgbClr val="0070C0"/>
                </a:solidFill>
              </a:rPr>
              <a:t>pregnancy</a:t>
            </a:r>
            <a:r>
              <a:rPr lang="cs-CZ" altLang="cs-CZ" sz="1700" dirty="0" smtClean="0">
                <a:solidFill>
                  <a:srgbClr val="0070C0"/>
                </a:solidFill>
              </a:rPr>
              <a:t>)</a:t>
            </a:r>
          </a:p>
          <a:p>
            <a:pPr lvl="2"/>
            <a:r>
              <a:rPr lang="cs-CZ" altLang="cs-CZ" b="1" dirty="0" smtClean="0">
                <a:solidFill>
                  <a:srgbClr val="FF0000"/>
                </a:solidFill>
              </a:rPr>
              <a:t>intra-</a:t>
            </a:r>
            <a:r>
              <a:rPr lang="cs-CZ" altLang="cs-CZ" b="1" dirty="0" err="1" smtClean="0">
                <a:solidFill>
                  <a:srgbClr val="FF0000"/>
                </a:solidFill>
              </a:rPr>
              <a:t>hepatal</a:t>
            </a:r>
            <a:r>
              <a:rPr lang="cs-CZ" altLang="cs-CZ" b="1" dirty="0" smtClean="0">
                <a:solidFill>
                  <a:srgbClr val="FF0000"/>
                </a:solidFill>
              </a:rPr>
              <a:t> </a:t>
            </a:r>
            <a:r>
              <a:rPr lang="cs-CZ" altLang="cs-CZ" b="1" dirty="0" err="1" smtClean="0">
                <a:solidFill>
                  <a:srgbClr val="FF0000"/>
                </a:solidFill>
              </a:rPr>
              <a:t>bile</a:t>
            </a:r>
            <a:r>
              <a:rPr lang="cs-CZ" altLang="cs-CZ" b="1" dirty="0" smtClean="0">
                <a:solidFill>
                  <a:srgbClr val="FF0000"/>
                </a:solidFill>
              </a:rPr>
              <a:t> </a:t>
            </a:r>
            <a:r>
              <a:rPr lang="cs-CZ" altLang="cs-CZ" b="1" dirty="0" err="1" smtClean="0">
                <a:solidFill>
                  <a:srgbClr val="FF0000"/>
                </a:solidFill>
              </a:rPr>
              <a:t>ducts</a:t>
            </a:r>
            <a:endParaRPr lang="cs-CZ" altLang="cs-CZ" b="1" dirty="0" smtClean="0">
              <a:solidFill>
                <a:srgbClr val="FF0000"/>
              </a:solidFill>
            </a:endParaRPr>
          </a:p>
          <a:p>
            <a:pPr lvl="4"/>
            <a:r>
              <a:rPr lang="cs-CZ" altLang="cs-CZ" b="1" dirty="0"/>
              <a:t>PBC, </a:t>
            </a:r>
            <a:r>
              <a:rPr lang="cs-CZ" altLang="cs-CZ" b="1" dirty="0" smtClean="0"/>
              <a:t>PSC</a:t>
            </a:r>
            <a:endParaRPr lang="cs-CZ" altLang="cs-CZ" b="1" dirty="0">
              <a:solidFill>
                <a:srgbClr val="FF0000"/>
              </a:solidFill>
            </a:endParaRPr>
          </a:p>
          <a:p>
            <a:pPr lvl="2"/>
            <a:r>
              <a:rPr lang="cs-CZ" altLang="cs-CZ" b="1" dirty="0" smtClean="0">
                <a:solidFill>
                  <a:srgbClr val="FF0000"/>
                </a:solidFill>
              </a:rPr>
              <a:t>extra-</a:t>
            </a:r>
            <a:r>
              <a:rPr lang="cs-CZ" altLang="cs-CZ" b="1" dirty="0" err="1" smtClean="0">
                <a:solidFill>
                  <a:srgbClr val="FF0000"/>
                </a:solidFill>
              </a:rPr>
              <a:t>hepatal</a:t>
            </a:r>
            <a:r>
              <a:rPr lang="cs-CZ" altLang="cs-CZ" b="1" dirty="0" smtClean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bile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 smtClean="0">
                <a:solidFill>
                  <a:srgbClr val="FF0000"/>
                </a:solidFill>
              </a:rPr>
              <a:t>ducts</a:t>
            </a:r>
            <a:endParaRPr lang="cs-CZ" altLang="cs-CZ" b="1" dirty="0" smtClean="0">
              <a:solidFill>
                <a:srgbClr val="FF0000"/>
              </a:solidFill>
            </a:endParaRPr>
          </a:p>
          <a:p>
            <a:pPr lvl="4"/>
            <a:r>
              <a:rPr lang="cs-CZ" altLang="cs-CZ" b="1" dirty="0" err="1" smtClean="0"/>
              <a:t>obstructive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icterus</a:t>
            </a:r>
            <a:r>
              <a:rPr lang="cs-CZ" altLang="cs-CZ" b="1" dirty="0">
                <a:solidFill>
                  <a:srgbClr val="FF0000"/>
                </a:solidFill>
              </a:rPr>
              <a:t/>
            </a:r>
            <a:br>
              <a:rPr lang="cs-CZ" alt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6602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>
          <a:xfrm>
            <a:off x="107950" y="188913"/>
            <a:ext cx="2813050" cy="647700"/>
          </a:xfrm>
        </p:spPr>
        <p:txBody>
          <a:bodyPr>
            <a:normAutofit fontScale="90000"/>
          </a:bodyPr>
          <a:lstStyle/>
          <a:p>
            <a:r>
              <a:rPr lang="cs-CZ" altLang="cs-CZ" b="1" smtClean="0"/>
              <a:t/>
            </a:r>
            <a:br>
              <a:rPr lang="cs-CZ" altLang="cs-CZ" b="1" smtClean="0"/>
            </a:br>
            <a:r>
              <a:rPr lang="cs-CZ" altLang="cs-CZ" b="1" smtClean="0"/>
              <a:t>Icterus</a:t>
            </a:r>
            <a:br>
              <a:rPr lang="cs-CZ" altLang="cs-CZ" b="1" smtClean="0"/>
            </a:br>
            <a:endParaRPr lang="cs-CZ" altLang="cs-CZ" smtClean="0"/>
          </a:p>
        </p:txBody>
      </p:sp>
      <p:sp>
        <p:nvSpPr>
          <p:cNvPr id="63492" name="Zástupný symbol pro obsah 1"/>
          <p:cNvSpPr>
            <a:spLocks noGrp="1"/>
          </p:cNvSpPr>
          <p:nvPr>
            <p:ph sz="half" idx="1"/>
          </p:nvPr>
        </p:nvSpPr>
        <p:spPr>
          <a:xfrm>
            <a:off x="467544" y="1025525"/>
            <a:ext cx="8208912" cy="5768975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cs-CZ" altLang="cs-CZ" sz="2400" b="1" u="sng" dirty="0" err="1" smtClean="0">
                <a:solidFill>
                  <a:srgbClr val="00B050"/>
                </a:solidFill>
              </a:rPr>
              <a:t>Posthepatal</a:t>
            </a:r>
            <a:r>
              <a:rPr lang="cs-CZ" altLang="cs-CZ" sz="2400" b="1" u="sng" dirty="0" smtClean="0">
                <a:solidFill>
                  <a:srgbClr val="00B050"/>
                </a:solidFill>
              </a:rPr>
              <a:t> (</a:t>
            </a:r>
            <a:r>
              <a:rPr lang="cs-CZ" altLang="cs-CZ" sz="2400" b="1" u="sng" dirty="0" err="1" smtClean="0">
                <a:solidFill>
                  <a:srgbClr val="00B050"/>
                </a:solidFill>
              </a:rPr>
              <a:t>cholestatic</a:t>
            </a:r>
            <a:r>
              <a:rPr lang="cs-CZ" altLang="cs-CZ" sz="2400" b="1" u="sng" dirty="0" smtClean="0">
                <a:solidFill>
                  <a:srgbClr val="00B050"/>
                </a:solidFill>
              </a:rPr>
              <a:t>)</a:t>
            </a:r>
          </a:p>
          <a:p>
            <a:r>
              <a:rPr lang="cs-CZ" altLang="cs-CZ" sz="2400" dirty="0" err="1" smtClean="0"/>
              <a:t>conjugated.bili</a:t>
            </a:r>
            <a:r>
              <a:rPr lang="cs-CZ" altLang="cs-CZ" sz="2400" dirty="0" smtClean="0"/>
              <a:t>, U-bili</a:t>
            </a:r>
          </a:p>
          <a:p>
            <a:pPr>
              <a:buFontTx/>
              <a:buNone/>
            </a:pPr>
            <a:endParaRPr lang="cs-CZ" altLang="cs-CZ" sz="2400" dirty="0"/>
          </a:p>
          <a:p>
            <a:endParaRPr lang="cs-CZ" sz="2400" dirty="0"/>
          </a:p>
          <a:p>
            <a:r>
              <a:rPr lang="cs-CZ" sz="2400" b="1" dirty="0"/>
              <a:t>s</a:t>
            </a:r>
            <a:r>
              <a:rPr lang="en-US" sz="2400" b="1" dirty="0" smtClean="0"/>
              <a:t>tool </a:t>
            </a:r>
            <a:r>
              <a:rPr lang="en-US" sz="2400" b="1" dirty="0"/>
              <a:t>is </a:t>
            </a:r>
            <a:r>
              <a:rPr lang="en-US" sz="2400" b="1" dirty="0" err="1" smtClean="0"/>
              <a:t>acholic</a:t>
            </a:r>
            <a:endParaRPr lang="cs-CZ" sz="2400" b="1" dirty="0"/>
          </a:p>
          <a:p>
            <a:r>
              <a:rPr lang="en-US" sz="2400" b="1" dirty="0" smtClean="0"/>
              <a:t>urine </a:t>
            </a:r>
            <a:r>
              <a:rPr lang="en-US" sz="2400" b="1" dirty="0"/>
              <a:t>is </a:t>
            </a:r>
            <a:r>
              <a:rPr lang="en-US" sz="2400" b="1" dirty="0" smtClean="0"/>
              <a:t>dark</a:t>
            </a:r>
            <a:endParaRPr lang="cs-CZ" sz="2400" b="1" dirty="0" smtClean="0"/>
          </a:p>
          <a:p>
            <a:endParaRPr lang="cs-CZ" sz="2400" b="1" dirty="0" smtClean="0"/>
          </a:p>
          <a:p>
            <a:r>
              <a:rPr lang="en-US" sz="2400" b="1" dirty="0" smtClean="0"/>
              <a:t>skin </a:t>
            </a:r>
            <a:r>
              <a:rPr lang="cs-CZ" sz="2400" b="1" dirty="0" err="1" smtClean="0"/>
              <a:t>may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be</a:t>
            </a:r>
            <a:r>
              <a:rPr lang="en-US" sz="2400" b="1" dirty="0" smtClean="0"/>
              <a:t> itching,</a:t>
            </a:r>
            <a:endParaRPr lang="cs-CZ" sz="2400" b="1" dirty="0" smtClean="0"/>
          </a:p>
          <a:p>
            <a:pPr lvl="2"/>
            <a:r>
              <a:rPr lang="en-US" sz="1600" b="1" dirty="0" smtClean="0"/>
              <a:t>due </a:t>
            </a:r>
            <a:r>
              <a:rPr lang="en-US" sz="1600" b="1" dirty="0"/>
              <a:t>to retention of </a:t>
            </a:r>
            <a:r>
              <a:rPr lang="cs-CZ" sz="1600" b="1" dirty="0" err="1" smtClean="0"/>
              <a:t>bile</a:t>
            </a:r>
            <a:r>
              <a:rPr lang="cs-CZ" sz="1600" b="1" dirty="0" smtClean="0"/>
              <a:t> </a:t>
            </a:r>
            <a:r>
              <a:rPr lang="en-US" sz="1600" b="1" dirty="0" smtClean="0"/>
              <a:t>acids</a:t>
            </a:r>
            <a:endParaRPr lang="cs-CZ" sz="1600" b="1" dirty="0" smtClean="0"/>
          </a:p>
          <a:p>
            <a:endParaRPr lang="cs-CZ" sz="2400" b="1" dirty="0"/>
          </a:p>
          <a:p>
            <a:endParaRPr lang="cs-CZ" sz="2400" dirty="0"/>
          </a:p>
          <a:p>
            <a:r>
              <a:rPr lang="en-US" sz="2400" b="1" dirty="0"/>
              <a:t>Lab: elevation of </a:t>
            </a:r>
            <a:r>
              <a:rPr lang="cs-CZ" sz="2400" b="1" dirty="0" err="1" smtClean="0"/>
              <a:t>cholestatic</a:t>
            </a:r>
            <a:r>
              <a:rPr lang="cs-CZ" sz="2400" b="1" dirty="0" smtClean="0"/>
              <a:t> </a:t>
            </a:r>
            <a:r>
              <a:rPr lang="en-US" sz="2400" b="1" dirty="0" smtClean="0"/>
              <a:t>enzymes </a:t>
            </a:r>
            <a:r>
              <a:rPr lang="en-US" sz="2400" b="1" dirty="0"/>
              <a:t>–</a:t>
            </a:r>
            <a:r>
              <a:rPr lang="en-US" sz="2400" b="1" dirty="0" smtClean="0"/>
              <a:t>ALP,</a:t>
            </a:r>
            <a:r>
              <a:rPr lang="cs-CZ" sz="2400" b="1" dirty="0" smtClean="0"/>
              <a:t> </a:t>
            </a:r>
            <a:r>
              <a:rPr lang="en-US" sz="2400" b="1" dirty="0" smtClean="0"/>
              <a:t>G</a:t>
            </a:r>
            <a:r>
              <a:rPr lang="cs-CZ" sz="2400" b="1" dirty="0"/>
              <a:t>G</a:t>
            </a:r>
            <a:r>
              <a:rPr lang="en-US" sz="2400" b="1" dirty="0" smtClean="0"/>
              <a:t>T</a:t>
            </a:r>
            <a:endParaRPr lang="cs-CZ" sz="2400" b="1" dirty="0" smtClean="0"/>
          </a:p>
          <a:p>
            <a:r>
              <a:rPr lang="cs-CZ" sz="2400" b="1" dirty="0"/>
              <a:t>(</a:t>
            </a:r>
            <a:r>
              <a:rPr lang="en-US" sz="2400" b="1" dirty="0" smtClean="0"/>
              <a:t>AST</a:t>
            </a:r>
            <a:r>
              <a:rPr lang="cs-CZ" sz="2400" b="1" dirty="0" smtClean="0"/>
              <a:t> </a:t>
            </a:r>
            <a:r>
              <a:rPr lang="en-US" sz="2400" b="1" dirty="0" smtClean="0"/>
              <a:t>and</a:t>
            </a:r>
            <a:r>
              <a:rPr lang="cs-CZ" sz="2400" b="1" dirty="0" smtClean="0"/>
              <a:t> </a:t>
            </a:r>
            <a:r>
              <a:rPr lang="en-US" sz="2400" b="1" dirty="0" smtClean="0"/>
              <a:t>ALT </a:t>
            </a:r>
            <a:r>
              <a:rPr lang="en-US" sz="2400" b="1" dirty="0"/>
              <a:t>may be </a:t>
            </a:r>
            <a:r>
              <a:rPr lang="en-US" sz="2400" b="1" dirty="0" smtClean="0"/>
              <a:t>elevated</a:t>
            </a:r>
            <a:r>
              <a:rPr lang="cs-CZ" sz="2400" b="1" dirty="0" smtClean="0"/>
              <a:t>)</a:t>
            </a:r>
            <a:endParaRPr lang="en-US" sz="2400" dirty="0"/>
          </a:p>
          <a:p>
            <a:r>
              <a:rPr lang="cs-CZ" sz="2400" b="1" dirty="0"/>
              <a:t>c</a:t>
            </a:r>
            <a:r>
              <a:rPr lang="cs-CZ" sz="2400" b="1" dirty="0" smtClean="0"/>
              <a:t>holesterol </a:t>
            </a:r>
            <a:r>
              <a:rPr lang="cs-CZ" sz="2400" b="1" dirty="0" err="1"/>
              <a:t>i</a:t>
            </a:r>
            <a:r>
              <a:rPr lang="cs-CZ" sz="2400" b="1" dirty="0" err="1" smtClean="0"/>
              <a:t>s</a:t>
            </a:r>
            <a:r>
              <a:rPr lang="cs-CZ" sz="2400" b="1" dirty="0" smtClean="0"/>
              <a:t> </a:t>
            </a:r>
            <a:r>
              <a:rPr lang="cs-CZ" sz="2400" b="1" dirty="0" err="1"/>
              <a:t>elevated</a:t>
            </a:r>
            <a:endParaRPr lang="cs-CZ" sz="2400" dirty="0"/>
          </a:p>
          <a:p>
            <a:r>
              <a:rPr lang="en-US" sz="2400" b="1" dirty="0" smtClean="0"/>
              <a:t>manifestation </a:t>
            </a:r>
            <a:r>
              <a:rPr lang="en-US" sz="2400" b="1" dirty="0"/>
              <a:t>of fat and fat-soluble vitamin resorption disorder, </a:t>
            </a:r>
            <a:r>
              <a:rPr lang="en-US" sz="2400" b="1" dirty="0" err="1"/>
              <a:t>steatorhea</a:t>
            </a:r>
            <a:endParaRPr lang="en-US" sz="2400" dirty="0"/>
          </a:p>
          <a:p>
            <a:endParaRPr lang="en-US" sz="2400" dirty="0"/>
          </a:p>
          <a:p>
            <a:pPr>
              <a:buFontTx/>
              <a:buNone/>
            </a:pPr>
            <a:endParaRPr lang="cs-CZ" altLang="cs-CZ" sz="2400" dirty="0" smtClean="0"/>
          </a:p>
          <a:p>
            <a:pPr>
              <a:buFontTx/>
              <a:buNone/>
            </a:pPr>
            <a:endParaRPr lang="cs-CZ" altLang="cs-CZ" dirty="0" smtClean="0"/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2593</TotalTime>
  <Words>695</Words>
  <Application>Microsoft Office PowerPoint</Application>
  <PresentationFormat>Předvádění na obrazovce (4:3)</PresentationFormat>
  <Paragraphs>229</Paragraphs>
  <Slides>18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 Dif. dg. of icterus</vt:lpstr>
      <vt:lpstr>Icterus</vt:lpstr>
      <vt:lpstr>Bile pigments: dif. dg. of icterus</vt:lpstr>
      <vt:lpstr>Snímek 4</vt:lpstr>
      <vt:lpstr> Icterus </vt:lpstr>
      <vt:lpstr> Icterus </vt:lpstr>
      <vt:lpstr> Icterus </vt:lpstr>
      <vt:lpstr>Posthepatal (cholestatic) icterus </vt:lpstr>
      <vt:lpstr> Icterus </vt:lpstr>
      <vt:lpstr>Snímek 10</vt:lpstr>
      <vt:lpstr>Gilbert´s syndrom </vt:lpstr>
      <vt:lpstr>Anamnesis of icterus:   ? colour of stool and urine ? onset and duration  - quickly after a coliky pain - after a fever - i.v. aplikation - painless - transient, unimpressive icterus  </vt:lpstr>
      <vt:lpstr>Laboratory examination (1)</vt:lpstr>
      <vt:lpstr>Laboratory examination (2)</vt:lpstr>
      <vt:lpstr>Abdominal USG in dif dg of icterus</vt:lpstr>
      <vt:lpstr>ERCP – in obstructive icterus</vt:lpstr>
      <vt:lpstr>Extrahepatic bile duct obstruction</vt:lpstr>
      <vt:lpstr>Snímek 18</vt:lpstr>
    </vt:vector>
  </TitlesOfParts>
  <Company>FNKV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Liver failure</dc:title>
  <dc:creator>hoffmanovai</dc:creator>
  <cp:lastModifiedBy>hoffmanova792</cp:lastModifiedBy>
  <cp:revision>439</cp:revision>
  <dcterms:created xsi:type="dcterms:W3CDTF">2017-01-20T12:13:33Z</dcterms:created>
  <dcterms:modified xsi:type="dcterms:W3CDTF">2023-07-13T12:04:43Z</dcterms:modified>
</cp:coreProperties>
</file>