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432" r:id="rId2"/>
    <p:sldId id="427" r:id="rId3"/>
    <p:sldId id="434" r:id="rId4"/>
    <p:sldId id="431" r:id="rId5"/>
    <p:sldId id="464" r:id="rId6"/>
    <p:sldId id="465" r:id="rId7"/>
    <p:sldId id="466" r:id="rId8"/>
    <p:sldId id="467" r:id="rId9"/>
    <p:sldId id="468" r:id="rId10"/>
    <p:sldId id="469" r:id="rId11"/>
    <p:sldId id="472" r:id="rId12"/>
    <p:sldId id="473" r:id="rId13"/>
    <p:sldId id="474" r:id="rId14"/>
    <p:sldId id="475" r:id="rId15"/>
    <p:sldId id="476" r:id="rId16"/>
    <p:sldId id="478" r:id="rId17"/>
    <p:sldId id="480" r:id="rId18"/>
    <p:sldId id="477" r:id="rId19"/>
    <p:sldId id="481" r:id="rId20"/>
    <p:sldId id="525" r:id="rId21"/>
    <p:sldId id="436" r:id="rId22"/>
    <p:sldId id="438" r:id="rId23"/>
    <p:sldId id="439" r:id="rId24"/>
    <p:sldId id="440" r:id="rId25"/>
    <p:sldId id="442" r:id="rId26"/>
    <p:sldId id="441" r:id="rId27"/>
    <p:sldId id="445" r:id="rId28"/>
    <p:sldId id="446" r:id="rId29"/>
    <p:sldId id="448" r:id="rId30"/>
    <p:sldId id="450" r:id="rId31"/>
    <p:sldId id="451" r:id="rId32"/>
    <p:sldId id="452" r:id="rId33"/>
    <p:sldId id="453" r:id="rId34"/>
    <p:sldId id="458" r:id="rId35"/>
    <p:sldId id="484" r:id="rId36"/>
    <p:sldId id="497" r:id="rId37"/>
    <p:sldId id="504" r:id="rId38"/>
    <p:sldId id="514" r:id="rId39"/>
    <p:sldId id="515" r:id="rId40"/>
    <p:sldId id="516" r:id="rId41"/>
    <p:sldId id="517" r:id="rId42"/>
    <p:sldId id="519" r:id="rId43"/>
    <p:sldId id="524" r:id="rId4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1" autoAdjust="0"/>
    <p:restoredTop sz="75943" autoAdjust="0"/>
  </p:normalViewPr>
  <p:slideViewPr>
    <p:cSldViewPr snapToGrid="0">
      <p:cViewPr varScale="1">
        <p:scale>
          <a:sx n="65" d="100"/>
          <a:sy n="65" d="100"/>
        </p:scale>
        <p:origin x="1234" y="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-20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09700-D29D-4421-B646-D8DA63C72934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9F40E-EC04-493E-9159-778854A660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063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6AE716-F00B-4B00-9A00-1108C3CBE9EF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4216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5C9BD-6A3A-46B2-8149-29EADF8F7D1A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450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5C9BD-6A3A-46B2-8149-29EADF8F7D1A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803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E60C2-0027-4944-8C1D-FC9D2A9B9653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185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E60C2-0027-4944-8C1D-FC9D2A9B9653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769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E60C2-0027-4944-8C1D-FC9D2A9B9653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4906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E60C2-0027-4944-8C1D-FC9D2A9B9653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6165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(i.v. </a:t>
            </a:r>
            <a:r>
              <a:rPr lang="cs-CZ" dirty="0" err="1">
                <a:solidFill>
                  <a:srgbClr val="00B050"/>
                </a:solidFill>
              </a:rPr>
              <a:t>desferoxamin</a:t>
            </a:r>
            <a:r>
              <a:rPr lang="cs-CZ" dirty="0">
                <a:solidFill>
                  <a:srgbClr val="00B050"/>
                </a:solidFill>
              </a:rPr>
              <a:t>, </a:t>
            </a:r>
            <a:r>
              <a:rPr lang="cs-CZ" dirty="0" err="1">
                <a:solidFill>
                  <a:srgbClr val="00B050"/>
                </a:solidFill>
              </a:rPr>
              <a:t>p.o</a:t>
            </a:r>
            <a:r>
              <a:rPr lang="cs-CZ" dirty="0">
                <a:solidFill>
                  <a:srgbClr val="00B050"/>
                </a:solidFill>
              </a:rPr>
              <a:t>. </a:t>
            </a:r>
            <a:r>
              <a:rPr lang="cs-CZ" dirty="0" err="1">
                <a:solidFill>
                  <a:srgbClr val="00B050"/>
                </a:solidFill>
              </a:rPr>
              <a:t>deferipron</a:t>
            </a:r>
            <a:r>
              <a:rPr lang="cs-CZ" dirty="0">
                <a:solidFill>
                  <a:srgbClr val="00B050"/>
                </a:solidFill>
              </a:rPr>
              <a:t> či </a:t>
            </a:r>
            <a:r>
              <a:rPr lang="cs-CZ" dirty="0" err="1">
                <a:solidFill>
                  <a:srgbClr val="00B050"/>
                </a:solidFill>
              </a:rPr>
              <a:t>deferasirox</a:t>
            </a:r>
            <a:r>
              <a:rPr lang="cs-CZ" dirty="0">
                <a:solidFill>
                  <a:srgbClr val="00B050"/>
                </a:solidFill>
              </a:rPr>
              <a:t>)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E60C2-0027-4944-8C1D-FC9D2A9B9653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5869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E60C2-0027-4944-8C1D-FC9D2A9B9653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1441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E60C2-0027-4944-8C1D-FC9D2A9B9653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3673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9F40E-EC04-493E-9159-778854A66050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219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5C9BD-6A3A-46B2-8149-29EADF8F7D1A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2956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9F40E-EC04-493E-9159-778854A66050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2953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9F40E-EC04-493E-9159-778854A66050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6837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9F40E-EC04-493E-9159-778854A66050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689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696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48FA9C-E6D4-4181-9844-8B11BF4E2B98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6012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lang="cs-CZ" sz="1200" dirty="0"/>
          </a:p>
          <a:p>
            <a:pPr marL="0" indent="0">
              <a:buFont typeface="Arial" charset="0"/>
              <a:buNone/>
            </a:pPr>
            <a:br>
              <a:rPr lang="cs-CZ" sz="1200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5C9BD-6A3A-46B2-8149-29EADF8F7D1A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152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5C9BD-6A3A-46B2-8149-29EADF8F7D1A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288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5C9BD-6A3A-46B2-8149-29EADF8F7D1A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68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5C9BD-6A3A-46B2-8149-29EADF8F7D1A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188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79DB50F-EAC4-4E1F-B56C-C197FF5F6CAF}" type="slidenum">
              <a:rPr lang="cs-CZ" altLang="cs-CZ" sz="1200"/>
              <a:pPr/>
              <a:t>15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168880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5C9BD-6A3A-46B2-8149-29EADF8F7D1A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997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B486-7430-40C6-B7F8-DDF9F1A97665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752B-C8F1-4F61-9AB5-E177DD5CDA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98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B486-7430-40C6-B7F8-DDF9F1A97665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752B-C8F1-4F61-9AB5-E177DD5CDA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85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B486-7430-40C6-B7F8-DDF9F1A97665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752B-C8F1-4F61-9AB5-E177DD5CDA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11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B486-7430-40C6-B7F8-DDF9F1A97665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752B-C8F1-4F61-9AB5-E177DD5CDA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34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B486-7430-40C6-B7F8-DDF9F1A97665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752B-C8F1-4F61-9AB5-E177DD5CDA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509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B486-7430-40C6-B7F8-DDF9F1A97665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752B-C8F1-4F61-9AB5-E177DD5CDA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98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B486-7430-40C6-B7F8-DDF9F1A97665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752B-C8F1-4F61-9AB5-E177DD5CDA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28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B486-7430-40C6-B7F8-DDF9F1A97665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752B-C8F1-4F61-9AB5-E177DD5CDA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65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B486-7430-40C6-B7F8-DDF9F1A97665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752B-C8F1-4F61-9AB5-E177DD5CDA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12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B486-7430-40C6-B7F8-DDF9F1A97665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752B-C8F1-4F61-9AB5-E177DD5CDA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94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B486-7430-40C6-B7F8-DDF9F1A97665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752B-C8F1-4F61-9AB5-E177DD5CDA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05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9B486-7430-40C6-B7F8-DDF9F1A97665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7752B-C8F1-4F61-9AB5-E177DD5CDA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16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5275" y="260648"/>
            <a:ext cx="11818189" cy="2810098"/>
          </a:xfrm>
        </p:spPr>
        <p:txBody>
          <a:bodyPr>
            <a:noAutofit/>
          </a:bodyPr>
          <a:lstStyle/>
          <a:p>
            <a:br>
              <a:rPr lang="cs-CZ" b="1" dirty="0"/>
            </a:br>
            <a:r>
              <a:rPr lang="cs-CZ" b="1" dirty="0" err="1"/>
              <a:t>Chronic</a:t>
            </a:r>
            <a:r>
              <a:rPr lang="cs-CZ" b="1" dirty="0"/>
              <a:t> hepatitis/</a:t>
            </a:r>
            <a:r>
              <a:rPr lang="cs-CZ" b="1" dirty="0" err="1"/>
              <a:t>hepatopathy</a:t>
            </a:r>
            <a:r>
              <a:rPr lang="cs-CZ" b="1" dirty="0"/>
              <a:t> </a:t>
            </a:r>
            <a:br>
              <a:rPr lang="cs-CZ" b="1" dirty="0"/>
            </a:br>
            <a:r>
              <a:rPr lang="cs-CZ" b="1" dirty="0"/>
              <a:t>Liver </a:t>
            </a:r>
            <a:r>
              <a:rPr lang="cs-CZ" b="1" dirty="0" err="1"/>
              <a:t>cirrhosis</a:t>
            </a:r>
            <a:br>
              <a:rPr lang="cs-CZ" b="1" dirty="0"/>
            </a:b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852938"/>
            <a:ext cx="9144000" cy="1584175"/>
          </a:xfrm>
        </p:spPr>
        <p:txBody>
          <a:bodyPr>
            <a:noAutofit/>
          </a:bodyPr>
          <a:lstStyle/>
          <a:p>
            <a:r>
              <a:rPr lang="cs-CZ" sz="2000" dirty="0"/>
              <a:t>Department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Internal</a:t>
            </a:r>
            <a:r>
              <a:rPr lang="cs-CZ" sz="2000" dirty="0"/>
              <a:t> </a:t>
            </a:r>
            <a:r>
              <a:rPr lang="cs-CZ" sz="2000" dirty="0" err="1"/>
              <a:t>Medicine</a:t>
            </a:r>
            <a:endParaRPr lang="cs-CZ" sz="2000" dirty="0"/>
          </a:p>
          <a:p>
            <a:r>
              <a:rPr lang="cs-CZ" sz="2000" dirty="0"/>
              <a:t>Second </a:t>
            </a:r>
            <a:r>
              <a:rPr lang="cs-CZ" sz="2000" dirty="0" err="1"/>
              <a:t>Faculty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Medicine</a:t>
            </a:r>
            <a:r>
              <a:rPr lang="cs-CZ" sz="2000" dirty="0"/>
              <a:t>, Charles University</a:t>
            </a:r>
          </a:p>
          <a:p>
            <a:r>
              <a:rPr lang="cs-CZ" sz="2000" dirty="0"/>
              <a:t>and Motol University </a:t>
            </a:r>
            <a:r>
              <a:rPr lang="cs-CZ" sz="2000" dirty="0" err="1"/>
              <a:t>Hospital</a:t>
            </a:r>
            <a:endParaRPr lang="cs-CZ" sz="2000" dirty="0"/>
          </a:p>
          <a:p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5186362"/>
            <a:ext cx="2705100" cy="135255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7" y="5270124"/>
            <a:ext cx="1193831" cy="126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338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AIH - histology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95835" y="1825624"/>
            <a:ext cx="6266330" cy="46404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1/ </a:t>
            </a:r>
            <a:r>
              <a:rPr lang="cs-CZ" b="1" dirty="0" err="1"/>
              <a:t>characteristic</a:t>
            </a:r>
            <a:r>
              <a:rPr lang="cs-CZ" b="1" dirty="0"/>
              <a:t> </a:t>
            </a:r>
            <a:r>
              <a:rPr lang="cs-CZ" dirty="0"/>
              <a:t>(not </a:t>
            </a:r>
            <a:r>
              <a:rPr lang="cs-CZ" dirty="0" err="1"/>
              <a:t>pathognomonic</a:t>
            </a:r>
            <a:r>
              <a:rPr lang="cs-CZ" dirty="0"/>
              <a:t> – </a:t>
            </a:r>
            <a:r>
              <a:rPr lang="cs-CZ" dirty="0" err="1"/>
              <a:t>dif</a:t>
            </a:r>
            <a:r>
              <a:rPr lang="cs-CZ" dirty="0"/>
              <a:t>. dg. </a:t>
            </a:r>
            <a:r>
              <a:rPr lang="cs-CZ" dirty="0" err="1"/>
              <a:t>viral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toxic</a:t>
            </a:r>
            <a:r>
              <a:rPr lang="cs-CZ" dirty="0"/>
              <a:t> hepatitis) :</a:t>
            </a:r>
          </a:p>
          <a:p>
            <a:pPr marL="0" indent="0">
              <a:buNone/>
            </a:pPr>
            <a:r>
              <a:rPr lang="cs-CZ" b="1" u="sng" dirty="0"/>
              <a:t>in </a:t>
            </a:r>
            <a:r>
              <a:rPr lang="cs-CZ" b="1" u="sng" dirty="0" err="1"/>
              <a:t>portal</a:t>
            </a:r>
            <a:r>
              <a:rPr lang="cs-CZ" b="1" u="sng" dirty="0"/>
              <a:t> </a:t>
            </a:r>
            <a:r>
              <a:rPr lang="cs-CZ" b="1" u="sng" dirty="0" err="1"/>
              <a:t>tracts</a:t>
            </a:r>
            <a:r>
              <a:rPr lang="cs-CZ" b="1" u="sng" dirty="0"/>
              <a:t>: </a:t>
            </a:r>
          </a:p>
          <a:p>
            <a:pPr>
              <a:buNone/>
            </a:pPr>
            <a:r>
              <a:rPr lang="cs-CZ" dirty="0" err="1"/>
              <a:t>infiltrate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lymfocytes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plasma </a:t>
            </a:r>
            <a:r>
              <a:rPr lang="cs-CZ" dirty="0" err="1"/>
              <a:t>cells</a:t>
            </a:r>
            <a:r>
              <a:rPr lang="cs-CZ" dirty="0"/>
              <a:t>) (</a:t>
            </a:r>
            <a:r>
              <a:rPr lang="cs-CZ" i="1" dirty="0"/>
              <a:t>interface hepatitis)</a:t>
            </a:r>
            <a:r>
              <a:rPr lang="cs-CZ" dirty="0"/>
              <a:t> → </a:t>
            </a:r>
            <a:r>
              <a:rPr lang="cs-CZ" dirty="0" err="1"/>
              <a:t>piecemeal</a:t>
            </a:r>
            <a:r>
              <a:rPr lang="cs-CZ" dirty="0"/>
              <a:t> </a:t>
            </a:r>
            <a:r>
              <a:rPr lang="cs-CZ" dirty="0" err="1"/>
              <a:t>necrosis</a:t>
            </a:r>
            <a:r>
              <a:rPr lang="cs-CZ" dirty="0"/>
              <a:t>→ </a:t>
            </a:r>
            <a:r>
              <a:rPr lang="cs-CZ" dirty="0" err="1"/>
              <a:t>bridging</a:t>
            </a:r>
            <a:r>
              <a:rPr lang="cs-CZ" dirty="0"/>
              <a:t> </a:t>
            </a:r>
            <a:r>
              <a:rPr lang="cs-CZ" dirty="0" err="1"/>
              <a:t>necrosis</a:t>
            </a:r>
            <a:r>
              <a:rPr lang="cs-CZ" dirty="0"/>
              <a:t> → </a:t>
            </a:r>
            <a:r>
              <a:rPr lang="cs-CZ" dirty="0" err="1"/>
              <a:t>fibrotisation</a:t>
            </a:r>
            <a:r>
              <a:rPr lang="cs-CZ" dirty="0"/>
              <a:t>→→ </a:t>
            </a:r>
          </a:p>
          <a:p>
            <a:pPr marL="0" indent="0">
              <a:buNone/>
            </a:pPr>
            <a:r>
              <a:rPr lang="cs-CZ" dirty="0"/>
              <a:t>…</a:t>
            </a:r>
            <a:r>
              <a:rPr lang="cs-CZ" dirty="0" err="1"/>
              <a:t>grading</a:t>
            </a:r>
            <a:r>
              <a:rPr lang="cs-CZ" i="1" dirty="0"/>
              <a:t> (</a:t>
            </a:r>
            <a:r>
              <a:rPr lang="cs-CZ" i="1" dirty="0" err="1"/>
              <a:t>inflammation</a:t>
            </a:r>
            <a:r>
              <a:rPr lang="cs-CZ" i="1" dirty="0"/>
              <a:t>)</a:t>
            </a:r>
          </a:p>
          <a:p>
            <a:pPr marL="0" indent="0">
              <a:buNone/>
            </a:pPr>
            <a:r>
              <a:rPr lang="cs-CZ" dirty="0"/>
              <a:t>…</a:t>
            </a:r>
            <a:r>
              <a:rPr lang="cs-CZ" dirty="0" err="1"/>
              <a:t>stading</a:t>
            </a:r>
            <a:r>
              <a:rPr lang="cs-CZ" i="1" dirty="0"/>
              <a:t> (</a:t>
            </a:r>
            <a:r>
              <a:rPr lang="cs-CZ" i="1" dirty="0" err="1"/>
              <a:t>fibrotisation</a:t>
            </a:r>
            <a:r>
              <a:rPr lang="cs-CZ" i="1" dirty="0"/>
              <a:t>)</a:t>
            </a:r>
          </a:p>
          <a:p>
            <a:pPr>
              <a:buNone/>
            </a:pPr>
            <a:r>
              <a:rPr lang="cs-CZ" dirty="0"/>
              <a:t> </a:t>
            </a:r>
          </a:p>
          <a:p>
            <a:pPr>
              <a:buNone/>
            </a:pPr>
            <a:r>
              <a:rPr lang="cs-CZ" u="sng" dirty="0" err="1"/>
              <a:t>bile</a:t>
            </a:r>
            <a:r>
              <a:rPr lang="cs-CZ" u="sng" dirty="0"/>
              <a:t> </a:t>
            </a:r>
            <a:r>
              <a:rPr lang="cs-CZ" u="sng" dirty="0" err="1"/>
              <a:t>ducts</a:t>
            </a:r>
            <a:r>
              <a:rPr lang="cs-CZ" u="sng" dirty="0"/>
              <a:t> </a:t>
            </a:r>
            <a:r>
              <a:rPr lang="cs-CZ" u="sng" dirty="0" err="1"/>
              <a:t>intact</a:t>
            </a:r>
            <a:endParaRPr lang="cs-CZ" u="sng" dirty="0"/>
          </a:p>
        </p:txBody>
      </p:sp>
      <p:sp>
        <p:nvSpPr>
          <p:cNvPr id="3" name="Obdélník 2"/>
          <p:cNvSpPr/>
          <p:nvPr/>
        </p:nvSpPr>
        <p:spPr>
          <a:xfrm flipH="1">
            <a:off x="8135470" y="2726871"/>
            <a:ext cx="16136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err="1"/>
              <a:t>bile</a:t>
            </a:r>
            <a:r>
              <a:rPr lang="cs-CZ" sz="2400" b="1" dirty="0"/>
              <a:t> </a:t>
            </a:r>
            <a:r>
              <a:rPr lang="cs-CZ" sz="2400" b="1" dirty="0" err="1"/>
              <a:t>duct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871784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cs-CZ" dirty="0" err="1"/>
              <a:t>If</a:t>
            </a:r>
            <a:r>
              <a:rPr lang="cs-CZ" dirty="0"/>
              <a:t> dg. </a:t>
            </a:r>
            <a:r>
              <a:rPr lang="cs-CZ" b="1" dirty="0"/>
              <a:t>?</a:t>
            </a:r>
            <a:r>
              <a:rPr lang="cs-CZ" dirty="0"/>
              <a:t> → </a:t>
            </a:r>
            <a:r>
              <a:rPr lang="cs-CZ" dirty="0" err="1"/>
              <a:t>scoring</a:t>
            </a:r>
            <a:r>
              <a:rPr lang="cs-CZ" dirty="0"/>
              <a:t> </a:t>
            </a:r>
            <a:r>
              <a:rPr lang="cs-CZ" dirty="0" err="1"/>
              <a:t>systems</a:t>
            </a:r>
            <a:r>
              <a:rPr lang="cs-CZ" dirty="0"/>
              <a:t> (</a:t>
            </a:r>
            <a:r>
              <a:rPr lang="cs-CZ" dirty="0" err="1"/>
              <a:t>basis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+ point: </a:t>
            </a:r>
          </a:p>
          <a:p>
            <a:r>
              <a:rPr lang="cs-CZ" dirty="0"/>
              <a:t>F, ALP/AST &lt; 1,5</a:t>
            </a:r>
          </a:p>
          <a:p>
            <a:r>
              <a:rPr lang="cs-CZ" dirty="0" err="1"/>
              <a:t>Ig</a:t>
            </a:r>
            <a:r>
              <a:rPr lang="cs-CZ" dirty="0"/>
              <a:t> ˃ 2x ULN</a:t>
            </a:r>
          </a:p>
          <a:p>
            <a:r>
              <a:rPr lang="cs-CZ" dirty="0" err="1"/>
              <a:t>autoantibodies</a:t>
            </a:r>
            <a:endParaRPr lang="cs-CZ" dirty="0"/>
          </a:p>
          <a:p>
            <a:r>
              <a:rPr lang="cs-CZ" dirty="0"/>
              <a:t>histology: </a:t>
            </a:r>
          </a:p>
          <a:p>
            <a:pPr lvl="1"/>
            <a:r>
              <a:rPr lang="cs-CZ" dirty="0" err="1"/>
              <a:t>periportal</a:t>
            </a:r>
            <a:r>
              <a:rPr lang="cs-CZ" dirty="0"/>
              <a:t> </a:t>
            </a:r>
            <a:r>
              <a:rPr lang="cs-CZ" dirty="0" err="1"/>
              <a:t>inflammation</a:t>
            </a:r>
            <a:r>
              <a:rPr lang="cs-CZ" dirty="0"/>
              <a:t> (interface hepatitis)</a:t>
            </a:r>
          </a:p>
          <a:p>
            <a:pPr lvl="1"/>
            <a:r>
              <a:rPr lang="cs-CZ" dirty="0" err="1"/>
              <a:t>infiltrate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lymfocytes</a:t>
            </a:r>
            <a:r>
              <a:rPr lang="cs-CZ" dirty="0"/>
              <a:t> and plasma </a:t>
            </a:r>
            <a:r>
              <a:rPr lang="cs-CZ" dirty="0" err="1"/>
              <a:t>cells</a:t>
            </a:r>
            <a:endParaRPr lang="cs-CZ" dirty="0"/>
          </a:p>
          <a:p>
            <a:r>
              <a:rPr lang="cs-CZ" dirty="0" err="1"/>
              <a:t>other</a:t>
            </a:r>
            <a:r>
              <a:rPr lang="cs-CZ" dirty="0"/>
              <a:t> AI </a:t>
            </a:r>
            <a:r>
              <a:rPr lang="cs-CZ" dirty="0" err="1"/>
              <a:t>disease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u="sng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- point:</a:t>
            </a:r>
          </a:p>
          <a:p>
            <a:r>
              <a:rPr lang="cs-CZ" dirty="0"/>
              <a:t>M; ALP/AST ˃ 3</a:t>
            </a:r>
          </a:p>
          <a:p>
            <a:r>
              <a:rPr lang="cs-CZ" dirty="0" err="1"/>
              <a:t>alcohol</a:t>
            </a:r>
            <a:r>
              <a:rPr lang="cs-CZ" dirty="0"/>
              <a:t> </a:t>
            </a:r>
            <a:r>
              <a:rPr lang="cs-CZ" dirty="0" err="1"/>
              <a:t>consumption</a:t>
            </a:r>
            <a:r>
              <a:rPr lang="cs-CZ" dirty="0"/>
              <a:t> ˃  60g/d</a:t>
            </a:r>
          </a:p>
          <a:p>
            <a:r>
              <a:rPr lang="cs-CZ" dirty="0" err="1"/>
              <a:t>hepatotoxic</a:t>
            </a:r>
            <a:r>
              <a:rPr lang="cs-CZ" dirty="0"/>
              <a:t> </a:t>
            </a:r>
            <a:r>
              <a:rPr lang="cs-CZ" dirty="0" err="1"/>
              <a:t>drugs</a:t>
            </a:r>
            <a:endParaRPr lang="cs-CZ" dirty="0"/>
          </a:p>
          <a:p>
            <a:r>
              <a:rPr lang="cs-CZ" dirty="0" err="1"/>
              <a:t>active</a:t>
            </a:r>
            <a:r>
              <a:rPr lang="cs-CZ" dirty="0"/>
              <a:t> </a:t>
            </a:r>
            <a:r>
              <a:rPr lang="cs-CZ" dirty="0" err="1"/>
              <a:t>viral</a:t>
            </a:r>
            <a:r>
              <a:rPr lang="cs-CZ" dirty="0"/>
              <a:t> </a:t>
            </a:r>
            <a:r>
              <a:rPr lang="cs-CZ" dirty="0" err="1"/>
              <a:t>infection</a:t>
            </a:r>
            <a:endParaRPr lang="cs-CZ" dirty="0"/>
          </a:p>
          <a:p>
            <a:r>
              <a:rPr lang="cs-CZ" dirty="0"/>
              <a:t>AMA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340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Therapy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AIH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/>
              <a:t>immunosuppressive</a:t>
            </a:r>
            <a:r>
              <a:rPr lang="cs-CZ" b="1" dirty="0"/>
              <a:t> </a:t>
            </a:r>
            <a:r>
              <a:rPr lang="cs-CZ" b="1" dirty="0" err="1"/>
              <a:t>drugs</a:t>
            </a:r>
            <a:endParaRPr lang="cs-CZ" b="1" dirty="0"/>
          </a:p>
          <a:p>
            <a:r>
              <a:rPr lang="cs-CZ" dirty="0" err="1"/>
              <a:t>glucocortikoids</a:t>
            </a:r>
            <a:r>
              <a:rPr lang="cs-CZ" dirty="0"/>
              <a:t>: </a:t>
            </a:r>
            <a:r>
              <a:rPr lang="cs-CZ" dirty="0" err="1"/>
              <a:t>prednison</a:t>
            </a:r>
            <a:r>
              <a:rPr lang="cs-CZ" dirty="0"/>
              <a:t> 40-60 mg/d – ↓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efect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therapy</a:t>
            </a:r>
            <a:r>
              <a:rPr lang="cs-CZ" dirty="0"/>
              <a:t> (AST, ALT </a:t>
            </a:r>
            <a:r>
              <a:rPr lang="cs-CZ" dirty="0" err="1"/>
              <a:t>activity</a:t>
            </a:r>
            <a:r>
              <a:rPr lang="cs-CZ" dirty="0"/>
              <a:t>) … 20 mg/d</a:t>
            </a:r>
          </a:p>
          <a:p>
            <a:r>
              <a:rPr lang="cs-CZ" dirty="0"/>
              <a:t>azathioprine 50-100 mg/d</a:t>
            </a:r>
          </a:p>
          <a:p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immunosuppressants</a:t>
            </a:r>
            <a:r>
              <a:rPr lang="cs-CZ" dirty="0"/>
              <a:t> (</a:t>
            </a:r>
            <a:r>
              <a:rPr lang="cs-CZ" dirty="0" err="1"/>
              <a:t>cyclosporin</a:t>
            </a:r>
            <a:r>
              <a:rPr lang="cs-CZ" dirty="0"/>
              <a:t>, </a:t>
            </a:r>
            <a:r>
              <a:rPr lang="cs-CZ" dirty="0" err="1"/>
              <a:t>tacrolimus</a:t>
            </a:r>
            <a:r>
              <a:rPr lang="cs-CZ" dirty="0"/>
              <a:t>, </a:t>
            </a:r>
            <a:r>
              <a:rPr lang="cs-CZ" dirty="0" err="1"/>
              <a:t>mycofenolate</a:t>
            </a:r>
            <a:r>
              <a:rPr lang="cs-CZ" dirty="0"/>
              <a:t> </a:t>
            </a:r>
            <a:r>
              <a:rPr lang="cs-CZ" dirty="0" err="1"/>
              <a:t>mofetil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 err="1"/>
              <a:t>relapsing</a:t>
            </a:r>
            <a:r>
              <a:rPr lang="cs-CZ" dirty="0"/>
              <a:t>; HCC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rare</a:t>
            </a:r>
            <a:endParaRPr lang="cs-CZ" dirty="0"/>
          </a:p>
          <a:p>
            <a:r>
              <a:rPr lang="cs-CZ" dirty="0"/>
              <a:t>Liver </a:t>
            </a:r>
            <a:r>
              <a:rPr lang="cs-CZ" dirty="0" err="1"/>
              <a:t>Tx</a:t>
            </a:r>
            <a:r>
              <a:rPr lang="cs-CZ" dirty="0"/>
              <a:t> (</a:t>
            </a:r>
            <a:r>
              <a:rPr lang="cs-CZ" dirty="0" err="1"/>
              <a:t>fulminant</a:t>
            </a:r>
            <a:r>
              <a:rPr lang="cs-CZ" dirty="0"/>
              <a:t> AIH, </a:t>
            </a:r>
            <a:r>
              <a:rPr lang="cs-CZ" dirty="0" err="1"/>
              <a:t>cirrhosis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646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>
                <a:latin typeface="+mn-lt"/>
              </a:rPr>
              <a:t>AUTOIMMUNE LIVER DISEASE</a:t>
            </a:r>
            <a:r>
              <a:rPr lang="cs-CZ" b="1" dirty="0">
                <a:latin typeface="Calibri" panose="020F0502020204030204" pitchFamily="34" charset="0"/>
              </a:rPr>
              <a:t> 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882631"/>
              </p:ext>
            </p:extLst>
          </p:nvPr>
        </p:nvGraphicFramePr>
        <p:xfrm>
          <a:off x="2209800" y="1989138"/>
          <a:ext cx="8134350" cy="2808288"/>
        </p:xfrm>
        <a:graphic>
          <a:graphicData uri="http://schemas.openxmlformats.org/drawingml/2006/table">
            <a:tbl>
              <a:tblPr firstRow="1" firstCol="1" bandRow="1"/>
              <a:tblGrid>
                <a:gridCol w="3589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hepatocytes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biliary</a:t>
                      </a:r>
                      <a:r>
                        <a:rPr lang="cs-CZ" sz="20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00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tree</a:t>
                      </a:r>
                      <a:r>
                        <a:rPr lang="cs-CZ" sz="20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cs-CZ" sz="200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cholestatic</a:t>
                      </a:r>
                      <a:r>
                        <a:rPr lang="cs-CZ" sz="20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liver </a:t>
                      </a:r>
                      <a:r>
                        <a:rPr lang="cs-CZ" sz="200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disorders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autoimmune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hepatitis (AIH)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I, II, III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IgG4 hepatitis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PBC</a:t>
                      </a: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</a:t>
                      </a:r>
                      <a:r>
                        <a:rPr lang="cs-CZ" sz="20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biliary</a:t>
                      </a:r>
                      <a:r>
                        <a:rPr lang="cs-CZ" sz="20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cholangitis)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AIC (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autoimmune</a:t>
                      </a:r>
                      <a:r>
                        <a:rPr lang="cs-CZ" sz="20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cholangitis)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PSC</a:t>
                      </a: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</a:t>
                      </a: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sclerosing</a:t>
                      </a: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cholangitis)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IgG4 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associated</a:t>
                      </a: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cholangitis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0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overlap</a:t>
                      </a: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syndromes</a:t>
                      </a: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AIH/PBC,   AIH/PSC,   AIH/</a:t>
                      </a:r>
                      <a:r>
                        <a:rPr lang="cs-CZ" sz="2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chronic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hepatitis C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329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Cholestatic</a:t>
            </a:r>
            <a:r>
              <a:rPr lang="cs-CZ" b="1" dirty="0"/>
              <a:t> liver </a:t>
            </a:r>
            <a:r>
              <a:rPr lang="cs-CZ" b="1" dirty="0" err="1"/>
              <a:t>diseases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chronic</a:t>
            </a:r>
            <a:r>
              <a:rPr lang="cs-CZ" dirty="0"/>
              <a:t> </a:t>
            </a:r>
            <a:r>
              <a:rPr lang="cs-CZ" dirty="0" err="1"/>
              <a:t>cholestasis</a:t>
            </a:r>
            <a:r>
              <a:rPr lang="cs-CZ" dirty="0"/>
              <a:t> – more </a:t>
            </a:r>
            <a:r>
              <a:rPr lang="cs-CZ" dirty="0" err="1"/>
              <a:t>than</a:t>
            </a:r>
            <a:r>
              <a:rPr lang="cs-CZ" dirty="0"/>
              <a:t> 6 </a:t>
            </a:r>
            <a:r>
              <a:rPr lang="cs-CZ" dirty="0" err="1"/>
              <a:t>month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ALP  ˃ 1,5x ULN</a:t>
            </a:r>
          </a:p>
          <a:p>
            <a:pPr marL="0" indent="0">
              <a:buNone/>
            </a:pPr>
            <a:r>
              <a:rPr lang="cs-CZ" dirty="0"/>
              <a:t>GGT ˃ 3x ULN</a:t>
            </a:r>
          </a:p>
        </p:txBody>
      </p:sp>
    </p:spTree>
    <p:extLst>
      <p:ext uri="{BB962C8B-B14F-4D97-AF65-F5344CB8AC3E}">
        <p14:creationId xmlns:p14="http://schemas.microsoft.com/office/powerpoint/2010/main" val="3534793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1196975"/>
          </a:xfrm>
        </p:spPr>
        <p:txBody>
          <a:bodyPr>
            <a:normAutofit/>
          </a:bodyPr>
          <a:lstStyle/>
          <a:p>
            <a:pPr algn="ctr"/>
            <a:r>
              <a:rPr lang="cs-CZ" altLang="cs-CZ" sz="4000" b="1" dirty="0" err="1"/>
              <a:t>Cholestatic</a:t>
            </a:r>
            <a:r>
              <a:rPr lang="cs-CZ" altLang="cs-CZ" sz="4000" b="1" dirty="0"/>
              <a:t>, (</a:t>
            </a:r>
            <a:r>
              <a:rPr lang="cs-CZ" altLang="cs-CZ" sz="4000" b="1" dirty="0" err="1"/>
              <a:t>obstructive</a:t>
            </a:r>
            <a:r>
              <a:rPr lang="cs-CZ" altLang="cs-CZ" sz="4000" b="1" dirty="0"/>
              <a:t>, </a:t>
            </a:r>
            <a:r>
              <a:rPr lang="cs-CZ" altLang="cs-CZ" sz="4000" b="1" dirty="0" err="1"/>
              <a:t>excretory</a:t>
            </a:r>
            <a:r>
              <a:rPr lang="cs-CZ" altLang="cs-CZ" sz="4000" b="1" dirty="0"/>
              <a:t>) liver </a:t>
            </a:r>
            <a:r>
              <a:rPr lang="cs-CZ" altLang="cs-CZ" sz="4000" b="1" dirty="0" err="1"/>
              <a:t>tests</a:t>
            </a:r>
            <a:r>
              <a:rPr lang="cs-CZ" altLang="cs-CZ" sz="4000" b="1" dirty="0"/>
              <a:t>:</a:t>
            </a:r>
          </a:p>
        </p:txBody>
      </p:sp>
      <p:sp>
        <p:nvSpPr>
          <p:cNvPr id="22531" name="Zástupný symbol pro text 2"/>
          <p:cNvSpPr>
            <a:spLocks noGrp="1"/>
          </p:cNvSpPr>
          <p:nvPr>
            <p:ph type="body" idx="1"/>
          </p:nvPr>
        </p:nvSpPr>
        <p:spPr>
          <a:xfrm>
            <a:off x="584616" y="1196975"/>
            <a:ext cx="5436772" cy="431800"/>
          </a:xfrm>
        </p:spPr>
        <p:txBody>
          <a:bodyPr>
            <a:noAutofit/>
          </a:bodyPr>
          <a:lstStyle/>
          <a:p>
            <a:r>
              <a:rPr lang="cs-CZ" altLang="cs-CZ" sz="2800" dirty="0">
                <a:solidFill>
                  <a:srgbClr val="00B050"/>
                </a:solidFill>
              </a:rPr>
              <a:t>ALP </a:t>
            </a:r>
            <a:r>
              <a:rPr lang="cs-CZ" altLang="cs-CZ" sz="2800" b="0" dirty="0">
                <a:solidFill>
                  <a:srgbClr val="00B050"/>
                </a:solidFill>
              </a:rPr>
              <a:t>(0,6-2,6 </a:t>
            </a:r>
            <a:r>
              <a:rPr lang="el-GR" altLang="cs-CZ" sz="2800" b="0" dirty="0">
                <a:solidFill>
                  <a:srgbClr val="00B050"/>
                </a:solidFill>
              </a:rPr>
              <a:t>μ</a:t>
            </a:r>
            <a:r>
              <a:rPr lang="cs-CZ" altLang="cs-CZ" sz="2800" b="0" dirty="0">
                <a:solidFill>
                  <a:srgbClr val="00B050"/>
                </a:solidFill>
              </a:rPr>
              <a:t>kat/l)</a:t>
            </a:r>
          </a:p>
        </p:txBody>
      </p:sp>
      <p:sp>
        <p:nvSpPr>
          <p:cNvPr id="22532" name="Zástupný symbol pro obsah 3"/>
          <p:cNvSpPr>
            <a:spLocks noGrp="1"/>
          </p:cNvSpPr>
          <p:nvPr>
            <p:ph sz="half" idx="2"/>
          </p:nvPr>
        </p:nvSpPr>
        <p:spPr>
          <a:xfrm>
            <a:off x="479685" y="1628775"/>
            <a:ext cx="5689341" cy="2748353"/>
          </a:xfrm>
        </p:spPr>
        <p:txBody>
          <a:bodyPr>
            <a:normAutofit/>
          </a:bodyPr>
          <a:lstStyle/>
          <a:p>
            <a:r>
              <a:rPr lang="cs-CZ" altLang="cs-CZ" dirty="0"/>
              <a:t>liver </a:t>
            </a:r>
            <a:r>
              <a:rPr lang="cs-CZ" altLang="cs-CZ" dirty="0" err="1"/>
              <a:t>isoenzyme</a:t>
            </a:r>
            <a:endParaRPr lang="cs-CZ" altLang="cs-CZ" dirty="0"/>
          </a:p>
          <a:p>
            <a:r>
              <a:rPr lang="cs-CZ" altLang="cs-CZ" dirty="0"/>
              <a:t>bone </a:t>
            </a:r>
            <a:r>
              <a:rPr lang="cs-CZ" altLang="cs-CZ" dirty="0" err="1"/>
              <a:t>iso</a:t>
            </a:r>
            <a:r>
              <a:rPr lang="cs-CZ" altLang="cs-CZ" dirty="0"/>
              <a:t>.</a:t>
            </a:r>
          </a:p>
          <a:p>
            <a:pPr marL="457200" lvl="1" indent="0">
              <a:buNone/>
            </a:pPr>
            <a:r>
              <a:rPr lang="cs-CZ" altLang="cs-CZ" dirty="0"/>
              <a:t>↑ : </a:t>
            </a:r>
            <a:r>
              <a:rPr lang="cs-CZ" altLang="cs-CZ" dirty="0" err="1"/>
              <a:t>childhood</a:t>
            </a:r>
            <a:r>
              <a:rPr lang="cs-CZ" altLang="cs-CZ" dirty="0"/>
              <a:t> (bone </a:t>
            </a:r>
            <a:r>
              <a:rPr lang="cs-CZ" altLang="cs-CZ" dirty="0" err="1"/>
              <a:t>growth</a:t>
            </a:r>
            <a:r>
              <a:rPr lang="cs-CZ" altLang="cs-CZ" dirty="0"/>
              <a:t>)</a:t>
            </a:r>
          </a:p>
          <a:p>
            <a:pPr marL="457200" lvl="1" indent="0">
              <a:buNone/>
            </a:pPr>
            <a:r>
              <a:rPr lang="cs-CZ" altLang="cs-CZ" dirty="0">
                <a:solidFill>
                  <a:srgbClr val="FF0000"/>
                </a:solidFill>
              </a:rPr>
              <a:t>↑ : bone </a:t>
            </a:r>
            <a:r>
              <a:rPr lang="cs-CZ" altLang="cs-CZ" dirty="0" err="1">
                <a:solidFill>
                  <a:srgbClr val="FF0000"/>
                </a:solidFill>
              </a:rPr>
              <a:t>turnover</a:t>
            </a:r>
            <a:r>
              <a:rPr lang="cs-CZ" altLang="cs-CZ" dirty="0">
                <a:solidFill>
                  <a:srgbClr val="FF0000"/>
                </a:solidFill>
              </a:rPr>
              <a:t>: </a:t>
            </a:r>
            <a:r>
              <a:rPr lang="cs-CZ" altLang="cs-CZ" dirty="0" err="1">
                <a:solidFill>
                  <a:srgbClr val="FF0000"/>
                </a:solidFill>
              </a:rPr>
              <a:t>fractures</a:t>
            </a:r>
            <a:r>
              <a:rPr lang="cs-CZ" altLang="cs-CZ" dirty="0">
                <a:solidFill>
                  <a:srgbClr val="FF0000"/>
                </a:solidFill>
              </a:rPr>
              <a:t>,</a:t>
            </a:r>
          </a:p>
          <a:p>
            <a:pPr marL="457200" lvl="1" indent="0">
              <a:buNone/>
            </a:pPr>
            <a:r>
              <a:rPr lang="cs-CZ" altLang="cs-CZ" dirty="0">
                <a:solidFill>
                  <a:srgbClr val="FF0000"/>
                </a:solidFill>
              </a:rPr>
              <a:t>     </a:t>
            </a:r>
            <a:r>
              <a:rPr lang="cs-CZ" altLang="cs-CZ" dirty="0" err="1">
                <a:solidFill>
                  <a:srgbClr val="FF0000"/>
                </a:solidFill>
              </a:rPr>
              <a:t>mets</a:t>
            </a:r>
            <a:r>
              <a:rPr lang="cs-CZ" altLang="cs-CZ" dirty="0">
                <a:solidFill>
                  <a:srgbClr val="FF0000"/>
                </a:solidFill>
              </a:rPr>
              <a:t>, </a:t>
            </a:r>
            <a:r>
              <a:rPr lang="cs-CZ" altLang="cs-CZ" dirty="0" err="1">
                <a:solidFill>
                  <a:srgbClr val="FF0000"/>
                </a:solidFill>
              </a:rPr>
              <a:t>Paget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 err="1">
                <a:solidFill>
                  <a:srgbClr val="FF0000"/>
                </a:solidFill>
              </a:rPr>
              <a:t>disease</a:t>
            </a:r>
            <a:endParaRPr lang="cs-CZ" altLang="cs-CZ" dirty="0">
              <a:solidFill>
                <a:srgbClr val="FF0000"/>
              </a:solidFill>
            </a:endParaRPr>
          </a:p>
          <a:p>
            <a:r>
              <a:rPr lang="cs-CZ" altLang="cs-CZ" dirty="0" err="1"/>
              <a:t>intestinal</a:t>
            </a:r>
            <a:r>
              <a:rPr lang="cs-CZ" altLang="cs-CZ" dirty="0"/>
              <a:t>, </a:t>
            </a:r>
            <a:r>
              <a:rPr lang="cs-CZ" altLang="cs-CZ" dirty="0" err="1"/>
              <a:t>placental</a:t>
            </a:r>
            <a:r>
              <a:rPr lang="cs-CZ" altLang="cs-CZ" dirty="0"/>
              <a:t> </a:t>
            </a:r>
            <a:r>
              <a:rPr lang="cs-CZ" altLang="cs-CZ" dirty="0" err="1"/>
              <a:t>iso</a:t>
            </a:r>
            <a:r>
              <a:rPr lang="cs-CZ" altLang="cs-CZ" dirty="0"/>
              <a:t>.(</a:t>
            </a:r>
            <a:r>
              <a:rPr lang="cs-CZ" altLang="cs-CZ" dirty="0" err="1"/>
              <a:t>pregnancy</a:t>
            </a:r>
            <a:r>
              <a:rPr lang="cs-CZ" altLang="cs-CZ" dirty="0"/>
              <a:t>)</a:t>
            </a:r>
          </a:p>
        </p:txBody>
      </p:sp>
      <p:sp>
        <p:nvSpPr>
          <p:cNvPr id="22533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7600012" y="1196975"/>
            <a:ext cx="3897443" cy="431800"/>
          </a:xfrm>
        </p:spPr>
        <p:txBody>
          <a:bodyPr>
            <a:noAutofit/>
          </a:bodyPr>
          <a:lstStyle/>
          <a:p>
            <a:r>
              <a:rPr lang="cs-CZ" altLang="cs-CZ" sz="2800" dirty="0">
                <a:solidFill>
                  <a:srgbClr val="00B050"/>
                </a:solidFill>
              </a:rPr>
              <a:t>GGT </a:t>
            </a:r>
            <a:r>
              <a:rPr lang="cs-CZ" altLang="cs-CZ" sz="2800" b="0" dirty="0">
                <a:solidFill>
                  <a:srgbClr val="00B050"/>
                </a:solidFill>
              </a:rPr>
              <a:t>(0,2-0,8 </a:t>
            </a:r>
            <a:r>
              <a:rPr lang="el-GR" altLang="cs-CZ" sz="2800" b="0" dirty="0">
                <a:solidFill>
                  <a:srgbClr val="00B050"/>
                </a:solidFill>
              </a:rPr>
              <a:t>μ</a:t>
            </a:r>
            <a:r>
              <a:rPr lang="cs-CZ" altLang="cs-CZ" sz="2800" b="0" dirty="0">
                <a:solidFill>
                  <a:srgbClr val="00B050"/>
                </a:solidFill>
              </a:rPr>
              <a:t>kat/l)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84616" y="5309287"/>
            <a:ext cx="105230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B050"/>
                </a:solidFill>
              </a:rPr>
              <a:t>bilirubin:  	</a:t>
            </a:r>
            <a:r>
              <a:rPr lang="cs-CZ" sz="2800" b="1" dirty="0" err="1"/>
              <a:t>normal</a:t>
            </a:r>
            <a:r>
              <a:rPr lang="cs-CZ" sz="2800" b="1" dirty="0"/>
              <a:t>:  </a:t>
            </a:r>
            <a:r>
              <a:rPr lang="cs-CZ" sz="2800" b="1" dirty="0" err="1">
                <a:solidFill>
                  <a:srgbClr val="00B0F0"/>
                </a:solidFill>
              </a:rPr>
              <a:t>anicteric</a:t>
            </a:r>
            <a:r>
              <a:rPr lang="cs-CZ" sz="2800" b="1" dirty="0">
                <a:solidFill>
                  <a:srgbClr val="00B0F0"/>
                </a:solidFill>
              </a:rPr>
              <a:t> </a:t>
            </a:r>
            <a:r>
              <a:rPr lang="cs-CZ" sz="2800" b="1" dirty="0" err="1">
                <a:solidFill>
                  <a:srgbClr val="00B0F0"/>
                </a:solidFill>
              </a:rPr>
              <a:t>cholestasis</a:t>
            </a:r>
            <a:endParaRPr lang="cs-CZ" sz="2800" b="1" dirty="0">
              <a:solidFill>
                <a:srgbClr val="00B0F0"/>
              </a:solidFill>
            </a:endParaRPr>
          </a:p>
          <a:p>
            <a:r>
              <a:rPr lang="cs-CZ" sz="2800" b="1" dirty="0"/>
              <a:t>		↑:           </a:t>
            </a:r>
            <a:r>
              <a:rPr lang="cs-CZ" sz="2800" b="1" dirty="0" err="1">
                <a:solidFill>
                  <a:srgbClr val="00B0F0"/>
                </a:solidFill>
              </a:rPr>
              <a:t>icteric</a:t>
            </a:r>
            <a:r>
              <a:rPr lang="cs-CZ" sz="2800" b="1" dirty="0">
                <a:solidFill>
                  <a:srgbClr val="00B0F0"/>
                </a:solidFill>
              </a:rPr>
              <a:t> </a:t>
            </a:r>
            <a:r>
              <a:rPr lang="cs-CZ" sz="2800" b="1" dirty="0" err="1">
                <a:solidFill>
                  <a:srgbClr val="00B0F0"/>
                </a:solidFill>
              </a:rPr>
              <a:t>cholestasis</a:t>
            </a:r>
            <a:r>
              <a:rPr lang="cs-CZ" sz="2800" b="1" dirty="0">
                <a:solidFill>
                  <a:srgbClr val="00B0F0"/>
                </a:solidFill>
              </a:rPr>
              <a:t> = </a:t>
            </a:r>
            <a:r>
              <a:rPr lang="cs-CZ" sz="2800" b="1" dirty="0" err="1">
                <a:solidFill>
                  <a:srgbClr val="00B0F0"/>
                </a:solidFill>
              </a:rPr>
              <a:t>cholestatic</a:t>
            </a:r>
            <a:r>
              <a:rPr lang="cs-CZ" sz="2800" b="1" dirty="0">
                <a:solidFill>
                  <a:srgbClr val="00B0F0"/>
                </a:solidFill>
              </a:rPr>
              <a:t> </a:t>
            </a:r>
            <a:r>
              <a:rPr lang="cs-CZ" sz="2800" b="1" dirty="0" err="1">
                <a:solidFill>
                  <a:srgbClr val="00B0F0"/>
                </a:solidFill>
              </a:rPr>
              <a:t>icterus</a:t>
            </a:r>
            <a:r>
              <a:rPr lang="cs-CZ" sz="2800" b="1" dirty="0">
                <a:solidFill>
                  <a:srgbClr val="00B0F0"/>
                </a:solidFill>
              </a:rPr>
              <a:t> 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↑ cholesterol</a:t>
            </a:r>
          </a:p>
        </p:txBody>
      </p:sp>
    </p:spTree>
    <p:extLst>
      <p:ext uri="{BB962C8B-B14F-4D97-AF65-F5344CB8AC3E}">
        <p14:creationId xmlns:p14="http://schemas.microsoft.com/office/powerpoint/2010/main" val="1208359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1"/>
            <a:ext cx="5693229" cy="931332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50"/>
                </a:solidFill>
              </a:rPr>
              <a:t>PBC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44929" y="795866"/>
            <a:ext cx="8563533" cy="6062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/>
              <a:t>Histology </a:t>
            </a:r>
            <a:r>
              <a:rPr lang="cs-CZ" sz="2400" b="1" u="sng" dirty="0" err="1"/>
              <a:t>staging</a:t>
            </a:r>
            <a:r>
              <a:rPr lang="cs-CZ" sz="2400" b="1" u="sng" dirty="0"/>
              <a:t>: </a:t>
            </a:r>
          </a:p>
          <a:p>
            <a:pPr marL="514350" indent="-514350">
              <a:buAutoNum type="arabicPeriod"/>
            </a:pPr>
            <a:r>
              <a:rPr lang="cs-CZ" sz="2400" dirty="0" err="1"/>
              <a:t>lymphocytic</a:t>
            </a:r>
            <a:r>
              <a:rPr lang="cs-CZ" sz="2400" dirty="0"/>
              <a:t> </a:t>
            </a:r>
            <a:r>
              <a:rPr lang="cs-CZ" sz="2400" dirty="0" err="1"/>
              <a:t>infiltrate</a:t>
            </a:r>
            <a:r>
              <a:rPr lang="cs-CZ" sz="2400" dirty="0"/>
              <a:t> (</a:t>
            </a:r>
            <a:r>
              <a:rPr lang="cs-CZ" sz="2400" dirty="0" err="1"/>
              <a:t>florid</a:t>
            </a:r>
            <a:r>
              <a:rPr lang="cs-CZ" sz="2400" dirty="0"/>
              <a:t> </a:t>
            </a:r>
            <a:r>
              <a:rPr lang="cs-CZ" sz="2400" dirty="0" err="1"/>
              <a:t>ductal</a:t>
            </a:r>
            <a:r>
              <a:rPr lang="cs-CZ" sz="2400" dirty="0"/>
              <a:t> </a:t>
            </a:r>
            <a:r>
              <a:rPr lang="cs-CZ" sz="2400" dirty="0" err="1"/>
              <a:t>lesion</a:t>
            </a:r>
            <a:r>
              <a:rPr lang="cs-CZ" sz="2400" dirty="0"/>
              <a:t>) in </a:t>
            </a:r>
            <a:r>
              <a:rPr lang="cs-CZ" sz="2400" b="1" dirty="0" err="1"/>
              <a:t>portal</a:t>
            </a:r>
            <a:r>
              <a:rPr lang="cs-CZ" sz="2400" b="1" dirty="0"/>
              <a:t> </a:t>
            </a:r>
            <a:r>
              <a:rPr lang="cs-CZ" sz="2400" b="1" dirty="0" err="1"/>
              <a:t>tracts</a:t>
            </a:r>
            <a:r>
              <a:rPr lang="cs-CZ" sz="2400" b="1" dirty="0"/>
              <a:t>    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granulomatous</a:t>
            </a:r>
            <a:r>
              <a:rPr lang="cs-CZ" sz="2400" dirty="0"/>
              <a:t> </a:t>
            </a:r>
            <a:r>
              <a:rPr lang="cs-CZ" sz="2400" dirty="0" err="1"/>
              <a:t>desctruction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b="1" dirty="0" err="1"/>
              <a:t>portal</a:t>
            </a:r>
            <a:r>
              <a:rPr lang="cs-CZ" sz="2400" b="1" dirty="0"/>
              <a:t> </a:t>
            </a:r>
            <a:r>
              <a:rPr lang="cs-CZ" sz="2400" b="1" dirty="0" err="1"/>
              <a:t>bile</a:t>
            </a:r>
            <a:r>
              <a:rPr lang="cs-CZ" sz="2400" b="1" dirty="0"/>
              <a:t> </a:t>
            </a:r>
            <a:r>
              <a:rPr lang="cs-CZ" sz="2400" b="1" dirty="0" err="1"/>
              <a:t>ducts</a:t>
            </a:r>
            <a:r>
              <a:rPr lang="cs-CZ" sz="2400" b="1" dirty="0"/>
              <a:t> 	                </a:t>
            </a:r>
            <a:r>
              <a:rPr lang="cs-CZ" sz="2400" dirty="0"/>
              <a:t>→ </a:t>
            </a:r>
            <a:r>
              <a:rPr lang="cs-CZ" sz="2400" dirty="0" err="1"/>
              <a:t>ductopenia</a:t>
            </a:r>
            <a:r>
              <a:rPr lang="cs-CZ" sz="2400" dirty="0"/>
              <a:t> (</a:t>
            </a:r>
            <a:r>
              <a:rPr lang="cs-CZ" sz="2400" dirty="0" err="1"/>
              <a:t>vanishing</a:t>
            </a:r>
            <a:r>
              <a:rPr lang="cs-CZ" sz="2400" dirty="0"/>
              <a:t> </a:t>
            </a:r>
            <a:r>
              <a:rPr lang="cs-CZ" sz="2400" dirty="0" err="1"/>
              <a:t>bile</a:t>
            </a:r>
            <a:r>
              <a:rPr lang="cs-CZ" sz="2400" dirty="0"/>
              <a:t> </a:t>
            </a:r>
            <a:r>
              <a:rPr lang="cs-CZ" sz="2400" dirty="0" err="1"/>
              <a:t>duct</a:t>
            </a:r>
            <a:r>
              <a:rPr lang="cs-CZ" sz="2400" dirty="0"/>
              <a:t> syndrome)		            → </a:t>
            </a:r>
            <a:r>
              <a:rPr lang="cs-CZ" sz="2400" dirty="0" err="1"/>
              <a:t>acute</a:t>
            </a:r>
            <a:r>
              <a:rPr lang="cs-CZ" sz="2400" dirty="0"/>
              <a:t> and </a:t>
            </a:r>
            <a:r>
              <a:rPr lang="cs-CZ" sz="2400" dirty="0" err="1"/>
              <a:t>chronic</a:t>
            </a:r>
            <a:r>
              <a:rPr lang="cs-CZ" sz="2400" dirty="0"/>
              <a:t> </a:t>
            </a:r>
            <a:r>
              <a:rPr lang="cs-CZ" sz="2400" dirty="0" err="1"/>
              <a:t>cholestatic</a:t>
            </a:r>
            <a:r>
              <a:rPr lang="cs-CZ" sz="2400" dirty="0"/>
              <a:t> </a:t>
            </a:r>
            <a:r>
              <a:rPr lang="cs-CZ" sz="2400" dirty="0" err="1"/>
              <a:t>changes</a:t>
            </a:r>
            <a:r>
              <a:rPr lang="cs-CZ" sz="2400" dirty="0"/>
              <a:t> (</a:t>
            </a:r>
            <a:r>
              <a:rPr lang="cs-CZ" sz="2400" dirty="0" err="1"/>
              <a:t>bilirubinostasis</a:t>
            </a:r>
            <a:r>
              <a:rPr lang="cs-CZ" sz="2400" dirty="0"/>
              <a:t>, …) </a:t>
            </a:r>
          </a:p>
          <a:p>
            <a:pPr marL="0" indent="0">
              <a:buNone/>
            </a:pPr>
            <a:r>
              <a:rPr lang="cs-CZ" sz="2400" dirty="0"/>
              <a:t>       </a:t>
            </a:r>
            <a:r>
              <a:rPr lang="cs-CZ" sz="2400" dirty="0" err="1"/>
              <a:t>portal</a:t>
            </a:r>
            <a:r>
              <a:rPr lang="cs-CZ" sz="2400" dirty="0"/>
              <a:t>/</a:t>
            </a:r>
            <a:r>
              <a:rPr lang="cs-CZ" sz="2400" dirty="0" err="1"/>
              <a:t>periportal</a:t>
            </a:r>
            <a:r>
              <a:rPr lang="cs-CZ" sz="2400" dirty="0"/>
              <a:t> </a:t>
            </a:r>
            <a:r>
              <a:rPr lang="cs-CZ" sz="2400" dirty="0" err="1"/>
              <a:t>inflammation</a:t>
            </a:r>
            <a:endParaRPr lang="cs-CZ" sz="2000" dirty="0"/>
          </a:p>
          <a:p>
            <a:pPr marL="457200" indent="-457200">
              <a:buAutoNum type="arabicPeriod" startAt="2"/>
            </a:pPr>
            <a:r>
              <a:rPr lang="cs-CZ" sz="2400" dirty="0" err="1"/>
              <a:t>marginal</a:t>
            </a:r>
            <a:r>
              <a:rPr lang="cs-CZ" sz="2400" dirty="0"/>
              <a:t> </a:t>
            </a:r>
            <a:r>
              <a:rPr lang="cs-CZ" sz="2400" dirty="0" err="1"/>
              <a:t>proliferation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small</a:t>
            </a:r>
            <a:r>
              <a:rPr lang="cs-CZ" sz="2400" dirty="0"/>
              <a:t> </a:t>
            </a:r>
            <a:r>
              <a:rPr lang="cs-CZ" sz="2400" dirty="0" err="1"/>
              <a:t>bile</a:t>
            </a:r>
            <a:r>
              <a:rPr lang="cs-CZ" sz="2400" dirty="0"/>
              <a:t> </a:t>
            </a:r>
            <a:r>
              <a:rPr lang="cs-CZ" sz="2400" dirty="0" err="1"/>
              <a:t>ducts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3.   </a:t>
            </a:r>
            <a:r>
              <a:rPr lang="cs-CZ" sz="2400" dirty="0" err="1"/>
              <a:t>fibrosis</a:t>
            </a:r>
            <a:r>
              <a:rPr lang="cs-CZ" sz="2400" dirty="0"/>
              <a:t> (</a:t>
            </a:r>
            <a:r>
              <a:rPr lang="cs-CZ" sz="2400" dirty="0" err="1"/>
              <a:t>portal→periportal</a:t>
            </a:r>
            <a:r>
              <a:rPr lang="cs-CZ" sz="2400" dirty="0"/>
              <a:t>→</a:t>
            </a:r>
          </a:p>
          <a:p>
            <a:pPr marL="457200" indent="-457200">
              <a:buAutoNum type="arabicPeriod" startAt="4"/>
            </a:pPr>
            <a:r>
              <a:rPr lang="cs-CZ" sz="2400" dirty="0" err="1"/>
              <a:t>cirrhosis</a:t>
            </a:r>
            <a:r>
              <a:rPr lang="cs-CZ" sz="2400" dirty="0"/>
              <a:t> →→→ HCC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u="sng" dirty="0" err="1"/>
              <a:t>Clinical</a:t>
            </a:r>
            <a:r>
              <a:rPr lang="cs-CZ" sz="2400" b="1" u="sng" dirty="0"/>
              <a:t> </a:t>
            </a:r>
            <a:r>
              <a:rPr lang="cs-CZ" sz="2400" b="1" u="sng" dirty="0" err="1"/>
              <a:t>features</a:t>
            </a:r>
            <a:r>
              <a:rPr lang="cs-CZ" sz="2400" b="1" u="sng" dirty="0"/>
              <a:t>:</a:t>
            </a:r>
          </a:p>
          <a:p>
            <a:pPr marL="0" indent="0">
              <a:buNone/>
            </a:pPr>
            <a:r>
              <a:rPr lang="cs-CZ" sz="2400" dirty="0"/>
              <a:t>pruritus…</a:t>
            </a:r>
            <a:r>
              <a:rPr lang="cs-CZ" sz="2400" dirty="0" err="1"/>
              <a:t>jaundice</a:t>
            </a: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xantomas</a:t>
            </a:r>
            <a:r>
              <a:rPr lang="cs-CZ" sz="2400" dirty="0"/>
              <a:t> (</a:t>
            </a:r>
            <a:r>
              <a:rPr lang="cs-CZ" sz="2400" dirty="0" err="1"/>
              <a:t>retained</a:t>
            </a:r>
            <a:r>
              <a:rPr lang="cs-CZ" sz="2400" dirty="0"/>
              <a:t> cholesterol)</a:t>
            </a:r>
          </a:p>
          <a:p>
            <a:pPr marL="0" indent="0">
              <a:buNone/>
            </a:pPr>
            <a:r>
              <a:rPr lang="cs-CZ" sz="2400" dirty="0" err="1"/>
              <a:t>steatorhea</a:t>
            </a:r>
            <a:r>
              <a:rPr lang="cs-CZ" sz="2400" dirty="0"/>
              <a:t> (vit D </a:t>
            </a:r>
            <a:r>
              <a:rPr lang="cs-CZ" sz="2400" dirty="0" err="1"/>
              <a:t>deficiency</a:t>
            </a:r>
            <a:r>
              <a:rPr lang="cs-CZ" sz="2400" dirty="0"/>
              <a:t>…)</a:t>
            </a:r>
          </a:p>
          <a:p>
            <a:pPr marL="457200" indent="-457200">
              <a:buAutoNum type="arabicPeriod" startAt="4"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365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0359"/>
            <a:ext cx="10515600" cy="1292771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70C0"/>
                </a:solidFill>
              </a:rPr>
              <a:t>PSC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41434" y="930166"/>
            <a:ext cx="5785945" cy="5246797"/>
          </a:xfrm>
        </p:spPr>
        <p:txBody>
          <a:bodyPr/>
          <a:lstStyle/>
          <a:p>
            <a:r>
              <a:rPr lang="cs-CZ" dirty="0" err="1"/>
              <a:t>periductal</a:t>
            </a:r>
            <a:r>
              <a:rPr lang="cs-CZ" dirty="0"/>
              <a:t> </a:t>
            </a:r>
            <a:r>
              <a:rPr lang="cs-CZ" dirty="0" err="1"/>
              <a:t>inflammation</a:t>
            </a:r>
            <a:r>
              <a:rPr lang="cs-CZ" dirty="0"/>
              <a:t> and </a:t>
            </a:r>
            <a:r>
              <a:rPr lang="cs-CZ" dirty="0" err="1"/>
              <a:t>obliterative</a:t>
            </a:r>
            <a:r>
              <a:rPr lang="cs-CZ" dirty="0"/>
              <a:t> </a:t>
            </a:r>
            <a:r>
              <a:rPr lang="cs-CZ" dirty="0" err="1"/>
              <a:t>fibrosis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extrahepatic</a:t>
            </a:r>
            <a:r>
              <a:rPr lang="cs-CZ" dirty="0"/>
              <a:t> and </a:t>
            </a:r>
            <a:r>
              <a:rPr lang="cs-CZ" dirty="0" err="1"/>
              <a:t>intrahepatic</a:t>
            </a:r>
            <a:r>
              <a:rPr lang="cs-CZ" dirty="0"/>
              <a:t> </a:t>
            </a:r>
            <a:r>
              <a:rPr lang="cs-CZ" dirty="0" err="1"/>
              <a:t>bile</a:t>
            </a:r>
            <a:r>
              <a:rPr lang="cs-CZ" dirty="0"/>
              <a:t> </a:t>
            </a:r>
            <a:r>
              <a:rPr lang="cs-CZ" dirty="0" err="1"/>
              <a:t>ducts</a:t>
            </a:r>
            <a:r>
              <a:rPr lang="cs-CZ" dirty="0"/>
              <a:t> → </a:t>
            </a:r>
            <a:r>
              <a:rPr lang="cs-CZ" dirty="0" err="1"/>
              <a:t>segmental</a:t>
            </a:r>
            <a:r>
              <a:rPr lang="cs-CZ" dirty="0"/>
              <a:t> </a:t>
            </a:r>
            <a:r>
              <a:rPr lang="cs-CZ" dirty="0" err="1"/>
              <a:t>stenosis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→ </a:t>
            </a:r>
            <a:r>
              <a:rPr lang="cs-CZ" dirty="0" err="1"/>
              <a:t>dilation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preserved</a:t>
            </a:r>
            <a:r>
              <a:rPr lang="cs-CZ" dirty="0"/>
              <a:t> </a:t>
            </a:r>
            <a:r>
              <a:rPr lang="cs-CZ" dirty="0" err="1"/>
              <a:t>segments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Histology: „</a:t>
            </a:r>
            <a:r>
              <a:rPr lang="cs-CZ" dirty="0" err="1"/>
              <a:t>onion</a:t>
            </a:r>
            <a:r>
              <a:rPr lang="cs-CZ" dirty="0"/>
              <a:t> skin“ </a:t>
            </a:r>
            <a:r>
              <a:rPr lang="cs-CZ" dirty="0" err="1"/>
              <a:t>fibrosis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959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3286" y="244929"/>
            <a:ext cx="5208814" cy="469616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PBC</a:t>
            </a:r>
            <a:r>
              <a:rPr lang="cs-CZ" dirty="0"/>
              <a:t>: </a:t>
            </a:r>
            <a:r>
              <a:rPr lang="cs-CZ" dirty="0" err="1"/>
              <a:t>microscopic</a:t>
            </a:r>
            <a:r>
              <a:rPr lang="cs-CZ" dirty="0"/>
              <a:t> </a:t>
            </a:r>
            <a:r>
              <a:rPr lang="cs-CZ" dirty="0" err="1"/>
              <a:t>bile</a:t>
            </a:r>
            <a:r>
              <a:rPr lang="cs-CZ" dirty="0"/>
              <a:t> </a:t>
            </a:r>
            <a:r>
              <a:rPr lang="cs-CZ" dirty="0" err="1"/>
              <a:t>ducts</a:t>
            </a:r>
            <a:endParaRPr lang="cs-CZ" dirty="0"/>
          </a:p>
          <a:p>
            <a:r>
              <a:rPr lang="cs-CZ" dirty="0"/>
              <a:t>v 90-95 % in F</a:t>
            </a:r>
          </a:p>
          <a:p>
            <a:r>
              <a:rPr lang="cs-CZ" dirty="0"/>
              <a:t>pruritus (</a:t>
            </a:r>
            <a:r>
              <a:rPr lang="cs-CZ" dirty="0" err="1"/>
              <a:t>anicteric</a:t>
            </a:r>
            <a:r>
              <a:rPr lang="cs-CZ" dirty="0"/>
              <a:t> </a:t>
            </a:r>
            <a:r>
              <a:rPr lang="cs-CZ" dirty="0" err="1"/>
              <a:t>cholestasis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dirty="0" err="1"/>
              <a:t>precedes</a:t>
            </a:r>
            <a:r>
              <a:rPr lang="cs-CZ" dirty="0"/>
              <a:t> dg. </a:t>
            </a:r>
            <a:r>
              <a:rPr lang="cs-CZ" dirty="0" err="1"/>
              <a:t>of</a:t>
            </a:r>
            <a:r>
              <a:rPr lang="cs-CZ" dirty="0"/>
              <a:t> PBC</a:t>
            </a:r>
          </a:p>
          <a:p>
            <a:r>
              <a:rPr lang="cs-CZ" dirty="0" err="1"/>
              <a:t>icterus</a:t>
            </a:r>
            <a:r>
              <a:rPr lang="cs-CZ" dirty="0"/>
              <a:t> – </a:t>
            </a:r>
            <a:r>
              <a:rPr lang="cs-CZ" dirty="0" err="1"/>
              <a:t>unfauvorable</a:t>
            </a:r>
            <a:r>
              <a:rPr lang="cs-CZ" dirty="0"/>
              <a:t> sign</a:t>
            </a:r>
          </a:p>
          <a:p>
            <a:endParaRPr lang="cs-CZ" dirty="0"/>
          </a:p>
          <a:p>
            <a:r>
              <a:rPr lang="cs-CZ" dirty="0"/>
              <a:t>↑ </a:t>
            </a:r>
            <a:r>
              <a:rPr lang="cs-CZ" dirty="0" err="1"/>
              <a:t>IgM</a:t>
            </a:r>
            <a:r>
              <a:rPr lang="cs-CZ" dirty="0"/>
              <a:t>, </a:t>
            </a:r>
            <a:r>
              <a:rPr lang="cs-CZ" dirty="0">
                <a:solidFill>
                  <a:srgbClr val="00B050"/>
                </a:solidFill>
              </a:rPr>
              <a:t>+AMA (M2)</a:t>
            </a:r>
            <a:r>
              <a:rPr lang="cs-CZ" dirty="0"/>
              <a:t>,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/>
              <a:t>ev. ANA</a:t>
            </a:r>
          </a:p>
          <a:p>
            <a:r>
              <a:rPr lang="cs-CZ" u="sng" dirty="0" err="1"/>
              <a:t>abdominal</a:t>
            </a:r>
            <a:r>
              <a:rPr lang="cs-CZ" u="sng" dirty="0"/>
              <a:t> US </a:t>
            </a:r>
            <a:r>
              <a:rPr lang="cs-CZ" u="sng" dirty="0" err="1"/>
              <a:t>for</a:t>
            </a:r>
            <a:r>
              <a:rPr lang="cs-CZ" u="sng" dirty="0"/>
              <a:t> </a:t>
            </a:r>
            <a:r>
              <a:rPr lang="cs-CZ" u="sng" dirty="0" err="1"/>
              <a:t>dif</a:t>
            </a:r>
            <a:r>
              <a:rPr lang="cs-CZ" u="sng" dirty="0"/>
              <a:t>. dg.</a:t>
            </a:r>
          </a:p>
          <a:p>
            <a:r>
              <a:rPr lang="cs-CZ" dirty="0"/>
              <a:t>histology in dg.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0556" y="244929"/>
            <a:ext cx="6101443" cy="469616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PSC</a:t>
            </a:r>
            <a:r>
              <a:rPr lang="cs-CZ" dirty="0">
                <a:solidFill>
                  <a:srgbClr val="0070C0"/>
                </a:solidFill>
              </a:rPr>
              <a:t>: </a:t>
            </a:r>
            <a:r>
              <a:rPr lang="cs-CZ" dirty="0" err="1"/>
              <a:t>macroscopic</a:t>
            </a:r>
            <a:r>
              <a:rPr lang="cs-CZ" dirty="0"/>
              <a:t> </a:t>
            </a:r>
            <a:r>
              <a:rPr lang="cs-CZ" dirty="0" err="1"/>
              <a:t>bile</a:t>
            </a:r>
            <a:r>
              <a:rPr lang="cs-CZ" dirty="0"/>
              <a:t> </a:t>
            </a:r>
            <a:r>
              <a:rPr lang="cs-CZ" dirty="0" err="1"/>
              <a:t>ducts</a:t>
            </a:r>
            <a:endParaRPr lang="cs-CZ" dirty="0"/>
          </a:p>
          <a:p>
            <a:r>
              <a:rPr lang="cs-CZ" dirty="0"/>
              <a:t>M:F = 2:1</a:t>
            </a:r>
          </a:p>
          <a:p>
            <a:r>
              <a:rPr lang="cs-CZ" dirty="0"/>
              <a:t>in 80 % </a:t>
            </a:r>
            <a:r>
              <a:rPr lang="cs-CZ" dirty="0" err="1"/>
              <a:t>precedes</a:t>
            </a:r>
            <a:r>
              <a:rPr lang="cs-CZ" dirty="0"/>
              <a:t> UC (</a:t>
            </a:r>
            <a:r>
              <a:rPr lang="cs-CZ" dirty="0" err="1"/>
              <a:t>less</a:t>
            </a:r>
            <a:r>
              <a:rPr lang="cs-CZ" dirty="0"/>
              <a:t> </a:t>
            </a:r>
            <a:r>
              <a:rPr lang="cs-CZ" dirty="0" err="1"/>
              <a:t>mC</a:t>
            </a:r>
            <a:r>
              <a:rPr lang="cs-CZ" dirty="0"/>
              <a:t>)</a:t>
            </a:r>
          </a:p>
          <a:p>
            <a:r>
              <a:rPr lang="cs-CZ" dirty="0" err="1"/>
              <a:t>icterus</a:t>
            </a:r>
            <a:r>
              <a:rPr lang="cs-CZ" dirty="0"/>
              <a:t>, </a:t>
            </a:r>
            <a:r>
              <a:rPr lang="cs-CZ" dirty="0" err="1"/>
              <a:t>cholangoitídy</a:t>
            </a:r>
            <a:r>
              <a:rPr lang="cs-CZ" dirty="0"/>
              <a:t> hnisavé →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biliary</a:t>
            </a:r>
            <a:r>
              <a:rPr lang="cs-CZ" dirty="0"/>
              <a:t> </a:t>
            </a:r>
            <a:r>
              <a:rPr lang="cs-CZ" dirty="0" err="1"/>
              <a:t>cirrhosis</a:t>
            </a:r>
            <a:r>
              <a:rPr lang="cs-CZ" dirty="0"/>
              <a:t> and   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dirty="0" err="1"/>
              <a:t>cholangiocarcinoma</a:t>
            </a:r>
            <a:r>
              <a:rPr lang="cs-CZ" dirty="0"/>
              <a:t> (Ca 19-9)</a:t>
            </a:r>
          </a:p>
          <a:p>
            <a:r>
              <a:rPr lang="cs-CZ" dirty="0"/>
              <a:t>(ANA, ASMA)</a:t>
            </a:r>
          </a:p>
          <a:p>
            <a:r>
              <a:rPr lang="cs-CZ" dirty="0"/>
              <a:t>ERCP, MRCP</a:t>
            </a:r>
          </a:p>
          <a:p>
            <a:r>
              <a:rPr lang="cs-CZ" dirty="0"/>
              <a:t>(liver </a:t>
            </a:r>
            <a:r>
              <a:rPr lang="cs-CZ" dirty="0" err="1"/>
              <a:t>biopsy</a:t>
            </a:r>
            <a:r>
              <a:rPr lang="cs-CZ" dirty="0"/>
              <a:t> not dg.)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890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10342"/>
          </a:xfrm>
        </p:spPr>
        <p:txBody>
          <a:bodyPr/>
          <a:lstStyle/>
          <a:p>
            <a:pPr algn="ctr"/>
            <a:r>
              <a:rPr lang="cs-CZ" b="1" dirty="0" err="1"/>
              <a:t>Therapy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>
                <a:solidFill>
                  <a:srgbClr val="00B050"/>
                </a:solidFill>
              </a:rPr>
              <a:t>PBC </a:t>
            </a:r>
            <a:r>
              <a:rPr lang="cs-CZ" b="1" dirty="0"/>
              <a:t>and </a:t>
            </a:r>
            <a:r>
              <a:rPr lang="cs-CZ" b="1" dirty="0">
                <a:solidFill>
                  <a:srgbClr val="0070C0"/>
                </a:solidFill>
              </a:rPr>
              <a:t>PSC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6483" y="1110342"/>
            <a:ext cx="11405788" cy="574765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UDCA </a:t>
            </a:r>
            <a:r>
              <a:rPr lang="cs-CZ" dirty="0">
                <a:solidFill>
                  <a:srgbClr val="00B050"/>
                </a:solidFill>
              </a:rPr>
              <a:t>15</a:t>
            </a:r>
            <a:r>
              <a:rPr lang="cs-CZ" dirty="0"/>
              <a:t> – </a:t>
            </a:r>
            <a:r>
              <a:rPr lang="cs-CZ" dirty="0">
                <a:solidFill>
                  <a:srgbClr val="0070C0"/>
                </a:solidFill>
              </a:rPr>
              <a:t>20</a:t>
            </a:r>
            <a:r>
              <a:rPr lang="cs-CZ" dirty="0"/>
              <a:t> mg/kg </a:t>
            </a:r>
            <a:r>
              <a:rPr lang="cs-CZ" dirty="0" err="1"/>
              <a:t>daily</a:t>
            </a:r>
            <a:r>
              <a:rPr lang="cs-CZ" dirty="0"/>
              <a:t>, </a:t>
            </a:r>
            <a:r>
              <a:rPr lang="cs-CZ" dirty="0" err="1">
                <a:solidFill>
                  <a:srgbClr val="00B050"/>
                </a:solidFill>
              </a:rPr>
              <a:t>improves</a:t>
            </a:r>
            <a:r>
              <a:rPr lang="cs-CZ" dirty="0"/>
              <a:t>/</a:t>
            </a:r>
            <a:r>
              <a:rPr lang="cs-CZ" dirty="0">
                <a:solidFill>
                  <a:srgbClr val="0070C0"/>
                </a:solidFill>
              </a:rPr>
              <a:t>not </a:t>
            </a:r>
            <a:r>
              <a:rPr lang="cs-CZ" dirty="0" err="1">
                <a:solidFill>
                  <a:srgbClr val="0070C0"/>
                </a:solidFill>
              </a:rPr>
              <a:t>improves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/>
              <a:t>survival</a:t>
            </a:r>
            <a:endParaRPr lang="cs-CZ" dirty="0"/>
          </a:p>
          <a:p>
            <a:r>
              <a:rPr lang="cs-CZ" dirty="0">
                <a:solidFill>
                  <a:srgbClr val="00B050"/>
                </a:solidFill>
              </a:rPr>
              <a:t>UDCA + </a:t>
            </a:r>
            <a:r>
              <a:rPr lang="cs-CZ" dirty="0" err="1">
                <a:solidFill>
                  <a:srgbClr val="00B050"/>
                </a:solidFill>
              </a:rPr>
              <a:t>glucocorticoid</a:t>
            </a:r>
            <a:r>
              <a:rPr lang="cs-CZ" dirty="0">
                <a:solidFill>
                  <a:srgbClr val="00B050"/>
                </a:solidFill>
              </a:rPr>
              <a:t> (</a:t>
            </a:r>
            <a:r>
              <a:rPr lang="cs-CZ" dirty="0" err="1">
                <a:solidFill>
                  <a:srgbClr val="00B050"/>
                </a:solidFill>
              </a:rPr>
              <a:t>budesonid</a:t>
            </a:r>
            <a:r>
              <a:rPr lang="cs-CZ" dirty="0">
                <a:solidFill>
                  <a:srgbClr val="00B050"/>
                </a:solidFill>
              </a:rPr>
              <a:t>)</a:t>
            </a:r>
          </a:p>
          <a:p>
            <a:r>
              <a:rPr lang="cs-CZ" dirty="0"/>
              <a:t>2nd linie: </a:t>
            </a:r>
            <a:r>
              <a:rPr lang="cs-CZ" dirty="0" err="1"/>
              <a:t>obeticholic</a:t>
            </a:r>
            <a:r>
              <a:rPr lang="cs-CZ" dirty="0"/>
              <a:t> acid (</a:t>
            </a:r>
            <a:r>
              <a:rPr lang="cs-CZ" dirty="0" err="1"/>
              <a:t>modificated</a:t>
            </a:r>
            <a:r>
              <a:rPr lang="cs-CZ" dirty="0"/>
              <a:t> </a:t>
            </a:r>
            <a:r>
              <a:rPr lang="cs-CZ" dirty="0" err="1"/>
              <a:t>bile</a:t>
            </a:r>
            <a:r>
              <a:rPr lang="cs-CZ" dirty="0"/>
              <a:t> acid)</a:t>
            </a:r>
          </a:p>
          <a:p>
            <a:r>
              <a:rPr lang="cs-CZ" dirty="0">
                <a:solidFill>
                  <a:srgbClr val="0070C0"/>
                </a:solidFill>
              </a:rPr>
              <a:t>ATB </a:t>
            </a:r>
            <a:r>
              <a:rPr lang="cs-CZ" dirty="0"/>
              <a:t>(second. cholangitis), </a:t>
            </a:r>
            <a:r>
              <a:rPr lang="cs-CZ" dirty="0" err="1">
                <a:solidFill>
                  <a:srgbClr val="0070C0"/>
                </a:solidFill>
              </a:rPr>
              <a:t>therapeutical</a:t>
            </a:r>
            <a:r>
              <a:rPr lang="cs-CZ" dirty="0">
                <a:solidFill>
                  <a:srgbClr val="0070C0"/>
                </a:solidFill>
              </a:rPr>
              <a:t> ERCP: </a:t>
            </a:r>
            <a:r>
              <a:rPr lang="cs-CZ" dirty="0" err="1">
                <a:solidFill>
                  <a:srgbClr val="0070C0"/>
                </a:solidFill>
              </a:rPr>
              <a:t>baloon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dilation</a:t>
            </a:r>
            <a:r>
              <a:rPr lang="cs-CZ" dirty="0">
                <a:solidFill>
                  <a:srgbClr val="0070C0"/>
                </a:solidFill>
              </a:rPr>
              <a:t> and </a:t>
            </a:r>
            <a:r>
              <a:rPr lang="cs-CZ" dirty="0" err="1">
                <a:solidFill>
                  <a:srgbClr val="0070C0"/>
                </a:solidFill>
              </a:rPr>
              <a:t>stenting</a:t>
            </a:r>
            <a:endParaRPr lang="cs-CZ" dirty="0"/>
          </a:p>
          <a:p>
            <a:r>
              <a:rPr lang="cs-CZ" dirty="0" err="1"/>
              <a:t>Therapy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pruritus</a:t>
            </a:r>
          </a:p>
          <a:p>
            <a:pPr marL="0" indent="0">
              <a:buNone/>
            </a:pPr>
            <a:r>
              <a:rPr lang="cs-CZ" dirty="0"/>
              <a:t>        	</a:t>
            </a:r>
            <a:r>
              <a:rPr lang="cs-CZ" dirty="0" err="1"/>
              <a:t>antihistaminics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bile</a:t>
            </a:r>
            <a:r>
              <a:rPr lang="cs-CZ" dirty="0"/>
              <a:t> acid </a:t>
            </a:r>
            <a:r>
              <a:rPr lang="cs-CZ" dirty="0" err="1"/>
              <a:t>sequestrants</a:t>
            </a:r>
            <a:r>
              <a:rPr lang="cs-CZ" dirty="0"/>
              <a:t> – </a:t>
            </a:r>
            <a:r>
              <a:rPr lang="cs-CZ" dirty="0" err="1"/>
              <a:t>cholestyramine</a:t>
            </a:r>
            <a:r>
              <a:rPr lang="cs-CZ" dirty="0"/>
              <a:t> (</a:t>
            </a:r>
            <a:r>
              <a:rPr lang="cs-CZ" dirty="0" err="1"/>
              <a:t>bounds</a:t>
            </a:r>
            <a:r>
              <a:rPr lang="cs-CZ" dirty="0"/>
              <a:t> BA in GIT)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rifampicin</a:t>
            </a:r>
            <a:r>
              <a:rPr lang="cs-CZ" dirty="0"/>
              <a:t> (</a:t>
            </a:r>
            <a:r>
              <a:rPr lang="cs-CZ" dirty="0" err="1"/>
              <a:t>inhibition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E-H </a:t>
            </a:r>
            <a:r>
              <a:rPr lang="cs-CZ" dirty="0" err="1"/>
              <a:t>circulation</a:t>
            </a:r>
            <a:r>
              <a:rPr lang="cs-CZ" dirty="0"/>
              <a:t>:							         </a:t>
            </a:r>
            <a:r>
              <a:rPr lang="cs-CZ" dirty="0" err="1"/>
              <a:t>inhibition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BA </a:t>
            </a:r>
            <a:r>
              <a:rPr lang="cs-CZ" dirty="0" err="1"/>
              <a:t>uptake</a:t>
            </a:r>
            <a:r>
              <a:rPr lang="cs-CZ" dirty="0"/>
              <a:t> by </a:t>
            </a:r>
            <a:r>
              <a:rPr lang="cs-CZ" dirty="0" err="1"/>
              <a:t>hepatocytes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nasobiliary</a:t>
            </a:r>
            <a:r>
              <a:rPr lang="cs-CZ" dirty="0"/>
              <a:t> </a:t>
            </a:r>
            <a:r>
              <a:rPr lang="cs-CZ" dirty="0" err="1"/>
              <a:t>drainage</a:t>
            </a:r>
            <a:endParaRPr lang="cs-CZ" dirty="0"/>
          </a:p>
          <a:p>
            <a:r>
              <a:rPr lang="cs-CZ" dirty="0" err="1"/>
              <a:t>Th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osteoporosis</a:t>
            </a:r>
            <a:r>
              <a:rPr lang="cs-CZ" dirty="0"/>
              <a:t> (</a:t>
            </a:r>
            <a:r>
              <a:rPr lang="cs-CZ" dirty="0" err="1"/>
              <a:t>deficiency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vit. A,D,E,K)</a:t>
            </a:r>
          </a:p>
          <a:p>
            <a:r>
              <a:rPr lang="cs-CZ" dirty="0"/>
              <a:t>Liver </a:t>
            </a:r>
            <a:r>
              <a:rPr lang="cs-CZ" dirty="0" err="1"/>
              <a:t>Tx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643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1850" y="1017918"/>
            <a:ext cx="10515600" cy="1224950"/>
          </a:xfrm>
        </p:spPr>
        <p:txBody>
          <a:bodyPr>
            <a:normAutofit/>
          </a:bodyPr>
          <a:lstStyle/>
          <a:p>
            <a:pPr algn="ctr"/>
            <a:r>
              <a:rPr lang="cs-CZ" b="1" dirty="0" err="1"/>
              <a:t>Chronic</a:t>
            </a:r>
            <a:r>
              <a:rPr lang="cs-CZ" b="1" dirty="0"/>
              <a:t> liver </a:t>
            </a:r>
            <a:r>
              <a:rPr lang="cs-CZ" b="1" dirty="0" err="1"/>
              <a:t>disorders</a:t>
            </a:r>
            <a:endParaRPr lang="cs-CZ" b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831850" y="3536831"/>
            <a:ext cx="10515600" cy="255282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70C0"/>
                </a:solidFill>
              </a:rPr>
              <a:t>early </a:t>
            </a:r>
            <a:r>
              <a:rPr lang="cs-CZ" sz="4000" b="1" dirty="0" err="1">
                <a:solidFill>
                  <a:srgbClr val="0070C0"/>
                </a:solidFill>
              </a:rPr>
              <a:t>diagnosis</a:t>
            </a:r>
            <a:r>
              <a:rPr lang="cs-CZ" sz="4000" b="1" dirty="0">
                <a:solidFill>
                  <a:srgbClr val="0070C0"/>
                </a:solidFill>
              </a:rPr>
              <a:t> and </a:t>
            </a:r>
            <a:r>
              <a:rPr lang="cs-CZ" sz="4000" b="1" dirty="0" err="1">
                <a:solidFill>
                  <a:srgbClr val="0070C0"/>
                </a:solidFill>
              </a:rPr>
              <a:t>treatment</a:t>
            </a:r>
            <a:r>
              <a:rPr lang="cs-CZ" sz="4000" b="1" dirty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cs-CZ" sz="4000" b="1" dirty="0">
                <a:solidFill>
                  <a:srgbClr val="0070C0"/>
                </a:solidFill>
              </a:rPr>
              <a:t>to </a:t>
            </a:r>
            <a:r>
              <a:rPr lang="cs-CZ" sz="4000" b="1" dirty="0" err="1">
                <a:solidFill>
                  <a:srgbClr val="0070C0"/>
                </a:solidFill>
              </a:rPr>
              <a:t>prevent</a:t>
            </a:r>
            <a:r>
              <a:rPr lang="cs-CZ" sz="4000" b="1" dirty="0">
                <a:solidFill>
                  <a:srgbClr val="0070C0"/>
                </a:solidFill>
              </a:rPr>
              <a:t> liver </a:t>
            </a:r>
            <a:r>
              <a:rPr lang="cs-CZ" sz="4000" b="1" dirty="0" err="1">
                <a:solidFill>
                  <a:srgbClr val="0070C0"/>
                </a:solidFill>
              </a:rPr>
              <a:t>fibrosis</a:t>
            </a:r>
            <a:r>
              <a:rPr lang="cs-CZ" sz="4000" b="1" dirty="0">
                <a:solidFill>
                  <a:srgbClr val="0070C0"/>
                </a:solidFill>
              </a:rPr>
              <a:t> and </a:t>
            </a:r>
            <a:r>
              <a:rPr lang="cs-CZ" sz="4000" b="1" dirty="0" err="1">
                <a:solidFill>
                  <a:srgbClr val="0070C0"/>
                </a:solidFill>
              </a:rPr>
              <a:t>cirrhosis</a:t>
            </a:r>
            <a:endParaRPr lang="cs-CZ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499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Metabolic</a:t>
            </a:r>
            <a:r>
              <a:rPr lang="cs-CZ" b="1" dirty="0"/>
              <a:t> liver </a:t>
            </a:r>
            <a:r>
              <a:rPr lang="cs-CZ" b="1" dirty="0" err="1"/>
              <a:t>diseases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err="1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Hereditary</a:t>
            </a:r>
            <a:r>
              <a:rPr lang="cs-CZ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hemochromatosis</a:t>
            </a:r>
            <a:br>
              <a:rPr lang="cs-CZ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992085" y="1505744"/>
            <a:ext cx="8229600" cy="5733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Basic </a:t>
            </a:r>
            <a:r>
              <a:rPr lang="cs-CZ" u="sng" dirty="0" err="1"/>
              <a:t>knowledge</a:t>
            </a:r>
            <a:r>
              <a:rPr lang="cs-CZ" u="sng" dirty="0"/>
              <a:t>:</a:t>
            </a:r>
          </a:p>
          <a:p>
            <a:r>
              <a:rPr lang="cs-CZ" dirty="0"/>
              <a:t>iron </a:t>
            </a:r>
            <a:r>
              <a:rPr lang="cs-CZ" dirty="0" err="1"/>
              <a:t>metabolism</a:t>
            </a:r>
            <a:r>
              <a:rPr lang="cs-CZ" dirty="0"/>
              <a:t>: </a:t>
            </a:r>
            <a:r>
              <a:rPr lang="cs-CZ" dirty="0" err="1"/>
              <a:t>total</a:t>
            </a:r>
            <a:r>
              <a:rPr lang="cs-CZ" dirty="0"/>
              <a:t> body iron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regulated</a:t>
            </a:r>
            <a:r>
              <a:rPr lang="cs-CZ" dirty="0"/>
              <a:t> by </a:t>
            </a:r>
            <a:r>
              <a:rPr lang="cs-CZ" dirty="0" err="1"/>
              <a:t>intestinal</a:t>
            </a:r>
            <a:r>
              <a:rPr lang="cs-CZ" dirty="0"/>
              <a:t> </a:t>
            </a:r>
            <a:r>
              <a:rPr lang="cs-CZ" dirty="0" err="1"/>
              <a:t>absorption</a:t>
            </a:r>
            <a:r>
              <a:rPr lang="cs-CZ" dirty="0"/>
              <a:t> (</a:t>
            </a:r>
            <a:r>
              <a:rPr lang="cs-CZ" dirty="0" err="1">
                <a:solidFill>
                  <a:schemeClr val="accent6"/>
                </a:solidFill>
              </a:rPr>
              <a:t>hepcidin</a:t>
            </a:r>
            <a:r>
              <a:rPr lang="cs-CZ" dirty="0">
                <a:solidFill>
                  <a:schemeClr val="accent6"/>
                </a:solidFill>
              </a:rPr>
              <a:t> and </a:t>
            </a:r>
            <a:r>
              <a:rPr lang="cs-CZ" dirty="0" err="1">
                <a:solidFill>
                  <a:schemeClr val="accent6"/>
                </a:solidFill>
              </a:rPr>
              <a:t>other</a:t>
            </a: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dirty="0" err="1">
                <a:solidFill>
                  <a:schemeClr val="accent6"/>
                </a:solidFill>
              </a:rPr>
              <a:t>proteins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>
                <a:solidFill>
                  <a:srgbClr val="0070C0"/>
                </a:solidFill>
              </a:rPr>
              <a:t>hemochromatosis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= </a:t>
            </a:r>
            <a:r>
              <a:rPr lang="cs-CZ" dirty="0" err="1"/>
              <a:t>heritable</a:t>
            </a:r>
            <a:r>
              <a:rPr lang="cs-CZ" dirty="0"/>
              <a:t> (AR), </a:t>
            </a:r>
            <a:r>
              <a:rPr lang="cs-CZ" dirty="0" err="1"/>
              <a:t>caused</a:t>
            </a:r>
            <a:r>
              <a:rPr lang="cs-CZ" dirty="0"/>
              <a:t> by </a:t>
            </a:r>
            <a:r>
              <a:rPr lang="cs-CZ" dirty="0" err="1"/>
              <a:t>excessive</a:t>
            </a:r>
            <a:r>
              <a:rPr lang="cs-CZ" dirty="0"/>
              <a:t> </a:t>
            </a:r>
            <a:r>
              <a:rPr lang="cs-CZ" dirty="0" err="1"/>
              <a:t>Fe</a:t>
            </a:r>
            <a:r>
              <a:rPr lang="cs-CZ" dirty="0"/>
              <a:t> </a:t>
            </a:r>
            <a:r>
              <a:rPr lang="cs-CZ" dirty="0" err="1"/>
              <a:t>intestinal</a:t>
            </a:r>
            <a:r>
              <a:rPr lang="cs-CZ" dirty="0"/>
              <a:t> </a:t>
            </a:r>
            <a:r>
              <a:rPr lang="cs-CZ" dirty="0" err="1"/>
              <a:t>absorption</a:t>
            </a:r>
            <a:endParaRPr lang="cs-CZ" dirty="0"/>
          </a:p>
          <a:p>
            <a:endParaRPr lang="cs-CZ" dirty="0">
              <a:solidFill>
                <a:srgbClr val="0070C0"/>
              </a:solidFill>
            </a:endParaRPr>
          </a:p>
          <a:p>
            <a:r>
              <a:rPr lang="cs-CZ" b="1" dirty="0" err="1">
                <a:solidFill>
                  <a:srgbClr val="C00000"/>
                </a:solidFill>
              </a:rPr>
              <a:t>hemosiderosis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= </a:t>
            </a:r>
            <a:r>
              <a:rPr lang="cs-CZ" dirty="0" err="1"/>
              <a:t>disorder</a:t>
            </a:r>
            <a:r>
              <a:rPr lang="cs-CZ" dirty="0"/>
              <a:t> </a:t>
            </a:r>
            <a:r>
              <a:rPr lang="cs-CZ" dirty="0" err="1"/>
              <a:t>associated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parenteral</a:t>
            </a:r>
            <a:r>
              <a:rPr lang="cs-CZ" dirty="0"/>
              <a:t> </a:t>
            </a:r>
            <a:r>
              <a:rPr lang="cs-CZ" dirty="0" err="1"/>
              <a:t>Fe</a:t>
            </a:r>
            <a:r>
              <a:rPr lang="cs-CZ" dirty="0"/>
              <a:t> </a:t>
            </a:r>
            <a:r>
              <a:rPr lang="cs-CZ" dirty="0" err="1"/>
              <a:t>administration</a:t>
            </a:r>
            <a:r>
              <a:rPr lang="cs-CZ" dirty="0"/>
              <a:t> (</a:t>
            </a:r>
            <a:r>
              <a:rPr lang="cs-CZ" dirty="0" err="1"/>
              <a:t>repetitive</a:t>
            </a:r>
            <a:r>
              <a:rPr lang="cs-CZ" dirty="0"/>
              <a:t> </a:t>
            </a:r>
            <a:r>
              <a:rPr lang="cs-CZ" dirty="0" err="1"/>
              <a:t>transfusions</a:t>
            </a:r>
            <a:r>
              <a:rPr lang="cs-CZ" dirty="0"/>
              <a:t>), </a:t>
            </a:r>
            <a:r>
              <a:rPr lang="cs-CZ" dirty="0" err="1"/>
              <a:t>ineffective</a:t>
            </a:r>
            <a:r>
              <a:rPr lang="cs-CZ" dirty="0"/>
              <a:t> </a:t>
            </a:r>
            <a:r>
              <a:rPr lang="cs-CZ" dirty="0" err="1"/>
              <a:t>erythropoiesis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chronic</a:t>
            </a:r>
            <a:r>
              <a:rPr lang="cs-CZ" dirty="0"/>
              <a:t> liver </a:t>
            </a:r>
            <a:r>
              <a:rPr lang="cs-CZ" dirty="0" err="1"/>
              <a:t>disease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295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24744"/>
          </a:xfrm>
        </p:spPr>
        <p:txBody>
          <a:bodyPr/>
          <a:lstStyle/>
          <a:p>
            <a:pPr algn="ctr"/>
            <a:r>
              <a:rPr lang="cs-CZ" b="1" dirty="0" err="1">
                <a:solidFill>
                  <a:schemeClr val="accent6"/>
                </a:solidFill>
              </a:rPr>
              <a:t>Hepcidin</a:t>
            </a:r>
            <a:endParaRPr lang="cs-CZ" b="1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1703513" y="1556793"/>
            <a:ext cx="4615433" cy="449736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iron </a:t>
            </a:r>
            <a:r>
              <a:rPr lang="cs-CZ" dirty="0" err="1"/>
              <a:t>regulatory</a:t>
            </a:r>
            <a:r>
              <a:rPr lang="cs-CZ" dirty="0"/>
              <a:t> hormone</a:t>
            </a:r>
          </a:p>
          <a:p>
            <a:pPr marL="0" indent="0">
              <a:buNone/>
            </a:pPr>
            <a:r>
              <a:rPr lang="cs-CZ" dirty="0"/>
              <a:t>-   </a:t>
            </a:r>
            <a:r>
              <a:rPr lang="cs-CZ" dirty="0" err="1"/>
              <a:t>secreted</a:t>
            </a:r>
            <a:r>
              <a:rPr lang="cs-CZ" dirty="0"/>
              <a:t> by </a:t>
            </a:r>
            <a:r>
              <a:rPr lang="cs-CZ" dirty="0" err="1"/>
              <a:t>hepatocytes</a:t>
            </a:r>
            <a:endParaRPr lang="cs-CZ" dirty="0"/>
          </a:p>
          <a:p>
            <a:pPr>
              <a:buFontTx/>
              <a:buChar char="-"/>
            </a:pPr>
            <a:r>
              <a:rPr lang="cs-CZ" dirty="0" err="1"/>
              <a:t>blockes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expression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ferroportin</a:t>
            </a:r>
            <a:r>
              <a:rPr lang="cs-CZ" dirty="0"/>
              <a:t> (</a:t>
            </a:r>
            <a:r>
              <a:rPr lang="cs-CZ" dirty="0" err="1"/>
              <a:t>Fe</a:t>
            </a:r>
            <a:r>
              <a:rPr lang="cs-CZ" dirty="0"/>
              <a:t> </a:t>
            </a:r>
            <a:r>
              <a:rPr lang="cs-CZ" dirty="0" err="1"/>
              <a:t>efflux</a:t>
            </a:r>
            <a:r>
              <a:rPr lang="cs-CZ" dirty="0"/>
              <a:t> </a:t>
            </a:r>
            <a:r>
              <a:rPr lang="cs-CZ" dirty="0" err="1"/>
              <a:t>chanel</a:t>
            </a:r>
            <a:r>
              <a:rPr lang="cs-CZ" dirty="0"/>
              <a:t> on </a:t>
            </a:r>
            <a:r>
              <a:rPr lang="cs-CZ" dirty="0" err="1"/>
              <a:t>intestinal</a:t>
            </a:r>
            <a:r>
              <a:rPr lang="cs-CZ" dirty="0"/>
              <a:t> </a:t>
            </a:r>
            <a:r>
              <a:rPr lang="cs-CZ" dirty="0" err="1"/>
              <a:t>epitelium</a:t>
            </a:r>
            <a:r>
              <a:rPr lang="cs-CZ" dirty="0"/>
              <a:t> and on </a:t>
            </a:r>
            <a:r>
              <a:rPr lang="cs-CZ" dirty="0" err="1"/>
              <a:t>macrofages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r>
              <a:rPr lang="cs-CZ" dirty="0" err="1">
                <a:solidFill>
                  <a:schemeClr val="accent6"/>
                </a:solidFill>
              </a:rPr>
              <a:t>hepcidin</a:t>
            </a: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dirty="0" err="1">
                <a:solidFill>
                  <a:schemeClr val="accent6"/>
                </a:solidFill>
              </a:rPr>
              <a:t>lowers</a:t>
            </a:r>
            <a:r>
              <a:rPr lang="cs-CZ" dirty="0">
                <a:solidFill>
                  <a:schemeClr val="accent6"/>
                </a:solidFill>
              </a:rPr>
              <a:t> plasma iron </a:t>
            </a:r>
            <a:r>
              <a:rPr lang="cs-CZ" dirty="0"/>
              <a:t>→ </a:t>
            </a:r>
            <a:r>
              <a:rPr lang="cs-CZ" dirty="0" err="1"/>
              <a:t>hepcidin</a:t>
            </a:r>
            <a:r>
              <a:rPr lang="cs-CZ" dirty="0"/>
              <a:t> </a:t>
            </a:r>
            <a:r>
              <a:rPr lang="cs-CZ" dirty="0" err="1"/>
              <a:t>deficiency</a:t>
            </a:r>
            <a:r>
              <a:rPr lang="cs-CZ" dirty="0"/>
              <a:t> →        </a:t>
            </a:r>
            <a:r>
              <a:rPr lang="cs-CZ" dirty="0" err="1">
                <a:solidFill>
                  <a:srgbClr val="0070C0"/>
                </a:solidFill>
              </a:rPr>
              <a:t>Fe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overload</a:t>
            </a:r>
            <a:endParaRPr lang="cs-CZ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cs-CZ" i="1" dirty="0" err="1"/>
              <a:t>Bacterial</a:t>
            </a:r>
            <a:r>
              <a:rPr lang="cs-CZ" i="1" dirty="0"/>
              <a:t> </a:t>
            </a:r>
            <a:r>
              <a:rPr lang="cs-CZ" i="1" dirty="0" err="1"/>
              <a:t>sepsis</a:t>
            </a:r>
            <a:r>
              <a:rPr lang="cs-CZ" i="1" dirty="0"/>
              <a:t>: IL-6 </a:t>
            </a:r>
            <a:r>
              <a:rPr lang="cs-CZ" i="1" dirty="0" err="1"/>
              <a:t>stimulates</a:t>
            </a:r>
            <a:r>
              <a:rPr lang="cs-CZ" i="1" dirty="0"/>
              <a:t> </a:t>
            </a:r>
            <a:r>
              <a:rPr lang="cs-CZ" i="1" dirty="0" err="1"/>
              <a:t>sekretion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hepcidin</a:t>
            </a:r>
            <a:r>
              <a:rPr lang="cs-CZ" i="1" dirty="0"/>
              <a:t>:  </a:t>
            </a:r>
            <a:r>
              <a:rPr lang="cs-CZ" b="1" i="1" dirty="0"/>
              <a:t>↓S-</a:t>
            </a:r>
            <a:r>
              <a:rPr lang="cs-CZ" b="1" i="1" dirty="0" err="1"/>
              <a:t>Fe</a:t>
            </a:r>
            <a:r>
              <a:rPr lang="cs-CZ" b="1" i="1" dirty="0"/>
              <a:t> </a:t>
            </a:r>
            <a:r>
              <a:rPr lang="cs-CZ" i="1" dirty="0"/>
              <a:t>(↓ </a:t>
            </a:r>
            <a:r>
              <a:rPr lang="cs-CZ" i="1" dirty="0" err="1"/>
              <a:t>intest.absorption</a:t>
            </a:r>
            <a:r>
              <a:rPr lang="cs-CZ" i="1" dirty="0"/>
              <a:t> + </a:t>
            </a:r>
            <a:r>
              <a:rPr lang="cs-CZ" i="1" dirty="0" err="1"/>
              <a:t>retention</a:t>
            </a:r>
            <a:r>
              <a:rPr lang="cs-CZ" i="1" dirty="0"/>
              <a:t> in </a:t>
            </a:r>
            <a:r>
              <a:rPr lang="cs-CZ" i="1" dirty="0" err="1"/>
              <a:t>macrofages</a:t>
            </a:r>
            <a:r>
              <a:rPr lang="cs-CZ" i="1" dirty="0"/>
              <a:t>) → </a:t>
            </a:r>
            <a:r>
              <a:rPr lang="cs-CZ" b="1" i="1" dirty="0"/>
              <a:t>↓ </a:t>
            </a:r>
            <a:r>
              <a:rPr lang="cs-CZ" b="1" i="1" dirty="0" err="1"/>
              <a:t>reproduction</a:t>
            </a:r>
            <a:r>
              <a:rPr lang="cs-CZ" b="1" i="1" dirty="0"/>
              <a:t> </a:t>
            </a:r>
            <a:r>
              <a:rPr lang="cs-CZ" b="1" i="1" dirty="0" err="1"/>
              <a:t>of</a:t>
            </a:r>
            <a:r>
              <a:rPr lang="cs-CZ" b="1" i="1" dirty="0"/>
              <a:t> bakteria</a:t>
            </a:r>
          </a:p>
          <a:p>
            <a:pPr>
              <a:buFontTx/>
              <a:buChar char="-"/>
            </a:pPr>
            <a:endParaRPr lang="cs-CZ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13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40768"/>
          </a:xfrm>
        </p:spPr>
        <p:txBody>
          <a:bodyPr>
            <a:normAutofit/>
          </a:bodyPr>
          <a:lstStyle/>
          <a:p>
            <a:pPr algn="ctr"/>
            <a:r>
              <a:rPr lang="cs-CZ" b="1" dirty="0" err="1"/>
              <a:t>Other</a:t>
            </a:r>
            <a:r>
              <a:rPr lang="cs-CZ" b="1" dirty="0"/>
              <a:t> </a:t>
            </a:r>
            <a:r>
              <a:rPr lang="cs-CZ" b="1" dirty="0" err="1"/>
              <a:t>proteins</a:t>
            </a:r>
            <a:r>
              <a:rPr lang="cs-CZ" b="1" dirty="0"/>
              <a:t> </a:t>
            </a:r>
            <a:r>
              <a:rPr lang="cs-CZ" b="1" dirty="0" err="1"/>
              <a:t>involved</a:t>
            </a:r>
            <a:r>
              <a:rPr lang="cs-CZ" b="1" dirty="0"/>
              <a:t> in </a:t>
            </a:r>
            <a:r>
              <a:rPr lang="cs-CZ" b="1" dirty="0" err="1"/>
              <a:t>Fe</a:t>
            </a:r>
            <a:r>
              <a:rPr lang="cs-CZ" b="1" dirty="0"/>
              <a:t> </a:t>
            </a:r>
            <a:r>
              <a:rPr lang="cs-CZ" b="1" dirty="0" err="1"/>
              <a:t>metabolism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1919536" y="1340770"/>
            <a:ext cx="8291264" cy="12241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err="1"/>
              <a:t>e.g</a:t>
            </a:r>
            <a:r>
              <a:rPr lang="cs-CZ" dirty="0"/>
              <a:t>. HFE </a:t>
            </a:r>
            <a:r>
              <a:rPr lang="cs-CZ" i="1" dirty="0"/>
              <a:t>(</a:t>
            </a:r>
            <a:r>
              <a:rPr lang="cs-CZ" i="1" dirty="0" err="1"/>
              <a:t>high</a:t>
            </a:r>
            <a:r>
              <a:rPr lang="cs-CZ" i="1" dirty="0"/>
              <a:t> </a:t>
            </a:r>
            <a:r>
              <a:rPr lang="cs-CZ" i="1" dirty="0" err="1"/>
              <a:t>Fe</a:t>
            </a:r>
            <a:r>
              <a:rPr lang="cs-CZ" i="1" dirty="0"/>
              <a:t>),</a:t>
            </a:r>
            <a:r>
              <a:rPr lang="cs-CZ" dirty="0"/>
              <a:t> </a:t>
            </a:r>
            <a:r>
              <a:rPr lang="cs-CZ" dirty="0" err="1"/>
              <a:t>hemojuvelin</a:t>
            </a:r>
            <a:r>
              <a:rPr lang="cs-CZ" dirty="0"/>
              <a:t> (HJV), </a:t>
            </a:r>
            <a:r>
              <a:rPr lang="cs-CZ" dirty="0" err="1"/>
              <a:t>transferrin</a:t>
            </a:r>
            <a:r>
              <a:rPr lang="cs-CZ" dirty="0"/>
              <a:t> receptor 2</a:t>
            </a:r>
          </a:p>
          <a:p>
            <a:pPr marL="0" indent="0">
              <a:buNone/>
            </a:pPr>
            <a:r>
              <a:rPr lang="cs-CZ" b="1" dirty="0" err="1">
                <a:solidFill>
                  <a:schemeClr val="accent6"/>
                </a:solidFill>
              </a:rPr>
              <a:t>modulate</a:t>
            </a:r>
            <a:r>
              <a:rPr lang="cs-CZ" b="1" dirty="0">
                <a:solidFill>
                  <a:schemeClr val="accent6"/>
                </a:solidFill>
              </a:rPr>
              <a:t> </a:t>
            </a:r>
            <a:r>
              <a:rPr lang="cs-CZ" b="1" dirty="0" err="1">
                <a:solidFill>
                  <a:schemeClr val="accent6"/>
                </a:solidFill>
              </a:rPr>
              <a:t>hepcidin</a:t>
            </a:r>
            <a:r>
              <a:rPr lang="cs-CZ" b="1" dirty="0">
                <a:solidFill>
                  <a:schemeClr val="accent6"/>
                </a:solidFill>
              </a:rPr>
              <a:t> </a:t>
            </a:r>
            <a:r>
              <a:rPr lang="cs-CZ" b="1" dirty="0" err="1">
                <a:solidFill>
                  <a:schemeClr val="accent6"/>
                </a:solidFill>
              </a:rPr>
              <a:t>levels</a:t>
            </a:r>
            <a:endParaRPr lang="cs-CZ" b="1" dirty="0">
              <a:solidFill>
                <a:schemeClr val="accent6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24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err="1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Hereditary</a:t>
            </a:r>
            <a:r>
              <a:rPr lang="cs-CZ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hemochromatosis</a:t>
            </a:r>
            <a:br>
              <a:rPr lang="cs-CZ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981200" y="1268760"/>
            <a:ext cx="8229600" cy="558924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err="1"/>
              <a:t>excessive</a:t>
            </a:r>
            <a:r>
              <a:rPr lang="cs-CZ" dirty="0"/>
              <a:t> </a:t>
            </a:r>
            <a:r>
              <a:rPr lang="cs-CZ" dirty="0" err="1"/>
              <a:t>Fe</a:t>
            </a:r>
            <a:r>
              <a:rPr lang="cs-CZ" dirty="0"/>
              <a:t> </a:t>
            </a:r>
            <a:r>
              <a:rPr lang="cs-CZ" dirty="0" err="1"/>
              <a:t>intestinal</a:t>
            </a:r>
            <a:r>
              <a:rPr lang="cs-CZ" dirty="0"/>
              <a:t> </a:t>
            </a:r>
            <a:r>
              <a:rPr lang="cs-CZ" dirty="0" err="1"/>
              <a:t>absorption</a:t>
            </a:r>
            <a:r>
              <a:rPr lang="cs-CZ" dirty="0"/>
              <a:t> </a:t>
            </a:r>
          </a:p>
          <a:p>
            <a:pPr>
              <a:buFontTx/>
              <a:buChar char="-"/>
            </a:pPr>
            <a:r>
              <a:rPr lang="cs-CZ" dirty="0" err="1"/>
              <a:t>excessive</a:t>
            </a:r>
            <a:r>
              <a:rPr lang="cs-CZ" dirty="0"/>
              <a:t> </a:t>
            </a:r>
            <a:r>
              <a:rPr lang="cs-CZ" dirty="0" err="1"/>
              <a:t>Fe</a:t>
            </a:r>
            <a:r>
              <a:rPr lang="cs-CZ" dirty="0"/>
              <a:t> </a:t>
            </a:r>
            <a:r>
              <a:rPr lang="cs-CZ" dirty="0" err="1"/>
              <a:t>accumulation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parenchymal</a:t>
            </a:r>
            <a:r>
              <a:rPr lang="cs-CZ" dirty="0"/>
              <a:t> </a:t>
            </a:r>
            <a:r>
              <a:rPr lang="cs-CZ" dirty="0" err="1"/>
              <a:t>cells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various</a:t>
            </a:r>
            <a:r>
              <a:rPr lang="cs-CZ" dirty="0"/>
              <a:t> organ: </a:t>
            </a:r>
          </a:p>
          <a:p>
            <a:pPr>
              <a:buFontTx/>
              <a:buChar char="-"/>
            </a:pPr>
            <a:r>
              <a:rPr lang="cs-CZ" dirty="0" err="1"/>
              <a:t>Fe</a:t>
            </a:r>
            <a:r>
              <a:rPr lang="cs-CZ" dirty="0"/>
              <a:t> toxicity (free </a:t>
            </a:r>
            <a:r>
              <a:rPr lang="cs-CZ" dirty="0" err="1"/>
              <a:t>radical</a:t>
            </a:r>
            <a:r>
              <a:rPr lang="cs-CZ" dirty="0"/>
              <a:t> </a:t>
            </a:r>
            <a:r>
              <a:rPr lang="cs-CZ" dirty="0" err="1"/>
              <a:t>formation</a:t>
            </a:r>
            <a:r>
              <a:rPr lang="cs-CZ" dirty="0"/>
              <a:t>, lipid          </a:t>
            </a:r>
            <a:r>
              <a:rPr lang="cs-CZ" dirty="0" err="1"/>
              <a:t>peroxidation</a:t>
            </a:r>
            <a:r>
              <a:rPr lang="cs-CZ" dirty="0"/>
              <a:t>)  → </a:t>
            </a:r>
            <a:r>
              <a:rPr lang="cs-CZ" dirty="0" err="1"/>
              <a:t>tissue</a:t>
            </a:r>
            <a:r>
              <a:rPr lang="cs-CZ" dirty="0"/>
              <a:t> </a:t>
            </a:r>
            <a:r>
              <a:rPr lang="cs-CZ" dirty="0" err="1"/>
              <a:t>damage</a:t>
            </a:r>
            <a:endParaRPr lang="cs-CZ" dirty="0"/>
          </a:p>
          <a:p>
            <a:r>
              <a:rPr lang="cs-CZ" sz="2400" b="1" dirty="0"/>
              <a:t>liver</a:t>
            </a:r>
            <a:r>
              <a:rPr lang="cs-CZ" sz="2400" dirty="0"/>
              <a:t>: </a:t>
            </a:r>
            <a:r>
              <a:rPr lang="cs-CZ" sz="2400" dirty="0" err="1"/>
              <a:t>sideronecrosis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hepatocytes</a:t>
            </a:r>
            <a:r>
              <a:rPr lang="cs-CZ" sz="2400" dirty="0"/>
              <a:t>, </a:t>
            </a:r>
            <a:r>
              <a:rPr lang="cs-CZ" sz="2400" dirty="0" err="1"/>
              <a:t>activation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stellate</a:t>
            </a:r>
            <a:r>
              <a:rPr lang="cs-CZ" sz="2400" dirty="0"/>
              <a:t> </a:t>
            </a:r>
            <a:r>
              <a:rPr lang="cs-CZ" sz="2400" dirty="0" err="1"/>
              <a:t>cells</a:t>
            </a:r>
            <a:r>
              <a:rPr lang="cs-CZ" sz="2400" dirty="0"/>
              <a:t> → </a:t>
            </a:r>
            <a:r>
              <a:rPr lang="cs-CZ" sz="2400" dirty="0" err="1"/>
              <a:t>fibrogenesis</a:t>
            </a:r>
            <a:r>
              <a:rPr lang="cs-CZ" sz="2400" dirty="0"/>
              <a:t> → </a:t>
            </a:r>
            <a:r>
              <a:rPr lang="cs-CZ" sz="2400" dirty="0" err="1"/>
              <a:t>cirrhosis</a:t>
            </a:r>
            <a:endParaRPr lang="cs-CZ" sz="2400" dirty="0"/>
          </a:p>
          <a:p>
            <a:r>
              <a:rPr lang="cs-CZ" sz="2400" b="1" dirty="0" err="1"/>
              <a:t>pancreas</a:t>
            </a:r>
            <a:r>
              <a:rPr lang="cs-CZ" sz="2400" dirty="0"/>
              <a:t>: diabetes </a:t>
            </a:r>
            <a:r>
              <a:rPr lang="cs-CZ" sz="2400" dirty="0" err="1"/>
              <a:t>melllitus</a:t>
            </a:r>
            <a:r>
              <a:rPr lang="cs-CZ" sz="2400" dirty="0"/>
              <a:t> (bronze)</a:t>
            </a:r>
          </a:p>
          <a:p>
            <a:r>
              <a:rPr lang="cs-CZ" sz="2400" b="1" dirty="0"/>
              <a:t>skin</a:t>
            </a:r>
            <a:r>
              <a:rPr lang="cs-CZ" sz="2400" dirty="0"/>
              <a:t>: </a:t>
            </a:r>
            <a:r>
              <a:rPr lang="cs-CZ" sz="2400" dirty="0" err="1"/>
              <a:t>hyperpigmentation</a:t>
            </a:r>
            <a:r>
              <a:rPr lang="cs-CZ" sz="2400" dirty="0"/>
              <a:t> (↑ melanin)</a:t>
            </a:r>
          </a:p>
          <a:p>
            <a:r>
              <a:rPr lang="cs-CZ" sz="2400" b="1" dirty="0" err="1"/>
              <a:t>heart</a:t>
            </a:r>
            <a:r>
              <a:rPr lang="cs-CZ" sz="2400" dirty="0"/>
              <a:t>: </a:t>
            </a:r>
            <a:r>
              <a:rPr lang="cs-CZ" sz="2400" dirty="0" err="1"/>
              <a:t>cardiomyopathy</a:t>
            </a:r>
            <a:r>
              <a:rPr lang="cs-CZ" sz="2400" dirty="0"/>
              <a:t> (</a:t>
            </a:r>
            <a:r>
              <a:rPr lang="cs-CZ" sz="2400" dirty="0" err="1"/>
              <a:t>arrhythmias</a:t>
            </a:r>
            <a:r>
              <a:rPr lang="cs-CZ" sz="2400" dirty="0"/>
              <a:t>, </a:t>
            </a:r>
            <a:r>
              <a:rPr lang="cs-CZ" sz="2400" dirty="0" err="1"/>
              <a:t>heart</a:t>
            </a:r>
            <a:r>
              <a:rPr lang="cs-CZ" sz="2400" dirty="0"/>
              <a:t> </a:t>
            </a:r>
            <a:r>
              <a:rPr lang="cs-CZ" sz="2400" dirty="0" err="1"/>
              <a:t>failure</a:t>
            </a:r>
            <a:r>
              <a:rPr lang="cs-CZ" sz="2400" dirty="0"/>
              <a:t>)</a:t>
            </a:r>
          </a:p>
          <a:p>
            <a:r>
              <a:rPr lang="cs-CZ" sz="2400" b="1" dirty="0" err="1"/>
              <a:t>joints</a:t>
            </a:r>
            <a:r>
              <a:rPr lang="cs-CZ" sz="2400" dirty="0"/>
              <a:t>: </a:t>
            </a:r>
            <a:r>
              <a:rPr lang="cs-CZ" sz="2400" dirty="0" err="1"/>
              <a:t>artropathy</a:t>
            </a:r>
            <a:r>
              <a:rPr lang="cs-CZ" sz="2400" dirty="0"/>
              <a:t> (</a:t>
            </a:r>
            <a:r>
              <a:rPr lang="cs-CZ" sz="2400" dirty="0" err="1"/>
              <a:t>Fe</a:t>
            </a:r>
            <a:r>
              <a:rPr lang="cs-CZ" sz="2400" dirty="0"/>
              <a:t> </a:t>
            </a:r>
            <a:r>
              <a:rPr lang="cs-CZ" sz="2400" dirty="0" err="1"/>
              <a:t>accumulation</a:t>
            </a:r>
            <a:r>
              <a:rPr lang="cs-CZ" sz="2400" dirty="0"/>
              <a:t> in </a:t>
            </a:r>
            <a:r>
              <a:rPr lang="cs-CZ" sz="2400" dirty="0" err="1"/>
              <a:t>synovial</a:t>
            </a:r>
            <a:r>
              <a:rPr lang="cs-CZ" sz="2400" dirty="0"/>
              <a:t> </a:t>
            </a:r>
            <a:r>
              <a:rPr lang="cs-CZ" sz="2400" dirty="0" err="1"/>
              <a:t>cells</a:t>
            </a:r>
            <a:r>
              <a:rPr lang="cs-CZ" sz="2400" dirty="0"/>
              <a:t>)</a:t>
            </a:r>
          </a:p>
          <a:p>
            <a:r>
              <a:rPr lang="cs-CZ" sz="2400" b="1" dirty="0" err="1"/>
              <a:t>gonad</a:t>
            </a:r>
            <a:r>
              <a:rPr lang="cs-CZ" sz="2400" dirty="0"/>
              <a:t>: </a:t>
            </a:r>
            <a:r>
              <a:rPr lang="cs-CZ" sz="2400" dirty="0" err="1"/>
              <a:t>atrophy</a:t>
            </a:r>
            <a:r>
              <a:rPr lang="cs-CZ" sz="2400" dirty="0"/>
              <a:t> - </a:t>
            </a:r>
            <a:r>
              <a:rPr lang="cs-CZ" sz="2400" dirty="0" err="1"/>
              <a:t>hypogonadism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525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cs-CZ" b="1" dirty="0" err="1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Hereditary</a:t>
            </a:r>
            <a:r>
              <a:rPr lang="cs-CZ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hemochromatosis</a:t>
            </a:r>
            <a:r>
              <a:rPr lang="cs-CZ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b="1" dirty="0" err="1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diagnosis</a:t>
            </a:r>
            <a:br>
              <a:rPr lang="cs-CZ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981200" y="1124744"/>
            <a:ext cx="8229600" cy="573325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transferin </a:t>
            </a:r>
            <a:r>
              <a:rPr lang="cs-CZ" b="1" dirty="0" err="1">
                <a:solidFill>
                  <a:srgbClr val="FF0000"/>
                </a:solidFill>
              </a:rPr>
              <a:t>saturation</a:t>
            </a:r>
            <a:r>
              <a:rPr lang="cs-CZ" b="1" dirty="0">
                <a:solidFill>
                  <a:srgbClr val="FF0000"/>
                </a:solidFill>
              </a:rPr>
              <a:t> &gt; 50-60 %</a:t>
            </a:r>
            <a:r>
              <a:rPr lang="cs-CZ" b="1" dirty="0"/>
              <a:t> </a:t>
            </a:r>
            <a:r>
              <a:rPr lang="cs-CZ" dirty="0"/>
              <a:t>(n: 16-45 %)</a:t>
            </a:r>
          </a:p>
          <a:p>
            <a:r>
              <a:rPr lang="cs-CZ" dirty="0"/>
              <a:t>transferin  (n: 2,0-3,6 g/l)</a:t>
            </a:r>
          </a:p>
          <a:p>
            <a:r>
              <a:rPr lang="cs-CZ" dirty="0"/>
              <a:t>feritin (n: 10-290 </a:t>
            </a:r>
            <a:r>
              <a:rPr lang="cs-CZ" dirty="0" err="1"/>
              <a:t>μg</a:t>
            </a:r>
            <a:r>
              <a:rPr lang="cs-CZ" dirty="0"/>
              <a:t>/l)  </a:t>
            </a:r>
            <a:r>
              <a:rPr lang="cs-CZ" b="1" dirty="0"/>
              <a:t>&gt; 1000 </a:t>
            </a:r>
            <a:r>
              <a:rPr lang="cs-CZ" b="1" dirty="0" err="1"/>
              <a:t>μg</a:t>
            </a:r>
            <a:r>
              <a:rPr lang="cs-CZ" b="1" dirty="0"/>
              <a:t>/l</a:t>
            </a:r>
          </a:p>
          <a:p>
            <a:pPr>
              <a:buNone/>
            </a:pPr>
            <a:r>
              <a:rPr lang="cs-CZ" dirty="0"/>
              <a:t>	CAVE: feritin = </a:t>
            </a:r>
            <a:r>
              <a:rPr lang="en-US" dirty="0"/>
              <a:t>acute phase reactant</a:t>
            </a:r>
            <a:endParaRPr lang="cs-CZ" dirty="0"/>
          </a:p>
          <a:p>
            <a:pPr>
              <a:buNone/>
            </a:pPr>
            <a:r>
              <a:rPr lang="cs-CZ" dirty="0"/>
              <a:t>				↑ </a:t>
            </a:r>
            <a:r>
              <a:rPr lang="cs-CZ" dirty="0" err="1"/>
              <a:t>inflammation</a:t>
            </a:r>
            <a:r>
              <a:rPr lang="cs-CZ" dirty="0"/>
              <a:t>, </a:t>
            </a:r>
            <a:r>
              <a:rPr lang="cs-CZ" dirty="0" err="1"/>
              <a:t>mlg</a:t>
            </a:r>
            <a:r>
              <a:rPr lang="cs-CZ" dirty="0"/>
              <a:t>.</a:t>
            </a:r>
            <a:endParaRPr lang="cs-CZ" b="1" dirty="0"/>
          </a:p>
          <a:p>
            <a:r>
              <a:rPr lang="cs-CZ" b="1" dirty="0"/>
              <a:t>liver </a:t>
            </a:r>
            <a:r>
              <a:rPr lang="cs-CZ" b="1" dirty="0" err="1"/>
              <a:t>biopsy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 </a:t>
            </a:r>
            <a:r>
              <a:rPr lang="cs-CZ" dirty="0" err="1"/>
              <a:t>confirm</a:t>
            </a:r>
            <a:r>
              <a:rPr lang="cs-CZ" dirty="0"/>
              <a:t> </a:t>
            </a:r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impression</a:t>
            </a:r>
            <a:r>
              <a:rPr lang="cs-CZ" dirty="0"/>
              <a:t> + </a:t>
            </a:r>
            <a:r>
              <a:rPr lang="cs-CZ" dirty="0" err="1"/>
              <a:t>staging</a:t>
            </a:r>
            <a:r>
              <a:rPr lang="cs-CZ" dirty="0"/>
              <a:t> (</a:t>
            </a:r>
            <a:r>
              <a:rPr lang="cs-CZ" dirty="0" err="1"/>
              <a:t>fibrosis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 </a:t>
            </a:r>
            <a:r>
              <a:rPr lang="cs-CZ" dirty="0" err="1"/>
              <a:t>Fe</a:t>
            </a:r>
            <a:r>
              <a:rPr lang="cs-CZ" dirty="0"/>
              <a:t> in dry </a:t>
            </a:r>
            <a:r>
              <a:rPr lang="cs-CZ" dirty="0" err="1"/>
              <a:t>weight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liver (n: 35</a:t>
            </a:r>
            <a:r>
              <a:rPr lang="el-GR" dirty="0"/>
              <a:t>μ</a:t>
            </a:r>
            <a:r>
              <a:rPr lang="cs-CZ" dirty="0"/>
              <a:t>mol/g)</a:t>
            </a:r>
          </a:p>
          <a:p>
            <a:pPr lvl="1"/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hepatic</a:t>
            </a:r>
            <a:r>
              <a:rPr lang="cs-CZ" dirty="0"/>
              <a:t> iron index: </a:t>
            </a:r>
            <a:r>
              <a:rPr lang="cs-CZ" b="1" dirty="0"/>
              <a:t>&gt; 1,9</a:t>
            </a:r>
          </a:p>
          <a:p>
            <a:pPr marL="457200" lvl="1" indent="0">
              <a:buNone/>
            </a:pPr>
            <a:r>
              <a:rPr lang="cs-CZ" b="1" dirty="0"/>
              <a:t>       </a:t>
            </a:r>
            <a:r>
              <a:rPr lang="cs-CZ" b="1" dirty="0" err="1"/>
              <a:t>Fe</a:t>
            </a:r>
            <a:r>
              <a:rPr lang="cs-CZ" b="1" dirty="0"/>
              <a:t> in dry </a:t>
            </a:r>
            <a:r>
              <a:rPr lang="cs-CZ" b="1" dirty="0" err="1"/>
              <a:t>weight</a:t>
            </a:r>
            <a:r>
              <a:rPr lang="cs-CZ" b="1" dirty="0"/>
              <a:t>/</a:t>
            </a:r>
            <a:r>
              <a:rPr lang="cs-CZ" b="1" dirty="0" err="1"/>
              <a:t>atomic</a:t>
            </a:r>
            <a:r>
              <a:rPr lang="cs-CZ" b="1" dirty="0"/>
              <a:t> </a:t>
            </a:r>
            <a:r>
              <a:rPr lang="cs-CZ" b="1" dirty="0" err="1"/>
              <a:t>weight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Fe</a:t>
            </a:r>
            <a:r>
              <a:rPr lang="cs-CZ" b="1" dirty="0"/>
              <a:t>/</a:t>
            </a:r>
            <a:r>
              <a:rPr lang="cs-CZ" b="1" dirty="0" err="1"/>
              <a:t>age</a:t>
            </a:r>
            <a:endParaRPr lang="cs-CZ" b="1" dirty="0"/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  <a:p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3807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txBody>
          <a:bodyPr>
            <a:normAutofit/>
          </a:bodyPr>
          <a:lstStyle/>
          <a:p>
            <a:pPr algn="ctr"/>
            <a:r>
              <a:rPr lang="cs-CZ" b="1" dirty="0" err="1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Hereditary</a:t>
            </a:r>
            <a:r>
              <a:rPr lang="cs-CZ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hemochromatosis</a:t>
            </a:r>
            <a:r>
              <a:rPr lang="cs-CZ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b="1" dirty="0" err="1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clinical</a:t>
            </a:r>
            <a:r>
              <a:rPr lang="cs-CZ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features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28800"/>
            <a:ext cx="8507288" cy="4968552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Fe</a:t>
            </a:r>
            <a:r>
              <a:rPr lang="cs-CZ" dirty="0"/>
              <a:t> </a:t>
            </a:r>
            <a:r>
              <a:rPr lang="cs-CZ" dirty="0" err="1"/>
              <a:t>accumulation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-long</a:t>
            </a:r>
          </a:p>
          <a:p>
            <a:r>
              <a:rPr lang="cs-CZ" dirty="0" err="1"/>
              <a:t>injury</a:t>
            </a:r>
            <a:r>
              <a:rPr lang="cs-CZ" dirty="0"/>
              <a:t> </a:t>
            </a:r>
            <a:r>
              <a:rPr lang="cs-CZ" dirty="0" err="1"/>
              <a:t>caused</a:t>
            </a:r>
            <a:r>
              <a:rPr lang="cs-CZ" dirty="0"/>
              <a:t> by </a:t>
            </a:r>
            <a:r>
              <a:rPr lang="cs-CZ" dirty="0" err="1"/>
              <a:t>Fe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gradual</a:t>
            </a:r>
            <a:r>
              <a:rPr lang="cs-CZ" dirty="0"/>
              <a:t> → </a:t>
            </a:r>
            <a:r>
              <a:rPr lang="cs-CZ" dirty="0" err="1"/>
              <a:t>symptoms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u="sng" dirty="0" err="1"/>
              <a:t>after</a:t>
            </a:r>
            <a:r>
              <a:rPr lang="cs-CZ" dirty="0"/>
              <a:t> </a:t>
            </a:r>
            <a:r>
              <a:rPr lang="cs-CZ" dirty="0" err="1"/>
              <a:t>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40 </a:t>
            </a:r>
            <a:r>
              <a:rPr lang="cs-CZ" dirty="0" err="1"/>
              <a:t>years</a:t>
            </a:r>
            <a:endParaRPr lang="cs-CZ" dirty="0"/>
          </a:p>
          <a:p>
            <a:r>
              <a:rPr lang="cs-CZ" dirty="0"/>
              <a:t>M/F = 6/1 </a:t>
            </a:r>
            <a:r>
              <a:rPr lang="cs-CZ" sz="2400" dirty="0"/>
              <a:t>(</a:t>
            </a:r>
            <a:r>
              <a:rPr lang="cs-CZ" sz="2400" dirty="0" err="1"/>
              <a:t>physiological</a:t>
            </a:r>
            <a:r>
              <a:rPr lang="cs-CZ" sz="2400" dirty="0"/>
              <a:t> </a:t>
            </a:r>
            <a:r>
              <a:rPr lang="cs-CZ" sz="2400" dirty="0" err="1"/>
              <a:t>Fe</a:t>
            </a:r>
            <a:r>
              <a:rPr lang="cs-CZ" sz="2400" dirty="0"/>
              <a:t> </a:t>
            </a:r>
            <a:r>
              <a:rPr lang="cs-CZ" sz="2400" dirty="0" err="1"/>
              <a:t>loss</a:t>
            </a:r>
            <a:r>
              <a:rPr lang="cs-CZ" sz="2400" dirty="0"/>
              <a:t> in F: </a:t>
            </a:r>
            <a:r>
              <a:rPr lang="cs-CZ" sz="2400" dirty="0" err="1"/>
              <a:t>menstruation</a:t>
            </a:r>
            <a:r>
              <a:rPr lang="cs-CZ" sz="2400" dirty="0"/>
              <a:t>, </a:t>
            </a:r>
            <a:r>
              <a:rPr lang="cs-CZ" sz="2400" dirty="0" err="1"/>
              <a:t>pregnancy</a:t>
            </a:r>
            <a:r>
              <a:rPr lang="cs-CZ" sz="2400" dirty="0"/>
              <a:t>)</a:t>
            </a:r>
          </a:p>
          <a:p>
            <a:r>
              <a:rPr lang="cs-CZ" dirty="0" err="1"/>
              <a:t>fully</a:t>
            </a:r>
            <a:r>
              <a:rPr lang="cs-CZ" dirty="0"/>
              <a:t> </a:t>
            </a:r>
            <a:r>
              <a:rPr lang="cs-CZ" dirty="0" err="1"/>
              <a:t>developed</a:t>
            </a:r>
            <a:r>
              <a:rPr lang="cs-CZ" dirty="0"/>
              <a:t>: </a:t>
            </a:r>
            <a:r>
              <a:rPr lang="cs-CZ" dirty="0" err="1"/>
              <a:t>micronodular</a:t>
            </a:r>
            <a:r>
              <a:rPr lang="cs-CZ" dirty="0"/>
              <a:t> </a:t>
            </a:r>
            <a:r>
              <a:rPr lang="cs-CZ" dirty="0" err="1"/>
              <a:t>ci</a:t>
            </a:r>
            <a:r>
              <a:rPr lang="cs-CZ" dirty="0"/>
              <a:t> + DM + skin </a:t>
            </a:r>
            <a:r>
              <a:rPr lang="cs-CZ" dirty="0" err="1"/>
              <a:t>pigm</a:t>
            </a:r>
            <a:r>
              <a:rPr lang="cs-CZ" dirty="0"/>
              <a:t>.</a:t>
            </a:r>
          </a:p>
          <a:p>
            <a:r>
              <a:rPr lang="cs-CZ" dirty="0" err="1"/>
              <a:t>death</a:t>
            </a:r>
            <a:r>
              <a:rPr lang="cs-CZ" dirty="0"/>
              <a:t>: </a:t>
            </a:r>
          </a:p>
          <a:p>
            <a:pPr lvl="1"/>
            <a:r>
              <a:rPr lang="cs-CZ" dirty="0" err="1"/>
              <a:t>complication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cirrhosis</a:t>
            </a:r>
            <a:r>
              <a:rPr lang="cs-CZ" dirty="0"/>
              <a:t> (</a:t>
            </a:r>
            <a:r>
              <a:rPr lang="cs-CZ" dirty="0" err="1"/>
              <a:t>incl</a:t>
            </a:r>
            <a:r>
              <a:rPr lang="cs-CZ" dirty="0"/>
              <a:t>. HCC)</a:t>
            </a:r>
          </a:p>
          <a:p>
            <a:pPr lvl="1"/>
            <a:r>
              <a:rPr lang="cs-CZ" dirty="0" err="1"/>
              <a:t>cardiac</a:t>
            </a:r>
            <a:r>
              <a:rPr lang="cs-CZ" dirty="0"/>
              <a:t> </a:t>
            </a:r>
            <a:r>
              <a:rPr lang="cs-CZ" dirty="0" err="1"/>
              <a:t>involvement</a:t>
            </a:r>
            <a:endParaRPr lang="cs-CZ" dirty="0"/>
          </a:p>
          <a:p>
            <a:r>
              <a:rPr lang="cs-CZ" dirty="0" err="1">
                <a:solidFill>
                  <a:srgbClr val="00B050"/>
                </a:solidFill>
              </a:rPr>
              <a:t>Th</a:t>
            </a:r>
            <a:r>
              <a:rPr lang="cs-CZ" dirty="0">
                <a:solidFill>
                  <a:srgbClr val="00B050"/>
                </a:solidFill>
              </a:rPr>
              <a:t>: </a:t>
            </a:r>
            <a:r>
              <a:rPr lang="cs-CZ" dirty="0" err="1">
                <a:solidFill>
                  <a:srgbClr val="00B050"/>
                </a:solidFill>
              </a:rPr>
              <a:t>regular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phlebotomies</a:t>
            </a:r>
            <a:r>
              <a:rPr lang="cs-CZ" dirty="0">
                <a:solidFill>
                  <a:srgbClr val="00B050"/>
                </a:solidFill>
              </a:rPr>
              <a:t>: 500 ml (250mg </a:t>
            </a:r>
            <a:r>
              <a:rPr lang="cs-CZ" dirty="0" err="1">
                <a:solidFill>
                  <a:srgbClr val="00B050"/>
                </a:solidFill>
              </a:rPr>
              <a:t>Fe</a:t>
            </a:r>
            <a:r>
              <a:rPr lang="cs-CZ" dirty="0">
                <a:solidFill>
                  <a:srgbClr val="00B050"/>
                </a:solidFill>
              </a:rPr>
              <a:t>) 1-2x </a:t>
            </a:r>
            <a:r>
              <a:rPr lang="cs-CZ" dirty="0" err="1">
                <a:solidFill>
                  <a:srgbClr val="00B050"/>
                </a:solidFill>
              </a:rPr>
              <a:t>weekly</a:t>
            </a:r>
            <a:r>
              <a:rPr lang="cs-CZ" dirty="0">
                <a:solidFill>
                  <a:srgbClr val="00B050"/>
                </a:solidFill>
              </a:rPr>
              <a:t> to feritin &lt; 50 </a:t>
            </a:r>
            <a:r>
              <a:rPr lang="cs-CZ" dirty="0" err="1">
                <a:solidFill>
                  <a:srgbClr val="00B050"/>
                </a:solidFill>
              </a:rPr>
              <a:t>ng</a:t>
            </a:r>
            <a:r>
              <a:rPr lang="cs-CZ" dirty="0">
                <a:solidFill>
                  <a:srgbClr val="00B050"/>
                </a:solidFill>
              </a:rPr>
              <a:t>/ml</a:t>
            </a:r>
          </a:p>
          <a:p>
            <a:pPr>
              <a:buNone/>
            </a:pPr>
            <a:r>
              <a:rPr lang="cs-CZ" dirty="0">
                <a:solidFill>
                  <a:srgbClr val="00B050"/>
                </a:solidFill>
              </a:rPr>
              <a:t>     (</a:t>
            </a:r>
            <a:r>
              <a:rPr lang="cs-CZ" dirty="0" err="1">
                <a:solidFill>
                  <a:srgbClr val="00B050"/>
                </a:solidFill>
              </a:rPr>
              <a:t>chelating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agents</a:t>
            </a:r>
            <a:r>
              <a:rPr lang="cs-CZ" dirty="0">
                <a:solidFill>
                  <a:srgbClr val="00B050"/>
                </a:solidFill>
              </a:rPr>
              <a:t>: </a:t>
            </a:r>
            <a:r>
              <a:rPr lang="cs-CZ" dirty="0" err="1">
                <a:solidFill>
                  <a:srgbClr val="00B050"/>
                </a:solidFill>
              </a:rPr>
              <a:t>desfreroxamin</a:t>
            </a:r>
            <a:r>
              <a:rPr lang="cs-CZ" dirty="0">
                <a:solidFill>
                  <a:srgbClr val="00B050"/>
                </a:solidFill>
              </a:rPr>
              <a:t>, </a:t>
            </a:r>
            <a:r>
              <a:rPr lang="cs-CZ" dirty="0" err="1">
                <a:solidFill>
                  <a:srgbClr val="00B050"/>
                </a:solidFill>
              </a:rPr>
              <a:t>deferipron</a:t>
            </a:r>
            <a:r>
              <a:rPr lang="cs-CZ" dirty="0">
                <a:solidFill>
                  <a:srgbClr val="00B050"/>
                </a:solidFill>
              </a:rPr>
              <a:t>, ..)</a:t>
            </a:r>
          </a:p>
          <a:p>
            <a:r>
              <a:rPr lang="cs-CZ" dirty="0">
                <a:solidFill>
                  <a:srgbClr val="0070C0"/>
                </a:solidFill>
              </a:rPr>
              <a:t>!!! </a:t>
            </a:r>
            <a:r>
              <a:rPr lang="cs-CZ" dirty="0" err="1">
                <a:solidFill>
                  <a:srgbClr val="0070C0"/>
                </a:solidFill>
              </a:rPr>
              <a:t>early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diagnosis</a:t>
            </a:r>
            <a:r>
              <a:rPr lang="cs-CZ" dirty="0">
                <a:solidFill>
                  <a:srgbClr val="0070C0"/>
                </a:solidFill>
              </a:rPr>
              <a:t> (20 </a:t>
            </a:r>
            <a:r>
              <a:rPr lang="cs-CZ" dirty="0" err="1">
                <a:solidFill>
                  <a:srgbClr val="0070C0"/>
                </a:solidFill>
              </a:rPr>
              <a:t>yo</a:t>
            </a:r>
            <a:r>
              <a:rPr lang="cs-CZ" dirty="0">
                <a:solidFill>
                  <a:srgbClr val="0070C0"/>
                </a:solidFill>
              </a:rPr>
              <a:t>) = </a:t>
            </a:r>
            <a:r>
              <a:rPr lang="cs-CZ" dirty="0" err="1">
                <a:solidFill>
                  <a:srgbClr val="0070C0"/>
                </a:solidFill>
              </a:rPr>
              <a:t>normal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life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expectancy</a:t>
            </a: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     </a:t>
            </a:r>
            <a:r>
              <a:rPr lang="cs-CZ" dirty="0" err="1">
                <a:solidFill>
                  <a:srgbClr val="0070C0"/>
                </a:solidFill>
              </a:rPr>
              <a:t>screening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of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genetic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probands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68109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036496" cy="1858218"/>
          </a:xfrm>
        </p:spPr>
        <p:txBody>
          <a:bodyPr>
            <a:normAutofit/>
          </a:bodyPr>
          <a:lstStyle/>
          <a:p>
            <a:r>
              <a:rPr lang="cs-CZ" b="1" dirty="0" err="1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Hereditary</a:t>
            </a:r>
            <a:r>
              <a:rPr lang="cs-CZ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hemochromatosis</a:t>
            </a:r>
            <a:r>
              <a:rPr lang="cs-CZ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b="1" dirty="0" err="1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genetics</a:t>
            </a:r>
            <a:br>
              <a:rPr lang="cs-CZ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981200" y="1412776"/>
            <a:ext cx="8435280" cy="544522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most common inherited disease in individuals of Northern European ancestry</a:t>
            </a:r>
            <a:r>
              <a:rPr lang="cs-CZ" dirty="0"/>
              <a:t> (</a:t>
            </a:r>
            <a:r>
              <a:rPr lang="cs-CZ" dirty="0" err="1"/>
              <a:t>highest</a:t>
            </a:r>
            <a:r>
              <a:rPr lang="cs-CZ" dirty="0"/>
              <a:t> in </a:t>
            </a:r>
            <a:r>
              <a:rPr lang="cs-CZ" dirty="0" err="1"/>
              <a:t>Celtic</a:t>
            </a:r>
            <a:r>
              <a:rPr lang="cs-CZ" dirty="0"/>
              <a:t> </a:t>
            </a:r>
            <a:r>
              <a:rPr lang="cs-CZ" dirty="0" err="1"/>
              <a:t>origin</a:t>
            </a:r>
            <a:r>
              <a:rPr lang="cs-CZ" dirty="0"/>
              <a:t>)</a:t>
            </a:r>
          </a:p>
          <a:p>
            <a:r>
              <a:rPr lang="cs-CZ" dirty="0"/>
              <a:t>AR;  HFE gene (</a:t>
            </a:r>
            <a:r>
              <a:rPr lang="cs-CZ" dirty="0" err="1"/>
              <a:t>short</a:t>
            </a:r>
            <a:r>
              <a:rPr lang="cs-CZ" dirty="0"/>
              <a:t> </a:t>
            </a:r>
            <a:r>
              <a:rPr lang="cs-CZ" dirty="0" err="1"/>
              <a:t>arm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chromos</a:t>
            </a:r>
            <a:r>
              <a:rPr lang="cs-CZ" dirty="0"/>
              <a:t>. 6)</a:t>
            </a:r>
          </a:p>
          <a:p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estimated</a:t>
            </a:r>
            <a:r>
              <a:rPr lang="cs-CZ" dirty="0"/>
              <a:t> </a:t>
            </a:r>
            <a:r>
              <a:rPr lang="cs-CZ" dirty="0" err="1"/>
              <a:t>carrier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1 in 10</a:t>
            </a:r>
          </a:p>
          <a:p>
            <a:r>
              <a:rPr lang="cs-CZ" dirty="0" err="1"/>
              <a:t>frequency</a:t>
            </a:r>
            <a:r>
              <a:rPr lang="cs-CZ" dirty="0"/>
              <a:t> </a:t>
            </a:r>
            <a:r>
              <a:rPr lang="cs-CZ" dirty="0" err="1"/>
              <a:t>homozygosity</a:t>
            </a:r>
            <a:r>
              <a:rPr lang="cs-CZ" dirty="0"/>
              <a:t> ~ 1:200-400</a:t>
            </a:r>
          </a:p>
          <a:p>
            <a:pPr marL="0" indent="0">
              <a:buNone/>
            </a:pPr>
            <a:r>
              <a:rPr lang="cs-CZ" b="1" dirty="0"/>
              <a:t>    but </a:t>
            </a:r>
            <a:r>
              <a:rPr lang="cs-CZ" b="1" u="sng" dirty="0" err="1"/>
              <a:t>low</a:t>
            </a:r>
            <a:r>
              <a:rPr lang="cs-CZ" b="1" u="sng" dirty="0"/>
              <a:t> penetrance </a:t>
            </a:r>
          </a:p>
          <a:p>
            <a:pPr marL="0" indent="0">
              <a:buNone/>
            </a:pPr>
            <a:r>
              <a:rPr lang="cs-CZ" b="1" dirty="0"/>
              <a:t>    </a:t>
            </a:r>
            <a:r>
              <a:rPr lang="cs-CZ" dirty="0"/>
              <a:t>(</a:t>
            </a:r>
            <a:r>
              <a:rPr lang="cs-CZ" dirty="0" err="1"/>
              <a:t>genetic</a:t>
            </a:r>
            <a:r>
              <a:rPr lang="cs-CZ" dirty="0"/>
              <a:t> background </a:t>
            </a:r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always</a:t>
            </a:r>
            <a:r>
              <a:rPr lang="cs-CZ" dirty="0"/>
              <a:t> </a:t>
            </a:r>
            <a:r>
              <a:rPr lang="cs-CZ" dirty="0" err="1"/>
              <a:t>lead</a:t>
            </a:r>
            <a:r>
              <a:rPr lang="cs-CZ" dirty="0"/>
              <a:t> to </a:t>
            </a:r>
            <a:r>
              <a:rPr lang="cs-CZ" dirty="0" err="1"/>
              <a:t>disease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 err="1">
                <a:solidFill>
                  <a:srgbClr val="0070C0"/>
                </a:solidFill>
              </a:rPr>
              <a:t>molecular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genetic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tests</a:t>
            </a:r>
            <a:r>
              <a:rPr lang="cs-CZ" dirty="0"/>
              <a:t>→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b="1" dirty="0">
                <a:solidFill>
                  <a:srgbClr val="0070C0"/>
                </a:solidFill>
              </a:rPr>
              <a:t>HFE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hemochromatosis</a:t>
            </a:r>
            <a:endParaRPr lang="cs-CZ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/>
              <a:t>HFE </a:t>
            </a:r>
            <a:r>
              <a:rPr lang="cs-CZ" dirty="0" err="1"/>
              <a:t>mutation</a:t>
            </a:r>
            <a:r>
              <a:rPr lang="cs-CZ" b="1" dirty="0"/>
              <a:t>: C282Y </a:t>
            </a:r>
            <a:r>
              <a:rPr lang="cs-CZ" dirty="0"/>
              <a:t>(Cys282Tyr), </a:t>
            </a:r>
            <a:r>
              <a:rPr lang="cs-CZ" b="1" dirty="0"/>
              <a:t>H63D </a:t>
            </a:r>
            <a:r>
              <a:rPr lang="cs-CZ" dirty="0"/>
              <a:t>(His63Asp), S65C (Ser65Cys)</a:t>
            </a:r>
          </a:p>
          <a:p>
            <a:pPr marL="0" indent="0">
              <a:buNone/>
            </a:pPr>
            <a:r>
              <a:rPr lang="cs-CZ" dirty="0"/>
              <a:t> 	- homozygot								- </a:t>
            </a:r>
            <a:r>
              <a:rPr lang="cs-CZ" dirty="0" err="1"/>
              <a:t>compound</a:t>
            </a:r>
            <a:r>
              <a:rPr lang="cs-CZ" dirty="0"/>
              <a:t> heterozygot						-  in 5 %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mutation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2610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Wilson </a:t>
            </a:r>
            <a:r>
              <a:rPr lang="cs-CZ" b="1" dirty="0" err="1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disease</a:t>
            </a:r>
            <a:br>
              <a:rPr lang="cs-CZ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915" y="1556792"/>
            <a:ext cx="11157856" cy="504056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AR, </a:t>
            </a:r>
            <a:r>
              <a:rPr lang="cs-CZ" dirty="0" err="1"/>
              <a:t>mutations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ATP7B gene (</a:t>
            </a:r>
            <a:r>
              <a:rPr lang="cs-CZ" dirty="0" err="1"/>
              <a:t>canalicular</a:t>
            </a:r>
            <a:r>
              <a:rPr lang="cs-CZ" dirty="0"/>
              <a:t> </a:t>
            </a:r>
            <a:r>
              <a:rPr lang="cs-CZ" dirty="0" err="1"/>
              <a:t>copper-transporting</a:t>
            </a:r>
            <a:r>
              <a:rPr lang="cs-CZ" dirty="0"/>
              <a:t> </a:t>
            </a:r>
            <a:r>
              <a:rPr lang="cs-CZ" dirty="0" err="1"/>
              <a:t>ATPase</a:t>
            </a:r>
            <a:r>
              <a:rPr lang="cs-CZ" dirty="0"/>
              <a:t>)</a:t>
            </a:r>
          </a:p>
          <a:p>
            <a:r>
              <a:rPr lang="cs-CZ" dirty="0" err="1"/>
              <a:t>Cu</a:t>
            </a:r>
            <a:r>
              <a:rPr lang="cs-CZ" dirty="0"/>
              <a:t> </a:t>
            </a:r>
            <a:r>
              <a:rPr lang="cs-CZ" dirty="0" err="1"/>
              <a:t>absorption</a:t>
            </a:r>
            <a:r>
              <a:rPr lang="cs-CZ" dirty="0"/>
              <a:t> and </a:t>
            </a:r>
            <a:r>
              <a:rPr lang="cs-CZ" dirty="0" err="1"/>
              <a:t>delivery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liver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normal</a:t>
            </a:r>
            <a:r>
              <a:rPr lang="cs-CZ" dirty="0"/>
              <a:t>, </a:t>
            </a:r>
          </a:p>
          <a:p>
            <a:pPr>
              <a:buNone/>
            </a:pPr>
            <a:r>
              <a:rPr lang="cs-CZ" b="1" dirty="0" err="1"/>
              <a:t>but</a:t>
            </a:r>
            <a:r>
              <a:rPr lang="cs-CZ" b="1" dirty="0"/>
              <a:t>:</a:t>
            </a:r>
          </a:p>
          <a:p>
            <a:r>
              <a:rPr lang="cs-CZ" dirty="0" err="1"/>
              <a:t>reduced</a:t>
            </a:r>
            <a:r>
              <a:rPr lang="cs-CZ" dirty="0"/>
              <a:t> </a:t>
            </a:r>
            <a:r>
              <a:rPr lang="cs-CZ" dirty="0" err="1"/>
              <a:t>Cu</a:t>
            </a:r>
            <a:r>
              <a:rPr lang="cs-CZ" dirty="0"/>
              <a:t> </a:t>
            </a:r>
            <a:r>
              <a:rPr lang="cs-CZ" dirty="0" err="1"/>
              <a:t>excretion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bile</a:t>
            </a:r>
            <a:r>
              <a:rPr lang="cs-CZ" dirty="0"/>
              <a:t> and </a:t>
            </a:r>
            <a:r>
              <a:rPr lang="cs-CZ" dirty="0" err="1"/>
              <a:t>impaired</a:t>
            </a:r>
            <a:r>
              <a:rPr lang="cs-CZ" dirty="0"/>
              <a:t> </a:t>
            </a:r>
            <a:r>
              <a:rPr lang="cs-CZ" dirty="0" err="1"/>
              <a:t>incorporation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Cu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ceruloplasmin</a:t>
            </a:r>
            <a:r>
              <a:rPr lang="cs-CZ" dirty="0"/>
              <a:t> </a:t>
            </a:r>
          </a:p>
          <a:p>
            <a:pPr>
              <a:buNone/>
            </a:pPr>
            <a:r>
              <a:rPr lang="cs-CZ" dirty="0"/>
              <a:t>→ </a:t>
            </a:r>
            <a:r>
              <a:rPr lang="cs-CZ" dirty="0" err="1"/>
              <a:t>Cu</a:t>
            </a:r>
            <a:r>
              <a:rPr lang="cs-CZ" dirty="0"/>
              <a:t> </a:t>
            </a:r>
            <a:r>
              <a:rPr lang="cs-CZ" dirty="0" err="1"/>
              <a:t>accumulation</a:t>
            </a:r>
            <a:r>
              <a:rPr lang="cs-CZ" dirty="0"/>
              <a:t> in liver → </a:t>
            </a:r>
            <a:r>
              <a:rPr lang="cs-CZ" dirty="0" err="1"/>
              <a:t>hepatic</a:t>
            </a:r>
            <a:r>
              <a:rPr lang="cs-CZ" dirty="0"/>
              <a:t> </a:t>
            </a:r>
            <a:r>
              <a:rPr lang="cs-CZ" dirty="0" err="1"/>
              <a:t>injury</a:t>
            </a:r>
            <a:endParaRPr lang="cs-CZ" dirty="0"/>
          </a:p>
          <a:p>
            <a:pPr>
              <a:buNone/>
            </a:pPr>
            <a:r>
              <a:rPr lang="cs-CZ" dirty="0"/>
              <a:t>→ </a:t>
            </a:r>
            <a:r>
              <a:rPr lang="cs-CZ" dirty="0" err="1"/>
              <a:t>spillover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Cu</a:t>
            </a:r>
            <a:r>
              <a:rPr lang="cs-CZ" dirty="0"/>
              <a:t> (non-</a:t>
            </a:r>
            <a:r>
              <a:rPr lang="cs-CZ" dirty="0" err="1"/>
              <a:t>ceruloplasmin</a:t>
            </a:r>
            <a:r>
              <a:rPr lang="cs-CZ" dirty="0"/>
              <a:t>-</a:t>
            </a:r>
            <a:r>
              <a:rPr lang="cs-CZ" dirty="0" err="1"/>
              <a:t>bound</a:t>
            </a:r>
            <a:r>
              <a:rPr lang="cs-CZ" dirty="0"/>
              <a:t>)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circulation</a:t>
            </a:r>
            <a:endParaRPr lang="cs-CZ" dirty="0"/>
          </a:p>
          <a:p>
            <a:pPr lvl="1">
              <a:buNone/>
            </a:pPr>
            <a:r>
              <a:rPr lang="cs-CZ" dirty="0"/>
              <a:t>→ </a:t>
            </a:r>
            <a:r>
              <a:rPr lang="cs-CZ" dirty="0" err="1"/>
              <a:t>hemolysis</a:t>
            </a:r>
            <a:endParaRPr lang="cs-CZ" dirty="0"/>
          </a:p>
          <a:p>
            <a:pPr lvl="1">
              <a:buNone/>
            </a:pPr>
            <a:r>
              <a:rPr lang="cs-CZ" dirty="0"/>
              <a:t>→ </a:t>
            </a:r>
            <a:r>
              <a:rPr lang="cs-CZ" dirty="0" err="1"/>
              <a:t>accumulation</a:t>
            </a:r>
            <a:r>
              <a:rPr lang="cs-CZ" dirty="0"/>
              <a:t> and </a:t>
            </a:r>
            <a:r>
              <a:rPr lang="cs-CZ" dirty="0" err="1"/>
              <a:t>injury</a:t>
            </a:r>
            <a:r>
              <a:rPr lang="cs-CZ" dirty="0"/>
              <a:t> in brain, </a:t>
            </a:r>
            <a:r>
              <a:rPr lang="cs-CZ" dirty="0" err="1"/>
              <a:t>cornea</a:t>
            </a:r>
            <a:endParaRPr lang="cs-CZ" dirty="0"/>
          </a:p>
          <a:p>
            <a:pPr>
              <a:lnSpc>
                <a:spcPct val="90000"/>
              </a:lnSpc>
              <a:buNone/>
              <a:defRPr/>
            </a:pPr>
            <a:r>
              <a:rPr lang="cs-CZ" dirty="0"/>
              <a:t>=</a:t>
            </a:r>
          </a:p>
          <a:p>
            <a:pPr marL="0" indent="0">
              <a:buNone/>
              <a:defRPr/>
            </a:pPr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features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	A/CH liver </a:t>
            </a:r>
            <a:r>
              <a:rPr lang="cs-CZ" dirty="0" err="1"/>
              <a:t>disease</a:t>
            </a:r>
            <a:br>
              <a:rPr lang="cs-CZ" dirty="0"/>
            </a:br>
            <a:r>
              <a:rPr lang="cs-CZ" dirty="0"/>
              <a:t>	</a:t>
            </a:r>
            <a:r>
              <a:rPr lang="cs-CZ" dirty="0" err="1"/>
              <a:t>neuropsychiatric</a:t>
            </a:r>
            <a:r>
              <a:rPr lang="cs-CZ" dirty="0"/>
              <a:t> </a:t>
            </a:r>
            <a:r>
              <a:rPr lang="cs-CZ" dirty="0" err="1"/>
              <a:t>changes</a:t>
            </a:r>
            <a:br>
              <a:rPr lang="cs-CZ" dirty="0"/>
            </a:br>
            <a:r>
              <a:rPr lang="cs-CZ" dirty="0"/>
              <a:t>	</a:t>
            </a:r>
            <a:r>
              <a:rPr lang="cs-CZ" dirty="0" err="1"/>
              <a:t>young</a:t>
            </a:r>
            <a:r>
              <a:rPr lang="cs-CZ" dirty="0"/>
              <a:t> </a:t>
            </a:r>
            <a:r>
              <a:rPr lang="cs-CZ" dirty="0" err="1"/>
              <a:t>women</a:t>
            </a:r>
            <a:r>
              <a:rPr lang="cs-CZ" dirty="0"/>
              <a:t> - </a:t>
            </a:r>
            <a:r>
              <a:rPr lang="cs-CZ" dirty="0" err="1"/>
              <a:t>haemolytic</a:t>
            </a:r>
            <a:r>
              <a:rPr lang="cs-CZ" dirty="0"/>
              <a:t> </a:t>
            </a:r>
            <a:r>
              <a:rPr lang="cs-CZ" dirty="0" err="1"/>
              <a:t>anemia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9890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2133600" y="188640"/>
            <a:ext cx="8229600" cy="835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solidFill>
                  <a:schemeClr val="accent6">
                    <a:lumMod val="50000"/>
                  </a:schemeClr>
                </a:solidFill>
              </a:rPr>
              <a:t>Wilson </a:t>
            </a:r>
            <a:r>
              <a:rPr lang="cs-CZ" sz="4000" b="1" dirty="0" err="1">
                <a:solidFill>
                  <a:schemeClr val="accent6">
                    <a:lumMod val="50000"/>
                  </a:schemeClr>
                </a:solidFill>
              </a:rPr>
              <a:t>disease</a:t>
            </a:r>
            <a:r>
              <a:rPr lang="cs-CZ" sz="4000" b="1" dirty="0">
                <a:solidFill>
                  <a:schemeClr val="accent6">
                    <a:lumMod val="50000"/>
                  </a:schemeClr>
                </a:solidFill>
              </a:rPr>
              <a:t> – liver </a:t>
            </a:r>
            <a:r>
              <a:rPr lang="cs-CZ" sz="4000" b="1" dirty="0" err="1">
                <a:solidFill>
                  <a:schemeClr val="accent6">
                    <a:lumMod val="50000"/>
                  </a:schemeClr>
                </a:solidFill>
              </a:rPr>
              <a:t>damage</a:t>
            </a:r>
            <a:endParaRPr lang="cs-CZ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959587" y="1052735"/>
            <a:ext cx="8229600" cy="2024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                         minor … to ….severe</a:t>
            </a:r>
          </a:p>
          <a:p>
            <a:pPr marL="0" indent="0">
              <a:buNone/>
            </a:pPr>
            <a:r>
              <a:rPr lang="cs-CZ" b="1" dirty="0" err="1"/>
              <a:t>acute</a:t>
            </a:r>
            <a:r>
              <a:rPr lang="cs-CZ" dirty="0"/>
              <a:t> (</a:t>
            </a:r>
            <a:r>
              <a:rPr lang="cs-CZ" dirty="0" err="1"/>
              <a:t>fulminant</a:t>
            </a:r>
            <a:r>
              <a:rPr lang="cs-CZ" dirty="0"/>
              <a:t>  ~ </a:t>
            </a:r>
            <a:r>
              <a:rPr lang="cs-CZ" i="1" dirty="0" err="1"/>
              <a:t>massive</a:t>
            </a:r>
            <a:r>
              <a:rPr lang="cs-CZ" i="1" dirty="0"/>
              <a:t> </a:t>
            </a:r>
            <a:r>
              <a:rPr lang="cs-CZ" i="1" dirty="0" err="1"/>
              <a:t>necrosis</a:t>
            </a:r>
            <a:r>
              <a:rPr lang="cs-CZ" dirty="0"/>
              <a:t>) </a:t>
            </a:r>
            <a:r>
              <a:rPr lang="cs-CZ" b="1" dirty="0"/>
              <a:t>hepatitis  </a:t>
            </a:r>
          </a:p>
          <a:p>
            <a:pPr marL="0" indent="0">
              <a:buNone/>
            </a:pP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b="1" dirty="0" err="1"/>
              <a:t>chronic</a:t>
            </a:r>
            <a:r>
              <a:rPr lang="cs-CZ" b="1" dirty="0"/>
              <a:t> hepatitis </a:t>
            </a:r>
            <a:r>
              <a:rPr lang="cs-CZ" dirty="0"/>
              <a:t>→ </a:t>
            </a:r>
            <a:r>
              <a:rPr lang="cs-CZ" dirty="0" err="1"/>
              <a:t>cirrhosis</a:t>
            </a:r>
            <a:endParaRPr lang="cs-CZ" b="1" dirty="0"/>
          </a:p>
          <a:p>
            <a:pPr marL="0" indent="0">
              <a:buNone/>
            </a:pPr>
            <a:r>
              <a:rPr lang="cs-CZ" b="1" dirty="0" err="1"/>
              <a:t>fatty</a:t>
            </a:r>
            <a:r>
              <a:rPr lang="cs-CZ" b="1" dirty="0"/>
              <a:t> </a:t>
            </a:r>
            <a:r>
              <a:rPr lang="cs-CZ" b="1" dirty="0" err="1"/>
              <a:t>change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497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err="1"/>
              <a:t>Types</a:t>
            </a:r>
            <a:r>
              <a:rPr lang="cs-CZ" altLang="cs-CZ" b="1" dirty="0"/>
              <a:t> </a:t>
            </a:r>
            <a:r>
              <a:rPr lang="cs-CZ" altLang="cs-CZ" b="1" dirty="0" err="1"/>
              <a:t>of</a:t>
            </a:r>
            <a:r>
              <a:rPr lang="cs-CZ" altLang="cs-CZ" b="1" dirty="0"/>
              <a:t> liver </a:t>
            </a:r>
            <a:r>
              <a:rPr lang="cs-CZ" altLang="cs-CZ" b="1" dirty="0" err="1"/>
              <a:t>diseases</a:t>
            </a:r>
            <a:r>
              <a:rPr lang="cs-CZ" altLang="cs-CZ" b="1" dirty="0"/>
              <a:t> </a:t>
            </a:r>
            <a:r>
              <a:rPr lang="cs-CZ" altLang="cs-CZ" b="1" dirty="0" err="1"/>
              <a:t>sorted</a:t>
            </a:r>
            <a:r>
              <a:rPr lang="cs-CZ" altLang="cs-CZ" b="1" dirty="0"/>
              <a:t> by etiology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063751" y="1989139"/>
          <a:ext cx="8208963" cy="4581523"/>
        </p:xfrm>
        <a:graphic>
          <a:graphicData uri="http://schemas.openxmlformats.org/drawingml/2006/table">
            <a:tbl>
              <a:tblPr firstRow="1" firstCol="1" bandRow="1"/>
              <a:tblGrid>
                <a:gridCol w="418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4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hepatocytes</a:t>
                      </a: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biliary</a:t>
                      </a:r>
                      <a:r>
                        <a:rPr lang="cs-CZ" sz="24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tree</a:t>
                      </a:r>
                      <a:endParaRPr lang="cs-CZ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INFECTIOUS</a:t>
                      </a:r>
                      <a:endParaRPr lang="cs-CZ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TOXIC</a:t>
                      </a:r>
                      <a:endParaRPr lang="cs-CZ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9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METABOLIC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impairment</a:t>
                      </a:r>
                      <a:r>
                        <a:rPr lang="cs-CZ" sz="28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metabolism</a:t>
                      </a:r>
                      <a:r>
                        <a:rPr lang="cs-CZ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and/</a:t>
                      </a:r>
                      <a:r>
                        <a:rPr lang="cs-CZ" sz="2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cs-CZ" sz="28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sz="28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AUTOIMMUNE</a:t>
                      </a:r>
                      <a:endParaRPr lang="cs-CZ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TUMOROUS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VASCULAR</a:t>
                      </a:r>
                      <a:endParaRPr lang="cs-CZ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217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Wilson </a:t>
            </a:r>
            <a:r>
              <a:rPr lang="cs-CZ" b="1" dirty="0" err="1">
                <a:solidFill>
                  <a:schemeClr val="accent6">
                    <a:lumMod val="50000"/>
                  </a:schemeClr>
                </a:solidFill>
              </a:rPr>
              <a:t>disease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cs-CZ" b="1" dirty="0" err="1">
                <a:solidFill>
                  <a:schemeClr val="accent6">
                    <a:lumMod val="50000"/>
                  </a:schemeClr>
                </a:solidFill>
              </a:rPr>
              <a:t>clinical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6">
                    <a:lumMod val="50000"/>
                  </a:schemeClr>
                </a:solidFill>
              </a:rPr>
              <a:t>features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onset</a:t>
            </a:r>
            <a:r>
              <a:rPr lang="cs-CZ" dirty="0"/>
              <a:t> (</a:t>
            </a:r>
            <a:r>
              <a:rPr lang="cs-CZ" dirty="0" err="1"/>
              <a:t>variable</a:t>
            </a:r>
            <a:r>
              <a:rPr lang="cs-CZ" dirty="0"/>
              <a:t>) </a:t>
            </a:r>
            <a:r>
              <a:rPr lang="cs-CZ" u="sng" dirty="0" err="1"/>
              <a:t>before</a:t>
            </a:r>
            <a:r>
              <a:rPr lang="cs-CZ" dirty="0"/>
              <a:t> </a:t>
            </a:r>
            <a:r>
              <a:rPr lang="cs-CZ" dirty="0" err="1"/>
              <a:t>age</a:t>
            </a:r>
            <a:r>
              <a:rPr lang="cs-CZ" dirty="0"/>
              <a:t> 40 </a:t>
            </a:r>
            <a:r>
              <a:rPr lang="cs-CZ" dirty="0" err="1"/>
              <a:t>years</a:t>
            </a:r>
            <a:endParaRPr lang="cs-CZ" dirty="0"/>
          </a:p>
          <a:p>
            <a:r>
              <a:rPr lang="cs-CZ" dirty="0" err="1"/>
              <a:t>hepatic</a:t>
            </a:r>
            <a:r>
              <a:rPr lang="cs-CZ" dirty="0"/>
              <a:t> </a:t>
            </a:r>
            <a:r>
              <a:rPr lang="cs-CZ" dirty="0" err="1"/>
              <a:t>involvement</a:t>
            </a:r>
            <a:endParaRPr lang="cs-CZ" dirty="0"/>
          </a:p>
          <a:p>
            <a:r>
              <a:rPr lang="cs-CZ" dirty="0" err="1"/>
              <a:t>hemolytic</a:t>
            </a:r>
            <a:r>
              <a:rPr lang="cs-CZ" dirty="0"/>
              <a:t> anemie (</a:t>
            </a:r>
            <a:r>
              <a:rPr lang="cs-CZ" dirty="0" err="1"/>
              <a:t>young</a:t>
            </a:r>
            <a:r>
              <a:rPr lang="cs-CZ" dirty="0"/>
              <a:t> </a:t>
            </a:r>
            <a:r>
              <a:rPr lang="cs-CZ" dirty="0" err="1"/>
              <a:t>women</a:t>
            </a:r>
            <a:r>
              <a:rPr lang="cs-CZ" dirty="0"/>
              <a:t>)</a:t>
            </a:r>
          </a:p>
          <a:p>
            <a:r>
              <a:rPr lang="cs-CZ" dirty="0" err="1"/>
              <a:t>neuropsychiatric</a:t>
            </a:r>
            <a:r>
              <a:rPr lang="cs-CZ" dirty="0"/>
              <a:t> </a:t>
            </a:r>
            <a:r>
              <a:rPr lang="cs-CZ" dirty="0" err="1"/>
              <a:t>disorders</a:t>
            </a:r>
            <a:endParaRPr lang="cs-CZ" dirty="0"/>
          </a:p>
          <a:p>
            <a:pPr lvl="1"/>
            <a:r>
              <a:rPr lang="cs-CZ" dirty="0" err="1"/>
              <a:t>mild</a:t>
            </a:r>
            <a:r>
              <a:rPr lang="cs-CZ" dirty="0"/>
              <a:t> </a:t>
            </a:r>
            <a:r>
              <a:rPr lang="cs-CZ" dirty="0" err="1"/>
              <a:t>behavioral</a:t>
            </a:r>
            <a:r>
              <a:rPr lang="cs-CZ" dirty="0"/>
              <a:t> </a:t>
            </a:r>
            <a:r>
              <a:rPr lang="cs-CZ" dirty="0" err="1"/>
              <a:t>changes</a:t>
            </a:r>
            <a:endParaRPr lang="cs-CZ" dirty="0"/>
          </a:p>
          <a:p>
            <a:pPr lvl="1"/>
            <a:r>
              <a:rPr lang="cs-CZ" dirty="0"/>
              <a:t>frank </a:t>
            </a:r>
            <a:r>
              <a:rPr lang="cs-CZ" dirty="0" err="1"/>
              <a:t>psychosis</a:t>
            </a:r>
            <a:endParaRPr lang="cs-CZ" dirty="0"/>
          </a:p>
          <a:p>
            <a:pPr lvl="1"/>
            <a:r>
              <a:rPr lang="cs-CZ" dirty="0"/>
              <a:t>Parkinson-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symptoms</a:t>
            </a:r>
            <a:r>
              <a:rPr lang="cs-CZ" dirty="0"/>
              <a:t> (</a:t>
            </a:r>
            <a:r>
              <a:rPr lang="cs-CZ" dirty="0" err="1"/>
              <a:t>Cu</a:t>
            </a:r>
            <a:r>
              <a:rPr lang="cs-CZ" dirty="0"/>
              <a:t> in </a:t>
            </a:r>
            <a:r>
              <a:rPr lang="cs-CZ" dirty="0" err="1"/>
              <a:t>basal</a:t>
            </a:r>
            <a:r>
              <a:rPr lang="cs-CZ" dirty="0"/>
              <a:t> ganglia)</a:t>
            </a:r>
          </a:p>
        </p:txBody>
      </p:sp>
    </p:spTree>
    <p:extLst>
      <p:ext uri="{BB962C8B-B14F-4D97-AF65-F5344CB8AC3E}">
        <p14:creationId xmlns:p14="http://schemas.microsoft.com/office/powerpoint/2010/main" val="23803944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Wilson </a:t>
            </a:r>
            <a:r>
              <a:rPr lang="cs-CZ" b="1" dirty="0" err="1">
                <a:solidFill>
                  <a:schemeClr val="accent6">
                    <a:lumMod val="50000"/>
                  </a:schemeClr>
                </a:solidFill>
              </a:rPr>
              <a:t>disease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cs-CZ" b="1" dirty="0" err="1">
                <a:solidFill>
                  <a:schemeClr val="accent6">
                    <a:lumMod val="50000"/>
                  </a:schemeClr>
                </a:solidFill>
              </a:rPr>
              <a:t>diagnosis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(↓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serum</a:t>
            </a:r>
            <a:r>
              <a:rPr lang="cs-CZ" dirty="0"/>
              <a:t> </a:t>
            </a:r>
            <a:r>
              <a:rPr lang="cs-CZ" dirty="0" err="1"/>
              <a:t>ceruloplasmin</a:t>
            </a:r>
            <a:r>
              <a:rPr lang="cs-CZ" dirty="0"/>
              <a:t>, </a:t>
            </a:r>
            <a:r>
              <a:rPr lang="cs-CZ" strike="sngStrike" dirty="0" err="1"/>
              <a:t>serum</a:t>
            </a:r>
            <a:r>
              <a:rPr lang="cs-CZ" strike="sngStrike" dirty="0"/>
              <a:t> </a:t>
            </a:r>
            <a:r>
              <a:rPr lang="cs-CZ" strike="sngStrike" dirty="0" err="1"/>
              <a:t>Cu</a:t>
            </a:r>
            <a:r>
              <a:rPr lang="cs-CZ" dirty="0"/>
              <a:t>) </a:t>
            </a:r>
          </a:p>
          <a:p>
            <a:r>
              <a:rPr lang="cs-CZ" dirty="0"/>
              <a:t>↑ </a:t>
            </a:r>
            <a:r>
              <a:rPr lang="cs-CZ" dirty="0" err="1"/>
              <a:t>urinary</a:t>
            </a:r>
            <a:r>
              <a:rPr lang="cs-CZ" dirty="0"/>
              <a:t> </a:t>
            </a:r>
            <a:r>
              <a:rPr lang="cs-CZ" dirty="0" err="1"/>
              <a:t>Cu</a:t>
            </a:r>
            <a:r>
              <a:rPr lang="cs-CZ" dirty="0"/>
              <a:t> </a:t>
            </a:r>
            <a:r>
              <a:rPr lang="cs-CZ" dirty="0" err="1"/>
              <a:t>excretion</a:t>
            </a:r>
            <a:r>
              <a:rPr lang="cs-CZ" dirty="0"/>
              <a:t> (</a:t>
            </a:r>
            <a:r>
              <a:rPr lang="cs-CZ" dirty="0" err="1"/>
              <a:t>penicillamine</a:t>
            </a:r>
            <a:r>
              <a:rPr lang="cs-CZ" dirty="0"/>
              <a:t> test), </a:t>
            </a:r>
          </a:p>
          <a:p>
            <a:r>
              <a:rPr lang="cs-CZ" dirty="0"/>
              <a:t>liver </a:t>
            </a:r>
            <a:r>
              <a:rPr lang="cs-CZ" dirty="0" err="1"/>
              <a:t>biopsy</a:t>
            </a:r>
            <a:endParaRPr lang="cs-CZ" dirty="0"/>
          </a:p>
          <a:p>
            <a:pPr lvl="1"/>
            <a:r>
              <a:rPr lang="cs-CZ" dirty="0"/>
              <a:t>↑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Cu</a:t>
            </a:r>
            <a:r>
              <a:rPr lang="cs-CZ" dirty="0"/>
              <a:t> in dry liver </a:t>
            </a:r>
            <a:r>
              <a:rPr lang="cs-CZ" dirty="0" err="1"/>
              <a:t>tissue</a:t>
            </a:r>
            <a:endParaRPr lang="cs-CZ" dirty="0"/>
          </a:p>
          <a:p>
            <a:pPr lvl="1"/>
            <a:r>
              <a:rPr lang="cs-CZ" dirty="0"/>
              <a:t> </a:t>
            </a:r>
            <a:r>
              <a:rPr lang="cs-CZ" dirty="0" err="1"/>
              <a:t>staging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 err="1"/>
              <a:t>family</a:t>
            </a:r>
            <a:r>
              <a:rPr lang="cs-CZ" dirty="0"/>
              <a:t> </a:t>
            </a:r>
            <a:r>
              <a:rPr lang="cs-CZ" dirty="0" err="1"/>
              <a:t>screening</a:t>
            </a:r>
            <a:r>
              <a:rPr lang="cs-CZ" dirty="0"/>
              <a:t>: m</a:t>
            </a:r>
            <a:r>
              <a:rPr lang="en-US" dirty="0" err="1"/>
              <a:t>utation</a:t>
            </a:r>
            <a:r>
              <a:rPr lang="en-US" dirty="0"/>
              <a:t> of the </a:t>
            </a:r>
            <a:r>
              <a:rPr lang="en-US" i="1" dirty="0"/>
              <a:t>ATP7B</a:t>
            </a:r>
            <a:r>
              <a:rPr lang="en-US" dirty="0"/>
              <a:t> gene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1808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Wilson </a:t>
            </a:r>
            <a:r>
              <a:rPr lang="cs-CZ" b="1" dirty="0" err="1">
                <a:solidFill>
                  <a:schemeClr val="accent6">
                    <a:lumMod val="50000"/>
                  </a:schemeClr>
                </a:solidFill>
              </a:rPr>
              <a:t>disease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cs-CZ" b="1" dirty="0" err="1">
                <a:solidFill>
                  <a:schemeClr val="accent6">
                    <a:lumMod val="50000"/>
                  </a:schemeClr>
                </a:solidFill>
              </a:rPr>
              <a:t>therapy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1"/>
            <a:ext cx="8507288" cy="4525963"/>
          </a:xfrm>
        </p:spPr>
        <p:txBody>
          <a:bodyPr>
            <a:normAutofit/>
          </a:bodyPr>
          <a:lstStyle/>
          <a:p>
            <a:r>
              <a:rPr lang="cs-CZ" dirty="0" err="1"/>
              <a:t>avoid</a:t>
            </a:r>
            <a:r>
              <a:rPr lang="cs-CZ" dirty="0"/>
              <a:t> </a:t>
            </a:r>
            <a:r>
              <a:rPr lang="cs-CZ" dirty="0" err="1"/>
              <a:t>excess</a:t>
            </a:r>
            <a:r>
              <a:rPr lang="cs-CZ" dirty="0"/>
              <a:t> in</a:t>
            </a:r>
            <a:r>
              <a:rPr lang="en-US" dirty="0"/>
              <a:t> copper-containing foods </a:t>
            </a:r>
            <a:r>
              <a:rPr lang="cs-CZ" dirty="0"/>
              <a:t>(</a:t>
            </a:r>
            <a:r>
              <a:rPr lang="en-US" dirty="0"/>
              <a:t>mushrooms, nuts, chocolate, dried fruit, liver, shellfish</a:t>
            </a:r>
            <a:r>
              <a:rPr lang="cs-CZ"/>
              <a:t>) </a:t>
            </a:r>
          </a:p>
          <a:p>
            <a:r>
              <a:rPr lang="en-US"/>
              <a:t>↑</a:t>
            </a:r>
            <a:r>
              <a:rPr lang="cs-CZ" dirty="0"/>
              <a:t> </a:t>
            </a:r>
            <a:r>
              <a:rPr lang="en-US" dirty="0"/>
              <a:t>excretion of copper in the urine</a:t>
            </a:r>
            <a:r>
              <a:rPr lang="cs-CZ" dirty="0"/>
              <a:t>:	</a:t>
            </a:r>
          </a:p>
          <a:p>
            <a:pPr marL="457200" lvl="1" indent="0">
              <a:buNone/>
            </a:pPr>
            <a:r>
              <a:rPr lang="cs-CZ" dirty="0" err="1"/>
              <a:t>p.o</a:t>
            </a:r>
            <a:r>
              <a:rPr lang="cs-CZ" dirty="0"/>
              <a:t>. </a:t>
            </a:r>
            <a:r>
              <a:rPr lang="cs-CZ" dirty="0" err="1"/>
              <a:t>chelators</a:t>
            </a:r>
            <a:r>
              <a:rPr lang="cs-CZ" dirty="0"/>
              <a:t>: </a:t>
            </a:r>
            <a:r>
              <a:rPr lang="cs-CZ" dirty="0" err="1">
                <a:solidFill>
                  <a:srgbClr val="00B050"/>
                </a:solidFill>
              </a:rPr>
              <a:t>penicillamine</a:t>
            </a:r>
            <a:r>
              <a:rPr lang="cs-CZ" dirty="0"/>
              <a:t> (SE: </a:t>
            </a:r>
            <a:r>
              <a:rPr lang="en-US" dirty="0"/>
              <a:t>drug-induced lupus</a:t>
            </a:r>
            <a:r>
              <a:rPr lang="cs-CZ" dirty="0"/>
              <a:t>, 		</a:t>
            </a:r>
            <a:r>
              <a:rPr lang="en-US" dirty="0"/>
              <a:t>myasthenia</a:t>
            </a:r>
            <a:r>
              <a:rPr lang="cs-CZ" dirty="0"/>
              <a:t>), </a:t>
            </a:r>
            <a:r>
              <a:rPr lang="cs-CZ" dirty="0" err="1">
                <a:solidFill>
                  <a:srgbClr val="00B050"/>
                </a:solidFill>
              </a:rPr>
              <a:t>trientine</a:t>
            </a:r>
            <a:r>
              <a:rPr lang="cs-CZ" dirty="0"/>
              <a:t> 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en-US" dirty="0"/>
              <a:t>↓</a:t>
            </a:r>
            <a:r>
              <a:rPr lang="cs-CZ" dirty="0"/>
              <a:t> </a:t>
            </a:r>
            <a:r>
              <a:rPr lang="en-US" dirty="0"/>
              <a:t>absorption of copper from the </a:t>
            </a:r>
            <a:r>
              <a:rPr lang="cs-CZ" dirty="0" err="1"/>
              <a:t>intestine</a:t>
            </a:r>
            <a:r>
              <a:rPr lang="cs-CZ" dirty="0"/>
              <a:t>:</a:t>
            </a:r>
          </a:p>
          <a:p>
            <a:pPr marL="457200" lvl="1" indent="0">
              <a:buNone/>
            </a:pPr>
            <a:r>
              <a:rPr lang="cs-CZ" dirty="0" err="1"/>
              <a:t>p.o</a:t>
            </a:r>
            <a:r>
              <a:rPr lang="cs-CZ" dirty="0"/>
              <a:t>. </a:t>
            </a:r>
            <a:r>
              <a:rPr lang="cs-CZ" dirty="0" err="1">
                <a:solidFill>
                  <a:srgbClr val="00B050"/>
                </a:solidFill>
              </a:rPr>
              <a:t>zinc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acetate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cs-CZ" dirty="0"/>
              <a:t>in </a:t>
            </a:r>
            <a:r>
              <a:rPr lang="cs-CZ" dirty="0" err="1"/>
              <a:t>rare</a:t>
            </a:r>
            <a:r>
              <a:rPr lang="cs-CZ" dirty="0"/>
              <a:t> (severe </a:t>
            </a:r>
            <a:r>
              <a:rPr lang="cs-CZ" dirty="0" err="1"/>
              <a:t>neurological</a:t>
            </a:r>
            <a:r>
              <a:rPr lang="cs-CZ" dirty="0"/>
              <a:t>) </a:t>
            </a:r>
            <a:r>
              <a:rPr lang="cs-CZ" dirty="0" err="1"/>
              <a:t>cases</a:t>
            </a:r>
            <a:r>
              <a:rPr lang="cs-CZ" dirty="0"/>
              <a:t>: 	</a:t>
            </a:r>
          </a:p>
          <a:p>
            <a:pPr marL="457200" lvl="1" indent="0">
              <a:buNone/>
            </a:pPr>
            <a:r>
              <a:rPr lang="cs-CZ" dirty="0" err="1"/>
              <a:t>i.m</a:t>
            </a:r>
            <a:r>
              <a:rPr lang="cs-CZ" dirty="0"/>
              <a:t>. </a:t>
            </a:r>
            <a:r>
              <a:rPr lang="cs-CZ" dirty="0" err="1">
                <a:solidFill>
                  <a:srgbClr val="00B050"/>
                </a:solidFill>
              </a:rPr>
              <a:t>dimercaprol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5951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Nadpis 1"/>
          <p:cNvSpPr>
            <a:spLocks noGrp="1"/>
          </p:cNvSpPr>
          <p:nvPr>
            <p:ph type="title"/>
          </p:nvPr>
        </p:nvSpPr>
        <p:spPr>
          <a:xfrm>
            <a:off x="838200" y="261257"/>
            <a:ext cx="10515600" cy="1143001"/>
          </a:xfrm>
        </p:spPr>
        <p:txBody>
          <a:bodyPr/>
          <a:lstStyle/>
          <a:p>
            <a:pPr algn="ctr" eaLnBrk="1" hangingPunct="1"/>
            <a:r>
              <a:rPr lang="cs-CZ" sz="4000" dirty="0"/>
              <a:t> </a:t>
            </a:r>
            <a:r>
              <a:rPr lang="el-GR" sz="4000" b="1" dirty="0">
                <a:solidFill>
                  <a:schemeClr val="accent4">
                    <a:lumMod val="50000"/>
                  </a:schemeClr>
                </a:solidFill>
              </a:rPr>
              <a:t>α</a:t>
            </a: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</a:rPr>
              <a:t>1-</a:t>
            </a:r>
            <a:r>
              <a:rPr lang="cs-CZ" sz="4000" b="1" dirty="0" err="1">
                <a:solidFill>
                  <a:schemeClr val="accent4">
                    <a:lumMod val="50000"/>
                  </a:schemeClr>
                </a:solidFill>
              </a:rPr>
              <a:t>antitrypsin</a:t>
            </a: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4000" b="1" dirty="0" err="1">
                <a:solidFill>
                  <a:schemeClr val="accent4">
                    <a:lumMod val="50000"/>
                  </a:schemeClr>
                </a:solidFill>
              </a:rPr>
              <a:t>deficiency</a:t>
            </a:r>
            <a:endParaRPr lang="cs-CZ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8370" name="Zástupný symbol pro obsah 2"/>
          <p:cNvSpPr>
            <a:spLocks noGrp="1"/>
          </p:cNvSpPr>
          <p:nvPr>
            <p:ph idx="1"/>
          </p:nvPr>
        </p:nvSpPr>
        <p:spPr>
          <a:xfrm>
            <a:off x="664030" y="1484314"/>
            <a:ext cx="11005456" cy="4968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dirty="0"/>
              <a:t>α1-AT - </a:t>
            </a:r>
            <a:r>
              <a:rPr lang="cs-CZ" sz="2300" dirty="0" err="1"/>
              <a:t>serum</a:t>
            </a:r>
            <a:r>
              <a:rPr lang="cs-CZ" sz="2300" dirty="0"/>
              <a:t> </a:t>
            </a:r>
            <a:r>
              <a:rPr lang="cs-CZ" sz="2300" dirty="0" err="1"/>
              <a:t>protease</a:t>
            </a:r>
            <a:r>
              <a:rPr lang="cs-CZ" sz="2300" dirty="0"/>
              <a:t> inhibitor (leukocyte </a:t>
            </a:r>
            <a:r>
              <a:rPr lang="cs-CZ" sz="2300" dirty="0" err="1"/>
              <a:t>elastase</a:t>
            </a:r>
            <a:r>
              <a:rPr lang="cs-CZ" sz="2300" dirty="0"/>
              <a:t>):</a:t>
            </a:r>
          </a:p>
          <a:p>
            <a:pPr marL="0" indent="0">
              <a:buFontTx/>
              <a:buChar char="-"/>
            </a:pPr>
            <a:r>
              <a:rPr lang="cs-CZ" sz="2300" dirty="0" err="1"/>
              <a:t>synthesized</a:t>
            </a:r>
            <a:r>
              <a:rPr lang="cs-CZ" sz="2300" dirty="0"/>
              <a:t> byl </a:t>
            </a:r>
            <a:r>
              <a:rPr lang="cs-CZ" sz="2300" dirty="0" err="1"/>
              <a:t>hepatocytes</a:t>
            </a:r>
            <a:endParaRPr lang="cs-CZ" sz="2300" dirty="0"/>
          </a:p>
          <a:p>
            <a:pPr marL="0" indent="0">
              <a:buFontTx/>
              <a:buChar char="-"/>
            </a:pPr>
            <a:r>
              <a:rPr lang="cs-CZ" sz="2300" dirty="0"/>
              <a:t> AR</a:t>
            </a:r>
          </a:p>
          <a:p>
            <a:pPr marL="0" indent="0">
              <a:buFontTx/>
              <a:buChar char="-"/>
            </a:pPr>
            <a:r>
              <a:rPr lang="cs-CZ" sz="2300" dirty="0"/>
              <a:t> risk </a:t>
            </a:r>
            <a:r>
              <a:rPr lang="cs-CZ" sz="2300" dirty="0" err="1"/>
              <a:t>allele</a:t>
            </a:r>
            <a:r>
              <a:rPr lang="cs-CZ" sz="2300" dirty="0"/>
              <a:t> </a:t>
            </a:r>
            <a:r>
              <a:rPr lang="cs-CZ" sz="2300" dirty="0" err="1"/>
              <a:t>homozygotes</a:t>
            </a:r>
            <a:r>
              <a:rPr lang="cs-CZ" sz="2300" dirty="0"/>
              <a:t> (</a:t>
            </a:r>
            <a:r>
              <a:rPr lang="cs-CZ" sz="2300" b="1" dirty="0" err="1"/>
              <a:t>Pi</a:t>
            </a:r>
            <a:r>
              <a:rPr lang="cs-CZ" sz="2300" dirty="0" err="1"/>
              <a:t>ZZ</a:t>
            </a:r>
            <a:r>
              <a:rPr lang="cs-CZ" sz="2300" dirty="0"/>
              <a:t>):  </a:t>
            </a:r>
            <a:r>
              <a:rPr lang="cs-CZ" sz="2300" b="1" dirty="0"/>
              <a:t>α1-AT </a:t>
            </a:r>
            <a:r>
              <a:rPr lang="cs-CZ" sz="2300" b="1" dirty="0" err="1"/>
              <a:t>level</a:t>
            </a:r>
            <a:r>
              <a:rPr lang="cs-CZ" sz="2300" b="1" dirty="0"/>
              <a:t> </a:t>
            </a:r>
            <a:r>
              <a:rPr lang="cs-CZ" sz="2300" b="1" dirty="0" err="1"/>
              <a:t>below</a:t>
            </a:r>
            <a:r>
              <a:rPr lang="cs-CZ" sz="2300" b="1" dirty="0"/>
              <a:t> 10% </a:t>
            </a:r>
            <a:r>
              <a:rPr lang="cs-CZ" sz="2300" b="1" dirty="0" err="1"/>
              <a:t>of</a:t>
            </a:r>
            <a:r>
              <a:rPr lang="cs-CZ" sz="2300" b="1" dirty="0"/>
              <a:t> </a:t>
            </a:r>
            <a:r>
              <a:rPr lang="cs-CZ" sz="2300" b="1" dirty="0" err="1"/>
              <a:t>normal</a:t>
            </a:r>
            <a:endParaRPr lang="cs-CZ" sz="2300" dirty="0"/>
          </a:p>
          <a:p>
            <a:pPr marL="0" indent="0"/>
            <a:r>
              <a:rPr lang="cs-CZ" sz="2300" dirty="0"/>
              <a:t>  in </a:t>
            </a:r>
            <a:r>
              <a:rPr lang="cs-CZ" sz="2300" dirty="0" err="1"/>
              <a:t>the</a:t>
            </a:r>
            <a:r>
              <a:rPr lang="cs-CZ" sz="2300" dirty="0"/>
              <a:t> liver </a:t>
            </a:r>
            <a:r>
              <a:rPr lang="cs-CZ" sz="2300" dirty="0" err="1"/>
              <a:t>liver</a:t>
            </a:r>
            <a:r>
              <a:rPr lang="cs-CZ" sz="2300" dirty="0"/>
              <a:t> </a:t>
            </a:r>
            <a:r>
              <a:rPr lang="cs-CZ" sz="2300" dirty="0" err="1"/>
              <a:t>hepatocytes</a:t>
            </a:r>
            <a:r>
              <a:rPr lang="cs-CZ" sz="2300" dirty="0"/>
              <a:t> - </a:t>
            </a:r>
            <a:r>
              <a:rPr lang="cs-CZ" sz="2300" dirty="0" err="1"/>
              <a:t>polymerization</a:t>
            </a:r>
            <a:r>
              <a:rPr lang="cs-CZ" sz="2300" dirty="0"/>
              <a:t> </a:t>
            </a:r>
            <a:r>
              <a:rPr lang="cs-CZ" sz="2300" dirty="0" err="1"/>
              <a:t>of</a:t>
            </a:r>
            <a:r>
              <a:rPr lang="cs-CZ" sz="2300" dirty="0"/>
              <a:t> </a:t>
            </a:r>
            <a:r>
              <a:rPr lang="cs-CZ" sz="2300" dirty="0" err="1"/>
              <a:t>structurally</a:t>
            </a:r>
            <a:r>
              <a:rPr lang="cs-CZ" sz="2300" dirty="0"/>
              <a:t> </a:t>
            </a:r>
            <a:r>
              <a:rPr lang="cs-CZ" sz="2300" dirty="0" err="1"/>
              <a:t>defective</a:t>
            </a:r>
            <a:r>
              <a:rPr lang="cs-CZ" sz="2300" dirty="0"/>
              <a:t> protein - </a:t>
            </a:r>
            <a:r>
              <a:rPr lang="cs-CZ" sz="2300" dirty="0" err="1"/>
              <a:t>retention</a:t>
            </a:r>
            <a:r>
              <a:rPr lang="cs-CZ" sz="2300" dirty="0"/>
              <a:t> in </a:t>
            </a:r>
            <a:r>
              <a:rPr lang="cs-CZ" sz="2300" dirty="0" err="1"/>
              <a:t>the</a:t>
            </a:r>
            <a:r>
              <a:rPr lang="cs-CZ" sz="2300" dirty="0"/>
              <a:t> ER → </a:t>
            </a:r>
            <a:r>
              <a:rPr lang="cs-CZ" sz="2300" dirty="0" err="1"/>
              <a:t>ER</a:t>
            </a:r>
            <a:r>
              <a:rPr lang="cs-CZ" sz="2300" dirty="0"/>
              <a:t> stress response →</a:t>
            </a:r>
            <a:r>
              <a:rPr lang="cs-CZ" sz="2300" dirty="0" err="1"/>
              <a:t>activation</a:t>
            </a:r>
            <a:r>
              <a:rPr lang="cs-CZ" sz="2300" dirty="0"/>
              <a:t> </a:t>
            </a:r>
            <a:r>
              <a:rPr lang="cs-CZ" sz="2300" dirty="0" err="1"/>
              <a:t>of</a:t>
            </a:r>
            <a:r>
              <a:rPr lang="cs-CZ" sz="2300" dirty="0"/>
              <a:t> </a:t>
            </a:r>
            <a:r>
              <a:rPr lang="cs-CZ" sz="2300" dirty="0" err="1"/>
              <a:t>caspases</a:t>
            </a:r>
            <a:r>
              <a:rPr lang="cs-CZ" sz="2300" dirty="0"/>
              <a:t> → </a:t>
            </a:r>
            <a:r>
              <a:rPr lang="cs-CZ" sz="2300" dirty="0" err="1"/>
              <a:t>mitochondrial</a:t>
            </a:r>
            <a:r>
              <a:rPr lang="cs-CZ" sz="2300" dirty="0"/>
              <a:t> </a:t>
            </a:r>
            <a:r>
              <a:rPr lang="cs-CZ" sz="2300" dirty="0" err="1"/>
              <a:t>damage</a:t>
            </a:r>
            <a:r>
              <a:rPr lang="cs-CZ" sz="2300" dirty="0"/>
              <a:t> &gt; </a:t>
            </a:r>
            <a:r>
              <a:rPr lang="cs-CZ" sz="2300" dirty="0" err="1"/>
              <a:t>inflammation</a:t>
            </a:r>
            <a:r>
              <a:rPr lang="cs-CZ" sz="2300" dirty="0"/>
              <a:t>, </a:t>
            </a:r>
            <a:r>
              <a:rPr lang="cs-CZ" sz="2300" dirty="0" err="1"/>
              <a:t>fibrosis</a:t>
            </a:r>
            <a:r>
              <a:rPr lang="cs-CZ" sz="2300" dirty="0"/>
              <a:t>, PAS+ </a:t>
            </a:r>
            <a:r>
              <a:rPr lang="cs-CZ" sz="2300" dirty="0" err="1"/>
              <a:t>cytoplasmic</a:t>
            </a:r>
            <a:r>
              <a:rPr lang="cs-CZ" sz="2300" dirty="0"/>
              <a:t> </a:t>
            </a:r>
            <a:r>
              <a:rPr lang="cs-CZ" sz="2300" dirty="0" err="1"/>
              <a:t>globules</a:t>
            </a:r>
            <a:endParaRPr lang="cs-CZ" sz="2300" dirty="0"/>
          </a:p>
          <a:p>
            <a:pPr marL="0" indent="0">
              <a:buNone/>
            </a:pPr>
            <a:endParaRPr lang="cs-CZ" sz="2300" dirty="0"/>
          </a:p>
          <a:p>
            <a:pPr marL="0" indent="0"/>
            <a:r>
              <a:rPr lang="cs-CZ" sz="2300" dirty="0"/>
              <a:t> </a:t>
            </a:r>
            <a:r>
              <a:rPr lang="cs-CZ" sz="2300" dirty="0" err="1"/>
              <a:t>systemic</a:t>
            </a:r>
            <a:r>
              <a:rPr lang="cs-CZ" sz="2300" dirty="0"/>
              <a:t> </a:t>
            </a:r>
            <a:r>
              <a:rPr lang="cs-CZ" sz="2300" dirty="0" err="1"/>
              <a:t>effect</a:t>
            </a:r>
            <a:r>
              <a:rPr lang="cs-CZ" sz="2300" dirty="0"/>
              <a:t> </a:t>
            </a:r>
            <a:r>
              <a:rPr lang="cs-CZ" sz="2300" dirty="0" err="1"/>
              <a:t>of</a:t>
            </a:r>
            <a:r>
              <a:rPr lang="cs-CZ" sz="2300" dirty="0"/>
              <a:t> </a:t>
            </a:r>
            <a:r>
              <a:rPr lang="el-GR" sz="2400" dirty="0"/>
              <a:t>α</a:t>
            </a:r>
            <a:r>
              <a:rPr lang="cs-CZ" sz="2400" dirty="0"/>
              <a:t>1-</a:t>
            </a:r>
            <a:r>
              <a:rPr lang="cs-CZ" sz="2400" dirty="0" err="1"/>
              <a:t>antitrypsin</a:t>
            </a:r>
            <a:r>
              <a:rPr lang="cs-CZ" sz="2400" dirty="0"/>
              <a:t> </a:t>
            </a:r>
            <a:r>
              <a:rPr lang="cs-CZ" sz="2400" dirty="0" err="1"/>
              <a:t>deficiency</a:t>
            </a:r>
            <a:r>
              <a:rPr lang="cs-CZ" sz="2400" dirty="0"/>
              <a:t> </a:t>
            </a:r>
            <a:r>
              <a:rPr lang="cs-CZ" sz="2300" dirty="0"/>
              <a:t>= </a:t>
            </a:r>
            <a:r>
              <a:rPr lang="cs-CZ" sz="2300" b="1" dirty="0"/>
              <a:t>↑ </a:t>
            </a:r>
            <a:r>
              <a:rPr lang="cs-CZ" sz="2300" b="1" dirty="0" err="1"/>
              <a:t>protease</a:t>
            </a:r>
            <a:r>
              <a:rPr lang="cs-CZ" sz="2300" b="1" dirty="0"/>
              <a:t> </a:t>
            </a:r>
            <a:r>
              <a:rPr lang="cs-CZ" sz="2300" b="1" dirty="0" err="1"/>
              <a:t>activity</a:t>
            </a:r>
            <a:r>
              <a:rPr lang="cs-CZ" sz="2300" b="1" dirty="0"/>
              <a:t> (</a:t>
            </a:r>
            <a:r>
              <a:rPr lang="cs-CZ" sz="2300" b="1" dirty="0" err="1"/>
              <a:t>neutrophil</a:t>
            </a:r>
            <a:r>
              <a:rPr lang="cs-CZ" sz="2300" b="1" dirty="0"/>
              <a:t> </a:t>
            </a:r>
            <a:r>
              <a:rPr lang="cs-CZ" sz="2300" b="1" dirty="0" err="1"/>
              <a:t>elastase</a:t>
            </a:r>
            <a:r>
              <a:rPr lang="cs-CZ" sz="2300" b="1" dirty="0"/>
              <a:t> </a:t>
            </a:r>
            <a:r>
              <a:rPr lang="cs-CZ" sz="2300" b="1" dirty="0" err="1"/>
              <a:t>disrupts</a:t>
            </a:r>
            <a:r>
              <a:rPr lang="cs-CZ" sz="2300" b="1" dirty="0"/>
              <a:t> </a:t>
            </a:r>
            <a:r>
              <a:rPr lang="cs-CZ" sz="2300" b="1" dirty="0" err="1"/>
              <a:t>connective</a:t>
            </a:r>
            <a:r>
              <a:rPr lang="cs-CZ" sz="2300" b="1" dirty="0"/>
              <a:t> </a:t>
            </a:r>
            <a:r>
              <a:rPr lang="cs-CZ" sz="2300" b="1" dirty="0" err="1"/>
              <a:t>tissue</a:t>
            </a:r>
            <a:r>
              <a:rPr lang="cs-CZ" sz="2300" b="1" dirty="0"/>
              <a:t>)</a:t>
            </a:r>
          </a:p>
          <a:p>
            <a:pPr marL="0" indent="0">
              <a:buNone/>
            </a:pPr>
            <a:r>
              <a:rPr lang="cs-CZ" sz="2300" dirty="0"/>
              <a:t>- </a:t>
            </a:r>
            <a:r>
              <a:rPr lang="cs-CZ" sz="2300" dirty="0" err="1"/>
              <a:t>lung</a:t>
            </a:r>
            <a:r>
              <a:rPr lang="cs-CZ" sz="2300" dirty="0"/>
              <a:t> </a:t>
            </a:r>
            <a:r>
              <a:rPr lang="cs-CZ" sz="2300" dirty="0" err="1"/>
              <a:t>emphysematous</a:t>
            </a:r>
            <a:r>
              <a:rPr lang="cs-CZ" sz="2300" dirty="0"/>
              <a:t> </a:t>
            </a:r>
            <a:r>
              <a:rPr lang="cs-CZ" sz="2300" dirty="0" err="1"/>
              <a:t>damage</a:t>
            </a:r>
            <a:r>
              <a:rPr lang="cs-CZ" sz="2300" dirty="0"/>
              <a:t> (</a:t>
            </a:r>
            <a:r>
              <a:rPr lang="cs-CZ" sz="2300" dirty="0" err="1"/>
              <a:t>pulmonary</a:t>
            </a:r>
            <a:r>
              <a:rPr lang="cs-CZ" sz="2300" dirty="0"/>
              <a:t> </a:t>
            </a:r>
            <a:r>
              <a:rPr lang="cs-CZ" sz="2300" dirty="0" err="1"/>
              <a:t>emphysema</a:t>
            </a:r>
            <a:r>
              <a:rPr lang="cs-CZ" sz="2300" dirty="0"/>
              <a:t>, COPD) </a:t>
            </a:r>
            <a:r>
              <a:rPr lang="cs-CZ" sz="2300" b="1" dirty="0">
                <a:solidFill>
                  <a:srgbClr val="FF0000"/>
                </a:solidFill>
              </a:rPr>
              <a:t>! smoking</a:t>
            </a:r>
          </a:p>
          <a:p>
            <a:pPr marL="0" indent="0">
              <a:buNone/>
            </a:pPr>
            <a:r>
              <a:rPr lang="cs-CZ" sz="2300" dirty="0"/>
              <a:t>- </a:t>
            </a:r>
            <a:r>
              <a:rPr lang="cs-CZ" sz="2300" dirty="0" err="1"/>
              <a:t>panniculitis</a:t>
            </a:r>
            <a:r>
              <a:rPr lang="cs-CZ" sz="2300" dirty="0"/>
              <a:t>, </a:t>
            </a:r>
            <a:r>
              <a:rPr lang="cs-CZ" sz="2300" dirty="0" err="1"/>
              <a:t>arterial</a:t>
            </a:r>
            <a:r>
              <a:rPr lang="cs-CZ" sz="2300" dirty="0"/>
              <a:t> </a:t>
            </a:r>
            <a:r>
              <a:rPr lang="cs-CZ" sz="2300" dirty="0" err="1"/>
              <a:t>aneurysms</a:t>
            </a:r>
            <a:r>
              <a:rPr lang="cs-CZ" sz="2300" dirty="0"/>
              <a:t>, </a:t>
            </a:r>
            <a:r>
              <a:rPr lang="cs-CZ" sz="2300" dirty="0" err="1"/>
              <a:t>pancreatitis</a:t>
            </a:r>
            <a:r>
              <a:rPr lang="cs-CZ" sz="2300" dirty="0"/>
              <a:t>,</a:t>
            </a:r>
          </a:p>
          <a:p>
            <a:pPr marL="0" indent="0">
              <a:buNone/>
            </a:pP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14913618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4000" dirty="0"/>
              <a:t> </a:t>
            </a:r>
            <a:r>
              <a:rPr lang="el-GR" sz="4000" b="1" dirty="0">
                <a:solidFill>
                  <a:schemeClr val="accent4">
                    <a:lumMod val="50000"/>
                  </a:schemeClr>
                </a:solidFill>
              </a:rPr>
              <a:t>α</a:t>
            </a: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</a:rPr>
              <a:t>1-</a:t>
            </a:r>
            <a:r>
              <a:rPr lang="cs-CZ" sz="4000" b="1" dirty="0" err="1">
                <a:solidFill>
                  <a:schemeClr val="accent4">
                    <a:lumMod val="50000"/>
                  </a:schemeClr>
                </a:solidFill>
              </a:rPr>
              <a:t>antitrypsin</a:t>
            </a: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4000" b="1" dirty="0" err="1">
                <a:solidFill>
                  <a:schemeClr val="accent4">
                    <a:lumMod val="50000"/>
                  </a:schemeClr>
                </a:solidFill>
              </a:rPr>
              <a:t>deficiency</a:t>
            </a:r>
            <a:endParaRPr lang="cs-CZ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8370" name="Zástupný symbol pro obsah 2"/>
          <p:cNvSpPr>
            <a:spLocks noGrp="1"/>
          </p:cNvSpPr>
          <p:nvPr>
            <p:ph idx="1"/>
          </p:nvPr>
        </p:nvSpPr>
        <p:spPr>
          <a:xfrm>
            <a:off x="1992313" y="1484314"/>
            <a:ext cx="8229600" cy="4968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 err="1"/>
              <a:t>Diagnostics</a:t>
            </a:r>
            <a:r>
              <a:rPr lang="cs-CZ" sz="2300" b="1" dirty="0"/>
              <a:t>:</a:t>
            </a:r>
          </a:p>
          <a:p>
            <a:pPr marL="0" indent="0"/>
            <a:r>
              <a:rPr lang="cs-CZ" sz="2300" dirty="0"/>
              <a:t> </a:t>
            </a:r>
            <a:r>
              <a:rPr lang="cs-CZ" sz="2300" dirty="0" err="1"/>
              <a:t>reduced</a:t>
            </a:r>
            <a:r>
              <a:rPr lang="cs-CZ" sz="2300" dirty="0"/>
              <a:t> </a:t>
            </a:r>
            <a:r>
              <a:rPr lang="cs-CZ" sz="2300" dirty="0" err="1"/>
              <a:t>levels</a:t>
            </a:r>
            <a:r>
              <a:rPr lang="cs-CZ" sz="2300" dirty="0"/>
              <a:t> </a:t>
            </a:r>
            <a:r>
              <a:rPr lang="cs-CZ" sz="2300" dirty="0" err="1"/>
              <a:t>of</a:t>
            </a:r>
            <a:r>
              <a:rPr lang="cs-CZ" sz="2300" dirty="0"/>
              <a:t> </a:t>
            </a:r>
            <a:r>
              <a:rPr lang="el-GR" sz="2300" dirty="0"/>
              <a:t>α</a:t>
            </a:r>
            <a:r>
              <a:rPr lang="cs-CZ" sz="2300" dirty="0"/>
              <a:t>1-AT (15% </a:t>
            </a:r>
            <a:r>
              <a:rPr lang="cs-CZ" sz="2300" dirty="0" err="1"/>
              <a:t>of</a:t>
            </a:r>
            <a:r>
              <a:rPr lang="cs-CZ" sz="2300" dirty="0"/>
              <a:t> </a:t>
            </a:r>
            <a:r>
              <a:rPr lang="cs-CZ" sz="2300" dirty="0" err="1"/>
              <a:t>normal</a:t>
            </a:r>
            <a:r>
              <a:rPr lang="cs-CZ" sz="2300" dirty="0"/>
              <a:t>)</a:t>
            </a:r>
          </a:p>
          <a:p>
            <a:pPr marL="0" indent="0"/>
            <a:r>
              <a:rPr lang="cs-CZ" sz="2300" dirty="0"/>
              <a:t> </a:t>
            </a:r>
            <a:r>
              <a:rPr lang="cs-CZ" sz="2300" dirty="0" err="1"/>
              <a:t>genetic</a:t>
            </a:r>
            <a:r>
              <a:rPr lang="cs-CZ" sz="2300" dirty="0"/>
              <a:t> </a:t>
            </a:r>
            <a:r>
              <a:rPr lang="cs-CZ" sz="2300" dirty="0" err="1"/>
              <a:t>testing</a:t>
            </a:r>
            <a:r>
              <a:rPr lang="cs-CZ" sz="2300" dirty="0"/>
              <a:t> - </a:t>
            </a:r>
            <a:r>
              <a:rPr lang="cs-CZ" sz="2300" dirty="0" err="1"/>
              <a:t>Pi</a:t>
            </a:r>
            <a:r>
              <a:rPr lang="cs-CZ" sz="2300" dirty="0"/>
              <a:t> </a:t>
            </a:r>
            <a:r>
              <a:rPr lang="cs-CZ" sz="2300" dirty="0" err="1"/>
              <a:t>allele</a:t>
            </a:r>
            <a:r>
              <a:rPr lang="cs-CZ" sz="2300" dirty="0"/>
              <a:t> M, S, Z, </a:t>
            </a:r>
            <a:r>
              <a:rPr lang="cs-CZ" sz="2300" dirty="0" err="1"/>
              <a:t>null</a:t>
            </a:r>
            <a:r>
              <a:rPr lang="cs-CZ" sz="2300" dirty="0"/>
              <a:t> (10% </a:t>
            </a:r>
            <a:r>
              <a:rPr lang="cs-CZ" sz="2300" dirty="0" err="1"/>
              <a:t>of</a:t>
            </a:r>
            <a:r>
              <a:rPr lang="cs-CZ" sz="2300" dirty="0"/>
              <a:t> </a:t>
            </a:r>
            <a:r>
              <a:rPr lang="cs-CZ" sz="2300" dirty="0" err="1"/>
              <a:t>neonatal</a:t>
            </a:r>
            <a:r>
              <a:rPr lang="cs-CZ" sz="2300" dirty="0"/>
              <a:t> hepatitis) </a:t>
            </a:r>
          </a:p>
          <a:p>
            <a:pPr marL="0" indent="0"/>
            <a:r>
              <a:rPr lang="cs-CZ" sz="2300" dirty="0"/>
              <a:t> </a:t>
            </a:r>
            <a:r>
              <a:rPr lang="cs-CZ" sz="2300" dirty="0" err="1"/>
              <a:t>hepatology</a:t>
            </a:r>
            <a:endParaRPr lang="cs-CZ" sz="2300" dirty="0"/>
          </a:p>
          <a:p>
            <a:pPr marL="400050" lvl="1" indent="0">
              <a:buNone/>
            </a:pPr>
            <a:r>
              <a:rPr lang="cs-CZ" sz="1900" dirty="0"/>
              <a:t>-</a:t>
            </a:r>
            <a:r>
              <a:rPr lang="cs-CZ" sz="1900" dirty="0" err="1"/>
              <a:t>neonatal</a:t>
            </a:r>
            <a:r>
              <a:rPr lang="cs-CZ" sz="1900" dirty="0"/>
              <a:t> hepatitis </a:t>
            </a:r>
            <a:r>
              <a:rPr lang="cs-CZ" sz="1900" dirty="0" err="1"/>
              <a:t>with</a:t>
            </a:r>
            <a:r>
              <a:rPr lang="cs-CZ" sz="1900" dirty="0"/>
              <a:t> </a:t>
            </a:r>
            <a:r>
              <a:rPr lang="cs-CZ" sz="1900" dirty="0" err="1"/>
              <a:t>cholestatic</a:t>
            </a:r>
            <a:r>
              <a:rPr lang="cs-CZ" sz="1900" dirty="0"/>
              <a:t> </a:t>
            </a:r>
            <a:r>
              <a:rPr lang="cs-CZ" sz="1900" dirty="0" err="1"/>
              <a:t>icterus</a:t>
            </a:r>
            <a:endParaRPr lang="cs-CZ" sz="1900" dirty="0"/>
          </a:p>
          <a:p>
            <a:pPr marL="400050" lvl="1" indent="0">
              <a:buFontTx/>
              <a:buChar char="-"/>
            </a:pPr>
            <a:r>
              <a:rPr lang="cs-CZ" sz="1900" dirty="0" err="1"/>
              <a:t>adulhood</a:t>
            </a:r>
            <a:r>
              <a:rPr lang="cs-CZ" sz="1900" dirty="0"/>
              <a:t>: </a:t>
            </a:r>
            <a:r>
              <a:rPr lang="cs-CZ" sz="1900" dirty="0" err="1"/>
              <a:t>cholestasis</a:t>
            </a:r>
            <a:r>
              <a:rPr lang="cs-CZ" sz="1900" dirty="0"/>
              <a:t>, hepatitis, … </a:t>
            </a:r>
            <a:r>
              <a:rPr lang="cs-CZ" sz="1900" dirty="0" err="1"/>
              <a:t>cirhosis</a:t>
            </a:r>
            <a:r>
              <a:rPr lang="cs-CZ" sz="1900" dirty="0"/>
              <a:t> …2-3 % HCC</a:t>
            </a:r>
          </a:p>
          <a:p>
            <a:pPr marL="400050" lvl="1" indent="0">
              <a:buFontTx/>
              <a:buChar char="-"/>
            </a:pPr>
            <a:r>
              <a:rPr lang="cs-CZ" sz="1900" u="sng" dirty="0"/>
              <a:t>histology</a:t>
            </a:r>
            <a:r>
              <a:rPr lang="cs-CZ" sz="1900" dirty="0"/>
              <a:t>:  PAS + </a:t>
            </a:r>
            <a:r>
              <a:rPr lang="cs-CZ" sz="1900" dirty="0" err="1"/>
              <a:t>globules</a:t>
            </a:r>
            <a:r>
              <a:rPr lang="cs-CZ" sz="1900" dirty="0"/>
              <a:t>, </a:t>
            </a:r>
            <a:r>
              <a:rPr lang="cs-CZ" sz="1900" dirty="0" err="1"/>
              <a:t>cholestasis</a:t>
            </a:r>
            <a:endParaRPr lang="cs-CZ" sz="2300" dirty="0"/>
          </a:p>
          <a:p>
            <a:pPr marL="0" indent="0"/>
            <a:endParaRPr lang="cs-CZ" sz="2300" dirty="0"/>
          </a:p>
          <a:p>
            <a:pPr marL="0" indent="0">
              <a:buNone/>
            </a:pPr>
            <a:r>
              <a:rPr lang="cs-CZ" sz="2300" b="1" dirty="0" err="1"/>
              <a:t>Treatment</a:t>
            </a:r>
            <a:r>
              <a:rPr lang="cs-CZ" sz="2300" b="1" dirty="0"/>
              <a:t>:</a:t>
            </a:r>
          </a:p>
          <a:p>
            <a:pPr marL="0" indent="0">
              <a:buNone/>
            </a:pPr>
            <a:r>
              <a:rPr lang="cs-CZ" sz="2400" dirty="0"/>
              <a:t>- </a:t>
            </a:r>
            <a:r>
              <a:rPr lang="en-US" sz="2400" dirty="0"/>
              <a:t>lung-affected </a:t>
            </a:r>
            <a:r>
              <a:rPr lang="cs-CZ" sz="2400" dirty="0"/>
              <a:t>(not liver-</a:t>
            </a:r>
            <a:r>
              <a:rPr lang="cs-CZ" sz="2400" dirty="0" err="1"/>
              <a:t>affected</a:t>
            </a:r>
            <a:r>
              <a:rPr lang="cs-CZ" sz="2400" dirty="0"/>
              <a:t>) </a:t>
            </a:r>
            <a:r>
              <a:rPr lang="en-US" sz="2400" dirty="0"/>
              <a:t>patients may receive </a:t>
            </a:r>
            <a:r>
              <a:rPr lang="en-US" sz="2400" dirty="0" err="1"/>
              <a:t>i</a:t>
            </a:r>
            <a:r>
              <a:rPr lang="cs-CZ" sz="2400" dirty="0"/>
              <a:t>.v. </a:t>
            </a:r>
            <a:r>
              <a:rPr lang="en-US" sz="2400" dirty="0"/>
              <a:t>infusions of alpha-1 antitrypsin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- s</a:t>
            </a:r>
            <a:r>
              <a:rPr lang="en-US" sz="2400" dirty="0" err="1"/>
              <a:t>tudie</a:t>
            </a:r>
            <a:r>
              <a:rPr lang="cs-CZ" sz="2400" dirty="0"/>
              <a:t>s:</a:t>
            </a:r>
            <a:r>
              <a:rPr lang="en-US" sz="2400" dirty="0"/>
              <a:t> recombinant and inhaled forms of A1AT</a:t>
            </a:r>
            <a:endParaRPr lang="cs-CZ" sz="2300" dirty="0"/>
          </a:p>
          <a:p>
            <a:pPr marL="0" indent="0"/>
            <a:endParaRPr lang="cs-CZ" sz="2300" dirty="0"/>
          </a:p>
          <a:p>
            <a:pPr marL="400050" lvl="1" indent="0">
              <a:buFontTx/>
              <a:buChar char="-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3168892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Liver </a:t>
            </a:r>
            <a:r>
              <a:rPr lang="cs-CZ" b="1" dirty="0" err="1"/>
              <a:t>cirrhosis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690138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1358" y="-1"/>
            <a:ext cx="11122428" cy="1150733"/>
          </a:xfrm>
        </p:spPr>
        <p:txBody>
          <a:bodyPr/>
          <a:lstStyle/>
          <a:p>
            <a:pPr algn="ctr"/>
            <a:r>
              <a:rPr lang="cs-CZ" b="1" dirty="0"/>
              <a:t>Liver </a:t>
            </a:r>
            <a:r>
              <a:rPr lang="cs-CZ" b="1" dirty="0" err="1"/>
              <a:t>fibrogenesis</a:t>
            </a:r>
            <a:r>
              <a:rPr lang="cs-CZ" b="1" dirty="0"/>
              <a:t> – </a:t>
            </a:r>
            <a:r>
              <a:rPr lang="cs-CZ" b="1" dirty="0" err="1"/>
              <a:t>clinical</a:t>
            </a:r>
            <a:r>
              <a:rPr lang="cs-CZ" b="1" dirty="0"/>
              <a:t> </a:t>
            </a:r>
            <a:r>
              <a:rPr lang="cs-CZ" b="1" dirty="0" err="1"/>
              <a:t>issue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66008" y="1150732"/>
            <a:ext cx="11613428" cy="5570743"/>
          </a:xfrm>
        </p:spPr>
        <p:txBody>
          <a:bodyPr>
            <a:normAutofit lnSpcReduction="10000"/>
          </a:bodyPr>
          <a:lstStyle/>
          <a:p>
            <a:r>
              <a:rPr lang="cs-CZ" b="1" dirty="0" err="1"/>
              <a:t>It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reversible</a:t>
            </a:r>
            <a:endParaRPr lang="cs-CZ" b="1" dirty="0"/>
          </a:p>
          <a:p>
            <a:r>
              <a:rPr lang="cs-CZ" dirty="0" err="1"/>
              <a:t>Methods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testing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liver </a:t>
            </a:r>
            <a:r>
              <a:rPr lang="cs-CZ" dirty="0" err="1"/>
              <a:t>fibrosis</a:t>
            </a:r>
            <a:endParaRPr lang="cs-CZ" dirty="0"/>
          </a:p>
          <a:p>
            <a:pPr lvl="1"/>
            <a:r>
              <a:rPr lang="cs-CZ" dirty="0" err="1"/>
              <a:t>products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stellate</a:t>
            </a:r>
            <a:r>
              <a:rPr lang="cs-CZ" dirty="0"/>
              <a:t> </a:t>
            </a:r>
            <a:r>
              <a:rPr lang="cs-CZ" dirty="0" err="1"/>
              <a:t>cells</a:t>
            </a:r>
            <a:r>
              <a:rPr lang="cs-CZ" dirty="0"/>
              <a:t> </a:t>
            </a:r>
            <a:r>
              <a:rPr lang="cs-CZ" dirty="0" err="1"/>
              <a:t>released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blood</a:t>
            </a:r>
            <a:r>
              <a:rPr lang="cs-CZ" dirty="0"/>
              <a:t>:</a:t>
            </a:r>
          </a:p>
          <a:p>
            <a:pPr marL="457200" lvl="1" indent="0">
              <a:buNone/>
            </a:pPr>
            <a:r>
              <a:rPr lang="cs-CZ" dirty="0"/>
              <a:t>  (</a:t>
            </a:r>
            <a:r>
              <a:rPr lang="cs-CZ" i="1" dirty="0" err="1"/>
              <a:t>hyaluronic</a:t>
            </a:r>
            <a:r>
              <a:rPr lang="cs-CZ" i="1" dirty="0"/>
              <a:t> acid, alfa-2-microglobulin, </a:t>
            </a:r>
            <a:r>
              <a:rPr lang="cs-CZ" i="1" dirty="0" err="1"/>
              <a:t>collagenous</a:t>
            </a:r>
            <a:r>
              <a:rPr lang="cs-CZ" i="1" dirty="0"/>
              <a:t> </a:t>
            </a:r>
            <a:r>
              <a:rPr lang="cs-CZ" i="1" dirty="0" err="1"/>
              <a:t>markers</a:t>
            </a:r>
            <a:r>
              <a:rPr lang="cs-CZ" i="1" dirty="0"/>
              <a:t>, matrix </a:t>
            </a:r>
            <a:r>
              <a:rPr lang="cs-CZ" i="1" dirty="0" err="1"/>
              <a:t>metalloproteinases</a:t>
            </a:r>
            <a:r>
              <a:rPr lang="cs-CZ" i="1" dirty="0"/>
              <a:t>)</a:t>
            </a:r>
          </a:p>
          <a:p>
            <a:pPr lvl="1"/>
            <a:r>
              <a:rPr lang="cs-CZ" dirty="0" err="1"/>
              <a:t>Indexes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routine</a:t>
            </a:r>
            <a:r>
              <a:rPr lang="cs-CZ" dirty="0"/>
              <a:t> </a:t>
            </a:r>
            <a:r>
              <a:rPr lang="cs-CZ" dirty="0" err="1"/>
              <a:t>lab</a:t>
            </a:r>
            <a:r>
              <a:rPr lang="cs-CZ" dirty="0"/>
              <a:t>. </a:t>
            </a:r>
            <a:r>
              <a:rPr lang="cs-CZ" dirty="0" err="1"/>
              <a:t>tests</a:t>
            </a:r>
            <a:r>
              <a:rPr lang="cs-CZ" dirty="0"/>
              <a:t>: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 err="1"/>
              <a:t>Measurement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imaging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: </a:t>
            </a:r>
            <a:r>
              <a:rPr lang="cs-CZ" b="1" dirty="0" err="1"/>
              <a:t>fibroscan</a:t>
            </a:r>
            <a:r>
              <a:rPr lang="cs-CZ" b="1" dirty="0"/>
              <a:t>, US-/MR- </a:t>
            </a:r>
            <a:r>
              <a:rPr lang="cs-CZ" b="1" dirty="0" err="1"/>
              <a:t>elastography</a:t>
            </a:r>
            <a:endParaRPr lang="cs-CZ" b="1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EE53-30E0-450F-9685-675C326806AC}" type="slidenum">
              <a:rPr lang="cs-CZ" smtClean="0"/>
              <a:pPr/>
              <a:t>36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84963" y="3671848"/>
            <a:ext cx="3794473" cy="207273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47133" y="3663847"/>
            <a:ext cx="3690878" cy="208073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008" y="3663847"/>
            <a:ext cx="3767024" cy="206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704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9788" y="195943"/>
            <a:ext cx="10515600" cy="1099457"/>
          </a:xfrm>
        </p:spPr>
        <p:txBody>
          <a:bodyPr/>
          <a:lstStyle/>
          <a:p>
            <a:pPr algn="ctr"/>
            <a:r>
              <a:rPr lang="cs-CZ" b="1" dirty="0" err="1"/>
              <a:t>Complication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liver </a:t>
            </a:r>
            <a:r>
              <a:rPr lang="cs-CZ" b="1" dirty="0" err="1"/>
              <a:t>cirrhosis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839788" y="1436915"/>
            <a:ext cx="5157787" cy="740228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dirty="0" err="1"/>
              <a:t>Portal</a:t>
            </a:r>
            <a:r>
              <a:rPr lang="cs-CZ" sz="3200" dirty="0"/>
              <a:t> </a:t>
            </a:r>
            <a:r>
              <a:rPr lang="cs-CZ" sz="3200" dirty="0" err="1"/>
              <a:t>hypertension</a:t>
            </a:r>
            <a:endParaRPr lang="cs-CZ" sz="32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861560" y="2242456"/>
            <a:ext cx="10611983" cy="4376057"/>
          </a:xfrm>
        </p:spPr>
        <p:txBody>
          <a:bodyPr>
            <a:normAutofit/>
          </a:bodyPr>
          <a:lstStyle/>
          <a:p>
            <a:r>
              <a:rPr lang="cs-CZ" dirty="0" err="1"/>
              <a:t>Variceal</a:t>
            </a:r>
            <a:r>
              <a:rPr lang="cs-CZ" dirty="0"/>
              <a:t> </a:t>
            </a:r>
            <a:r>
              <a:rPr lang="cs-CZ" dirty="0" err="1"/>
              <a:t>hemorrage</a:t>
            </a:r>
            <a:endParaRPr lang="cs-CZ" dirty="0"/>
          </a:p>
          <a:p>
            <a:r>
              <a:rPr lang="cs-CZ" dirty="0"/>
              <a:t>Ascites 	</a:t>
            </a:r>
          </a:p>
          <a:p>
            <a:pPr lvl="1"/>
            <a:r>
              <a:rPr lang="cs-CZ" dirty="0" err="1"/>
              <a:t>spontaneous</a:t>
            </a:r>
            <a:r>
              <a:rPr lang="cs-CZ" dirty="0"/>
              <a:t> </a:t>
            </a:r>
            <a:r>
              <a:rPr lang="cs-CZ" dirty="0" err="1"/>
              <a:t>bacterial</a:t>
            </a:r>
            <a:r>
              <a:rPr lang="cs-CZ" dirty="0"/>
              <a:t> peritonitis </a:t>
            </a:r>
          </a:p>
          <a:p>
            <a:r>
              <a:rPr lang="cs-CZ" dirty="0" err="1"/>
              <a:t>Hepatorenal</a:t>
            </a:r>
            <a:r>
              <a:rPr lang="cs-CZ" dirty="0"/>
              <a:t> syndrome</a:t>
            </a:r>
          </a:p>
          <a:p>
            <a:r>
              <a:rPr lang="cs-CZ" dirty="0" err="1"/>
              <a:t>Hepatopulmonal</a:t>
            </a:r>
            <a:r>
              <a:rPr lang="cs-CZ" dirty="0"/>
              <a:t> syndrome</a:t>
            </a:r>
          </a:p>
          <a:p>
            <a:pPr marL="0" indent="0" algn="ctr">
              <a:buNone/>
            </a:pP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Hepatocelular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carcinoma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Infectious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complication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  <a:p>
            <a:pPr lvl="5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>
          <a:xfrm>
            <a:off x="6161314" y="1436914"/>
            <a:ext cx="5194074" cy="75111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cs-CZ" sz="3200" dirty="0"/>
              <a:t>Liver </a:t>
            </a:r>
            <a:r>
              <a:rPr lang="cs-CZ" sz="3200" dirty="0" err="1"/>
              <a:t>insufficiency</a:t>
            </a:r>
            <a:endParaRPr lang="cs-CZ" sz="320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6172200" y="2242457"/>
            <a:ext cx="5183188" cy="2264229"/>
          </a:xfrm>
        </p:spPr>
        <p:txBody>
          <a:bodyPr/>
          <a:lstStyle/>
          <a:p>
            <a:r>
              <a:rPr lang="cs-CZ" dirty="0" err="1"/>
              <a:t>Icterus</a:t>
            </a:r>
            <a:endParaRPr lang="cs-CZ" dirty="0"/>
          </a:p>
          <a:p>
            <a:r>
              <a:rPr lang="cs-CZ" dirty="0"/>
              <a:t>Liver </a:t>
            </a:r>
            <a:r>
              <a:rPr lang="cs-CZ" dirty="0" err="1"/>
              <a:t>encephalopathy</a:t>
            </a:r>
            <a:endParaRPr lang="cs-CZ" dirty="0"/>
          </a:p>
          <a:p>
            <a:r>
              <a:rPr lang="cs-CZ" dirty="0" err="1"/>
              <a:t>Coagulopathy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5450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72528"/>
            <a:ext cx="10515600" cy="914400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cs-CZ" b="1" dirty="0" err="1"/>
              <a:t>Spontaneous</a:t>
            </a:r>
            <a:r>
              <a:rPr lang="cs-CZ" b="1" dirty="0"/>
              <a:t> </a:t>
            </a:r>
            <a:r>
              <a:rPr lang="cs-CZ" b="1" dirty="0" err="1"/>
              <a:t>bacterial</a:t>
            </a:r>
            <a:r>
              <a:rPr lang="cs-CZ" b="1" dirty="0"/>
              <a:t> peritonitis (SBP)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331" y="1224951"/>
            <a:ext cx="11524892" cy="5633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 err="1"/>
              <a:t>Bacterial</a:t>
            </a:r>
            <a:r>
              <a:rPr lang="cs-CZ" sz="2600" dirty="0"/>
              <a:t> </a:t>
            </a:r>
            <a:r>
              <a:rPr lang="cs-CZ" sz="2600" dirty="0" err="1"/>
              <a:t>translocation</a:t>
            </a:r>
            <a:r>
              <a:rPr lang="cs-CZ" sz="2600" dirty="0"/>
              <a:t> </a:t>
            </a:r>
            <a:r>
              <a:rPr lang="cs-CZ" sz="2600" dirty="0" err="1"/>
              <a:t>into</a:t>
            </a:r>
            <a:r>
              <a:rPr lang="cs-CZ" sz="2600" dirty="0"/>
              <a:t> ascites</a:t>
            </a:r>
          </a:p>
          <a:p>
            <a:r>
              <a:rPr lang="cs-CZ" sz="2600" dirty="0" err="1"/>
              <a:t>Symptomatology</a:t>
            </a:r>
            <a:r>
              <a:rPr lang="cs-CZ" sz="2600" dirty="0"/>
              <a:t>: </a:t>
            </a:r>
            <a:r>
              <a:rPr lang="cs-CZ" sz="2600" dirty="0" err="1"/>
              <a:t>pure</a:t>
            </a:r>
            <a:endParaRPr lang="cs-CZ" sz="2600" b="1" dirty="0"/>
          </a:p>
          <a:p>
            <a:r>
              <a:rPr lang="cs-CZ" sz="2600" dirty="0">
                <a:solidFill>
                  <a:srgbClr val="0070C0"/>
                </a:solidFill>
              </a:rPr>
              <a:t>Dg → </a:t>
            </a:r>
            <a:r>
              <a:rPr lang="cs-CZ" sz="2600" dirty="0" err="1">
                <a:solidFill>
                  <a:srgbClr val="0070C0"/>
                </a:solidFill>
              </a:rPr>
              <a:t>puncture</a:t>
            </a:r>
            <a:r>
              <a:rPr lang="cs-CZ" sz="2600" dirty="0">
                <a:solidFill>
                  <a:srgbClr val="0070C0"/>
                </a:solidFill>
              </a:rPr>
              <a:t> </a:t>
            </a:r>
            <a:r>
              <a:rPr lang="cs-CZ" sz="2600" dirty="0" err="1">
                <a:solidFill>
                  <a:srgbClr val="0070C0"/>
                </a:solidFill>
              </a:rPr>
              <a:t>of</a:t>
            </a:r>
            <a:r>
              <a:rPr lang="cs-CZ" sz="2600" dirty="0">
                <a:solidFill>
                  <a:srgbClr val="0070C0"/>
                </a:solidFill>
              </a:rPr>
              <a:t> ascites:</a:t>
            </a:r>
          </a:p>
          <a:p>
            <a:pPr lvl="1"/>
            <a:r>
              <a:rPr lang="cs-CZ" sz="2600" dirty="0" err="1">
                <a:solidFill>
                  <a:srgbClr val="0070C0"/>
                </a:solidFill>
              </a:rPr>
              <a:t>Neutrofils</a:t>
            </a:r>
            <a:r>
              <a:rPr lang="cs-CZ" sz="2600" dirty="0">
                <a:solidFill>
                  <a:srgbClr val="0070C0"/>
                </a:solidFill>
              </a:rPr>
              <a:t> ˃ 0,25 x 10</a:t>
            </a:r>
            <a:r>
              <a:rPr lang="en-US" sz="2600" spc="-150" dirty="0">
                <a:solidFill>
                  <a:srgbClr val="0070C0"/>
                </a:solidFill>
              </a:rPr>
              <a:t>⁹</a:t>
            </a:r>
            <a:r>
              <a:rPr lang="cs-CZ" sz="2600" spc="-150" dirty="0">
                <a:solidFill>
                  <a:srgbClr val="0070C0"/>
                </a:solidFill>
              </a:rPr>
              <a:t>/l   </a:t>
            </a:r>
            <a:r>
              <a:rPr lang="cs-CZ" sz="2600" dirty="0" err="1">
                <a:solidFill>
                  <a:srgbClr val="0070C0"/>
                </a:solidFill>
              </a:rPr>
              <a:t>or</a:t>
            </a:r>
            <a:r>
              <a:rPr lang="cs-CZ" sz="2600" dirty="0">
                <a:solidFill>
                  <a:srgbClr val="0070C0"/>
                </a:solidFill>
              </a:rPr>
              <a:t> </a:t>
            </a:r>
            <a:r>
              <a:rPr lang="cs-CZ" sz="2600" dirty="0" err="1">
                <a:solidFill>
                  <a:srgbClr val="0070C0"/>
                </a:solidFill>
              </a:rPr>
              <a:t>WBCs</a:t>
            </a:r>
            <a:r>
              <a:rPr lang="cs-CZ" sz="2600" dirty="0">
                <a:solidFill>
                  <a:srgbClr val="0070C0"/>
                </a:solidFill>
              </a:rPr>
              <a:t> </a:t>
            </a:r>
            <a:r>
              <a:rPr lang="cs-CZ" sz="2600" spc="-150" dirty="0">
                <a:solidFill>
                  <a:srgbClr val="0070C0"/>
                </a:solidFill>
              </a:rPr>
              <a:t>˃  0,5 x </a:t>
            </a:r>
            <a:r>
              <a:rPr lang="cs-CZ" sz="2600" dirty="0">
                <a:solidFill>
                  <a:srgbClr val="0070C0"/>
                </a:solidFill>
              </a:rPr>
              <a:t>10</a:t>
            </a:r>
            <a:r>
              <a:rPr lang="en-US" sz="2600" spc="-150" dirty="0">
                <a:solidFill>
                  <a:srgbClr val="0070C0"/>
                </a:solidFill>
              </a:rPr>
              <a:t>⁹</a:t>
            </a:r>
            <a:r>
              <a:rPr lang="cs-CZ" sz="2600" spc="-150" dirty="0">
                <a:solidFill>
                  <a:srgbClr val="0070C0"/>
                </a:solidFill>
              </a:rPr>
              <a:t>/l</a:t>
            </a:r>
          </a:p>
          <a:p>
            <a:pPr lvl="1"/>
            <a:r>
              <a:rPr lang="cs-CZ" sz="2600" spc="-150" dirty="0">
                <a:solidFill>
                  <a:srgbClr val="0070C0"/>
                </a:solidFill>
              </a:rPr>
              <a:t>and/</a:t>
            </a:r>
            <a:r>
              <a:rPr lang="cs-CZ" sz="2600" spc="-150" dirty="0" err="1">
                <a:solidFill>
                  <a:srgbClr val="0070C0"/>
                </a:solidFill>
              </a:rPr>
              <a:t>or</a:t>
            </a:r>
            <a:r>
              <a:rPr lang="cs-CZ" sz="2600" spc="-150" dirty="0">
                <a:solidFill>
                  <a:srgbClr val="0070C0"/>
                </a:solidFill>
              </a:rPr>
              <a:t> + </a:t>
            </a:r>
            <a:r>
              <a:rPr lang="cs-CZ" sz="2600" spc="-150" dirty="0" err="1">
                <a:solidFill>
                  <a:srgbClr val="0070C0"/>
                </a:solidFill>
              </a:rPr>
              <a:t>cultivation</a:t>
            </a:r>
            <a:r>
              <a:rPr lang="cs-CZ" sz="2600" spc="-150" dirty="0">
                <a:solidFill>
                  <a:srgbClr val="0070C0"/>
                </a:solidFill>
              </a:rPr>
              <a:t> </a:t>
            </a:r>
            <a:endParaRPr lang="cs-CZ" sz="2600" i="1" spc="-150" dirty="0">
              <a:solidFill>
                <a:srgbClr val="0070C0"/>
              </a:solidFill>
            </a:endParaRPr>
          </a:p>
          <a:p>
            <a:r>
              <a:rPr lang="cs-CZ" sz="2600" dirty="0" err="1"/>
              <a:t>Th</a:t>
            </a:r>
            <a:r>
              <a:rPr lang="cs-CZ" sz="2600" dirty="0"/>
              <a:t>: </a:t>
            </a:r>
            <a:r>
              <a:rPr lang="cs-CZ" sz="2600" dirty="0" err="1">
                <a:solidFill>
                  <a:srgbClr val="00B050"/>
                </a:solidFill>
              </a:rPr>
              <a:t>cefalosporins</a:t>
            </a:r>
            <a:r>
              <a:rPr lang="cs-CZ" sz="2600" dirty="0">
                <a:solidFill>
                  <a:srgbClr val="00B050"/>
                </a:solidFill>
              </a:rPr>
              <a:t> 3. gen </a:t>
            </a:r>
            <a:r>
              <a:rPr lang="cs-CZ" sz="2600" dirty="0"/>
              <a:t>(G-)</a:t>
            </a:r>
          </a:p>
          <a:p>
            <a:pPr lvl="1"/>
            <a:r>
              <a:rPr lang="cs-CZ" sz="2600" dirty="0" err="1">
                <a:solidFill>
                  <a:srgbClr val="00B050"/>
                </a:solidFill>
              </a:rPr>
              <a:t>cefotaxim</a:t>
            </a:r>
            <a:r>
              <a:rPr lang="cs-CZ" sz="2600" dirty="0"/>
              <a:t> 2,0 g </a:t>
            </a:r>
            <a:r>
              <a:rPr lang="cs-CZ" sz="2600" dirty="0" err="1"/>
              <a:t>i.v</a:t>
            </a:r>
            <a:r>
              <a:rPr lang="cs-CZ" sz="2600" dirty="0"/>
              <a:t>. 2xd  </a:t>
            </a:r>
            <a:r>
              <a:rPr lang="cs-CZ" sz="2600" dirty="0" err="1"/>
              <a:t>at</a:t>
            </a:r>
            <a:r>
              <a:rPr lang="cs-CZ" sz="2600" dirty="0"/>
              <a:t> least 5 </a:t>
            </a:r>
            <a:r>
              <a:rPr lang="cs-CZ" sz="2600" dirty="0" err="1"/>
              <a:t>days</a:t>
            </a:r>
            <a:r>
              <a:rPr lang="cs-CZ" sz="2600" dirty="0"/>
              <a:t>  (</a:t>
            </a:r>
            <a:r>
              <a:rPr lang="cs-CZ" sz="2600" dirty="0" err="1"/>
              <a:t>ceftazidim</a:t>
            </a:r>
            <a:r>
              <a:rPr lang="cs-CZ" sz="2600" dirty="0"/>
              <a:t>, </a:t>
            </a:r>
            <a:r>
              <a:rPr lang="cs-CZ" sz="2600" dirty="0" err="1"/>
              <a:t>ceftriaxon</a:t>
            </a:r>
            <a:r>
              <a:rPr lang="cs-CZ" sz="2600" dirty="0"/>
              <a:t>)</a:t>
            </a:r>
          </a:p>
          <a:p>
            <a:pPr lvl="1"/>
            <a:r>
              <a:rPr lang="cs-CZ" sz="2600" dirty="0"/>
              <a:t>SBP </a:t>
            </a:r>
            <a:r>
              <a:rPr lang="cs-CZ" sz="2600" dirty="0" err="1"/>
              <a:t>aquired</a:t>
            </a:r>
            <a:r>
              <a:rPr lang="cs-CZ" sz="2600" dirty="0"/>
              <a:t> in </a:t>
            </a:r>
            <a:r>
              <a:rPr lang="cs-CZ" sz="2600" dirty="0" err="1"/>
              <a:t>hospital</a:t>
            </a:r>
            <a:r>
              <a:rPr lang="cs-CZ" sz="2600" dirty="0"/>
              <a:t> (G+ </a:t>
            </a:r>
            <a:r>
              <a:rPr lang="cs-CZ" sz="2600" dirty="0" err="1"/>
              <a:t>cocci</a:t>
            </a:r>
            <a:r>
              <a:rPr lang="cs-CZ" sz="2600" dirty="0"/>
              <a:t>): </a:t>
            </a:r>
            <a:r>
              <a:rPr lang="cs-CZ" sz="2600" dirty="0" err="1">
                <a:solidFill>
                  <a:srgbClr val="00B050"/>
                </a:solidFill>
              </a:rPr>
              <a:t>karbapenems</a:t>
            </a:r>
            <a:r>
              <a:rPr lang="cs-CZ" sz="2600" dirty="0"/>
              <a:t> </a:t>
            </a:r>
            <a:r>
              <a:rPr lang="cs-CZ" sz="2600" dirty="0" err="1"/>
              <a:t>or</a:t>
            </a:r>
            <a:r>
              <a:rPr lang="cs-CZ" sz="2600" dirty="0"/>
              <a:t> </a:t>
            </a:r>
            <a:r>
              <a:rPr lang="cs-CZ" sz="2600" dirty="0" err="1">
                <a:solidFill>
                  <a:srgbClr val="00B050"/>
                </a:solidFill>
              </a:rPr>
              <a:t>piperacilin</a:t>
            </a:r>
            <a:r>
              <a:rPr lang="cs-CZ" sz="2600" dirty="0">
                <a:solidFill>
                  <a:srgbClr val="00B050"/>
                </a:solidFill>
              </a:rPr>
              <a:t>/</a:t>
            </a:r>
            <a:r>
              <a:rPr lang="cs-CZ" sz="2600" dirty="0" err="1">
                <a:solidFill>
                  <a:srgbClr val="00B050"/>
                </a:solidFill>
              </a:rPr>
              <a:t>tazobactam</a:t>
            </a:r>
            <a:endParaRPr lang="cs-CZ" sz="2600" dirty="0"/>
          </a:p>
          <a:p>
            <a:r>
              <a:rPr lang="cs-CZ" sz="2600" dirty="0" err="1">
                <a:solidFill>
                  <a:srgbClr val="FF0000"/>
                </a:solidFill>
              </a:rPr>
              <a:t>Secondary</a:t>
            </a:r>
            <a:r>
              <a:rPr lang="cs-CZ" sz="2600" dirty="0">
                <a:solidFill>
                  <a:srgbClr val="FF0000"/>
                </a:solidFill>
              </a:rPr>
              <a:t> </a:t>
            </a:r>
            <a:r>
              <a:rPr lang="cs-CZ" sz="2600" dirty="0" err="1">
                <a:solidFill>
                  <a:srgbClr val="FF0000"/>
                </a:solidFill>
              </a:rPr>
              <a:t>prevention</a:t>
            </a:r>
            <a:r>
              <a:rPr lang="cs-CZ" sz="2600" dirty="0">
                <a:solidFill>
                  <a:srgbClr val="FF0000"/>
                </a:solidFill>
              </a:rPr>
              <a:t> </a:t>
            </a:r>
            <a:r>
              <a:rPr lang="cs-CZ" sz="2600" dirty="0" err="1">
                <a:solidFill>
                  <a:srgbClr val="FF0000"/>
                </a:solidFill>
              </a:rPr>
              <a:t>after</a:t>
            </a:r>
            <a:r>
              <a:rPr lang="cs-CZ" sz="2600" dirty="0">
                <a:solidFill>
                  <a:srgbClr val="FF0000"/>
                </a:solidFill>
              </a:rPr>
              <a:t> </a:t>
            </a:r>
            <a:r>
              <a:rPr lang="cs-CZ" sz="2600" dirty="0" err="1">
                <a:solidFill>
                  <a:srgbClr val="FF0000"/>
                </a:solidFill>
              </a:rPr>
              <a:t>episode</a:t>
            </a:r>
            <a:r>
              <a:rPr lang="cs-CZ" sz="2600" dirty="0">
                <a:solidFill>
                  <a:srgbClr val="FF0000"/>
                </a:solidFill>
              </a:rPr>
              <a:t> </a:t>
            </a:r>
            <a:r>
              <a:rPr lang="cs-CZ" sz="2600" dirty="0" err="1">
                <a:solidFill>
                  <a:srgbClr val="FF0000"/>
                </a:solidFill>
              </a:rPr>
              <a:t>of</a:t>
            </a:r>
            <a:r>
              <a:rPr lang="cs-CZ" sz="2600" dirty="0">
                <a:solidFill>
                  <a:srgbClr val="FF0000"/>
                </a:solidFill>
              </a:rPr>
              <a:t> SBP: </a:t>
            </a:r>
          </a:p>
          <a:p>
            <a:pPr lvl="1"/>
            <a:r>
              <a:rPr lang="cs-CZ" sz="2600" dirty="0" err="1">
                <a:solidFill>
                  <a:srgbClr val="00B050"/>
                </a:solidFill>
              </a:rPr>
              <a:t>norfloxacin</a:t>
            </a:r>
            <a:r>
              <a:rPr lang="cs-CZ" sz="2600" dirty="0">
                <a:solidFill>
                  <a:srgbClr val="00B050"/>
                </a:solidFill>
              </a:rPr>
              <a:t> 400 mg </a:t>
            </a:r>
            <a:r>
              <a:rPr lang="cs-CZ" sz="2600" dirty="0" err="1">
                <a:solidFill>
                  <a:srgbClr val="00B050"/>
                </a:solidFill>
              </a:rPr>
              <a:t>p.o</a:t>
            </a:r>
            <a:r>
              <a:rPr lang="cs-CZ" sz="2600" dirty="0">
                <a:solidFill>
                  <a:srgbClr val="00B050"/>
                </a:solidFill>
              </a:rPr>
              <a:t>. 1x d </a:t>
            </a:r>
            <a:r>
              <a:rPr lang="cs-CZ" sz="2600" b="1" dirty="0" err="1">
                <a:solidFill>
                  <a:srgbClr val="00B050"/>
                </a:solidFill>
              </a:rPr>
              <a:t>or</a:t>
            </a:r>
            <a:r>
              <a:rPr lang="cs-CZ" sz="2600" b="1" dirty="0">
                <a:solidFill>
                  <a:srgbClr val="00B050"/>
                </a:solidFill>
              </a:rPr>
              <a:t> </a:t>
            </a:r>
            <a:r>
              <a:rPr lang="cs-CZ" sz="2600" b="1" dirty="0" err="1">
                <a:solidFill>
                  <a:srgbClr val="00B050"/>
                </a:solidFill>
              </a:rPr>
              <a:t>better</a:t>
            </a:r>
            <a:r>
              <a:rPr lang="cs-CZ" sz="2600" b="1" dirty="0">
                <a:solidFill>
                  <a:srgbClr val="00B050"/>
                </a:solidFill>
              </a:rPr>
              <a:t>: </a:t>
            </a:r>
            <a:r>
              <a:rPr lang="cs-CZ" sz="2600" b="1" dirty="0" err="1">
                <a:solidFill>
                  <a:srgbClr val="00B050"/>
                </a:solidFill>
              </a:rPr>
              <a:t>rifamixin</a:t>
            </a:r>
            <a:r>
              <a:rPr lang="cs-CZ" sz="2600" dirty="0">
                <a:solidFill>
                  <a:srgbClr val="00B050"/>
                </a:solidFill>
              </a:rPr>
              <a:t> 400 mg 3x d</a:t>
            </a:r>
          </a:p>
          <a:p>
            <a:pPr lvl="2"/>
            <a:r>
              <a:rPr lang="cs-CZ" sz="2600" dirty="0"/>
              <a:t>to </a:t>
            </a:r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600" dirty="0" err="1"/>
              <a:t>vanishing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ascites</a:t>
            </a:r>
          </a:p>
          <a:p>
            <a:pPr lvl="2"/>
            <a:r>
              <a:rPr lang="cs-CZ" sz="2600" dirty="0"/>
              <a:t>to </a:t>
            </a:r>
            <a:r>
              <a:rPr lang="cs-CZ" sz="2600" dirty="0" err="1"/>
              <a:t>the</a:t>
            </a:r>
            <a:r>
              <a:rPr lang="cs-CZ" sz="2600" dirty="0"/>
              <a:t> liver </a:t>
            </a:r>
            <a:r>
              <a:rPr lang="cs-CZ" sz="2600" dirty="0" err="1"/>
              <a:t>Tx</a:t>
            </a:r>
            <a:r>
              <a:rPr lang="cs-CZ" sz="2600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9166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1541"/>
            <a:ext cx="10515600" cy="1155938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cs-CZ" b="1" dirty="0" err="1"/>
              <a:t>Hepatorenal</a:t>
            </a:r>
            <a:r>
              <a:rPr lang="cs-CZ" b="1" dirty="0"/>
              <a:t> syndrome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9219" cy="4351338"/>
          </a:xfrm>
        </p:spPr>
        <p:txBody>
          <a:bodyPr>
            <a:normAutofit fontScale="92500"/>
          </a:bodyPr>
          <a:lstStyle/>
          <a:p>
            <a:r>
              <a:rPr lang="cs-CZ" dirty="0" err="1"/>
              <a:t>Functional</a:t>
            </a:r>
            <a:r>
              <a:rPr lang="cs-CZ" dirty="0"/>
              <a:t> </a:t>
            </a:r>
            <a:r>
              <a:rPr lang="cs-CZ" dirty="0" err="1"/>
              <a:t>renal</a:t>
            </a:r>
            <a:r>
              <a:rPr lang="cs-CZ" dirty="0"/>
              <a:t> </a:t>
            </a:r>
            <a:r>
              <a:rPr lang="cs-CZ" dirty="0" err="1"/>
              <a:t>failure</a:t>
            </a:r>
            <a:r>
              <a:rPr lang="cs-CZ" dirty="0"/>
              <a:t> in </a:t>
            </a:r>
            <a:r>
              <a:rPr lang="cs-CZ" dirty="0" err="1"/>
              <a:t>patients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liver </a:t>
            </a:r>
            <a:r>
              <a:rPr lang="cs-CZ" dirty="0" err="1"/>
              <a:t>cirrhosis</a:t>
            </a:r>
            <a:r>
              <a:rPr lang="cs-CZ" dirty="0"/>
              <a:t> and </a:t>
            </a:r>
            <a:r>
              <a:rPr lang="cs-CZ" dirty="0" err="1"/>
              <a:t>portal</a:t>
            </a:r>
            <a:r>
              <a:rPr lang="cs-CZ" dirty="0"/>
              <a:t> HT: </a:t>
            </a:r>
            <a:r>
              <a:rPr lang="cs-CZ" dirty="0" err="1"/>
              <a:t>vasoconstriction</a:t>
            </a:r>
            <a:r>
              <a:rPr lang="cs-CZ" dirty="0"/>
              <a:t> in </a:t>
            </a:r>
            <a:r>
              <a:rPr lang="cs-CZ" dirty="0" err="1"/>
              <a:t>renal</a:t>
            </a:r>
            <a:r>
              <a:rPr lang="cs-CZ" dirty="0"/>
              <a:t> </a:t>
            </a:r>
            <a:r>
              <a:rPr lang="cs-CZ" dirty="0" err="1"/>
              <a:t>arteries</a:t>
            </a:r>
            <a:r>
              <a:rPr lang="cs-CZ" dirty="0"/>
              <a:t> → ↓ GF → </a:t>
            </a:r>
            <a:r>
              <a:rPr lang="cs-CZ" dirty="0" err="1"/>
              <a:t>retention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water</a:t>
            </a:r>
            <a:r>
              <a:rPr lang="cs-CZ" dirty="0"/>
              <a:t> and Na⁺</a:t>
            </a:r>
          </a:p>
          <a:p>
            <a:r>
              <a:rPr lang="cs-CZ" b="1" dirty="0"/>
              <a:t>Type 1 </a:t>
            </a:r>
            <a:r>
              <a:rPr lang="cs-CZ" dirty="0"/>
              <a:t>– </a:t>
            </a:r>
            <a:r>
              <a:rPr lang="cs-CZ" dirty="0" err="1"/>
              <a:t>quickly</a:t>
            </a:r>
            <a:r>
              <a:rPr lang="cs-CZ" dirty="0"/>
              <a:t> </a:t>
            </a:r>
            <a:r>
              <a:rPr lang="cs-CZ" dirty="0" err="1"/>
              <a:t>progredient</a:t>
            </a:r>
            <a:endParaRPr lang="cs-CZ" dirty="0"/>
          </a:p>
          <a:p>
            <a:pPr lvl="1"/>
            <a:r>
              <a:rPr lang="cs-CZ" dirty="0" err="1"/>
              <a:t>During</a:t>
            </a:r>
            <a:r>
              <a:rPr lang="cs-CZ" dirty="0"/>
              <a:t> 2 </a:t>
            </a:r>
            <a:r>
              <a:rPr lang="cs-CZ" dirty="0" err="1"/>
              <a:t>weeks</a:t>
            </a:r>
            <a:r>
              <a:rPr lang="cs-CZ" dirty="0"/>
              <a:t> </a:t>
            </a:r>
            <a:r>
              <a:rPr lang="cs-CZ" dirty="0" err="1"/>
              <a:t>twice</a:t>
            </a:r>
            <a:r>
              <a:rPr lang="cs-CZ" dirty="0"/>
              <a:t> </a:t>
            </a:r>
            <a:r>
              <a:rPr lang="cs-CZ" dirty="0" err="1"/>
              <a:t>incresed</a:t>
            </a:r>
            <a:r>
              <a:rPr lang="cs-CZ" dirty="0"/>
              <a:t> S-</a:t>
            </a:r>
            <a:r>
              <a:rPr lang="cs-CZ" dirty="0" err="1"/>
              <a:t>creatinine</a:t>
            </a:r>
            <a:r>
              <a:rPr lang="cs-CZ" dirty="0"/>
              <a:t> (</a:t>
            </a:r>
            <a:r>
              <a:rPr lang="cs-CZ" dirty="0" err="1"/>
              <a:t>at</a:t>
            </a:r>
            <a:r>
              <a:rPr lang="cs-CZ" dirty="0"/>
              <a:t> least 221 </a:t>
            </a:r>
            <a:r>
              <a:rPr lang="el-GR" dirty="0"/>
              <a:t>μ</a:t>
            </a:r>
            <a:r>
              <a:rPr lang="cs-CZ" dirty="0"/>
              <a:t>mol/l)</a:t>
            </a:r>
          </a:p>
          <a:p>
            <a:pPr lvl="1"/>
            <a:r>
              <a:rPr lang="cs-CZ" b="1" dirty="0" err="1">
                <a:solidFill>
                  <a:srgbClr val="00B050"/>
                </a:solidFill>
              </a:rPr>
              <a:t>Th</a:t>
            </a:r>
            <a:r>
              <a:rPr lang="cs-CZ" b="1" dirty="0">
                <a:solidFill>
                  <a:srgbClr val="00B050"/>
                </a:solidFill>
              </a:rPr>
              <a:t>: </a:t>
            </a:r>
            <a:r>
              <a:rPr lang="cs-CZ" dirty="0" err="1">
                <a:solidFill>
                  <a:srgbClr val="00B050"/>
                </a:solidFill>
              </a:rPr>
              <a:t>terlipresin</a:t>
            </a:r>
            <a:r>
              <a:rPr lang="cs-CZ" dirty="0"/>
              <a:t>, </a:t>
            </a:r>
            <a:r>
              <a:rPr lang="cs-CZ" dirty="0">
                <a:solidFill>
                  <a:srgbClr val="00B050"/>
                </a:solidFill>
              </a:rPr>
              <a:t>albumin </a:t>
            </a:r>
            <a:r>
              <a:rPr lang="cs-CZ" dirty="0"/>
              <a:t>20% 100-200 ml/d</a:t>
            </a:r>
          </a:p>
          <a:p>
            <a:pPr lvl="1"/>
            <a:r>
              <a:rPr lang="cs-CZ" strike="sngStrike" dirty="0" err="1"/>
              <a:t>hemodialysis</a:t>
            </a:r>
            <a:r>
              <a:rPr lang="cs-CZ" strike="sngStrike" dirty="0"/>
              <a:t> </a:t>
            </a:r>
            <a:endParaRPr lang="cs-CZ" dirty="0"/>
          </a:p>
          <a:p>
            <a:r>
              <a:rPr lang="cs-CZ" b="1" dirty="0"/>
              <a:t>Type 2 </a:t>
            </a:r>
            <a:r>
              <a:rPr lang="cs-CZ" dirty="0"/>
              <a:t>–  „</a:t>
            </a:r>
            <a:r>
              <a:rPr lang="cs-CZ" dirty="0" err="1"/>
              <a:t>chronic</a:t>
            </a:r>
            <a:r>
              <a:rPr lang="cs-CZ" dirty="0"/>
              <a:t>“, </a:t>
            </a:r>
            <a:r>
              <a:rPr lang="cs-CZ" dirty="0" err="1"/>
              <a:t>associated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refractory</a:t>
            </a:r>
            <a:r>
              <a:rPr lang="cs-CZ" dirty="0"/>
              <a:t> ascites and liver </a:t>
            </a:r>
            <a:r>
              <a:rPr lang="cs-CZ" dirty="0" err="1"/>
              <a:t>insufficiency</a:t>
            </a:r>
            <a:endParaRPr lang="cs-CZ" dirty="0"/>
          </a:p>
          <a:p>
            <a:pPr lvl="1"/>
            <a:r>
              <a:rPr lang="cs-CZ" b="1" dirty="0" err="1">
                <a:solidFill>
                  <a:srgbClr val="00B050"/>
                </a:solidFill>
              </a:rPr>
              <a:t>Th</a:t>
            </a:r>
            <a:r>
              <a:rPr lang="cs-CZ" b="1" dirty="0">
                <a:solidFill>
                  <a:srgbClr val="00B050"/>
                </a:solidFill>
              </a:rPr>
              <a:t>: </a:t>
            </a:r>
          </a:p>
          <a:p>
            <a:pPr lvl="1"/>
            <a:r>
              <a:rPr lang="cs-CZ" dirty="0"/>
              <a:t>1/ </a:t>
            </a:r>
            <a:r>
              <a:rPr lang="cs-CZ" dirty="0" err="1"/>
              <a:t>treatment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ascites:  </a:t>
            </a:r>
            <a:r>
              <a:rPr lang="cs-CZ" dirty="0" err="1"/>
              <a:t>paracenthesis</a:t>
            </a:r>
            <a:r>
              <a:rPr lang="cs-CZ" dirty="0"/>
              <a:t> + albumin</a:t>
            </a:r>
          </a:p>
          <a:p>
            <a:pPr lvl="1"/>
            <a:r>
              <a:rPr lang="cs-CZ" dirty="0"/>
              <a:t>2/ </a:t>
            </a:r>
            <a:r>
              <a:rPr lang="cs-CZ" dirty="0" err="1">
                <a:solidFill>
                  <a:srgbClr val="00B050"/>
                </a:solidFill>
              </a:rPr>
              <a:t>terlipresin</a:t>
            </a:r>
            <a:endParaRPr lang="cs-CZ" dirty="0">
              <a:solidFill>
                <a:srgbClr val="00B050"/>
              </a:solidFill>
            </a:endParaRPr>
          </a:p>
          <a:p>
            <a:pPr lvl="1"/>
            <a:r>
              <a:rPr lang="cs-CZ" dirty="0"/>
              <a:t>3/ HD, </a:t>
            </a:r>
            <a:r>
              <a:rPr lang="cs-CZ" dirty="0" err="1"/>
              <a:t>diuretics</a:t>
            </a:r>
            <a:r>
              <a:rPr lang="cs-CZ" dirty="0"/>
              <a:t> ? – </a:t>
            </a:r>
            <a:r>
              <a:rPr lang="cs-CZ" dirty="0" err="1"/>
              <a:t>however</a:t>
            </a:r>
            <a:r>
              <a:rPr lang="cs-CZ" dirty="0"/>
              <a:t> not </a:t>
            </a:r>
            <a:r>
              <a:rPr lang="cs-CZ" dirty="0" err="1"/>
              <a:t>decrease</a:t>
            </a:r>
            <a:r>
              <a:rPr lang="cs-CZ" dirty="0"/>
              <a:t> </a:t>
            </a:r>
            <a:r>
              <a:rPr lang="cs-CZ" dirty="0" err="1"/>
              <a:t>intravascular</a:t>
            </a:r>
            <a:r>
              <a:rPr lang="cs-CZ" dirty="0"/>
              <a:t> </a:t>
            </a:r>
            <a:r>
              <a:rPr lang="cs-CZ" dirty="0" err="1"/>
              <a:t>volume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1124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The</a:t>
            </a:r>
            <a:r>
              <a:rPr lang="cs-CZ" dirty="0"/>
              <a:t> most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chronic</a:t>
            </a:r>
            <a:r>
              <a:rPr lang="cs-CZ" dirty="0"/>
              <a:t> </a:t>
            </a:r>
            <a:r>
              <a:rPr lang="cs-CZ" dirty="0" err="1"/>
              <a:t>hepatopathy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alcoholic</a:t>
            </a:r>
            <a:r>
              <a:rPr lang="cs-CZ" dirty="0"/>
              <a:t> liver </a:t>
            </a:r>
            <a:r>
              <a:rPr lang="cs-CZ" dirty="0" err="1"/>
              <a:t>disorders</a:t>
            </a:r>
            <a:endParaRPr lang="cs-CZ" dirty="0"/>
          </a:p>
          <a:p>
            <a:r>
              <a:rPr lang="cs-CZ" dirty="0"/>
              <a:t>NASH</a:t>
            </a:r>
          </a:p>
          <a:p>
            <a:r>
              <a:rPr lang="cs-CZ" dirty="0" err="1"/>
              <a:t>chronic</a:t>
            </a:r>
            <a:r>
              <a:rPr lang="cs-CZ" dirty="0"/>
              <a:t> hepatitis C, </a:t>
            </a:r>
            <a:r>
              <a:rPr lang="cs-CZ" dirty="0" err="1"/>
              <a:t>chronic</a:t>
            </a:r>
            <a:r>
              <a:rPr lang="cs-CZ" dirty="0"/>
              <a:t> hepatitis B, B+D</a:t>
            </a:r>
          </a:p>
          <a:p>
            <a:r>
              <a:rPr lang="cs-CZ" dirty="0" err="1"/>
              <a:t>autoimune</a:t>
            </a:r>
            <a:r>
              <a:rPr lang="cs-CZ" dirty="0"/>
              <a:t> hepatitis</a:t>
            </a:r>
          </a:p>
          <a:p>
            <a:r>
              <a:rPr lang="cs-CZ" dirty="0" err="1"/>
              <a:t>cholestatic</a:t>
            </a:r>
            <a:r>
              <a:rPr lang="cs-CZ" dirty="0"/>
              <a:t> liver </a:t>
            </a:r>
            <a:r>
              <a:rPr lang="cs-CZ" dirty="0" err="1"/>
              <a:t>disorders</a:t>
            </a:r>
            <a:endParaRPr lang="cs-CZ" dirty="0"/>
          </a:p>
          <a:p>
            <a:pPr lvl="2"/>
            <a:r>
              <a:rPr lang="cs-CZ" dirty="0"/>
              <a:t>PBC – </a:t>
            </a:r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bilary</a:t>
            </a:r>
            <a:r>
              <a:rPr lang="cs-CZ" dirty="0"/>
              <a:t> cholangitis</a:t>
            </a:r>
          </a:p>
          <a:p>
            <a:pPr lvl="2"/>
            <a:r>
              <a:rPr lang="cs-CZ" dirty="0"/>
              <a:t>PSC – </a:t>
            </a:r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sclerosing</a:t>
            </a:r>
            <a:r>
              <a:rPr lang="cs-CZ" dirty="0"/>
              <a:t> cholangitis</a:t>
            </a:r>
          </a:p>
          <a:p>
            <a:r>
              <a:rPr lang="cs-CZ" dirty="0"/>
              <a:t>Wilson </a:t>
            </a:r>
            <a:r>
              <a:rPr lang="cs-CZ" dirty="0" err="1"/>
              <a:t>disease</a:t>
            </a:r>
            <a:r>
              <a:rPr lang="cs-CZ" dirty="0"/>
              <a:t> </a:t>
            </a:r>
          </a:p>
          <a:p>
            <a:r>
              <a:rPr lang="cs-CZ" dirty="0" err="1"/>
              <a:t>hereditary</a:t>
            </a:r>
            <a:r>
              <a:rPr lang="cs-CZ" dirty="0"/>
              <a:t> </a:t>
            </a:r>
            <a:r>
              <a:rPr lang="cs-CZ" dirty="0" err="1"/>
              <a:t>hemochromatosis</a:t>
            </a:r>
            <a:endParaRPr lang="cs-CZ" dirty="0"/>
          </a:p>
          <a:p>
            <a:r>
              <a:rPr lang="cs-CZ" dirty="0"/>
              <a:t>deficit alfa-1 antitrypsinu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3610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err="1"/>
              <a:t>Examination</a:t>
            </a:r>
            <a:r>
              <a:rPr lang="cs-CZ" b="1" dirty="0"/>
              <a:t> in </a:t>
            </a:r>
            <a:r>
              <a:rPr lang="cs-CZ" b="1" u="sng" dirty="0" err="1">
                <a:solidFill>
                  <a:srgbClr val="7030A0"/>
                </a:solidFill>
              </a:rPr>
              <a:t>compensated</a:t>
            </a:r>
            <a:r>
              <a:rPr lang="cs-CZ" b="1" u="sng" dirty="0">
                <a:solidFill>
                  <a:srgbClr val="7030A0"/>
                </a:solidFill>
              </a:rPr>
              <a:t> liver </a:t>
            </a:r>
            <a:r>
              <a:rPr lang="cs-CZ" b="1" u="sng" dirty="0" err="1">
                <a:solidFill>
                  <a:srgbClr val="7030A0"/>
                </a:solidFill>
              </a:rPr>
              <a:t>cirrhosis</a:t>
            </a:r>
            <a:r>
              <a:rPr lang="cs-CZ" b="1" dirty="0">
                <a:solidFill>
                  <a:srgbClr val="7030A0"/>
                </a:solidFill>
              </a:rPr>
              <a:t> </a:t>
            </a:r>
            <a:r>
              <a:rPr lang="cs-CZ" b="1" dirty="0"/>
              <a:t>– </a:t>
            </a:r>
            <a:r>
              <a:rPr lang="cs-CZ" b="1" dirty="0" err="1"/>
              <a:t>evaluation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risk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decompensation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b="1" dirty="0" err="1"/>
              <a:t>Define</a:t>
            </a:r>
            <a:r>
              <a:rPr lang="cs-CZ" b="1" dirty="0"/>
              <a:t> etiology </a:t>
            </a:r>
            <a:r>
              <a:rPr lang="cs-CZ" b="1" dirty="0" err="1"/>
              <a:t>of</a:t>
            </a:r>
            <a:r>
              <a:rPr lang="cs-CZ" b="1" dirty="0"/>
              <a:t> liver </a:t>
            </a:r>
            <a:r>
              <a:rPr lang="cs-CZ" b="1" dirty="0" err="1"/>
              <a:t>cirrhosis</a:t>
            </a:r>
            <a:r>
              <a:rPr lang="cs-CZ" b="1" dirty="0"/>
              <a:t>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b="1" dirty="0">
                <a:solidFill>
                  <a:srgbClr val="00B050"/>
                </a:solidFill>
              </a:rPr>
              <a:t>→ </a:t>
            </a:r>
            <a:r>
              <a:rPr lang="cs-CZ" b="1" dirty="0" err="1">
                <a:solidFill>
                  <a:srgbClr val="00B050"/>
                </a:solidFill>
              </a:rPr>
              <a:t>treatment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according</a:t>
            </a:r>
            <a:r>
              <a:rPr lang="cs-CZ" b="1" dirty="0">
                <a:solidFill>
                  <a:srgbClr val="00B050"/>
                </a:solidFill>
              </a:rPr>
              <a:t> to </a:t>
            </a:r>
            <a:r>
              <a:rPr lang="cs-CZ" b="1" dirty="0" err="1">
                <a:solidFill>
                  <a:srgbClr val="00B050"/>
                </a:solidFill>
              </a:rPr>
              <a:t>the</a:t>
            </a:r>
            <a:r>
              <a:rPr lang="cs-CZ" b="1" dirty="0">
                <a:solidFill>
                  <a:srgbClr val="00B050"/>
                </a:solidFill>
              </a:rPr>
              <a:t> etiology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b="1" dirty="0" err="1"/>
              <a:t>Gastroscopy</a:t>
            </a:r>
            <a:r>
              <a:rPr lang="cs-CZ" dirty="0"/>
              <a:t>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/>
              <a:t>? Presence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varices</a:t>
            </a:r>
            <a:r>
              <a:rPr lang="cs-CZ" dirty="0"/>
              <a:t> and </a:t>
            </a:r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prophylaxis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bleeding</a:t>
            </a:r>
            <a:r>
              <a:rPr lang="cs-CZ" dirty="0"/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b="1" dirty="0" err="1"/>
              <a:t>Ultrasonography</a:t>
            </a:r>
            <a:r>
              <a:rPr lang="cs-CZ" b="1" dirty="0"/>
              <a:t>: </a:t>
            </a:r>
            <a:r>
              <a:rPr lang="cs-CZ" dirty="0" err="1"/>
              <a:t>screening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HCC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b="1" dirty="0"/>
              <a:t>Non-</a:t>
            </a:r>
            <a:r>
              <a:rPr lang="cs-CZ" b="1" dirty="0" err="1"/>
              <a:t>invasive</a:t>
            </a:r>
            <a:r>
              <a:rPr lang="cs-CZ" b="1" dirty="0"/>
              <a:t> </a:t>
            </a:r>
            <a:r>
              <a:rPr lang="cs-CZ" b="1" dirty="0" err="1"/>
              <a:t>assesment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liver </a:t>
            </a:r>
            <a:r>
              <a:rPr lang="cs-CZ" b="1" dirty="0" err="1"/>
              <a:t>stiffness</a:t>
            </a:r>
            <a:r>
              <a:rPr lang="cs-CZ" dirty="0"/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b="1" dirty="0" err="1"/>
              <a:t>Markers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viral</a:t>
            </a:r>
            <a:r>
              <a:rPr lang="cs-CZ" b="1" dirty="0"/>
              <a:t> hepatitis A and B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/>
              <a:t>Vaccination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prevention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acute</a:t>
            </a:r>
            <a:r>
              <a:rPr lang="cs-CZ" dirty="0"/>
              <a:t> </a:t>
            </a:r>
            <a:r>
              <a:rPr lang="cs-CZ" dirty="0" err="1"/>
              <a:t>infection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67896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b="1" dirty="0" err="1"/>
              <a:t>Medications</a:t>
            </a:r>
            <a:r>
              <a:rPr lang="cs-CZ" sz="4800" b="1" dirty="0"/>
              <a:t> </a:t>
            </a:r>
            <a:r>
              <a:rPr lang="cs-CZ" sz="4800" b="1" dirty="0" err="1"/>
              <a:t>contributing</a:t>
            </a:r>
            <a:r>
              <a:rPr lang="cs-CZ" sz="4800" b="1" dirty="0"/>
              <a:t> to </a:t>
            </a:r>
            <a:r>
              <a:rPr lang="cs-CZ" sz="4800" b="1" dirty="0" err="1"/>
              <a:t>decompensation</a:t>
            </a:r>
            <a:r>
              <a:rPr lang="cs-CZ" sz="4800" b="1" dirty="0"/>
              <a:t> </a:t>
            </a:r>
            <a:r>
              <a:rPr lang="cs-CZ" sz="4800" b="1" dirty="0" err="1"/>
              <a:t>of</a:t>
            </a:r>
            <a:r>
              <a:rPr lang="cs-CZ" sz="4800" b="1" dirty="0"/>
              <a:t> liver </a:t>
            </a:r>
            <a:r>
              <a:rPr lang="cs-CZ" sz="4800" b="1" dirty="0" err="1"/>
              <a:t>cirrhosis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08362"/>
            <a:ext cx="10515600" cy="4399471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B050"/>
                </a:solidFill>
              </a:rPr>
              <a:t>Non-</a:t>
            </a:r>
            <a:r>
              <a:rPr lang="cs-CZ" dirty="0" err="1">
                <a:solidFill>
                  <a:srgbClr val="00B050"/>
                </a:solidFill>
              </a:rPr>
              <a:t>steroidal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antiinflammatory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drugs</a:t>
            </a:r>
            <a:r>
              <a:rPr lang="cs-CZ" dirty="0">
                <a:solidFill>
                  <a:srgbClr val="00B050"/>
                </a:solidFill>
              </a:rPr>
              <a:t> </a:t>
            </a:r>
          </a:p>
          <a:p>
            <a:pPr lvl="1"/>
            <a:r>
              <a:rPr lang="cs-CZ" dirty="0" err="1"/>
              <a:t>Decrease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diuretics</a:t>
            </a:r>
            <a:r>
              <a:rPr lang="cs-CZ" dirty="0"/>
              <a:t>, </a:t>
            </a:r>
            <a:r>
              <a:rPr lang="cs-CZ" dirty="0" err="1"/>
              <a:t>leed</a:t>
            </a:r>
            <a:r>
              <a:rPr lang="cs-CZ" dirty="0"/>
              <a:t> to </a:t>
            </a:r>
            <a:r>
              <a:rPr lang="cs-CZ" dirty="0" err="1"/>
              <a:t>renal</a:t>
            </a:r>
            <a:r>
              <a:rPr lang="cs-CZ" dirty="0"/>
              <a:t> </a:t>
            </a:r>
            <a:r>
              <a:rPr lang="cs-CZ" dirty="0" err="1"/>
              <a:t>vasoconstriction</a:t>
            </a:r>
            <a:r>
              <a:rPr lang="cs-CZ" dirty="0"/>
              <a:t>, ↑ risk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hepatorenal</a:t>
            </a:r>
            <a:r>
              <a:rPr lang="cs-CZ" dirty="0"/>
              <a:t> syndrome </a:t>
            </a:r>
          </a:p>
          <a:p>
            <a:r>
              <a:rPr lang="cs-CZ" dirty="0" err="1">
                <a:solidFill>
                  <a:srgbClr val="00B050"/>
                </a:solidFill>
              </a:rPr>
              <a:t>Vasodilators</a:t>
            </a:r>
            <a:r>
              <a:rPr lang="cs-CZ" dirty="0">
                <a:solidFill>
                  <a:srgbClr val="00B050"/>
                </a:solidFill>
              </a:rPr>
              <a:t> </a:t>
            </a:r>
          </a:p>
          <a:p>
            <a:pPr lvl="1"/>
            <a:r>
              <a:rPr lang="cs-CZ" dirty="0" err="1"/>
              <a:t>Deepen</a:t>
            </a:r>
            <a:r>
              <a:rPr lang="cs-CZ" dirty="0"/>
              <a:t> </a:t>
            </a:r>
            <a:r>
              <a:rPr lang="cs-CZ" dirty="0" err="1"/>
              <a:t>circulatory</a:t>
            </a:r>
            <a:r>
              <a:rPr lang="cs-CZ" dirty="0"/>
              <a:t> </a:t>
            </a:r>
            <a:r>
              <a:rPr lang="cs-CZ" dirty="0" err="1"/>
              <a:t>dysfunction</a:t>
            </a:r>
            <a:r>
              <a:rPr lang="cs-CZ" dirty="0"/>
              <a:t> (</a:t>
            </a:r>
            <a:r>
              <a:rPr lang="cs-CZ" dirty="0" err="1"/>
              <a:t>hyperkinetic</a:t>
            </a:r>
            <a:r>
              <a:rPr lang="cs-CZ" dirty="0"/>
              <a:t> </a:t>
            </a:r>
            <a:r>
              <a:rPr lang="cs-CZ" dirty="0" err="1"/>
              <a:t>circulation</a:t>
            </a:r>
            <a:r>
              <a:rPr lang="cs-CZ" dirty="0"/>
              <a:t>) and  ↑ risk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hepatorenal</a:t>
            </a:r>
            <a:r>
              <a:rPr lang="cs-CZ" dirty="0"/>
              <a:t> syndrome </a:t>
            </a:r>
          </a:p>
          <a:p>
            <a:r>
              <a:rPr lang="cs-CZ" dirty="0">
                <a:solidFill>
                  <a:srgbClr val="00B050"/>
                </a:solidFill>
              </a:rPr>
              <a:t>Non-</a:t>
            </a:r>
            <a:r>
              <a:rPr lang="cs-CZ" dirty="0" err="1">
                <a:solidFill>
                  <a:srgbClr val="00B050"/>
                </a:solidFill>
              </a:rPr>
              <a:t>selective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betablockers</a:t>
            </a:r>
            <a:r>
              <a:rPr lang="cs-CZ" dirty="0">
                <a:solidFill>
                  <a:srgbClr val="00B050"/>
                </a:solidFill>
              </a:rPr>
              <a:t> and </a:t>
            </a:r>
            <a:r>
              <a:rPr lang="cs-CZ" dirty="0" err="1">
                <a:solidFill>
                  <a:srgbClr val="00B050"/>
                </a:solidFill>
              </a:rPr>
              <a:t>carvedilol</a:t>
            </a:r>
            <a:r>
              <a:rPr lang="cs-CZ" dirty="0">
                <a:solidFill>
                  <a:srgbClr val="00B050"/>
                </a:solidFill>
              </a:rPr>
              <a:t> </a:t>
            </a:r>
          </a:p>
          <a:p>
            <a:pPr lvl="1"/>
            <a:r>
              <a:rPr lang="cs-CZ" dirty="0"/>
              <a:t>Not use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connected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decrease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BP</a:t>
            </a:r>
          </a:p>
        </p:txBody>
      </p:sp>
    </p:spTree>
    <p:extLst>
      <p:ext uri="{BB962C8B-B14F-4D97-AF65-F5344CB8AC3E}">
        <p14:creationId xmlns:p14="http://schemas.microsoft.com/office/powerpoint/2010/main" val="1621451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/>
          </p:cNvSpPr>
          <p:nvPr>
            <p:ph type="title"/>
          </p:nvPr>
        </p:nvSpPr>
        <p:spPr>
          <a:xfrm>
            <a:off x="1847850" y="4763"/>
            <a:ext cx="7886700" cy="1064912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cs-CZ" altLang="en-US" b="1" dirty="0"/>
              <a:t>Liver </a:t>
            </a:r>
            <a:r>
              <a:rPr lang="cs-CZ" altLang="en-US" b="1" dirty="0" err="1"/>
              <a:t>transplantation</a:t>
            </a:r>
            <a:r>
              <a:rPr lang="cs-CZ" altLang="en-US" b="1" dirty="0"/>
              <a:t> - </a:t>
            </a:r>
            <a:r>
              <a:rPr lang="cs-CZ" altLang="en-US" b="1" dirty="0" err="1"/>
              <a:t>indication</a:t>
            </a:r>
            <a:endParaRPr lang="en-US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873" y="1069675"/>
            <a:ext cx="10455214" cy="562487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3200" b="1" dirty="0" err="1"/>
              <a:t>First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decompensation</a:t>
            </a:r>
            <a:endParaRPr lang="cs-CZ" altLang="cs-CZ" sz="3200" b="1" dirty="0"/>
          </a:p>
          <a:p>
            <a:pPr lvl="1">
              <a:lnSpc>
                <a:spcPct val="80000"/>
              </a:lnSpc>
            </a:pPr>
            <a:r>
              <a:rPr lang="cs-CZ" altLang="cs-CZ" sz="3200" dirty="0" err="1"/>
              <a:t>Icterus</a:t>
            </a:r>
            <a:endParaRPr lang="cs-CZ" altLang="cs-CZ" sz="3200" dirty="0"/>
          </a:p>
          <a:p>
            <a:pPr lvl="1">
              <a:lnSpc>
                <a:spcPct val="80000"/>
              </a:lnSpc>
            </a:pPr>
            <a:r>
              <a:rPr lang="cs-CZ" altLang="cs-CZ" sz="3200" dirty="0"/>
              <a:t>New ascites</a:t>
            </a:r>
          </a:p>
          <a:p>
            <a:pPr lvl="1">
              <a:lnSpc>
                <a:spcPct val="80000"/>
              </a:lnSpc>
            </a:pPr>
            <a:r>
              <a:rPr lang="cs-CZ" altLang="cs-CZ" sz="3200" dirty="0" err="1"/>
              <a:t>After</a:t>
            </a:r>
            <a:r>
              <a:rPr lang="cs-CZ" altLang="cs-CZ" sz="3200" dirty="0"/>
              <a:t> </a:t>
            </a:r>
            <a:r>
              <a:rPr lang="cs-CZ" altLang="cs-CZ" sz="3200" dirty="0" err="1"/>
              <a:t>variceal</a:t>
            </a:r>
            <a:r>
              <a:rPr lang="cs-CZ" altLang="cs-CZ" sz="3200" dirty="0"/>
              <a:t> </a:t>
            </a:r>
            <a:r>
              <a:rPr lang="cs-CZ" altLang="cs-CZ" sz="3200" dirty="0" err="1"/>
              <a:t>bleeding</a:t>
            </a:r>
            <a:endParaRPr lang="cs-CZ" altLang="cs-CZ" sz="3200" dirty="0"/>
          </a:p>
          <a:p>
            <a:pPr lvl="1">
              <a:lnSpc>
                <a:spcPct val="80000"/>
              </a:lnSpc>
            </a:pPr>
            <a:r>
              <a:rPr lang="cs-CZ" altLang="cs-CZ" sz="3200" dirty="0" err="1"/>
              <a:t>First</a:t>
            </a:r>
            <a:r>
              <a:rPr lang="cs-CZ" altLang="cs-CZ" sz="3200" dirty="0"/>
              <a:t> </a:t>
            </a:r>
            <a:r>
              <a:rPr lang="cs-CZ" altLang="cs-CZ" sz="3200" dirty="0" err="1"/>
              <a:t>signs</a:t>
            </a:r>
            <a:r>
              <a:rPr lang="cs-CZ" altLang="cs-CZ" sz="3200" dirty="0"/>
              <a:t> </a:t>
            </a:r>
            <a:r>
              <a:rPr lang="cs-CZ" altLang="cs-CZ" sz="3200" dirty="0" err="1"/>
              <a:t>of</a:t>
            </a:r>
            <a:r>
              <a:rPr lang="cs-CZ" altLang="cs-CZ" sz="3200" dirty="0"/>
              <a:t> liver </a:t>
            </a:r>
            <a:r>
              <a:rPr lang="cs-CZ" altLang="cs-CZ" sz="3200" dirty="0" err="1"/>
              <a:t>encephalopathy</a:t>
            </a:r>
            <a:endParaRPr lang="cs-CZ" altLang="cs-CZ" sz="3200" dirty="0"/>
          </a:p>
          <a:p>
            <a:pPr lvl="1">
              <a:lnSpc>
                <a:spcPct val="80000"/>
              </a:lnSpc>
            </a:pPr>
            <a:r>
              <a:rPr lang="cs-CZ" altLang="cs-CZ" sz="3200" dirty="0" err="1"/>
              <a:t>Hyponatremia</a:t>
            </a:r>
            <a:endParaRPr lang="cs-CZ" altLang="cs-CZ" sz="3200" dirty="0"/>
          </a:p>
          <a:p>
            <a:pPr lvl="1">
              <a:lnSpc>
                <a:spcPct val="80000"/>
              </a:lnSpc>
            </a:pPr>
            <a:r>
              <a:rPr lang="cs-CZ" altLang="cs-CZ" sz="3200" dirty="0" err="1"/>
              <a:t>Hepatorenal</a:t>
            </a:r>
            <a:r>
              <a:rPr lang="cs-CZ" altLang="cs-CZ" sz="3200" dirty="0"/>
              <a:t> </a:t>
            </a:r>
            <a:r>
              <a:rPr lang="cs-CZ" altLang="cs-CZ" sz="3200" dirty="0" err="1"/>
              <a:t>or</a:t>
            </a:r>
            <a:r>
              <a:rPr lang="cs-CZ" altLang="cs-CZ" sz="3200" dirty="0"/>
              <a:t> </a:t>
            </a:r>
            <a:r>
              <a:rPr lang="cs-CZ" altLang="cs-CZ" sz="3200" dirty="0" err="1"/>
              <a:t>hepatopulmonal</a:t>
            </a:r>
            <a:r>
              <a:rPr lang="cs-CZ" altLang="cs-CZ" sz="3200" dirty="0"/>
              <a:t> syndrome</a:t>
            </a:r>
          </a:p>
          <a:p>
            <a:pPr lvl="1">
              <a:lnSpc>
                <a:spcPct val="80000"/>
              </a:lnSpc>
            </a:pPr>
            <a:r>
              <a:rPr lang="cs-CZ" altLang="cs-CZ" sz="3200" dirty="0" err="1"/>
              <a:t>Acute</a:t>
            </a:r>
            <a:r>
              <a:rPr lang="cs-CZ" altLang="cs-CZ" sz="3200" dirty="0"/>
              <a:t> on </a:t>
            </a:r>
            <a:r>
              <a:rPr lang="cs-CZ" altLang="cs-CZ" sz="3200" dirty="0" err="1"/>
              <a:t>chronic</a:t>
            </a:r>
            <a:r>
              <a:rPr lang="cs-CZ" altLang="cs-CZ" sz="3200" dirty="0"/>
              <a:t> liver </a:t>
            </a:r>
            <a:r>
              <a:rPr lang="cs-CZ" altLang="cs-CZ" sz="3200" dirty="0" err="1"/>
              <a:t>failure</a:t>
            </a:r>
            <a:endParaRPr lang="cs-CZ" altLang="cs-CZ" sz="3200" dirty="0"/>
          </a:p>
          <a:p>
            <a:pPr marL="457200" lvl="1" indent="0">
              <a:lnSpc>
                <a:spcPct val="80000"/>
              </a:lnSpc>
              <a:buNone/>
            </a:pPr>
            <a:endParaRPr lang="cs-CZ" altLang="cs-CZ" sz="32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 err="1"/>
              <a:t>Child-Pugh</a:t>
            </a:r>
            <a:r>
              <a:rPr lang="cs-CZ" altLang="cs-CZ" sz="3200" b="1" dirty="0"/>
              <a:t> B </a:t>
            </a:r>
            <a:r>
              <a:rPr lang="cs-CZ" altLang="cs-CZ" sz="3200" b="1" dirty="0" err="1"/>
              <a:t>or</a:t>
            </a:r>
            <a:r>
              <a:rPr lang="cs-CZ" altLang="cs-CZ" sz="3200" b="1" dirty="0"/>
              <a:t> MELD 14-15 </a:t>
            </a:r>
            <a:r>
              <a:rPr lang="cs-CZ" altLang="cs-CZ" sz="3200" b="1" dirty="0" err="1"/>
              <a:t>points</a:t>
            </a:r>
            <a:endParaRPr lang="cs-CZ" altLang="cs-CZ" sz="3200" b="1" dirty="0"/>
          </a:p>
          <a:p>
            <a:pPr eaLnBrk="1" hangingPunct="1">
              <a:lnSpc>
                <a:spcPct val="80000"/>
              </a:lnSpc>
            </a:pPr>
            <a:endParaRPr lang="cs-CZ" altLang="cs-CZ" sz="32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 err="1"/>
              <a:t>Hepatocellular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carcinoma</a:t>
            </a:r>
            <a:r>
              <a:rPr lang="cs-CZ" altLang="cs-CZ" sz="3200" b="1" dirty="0"/>
              <a:t> </a:t>
            </a:r>
            <a:r>
              <a:rPr lang="cs-CZ" altLang="cs-CZ" sz="3200" dirty="0"/>
              <a:t>(Milan </a:t>
            </a:r>
            <a:r>
              <a:rPr lang="cs-CZ" altLang="cs-CZ" sz="3200" dirty="0" err="1"/>
              <a:t>criteria</a:t>
            </a:r>
            <a:r>
              <a:rPr lang="cs-CZ" altLang="cs-CZ" sz="3200" dirty="0"/>
              <a:t>)</a:t>
            </a:r>
            <a:endParaRPr lang="en-US" altLang="cs-CZ" sz="32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cs-CZ" sz="32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7565157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Take-home</a:t>
            </a:r>
            <a:r>
              <a:rPr lang="cs-CZ" b="1" dirty="0"/>
              <a:t> </a:t>
            </a:r>
            <a:r>
              <a:rPr lang="cs-CZ" b="1" dirty="0" err="1"/>
              <a:t>message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Cirrhosis is a heterogeneous and dynamic disease</a:t>
            </a:r>
            <a:endParaRPr lang="cs-CZ" dirty="0"/>
          </a:p>
          <a:p>
            <a:r>
              <a:rPr lang="en-US" dirty="0"/>
              <a:t>With appropriate approaches there can be</a:t>
            </a:r>
            <a:r>
              <a:rPr lang="cs-CZ" dirty="0"/>
              <a:t>: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cs-CZ" dirty="0"/>
              <a:t> 	</a:t>
            </a:r>
            <a:r>
              <a:rPr lang="cs-CZ" dirty="0" err="1"/>
              <a:t>Prevention</a:t>
            </a:r>
            <a:r>
              <a:rPr lang="cs-CZ" dirty="0"/>
              <a:t>/</a:t>
            </a:r>
            <a:r>
              <a:rPr lang="cs-CZ" dirty="0" err="1"/>
              <a:t>delay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progression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   </a:t>
            </a:r>
            <a:r>
              <a:rPr lang="en-US" dirty="0"/>
              <a:t>Regression of cirrhosis to earlier stages </a:t>
            </a:r>
            <a:endParaRPr lang="cs-CZ" dirty="0"/>
          </a:p>
          <a:p>
            <a:r>
              <a:rPr lang="en-US" b="1" dirty="0"/>
              <a:t>The approach to each stage will be different and depend on the prevailing pathophysiological mechanism(s) </a:t>
            </a:r>
            <a:endParaRPr lang="cs-CZ" b="1" dirty="0"/>
          </a:p>
          <a:p>
            <a:r>
              <a:rPr lang="cs-CZ" b="1" dirty="0"/>
              <a:t>In end-</a:t>
            </a:r>
            <a:r>
              <a:rPr lang="cs-CZ" b="1" dirty="0" err="1"/>
              <a:t>stage</a:t>
            </a:r>
            <a:r>
              <a:rPr lang="cs-CZ" b="1" dirty="0"/>
              <a:t> liver </a:t>
            </a:r>
            <a:r>
              <a:rPr lang="cs-CZ" b="1" dirty="0" err="1"/>
              <a:t>cirrhosis</a:t>
            </a:r>
            <a:r>
              <a:rPr lang="cs-CZ" b="1" dirty="0"/>
              <a:t> → </a:t>
            </a:r>
            <a:r>
              <a:rPr lang="cs-CZ" b="1" dirty="0" err="1"/>
              <a:t>timing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liver </a:t>
            </a:r>
            <a:r>
              <a:rPr lang="cs-CZ" b="1" dirty="0" err="1"/>
              <a:t>transplantation</a:t>
            </a:r>
            <a:endParaRPr lang="en-US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9453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>
                <a:latin typeface="+mn-lt"/>
              </a:rPr>
              <a:t>AUTOIMMUNE LIVER DISEASE</a:t>
            </a:r>
            <a:r>
              <a:rPr lang="cs-CZ" b="1" dirty="0">
                <a:latin typeface="Calibri" panose="020F0502020204030204" pitchFamily="34" charset="0"/>
              </a:rPr>
              <a:t> 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513490" y="1690688"/>
          <a:ext cx="9207062" cy="3106738"/>
        </p:xfrm>
        <a:graphic>
          <a:graphicData uri="http://schemas.openxmlformats.org/drawingml/2006/table">
            <a:tbl>
              <a:tblPr firstRow="1" firstCol="1" bandRow="1"/>
              <a:tblGrid>
                <a:gridCol w="4063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72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hepatocytes</a:t>
                      </a: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biliary</a:t>
                      </a:r>
                      <a:r>
                        <a:rPr lang="cs-CZ" sz="24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tree</a:t>
                      </a:r>
                      <a:r>
                        <a:rPr lang="cs-CZ" sz="24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cs-CZ" sz="240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cholestatic</a:t>
                      </a:r>
                      <a:r>
                        <a:rPr lang="cs-CZ" sz="24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disorders</a:t>
                      </a:r>
                      <a:endParaRPr lang="cs-CZ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0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autoimmune</a:t>
                      </a: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hepatitis (AIH)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I, II, III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PBC</a:t>
                      </a: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</a:t>
                      </a:r>
                      <a:r>
                        <a:rPr lang="cs-CZ" sz="24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biliary</a:t>
                      </a:r>
                      <a:r>
                        <a:rPr lang="cs-CZ" sz="24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cholangitis)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PSC</a:t>
                      </a: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</a:t>
                      </a: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sclerosing</a:t>
                      </a: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cholangitis)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IgG4 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associated</a:t>
                      </a: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cholangitis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936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overlap</a:t>
                      </a: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syndromes</a:t>
                      </a: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AIH/PBC,   AIH/PSC,   AIH/</a:t>
                      </a:r>
                      <a:r>
                        <a:rPr lang="cs-CZ" sz="2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chronic</a:t>
                      </a: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hepatitis C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838199" y="5221265"/>
            <a:ext cx="108040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err="1"/>
              <a:t>Target</a:t>
            </a:r>
            <a:r>
              <a:rPr lang="cs-CZ" sz="2400" dirty="0"/>
              <a:t> </a:t>
            </a:r>
            <a:r>
              <a:rPr lang="cs-CZ" sz="2400" dirty="0" err="1"/>
              <a:t>cells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autoimmune</a:t>
            </a:r>
            <a:r>
              <a:rPr lang="cs-CZ" sz="2400" dirty="0"/>
              <a:t> </a:t>
            </a:r>
            <a:r>
              <a:rPr lang="cs-CZ" sz="2400" dirty="0" err="1"/>
              <a:t>reaction</a:t>
            </a:r>
            <a:r>
              <a:rPr lang="cs-CZ" sz="2400" dirty="0"/>
              <a:t> are:</a:t>
            </a:r>
          </a:p>
          <a:p>
            <a:r>
              <a:rPr lang="cs-CZ" sz="2400" dirty="0" err="1"/>
              <a:t>hepatocytes</a:t>
            </a:r>
            <a:r>
              <a:rPr lang="cs-CZ" sz="2400" dirty="0"/>
              <a:t> (in </a:t>
            </a:r>
            <a:r>
              <a:rPr lang="cs-CZ" sz="2400" b="1" dirty="0"/>
              <a:t>AIH</a:t>
            </a:r>
            <a:r>
              <a:rPr lang="cs-CZ" sz="2400" dirty="0"/>
              <a:t>) </a:t>
            </a:r>
          </a:p>
          <a:p>
            <a:r>
              <a:rPr lang="cs-CZ" sz="2400" dirty="0" err="1"/>
              <a:t>cholangiocytes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proximal</a:t>
            </a:r>
            <a:r>
              <a:rPr lang="cs-CZ" sz="2400" dirty="0"/>
              <a:t> </a:t>
            </a:r>
            <a:r>
              <a:rPr lang="cs-CZ" sz="2400" dirty="0" err="1"/>
              <a:t>bile</a:t>
            </a:r>
            <a:r>
              <a:rPr lang="cs-CZ" sz="2400" dirty="0"/>
              <a:t> </a:t>
            </a:r>
            <a:r>
              <a:rPr lang="cs-CZ" sz="2400" dirty="0" err="1"/>
              <a:t>ducts</a:t>
            </a:r>
            <a:r>
              <a:rPr lang="cs-CZ" sz="2400" dirty="0"/>
              <a:t> (in </a:t>
            </a:r>
            <a:r>
              <a:rPr lang="cs-CZ" sz="2400" b="1" dirty="0"/>
              <a:t>PBC</a:t>
            </a:r>
            <a:r>
              <a:rPr lang="cs-CZ" sz="2400" dirty="0"/>
              <a:t>) </a:t>
            </a:r>
          </a:p>
          <a:p>
            <a:r>
              <a:rPr lang="cs-CZ" sz="2400" dirty="0"/>
              <a:t>                          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distal</a:t>
            </a:r>
            <a:r>
              <a:rPr lang="cs-CZ" sz="2400" dirty="0"/>
              <a:t> </a:t>
            </a:r>
            <a:r>
              <a:rPr lang="cs-CZ" sz="2400" dirty="0" err="1"/>
              <a:t>bile</a:t>
            </a:r>
            <a:r>
              <a:rPr lang="cs-CZ" sz="2400" dirty="0"/>
              <a:t> </a:t>
            </a:r>
            <a:r>
              <a:rPr lang="cs-CZ" sz="2400" dirty="0" err="1"/>
              <a:t>ducts</a:t>
            </a:r>
            <a:r>
              <a:rPr lang="cs-CZ" sz="2400" dirty="0"/>
              <a:t> (in </a:t>
            </a:r>
            <a:r>
              <a:rPr lang="cs-CZ" sz="2400" b="1" dirty="0"/>
              <a:t>PSC</a:t>
            </a:r>
            <a:r>
              <a:rPr lang="cs-CZ" sz="2400" dirty="0"/>
              <a:t> </a:t>
            </a:r>
            <a:r>
              <a:rPr lang="cs-CZ" sz="2400" dirty="0" err="1"/>
              <a:t>and</a:t>
            </a:r>
            <a:r>
              <a:rPr lang="cs-CZ" sz="2400" dirty="0"/>
              <a:t> </a:t>
            </a:r>
            <a:r>
              <a:rPr lang="cs-CZ" sz="2400" b="1" dirty="0"/>
              <a:t>IgG4</a:t>
            </a:r>
            <a:r>
              <a:rPr lang="cs-CZ" sz="2400" dirty="0"/>
              <a:t> </a:t>
            </a:r>
            <a:r>
              <a:rPr lang="cs-CZ" sz="2400" dirty="0" err="1"/>
              <a:t>ass.cholangitis</a:t>
            </a:r>
            <a:r>
              <a:rPr 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89844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Autoimmune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 hepatitis (</a:t>
            </a:r>
            <a:r>
              <a:rPr lang="cs-CZ" b="1" dirty="0"/>
              <a:t>AIH)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992932" cy="4351338"/>
          </a:xfrm>
        </p:spPr>
        <p:txBody>
          <a:bodyPr>
            <a:normAutofit/>
          </a:bodyPr>
          <a:lstStyle/>
          <a:p>
            <a:r>
              <a:rPr lang="cs-CZ" dirty="0"/>
              <a:t>AIH 4x </a:t>
            </a:r>
            <a:r>
              <a:rPr lang="cs-CZ" dirty="0" err="1"/>
              <a:t>frequent</a:t>
            </a:r>
            <a:r>
              <a:rPr lang="cs-CZ" dirty="0"/>
              <a:t> in F</a:t>
            </a:r>
          </a:p>
          <a:p>
            <a:r>
              <a:rPr lang="cs-CZ" dirty="0"/>
              <a:t>AIH </a:t>
            </a:r>
            <a:r>
              <a:rPr lang="cs-CZ" dirty="0" err="1"/>
              <a:t>relatively</a:t>
            </a:r>
            <a:r>
              <a:rPr lang="cs-CZ" dirty="0"/>
              <a:t> </a:t>
            </a:r>
            <a:r>
              <a:rPr lang="cs-CZ" dirty="0" err="1"/>
              <a:t>common</a:t>
            </a:r>
            <a:r>
              <a:rPr lang="cs-CZ" dirty="0"/>
              <a:t> in </a:t>
            </a:r>
            <a:r>
              <a:rPr lang="cs-CZ" dirty="0" err="1"/>
              <a:t>childhood</a:t>
            </a:r>
            <a:r>
              <a:rPr lang="cs-CZ" dirty="0"/>
              <a:t> (typ II)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young</a:t>
            </a:r>
            <a:r>
              <a:rPr lang="cs-CZ" dirty="0"/>
              <a:t> </a:t>
            </a:r>
            <a:r>
              <a:rPr lang="cs-CZ" dirty="0" err="1"/>
              <a:t>women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typically</a:t>
            </a:r>
            <a:r>
              <a:rPr lang="cs-CZ" dirty="0"/>
              <a:t>: </a:t>
            </a:r>
            <a:r>
              <a:rPr lang="cs-CZ" dirty="0" err="1"/>
              <a:t>chronic</a:t>
            </a:r>
            <a:r>
              <a:rPr lang="cs-CZ" dirty="0"/>
              <a:t> hepatitis (2 %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chron</a:t>
            </a:r>
            <a:r>
              <a:rPr lang="cs-CZ" dirty="0"/>
              <a:t>. </a:t>
            </a:r>
            <a:r>
              <a:rPr lang="cs-CZ" dirty="0" err="1"/>
              <a:t>hep</a:t>
            </a:r>
            <a:r>
              <a:rPr lang="cs-CZ" dirty="0"/>
              <a:t>.)</a:t>
            </a:r>
          </a:p>
          <a:p>
            <a:pPr marL="0" indent="0">
              <a:buNone/>
            </a:pPr>
            <a:r>
              <a:rPr lang="cs-CZ" dirty="0"/>
              <a:t>                    </a:t>
            </a:r>
            <a:r>
              <a:rPr lang="cs-CZ" dirty="0" err="1"/>
              <a:t>progressive</a:t>
            </a:r>
            <a:r>
              <a:rPr lang="cs-CZ" dirty="0"/>
              <a:t> </a:t>
            </a:r>
            <a:r>
              <a:rPr lang="cs-CZ" dirty="0" err="1"/>
              <a:t>necro</a:t>
            </a:r>
            <a:r>
              <a:rPr lang="cs-CZ" dirty="0"/>
              <a:t>-</a:t>
            </a:r>
            <a:r>
              <a:rPr lang="cs-CZ" dirty="0" err="1"/>
              <a:t>inflammatory</a:t>
            </a:r>
            <a:r>
              <a:rPr lang="cs-CZ" dirty="0"/>
              <a:t> </a:t>
            </a:r>
            <a:r>
              <a:rPr lang="cs-CZ" dirty="0" err="1"/>
              <a:t>process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→ </a:t>
            </a:r>
            <a:r>
              <a:rPr lang="cs-CZ" dirty="0" err="1"/>
              <a:t>progression</a:t>
            </a:r>
            <a:r>
              <a:rPr lang="cs-CZ" dirty="0"/>
              <a:t> to </a:t>
            </a:r>
            <a:r>
              <a:rPr lang="cs-CZ" dirty="0" err="1"/>
              <a:t>fibrosis</a:t>
            </a:r>
            <a:r>
              <a:rPr lang="cs-CZ" dirty="0"/>
              <a:t> →→ </a:t>
            </a:r>
            <a:r>
              <a:rPr lang="cs-CZ" dirty="0" err="1"/>
              <a:t>cirrhosis</a:t>
            </a:r>
            <a:endParaRPr lang="cs-CZ" dirty="0"/>
          </a:p>
          <a:p>
            <a:r>
              <a:rPr lang="cs-CZ" dirty="0"/>
              <a:t>BUT: </a:t>
            </a:r>
          </a:p>
          <a:p>
            <a:pPr lvl="1"/>
            <a:r>
              <a:rPr lang="cs-CZ" dirty="0"/>
              <a:t>1/3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cases</a:t>
            </a:r>
            <a:r>
              <a:rPr lang="cs-CZ" dirty="0"/>
              <a:t>: </a:t>
            </a:r>
            <a:r>
              <a:rPr lang="cs-CZ" dirty="0" err="1"/>
              <a:t>acute</a:t>
            </a:r>
            <a:r>
              <a:rPr lang="cs-CZ" dirty="0"/>
              <a:t> hepatitis (</a:t>
            </a:r>
            <a:r>
              <a:rPr lang="cs-CZ" dirty="0" err="1"/>
              <a:t>icterus</a:t>
            </a:r>
            <a:r>
              <a:rPr lang="cs-CZ" dirty="0"/>
              <a:t>, ↑↑↑ ALT a AST),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fulminant</a:t>
            </a:r>
            <a:endParaRPr lang="cs-CZ" dirty="0"/>
          </a:p>
          <a:p>
            <a:pPr lvl="1"/>
            <a:r>
              <a:rPr lang="cs-CZ" dirty="0" err="1"/>
              <a:t>i</a:t>
            </a:r>
            <a:r>
              <a:rPr lang="cs-CZ"/>
              <a:t>t</a:t>
            </a:r>
            <a:r>
              <a:rPr lang="cs-CZ" dirty="0"/>
              <a:t> </a:t>
            </a:r>
            <a:r>
              <a:rPr lang="cs-CZ" dirty="0" err="1"/>
              <a:t>could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random</a:t>
            </a:r>
            <a:r>
              <a:rPr lang="cs-CZ" dirty="0"/>
              <a:t> dg. </a:t>
            </a:r>
          </a:p>
        </p:txBody>
      </p:sp>
    </p:spTree>
    <p:extLst>
      <p:ext uri="{BB962C8B-B14F-4D97-AF65-F5344CB8AC3E}">
        <p14:creationId xmlns:p14="http://schemas.microsoft.com/office/powerpoint/2010/main" val="2370068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2"/>
          <p:cNvSpPr>
            <a:spLocks noGrp="1"/>
          </p:cNvSpPr>
          <p:nvPr>
            <p:ph type="title"/>
          </p:nvPr>
        </p:nvSpPr>
        <p:spPr>
          <a:xfrm>
            <a:off x="814917" y="1"/>
            <a:ext cx="10767483" cy="1628775"/>
          </a:xfrm>
        </p:spPr>
        <p:txBody>
          <a:bodyPr>
            <a:normAutofit/>
          </a:bodyPr>
          <a:lstStyle/>
          <a:p>
            <a:pPr algn="l"/>
            <a:r>
              <a:rPr lang="cs-CZ" altLang="cs-CZ" sz="3200" b="1" dirty="0" err="1">
                <a:latin typeface="+mn-lt"/>
              </a:rPr>
              <a:t>Aminotransferases</a:t>
            </a:r>
            <a:br>
              <a:rPr lang="cs-CZ" altLang="cs-CZ" sz="3200" dirty="0">
                <a:latin typeface="+mn-lt"/>
              </a:rPr>
            </a:br>
            <a:r>
              <a:rPr lang="cs-CZ" altLang="cs-CZ" sz="3200" dirty="0">
                <a:latin typeface="+mn-lt"/>
              </a:rPr>
              <a:t>~ </a:t>
            </a:r>
            <a:r>
              <a:rPr lang="cs-CZ" altLang="cs-CZ" sz="3200" dirty="0" err="1">
                <a:latin typeface="+mn-lt"/>
              </a:rPr>
              <a:t>hepatocyte</a:t>
            </a:r>
            <a:r>
              <a:rPr lang="cs-CZ" altLang="cs-CZ" sz="3200" dirty="0">
                <a:latin typeface="+mn-lt"/>
              </a:rPr>
              <a:t> integrity</a:t>
            </a:r>
            <a:br>
              <a:rPr lang="cs-CZ" altLang="cs-CZ" sz="3200" dirty="0">
                <a:latin typeface="+mn-lt"/>
              </a:rPr>
            </a:br>
            <a:r>
              <a:rPr lang="cs-CZ" altLang="cs-CZ" sz="3200" dirty="0">
                <a:latin typeface="+mn-lt"/>
              </a:rPr>
              <a:t>~ </a:t>
            </a:r>
            <a:r>
              <a:rPr lang="cs-CZ" altLang="cs-CZ" sz="3200" dirty="0" err="1">
                <a:latin typeface="+mn-lt"/>
              </a:rPr>
              <a:t>histological</a:t>
            </a:r>
            <a:r>
              <a:rPr lang="cs-CZ" altLang="cs-CZ" sz="3200" dirty="0">
                <a:latin typeface="+mn-lt"/>
              </a:rPr>
              <a:t> </a:t>
            </a:r>
            <a:r>
              <a:rPr lang="cs-CZ" altLang="cs-CZ" sz="3200" dirty="0" err="1">
                <a:latin typeface="+mn-lt"/>
              </a:rPr>
              <a:t>activity</a:t>
            </a:r>
            <a:r>
              <a:rPr lang="cs-CZ" altLang="cs-CZ" sz="3200" dirty="0">
                <a:latin typeface="+mn-lt"/>
              </a:rPr>
              <a:t> </a:t>
            </a:r>
            <a:r>
              <a:rPr lang="cs-CZ" altLang="cs-CZ" sz="3200" dirty="0" err="1">
                <a:latin typeface="+mn-lt"/>
              </a:rPr>
              <a:t>of</a:t>
            </a:r>
            <a:r>
              <a:rPr lang="cs-CZ" altLang="cs-CZ" sz="3200" dirty="0">
                <a:latin typeface="+mn-lt"/>
              </a:rPr>
              <a:t> </a:t>
            </a:r>
            <a:r>
              <a:rPr lang="cs-CZ" altLang="cs-CZ" sz="3200" dirty="0" err="1">
                <a:latin typeface="+mn-lt"/>
              </a:rPr>
              <a:t>hepatic</a:t>
            </a:r>
            <a:r>
              <a:rPr lang="cs-CZ" altLang="cs-CZ" sz="3200" dirty="0">
                <a:latin typeface="+mn-lt"/>
              </a:rPr>
              <a:t> </a:t>
            </a:r>
            <a:r>
              <a:rPr lang="cs-CZ" altLang="cs-CZ" sz="3200" dirty="0" err="1">
                <a:latin typeface="+mn-lt"/>
              </a:rPr>
              <a:t>inflammation</a:t>
            </a:r>
            <a:endParaRPr lang="cs-CZ" altLang="cs-CZ" sz="3200" dirty="0">
              <a:latin typeface="+mn-lt"/>
            </a:endParaRPr>
          </a:p>
        </p:txBody>
      </p:sp>
      <p:sp>
        <p:nvSpPr>
          <p:cNvPr id="21507" name="Zástupný symbol pro text 3"/>
          <p:cNvSpPr>
            <a:spLocks noGrp="1"/>
          </p:cNvSpPr>
          <p:nvPr>
            <p:ph type="body" idx="1"/>
          </p:nvPr>
        </p:nvSpPr>
        <p:spPr>
          <a:xfrm>
            <a:off x="643468" y="1844675"/>
            <a:ext cx="5272617" cy="504825"/>
          </a:xfrm>
        </p:spPr>
        <p:txBody>
          <a:bodyPr/>
          <a:lstStyle/>
          <a:p>
            <a:r>
              <a:rPr lang="cs-CZ" altLang="cs-CZ"/>
              <a:t>AST </a:t>
            </a:r>
            <a:r>
              <a:rPr lang="cs-CZ" altLang="cs-CZ" b="0"/>
              <a:t>(up to 0,92 </a:t>
            </a:r>
            <a:r>
              <a:rPr lang="el-GR" altLang="cs-CZ" b="0"/>
              <a:t>μ</a:t>
            </a:r>
            <a:r>
              <a:rPr lang="cs-CZ" altLang="cs-CZ" b="0"/>
              <a:t>kat/l)</a:t>
            </a:r>
          </a:p>
        </p:txBody>
      </p:sp>
      <p:sp>
        <p:nvSpPr>
          <p:cNvPr id="21508" name="Zástupný symbol pro obsah 4"/>
          <p:cNvSpPr>
            <a:spLocks noGrp="1"/>
          </p:cNvSpPr>
          <p:nvPr>
            <p:ph sz="half" idx="2"/>
          </p:nvPr>
        </p:nvSpPr>
        <p:spPr>
          <a:xfrm>
            <a:off x="643467" y="2568388"/>
            <a:ext cx="11404600" cy="4197538"/>
          </a:xfrm>
        </p:spPr>
        <p:txBody>
          <a:bodyPr>
            <a:normAutofit/>
          </a:bodyPr>
          <a:lstStyle/>
          <a:p>
            <a:r>
              <a:rPr lang="cs-CZ" altLang="cs-CZ" b="1" dirty="0" err="1"/>
              <a:t>hepatocyte</a:t>
            </a:r>
            <a:endParaRPr lang="cs-CZ" altLang="cs-CZ" b="1" dirty="0"/>
          </a:p>
          <a:p>
            <a:pPr marL="457200" lvl="1" indent="0">
              <a:buFontTx/>
              <a:buNone/>
            </a:pPr>
            <a:r>
              <a:rPr lang="cs-CZ" altLang="cs-CZ" dirty="0" err="1">
                <a:solidFill>
                  <a:srgbClr val="00B050"/>
                </a:solidFill>
              </a:rPr>
              <a:t>cytoplasm</a:t>
            </a:r>
            <a:endParaRPr lang="cs-CZ" altLang="cs-CZ" dirty="0">
              <a:solidFill>
                <a:srgbClr val="00B050"/>
              </a:solidFill>
            </a:endParaRPr>
          </a:p>
          <a:p>
            <a:pPr marL="457200" lvl="1" indent="0">
              <a:buFontTx/>
              <a:buNone/>
            </a:pPr>
            <a:r>
              <a:rPr lang="cs-CZ" altLang="cs-CZ" dirty="0" err="1">
                <a:solidFill>
                  <a:srgbClr val="00B050"/>
                </a:solidFill>
              </a:rPr>
              <a:t>mitochondria</a:t>
            </a:r>
            <a:endParaRPr lang="cs-CZ" altLang="cs-CZ" dirty="0">
              <a:solidFill>
                <a:srgbClr val="00B050"/>
              </a:solidFill>
            </a:endParaRPr>
          </a:p>
          <a:p>
            <a:pPr marL="457200" lvl="1" indent="0">
              <a:buFontTx/>
              <a:buNone/>
            </a:pPr>
            <a:endParaRPr lang="cs-CZ" altLang="cs-CZ" dirty="0">
              <a:solidFill>
                <a:srgbClr val="00B050"/>
              </a:solidFill>
            </a:endParaRPr>
          </a:p>
          <a:p>
            <a:pPr marL="457200" lvl="1" indent="0">
              <a:buFontTx/>
              <a:buNone/>
            </a:pPr>
            <a:endParaRPr lang="cs-CZ" altLang="cs-CZ" dirty="0">
              <a:solidFill>
                <a:srgbClr val="0070C0"/>
              </a:solidFill>
            </a:endParaRPr>
          </a:p>
          <a:p>
            <a:pPr marL="457200" lvl="1" indent="0">
              <a:buFontTx/>
              <a:buNone/>
            </a:pPr>
            <a:endParaRPr lang="cs-CZ" altLang="cs-CZ" dirty="0">
              <a:solidFill>
                <a:srgbClr val="0070C0"/>
              </a:solidFill>
            </a:endParaRPr>
          </a:p>
          <a:p>
            <a:pPr marL="457200" lvl="1" indent="0">
              <a:buFontTx/>
              <a:buNone/>
            </a:pPr>
            <a:r>
              <a:rPr lang="cs-CZ" altLang="cs-CZ" dirty="0">
                <a:solidFill>
                  <a:srgbClr val="0070C0"/>
                </a:solidFill>
              </a:rPr>
              <a:t>                         </a:t>
            </a:r>
            <a:endParaRPr lang="cs-CZ" altLang="cs-CZ" dirty="0">
              <a:solidFill>
                <a:srgbClr val="FF0000"/>
              </a:solidFill>
            </a:endParaRPr>
          </a:p>
          <a:p>
            <a:r>
              <a:rPr lang="cs-CZ" altLang="cs-CZ" dirty="0" err="1"/>
              <a:t>skeletal</a:t>
            </a:r>
            <a:r>
              <a:rPr lang="cs-CZ" altLang="cs-CZ" dirty="0"/>
              <a:t> </a:t>
            </a:r>
            <a:r>
              <a:rPr lang="cs-CZ" altLang="cs-CZ" dirty="0" err="1"/>
              <a:t>muscle</a:t>
            </a:r>
            <a:r>
              <a:rPr lang="cs-CZ" altLang="cs-CZ" dirty="0"/>
              <a:t>, </a:t>
            </a:r>
            <a:r>
              <a:rPr lang="cs-CZ" altLang="cs-CZ" dirty="0" err="1"/>
              <a:t>cardiac</a:t>
            </a:r>
            <a:r>
              <a:rPr lang="cs-CZ" altLang="cs-CZ" dirty="0"/>
              <a:t> </a:t>
            </a:r>
            <a:r>
              <a:rPr lang="cs-CZ" altLang="cs-CZ" dirty="0" err="1"/>
              <a:t>muscle</a:t>
            </a:r>
            <a:endParaRPr lang="cs-CZ" altLang="cs-CZ" dirty="0"/>
          </a:p>
          <a:p>
            <a:r>
              <a:rPr lang="cs-CZ" altLang="cs-CZ" dirty="0"/>
              <a:t>(</a:t>
            </a:r>
            <a:r>
              <a:rPr lang="cs-CZ" altLang="cs-CZ" dirty="0" err="1"/>
              <a:t>lung</a:t>
            </a:r>
            <a:r>
              <a:rPr lang="cs-CZ" altLang="cs-CZ" dirty="0"/>
              <a:t>, </a:t>
            </a:r>
            <a:r>
              <a:rPr lang="cs-CZ" altLang="cs-CZ" dirty="0" err="1"/>
              <a:t>pancreas</a:t>
            </a:r>
            <a:r>
              <a:rPr lang="cs-CZ" altLang="cs-CZ" dirty="0"/>
              <a:t>, spleen, </a:t>
            </a:r>
            <a:r>
              <a:rPr lang="cs-CZ" altLang="cs-CZ" dirty="0" err="1"/>
              <a:t>kidney</a:t>
            </a:r>
            <a:r>
              <a:rPr lang="cs-CZ" altLang="cs-CZ" dirty="0"/>
              <a:t>)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  <p:sp>
        <p:nvSpPr>
          <p:cNvPr id="21509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7152218" y="1844675"/>
            <a:ext cx="4705349" cy="504825"/>
          </a:xfrm>
        </p:spPr>
        <p:txBody>
          <a:bodyPr/>
          <a:lstStyle/>
          <a:p>
            <a:r>
              <a:rPr lang="cs-CZ" altLang="cs-CZ" dirty="0"/>
              <a:t>ALT </a:t>
            </a:r>
            <a:r>
              <a:rPr lang="cs-CZ" altLang="cs-CZ" b="0" dirty="0"/>
              <a:t>(</a:t>
            </a:r>
            <a:r>
              <a:rPr lang="cs-CZ" altLang="cs-CZ" b="0" dirty="0" err="1"/>
              <a:t>up</a:t>
            </a:r>
            <a:r>
              <a:rPr lang="cs-CZ" altLang="cs-CZ" b="0" dirty="0"/>
              <a:t> to 0,73 </a:t>
            </a:r>
            <a:r>
              <a:rPr lang="el-GR" altLang="cs-CZ" b="0" dirty="0"/>
              <a:t>μ</a:t>
            </a:r>
            <a:r>
              <a:rPr lang="cs-CZ" altLang="cs-CZ" b="0" dirty="0"/>
              <a:t>kat/l)  </a:t>
            </a:r>
            <a:endParaRPr lang="cs-CZ" alt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7152218" y="2492375"/>
            <a:ext cx="4430183" cy="36337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 err="1"/>
              <a:t>hepatocyte</a:t>
            </a:r>
            <a:endParaRPr lang="cs-CZ" b="1" dirty="0"/>
          </a:p>
          <a:p>
            <a:pPr marL="0" indent="0">
              <a:buFontTx/>
              <a:buNone/>
              <a:defRPr/>
            </a:pPr>
            <a:r>
              <a:rPr lang="cs-CZ" dirty="0"/>
              <a:t>       </a:t>
            </a:r>
            <a:r>
              <a:rPr lang="cs-CZ" sz="2400" dirty="0" err="1">
                <a:solidFill>
                  <a:srgbClr val="00B050"/>
                </a:solidFill>
              </a:rPr>
              <a:t>cytoplasm</a:t>
            </a:r>
            <a:endParaRPr lang="cs-CZ" sz="2400" dirty="0">
              <a:solidFill>
                <a:srgbClr val="00B050"/>
              </a:solidFill>
            </a:endParaRPr>
          </a:p>
          <a:p>
            <a:pPr marL="0" indent="0">
              <a:buFontTx/>
              <a:buNone/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buFontTx/>
              <a:buNone/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381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2613"/>
          </a:xfrm>
        </p:spPr>
        <p:txBody>
          <a:bodyPr/>
          <a:lstStyle/>
          <a:p>
            <a:pPr algn="ctr"/>
            <a:r>
              <a:rPr lang="cs-CZ" dirty="0"/>
              <a:t> </a:t>
            </a:r>
            <a:r>
              <a:rPr lang="cs-CZ" b="1" dirty="0"/>
              <a:t>AIH – </a:t>
            </a:r>
            <a:r>
              <a:rPr lang="cs-CZ" b="1" dirty="0" err="1"/>
              <a:t>immunological</a:t>
            </a:r>
            <a:r>
              <a:rPr lang="cs-CZ" b="1" dirty="0"/>
              <a:t> </a:t>
            </a:r>
            <a:r>
              <a:rPr lang="cs-CZ" b="1" dirty="0" err="1"/>
              <a:t>diagnostis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061357"/>
            <a:ext cx="10515600" cy="568234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altLang="cs-CZ" sz="2800" dirty="0" err="1"/>
              <a:t>serum</a:t>
            </a:r>
            <a:r>
              <a:rPr lang="cs-CZ" altLang="cs-CZ" sz="2800" dirty="0"/>
              <a:t> protein ELFO: </a:t>
            </a:r>
            <a:r>
              <a:rPr lang="cs-CZ" sz="2800" dirty="0"/>
              <a:t>↑ </a:t>
            </a:r>
            <a:r>
              <a:rPr lang="cs-CZ" sz="2800" dirty="0" err="1"/>
              <a:t>Ig</a:t>
            </a:r>
            <a:r>
              <a:rPr lang="cs-CZ" sz="2800" dirty="0"/>
              <a:t> (</a:t>
            </a:r>
            <a:r>
              <a:rPr lang="cs-CZ" sz="2800" dirty="0" err="1"/>
              <a:t>polyclonal</a:t>
            </a:r>
            <a:r>
              <a:rPr lang="cs-CZ" sz="2800" dirty="0"/>
              <a:t>)</a:t>
            </a:r>
          </a:p>
          <a:p>
            <a:pPr lvl="1"/>
            <a:r>
              <a:rPr lang="cs-CZ" sz="2800" dirty="0">
                <a:solidFill>
                  <a:srgbClr val="FF0000"/>
                </a:solidFill>
              </a:rPr>
              <a:t>ANA</a:t>
            </a:r>
            <a:r>
              <a:rPr lang="cs-CZ" sz="2800" dirty="0"/>
              <a:t> (</a:t>
            </a:r>
            <a:r>
              <a:rPr lang="cs-CZ" sz="2800" b="1" u="sng" dirty="0"/>
              <a:t>a</a:t>
            </a:r>
            <a:r>
              <a:rPr lang="cs-CZ" sz="2800" dirty="0"/>
              <a:t>nti-</a:t>
            </a:r>
            <a:r>
              <a:rPr lang="cs-CZ" sz="2800" b="1" u="sng" dirty="0" err="1"/>
              <a:t>n</a:t>
            </a:r>
            <a:r>
              <a:rPr lang="cs-CZ" sz="2800" dirty="0" err="1"/>
              <a:t>uclear</a:t>
            </a:r>
            <a:r>
              <a:rPr lang="cs-CZ" sz="2800" dirty="0"/>
              <a:t> </a:t>
            </a:r>
            <a:r>
              <a:rPr lang="cs-CZ" sz="2800" b="1" u="sng" dirty="0"/>
              <a:t>A</a:t>
            </a:r>
            <a:r>
              <a:rPr lang="cs-CZ" sz="2800" dirty="0"/>
              <a:t>b)</a:t>
            </a:r>
          </a:p>
          <a:p>
            <a:pPr lvl="1"/>
            <a:r>
              <a:rPr lang="cs-CZ" sz="2800" dirty="0">
                <a:solidFill>
                  <a:srgbClr val="FF0000"/>
                </a:solidFill>
              </a:rPr>
              <a:t>ASMA</a:t>
            </a:r>
            <a:r>
              <a:rPr lang="cs-CZ" sz="2800" dirty="0"/>
              <a:t> (</a:t>
            </a:r>
            <a:r>
              <a:rPr lang="cs-CZ" sz="2800" b="1" u="sng" dirty="0"/>
              <a:t>a</a:t>
            </a:r>
            <a:r>
              <a:rPr lang="cs-CZ" sz="2800" dirty="0"/>
              <a:t>nti-</a:t>
            </a:r>
            <a:r>
              <a:rPr lang="cs-CZ" sz="2800" b="1" dirty="0" err="1"/>
              <a:t>s</a:t>
            </a:r>
            <a:r>
              <a:rPr lang="cs-CZ" sz="2800" dirty="0" err="1"/>
              <a:t>mooth</a:t>
            </a:r>
            <a:r>
              <a:rPr lang="cs-CZ" sz="2800" dirty="0"/>
              <a:t> </a:t>
            </a:r>
            <a:r>
              <a:rPr lang="cs-CZ" sz="2800" b="1" u="sng" dirty="0" err="1"/>
              <a:t>m</a:t>
            </a:r>
            <a:r>
              <a:rPr lang="cs-CZ" sz="2800" dirty="0" err="1"/>
              <a:t>uscle</a:t>
            </a:r>
            <a:r>
              <a:rPr lang="cs-CZ" sz="2800" dirty="0"/>
              <a:t> </a:t>
            </a:r>
            <a:r>
              <a:rPr lang="cs-CZ" sz="2800" b="1" u="sng" dirty="0"/>
              <a:t>A</a:t>
            </a:r>
            <a:r>
              <a:rPr lang="cs-CZ" sz="2800" dirty="0"/>
              <a:t>b)</a:t>
            </a:r>
          </a:p>
          <a:p>
            <a:pPr lvl="1"/>
            <a:r>
              <a:rPr lang="cs-CZ" sz="2800" dirty="0">
                <a:solidFill>
                  <a:srgbClr val="FF0000"/>
                </a:solidFill>
              </a:rPr>
              <a:t>AAA </a:t>
            </a:r>
            <a:r>
              <a:rPr lang="cs-CZ" sz="2800" dirty="0"/>
              <a:t>(anti-</a:t>
            </a:r>
            <a:r>
              <a:rPr lang="cs-CZ" sz="2800" dirty="0" err="1"/>
              <a:t>actin</a:t>
            </a:r>
            <a:r>
              <a:rPr lang="cs-CZ" sz="2800" dirty="0"/>
              <a:t> Ab)</a:t>
            </a:r>
          </a:p>
          <a:p>
            <a:pPr lvl="1"/>
            <a:r>
              <a:rPr lang="cs-CZ" sz="2800" dirty="0">
                <a:solidFill>
                  <a:srgbClr val="FF0000"/>
                </a:solidFill>
              </a:rPr>
              <a:t>SLA</a:t>
            </a:r>
            <a:r>
              <a:rPr lang="cs-CZ" sz="2800" dirty="0"/>
              <a:t> (</a:t>
            </a:r>
            <a:r>
              <a:rPr lang="cs-CZ" sz="2800" b="1" u="sng" dirty="0" err="1"/>
              <a:t>s</a:t>
            </a:r>
            <a:r>
              <a:rPr lang="cs-CZ" sz="2800" dirty="0" err="1"/>
              <a:t>oluble</a:t>
            </a:r>
            <a:r>
              <a:rPr lang="cs-CZ" sz="2800" dirty="0"/>
              <a:t> </a:t>
            </a:r>
            <a:r>
              <a:rPr lang="cs-CZ" sz="2800" b="1" u="sng" dirty="0"/>
              <a:t>l</a:t>
            </a:r>
            <a:r>
              <a:rPr lang="cs-CZ" sz="2800" dirty="0"/>
              <a:t>iver </a:t>
            </a:r>
            <a:r>
              <a:rPr lang="cs-CZ" sz="2800" b="1" u="sng" dirty="0"/>
              <a:t>a</a:t>
            </a:r>
            <a:r>
              <a:rPr lang="cs-CZ" sz="2800" dirty="0"/>
              <a:t>ntigen Ab)</a:t>
            </a:r>
          </a:p>
          <a:p>
            <a:pPr lvl="1"/>
            <a:r>
              <a:rPr lang="cs-CZ" sz="2800" dirty="0">
                <a:solidFill>
                  <a:srgbClr val="FF0000"/>
                </a:solidFill>
              </a:rPr>
              <a:t>anti-LKM</a:t>
            </a:r>
            <a:r>
              <a:rPr lang="cs-CZ" sz="2800" dirty="0"/>
              <a:t> (anti-</a:t>
            </a:r>
            <a:r>
              <a:rPr lang="cs-CZ" sz="2800" b="1" u="sng" dirty="0"/>
              <a:t>l</a:t>
            </a:r>
            <a:r>
              <a:rPr lang="cs-CZ" sz="2800" dirty="0"/>
              <a:t>iver </a:t>
            </a:r>
            <a:r>
              <a:rPr lang="cs-CZ" sz="2800" b="1" u="sng" dirty="0" err="1"/>
              <a:t>k</a:t>
            </a:r>
            <a:r>
              <a:rPr lang="cs-CZ" sz="2800" dirty="0" err="1"/>
              <a:t>idney</a:t>
            </a:r>
            <a:r>
              <a:rPr lang="cs-CZ" sz="2800" dirty="0"/>
              <a:t> </a:t>
            </a:r>
            <a:r>
              <a:rPr lang="cs-CZ" sz="2800" b="1" u="sng" dirty="0" err="1"/>
              <a:t>m</a:t>
            </a:r>
            <a:r>
              <a:rPr lang="cs-CZ" sz="2800" dirty="0" err="1"/>
              <a:t>icrosomal</a:t>
            </a:r>
            <a:r>
              <a:rPr lang="cs-CZ" sz="2800" dirty="0"/>
              <a:t> antigen 1)</a:t>
            </a:r>
          </a:p>
          <a:p>
            <a:pPr lvl="2">
              <a:buNone/>
            </a:pPr>
            <a:r>
              <a:rPr lang="cs-CZ" sz="2800" dirty="0"/>
              <a:t>- </a:t>
            </a:r>
            <a:r>
              <a:rPr lang="cs-CZ" sz="2800" i="1" dirty="0" err="1"/>
              <a:t>against</a:t>
            </a:r>
            <a:r>
              <a:rPr lang="cs-CZ" sz="2800" i="1" dirty="0"/>
              <a:t> </a:t>
            </a:r>
            <a:r>
              <a:rPr lang="cs-CZ" sz="2800" i="1" dirty="0" err="1"/>
              <a:t>proteins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ER in </a:t>
            </a:r>
            <a:r>
              <a:rPr lang="cs-CZ" sz="2800" i="1" dirty="0" err="1"/>
              <a:t>hepatocytes</a:t>
            </a:r>
            <a:r>
              <a:rPr lang="cs-CZ" sz="2800" i="1" dirty="0"/>
              <a:t> </a:t>
            </a:r>
            <a:r>
              <a:rPr lang="cs-CZ" sz="2800" i="1" dirty="0" err="1"/>
              <a:t>and</a:t>
            </a:r>
            <a:r>
              <a:rPr lang="cs-CZ" sz="2800" i="1" dirty="0"/>
              <a:t> </a:t>
            </a:r>
            <a:r>
              <a:rPr lang="cs-CZ" sz="2800" i="1" dirty="0" err="1"/>
              <a:t>proxim.tub</a:t>
            </a:r>
            <a:r>
              <a:rPr lang="cs-CZ" sz="2800" i="1" dirty="0"/>
              <a:t>. </a:t>
            </a:r>
          </a:p>
          <a:p>
            <a:pPr lvl="2"/>
            <a:r>
              <a:rPr lang="cs-CZ" sz="2800" dirty="0">
                <a:solidFill>
                  <a:srgbClr val="0070C0"/>
                </a:solidFill>
              </a:rPr>
              <a:t>+ </a:t>
            </a:r>
            <a:r>
              <a:rPr lang="cs-CZ" sz="2800" dirty="0"/>
              <a:t>in</a:t>
            </a:r>
            <a:r>
              <a:rPr lang="cs-CZ" sz="2800" dirty="0">
                <a:solidFill>
                  <a:srgbClr val="0070C0"/>
                </a:solidFill>
              </a:rPr>
              <a:t> DILI </a:t>
            </a:r>
            <a:r>
              <a:rPr lang="cs-CZ" sz="2800" dirty="0"/>
              <a:t>(</a:t>
            </a:r>
            <a:r>
              <a:rPr lang="cs-CZ" sz="2800" dirty="0" err="1"/>
              <a:t>drug</a:t>
            </a:r>
            <a:r>
              <a:rPr lang="cs-CZ" sz="2800" dirty="0"/>
              <a:t> </a:t>
            </a:r>
            <a:r>
              <a:rPr lang="cs-CZ" sz="2800" dirty="0" err="1"/>
              <a:t>inducer</a:t>
            </a:r>
            <a:r>
              <a:rPr lang="cs-CZ" sz="2800" dirty="0"/>
              <a:t> liver </a:t>
            </a:r>
            <a:r>
              <a:rPr lang="cs-CZ" sz="2800" dirty="0" err="1"/>
              <a:t>injury</a:t>
            </a:r>
            <a:r>
              <a:rPr lang="cs-CZ" sz="2800" dirty="0"/>
              <a:t>) </a:t>
            </a:r>
            <a:r>
              <a:rPr lang="cs-CZ" sz="2800" dirty="0" err="1"/>
              <a:t>and</a:t>
            </a:r>
            <a:r>
              <a:rPr lang="cs-CZ" sz="2800" dirty="0"/>
              <a:t> </a:t>
            </a:r>
            <a:r>
              <a:rPr lang="cs-CZ" sz="2800" dirty="0" err="1">
                <a:solidFill>
                  <a:srgbClr val="0070C0"/>
                </a:solidFill>
              </a:rPr>
              <a:t>chron</a:t>
            </a:r>
            <a:r>
              <a:rPr lang="cs-CZ" sz="2800" dirty="0">
                <a:solidFill>
                  <a:srgbClr val="0070C0"/>
                </a:solidFill>
              </a:rPr>
              <a:t>. HCV</a:t>
            </a:r>
          </a:p>
          <a:p>
            <a:pPr lvl="1"/>
            <a:r>
              <a:rPr lang="cs-CZ" sz="2800" dirty="0">
                <a:solidFill>
                  <a:srgbClr val="FF0000"/>
                </a:solidFill>
              </a:rPr>
              <a:t>anti-ASGPR</a:t>
            </a:r>
            <a:r>
              <a:rPr lang="cs-CZ" sz="2800" dirty="0"/>
              <a:t> (</a:t>
            </a:r>
            <a:r>
              <a:rPr lang="cs-CZ" sz="2800" dirty="0" err="1"/>
              <a:t>anti</a:t>
            </a:r>
            <a:r>
              <a:rPr lang="cs-CZ" sz="2800" dirty="0"/>
              <a:t>-</a:t>
            </a:r>
            <a:r>
              <a:rPr lang="cs-CZ" sz="2800" b="1" u="sng" dirty="0" err="1"/>
              <a:t>as</a:t>
            </a:r>
            <a:r>
              <a:rPr lang="cs-CZ" sz="2800" dirty="0" err="1"/>
              <a:t>ialo</a:t>
            </a:r>
            <a:r>
              <a:rPr lang="cs-CZ" sz="2800" b="1" u="sng" dirty="0" err="1"/>
              <a:t>g</a:t>
            </a:r>
            <a:r>
              <a:rPr lang="cs-CZ" sz="2800" dirty="0" err="1"/>
              <a:t>lyko</a:t>
            </a:r>
            <a:r>
              <a:rPr lang="cs-CZ" sz="2800" b="1" u="sng" dirty="0" err="1"/>
              <a:t>p</a:t>
            </a:r>
            <a:r>
              <a:rPr lang="cs-CZ" sz="2800" dirty="0" err="1"/>
              <a:t>rotein</a:t>
            </a:r>
            <a:r>
              <a:rPr lang="cs-CZ" sz="2800" dirty="0"/>
              <a:t> </a:t>
            </a:r>
            <a:r>
              <a:rPr lang="cs-CZ" sz="2800" b="1" u="sng" dirty="0"/>
              <a:t>r</a:t>
            </a:r>
            <a:r>
              <a:rPr lang="cs-CZ" sz="2800" dirty="0"/>
              <a:t>eceptor Ab)</a:t>
            </a:r>
          </a:p>
          <a:p>
            <a:pPr lvl="2"/>
            <a:r>
              <a:rPr lang="cs-CZ" sz="2800" dirty="0"/>
              <a:t> + in </a:t>
            </a:r>
            <a:r>
              <a:rPr lang="cs-CZ" sz="2800" dirty="0">
                <a:solidFill>
                  <a:srgbClr val="0070C0"/>
                </a:solidFill>
              </a:rPr>
              <a:t>PBC, PSC, </a:t>
            </a:r>
            <a:r>
              <a:rPr lang="cs-CZ" sz="2800" dirty="0" err="1"/>
              <a:t>and</a:t>
            </a:r>
            <a:r>
              <a:rPr lang="cs-CZ" sz="2800" dirty="0"/>
              <a:t> </a:t>
            </a:r>
            <a:r>
              <a:rPr lang="cs-CZ" sz="2800" dirty="0" err="1"/>
              <a:t>other</a:t>
            </a:r>
            <a:r>
              <a:rPr lang="cs-CZ" sz="2800" dirty="0"/>
              <a:t> </a:t>
            </a:r>
            <a:r>
              <a:rPr lang="cs-CZ" sz="2800" dirty="0">
                <a:solidFill>
                  <a:srgbClr val="0070C0"/>
                </a:solidFill>
              </a:rPr>
              <a:t>hepatitis</a:t>
            </a:r>
          </a:p>
          <a:p>
            <a:pPr lvl="1"/>
            <a:r>
              <a:rPr lang="cs-CZ" sz="2800" b="1" u="sng" dirty="0">
                <a:solidFill>
                  <a:srgbClr val="FF0000"/>
                </a:solidFill>
              </a:rPr>
              <a:t>anti-LC1</a:t>
            </a:r>
            <a:r>
              <a:rPr lang="cs-CZ" sz="2800" b="1" u="sng" dirty="0"/>
              <a:t> </a:t>
            </a:r>
            <a:r>
              <a:rPr lang="cs-CZ" sz="2800" u="sng" dirty="0"/>
              <a:t>(anti-liver cytosol 1 Ab)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most </a:t>
            </a:r>
            <a:r>
              <a:rPr lang="cs-CZ" sz="2800" dirty="0" err="1"/>
              <a:t>specific</a:t>
            </a:r>
            <a:r>
              <a:rPr lang="cs-CZ" sz="2800" dirty="0"/>
              <a:t> –  in ?dg</a:t>
            </a:r>
            <a:endParaRPr lang="cs-CZ" sz="2800" u="sng" dirty="0"/>
          </a:p>
          <a:p>
            <a:pPr lvl="1"/>
            <a:r>
              <a:rPr lang="cs-CZ" sz="2800" dirty="0">
                <a:solidFill>
                  <a:srgbClr val="FF0000"/>
                </a:solidFill>
              </a:rPr>
              <a:t>anti-LP</a:t>
            </a:r>
            <a:r>
              <a:rPr lang="cs-CZ" sz="2800" dirty="0"/>
              <a:t> (anti-liver </a:t>
            </a:r>
            <a:r>
              <a:rPr lang="cs-CZ" sz="2800" dirty="0" err="1"/>
              <a:t>pancreatic</a:t>
            </a:r>
            <a:r>
              <a:rPr lang="cs-CZ" sz="2800" dirty="0"/>
              <a:t> antigen)</a:t>
            </a:r>
          </a:p>
        </p:txBody>
      </p:sp>
    </p:spTree>
    <p:extLst>
      <p:ext uri="{BB962C8B-B14F-4D97-AF65-F5344CB8AC3E}">
        <p14:creationId xmlns:p14="http://schemas.microsoft.com/office/powerpoint/2010/main" val="4278415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3032"/>
            <a:ext cx="10515600" cy="1326524"/>
          </a:xfrm>
        </p:spPr>
        <p:txBody>
          <a:bodyPr/>
          <a:lstStyle/>
          <a:p>
            <a:pPr algn="ctr"/>
            <a:r>
              <a:rPr lang="cs-CZ" b="1" dirty="0"/>
              <a:t>AIH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4901955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AIT type I </a:t>
            </a:r>
            <a:r>
              <a:rPr lang="cs-CZ" dirty="0"/>
              <a:t>- </a:t>
            </a:r>
            <a:r>
              <a:rPr lang="cs-CZ" dirty="0" err="1"/>
              <a:t>associace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AI </a:t>
            </a:r>
            <a:r>
              <a:rPr lang="cs-CZ" dirty="0" err="1"/>
              <a:t>disease</a:t>
            </a:r>
            <a:r>
              <a:rPr lang="cs-CZ" dirty="0"/>
              <a:t>: </a:t>
            </a:r>
            <a:r>
              <a:rPr lang="cs-CZ" dirty="0" err="1"/>
              <a:t>pernicious</a:t>
            </a:r>
            <a:r>
              <a:rPr lang="cs-CZ" dirty="0"/>
              <a:t> </a:t>
            </a:r>
            <a:r>
              <a:rPr lang="cs-CZ" dirty="0" err="1"/>
              <a:t>anemia</a:t>
            </a:r>
            <a:r>
              <a:rPr lang="cs-CZ" dirty="0"/>
              <a:t>, AIHA, </a:t>
            </a:r>
            <a:r>
              <a:rPr lang="cs-CZ" dirty="0" err="1"/>
              <a:t>autoimmune</a:t>
            </a:r>
            <a:r>
              <a:rPr lang="cs-CZ" dirty="0"/>
              <a:t> </a:t>
            </a:r>
            <a:r>
              <a:rPr lang="cs-CZ" dirty="0" err="1"/>
              <a:t>thyroiditis</a:t>
            </a:r>
            <a:r>
              <a:rPr lang="cs-CZ" dirty="0"/>
              <a:t> </a:t>
            </a:r>
          </a:p>
          <a:p>
            <a:r>
              <a:rPr lang="cs-CZ" dirty="0"/>
              <a:t>AIH type I: + AMA, + ASMA, (</a:t>
            </a:r>
            <a:r>
              <a:rPr lang="cs-CZ" dirty="0" err="1"/>
              <a:t>pANCA</a:t>
            </a:r>
            <a:r>
              <a:rPr lang="cs-CZ" dirty="0"/>
              <a:t>, </a:t>
            </a:r>
            <a:r>
              <a:rPr lang="cs-CZ" dirty="0" err="1"/>
              <a:t>cANCA</a:t>
            </a:r>
            <a:r>
              <a:rPr lang="cs-CZ" dirty="0"/>
              <a:t>, anti-</a:t>
            </a:r>
            <a:r>
              <a:rPr lang="cs-CZ" dirty="0" err="1"/>
              <a:t>dsDNA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younger</a:t>
            </a:r>
            <a:r>
              <a:rPr lang="cs-CZ" dirty="0"/>
              <a:t> </a:t>
            </a:r>
            <a:r>
              <a:rPr lang="cs-CZ" dirty="0" err="1"/>
              <a:t>women</a:t>
            </a:r>
            <a:r>
              <a:rPr lang="cs-CZ" dirty="0"/>
              <a:t>,  </a:t>
            </a:r>
            <a:r>
              <a:rPr lang="cs-CZ" dirty="0" err="1"/>
              <a:t>tendency</a:t>
            </a:r>
            <a:r>
              <a:rPr lang="cs-CZ" dirty="0"/>
              <a:t> to </a:t>
            </a:r>
            <a:r>
              <a:rPr lang="cs-CZ" dirty="0" err="1"/>
              <a:t>progress</a:t>
            </a:r>
            <a:r>
              <a:rPr lang="cs-CZ" dirty="0"/>
              <a:t> to </a:t>
            </a:r>
            <a:r>
              <a:rPr lang="cs-CZ" dirty="0" err="1"/>
              <a:t>cirrhosis</a:t>
            </a:r>
            <a:endParaRPr lang="cs-CZ" dirty="0"/>
          </a:p>
          <a:p>
            <a:pPr lvl="1">
              <a:buNone/>
            </a:pPr>
            <a:endParaRPr lang="cs-CZ" dirty="0"/>
          </a:p>
          <a:p>
            <a:r>
              <a:rPr lang="cs-CZ" b="1" dirty="0">
                <a:solidFill>
                  <a:srgbClr val="00B0F0"/>
                </a:solidFill>
              </a:rPr>
              <a:t>AIH type II</a:t>
            </a:r>
            <a:r>
              <a:rPr lang="cs-CZ" dirty="0"/>
              <a:t>: + anti-LKM</a:t>
            </a:r>
          </a:p>
          <a:p>
            <a:pPr lvl="1"/>
            <a:r>
              <a:rPr lang="cs-CZ" dirty="0" err="1"/>
              <a:t>subtype</a:t>
            </a:r>
            <a:r>
              <a:rPr lang="cs-CZ" dirty="0"/>
              <a:t> II b:  +  anti HCV (HCV-RNA)</a:t>
            </a:r>
          </a:p>
          <a:p>
            <a:r>
              <a:rPr lang="cs-CZ" b="1" dirty="0">
                <a:solidFill>
                  <a:srgbClr val="00B0F0"/>
                </a:solidFill>
              </a:rPr>
              <a:t>AIH typ III</a:t>
            </a:r>
            <a:r>
              <a:rPr lang="cs-CZ" dirty="0"/>
              <a:t>: + SLA (</a:t>
            </a:r>
            <a:r>
              <a:rPr lang="cs-CZ" dirty="0" err="1"/>
              <a:t>clinically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typ I)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3732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2713</Words>
  <Application>Microsoft Office PowerPoint</Application>
  <PresentationFormat>Širokoúhlá obrazovka</PresentationFormat>
  <Paragraphs>457</Paragraphs>
  <Slides>43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Times New Roman</vt:lpstr>
      <vt:lpstr>Motiv Office</vt:lpstr>
      <vt:lpstr> Chronic hepatitis/hepatopathy  Liver cirrhosis </vt:lpstr>
      <vt:lpstr>Chronic liver disorders</vt:lpstr>
      <vt:lpstr>Types of liver diseases sorted by etiology</vt:lpstr>
      <vt:lpstr>The most common chronic hepatopathy</vt:lpstr>
      <vt:lpstr>AUTOIMMUNE LIVER DISEASE </vt:lpstr>
      <vt:lpstr>Autoimmune hepatitis (AIH)</vt:lpstr>
      <vt:lpstr>Aminotransferases ~ hepatocyte integrity ~ histological activity of hepatic inflammation</vt:lpstr>
      <vt:lpstr> AIH – immunological diagnostis</vt:lpstr>
      <vt:lpstr>AIH</vt:lpstr>
      <vt:lpstr>AIH - histology</vt:lpstr>
      <vt:lpstr>If dg. ? → scoring systems (basis)</vt:lpstr>
      <vt:lpstr>Therapy of AIH</vt:lpstr>
      <vt:lpstr>AUTOIMMUNE LIVER DISEASE </vt:lpstr>
      <vt:lpstr>Cholestatic liver diseases</vt:lpstr>
      <vt:lpstr>Cholestatic, (obstructive, excretory) liver tests:</vt:lpstr>
      <vt:lpstr>PBC</vt:lpstr>
      <vt:lpstr>PSC</vt:lpstr>
      <vt:lpstr>Prezentace aplikace PowerPoint</vt:lpstr>
      <vt:lpstr>Therapy of PBC and PSC</vt:lpstr>
      <vt:lpstr>Metabolic liver diseases</vt:lpstr>
      <vt:lpstr>Hereditary hemochromatosis </vt:lpstr>
      <vt:lpstr>Hepcidin</vt:lpstr>
      <vt:lpstr>Other proteins involved in Fe metabolism</vt:lpstr>
      <vt:lpstr>Hereditary hemochromatosis </vt:lpstr>
      <vt:lpstr>Hereditary hemochromatosis- diagnosis </vt:lpstr>
      <vt:lpstr>Hereditary hemochromatosis – clinical features</vt:lpstr>
      <vt:lpstr>Hereditary hemochromatosis- genetics </vt:lpstr>
      <vt:lpstr>Wilson disease </vt:lpstr>
      <vt:lpstr>Prezentace aplikace PowerPoint</vt:lpstr>
      <vt:lpstr>Wilson disease – clinical features</vt:lpstr>
      <vt:lpstr>Wilson disease – diagnosis</vt:lpstr>
      <vt:lpstr>Wilson disease – therapy</vt:lpstr>
      <vt:lpstr> α1-antitrypsin deficiency</vt:lpstr>
      <vt:lpstr> α1-antitrypsin deficiency</vt:lpstr>
      <vt:lpstr>Liver cirrhosis</vt:lpstr>
      <vt:lpstr>Liver fibrogenesis – clinical issue</vt:lpstr>
      <vt:lpstr>Complication of liver cirrhosis</vt:lpstr>
      <vt:lpstr>Spontaneous bacterial peritonitis (SBP)</vt:lpstr>
      <vt:lpstr>Hepatorenal syndrome</vt:lpstr>
      <vt:lpstr>Examination in compensated liver cirrhosis – evaluation of risk of decompensation</vt:lpstr>
      <vt:lpstr>Medications contributing to decompensation of liver cirrhosis</vt:lpstr>
      <vt:lpstr>Liver transplantation - indication</vt:lpstr>
      <vt:lpstr>Take-home message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Cirhóza. Hepatitídy. Ikterus</dc:title>
  <dc:creator>Iva Hoffmanová</dc:creator>
  <cp:lastModifiedBy>Pavlina Pithova</cp:lastModifiedBy>
  <cp:revision>247</cp:revision>
  <dcterms:created xsi:type="dcterms:W3CDTF">2017-02-04T16:02:17Z</dcterms:created>
  <dcterms:modified xsi:type="dcterms:W3CDTF">2023-08-03T08:10:11Z</dcterms:modified>
</cp:coreProperties>
</file>