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72" r:id="rId3"/>
    <p:sldId id="286" r:id="rId4"/>
    <p:sldId id="287" r:id="rId5"/>
    <p:sldId id="288" r:id="rId6"/>
    <p:sldId id="285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55" autoAdjust="0"/>
  </p:normalViewPr>
  <p:slideViewPr>
    <p:cSldViewPr>
      <p:cViewPr varScale="1">
        <p:scale>
          <a:sx n="73" d="100"/>
          <a:sy n="73" d="100"/>
        </p:scale>
        <p:origin x="17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0F0E1-C29A-43B5-A806-6CF0FB8FAB8B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815ED-591F-4E37-8743-FBF092D9BD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6AE716-F00B-4B00-9A00-1108C3CBE9EF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815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03190-F5E3-49CA-B505-75DC0DCD038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853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8358B-2585-4323-909C-61A4E89BF6E0}" type="datetimeFigureOut">
              <a:rPr lang="cs-CZ" smtClean="0"/>
              <a:pPr/>
              <a:t>03.08.2023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2810098"/>
          </a:xfrm>
        </p:spPr>
        <p:txBody>
          <a:bodyPr>
            <a:noAutofit/>
          </a:bodyPr>
          <a:lstStyle/>
          <a:p>
            <a:br>
              <a:rPr lang="cs-CZ" b="1" dirty="0"/>
            </a:br>
            <a:r>
              <a:rPr lang="cs-CZ" b="1" dirty="0" err="1"/>
              <a:t>Cholelithiasis</a:t>
            </a:r>
            <a:r>
              <a:rPr lang="cs-CZ" b="1" dirty="0"/>
              <a:t> </a:t>
            </a:r>
            <a:br>
              <a:rPr lang="cs-CZ" b="1" dirty="0"/>
            </a:b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2852937"/>
            <a:ext cx="9144000" cy="1584175"/>
          </a:xfrm>
        </p:spPr>
        <p:txBody>
          <a:bodyPr>
            <a:no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Iva Hoffmanová</a:t>
            </a:r>
          </a:p>
          <a:p>
            <a:r>
              <a:rPr lang="cs-CZ" sz="2000" dirty="0">
                <a:solidFill>
                  <a:schemeClr val="tx1"/>
                </a:solidFill>
              </a:rPr>
              <a:t>Department </a:t>
            </a:r>
            <a:r>
              <a:rPr lang="cs-CZ" sz="2000" dirty="0" err="1">
                <a:solidFill>
                  <a:schemeClr val="tx1"/>
                </a:solidFill>
              </a:rPr>
              <a:t>of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Internal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Medicine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>
                <a:solidFill>
                  <a:schemeClr val="tx1"/>
                </a:solidFill>
              </a:rPr>
              <a:t>Second </a:t>
            </a:r>
            <a:r>
              <a:rPr lang="cs-CZ" sz="2000" dirty="0" err="1">
                <a:solidFill>
                  <a:schemeClr val="tx1"/>
                </a:solidFill>
              </a:rPr>
              <a:t>Faculty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of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Medicine</a:t>
            </a:r>
            <a:r>
              <a:rPr lang="cs-CZ" sz="2000" dirty="0">
                <a:solidFill>
                  <a:schemeClr val="tx1"/>
                </a:solidFill>
              </a:rPr>
              <a:t>, Charles University</a:t>
            </a:r>
          </a:p>
          <a:p>
            <a:r>
              <a:rPr lang="cs-CZ" sz="2000" dirty="0">
                <a:solidFill>
                  <a:schemeClr val="tx1"/>
                </a:solidFill>
              </a:rPr>
              <a:t>and Motol University </a:t>
            </a:r>
            <a:r>
              <a:rPr lang="cs-CZ" sz="2000" dirty="0" err="1">
                <a:solidFill>
                  <a:schemeClr val="tx1"/>
                </a:solidFill>
              </a:rPr>
              <a:t>Hospital</a:t>
            </a:r>
            <a:endParaRPr lang="cs-CZ" sz="2000" dirty="0">
              <a:solidFill>
                <a:schemeClr val="tx1"/>
              </a:solidFill>
            </a:endParaRPr>
          </a:p>
          <a:p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186362"/>
            <a:ext cx="2705100" cy="135255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270123"/>
            <a:ext cx="1193831" cy="126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098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Case </a:t>
            </a:r>
            <a:r>
              <a:rPr lang="cs-CZ" b="1" dirty="0" err="1"/>
              <a:t>reports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2208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gallstones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Cholesterol gallstone</a:t>
            </a:r>
            <a:endParaRPr lang="cs-CZ" dirty="0"/>
          </a:p>
          <a:p>
            <a:pPr lvl="2"/>
            <a:r>
              <a:rPr lang="en-US" dirty="0"/>
              <a:t>composed mainly of cholesterol and calcium salts</a:t>
            </a:r>
            <a:endParaRPr lang="cs-CZ" dirty="0"/>
          </a:p>
          <a:p>
            <a:pPr lvl="2"/>
            <a:r>
              <a:rPr lang="en-US" dirty="0"/>
              <a:t>80-90% of all gallstones </a:t>
            </a:r>
          </a:p>
          <a:p>
            <a:r>
              <a:rPr lang="en-US" b="1" dirty="0"/>
              <a:t>Black</a:t>
            </a:r>
            <a:r>
              <a:rPr lang="en-US" dirty="0"/>
              <a:t> pigment gallstones</a:t>
            </a:r>
            <a:endParaRPr lang="cs-CZ" dirty="0"/>
          </a:p>
          <a:p>
            <a:pPr lvl="2"/>
            <a:r>
              <a:rPr lang="en-US" dirty="0"/>
              <a:t>composed of calcium </a:t>
            </a:r>
            <a:r>
              <a:rPr lang="en-US" dirty="0" err="1"/>
              <a:t>bilirubinate</a:t>
            </a:r>
            <a:r>
              <a:rPr lang="en-US" dirty="0"/>
              <a:t> </a:t>
            </a:r>
            <a:endParaRPr lang="cs-CZ" dirty="0"/>
          </a:p>
          <a:p>
            <a:pPr lvl="4"/>
            <a:r>
              <a:rPr lang="cs-CZ" dirty="0" err="1"/>
              <a:t>hemolysis</a:t>
            </a:r>
            <a:r>
              <a:rPr lang="cs-CZ" dirty="0"/>
              <a:t>, </a:t>
            </a:r>
            <a:r>
              <a:rPr lang="en-US" dirty="0"/>
              <a:t>cirrhosis</a:t>
            </a:r>
          </a:p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Brown</a:t>
            </a:r>
            <a:r>
              <a:rPr lang="en-US" dirty="0"/>
              <a:t> pigment gallstones </a:t>
            </a:r>
            <a:endParaRPr lang="cs-CZ" dirty="0"/>
          </a:p>
          <a:p>
            <a:pPr lvl="2"/>
            <a:r>
              <a:rPr lang="cs-CZ" dirty="0"/>
              <a:t>c</a:t>
            </a:r>
            <a:r>
              <a:rPr lang="en-US" dirty="0" err="1"/>
              <a:t>omposed</a:t>
            </a:r>
            <a:r>
              <a:rPr lang="en-US" dirty="0"/>
              <a:t> of unconjugated bilirubin, cholesterol and proteins </a:t>
            </a:r>
            <a:endParaRPr lang="cs-CZ" dirty="0"/>
          </a:p>
          <a:p>
            <a:pPr lvl="3"/>
            <a:r>
              <a:rPr lang="en-US" dirty="0"/>
              <a:t>infections of </a:t>
            </a:r>
            <a:r>
              <a:rPr lang="cs-CZ" dirty="0" err="1"/>
              <a:t>bile</a:t>
            </a:r>
            <a:r>
              <a:rPr lang="cs-CZ" dirty="0"/>
              <a:t> </a:t>
            </a:r>
            <a:r>
              <a:rPr lang="cs-CZ" dirty="0" err="1"/>
              <a:t>ducts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2472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n-US" dirty="0"/>
              <a:t>Risk factors of genesis </a:t>
            </a:r>
            <a:br>
              <a:rPr lang="cs-CZ" dirty="0"/>
            </a:br>
            <a:r>
              <a:rPr lang="en-US" dirty="0"/>
              <a:t>of cholesterol gallstones</a:t>
            </a:r>
            <a:br>
              <a:rPr lang="en-US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Age    /cholesterol +, </a:t>
            </a:r>
            <a:r>
              <a:rPr lang="cs-CZ" dirty="0" err="1"/>
              <a:t>bile</a:t>
            </a:r>
            <a:r>
              <a:rPr lang="cs-CZ" dirty="0"/>
              <a:t> </a:t>
            </a:r>
            <a:r>
              <a:rPr lang="cs-CZ" dirty="0" err="1"/>
              <a:t>salts</a:t>
            </a:r>
            <a:r>
              <a:rPr lang="cs-CZ" dirty="0"/>
              <a:t> -/</a:t>
            </a:r>
          </a:p>
          <a:p>
            <a:r>
              <a:rPr lang="cs-CZ" dirty="0" err="1"/>
              <a:t>Female</a:t>
            </a:r>
            <a:r>
              <a:rPr lang="cs-CZ" dirty="0"/>
              <a:t> gender /cholesterol +/</a:t>
            </a:r>
          </a:p>
          <a:p>
            <a:r>
              <a:rPr lang="cs-CZ" dirty="0"/>
              <a:t>Obesity /cholesterol +/</a:t>
            </a:r>
          </a:p>
          <a:p>
            <a:r>
              <a:rPr lang="en-US" dirty="0"/>
              <a:t>Weight loss /</a:t>
            </a:r>
            <a:r>
              <a:rPr lang="en-US" dirty="0" err="1"/>
              <a:t>cholesterol+,gallbladder</a:t>
            </a:r>
            <a:r>
              <a:rPr lang="en-US" dirty="0"/>
              <a:t> </a:t>
            </a:r>
            <a:r>
              <a:rPr lang="en-US" dirty="0" err="1"/>
              <a:t>hypomotility</a:t>
            </a:r>
            <a:r>
              <a:rPr lang="en-US" dirty="0"/>
              <a:t>/</a:t>
            </a:r>
          </a:p>
          <a:p>
            <a:r>
              <a:rPr lang="cs-CZ" dirty="0" err="1"/>
              <a:t>Pregnancy</a:t>
            </a:r>
            <a:r>
              <a:rPr lang="cs-CZ" dirty="0"/>
              <a:t> /dtto/</a:t>
            </a:r>
          </a:p>
          <a:p>
            <a:r>
              <a:rPr lang="cs-CZ" dirty="0" err="1"/>
              <a:t>Genetic</a:t>
            </a:r>
            <a:r>
              <a:rPr lang="cs-CZ" dirty="0"/>
              <a:t> </a:t>
            </a:r>
            <a:r>
              <a:rPr lang="cs-CZ" dirty="0" err="1"/>
              <a:t>predisposition</a:t>
            </a:r>
            <a:r>
              <a:rPr lang="cs-CZ" dirty="0"/>
              <a:t> /cholesterol +/</a:t>
            </a:r>
          </a:p>
          <a:p>
            <a:r>
              <a:rPr lang="en-US" dirty="0"/>
              <a:t>Diseases of term. ileum, </a:t>
            </a:r>
            <a:r>
              <a:rPr lang="en-US" dirty="0" err="1"/>
              <a:t>hyperlipoproteinemia</a:t>
            </a:r>
            <a:r>
              <a:rPr lang="en-US" dirty="0"/>
              <a:t> </a:t>
            </a:r>
            <a:r>
              <a:rPr lang="en-US" dirty="0" err="1"/>
              <a:t>IIb,IV</a:t>
            </a:r>
            <a:r>
              <a:rPr lang="en-US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8111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Indication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cholecystectomy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Symptomatic</a:t>
            </a:r>
            <a:r>
              <a:rPr lang="cs-CZ" dirty="0"/>
              <a:t> </a:t>
            </a:r>
            <a:r>
              <a:rPr lang="cs-CZ" dirty="0" err="1"/>
              <a:t>cholelithiasis</a:t>
            </a:r>
            <a:endParaRPr lang="cs-CZ" dirty="0"/>
          </a:p>
          <a:p>
            <a:r>
              <a:rPr lang="cs-CZ" dirty="0" err="1"/>
              <a:t>Complicated</a:t>
            </a:r>
            <a:r>
              <a:rPr lang="cs-CZ" dirty="0"/>
              <a:t> </a:t>
            </a:r>
            <a:r>
              <a:rPr lang="cs-CZ" dirty="0" err="1"/>
              <a:t>cholelithiasis</a:t>
            </a:r>
            <a:endParaRPr lang="cs-CZ" dirty="0"/>
          </a:p>
          <a:p>
            <a:pPr lvl="2"/>
            <a:r>
              <a:rPr lang="cs-CZ" dirty="0"/>
              <a:t>cholecystitis, </a:t>
            </a:r>
            <a:r>
              <a:rPr lang="cs-CZ" dirty="0" err="1"/>
              <a:t>choledocholithiasis</a:t>
            </a:r>
            <a:r>
              <a:rPr lang="cs-CZ" dirty="0"/>
              <a:t>, </a:t>
            </a:r>
            <a:r>
              <a:rPr lang="cs-CZ" dirty="0" err="1"/>
              <a:t>gallbladder</a:t>
            </a:r>
            <a:r>
              <a:rPr lang="cs-CZ" dirty="0"/>
              <a:t> </a:t>
            </a:r>
            <a:r>
              <a:rPr lang="cs-CZ" dirty="0" err="1"/>
              <a:t>perforation</a:t>
            </a:r>
            <a:endParaRPr lang="cs-CZ" dirty="0"/>
          </a:p>
          <a:p>
            <a:pPr lvl="2"/>
            <a:r>
              <a:rPr lang="cs-CZ" dirty="0" err="1"/>
              <a:t>biliary</a:t>
            </a:r>
            <a:r>
              <a:rPr lang="cs-CZ" dirty="0"/>
              <a:t> </a:t>
            </a:r>
            <a:r>
              <a:rPr lang="cs-CZ" dirty="0" err="1"/>
              <a:t>pancreatitis</a:t>
            </a:r>
            <a:endParaRPr lang="cs-CZ" dirty="0"/>
          </a:p>
          <a:p>
            <a:r>
              <a:rPr lang="cs-CZ" dirty="0" err="1"/>
              <a:t>porcelain</a:t>
            </a:r>
            <a:r>
              <a:rPr lang="cs-CZ" dirty="0"/>
              <a:t> </a:t>
            </a:r>
            <a:r>
              <a:rPr lang="cs-CZ" dirty="0" err="1"/>
              <a:t>gallbladder</a:t>
            </a:r>
            <a:endParaRPr lang="cs-CZ" dirty="0"/>
          </a:p>
          <a:p>
            <a:r>
              <a:rPr lang="cs-CZ" dirty="0"/>
              <a:t>polyp &gt; 6-10 mm</a:t>
            </a:r>
          </a:p>
          <a:p>
            <a:r>
              <a:rPr lang="cs-CZ" dirty="0" err="1"/>
              <a:t>gallbladder</a:t>
            </a:r>
            <a:r>
              <a:rPr lang="cs-CZ" dirty="0"/>
              <a:t> </a:t>
            </a:r>
            <a:r>
              <a:rPr lang="cs-CZ" dirty="0" err="1"/>
              <a:t>cancer</a:t>
            </a:r>
            <a:r>
              <a:rPr lang="cs-CZ" dirty="0"/>
              <a:t> </a:t>
            </a:r>
            <a:r>
              <a:rPr lang="cs-CZ" dirty="0" err="1"/>
              <a:t>resectable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2508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Zástupný symbol pro obsah 2"/>
          <p:cNvSpPr>
            <a:spLocks noGrp="1"/>
          </p:cNvSpPr>
          <p:nvPr>
            <p:ph idx="1"/>
          </p:nvPr>
        </p:nvSpPr>
        <p:spPr>
          <a:xfrm>
            <a:off x="628650" y="481013"/>
            <a:ext cx="7886700" cy="569595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cs-CZ" altLang="cs-CZ" sz="4800" dirty="0"/>
          </a:p>
          <a:p>
            <a:pPr marL="0" indent="0" algn="ctr">
              <a:buFontTx/>
              <a:buNone/>
            </a:pPr>
            <a:endParaRPr lang="cs-CZ" altLang="cs-CZ" sz="4800" dirty="0"/>
          </a:p>
          <a:p>
            <a:pPr marL="0" indent="0" algn="ctr">
              <a:buFontTx/>
              <a:buNone/>
            </a:pPr>
            <a:r>
              <a:rPr lang="cs-CZ" altLang="cs-CZ" sz="4800" dirty="0" err="1"/>
              <a:t>Thanks</a:t>
            </a:r>
            <a:r>
              <a:rPr lang="cs-CZ" altLang="cs-CZ" sz="4800" dirty="0"/>
              <a:t> </a:t>
            </a:r>
            <a:r>
              <a:rPr lang="cs-CZ" altLang="cs-CZ" sz="4800" dirty="0" err="1"/>
              <a:t>for</a:t>
            </a:r>
            <a:r>
              <a:rPr lang="cs-CZ" altLang="cs-CZ" sz="4800" dirty="0"/>
              <a:t> </a:t>
            </a:r>
            <a:r>
              <a:rPr lang="cs-CZ" altLang="cs-CZ" sz="4800" dirty="0" err="1"/>
              <a:t>your</a:t>
            </a:r>
            <a:r>
              <a:rPr lang="cs-CZ" altLang="cs-CZ" sz="4800" dirty="0"/>
              <a:t> </a:t>
            </a:r>
            <a:r>
              <a:rPr lang="cs-CZ" altLang="cs-CZ" sz="4800" dirty="0" err="1"/>
              <a:t>attention</a:t>
            </a:r>
            <a:r>
              <a:rPr lang="cs-CZ" altLang="cs-CZ" sz="48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9594097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2308</TotalTime>
  <Words>151</Words>
  <Application>Microsoft Office PowerPoint</Application>
  <PresentationFormat>Předvádění na obrazovce (4:3)</PresentationFormat>
  <Paragraphs>37</Paragraphs>
  <Slides>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sady Office</vt:lpstr>
      <vt:lpstr> Cholelithiasis  </vt:lpstr>
      <vt:lpstr>Case reports</vt:lpstr>
      <vt:lpstr>Types of gallstones </vt:lpstr>
      <vt:lpstr>Risk factors of genesis  of cholesterol gallstones </vt:lpstr>
      <vt:lpstr>Indication to the cholecystectomy </vt:lpstr>
      <vt:lpstr>Prezentace aplikace PowerPoint</vt:lpstr>
    </vt:vector>
  </TitlesOfParts>
  <Company>FNKV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Celiakie</dc:title>
  <dc:creator>hoffmanovai</dc:creator>
  <cp:lastModifiedBy>Pavlina Pithova</cp:lastModifiedBy>
  <cp:revision>350</cp:revision>
  <dcterms:created xsi:type="dcterms:W3CDTF">2017-01-20T12:13:33Z</dcterms:created>
  <dcterms:modified xsi:type="dcterms:W3CDTF">2023-08-03T08:17:18Z</dcterms:modified>
</cp:coreProperties>
</file>