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8" r:id="rId2"/>
    <p:sldId id="259" r:id="rId3"/>
    <p:sldId id="443" r:id="rId4"/>
    <p:sldId id="480" r:id="rId5"/>
    <p:sldId id="495" r:id="rId6"/>
    <p:sldId id="496" r:id="rId7"/>
    <p:sldId id="497" r:id="rId8"/>
    <p:sldId id="499" r:id="rId9"/>
    <p:sldId id="498" r:id="rId10"/>
    <p:sldId id="500" r:id="rId11"/>
    <p:sldId id="501" r:id="rId12"/>
    <p:sldId id="502" r:id="rId13"/>
    <p:sldId id="506" r:id="rId14"/>
    <p:sldId id="445" r:id="rId15"/>
    <p:sldId id="475" r:id="rId16"/>
    <p:sldId id="503" r:id="rId17"/>
    <p:sldId id="361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55" autoAdjust="0"/>
  </p:normalViewPr>
  <p:slideViewPr>
    <p:cSldViewPr>
      <p:cViewPr varScale="1">
        <p:scale>
          <a:sx n="100" d="100"/>
          <a:sy n="100" d="100"/>
        </p:scale>
        <p:origin x="-19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80F0E1-C29A-43B5-A806-6CF0FB8FAB8B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815ED-591F-4E37-8743-FBF092D9BDA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77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6AE716-F00B-4B00-9A00-1108C3CBE9E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80815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02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6" charset="0"/>
                <a:ea typeface="Microsoft YaHei" charset="-122"/>
              </a:rPr>
              <a:t>systemic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6" charset="0"/>
                <a:ea typeface="Microsoft YaHei" charset="-122"/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6" charset="0"/>
                <a:ea typeface="Microsoft YaHei" charset="-122"/>
              </a:rPr>
              <a:t>disorder</a:t>
            </a:r>
            <a:r>
              <a:rPr lang="cs-CZ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6" charset="0"/>
                <a:ea typeface="Microsoft YaHei" charset="-122"/>
              </a:rPr>
              <a:t> </a:t>
            </a:r>
            <a:r>
              <a:rPr lang="cs-CZ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6" charset="0"/>
                <a:ea typeface="Microsoft YaHei" charset="-122"/>
              </a:rPr>
              <a:t>(</a:t>
            </a:r>
            <a:r>
              <a:rPr lang="en-US" dirty="0" smtClean="0"/>
              <a:t>wide variety of clinical signs and symptoms that go well</a:t>
            </a:r>
            <a:r>
              <a:rPr lang="cs-CZ" dirty="0" smtClean="0"/>
              <a:t> </a:t>
            </a:r>
            <a:r>
              <a:rPr lang="en-US" dirty="0" smtClean="0"/>
              <a:t>beyond the</a:t>
            </a:r>
            <a:r>
              <a:rPr lang="cs-CZ" dirty="0" smtClean="0"/>
              <a:t> </a:t>
            </a:r>
            <a:r>
              <a:rPr lang="cs-CZ" dirty="0" err="1" smtClean="0"/>
              <a:t>gastrointestinal</a:t>
            </a:r>
            <a:r>
              <a:rPr lang="cs-CZ" dirty="0" smtClean="0"/>
              <a:t> </a:t>
            </a:r>
            <a:r>
              <a:rPr lang="cs-CZ" dirty="0" err="1" smtClean="0"/>
              <a:t>tract</a:t>
            </a:r>
            <a:r>
              <a:rPr lang="cs-CZ" dirty="0" smtClean="0"/>
              <a:t>)</a:t>
            </a:r>
            <a:endParaRPr lang="cs-CZ" altLang="cs-CZ" dirty="0" smtClean="0">
              <a:latin typeface="Times New Roman" panose="02020603050405020304" pitchFamily="18" charset="0"/>
            </a:endParaRPr>
          </a:p>
          <a:p>
            <a:endParaRPr lang="cs-CZ" altLang="cs-CZ" dirty="0" smtClean="0">
              <a:latin typeface="Times New Roman" panose="02020603050405020304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6AE716-F00B-4B00-9A00-1108C3CBE9E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1326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9pPr>
          </a:lstStyle>
          <a:p>
            <a:fld id="{E859B8A2-795E-4A99-8E7C-669D06B1C309}" type="slidenum">
              <a:rPr lang="cs-CZ" altLang="cs-CZ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cs-CZ" altLang="cs-CZ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SzPct val="100000"/>
            </a:pPr>
            <a:fld id="{2BDEA1E7-2542-4287-B39C-E69CDD1AD00D}" type="slidenum">
              <a:rPr lang="cs-CZ" altLang="cs-CZ" sz="1200">
                <a:solidFill>
                  <a:srgbClr val="FFFFFF"/>
                </a:solidFill>
                <a:latin typeface="Arial" panose="020B0604020202020204" pitchFamily="34" charset="0"/>
              </a:rPr>
              <a:pPr algn="r" eaLnBrk="1" hangingPunct="1">
                <a:buSzPct val="100000"/>
              </a:pPr>
              <a:t>4</a:t>
            </a:fld>
            <a:endParaRPr lang="cs-CZ" altLang="cs-CZ" sz="12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6869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cs-CZ" smtClean="0">
                <a:latin typeface="Arial" panose="020B0604020202020204" pitchFamily="34" charset="0"/>
                <a:ea typeface="Microsoft YaHei" panose="020B0503020204020204" pitchFamily="34" charset="-122"/>
              </a:rPr>
              <a:t>(a pruritic papulovesicular skin lesion involving the extensor surfaces of the extremities, trunk, buttocks, scalp, and neck), is associated in 10-20% of patients with celiac disease. </a:t>
            </a:r>
          </a:p>
        </p:txBody>
      </p:sp>
    </p:spTree>
    <p:extLst>
      <p:ext uri="{BB962C8B-B14F-4D97-AF65-F5344CB8AC3E}">
        <p14:creationId xmlns:p14="http://schemas.microsoft.com/office/powerpoint/2010/main" xmlns="" val="1191868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>
              <a:latin typeface="Times New Roman" panose="02020603050405020304" pitchFamily="18" charset="0"/>
            </a:endParaRPr>
          </a:p>
        </p:txBody>
      </p:sp>
      <p:sp>
        <p:nvSpPr>
          <p:cNvPr id="67588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Garamond" panose="02020404030301010803" pitchFamily="18" charset="0"/>
                <a:ea typeface="Microsoft YaHei" panose="020B0503020204020204" pitchFamily="34" charset="-122"/>
              </a:defRPr>
            </a:lvl9pPr>
          </a:lstStyle>
          <a:p>
            <a:fld id="{D32A3252-B362-4DBA-8952-B7385A1123CE}" type="slidenum">
              <a:rPr lang="cs-CZ" altLang="cs-CZ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cs-CZ" altLang="cs-CZ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3920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6000" cy="11451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2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3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24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384344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8358B-2585-4323-909C-61A4E89BF6E0}" type="datetimeFigureOut">
              <a:rPr lang="cs-CZ" smtClean="0"/>
              <a:pPr/>
              <a:t>13.07.2023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1985-8C34-45EA-A891-44B7411295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2810098"/>
          </a:xfrm>
        </p:spPr>
        <p:txBody>
          <a:bodyPr>
            <a:noAutofit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err="1" smtClean="0"/>
              <a:t>Celiac</a:t>
            </a:r>
            <a:r>
              <a:rPr lang="cs-CZ" b="1" dirty="0" smtClean="0"/>
              <a:t> </a:t>
            </a:r>
            <a:r>
              <a:rPr lang="cs-CZ" b="1" smtClean="0"/>
              <a:t>disease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2852937"/>
            <a:ext cx="9144000" cy="1584175"/>
          </a:xfrm>
        </p:spPr>
        <p:txBody>
          <a:bodyPr>
            <a:no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Iva Hoffmanová</a:t>
            </a:r>
          </a:p>
          <a:p>
            <a:r>
              <a:rPr lang="cs-CZ" sz="2000" dirty="0">
                <a:solidFill>
                  <a:schemeClr val="tx1"/>
                </a:solidFill>
              </a:rPr>
              <a:t>Department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Internal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Second </a:t>
            </a:r>
            <a:r>
              <a:rPr lang="cs-CZ" sz="2000" dirty="0" err="1">
                <a:solidFill>
                  <a:schemeClr val="tx1"/>
                </a:solidFill>
              </a:rPr>
              <a:t>Faculty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of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Medicine</a:t>
            </a:r>
            <a:r>
              <a:rPr lang="cs-CZ" sz="2000" dirty="0">
                <a:solidFill>
                  <a:schemeClr val="tx1"/>
                </a:solidFill>
              </a:rPr>
              <a:t>, Charles University</a:t>
            </a:r>
          </a:p>
          <a:p>
            <a:r>
              <a:rPr lang="cs-CZ" sz="2000" dirty="0">
                <a:solidFill>
                  <a:schemeClr val="tx1"/>
                </a:solidFill>
              </a:rPr>
              <a:t>and Motol University </a:t>
            </a:r>
            <a:r>
              <a:rPr lang="cs-CZ" sz="2000" dirty="0" err="1">
                <a:solidFill>
                  <a:schemeClr val="tx1"/>
                </a:solidFill>
              </a:rPr>
              <a:t>Hospital</a:t>
            </a:r>
            <a:endParaRPr lang="cs-CZ" sz="200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5186362"/>
            <a:ext cx="2705100" cy="13525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6296" y="5270123"/>
            <a:ext cx="1193831" cy="126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109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Gynecology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and sexuology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ea typeface="Microsoft YaHei" charset="-122"/>
              </a:rPr>
              <a:t>delayed</a:t>
            </a:r>
            <a:r>
              <a:rPr lang="cs-CZ" b="1" dirty="0" smtClean="0">
                <a:ea typeface="Microsoft YaHei" charset="-122"/>
              </a:rPr>
              <a:t> puberty</a:t>
            </a:r>
          </a:p>
          <a:p>
            <a:r>
              <a:rPr lang="cs-CZ" dirty="0" err="1" smtClean="0">
                <a:ea typeface="Microsoft YaHei" charset="-122"/>
              </a:rPr>
              <a:t>amenorrhea</a:t>
            </a:r>
            <a:r>
              <a:rPr lang="cs-CZ" dirty="0">
                <a:ea typeface="Microsoft YaHei" charset="-122"/>
              </a:rPr>
              <a:t>, </a:t>
            </a:r>
            <a:r>
              <a:rPr lang="cs-CZ" dirty="0" err="1">
                <a:ea typeface="Microsoft YaHei" charset="-122"/>
              </a:rPr>
              <a:t>dysmenorrhea</a:t>
            </a:r>
            <a:r>
              <a:rPr lang="cs-CZ" dirty="0">
                <a:ea typeface="Microsoft YaHei" charset="-122"/>
              </a:rPr>
              <a:t> </a:t>
            </a:r>
            <a:endParaRPr lang="cs-CZ" dirty="0" smtClean="0">
              <a:ea typeface="Microsoft YaHei" charset="-122"/>
            </a:endParaRPr>
          </a:p>
          <a:p>
            <a:r>
              <a:rPr lang="cs-CZ" b="1" dirty="0" err="1" smtClean="0"/>
              <a:t>unexplained</a:t>
            </a:r>
            <a:r>
              <a:rPr lang="cs-CZ" b="1" dirty="0" smtClean="0"/>
              <a:t> </a:t>
            </a:r>
            <a:r>
              <a:rPr lang="cs-CZ" b="1" dirty="0"/>
              <a:t>infertility 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err="1" smtClean="0"/>
              <a:t>miscarriage</a:t>
            </a:r>
            <a:endParaRPr lang="cs-CZ" dirty="0">
              <a:ea typeface="Microsoft YaHei" charset="-12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9429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Stomatology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ea typeface="Microsoft YaHei" charset="-122"/>
              </a:rPr>
              <a:t>d</a:t>
            </a:r>
            <a:r>
              <a:rPr lang="cs-CZ" b="1" dirty="0" err="1" smtClean="0"/>
              <a:t>ental</a:t>
            </a:r>
            <a:r>
              <a:rPr lang="cs-CZ" b="1" dirty="0" smtClean="0"/>
              <a:t> </a:t>
            </a:r>
            <a:r>
              <a:rPr lang="cs-CZ" b="1" dirty="0" err="1"/>
              <a:t>enamel</a:t>
            </a:r>
            <a:r>
              <a:rPr lang="cs-CZ" b="1" dirty="0"/>
              <a:t> </a:t>
            </a:r>
            <a:r>
              <a:rPr lang="cs-CZ" b="1" dirty="0" err="1" smtClean="0"/>
              <a:t>hypoplasia</a:t>
            </a:r>
            <a:endParaRPr lang="cs-CZ" b="1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aphthous</a:t>
            </a:r>
            <a:r>
              <a:rPr lang="cs-CZ" dirty="0" smtClean="0"/>
              <a:t> </a:t>
            </a:r>
            <a:r>
              <a:rPr lang="cs-CZ" dirty="0" err="1" smtClean="0"/>
              <a:t>ulcers</a:t>
            </a:r>
            <a:endParaRPr lang="cs-CZ" dirty="0" smtClean="0"/>
          </a:p>
          <a:p>
            <a:r>
              <a:rPr lang="cs-CZ" dirty="0" err="1">
                <a:ea typeface="Microsoft YaHei" charset="-122"/>
              </a:rPr>
              <a:t>g</a:t>
            </a:r>
            <a:r>
              <a:rPr lang="cs-CZ" dirty="0" err="1" smtClean="0">
                <a:ea typeface="Microsoft YaHei" charset="-122"/>
              </a:rPr>
              <a:t>lossitis</a:t>
            </a:r>
            <a:endParaRPr lang="cs-CZ" dirty="0" smtClean="0">
              <a:ea typeface="Microsoft YaHei" charset="-122"/>
            </a:endParaRPr>
          </a:p>
          <a:p>
            <a:r>
              <a:rPr lang="cs-CZ" dirty="0" err="1" smtClean="0">
                <a:ea typeface="Microsoft YaHei" charset="-122"/>
              </a:rPr>
              <a:t>cheilosis</a:t>
            </a:r>
            <a:endParaRPr lang="cs-CZ" dirty="0">
              <a:ea typeface="Microsoft YaHei" charset="-12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9630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Psychiatry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anxiety</a:t>
            </a:r>
            <a:endParaRPr lang="cs-CZ" dirty="0" smtClean="0"/>
          </a:p>
          <a:p>
            <a:r>
              <a:rPr lang="cs-CZ" dirty="0" smtClean="0"/>
              <a:t>panic </a:t>
            </a:r>
            <a:r>
              <a:rPr lang="cs-CZ" dirty="0" err="1" smtClean="0"/>
              <a:t>attacks</a:t>
            </a:r>
            <a:endParaRPr lang="cs-CZ" dirty="0" smtClean="0"/>
          </a:p>
          <a:p>
            <a:r>
              <a:rPr lang="cs-CZ" dirty="0" err="1" smtClean="0"/>
              <a:t>depression</a:t>
            </a:r>
            <a:r>
              <a:rPr lang="cs-CZ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6" charset="0"/>
                <a:ea typeface="Microsoft YaHei" charset="-122"/>
              </a:rPr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421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00B0F0"/>
                </a:solidFill>
              </a:rPr>
              <a:t>Screening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for</a:t>
            </a:r>
            <a:r>
              <a:rPr lang="cs-CZ" b="1" dirty="0" smtClean="0">
                <a:solidFill>
                  <a:srgbClr val="00B0F0"/>
                </a:solidFill>
              </a:rPr>
              <a:t> </a:t>
            </a:r>
            <a:r>
              <a:rPr lang="cs-CZ" b="1" dirty="0" err="1" smtClean="0">
                <a:solidFill>
                  <a:srgbClr val="00B0F0"/>
                </a:solidFill>
              </a:rPr>
              <a:t>CeD</a:t>
            </a:r>
            <a:endParaRPr lang="cs-CZ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1st</a:t>
            </a:r>
            <a:r>
              <a:rPr lang="cs-CZ" dirty="0"/>
              <a:t>. </a:t>
            </a:r>
            <a:r>
              <a:rPr lang="cs-CZ" dirty="0" err="1"/>
              <a:t>degree</a:t>
            </a:r>
            <a:r>
              <a:rPr lang="cs-CZ" dirty="0"/>
              <a:t> </a:t>
            </a:r>
            <a:r>
              <a:rPr lang="cs-CZ" dirty="0" err="1"/>
              <a:t>relatives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known</a:t>
            </a:r>
            <a:r>
              <a:rPr lang="cs-CZ" dirty="0"/>
              <a:t> CD </a:t>
            </a:r>
            <a:r>
              <a:rPr lang="cs-CZ" dirty="0" err="1" smtClean="0"/>
              <a:t>patient</a:t>
            </a:r>
            <a:endParaRPr lang="cs-CZ" dirty="0" smtClean="0"/>
          </a:p>
          <a:p>
            <a:r>
              <a:rPr lang="cs-CZ" dirty="0" smtClean="0"/>
              <a:t>risk </a:t>
            </a:r>
            <a:r>
              <a:rPr lang="cs-CZ" dirty="0" err="1" smtClean="0"/>
              <a:t>groups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type </a:t>
            </a:r>
            <a:r>
              <a:rPr lang="cs-CZ" dirty="0"/>
              <a:t>1 </a:t>
            </a:r>
            <a:r>
              <a:rPr lang="cs-CZ" dirty="0" smtClean="0"/>
              <a:t>diabetes</a:t>
            </a:r>
          </a:p>
          <a:p>
            <a:pPr lvl="2"/>
            <a:r>
              <a:rPr lang="cs-CZ" dirty="0" err="1" smtClean="0"/>
              <a:t>autoimmune</a:t>
            </a:r>
            <a:r>
              <a:rPr lang="cs-CZ" dirty="0" smtClean="0"/>
              <a:t> </a:t>
            </a:r>
            <a:r>
              <a:rPr lang="cs-CZ" dirty="0" err="1" smtClean="0"/>
              <a:t>thyroiditis</a:t>
            </a:r>
            <a:endParaRPr lang="cs-CZ" dirty="0" smtClean="0"/>
          </a:p>
          <a:p>
            <a:pPr lvl="2"/>
            <a:r>
              <a:rPr lang="cs-CZ" dirty="0" smtClean="0"/>
              <a:t>dermatitis </a:t>
            </a:r>
            <a:r>
              <a:rPr lang="cs-CZ" dirty="0" err="1" smtClean="0"/>
              <a:t>herpetiformis</a:t>
            </a:r>
            <a:endParaRPr lang="cs-CZ" dirty="0" smtClean="0"/>
          </a:p>
          <a:p>
            <a:pPr lvl="2"/>
            <a:r>
              <a:rPr lang="cs-CZ" dirty="0" err="1" smtClean="0"/>
              <a:t>autoimmune</a:t>
            </a:r>
            <a:r>
              <a:rPr lang="cs-CZ" dirty="0" smtClean="0"/>
              <a:t> hepatitis</a:t>
            </a:r>
          </a:p>
          <a:p>
            <a:pPr lvl="2"/>
            <a:r>
              <a:rPr lang="cs-CZ" dirty="0" err="1" smtClean="0"/>
              <a:t>colon</a:t>
            </a:r>
            <a:r>
              <a:rPr lang="cs-CZ" dirty="0" smtClean="0"/>
              <a:t> </a:t>
            </a:r>
            <a:r>
              <a:rPr lang="cs-CZ" dirty="0" err="1" smtClean="0"/>
              <a:t>irritabile</a:t>
            </a:r>
            <a:endParaRPr lang="cs-CZ" dirty="0" smtClean="0"/>
          </a:p>
          <a:p>
            <a:pPr lvl="2"/>
            <a:r>
              <a:rPr lang="cs-CZ" dirty="0" err="1"/>
              <a:t>o</a:t>
            </a:r>
            <a:r>
              <a:rPr lang="cs-CZ" dirty="0" err="1" smtClean="0"/>
              <a:t>steoporosis</a:t>
            </a:r>
            <a:endParaRPr lang="cs-CZ" dirty="0" smtClean="0"/>
          </a:p>
          <a:p>
            <a:pPr lvl="2"/>
            <a:r>
              <a:rPr lang="cs-CZ" dirty="0" smtClean="0"/>
              <a:t>iron-</a:t>
            </a:r>
            <a:r>
              <a:rPr lang="cs-CZ" dirty="0" err="1" smtClean="0"/>
              <a:t>deficiency</a:t>
            </a:r>
            <a:r>
              <a:rPr lang="cs-CZ" dirty="0" smtClean="0"/>
              <a:t> </a:t>
            </a:r>
            <a:r>
              <a:rPr lang="cs-CZ" dirty="0" err="1" smtClean="0"/>
              <a:t>anemia</a:t>
            </a:r>
            <a:endParaRPr lang="cs-CZ" dirty="0" smtClean="0"/>
          </a:p>
          <a:p>
            <a:pPr lvl="2"/>
            <a:r>
              <a:rPr lang="cs-CZ" dirty="0"/>
              <a:t>i</a:t>
            </a:r>
            <a:r>
              <a:rPr lang="cs-CZ" dirty="0" smtClean="0"/>
              <a:t>nfertility</a:t>
            </a:r>
          </a:p>
          <a:p>
            <a:pPr lvl="2"/>
            <a:r>
              <a:rPr lang="cs-CZ" dirty="0" err="1" smtClean="0"/>
              <a:t>neuropsychiatric</a:t>
            </a:r>
            <a:r>
              <a:rPr lang="cs-CZ" dirty="0" smtClean="0"/>
              <a:t> </a:t>
            </a:r>
            <a:r>
              <a:rPr lang="cs-CZ" dirty="0" err="1"/>
              <a:t>abnormalities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1774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7030A0"/>
                </a:solidFill>
              </a:rPr>
              <a:t>Diagnosis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of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celiac</a:t>
            </a:r>
            <a:r>
              <a:rPr lang="cs-CZ" b="1" dirty="0" smtClean="0">
                <a:solidFill>
                  <a:srgbClr val="7030A0"/>
                </a:solidFill>
              </a:rPr>
              <a:t> </a:t>
            </a:r>
            <a:r>
              <a:rPr lang="cs-CZ" b="1" dirty="0" err="1" smtClean="0">
                <a:solidFill>
                  <a:srgbClr val="7030A0"/>
                </a:solidFill>
              </a:rPr>
              <a:t>disease</a:t>
            </a:r>
            <a:endParaRPr lang="cs-CZ" b="1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85313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cs-CZ" b="1" dirty="0" err="1">
                <a:solidFill>
                  <a:srgbClr val="00B050"/>
                </a:solidFill>
              </a:rPr>
              <a:t>w</a:t>
            </a:r>
            <a:r>
              <a:rPr lang="cs-CZ" b="1" dirty="0" err="1" smtClean="0">
                <a:solidFill>
                  <a:srgbClr val="00B050"/>
                </a:solidFill>
              </a:rPr>
              <a:t>hen</a:t>
            </a:r>
            <a:r>
              <a:rPr lang="cs-CZ" b="1" dirty="0" smtClean="0">
                <a:solidFill>
                  <a:srgbClr val="00B050"/>
                </a:solidFill>
              </a:rPr>
              <a:t> </a:t>
            </a:r>
            <a:r>
              <a:rPr lang="cs-CZ" b="1" dirty="0" err="1" smtClean="0">
                <a:solidFill>
                  <a:srgbClr val="00B050"/>
                </a:solidFill>
              </a:rPr>
              <a:t>consuming</a:t>
            </a:r>
            <a:r>
              <a:rPr lang="cs-CZ" b="1" dirty="0" smtClean="0">
                <a:solidFill>
                  <a:srgbClr val="00B050"/>
                </a:solidFill>
              </a:rPr>
              <a:t> gluten !!!</a:t>
            </a:r>
          </a:p>
          <a:p>
            <a:pPr algn="ctr"/>
            <a:endParaRPr lang="cs-CZ" dirty="0">
              <a:solidFill>
                <a:srgbClr val="FF0000"/>
              </a:solidFill>
            </a:endParaRPr>
          </a:p>
          <a:p>
            <a:pPr algn="ctr"/>
            <a:r>
              <a:rPr lang="cs-CZ" b="1" dirty="0" err="1"/>
              <a:t>a</a:t>
            </a:r>
            <a:r>
              <a:rPr lang="cs-CZ" b="1" dirty="0" err="1" smtClean="0"/>
              <a:t>utoantibodies</a:t>
            </a:r>
            <a:r>
              <a:rPr lang="cs-CZ" b="1" dirty="0" smtClean="0"/>
              <a:t> </a:t>
            </a:r>
            <a:endParaRPr lang="cs-CZ" b="1" dirty="0"/>
          </a:p>
          <a:p>
            <a:pPr lvl="4"/>
            <a:r>
              <a:rPr lang="cs-CZ" dirty="0" err="1" smtClean="0"/>
              <a:t>tTG</a:t>
            </a:r>
            <a:r>
              <a:rPr lang="cs-CZ" dirty="0" smtClean="0"/>
              <a:t> = </a:t>
            </a:r>
            <a:r>
              <a:rPr lang="cs-CZ" dirty="0" err="1" smtClean="0"/>
              <a:t>tissue</a:t>
            </a:r>
            <a:r>
              <a:rPr lang="cs-CZ" dirty="0" smtClean="0"/>
              <a:t> </a:t>
            </a:r>
            <a:r>
              <a:rPr lang="cs-CZ" dirty="0" err="1" smtClean="0"/>
              <a:t>transglutaminase</a:t>
            </a:r>
            <a:r>
              <a:rPr lang="cs-CZ" dirty="0" smtClean="0"/>
              <a:t> </a:t>
            </a:r>
            <a:r>
              <a:rPr lang="cs-CZ" dirty="0" err="1" smtClean="0"/>
              <a:t>IgA</a:t>
            </a:r>
            <a:r>
              <a:rPr lang="cs-CZ" dirty="0" smtClean="0"/>
              <a:t>, </a:t>
            </a:r>
            <a:r>
              <a:rPr lang="cs-CZ" dirty="0" err="1" smtClean="0"/>
              <a:t>IgG</a:t>
            </a:r>
            <a:endParaRPr lang="cs-CZ" dirty="0"/>
          </a:p>
          <a:p>
            <a:pPr lvl="4"/>
            <a:r>
              <a:rPr lang="cs-CZ" dirty="0" smtClean="0"/>
              <a:t>DPG = </a:t>
            </a:r>
            <a:r>
              <a:rPr lang="cs-CZ" dirty="0" err="1" smtClean="0"/>
              <a:t>deamidated</a:t>
            </a:r>
            <a:r>
              <a:rPr lang="cs-CZ" dirty="0" smtClean="0"/>
              <a:t> gliadin </a:t>
            </a:r>
            <a:r>
              <a:rPr lang="cs-CZ" dirty="0" err="1" smtClean="0"/>
              <a:t>peptides</a:t>
            </a:r>
            <a:r>
              <a:rPr lang="cs-CZ" dirty="0" smtClean="0"/>
              <a:t> </a:t>
            </a:r>
            <a:r>
              <a:rPr lang="cs-CZ" dirty="0" err="1" smtClean="0"/>
              <a:t>IgA</a:t>
            </a:r>
            <a:r>
              <a:rPr lang="cs-CZ" dirty="0" smtClean="0"/>
              <a:t>, </a:t>
            </a:r>
            <a:r>
              <a:rPr lang="cs-CZ" dirty="0" err="1" smtClean="0"/>
              <a:t>IgG</a:t>
            </a:r>
            <a:endParaRPr lang="cs-CZ" dirty="0"/>
          </a:p>
          <a:p>
            <a:pPr lvl="4"/>
            <a:r>
              <a:rPr lang="cs-CZ" dirty="0" smtClean="0"/>
              <a:t>EMA = </a:t>
            </a:r>
            <a:r>
              <a:rPr lang="cs-CZ" dirty="0" err="1" smtClean="0"/>
              <a:t>antiendomysial</a:t>
            </a:r>
            <a:r>
              <a:rPr lang="cs-CZ" dirty="0" smtClean="0"/>
              <a:t> </a:t>
            </a:r>
            <a:r>
              <a:rPr lang="cs-CZ" dirty="0" err="1" smtClean="0"/>
              <a:t>antibodies</a:t>
            </a:r>
            <a:r>
              <a:rPr lang="cs-CZ" dirty="0" smtClean="0"/>
              <a:t> </a:t>
            </a:r>
            <a:r>
              <a:rPr lang="cs-CZ" dirty="0" err="1" smtClean="0"/>
              <a:t>IgA</a:t>
            </a:r>
            <a:r>
              <a:rPr lang="cs-CZ" dirty="0" smtClean="0"/>
              <a:t>, </a:t>
            </a:r>
            <a:r>
              <a:rPr lang="cs-CZ" dirty="0" err="1" smtClean="0"/>
              <a:t>IgG</a:t>
            </a:r>
            <a:endParaRPr lang="cs-CZ" dirty="0" smtClean="0"/>
          </a:p>
          <a:p>
            <a:pPr algn="ctr"/>
            <a:r>
              <a:rPr lang="cs-CZ" b="1" dirty="0" err="1" smtClean="0"/>
              <a:t>total</a:t>
            </a:r>
            <a:r>
              <a:rPr lang="cs-CZ" b="1" dirty="0" smtClean="0"/>
              <a:t> </a:t>
            </a:r>
            <a:r>
              <a:rPr lang="cs-CZ" b="1" dirty="0" err="1" smtClean="0"/>
              <a:t>IgA</a:t>
            </a:r>
            <a:endParaRPr lang="cs-CZ" b="1" dirty="0" smtClean="0"/>
          </a:p>
          <a:p>
            <a:pPr marL="0" indent="0" algn="ctr">
              <a:buNone/>
            </a:pPr>
            <a:r>
              <a:rPr lang="cs-CZ" dirty="0" smtClean="0"/>
              <a:t>+</a:t>
            </a:r>
          </a:p>
          <a:p>
            <a:pPr algn="ctr"/>
            <a:r>
              <a:rPr lang="cs-CZ" b="1" dirty="0" err="1" smtClean="0">
                <a:solidFill>
                  <a:srgbClr val="C00000"/>
                </a:solidFill>
              </a:rPr>
              <a:t>enterobiopsy</a:t>
            </a:r>
            <a:endParaRPr lang="cs-CZ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cs-CZ" i="1" dirty="0" smtClean="0"/>
              <a:t>(in </a:t>
            </a:r>
            <a:r>
              <a:rPr lang="cs-CZ" i="1" dirty="0" err="1" smtClean="0"/>
              <a:t>some</a:t>
            </a:r>
            <a:r>
              <a:rPr lang="cs-CZ" i="1" dirty="0" smtClean="0"/>
              <a:t> </a:t>
            </a:r>
            <a:r>
              <a:rPr lang="cs-CZ" i="1" dirty="0" err="1" smtClean="0"/>
              <a:t>children</a:t>
            </a:r>
            <a:r>
              <a:rPr lang="cs-CZ" i="1" dirty="0" smtClean="0"/>
              <a:t> </a:t>
            </a:r>
            <a:r>
              <a:rPr lang="cs-CZ" i="1" dirty="0" err="1" smtClean="0"/>
              <a:t>may</a:t>
            </a:r>
            <a:r>
              <a:rPr lang="cs-CZ" i="1" dirty="0" smtClean="0"/>
              <a:t> </a:t>
            </a:r>
            <a:r>
              <a:rPr lang="cs-CZ" i="1" dirty="0" err="1" smtClean="0"/>
              <a:t>be</a:t>
            </a:r>
            <a:r>
              <a:rPr lang="cs-CZ" i="1" dirty="0" smtClean="0"/>
              <a:t> </a:t>
            </a:r>
            <a:r>
              <a:rPr lang="cs-CZ" i="1" dirty="0" err="1" smtClean="0"/>
              <a:t>left</a:t>
            </a:r>
            <a:r>
              <a:rPr lang="cs-CZ" i="1" dirty="0" smtClean="0"/>
              <a:t>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xmlns="" val="179554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TextShape 1"/>
          <p:cNvSpPr txBox="1"/>
          <p:nvPr/>
        </p:nvSpPr>
        <p:spPr>
          <a:xfrm>
            <a:off x="457200" y="273050"/>
            <a:ext cx="8229600" cy="1571625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>
              <a:defRPr/>
            </a:pPr>
            <a:endParaRPr lang="cs-CZ" sz="5400" b="1" dirty="0">
              <a:solidFill>
                <a:srgbClr val="66FF00"/>
              </a:solidFill>
            </a:endParaRPr>
          </a:p>
          <a:p>
            <a:pPr algn="ctr">
              <a:defRPr/>
            </a:pPr>
            <a:r>
              <a:rPr lang="cs-CZ" sz="4400" b="1" dirty="0">
                <a:solidFill>
                  <a:schemeClr val="tx1"/>
                </a:solidFill>
              </a:rPr>
              <a:t>In </a:t>
            </a:r>
            <a:r>
              <a:rPr lang="cs-CZ" sz="4400" b="1" dirty="0" err="1">
                <a:solidFill>
                  <a:schemeClr val="tx1"/>
                </a:solidFill>
              </a:rPr>
              <a:t>children</a:t>
            </a:r>
            <a:r>
              <a:rPr lang="cs-CZ" sz="4400" b="1" dirty="0">
                <a:solidFill>
                  <a:schemeClr val="tx1"/>
                </a:solidFill>
              </a:rPr>
              <a:t>:</a:t>
            </a:r>
          </a:p>
          <a:p>
            <a:pPr algn="ctr">
              <a:defRPr/>
            </a:pPr>
            <a:r>
              <a:rPr lang="cs-CZ" sz="4400" b="1" dirty="0" smtClean="0">
                <a:solidFill>
                  <a:schemeClr val="tx1"/>
                </a:solidFill>
              </a:rPr>
              <a:t>„</a:t>
            </a:r>
            <a:r>
              <a:rPr lang="cs-CZ" sz="4400" b="1" dirty="0" smtClean="0"/>
              <a:t>non-</a:t>
            </a:r>
            <a:r>
              <a:rPr lang="cs-CZ" sz="4400" b="1" dirty="0" err="1" smtClean="0"/>
              <a:t>biopsy</a:t>
            </a:r>
            <a:r>
              <a:rPr lang="cs-CZ" sz="4400" b="1" dirty="0" smtClean="0">
                <a:solidFill>
                  <a:schemeClr val="tx1"/>
                </a:solidFill>
              </a:rPr>
              <a:t>“ </a:t>
            </a:r>
            <a:r>
              <a:rPr lang="cs-CZ" sz="4400" b="1" dirty="0" err="1" smtClean="0"/>
              <a:t>diagnosis</a:t>
            </a:r>
            <a:endParaRPr lang="cs-CZ" sz="4400" dirty="0">
              <a:solidFill>
                <a:schemeClr val="tx1"/>
              </a:solidFill>
            </a:endParaRPr>
          </a:p>
          <a:p>
            <a:pPr algn="ctr">
              <a:defRPr/>
            </a:pPr>
            <a:endParaRPr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50" name="TextShape 2"/>
          <p:cNvSpPr txBox="1"/>
          <p:nvPr/>
        </p:nvSpPr>
        <p:spPr>
          <a:xfrm>
            <a:off x="-107950" y="1584325"/>
            <a:ext cx="4284663" cy="792163"/>
          </a:xfrm>
          <a:prstGeom prst="rect">
            <a:avLst/>
          </a:prstGeom>
        </p:spPr>
        <p:txBody>
          <a:bodyPr wrap="none" lIns="0" tIns="0" rIns="0" bIns="0"/>
          <a:lstStyle/>
          <a:p>
            <a:pPr algn="ctr">
              <a:defRPr/>
            </a:pPr>
            <a:endParaRPr dirty="0">
              <a:latin typeface="+mn-lt"/>
            </a:endParaRPr>
          </a:p>
        </p:txBody>
      </p:sp>
      <p:sp>
        <p:nvSpPr>
          <p:cNvPr id="551" name="TextShape 3"/>
          <p:cNvSpPr txBox="1"/>
          <p:nvPr/>
        </p:nvSpPr>
        <p:spPr>
          <a:xfrm>
            <a:off x="3995738" y="1557338"/>
            <a:ext cx="5148262" cy="890587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defRPr/>
            </a:pPr>
            <a:endParaRPr dirty="0">
              <a:latin typeface="+mn-lt"/>
            </a:endParaRPr>
          </a:p>
        </p:txBody>
      </p:sp>
      <p:sp>
        <p:nvSpPr>
          <p:cNvPr id="552" name="TextShape 4"/>
          <p:cNvSpPr txBox="1"/>
          <p:nvPr/>
        </p:nvSpPr>
        <p:spPr>
          <a:xfrm>
            <a:off x="827088" y="2636912"/>
            <a:ext cx="8101012" cy="4221088"/>
          </a:xfrm>
          <a:prstGeom prst="rect">
            <a:avLst/>
          </a:prstGeom>
        </p:spPr>
        <p:txBody>
          <a:bodyPr wrap="none" lIns="0" tIns="0" rIns="0" bIns="0"/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cs-CZ" sz="3600" b="1" dirty="0" err="1" smtClean="0">
                <a:solidFill>
                  <a:schemeClr val="tx1"/>
                </a:solidFill>
                <a:latin typeface="+mn-lt"/>
              </a:rPr>
              <a:t>tTG-IgA</a:t>
            </a:r>
            <a:r>
              <a:rPr lang="cs-CZ" sz="36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more </a:t>
            </a:r>
            <a:r>
              <a:rPr lang="cs-CZ" sz="3600" b="1" dirty="0" err="1">
                <a:solidFill>
                  <a:srgbClr val="FF0000"/>
                </a:solidFill>
                <a:latin typeface="+mn-lt"/>
              </a:rPr>
              <a:t>than</a:t>
            </a:r>
            <a:r>
              <a:rPr lang="cs-CZ" sz="3600" b="1" dirty="0">
                <a:solidFill>
                  <a:srgbClr val="FF0000"/>
                </a:solidFill>
                <a:latin typeface="+mn-lt"/>
              </a:rPr>
              <a:t> 10x </a:t>
            </a:r>
            <a:r>
              <a:rPr lang="cs-CZ" sz="3600" b="1" dirty="0" smtClean="0">
                <a:solidFill>
                  <a:srgbClr val="FF0000"/>
                </a:solidFill>
                <a:latin typeface="+mn-lt"/>
              </a:rPr>
              <a:t>ULN</a:t>
            </a:r>
          </a:p>
          <a:p>
            <a:pPr>
              <a:defRPr/>
            </a:pPr>
            <a:endParaRPr sz="3600" b="1" dirty="0">
              <a:solidFill>
                <a:schemeClr val="tx1"/>
              </a:solidFill>
              <a:latin typeface="+mn-lt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cs-CZ" sz="3600" b="1" dirty="0" smtClean="0">
                <a:solidFill>
                  <a:schemeClr val="tx1"/>
                </a:solidFill>
                <a:latin typeface="+mn-lt"/>
              </a:rPr>
              <a:t>+  EMA </a:t>
            </a:r>
            <a:r>
              <a:rPr lang="cs-CZ" sz="3600" b="1" dirty="0">
                <a:solidFill>
                  <a:schemeClr val="tx1"/>
                </a:solidFill>
                <a:latin typeface="+mn-lt"/>
              </a:rPr>
              <a:t>positivity </a:t>
            </a:r>
            <a:r>
              <a:rPr lang="cs-CZ" sz="3600" b="1" dirty="0" smtClean="0">
                <a:solidFill>
                  <a:schemeClr val="tx1"/>
                </a:solidFill>
                <a:latin typeface="+mn-lt"/>
              </a:rPr>
              <a:t>                                                        </a:t>
            </a:r>
          </a:p>
          <a:p>
            <a:pPr>
              <a:defRPr/>
            </a:pPr>
            <a:r>
              <a:rPr lang="cs-CZ" sz="3600" b="1" dirty="0"/>
              <a:t> </a:t>
            </a:r>
            <a:r>
              <a:rPr lang="cs-CZ" sz="3600" b="1" dirty="0" smtClean="0"/>
              <a:t>     (</a:t>
            </a:r>
            <a:r>
              <a:rPr lang="cs-CZ" sz="3600" b="1" dirty="0" smtClean="0">
                <a:solidFill>
                  <a:schemeClr val="tx1"/>
                </a:solidFill>
                <a:latin typeface="+mn-lt"/>
              </a:rPr>
              <a:t>in </a:t>
            </a:r>
            <a:r>
              <a:rPr lang="cs-CZ" sz="3600" b="1" dirty="0" err="1">
                <a:solidFill>
                  <a:schemeClr val="tx1"/>
                </a:solidFill>
                <a:latin typeface="+mn-lt"/>
              </a:rPr>
              <a:t>another</a:t>
            </a:r>
            <a:r>
              <a:rPr lang="cs-CZ" sz="36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3600" b="1" dirty="0" err="1">
                <a:solidFill>
                  <a:schemeClr val="tx1"/>
                </a:solidFill>
                <a:latin typeface="+mn-lt"/>
              </a:rPr>
              <a:t>blood</a:t>
            </a:r>
            <a:r>
              <a:rPr lang="cs-CZ" sz="3600" b="1" dirty="0">
                <a:solidFill>
                  <a:schemeClr val="tx1"/>
                </a:solidFill>
                <a:latin typeface="+mn-lt"/>
              </a:rPr>
              <a:t> sample)</a:t>
            </a:r>
          </a:p>
        </p:txBody>
      </p:sp>
    </p:spTree>
    <p:extLst>
      <p:ext uri="{BB962C8B-B14F-4D97-AF65-F5344CB8AC3E}">
        <p14:creationId xmlns:p14="http://schemas.microsoft.com/office/powerpoint/2010/main" xmlns="" val="22850260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770984" cy="1143000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b="1" dirty="0" err="1" smtClean="0"/>
              <a:t>Treatment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CeD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93476"/>
            <a:ext cx="8229600" cy="4132687"/>
          </a:xfrm>
        </p:spPr>
        <p:txBody>
          <a:bodyPr>
            <a:normAutofit/>
          </a:bodyPr>
          <a:lstStyle/>
          <a:p>
            <a:r>
              <a:rPr lang="cs-CZ" altLang="cs-CZ" b="1" u="sng" dirty="0" err="1" smtClean="0"/>
              <a:t>longlife</a:t>
            </a:r>
            <a:r>
              <a:rPr lang="cs-CZ" altLang="cs-CZ" b="1" u="sng" dirty="0" smtClean="0"/>
              <a:t> </a:t>
            </a:r>
            <a:r>
              <a:rPr lang="cs-CZ" altLang="cs-CZ" b="1" u="sng" dirty="0"/>
              <a:t>gluten-free diet</a:t>
            </a:r>
          </a:p>
          <a:p>
            <a:pPr marL="0" indent="0">
              <a:buNone/>
            </a:pPr>
            <a:r>
              <a:rPr lang="cs-CZ" altLang="cs-CZ" b="1" dirty="0" smtClean="0"/>
              <a:t>   &lt; </a:t>
            </a:r>
            <a:r>
              <a:rPr lang="cs-CZ" altLang="cs-CZ" b="1" dirty="0"/>
              <a:t>20 </a:t>
            </a:r>
            <a:r>
              <a:rPr lang="cs-CZ" altLang="cs-CZ" b="1" dirty="0" err="1"/>
              <a:t>ppm</a:t>
            </a:r>
            <a:r>
              <a:rPr lang="cs-CZ" altLang="cs-CZ" b="1" dirty="0"/>
              <a:t> </a:t>
            </a:r>
            <a:r>
              <a:rPr lang="cs-CZ" altLang="cs-CZ" dirty="0"/>
              <a:t>(20 mg gluten/kg)</a:t>
            </a:r>
            <a:endParaRPr lang="cs-CZ" altLang="cs-CZ" b="1" dirty="0"/>
          </a:p>
          <a:p>
            <a:endParaRPr lang="cs-CZ" altLang="cs-CZ" dirty="0"/>
          </a:p>
          <a:p>
            <a:endParaRPr lang="cs-CZ" altLang="cs-CZ" u="sng" dirty="0"/>
          </a:p>
          <a:p>
            <a:r>
              <a:rPr lang="cs-CZ" altLang="cs-CZ" u="sng" dirty="0" err="1"/>
              <a:t>s</a:t>
            </a:r>
            <a:r>
              <a:rPr lang="cs-CZ" altLang="cs-CZ" u="sng" dirty="0" err="1" smtClean="0"/>
              <a:t>ubstitution</a:t>
            </a:r>
            <a:r>
              <a:rPr lang="cs-CZ" altLang="cs-CZ" dirty="0" smtClean="0"/>
              <a:t> </a:t>
            </a:r>
            <a:r>
              <a:rPr lang="cs-CZ" altLang="cs-CZ" dirty="0"/>
              <a:t>: iron, </a:t>
            </a:r>
            <a:r>
              <a:rPr lang="cs-CZ" altLang="cs-CZ" dirty="0" err="1"/>
              <a:t>zink</a:t>
            </a:r>
            <a:r>
              <a:rPr lang="cs-CZ" altLang="cs-CZ" dirty="0"/>
              <a:t>, </a:t>
            </a:r>
            <a:r>
              <a:rPr lang="cs-CZ" altLang="cs-CZ" dirty="0" err="1"/>
              <a:t>vitamins</a:t>
            </a:r>
            <a:endParaRPr lang="cs-CZ" altLang="cs-CZ" dirty="0"/>
          </a:p>
          <a:p>
            <a:pPr marL="0" indent="0">
              <a:buNone/>
            </a:pPr>
            <a:r>
              <a:rPr lang="cs-CZ" b="1" dirty="0" smtClean="0"/>
              <a:t>    Ca </a:t>
            </a:r>
            <a:r>
              <a:rPr lang="cs-CZ" b="1" dirty="0"/>
              <a:t>1000 – 1500 </a:t>
            </a:r>
            <a:r>
              <a:rPr lang="cs-CZ" b="1" dirty="0" smtClean="0"/>
              <a:t>mg/d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vit</a:t>
            </a:r>
            <a:r>
              <a:rPr lang="cs-CZ" b="1" dirty="0"/>
              <a:t>. D3 1000 – 1600 IU/d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8269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4294967295"/>
          </p:nvPr>
        </p:nvSpPr>
        <p:spPr>
          <a:xfrm>
            <a:off x="0" y="2924944"/>
            <a:ext cx="9144000" cy="39330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400" dirty="0" err="1"/>
              <a:t>Thank</a:t>
            </a:r>
            <a:r>
              <a:rPr lang="cs-CZ" sz="4400" dirty="0"/>
              <a:t> </a:t>
            </a:r>
            <a:r>
              <a:rPr lang="cs-CZ" sz="4400" dirty="0" err="1"/>
              <a:t>you</a:t>
            </a:r>
            <a:r>
              <a:rPr lang="cs-CZ" sz="4400" dirty="0"/>
              <a:t> </a:t>
            </a:r>
          </a:p>
          <a:p>
            <a:pPr marL="0" indent="0" algn="ctr">
              <a:buNone/>
            </a:pPr>
            <a:r>
              <a:rPr lang="cs-CZ" sz="4400" dirty="0" err="1"/>
              <a:t>for</a:t>
            </a:r>
            <a:r>
              <a:rPr lang="cs-CZ" sz="4400" dirty="0"/>
              <a:t> </a:t>
            </a:r>
            <a:r>
              <a:rPr lang="cs-CZ" sz="4400" dirty="0" err="1"/>
              <a:t>your</a:t>
            </a:r>
            <a:r>
              <a:rPr lang="cs-CZ" sz="4400" dirty="0"/>
              <a:t> </a:t>
            </a:r>
            <a:r>
              <a:rPr lang="cs-CZ" sz="4400" dirty="0" err="1"/>
              <a:t>attention</a:t>
            </a:r>
            <a:r>
              <a:rPr lang="cs-CZ" sz="4400" dirty="0"/>
              <a:t>.</a:t>
            </a:r>
          </a:p>
          <a:p>
            <a:pPr marL="0" indent="0" algn="ctr">
              <a:buNone/>
            </a:pP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xmlns="" val="36864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395536" y="260647"/>
            <a:ext cx="8291264" cy="129614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SzPct val="100000"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lang="cs-CZ" sz="5400" b="1" dirty="0" err="1" smtClean="0">
                <a:latin typeface="+mj-lt"/>
                <a:ea typeface="Microsoft YaHei" charset="-122"/>
              </a:rPr>
              <a:t>Celiac</a:t>
            </a:r>
            <a:r>
              <a:rPr lang="cs-CZ" sz="5400" b="1" dirty="0" smtClean="0">
                <a:latin typeface="+mj-lt"/>
                <a:ea typeface="Microsoft YaHei" charset="-122"/>
              </a:rPr>
              <a:t> </a:t>
            </a:r>
            <a:r>
              <a:rPr lang="cs-CZ" sz="5400" b="1" dirty="0" err="1" smtClean="0">
                <a:latin typeface="+mj-lt"/>
                <a:ea typeface="Microsoft YaHei" charset="-122"/>
              </a:rPr>
              <a:t>disease</a:t>
            </a:r>
            <a:endParaRPr lang="cs-CZ" sz="5400" b="1" dirty="0">
              <a:latin typeface="+mj-lt"/>
              <a:ea typeface="Microsoft YaHei" charset="-122"/>
            </a:endParaRP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86855" y="1844823"/>
            <a:ext cx="8557146" cy="439220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255985" indent="-255985">
              <a:lnSpc>
                <a:spcPct val="90000"/>
              </a:lnSpc>
              <a:spcBef>
                <a:spcPts val="750"/>
              </a:spcBef>
              <a:buClr>
                <a:srgbClr val="FFCC00"/>
              </a:buClr>
              <a:buSzPct val="70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cs-CZ" sz="2800" dirty="0" err="1">
                <a:ea typeface="Microsoft YaHei" charset="-122"/>
              </a:rPr>
              <a:t>c</a:t>
            </a:r>
            <a:r>
              <a:rPr lang="cs-CZ" sz="2800" dirty="0" err="1" smtClean="0">
                <a:ea typeface="Microsoft YaHei" charset="-122"/>
              </a:rPr>
              <a:t>aused</a:t>
            </a:r>
            <a:r>
              <a:rPr lang="cs-CZ" sz="2800" dirty="0" smtClean="0">
                <a:ea typeface="Microsoft YaHei" charset="-122"/>
              </a:rPr>
              <a:t> by </a:t>
            </a:r>
            <a:r>
              <a:rPr lang="cs-CZ" sz="2800" b="1" dirty="0" smtClean="0">
                <a:solidFill>
                  <a:srgbClr val="00B050"/>
                </a:solidFill>
                <a:ea typeface="Microsoft YaHei" charset="-122"/>
              </a:rPr>
              <a:t>gluten</a:t>
            </a:r>
          </a:p>
          <a:p>
            <a:pPr marL="557213" indent="-557213">
              <a:lnSpc>
                <a:spcPct val="90000"/>
              </a:lnSpc>
              <a:spcBef>
                <a:spcPts val="750"/>
              </a:spcBef>
              <a:buClr>
                <a:srgbClr val="FFCC00"/>
              </a:buClr>
              <a:buSzPct val="70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cs-CZ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Microsoft YaHei" charset="-122"/>
              </a:rPr>
              <a:t>genetic</a:t>
            </a:r>
            <a:r>
              <a:rPr lang="cs-CZ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Microsoft YaHei" charset="-122"/>
              </a:rPr>
              <a:t> </a:t>
            </a:r>
            <a:r>
              <a:rPr lang="cs-CZ" sz="2800" dirty="0" smtClean="0">
                <a:ea typeface="Microsoft YaHei" charset="-122"/>
              </a:rPr>
              <a:t>background</a:t>
            </a:r>
          </a:p>
          <a:p>
            <a:pPr marL="557213" indent="-557213">
              <a:lnSpc>
                <a:spcPct val="90000"/>
              </a:lnSpc>
              <a:spcBef>
                <a:spcPts val="750"/>
              </a:spcBef>
              <a:buClr>
                <a:srgbClr val="FFCC00"/>
              </a:buClr>
              <a:buSzPct val="70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cs-CZ" sz="2800" dirty="0">
                <a:ea typeface="Microsoft YaHei" charset="-122"/>
              </a:rPr>
              <a:t>	</a:t>
            </a:r>
            <a:r>
              <a:rPr lang="cs-CZ" sz="2800" dirty="0" smtClean="0">
                <a:ea typeface="Microsoft YaHei" charset="-122"/>
              </a:rPr>
              <a:t>HLA-DQ 2/8, non-HLA </a:t>
            </a:r>
            <a:r>
              <a:rPr lang="cs-CZ" sz="2800" dirty="0" err="1" smtClean="0">
                <a:ea typeface="Microsoft YaHei" charset="-122"/>
              </a:rPr>
              <a:t>genes</a:t>
            </a:r>
            <a:endParaRPr lang="cs-CZ" sz="2800" dirty="0" smtClean="0">
              <a:ea typeface="Microsoft YaHei" charset="-122"/>
            </a:endParaRPr>
          </a:p>
          <a:p>
            <a:pPr marL="255985" indent="-255985">
              <a:lnSpc>
                <a:spcPct val="90000"/>
              </a:lnSpc>
              <a:spcBef>
                <a:spcPts val="750"/>
              </a:spcBef>
              <a:buClr>
                <a:srgbClr val="FFCC00"/>
              </a:buClr>
              <a:buSzPct val="70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cs-CZ" sz="2800" b="1" dirty="0" err="1">
                <a:solidFill>
                  <a:schemeClr val="accent6">
                    <a:lumMod val="75000"/>
                  </a:schemeClr>
                </a:solidFill>
                <a:ea typeface="Microsoft YaHei" charset="-122"/>
              </a:rPr>
              <a:t>a</a:t>
            </a:r>
            <a:r>
              <a:rPr lang="cs-CZ" sz="2800" b="1" dirty="0" err="1" smtClean="0">
                <a:solidFill>
                  <a:schemeClr val="accent6">
                    <a:lumMod val="75000"/>
                  </a:schemeClr>
                </a:solidFill>
                <a:ea typeface="Microsoft YaHei" charset="-122"/>
              </a:rPr>
              <a:t>utoimunne</a:t>
            </a:r>
            <a:r>
              <a:rPr lang="cs-CZ" sz="2800" b="1" dirty="0" smtClean="0">
                <a:solidFill>
                  <a:schemeClr val="accent6">
                    <a:lumMod val="75000"/>
                  </a:schemeClr>
                </a:solidFill>
                <a:ea typeface="Microsoft YaHei" charset="-122"/>
              </a:rPr>
              <a:t> </a:t>
            </a:r>
            <a:r>
              <a:rPr lang="cs-CZ" sz="2800" b="1" dirty="0" err="1" smtClean="0">
                <a:solidFill>
                  <a:schemeClr val="accent6">
                    <a:lumMod val="75000"/>
                  </a:schemeClr>
                </a:solidFill>
                <a:ea typeface="Microsoft YaHei" charset="-122"/>
              </a:rPr>
              <a:t>enteropathy</a:t>
            </a:r>
            <a:r>
              <a:rPr lang="cs-CZ" sz="2800" dirty="0" smtClean="0">
                <a:ea typeface="Microsoft YaHei" charset="-122"/>
              </a:rPr>
              <a:t> …. </a:t>
            </a:r>
            <a:r>
              <a:rPr lang="cs-CZ" sz="2800" b="1" u="sng" dirty="0" err="1" smtClean="0">
                <a:solidFill>
                  <a:srgbClr val="C00000"/>
                </a:solidFill>
                <a:ea typeface="Microsoft YaHei" charset="-122"/>
              </a:rPr>
              <a:t>systemic</a:t>
            </a:r>
            <a:r>
              <a:rPr lang="cs-CZ" sz="2800" b="1" u="sng" dirty="0" smtClean="0">
                <a:solidFill>
                  <a:srgbClr val="C00000"/>
                </a:solidFill>
                <a:ea typeface="Microsoft YaHei" charset="-122"/>
              </a:rPr>
              <a:t> </a:t>
            </a:r>
            <a:r>
              <a:rPr lang="cs-CZ" sz="2800" b="1" u="sng" dirty="0" err="1" smtClean="0">
                <a:solidFill>
                  <a:srgbClr val="C00000"/>
                </a:solidFill>
                <a:ea typeface="Microsoft YaHei" charset="-122"/>
              </a:rPr>
              <a:t>disorder</a:t>
            </a:r>
            <a:endParaRPr lang="cs-CZ" sz="2800" b="1" u="sng" dirty="0">
              <a:solidFill>
                <a:srgbClr val="C00000"/>
              </a:solidFill>
              <a:ea typeface="Microsoft YaHei" charset="-122"/>
            </a:endParaRPr>
          </a:p>
          <a:p>
            <a:pPr marL="255985" indent="-255985">
              <a:lnSpc>
                <a:spcPct val="90000"/>
              </a:lnSpc>
              <a:spcBef>
                <a:spcPts val="750"/>
              </a:spcBef>
              <a:buClr>
                <a:srgbClr val="FFCC00"/>
              </a:buClr>
              <a:buSzPct val="70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cs-CZ" sz="2800" dirty="0">
                <a:ea typeface="Microsoft YaHei" charset="-122"/>
              </a:rPr>
              <a:t>~ 1 </a:t>
            </a:r>
            <a:r>
              <a:rPr lang="cs-CZ" sz="2800" dirty="0" smtClean="0">
                <a:ea typeface="Microsoft YaHei" charset="-122"/>
              </a:rPr>
              <a:t>% </a:t>
            </a:r>
            <a:r>
              <a:rPr lang="cs-CZ" sz="2800" dirty="0" err="1" smtClean="0">
                <a:ea typeface="Microsoft YaHei" charset="-122"/>
              </a:rPr>
              <a:t>worldwide</a:t>
            </a:r>
            <a:endParaRPr lang="cs-CZ" sz="2800" dirty="0" smtClean="0">
              <a:ea typeface="Microsoft YaHei" charset="-122"/>
            </a:endParaRPr>
          </a:p>
          <a:p>
            <a:pPr marL="255985" indent="-255985">
              <a:lnSpc>
                <a:spcPct val="90000"/>
              </a:lnSpc>
              <a:spcBef>
                <a:spcPts val="750"/>
              </a:spcBef>
              <a:buClr>
                <a:srgbClr val="FFCC00"/>
              </a:buClr>
              <a:buSzPct val="70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r>
              <a:rPr lang="cs-CZ" sz="2800" dirty="0" err="1">
                <a:ea typeface="Microsoft YaHei" charset="-122"/>
              </a:rPr>
              <a:t>m</a:t>
            </a:r>
            <a:r>
              <a:rPr lang="cs-CZ" sz="2800" dirty="0" err="1" smtClean="0">
                <a:ea typeface="Microsoft YaHei" charset="-122"/>
              </a:rPr>
              <a:t>ay</a:t>
            </a:r>
            <a:r>
              <a:rPr lang="cs-CZ" sz="2800" dirty="0" smtClean="0">
                <a:ea typeface="Microsoft YaHei" charset="-122"/>
              </a:rPr>
              <a:t> </a:t>
            </a:r>
            <a:r>
              <a:rPr lang="cs-CZ" sz="2800" dirty="0" err="1" smtClean="0">
                <a:ea typeface="Microsoft YaHei" charset="-122"/>
              </a:rPr>
              <a:t>appear</a:t>
            </a:r>
            <a:r>
              <a:rPr lang="cs-CZ" sz="2800" dirty="0" smtClean="0">
                <a:ea typeface="Microsoft YaHei" charset="-122"/>
              </a:rPr>
              <a:t> in </a:t>
            </a:r>
            <a:r>
              <a:rPr lang="cs-CZ" sz="2800" dirty="0" err="1" smtClean="0">
                <a:ea typeface="Microsoft YaHei" charset="-122"/>
              </a:rPr>
              <a:t>any</a:t>
            </a:r>
            <a:r>
              <a:rPr lang="cs-CZ" sz="2800" dirty="0" smtClean="0">
                <a:ea typeface="Microsoft YaHei" charset="-122"/>
              </a:rPr>
              <a:t> </a:t>
            </a:r>
            <a:r>
              <a:rPr lang="cs-CZ" sz="2800" dirty="0" err="1" smtClean="0">
                <a:ea typeface="Microsoft YaHei" charset="-122"/>
              </a:rPr>
              <a:t>age</a:t>
            </a:r>
            <a:endParaRPr lang="cs-CZ" sz="2800" dirty="0" smtClean="0">
              <a:ea typeface="Microsoft YaHei" charset="-122"/>
            </a:endParaRPr>
          </a:p>
          <a:p>
            <a:pPr marL="255985" indent="-255985">
              <a:lnSpc>
                <a:spcPct val="90000"/>
              </a:lnSpc>
              <a:spcBef>
                <a:spcPts val="750"/>
              </a:spcBef>
              <a:buClr>
                <a:srgbClr val="FFCC00"/>
              </a:buClr>
              <a:buSzPct val="70000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  <a:defRPr/>
            </a:pPr>
            <a:endParaRPr lang="cs-CZ" sz="28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 pitchFamily="16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73399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cs-CZ" b="1" dirty="0" err="1" smtClean="0"/>
              <a:t>Clinical</a:t>
            </a:r>
            <a:r>
              <a:rPr lang="cs-CZ" b="1" dirty="0" smtClean="0"/>
              <a:t> </a:t>
            </a:r>
            <a:r>
              <a:rPr lang="cs-CZ" b="1" dirty="0" err="1" smtClean="0"/>
              <a:t>presentation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CeD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577452" y="1340767"/>
            <a:ext cx="2266356" cy="834108"/>
          </a:xfrm>
        </p:spPr>
        <p:txBody>
          <a:bodyPr/>
          <a:lstStyle/>
          <a:p>
            <a:r>
              <a:rPr lang="cs-CZ" dirty="0" err="1" smtClean="0">
                <a:solidFill>
                  <a:srgbClr val="7030A0"/>
                </a:solidFill>
              </a:rPr>
              <a:t>intestinal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577452" y="2174875"/>
            <a:ext cx="4354589" cy="395128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diarrhea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 err="1" smtClean="0"/>
              <a:t>steatorhea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bloating</a:t>
            </a:r>
            <a:endParaRPr lang="cs-CZ" dirty="0" smtClean="0"/>
          </a:p>
          <a:p>
            <a:r>
              <a:rPr lang="cs-CZ" dirty="0" err="1"/>
              <a:t>a</a:t>
            </a:r>
            <a:r>
              <a:rPr lang="cs-CZ" dirty="0" err="1" smtClean="0"/>
              <a:t>bdominal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endParaRPr lang="cs-CZ" dirty="0" smtClean="0"/>
          </a:p>
          <a:p>
            <a:r>
              <a:rPr lang="cs-CZ" dirty="0" err="1" smtClean="0"/>
              <a:t>constipation</a:t>
            </a:r>
            <a:endParaRPr lang="cs-CZ" dirty="0" smtClean="0"/>
          </a:p>
          <a:p>
            <a:r>
              <a:rPr lang="cs-CZ" dirty="0" err="1" smtClean="0"/>
              <a:t>malabsorption</a:t>
            </a:r>
            <a:endParaRPr lang="cs-CZ" dirty="0" smtClean="0"/>
          </a:p>
          <a:p>
            <a:pPr lvl="1"/>
            <a:r>
              <a:rPr lang="cs-CZ" dirty="0" err="1" smtClean="0"/>
              <a:t>failure</a:t>
            </a:r>
            <a:r>
              <a:rPr lang="cs-CZ" dirty="0" smtClean="0"/>
              <a:t> to </a:t>
            </a:r>
            <a:r>
              <a:rPr lang="cs-CZ" dirty="0" err="1" smtClean="0"/>
              <a:t>thrive</a:t>
            </a:r>
            <a:endParaRPr lang="cs-CZ" dirty="0" smtClean="0"/>
          </a:p>
          <a:p>
            <a:pPr lvl="1"/>
            <a:r>
              <a:rPr lang="cs-CZ" dirty="0" err="1" smtClean="0"/>
              <a:t>weight</a:t>
            </a:r>
            <a:r>
              <a:rPr lang="cs-CZ" dirty="0" smtClean="0"/>
              <a:t> </a:t>
            </a:r>
            <a:r>
              <a:rPr lang="cs-CZ" dirty="0" err="1" smtClean="0"/>
              <a:t>loss</a:t>
            </a:r>
            <a:endParaRPr lang="cs-CZ" dirty="0" smtClean="0"/>
          </a:p>
          <a:p>
            <a:pPr lvl="1"/>
            <a:r>
              <a:rPr lang="cs-CZ" dirty="0" err="1" smtClean="0"/>
              <a:t>fatigue</a:t>
            </a:r>
            <a:endParaRPr lang="cs-CZ" dirty="0" smtClean="0"/>
          </a:p>
          <a:p>
            <a:pPr lvl="1"/>
            <a:r>
              <a:rPr lang="cs-CZ" dirty="0" smtClean="0"/>
              <a:t>iron </a:t>
            </a:r>
            <a:r>
              <a:rPr lang="cs-CZ" dirty="0" err="1" smtClean="0"/>
              <a:t>deficiency</a:t>
            </a:r>
            <a:r>
              <a:rPr lang="cs-CZ" dirty="0" smtClean="0"/>
              <a:t>/</a:t>
            </a:r>
            <a:r>
              <a:rPr lang="cs-CZ" dirty="0" err="1" smtClean="0"/>
              <a:t>anemia</a:t>
            </a:r>
            <a:endParaRPr lang="cs-CZ" dirty="0" smtClean="0"/>
          </a:p>
          <a:p>
            <a:pPr lvl="1"/>
            <a:r>
              <a:rPr lang="cs-CZ" dirty="0" err="1" smtClean="0"/>
              <a:t>osteoporosis</a:t>
            </a:r>
            <a:endParaRPr lang="cs-CZ" dirty="0" smtClean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>
          <a:xfrm>
            <a:off x="4283968" y="3429000"/>
            <a:ext cx="3821597" cy="752947"/>
          </a:xfrm>
        </p:spPr>
        <p:txBody>
          <a:bodyPr/>
          <a:lstStyle/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extraintestinal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283968" y="4181947"/>
            <a:ext cx="4402833" cy="2271389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/>
              <a:t>a</a:t>
            </a:r>
            <a:r>
              <a:rPr lang="cs-CZ" dirty="0" err="1" smtClean="0"/>
              <a:t>ll</a:t>
            </a:r>
            <a:r>
              <a:rPr lang="cs-CZ" dirty="0" smtClean="0"/>
              <a:t> organ </a:t>
            </a:r>
            <a:r>
              <a:rPr lang="cs-CZ" dirty="0" err="1" smtClean="0"/>
              <a:t>systems</a:t>
            </a:r>
            <a:endParaRPr lang="cs-CZ" dirty="0" smtClean="0"/>
          </a:p>
          <a:p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impairment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intestinal</a:t>
            </a:r>
            <a:r>
              <a:rPr lang="cs-CZ" dirty="0" smtClean="0"/>
              <a:t> </a:t>
            </a:r>
            <a:r>
              <a:rPr lang="cs-CZ" dirty="0" err="1" smtClean="0"/>
              <a:t>barrier</a:t>
            </a:r>
            <a:r>
              <a:rPr lang="cs-CZ" dirty="0" smtClean="0"/>
              <a:t> and </a:t>
            </a:r>
            <a:r>
              <a:rPr lang="cs-CZ" dirty="0" err="1" smtClean="0"/>
              <a:t>immune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 smtClean="0"/>
          </a:p>
          <a:p>
            <a:r>
              <a:rPr lang="cs-CZ" dirty="0" err="1" smtClean="0"/>
              <a:t>associated</a:t>
            </a:r>
            <a:r>
              <a:rPr lang="cs-CZ" dirty="0" smtClean="0"/>
              <a:t> </a:t>
            </a:r>
            <a:r>
              <a:rPr lang="cs-CZ" dirty="0" err="1" smtClean="0"/>
              <a:t>autoimmune</a:t>
            </a:r>
            <a:r>
              <a:rPr lang="cs-CZ" dirty="0" smtClean="0"/>
              <a:t> </a:t>
            </a:r>
            <a:r>
              <a:rPr lang="cs-CZ" dirty="0" err="1" smtClean="0"/>
              <a:t>diseases</a:t>
            </a:r>
            <a:endParaRPr lang="cs-CZ" dirty="0" smtClean="0"/>
          </a:p>
          <a:p>
            <a:r>
              <a:rPr lang="cs-CZ" dirty="0" smtClean="0"/>
              <a:t>? </a:t>
            </a:r>
            <a:r>
              <a:rPr lang="cs-CZ" dirty="0" err="1" smtClean="0"/>
              <a:t>malignancy</a:t>
            </a:r>
            <a:r>
              <a:rPr lang="cs-CZ" dirty="0" smtClean="0"/>
              <a:t> in non-</a:t>
            </a:r>
            <a:r>
              <a:rPr lang="cs-CZ" dirty="0" err="1" smtClean="0"/>
              <a:t>treated</a:t>
            </a:r>
            <a:r>
              <a:rPr lang="cs-CZ" dirty="0" smtClean="0"/>
              <a:t> </a:t>
            </a:r>
            <a:r>
              <a:rPr lang="cs-CZ" dirty="0" err="1" smtClean="0"/>
              <a:t>CeD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349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400" dirty="0">
                <a:solidFill>
                  <a:schemeClr val="accent6">
                    <a:lumMod val="75000"/>
                  </a:schemeClr>
                </a:solidFill>
                <a:latin typeface="+mj-lt"/>
                <a:ea typeface="Microsoft YaHei" charset="-122"/>
              </a:rPr>
              <a:t>Dermatology</a:t>
            </a:r>
            <a:r>
              <a:rPr lang="cs-CZ" sz="6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Microsoft YaHei" charset="-122"/>
              </a:rPr>
              <a:t> 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571500" indent="-571500"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4000" b="1" dirty="0" smtClean="0">
                <a:ea typeface="Microsoft YaHei" charset="-122"/>
              </a:rPr>
              <a:t>dermatitis </a:t>
            </a:r>
            <a:r>
              <a:rPr lang="cs-CZ" sz="4000" b="1" dirty="0" err="1">
                <a:ea typeface="Microsoft YaHei" charset="-122"/>
              </a:rPr>
              <a:t>herpetiformis</a:t>
            </a:r>
            <a:r>
              <a:rPr lang="cs-CZ" sz="4000" b="1" dirty="0">
                <a:ea typeface="Microsoft YaHei" charset="-122"/>
              </a:rPr>
              <a:t> </a:t>
            </a:r>
            <a:r>
              <a:rPr lang="cs-CZ" sz="4000" b="1" dirty="0" err="1">
                <a:ea typeface="Microsoft YaHei" charset="-122"/>
              </a:rPr>
              <a:t>Duhring</a:t>
            </a:r>
            <a:r>
              <a:rPr lang="cs-CZ" sz="4000" b="1" dirty="0">
                <a:ea typeface="Microsoft YaHei" charset="-122"/>
              </a:rPr>
              <a:t> </a:t>
            </a:r>
          </a:p>
          <a:p>
            <a:pPr marL="571500" indent="-571500" eaLnBrk="1" hangingPunct="1"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cs-CZ" sz="4000" dirty="0" smtClean="0">
              <a:ea typeface="Microsoft YaHei" charset="-122"/>
            </a:endParaRPr>
          </a:p>
          <a:p>
            <a:pPr marL="571500" indent="-571500" eaLnBrk="1" hangingPunct="1"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4000" dirty="0" err="1" smtClean="0">
                <a:ea typeface="Microsoft YaHei" charset="-122"/>
              </a:rPr>
              <a:t>alopecia</a:t>
            </a:r>
            <a:r>
              <a:rPr lang="cs-CZ" sz="4000" dirty="0" smtClean="0">
                <a:ea typeface="Microsoft YaHei" charset="-122"/>
              </a:rPr>
              <a:t> </a:t>
            </a:r>
            <a:r>
              <a:rPr lang="cs-CZ" sz="4000" dirty="0" err="1" smtClean="0">
                <a:ea typeface="Microsoft YaHei" charset="-122"/>
              </a:rPr>
              <a:t>areata</a:t>
            </a:r>
            <a:endParaRPr lang="cs-CZ" sz="4000" dirty="0" smtClean="0">
              <a:ea typeface="Microsoft YaHei" charset="-122"/>
            </a:endParaRPr>
          </a:p>
          <a:p>
            <a:pPr marL="571500" indent="-571500" eaLnBrk="1" hangingPunct="1"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cs-CZ" sz="4000" dirty="0" smtClean="0">
                <a:ea typeface="Microsoft YaHei" charset="-122"/>
              </a:rPr>
              <a:t>psoriasis</a:t>
            </a:r>
            <a:endParaRPr lang="cs-CZ" sz="4000" dirty="0"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63619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Gastroenterology and hepatology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>
                <a:ea typeface="Microsoft YaHei" charset="-122"/>
              </a:rPr>
              <a:t>microscopic</a:t>
            </a:r>
            <a:r>
              <a:rPr lang="cs-CZ" b="1" dirty="0" smtClean="0">
                <a:ea typeface="Microsoft YaHei" charset="-122"/>
              </a:rPr>
              <a:t> </a:t>
            </a:r>
            <a:r>
              <a:rPr lang="cs-CZ" b="1" dirty="0" err="1">
                <a:ea typeface="Microsoft YaHei" charset="-122"/>
              </a:rPr>
              <a:t>colitis</a:t>
            </a:r>
            <a:r>
              <a:rPr lang="cs-CZ" b="1" dirty="0">
                <a:ea typeface="Microsoft YaHei" charset="-122"/>
              </a:rPr>
              <a:t> </a:t>
            </a:r>
            <a:endParaRPr lang="cs-CZ" b="1" dirty="0" smtClean="0">
              <a:ea typeface="Microsoft YaHei" charset="-122"/>
            </a:endParaRPr>
          </a:p>
          <a:p>
            <a:r>
              <a:rPr lang="cs-CZ" b="1" dirty="0" err="1" smtClean="0">
                <a:ea typeface="Microsoft YaHei" charset="-122"/>
              </a:rPr>
              <a:t>autoimmune</a:t>
            </a:r>
            <a:r>
              <a:rPr lang="cs-CZ" b="1" dirty="0" smtClean="0">
                <a:ea typeface="Microsoft YaHei" charset="-122"/>
              </a:rPr>
              <a:t> hepatitis</a:t>
            </a:r>
          </a:p>
          <a:p>
            <a:endParaRPr lang="cs-CZ" b="1" dirty="0" smtClean="0">
              <a:ea typeface="Microsoft YaHei" charset="-122"/>
            </a:endParaRPr>
          </a:p>
          <a:p>
            <a:r>
              <a:rPr lang="cs-CZ" dirty="0" err="1" smtClean="0">
                <a:ea typeface="Microsoft YaHei" charset="-122"/>
              </a:rPr>
              <a:t>primary</a:t>
            </a:r>
            <a:r>
              <a:rPr lang="cs-CZ" dirty="0" smtClean="0">
                <a:ea typeface="Microsoft YaHei" charset="-122"/>
              </a:rPr>
              <a:t> </a:t>
            </a:r>
            <a:r>
              <a:rPr lang="cs-CZ" dirty="0" err="1">
                <a:ea typeface="Microsoft YaHei" charset="-122"/>
              </a:rPr>
              <a:t>biliary</a:t>
            </a:r>
            <a:r>
              <a:rPr lang="cs-CZ" dirty="0">
                <a:ea typeface="Microsoft YaHei" charset="-122"/>
              </a:rPr>
              <a:t> cholangitis and  		</a:t>
            </a:r>
            <a:r>
              <a:rPr lang="cs-CZ" dirty="0" err="1">
                <a:ea typeface="Microsoft YaHei" charset="-122"/>
              </a:rPr>
              <a:t>primary</a:t>
            </a:r>
            <a:r>
              <a:rPr lang="cs-CZ" dirty="0">
                <a:ea typeface="Microsoft YaHei" charset="-122"/>
              </a:rPr>
              <a:t> </a:t>
            </a:r>
            <a:r>
              <a:rPr lang="cs-CZ" dirty="0" err="1">
                <a:ea typeface="Microsoft YaHei" charset="-122"/>
              </a:rPr>
              <a:t>sclerosing</a:t>
            </a:r>
            <a:r>
              <a:rPr lang="cs-CZ" dirty="0">
                <a:ea typeface="Microsoft YaHei" charset="-122"/>
              </a:rPr>
              <a:t> </a:t>
            </a:r>
            <a:r>
              <a:rPr lang="cs-CZ" dirty="0" smtClean="0">
                <a:ea typeface="Microsoft YaHei" charset="-122"/>
              </a:rPr>
              <a:t>cholangitis</a:t>
            </a:r>
          </a:p>
          <a:p>
            <a:r>
              <a:rPr lang="cs-CZ" dirty="0" err="1" smtClean="0">
                <a:ea typeface="Microsoft YaHei" charset="-122"/>
              </a:rPr>
              <a:t>irritable</a:t>
            </a:r>
            <a:r>
              <a:rPr lang="cs-CZ" dirty="0" smtClean="0">
                <a:ea typeface="Microsoft YaHei" charset="-122"/>
              </a:rPr>
              <a:t> </a:t>
            </a:r>
            <a:r>
              <a:rPr lang="cs-CZ" dirty="0" err="1">
                <a:ea typeface="Microsoft YaHei" charset="-122"/>
              </a:rPr>
              <a:t>bowel</a:t>
            </a:r>
            <a:r>
              <a:rPr lang="cs-CZ" dirty="0">
                <a:ea typeface="Microsoft YaHei" charset="-122"/>
              </a:rPr>
              <a:t> </a:t>
            </a:r>
            <a:r>
              <a:rPr lang="cs-CZ" dirty="0" smtClean="0">
                <a:ea typeface="Microsoft YaHei" charset="-122"/>
              </a:rPr>
              <a:t>syndrome</a:t>
            </a:r>
          </a:p>
          <a:p>
            <a:r>
              <a:rPr lang="cs-CZ" dirty="0" err="1" smtClean="0">
                <a:ea typeface="Microsoft YaHei" charset="-122"/>
              </a:rPr>
              <a:t>inflammatory</a:t>
            </a:r>
            <a:r>
              <a:rPr lang="cs-CZ" dirty="0" smtClean="0">
                <a:ea typeface="Microsoft YaHei" charset="-122"/>
              </a:rPr>
              <a:t> </a:t>
            </a:r>
            <a:r>
              <a:rPr lang="cs-CZ" dirty="0" err="1">
                <a:ea typeface="Microsoft YaHei" charset="-122"/>
              </a:rPr>
              <a:t>bowel</a:t>
            </a:r>
            <a:r>
              <a:rPr lang="cs-CZ" dirty="0">
                <a:ea typeface="Microsoft YaHei" charset="-122"/>
              </a:rPr>
              <a:t> </a:t>
            </a:r>
            <a:r>
              <a:rPr lang="cs-CZ" dirty="0" err="1">
                <a:ea typeface="Microsoft YaHei" charset="-122"/>
              </a:rPr>
              <a:t>diseases</a:t>
            </a:r>
            <a:endParaRPr lang="cs-CZ" dirty="0">
              <a:ea typeface="Microsoft YaHei" charset="-12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8998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Endocrinology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ea typeface="Microsoft YaHei" charset="-122"/>
              </a:rPr>
              <a:t>t</a:t>
            </a:r>
            <a:r>
              <a:rPr lang="cs-CZ" b="1" dirty="0" smtClean="0"/>
              <a:t>ype </a:t>
            </a:r>
            <a:r>
              <a:rPr lang="cs-CZ" b="1" dirty="0"/>
              <a:t>1 diabetes </a:t>
            </a:r>
            <a:r>
              <a:rPr lang="cs-CZ" b="1" dirty="0" err="1" smtClean="0"/>
              <a:t>mellitus</a:t>
            </a:r>
            <a:endParaRPr lang="cs-CZ" b="1" dirty="0" smtClean="0"/>
          </a:p>
          <a:p>
            <a:r>
              <a:rPr lang="cs-CZ" b="1" dirty="0" err="1" smtClean="0">
                <a:ea typeface="Microsoft YaHei" charset="-122"/>
              </a:rPr>
              <a:t>a</a:t>
            </a:r>
            <a:r>
              <a:rPr lang="cs-CZ" b="1" dirty="0" err="1" smtClean="0"/>
              <a:t>utoimmune</a:t>
            </a:r>
            <a:r>
              <a:rPr lang="cs-CZ" b="1" dirty="0" smtClean="0"/>
              <a:t> </a:t>
            </a:r>
            <a:r>
              <a:rPr lang="cs-CZ" b="1" dirty="0" err="1" smtClean="0"/>
              <a:t>thyroiditis</a:t>
            </a:r>
            <a:endParaRPr lang="cs-CZ" b="1" dirty="0" smtClean="0"/>
          </a:p>
          <a:p>
            <a:endParaRPr lang="cs-CZ" dirty="0"/>
          </a:p>
          <a:p>
            <a:r>
              <a:rPr lang="cs-CZ" dirty="0" smtClean="0"/>
              <a:t> </a:t>
            </a:r>
            <a:r>
              <a:rPr lang="cs-CZ" dirty="0" err="1"/>
              <a:t>Addison</a:t>
            </a:r>
            <a:r>
              <a:rPr lang="cs-CZ" dirty="0"/>
              <a:t> </a:t>
            </a:r>
            <a:r>
              <a:rPr lang="cs-CZ" dirty="0" err="1" smtClean="0"/>
              <a:t>disease</a:t>
            </a:r>
            <a:endParaRPr lang="cs-CZ" dirty="0" smtClean="0"/>
          </a:p>
          <a:p>
            <a:r>
              <a:rPr lang="cs-CZ" dirty="0" smtClean="0">
                <a:ea typeface="Microsoft YaHei" charset="-122"/>
              </a:rPr>
              <a:t> </a:t>
            </a:r>
            <a:r>
              <a:rPr lang="cs-CZ" dirty="0" err="1">
                <a:ea typeface="Microsoft YaHei" charset="-122"/>
              </a:rPr>
              <a:t>osteoporosis</a:t>
            </a:r>
            <a:endParaRPr lang="cs-CZ" dirty="0">
              <a:ea typeface="Microsoft YaHei" charset="-12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6940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Hematology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i</a:t>
            </a:r>
            <a:r>
              <a:rPr lang="en-US" b="1" dirty="0" err="1"/>
              <a:t>ron</a:t>
            </a:r>
            <a:r>
              <a:rPr lang="en-US" b="1" dirty="0"/>
              <a:t> deficiency </a:t>
            </a:r>
            <a:r>
              <a:rPr lang="en-US" b="1" dirty="0" smtClean="0"/>
              <a:t>anemia</a:t>
            </a:r>
            <a:endParaRPr lang="cs-CZ" b="1" dirty="0" smtClean="0"/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ea typeface="Microsoft YaHei" charset="-122"/>
              </a:rPr>
              <a:t>non-</a:t>
            </a:r>
            <a:r>
              <a:rPr lang="cs-CZ" dirty="0" err="1" smtClean="0">
                <a:ea typeface="Microsoft YaHei" charset="-122"/>
              </a:rPr>
              <a:t>Hodgkin</a:t>
            </a:r>
            <a:r>
              <a:rPr lang="cs-CZ" dirty="0" smtClean="0">
                <a:ea typeface="Microsoft YaHei" charset="-122"/>
              </a:rPr>
              <a:t> </a:t>
            </a:r>
            <a:r>
              <a:rPr lang="cs-CZ" dirty="0" err="1" smtClean="0">
                <a:ea typeface="Microsoft YaHei" charset="-122"/>
              </a:rPr>
              <a:t>lymphoma</a:t>
            </a:r>
            <a:endParaRPr lang="cs-CZ" dirty="0" smtClean="0">
              <a:ea typeface="Microsoft YaHei" charset="-122"/>
            </a:endParaRPr>
          </a:p>
          <a:p>
            <a:r>
              <a:rPr lang="cs-CZ" dirty="0" err="1" smtClean="0">
                <a:ea typeface="Microsoft YaHei" charset="-122"/>
              </a:rPr>
              <a:t>intestinal</a:t>
            </a:r>
            <a:r>
              <a:rPr lang="cs-CZ" dirty="0" smtClean="0">
                <a:ea typeface="Microsoft YaHei" charset="-122"/>
              </a:rPr>
              <a:t> </a:t>
            </a:r>
            <a:r>
              <a:rPr lang="cs-CZ" dirty="0">
                <a:ea typeface="Microsoft YaHei" charset="-122"/>
              </a:rPr>
              <a:t>T-cell </a:t>
            </a:r>
            <a:r>
              <a:rPr lang="cs-CZ" dirty="0" err="1">
                <a:ea typeface="Microsoft YaHei" charset="-122"/>
              </a:rPr>
              <a:t>lymphoma</a:t>
            </a:r>
            <a:endParaRPr lang="cs-CZ" dirty="0">
              <a:ea typeface="Microsoft YaHei" charset="-12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4282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Neurology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ea typeface="Microsoft YaHei" charset="-122"/>
              </a:rPr>
              <a:t>gluten </a:t>
            </a:r>
            <a:r>
              <a:rPr lang="cs-CZ" b="1" dirty="0" err="1" smtClean="0">
                <a:ea typeface="Microsoft YaHei" charset="-122"/>
              </a:rPr>
              <a:t>ataxia</a:t>
            </a:r>
            <a:endParaRPr lang="cs-CZ" b="1" dirty="0" smtClean="0">
              <a:ea typeface="Microsoft YaHei" charset="-122"/>
            </a:endParaRPr>
          </a:p>
          <a:p>
            <a:r>
              <a:rPr lang="cs-CZ" b="1" dirty="0" err="1" smtClean="0">
                <a:ea typeface="Microsoft YaHei" charset="-122"/>
              </a:rPr>
              <a:t>peripheral</a:t>
            </a:r>
            <a:r>
              <a:rPr lang="cs-CZ" b="1" dirty="0" smtClean="0">
                <a:ea typeface="Microsoft YaHei" charset="-122"/>
              </a:rPr>
              <a:t> </a:t>
            </a:r>
            <a:r>
              <a:rPr lang="cs-CZ" b="1" dirty="0" err="1" smtClean="0">
                <a:ea typeface="Microsoft YaHei" charset="-122"/>
              </a:rPr>
              <a:t>neuropathy</a:t>
            </a:r>
            <a:endParaRPr lang="cs-CZ" b="1" dirty="0" smtClean="0">
              <a:ea typeface="Microsoft YaHei" charset="-122"/>
            </a:endParaRPr>
          </a:p>
          <a:p>
            <a:endParaRPr lang="cs-CZ" dirty="0">
              <a:ea typeface="Microsoft YaHei" charset="-122"/>
            </a:endParaRPr>
          </a:p>
          <a:p>
            <a:r>
              <a:rPr lang="cs-CZ" dirty="0" smtClean="0">
                <a:ea typeface="Microsoft YaHei" charset="-122"/>
              </a:rPr>
              <a:t> </a:t>
            </a:r>
            <a:r>
              <a:rPr lang="cs-CZ" dirty="0" err="1">
                <a:ea typeface="Microsoft YaHei" charset="-122"/>
              </a:rPr>
              <a:t>multiple</a:t>
            </a:r>
            <a:r>
              <a:rPr lang="cs-CZ" dirty="0">
                <a:ea typeface="Microsoft YaHei" charset="-122"/>
              </a:rPr>
              <a:t> </a:t>
            </a:r>
            <a:r>
              <a:rPr lang="cs-CZ" dirty="0" err="1" smtClean="0">
                <a:ea typeface="Microsoft YaHei" charset="-122"/>
              </a:rPr>
              <a:t>sclerosis</a:t>
            </a:r>
            <a:endParaRPr lang="cs-CZ" dirty="0" smtClean="0">
              <a:ea typeface="Microsoft YaHei" charset="-122"/>
            </a:endParaRPr>
          </a:p>
          <a:p>
            <a:r>
              <a:rPr lang="cs-CZ" dirty="0" smtClean="0">
                <a:ea typeface="Microsoft YaHei" charset="-122"/>
              </a:rPr>
              <a:t> </a:t>
            </a:r>
            <a:r>
              <a:rPr lang="cs-CZ" dirty="0" err="1">
                <a:ea typeface="Microsoft YaHei" charset="-122"/>
              </a:rPr>
              <a:t>myopathy</a:t>
            </a:r>
            <a:r>
              <a:rPr lang="cs-CZ" dirty="0">
                <a:ea typeface="Microsoft YaHei" charset="-122"/>
              </a:rPr>
              <a:t> </a:t>
            </a:r>
            <a:r>
              <a:rPr lang="cs-CZ" dirty="0" err="1">
                <a:ea typeface="Microsoft YaHei" charset="-122"/>
              </a:rPr>
              <a:t>of</a:t>
            </a:r>
            <a:r>
              <a:rPr lang="cs-CZ" dirty="0">
                <a:ea typeface="Microsoft YaHei" charset="-122"/>
              </a:rPr>
              <a:t> </a:t>
            </a:r>
            <a:r>
              <a:rPr lang="cs-CZ" dirty="0" err="1">
                <a:ea typeface="Microsoft YaHei" charset="-122"/>
              </a:rPr>
              <a:t>unknown</a:t>
            </a:r>
            <a:r>
              <a:rPr lang="cs-CZ" dirty="0">
                <a:ea typeface="Microsoft YaHei" charset="-122"/>
              </a:rPr>
              <a:t> </a:t>
            </a:r>
            <a:r>
              <a:rPr lang="cs-CZ" dirty="0" err="1" smtClean="0">
                <a:ea typeface="Microsoft YaHei" charset="-122"/>
              </a:rPr>
              <a:t>origin</a:t>
            </a:r>
            <a:endParaRPr lang="cs-CZ" dirty="0" smtClean="0">
              <a:ea typeface="Microsoft YaHei" charset="-122"/>
            </a:endParaRPr>
          </a:p>
          <a:p>
            <a:r>
              <a:rPr lang="cs-CZ" dirty="0" smtClean="0">
                <a:ea typeface="Microsoft YaHei" charset="-122"/>
              </a:rPr>
              <a:t> </a:t>
            </a:r>
            <a:r>
              <a:rPr lang="cs-CZ" dirty="0" err="1">
                <a:ea typeface="Microsoft YaHei" charset="-122"/>
              </a:rPr>
              <a:t>myastenia</a:t>
            </a:r>
            <a:r>
              <a:rPr lang="cs-CZ" dirty="0">
                <a:ea typeface="Microsoft YaHei" charset="-122"/>
              </a:rPr>
              <a:t> </a:t>
            </a:r>
            <a:r>
              <a:rPr lang="cs-CZ" dirty="0" smtClean="0">
                <a:ea typeface="Microsoft YaHei" charset="-122"/>
              </a:rPr>
              <a:t>gravis</a:t>
            </a:r>
          </a:p>
          <a:p>
            <a:r>
              <a:rPr lang="cs-CZ" dirty="0" smtClean="0">
                <a:ea typeface="Microsoft YaHei" charset="-122"/>
              </a:rPr>
              <a:t> </a:t>
            </a:r>
            <a:r>
              <a:rPr lang="cs-CZ" dirty="0" err="1"/>
              <a:t>recurring</a:t>
            </a:r>
            <a:r>
              <a:rPr lang="cs-CZ" dirty="0"/>
              <a:t> </a:t>
            </a:r>
            <a:r>
              <a:rPr lang="cs-CZ" dirty="0" err="1" smtClean="0"/>
              <a:t>headaches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/>
              <a:t>seizures</a:t>
            </a:r>
            <a:r>
              <a:rPr lang="cs-CZ" dirty="0">
                <a:ea typeface="Microsoft YaHei" charset="-122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0957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Immunology</a:t>
            </a: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cs-CZ" dirty="0" err="1" smtClean="0">
                <a:solidFill>
                  <a:schemeClr val="accent6">
                    <a:lumMod val="75000"/>
                  </a:schemeClr>
                </a:solidFill>
              </a:rPr>
              <a:t>rheumatology</a:t>
            </a:r>
            <a:endParaRPr lang="cs-CZ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b="1" dirty="0" err="1" smtClean="0">
                <a:ea typeface="Microsoft YaHei" charset="-122"/>
              </a:rPr>
              <a:t>IgA</a:t>
            </a:r>
            <a:r>
              <a:rPr lang="cs-CZ" b="1" dirty="0" smtClean="0">
                <a:ea typeface="Microsoft YaHei" charset="-122"/>
              </a:rPr>
              <a:t> </a:t>
            </a:r>
            <a:r>
              <a:rPr lang="cs-CZ" b="1" dirty="0" err="1">
                <a:ea typeface="Microsoft YaHei" charset="-122"/>
              </a:rPr>
              <a:t>deficiency</a:t>
            </a:r>
            <a:r>
              <a:rPr lang="cs-CZ" b="1" dirty="0">
                <a:ea typeface="Microsoft YaHei" charset="-122"/>
              </a:rPr>
              <a:t> </a:t>
            </a:r>
            <a:endParaRPr lang="cs-CZ" b="1" dirty="0" smtClean="0">
              <a:ea typeface="Microsoft YaHei" charset="-122"/>
            </a:endParaRPr>
          </a:p>
          <a:p>
            <a:r>
              <a:rPr lang="cs-CZ" dirty="0" err="1" smtClean="0">
                <a:ea typeface="Microsoft YaHei" charset="-122"/>
              </a:rPr>
              <a:t>atopic</a:t>
            </a:r>
            <a:r>
              <a:rPr lang="cs-CZ" dirty="0" smtClean="0">
                <a:ea typeface="Microsoft YaHei" charset="-122"/>
              </a:rPr>
              <a:t> </a:t>
            </a:r>
            <a:r>
              <a:rPr lang="cs-CZ" dirty="0" err="1" smtClean="0">
                <a:ea typeface="Microsoft YaHei" charset="-122"/>
              </a:rPr>
              <a:t>conditions</a:t>
            </a:r>
            <a:endParaRPr lang="cs-CZ" dirty="0">
              <a:ea typeface="Microsoft YaHei" charset="-122"/>
            </a:endParaRPr>
          </a:p>
          <a:p>
            <a:endParaRPr lang="cs-CZ" altLang="cs-CZ" dirty="0" smtClean="0"/>
          </a:p>
          <a:p>
            <a:r>
              <a:rPr lang="cs-CZ" altLang="cs-CZ" dirty="0" err="1" smtClean="0"/>
              <a:t>Sjögren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syndroma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rheumatoid</a:t>
            </a:r>
            <a:r>
              <a:rPr lang="cs-CZ" altLang="cs-CZ" dirty="0" smtClean="0"/>
              <a:t> arthritis,  </a:t>
            </a:r>
            <a:r>
              <a:rPr lang="cs-CZ" altLang="cs-CZ" dirty="0" err="1"/>
              <a:t>systemic</a:t>
            </a:r>
            <a:r>
              <a:rPr lang="cs-CZ" altLang="cs-CZ" dirty="0"/>
              <a:t> lupus </a:t>
            </a:r>
            <a:r>
              <a:rPr lang="cs-CZ" altLang="cs-CZ" dirty="0" err="1" smtClean="0"/>
              <a:t>erythematosus</a:t>
            </a:r>
            <a:r>
              <a:rPr lang="cs-CZ" dirty="0" smtClean="0">
                <a:ea typeface="Microsoft YaHei" charset="-122"/>
              </a:rPr>
              <a:t> </a:t>
            </a:r>
            <a:endParaRPr lang="cs-CZ" dirty="0">
              <a:ea typeface="Microsoft YaHei" charset="-12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8227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366</Words>
  <Application>Microsoft Office PowerPoint</Application>
  <PresentationFormat>Předvádění na obrazovce (4:3)</PresentationFormat>
  <Paragraphs>134</Paragraphs>
  <Slides>17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 Celiac disease  </vt:lpstr>
      <vt:lpstr>Snímek 2</vt:lpstr>
      <vt:lpstr>Clinical presentation of CeD</vt:lpstr>
      <vt:lpstr>Snímek 4</vt:lpstr>
      <vt:lpstr>Gastroenterology and hepatology</vt:lpstr>
      <vt:lpstr>Endocrinology</vt:lpstr>
      <vt:lpstr>Hematology</vt:lpstr>
      <vt:lpstr>Neurology</vt:lpstr>
      <vt:lpstr>Immunology and rheumatology</vt:lpstr>
      <vt:lpstr>Gynecology and sexuology</vt:lpstr>
      <vt:lpstr>Stomatology</vt:lpstr>
      <vt:lpstr>Psychiatry</vt:lpstr>
      <vt:lpstr>Screening for CeD</vt:lpstr>
      <vt:lpstr>Diagnosis of celiac disease</vt:lpstr>
      <vt:lpstr>Snímek 15</vt:lpstr>
      <vt:lpstr>Treatment of CeD</vt:lpstr>
      <vt:lpstr>Snímek 17</vt:lpstr>
    </vt:vector>
  </TitlesOfParts>
  <Company>FNKV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Celiac disease  </dc:title>
  <dc:creator>hoffmanovai</dc:creator>
  <cp:lastModifiedBy>hoffmanova792</cp:lastModifiedBy>
  <cp:revision>394</cp:revision>
  <dcterms:created xsi:type="dcterms:W3CDTF">2017-01-20T12:13:33Z</dcterms:created>
  <dcterms:modified xsi:type="dcterms:W3CDTF">2023-07-13T12:03:13Z</dcterms:modified>
</cp:coreProperties>
</file>