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8" r:id="rId30"/>
    <p:sldId id="284" r:id="rId31"/>
    <p:sldId id="285" r:id="rId32"/>
    <p:sldId id="286" r:id="rId33"/>
    <p:sldId id="287"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811B4F6-6C86-4B84-830E-C6E27A1ED0FC}">
  <a:tblStyle styleId="{3811B4F6-6C86-4B84-830E-C6E27A1ED0F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156" d="100"/>
          <a:sy n="156" d="100"/>
        </p:scale>
        <p:origin x="-280"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895573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52204c83d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52204c83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45cdb09b0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45cdb09b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52204c83d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52204c83d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52204c83d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52204c83d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52204c83d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52204c83d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52204c83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52204c83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52204c83d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52204c83d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52204c83d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52204c83d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52204c83d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52204c83d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52204c83d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52204c83d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d14bc0efd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d14bc0ef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52204c83d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52204c83d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52204c83d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52204c83d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52204c83d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52204c83d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52204c83d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52204c83d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45cdb09b0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45cdb09b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52204c83d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52204c83d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52204c83d_0_4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552204c83d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45cdb09b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45cdb09b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52204c83d_0_4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52204c83d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52204c83d_0_4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552204c83d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45cdb09b0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45cdb09b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52204c83d_0_4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552204c83d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52204c83d_0_4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52204c83d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52204c83d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52204c83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45cdb09b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45cdb09b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52204c83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52204c8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52204c83d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52204c83d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52204c83d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52204c83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45cdb09b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45cdb09b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52204c83d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52204c83d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lvl="0"/>
            <a:r>
              <a:rPr lang="en" dirty="0"/>
              <a:t>The public </a:t>
            </a:r>
            <a:r>
              <a:rPr lang="en" dirty="0" smtClean="0"/>
              <a:t>sphere </a:t>
            </a:r>
            <a:r>
              <a:rPr lang="en" dirty="0"/>
              <a:t>and democracy</a:t>
            </a: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28th March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t>MASS MEDIA</a:t>
            </a:r>
            <a:r>
              <a:rPr lang="en"/>
              <a:t> </a:t>
            </a:r>
            <a:endParaRPr/>
          </a:p>
          <a:p>
            <a:pPr marL="0" lvl="0" indent="0" algn="ctr" rtl="0">
              <a:spcBef>
                <a:spcPts val="0"/>
              </a:spcBef>
              <a:spcAft>
                <a:spcPts val="0"/>
              </a:spcAft>
              <a:buNone/>
            </a:pPr>
            <a:endParaRPr/>
          </a:p>
          <a:p>
            <a:pPr marL="0" lvl="0" indent="0" algn="ctr" rtl="0">
              <a:spcBef>
                <a:spcPts val="0"/>
              </a:spcBef>
              <a:spcAft>
                <a:spcPts val="0"/>
              </a:spcAft>
              <a:buNone/>
            </a:pPr>
            <a:r>
              <a:rPr lang="en"/>
              <a:t>What's their effect on the democratic functions of public deliberation?</a:t>
            </a:r>
            <a:endParaRPr/>
          </a:p>
          <a:p>
            <a:pPr marL="457200" lvl="0" indent="0" algn="l" rtl="0">
              <a:spcBef>
                <a:spcPts val="0"/>
              </a:spcBef>
              <a:spcAft>
                <a:spcPts val="0"/>
              </a:spcAft>
              <a:buNone/>
            </a:pPr>
            <a:endParaRPr/>
          </a:p>
        </p:txBody>
      </p:sp>
      <p:cxnSp>
        <p:nvCxnSpPr>
          <p:cNvPr id="114" name="Google Shape;114;p22"/>
          <p:cNvCxnSpPr/>
          <p:nvPr/>
        </p:nvCxnSpPr>
        <p:spPr>
          <a:xfrm>
            <a:off x="-415950" y="4665825"/>
            <a:ext cx="1427100" cy="14271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power of mass media</a:t>
            </a:r>
            <a:endParaRPr/>
          </a:p>
        </p:txBody>
      </p:sp>
      <p:sp>
        <p:nvSpPr>
          <p:cNvPr id="120" name="Google Shape;120;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to select and process politically relevant content </a:t>
            </a:r>
            <a:r>
              <a:rPr lang="en">
                <a:solidFill>
                  <a:schemeClr val="dk1"/>
                </a:solidFill>
              </a:rPr>
              <a:t>(</a:t>
            </a:r>
            <a:r>
              <a:rPr lang="en" b="1">
                <a:solidFill>
                  <a:schemeClr val="dk1"/>
                </a:solidFill>
              </a:rPr>
              <a:t>“gate keeping”, news values</a:t>
            </a:r>
            <a:r>
              <a:rPr lang="en">
                <a:solidFill>
                  <a:schemeClr val="dk1"/>
                </a:solidFill>
              </a:rPr>
              <a:t>) </a:t>
            </a:r>
            <a:r>
              <a:rPr lang="en">
                <a:solidFill>
                  <a:srgbClr val="000000"/>
                </a:solidFill>
              </a:rPr>
              <a:t>and thus intervene in formation of public opinions </a:t>
            </a: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asymmetric actor–audience relation (lack of reciprocity speaker-adressee)</a:t>
            </a: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stratification of opportunities to access channels of mediated communication (Koopmans: winners &amp; loosers, a power structure)</a:t>
            </a:r>
            <a:endParaRPr>
              <a:solidFill>
                <a:srgbClr val="000000"/>
              </a:solidFill>
            </a:endParaRPr>
          </a:p>
          <a:p>
            <a:pPr marL="0" lvl="0" indent="0" algn="l" rtl="0">
              <a:spcBef>
                <a:spcPts val="1600"/>
              </a:spcBef>
              <a:spcAft>
                <a:spcPts val="0"/>
              </a:spcAft>
              <a:buNone/>
            </a:pPr>
            <a:r>
              <a:rPr lang="en" b="1">
                <a:solidFill>
                  <a:srgbClr val="000000"/>
                </a:solidFill>
              </a:rPr>
              <a:t>Media effect models (Scheufele 2007)</a:t>
            </a:r>
            <a:endParaRPr b="1">
              <a:solidFill>
                <a:srgbClr val="000000"/>
              </a:solidFill>
            </a:endParaRPr>
          </a:p>
          <a:p>
            <a:pPr marL="457200" lvl="0" indent="-342900" algn="l" rtl="0">
              <a:spcBef>
                <a:spcPts val="1600"/>
              </a:spcBef>
              <a:spcAft>
                <a:spcPts val="0"/>
              </a:spcAft>
              <a:buClr>
                <a:srgbClr val="000000"/>
              </a:buClr>
              <a:buSzPts val="1800"/>
              <a:buChar char="-"/>
            </a:pPr>
            <a:r>
              <a:rPr lang="en" i="1">
                <a:solidFill>
                  <a:srgbClr val="000000"/>
                </a:solidFill>
              </a:rPr>
              <a:t>Agenda-setting</a:t>
            </a:r>
            <a:r>
              <a:rPr lang="en">
                <a:solidFill>
                  <a:srgbClr val="000000"/>
                </a:solidFill>
              </a:rPr>
              <a:t> (changes in the importance attributed to issues)</a:t>
            </a:r>
            <a:endParaRPr>
              <a:solidFill>
                <a:srgbClr val="000000"/>
              </a:solidFill>
            </a:endParaRPr>
          </a:p>
          <a:p>
            <a:pPr marL="457200" lvl="0" indent="-342900" algn="l" rtl="0">
              <a:spcBef>
                <a:spcPts val="0"/>
              </a:spcBef>
              <a:spcAft>
                <a:spcPts val="0"/>
              </a:spcAft>
              <a:buClr>
                <a:srgbClr val="000000"/>
              </a:buClr>
              <a:buSzPts val="1800"/>
              <a:buChar char="-"/>
            </a:pPr>
            <a:r>
              <a:rPr lang="en" i="1">
                <a:solidFill>
                  <a:srgbClr val="000000"/>
                </a:solidFill>
              </a:rPr>
              <a:t>Priming</a:t>
            </a:r>
            <a:r>
              <a:rPr lang="en">
                <a:solidFill>
                  <a:srgbClr val="000000"/>
                </a:solidFill>
              </a:rPr>
              <a:t> (changes in the standards people use to make political evaluations)</a:t>
            </a:r>
            <a:endParaRPr>
              <a:solidFill>
                <a:srgbClr val="000000"/>
              </a:solidFill>
            </a:endParaRPr>
          </a:p>
          <a:p>
            <a:pPr marL="457200" lvl="0" indent="-342900" algn="l" rtl="0">
              <a:spcBef>
                <a:spcPts val="0"/>
              </a:spcBef>
              <a:spcAft>
                <a:spcPts val="0"/>
              </a:spcAft>
              <a:buClr>
                <a:srgbClr val="000000"/>
              </a:buClr>
              <a:buSzPts val="1800"/>
              <a:buChar char="-"/>
            </a:pPr>
            <a:r>
              <a:rPr lang="en" i="1">
                <a:solidFill>
                  <a:srgbClr val="000000"/>
                </a:solidFill>
              </a:rPr>
              <a:t>Framing</a:t>
            </a:r>
            <a:r>
              <a:rPr lang="en">
                <a:solidFill>
                  <a:srgbClr val="000000"/>
                </a:solidFill>
              </a:rPr>
              <a:t> (changes in how the issue is understood) - inspired by Goffman</a:t>
            </a:r>
            <a:endParaRPr>
              <a:solidFill>
                <a:srgbClr val="000000"/>
              </a:solidFill>
            </a:endParaRPr>
          </a:p>
          <a:p>
            <a:pPr marL="457200" lvl="0" indent="0" algn="l" rtl="0">
              <a:spcBef>
                <a:spcPts val="1600"/>
              </a:spcBef>
              <a:spcAft>
                <a:spcPts val="1600"/>
              </a:spcAft>
              <a:buNone/>
            </a:pP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Self-regulation of the media system</a:t>
            </a:r>
            <a:endParaRPr/>
          </a:p>
        </p:txBody>
      </p:sp>
      <p:sp>
        <p:nvSpPr>
          <p:cNvPr id="126" name="Google Shape;12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0000"/>
                </a:solidFill>
              </a:rPr>
              <a:t>Requirements (+ causes for existing lacks of legitimacy)</a:t>
            </a:r>
            <a:endParaRPr b="1" dirty="0">
              <a:solidFill>
                <a:srgbClr val="000000"/>
              </a:solidFill>
            </a:endParaRPr>
          </a:p>
          <a:p>
            <a:pPr marL="457200" lvl="0" indent="-342900" algn="l" rtl="0">
              <a:spcBef>
                <a:spcPts val="1600"/>
              </a:spcBef>
              <a:spcAft>
                <a:spcPts val="0"/>
              </a:spcAft>
              <a:buSzPts val="1800"/>
              <a:buAutoNum type="arabicPeriod"/>
            </a:pPr>
            <a:r>
              <a:rPr lang="en" dirty="0">
                <a:solidFill>
                  <a:srgbClr val="000000"/>
                </a:solidFill>
              </a:rPr>
              <a:t>Independence of the media system</a:t>
            </a:r>
            <a:endParaRPr dirty="0">
              <a:solidFill>
                <a:srgbClr val="000000"/>
              </a:solidFill>
            </a:endParaRPr>
          </a:p>
          <a:p>
            <a:pPr marL="914400" marR="0" lvl="0" indent="-342900" algn="l" rtl="0">
              <a:lnSpc>
                <a:spcPct val="115000"/>
              </a:lnSpc>
              <a:spcBef>
                <a:spcPts val="1600"/>
              </a:spcBef>
              <a:spcAft>
                <a:spcPts val="0"/>
              </a:spcAft>
              <a:buClr>
                <a:srgbClr val="000000"/>
              </a:buClr>
              <a:buSzPts val="1800"/>
              <a:buAutoNum type="alphaLcPeriod"/>
            </a:pPr>
            <a:r>
              <a:rPr lang="en" sz="1800" dirty="0">
                <a:solidFill>
                  <a:srgbClr val="000000"/>
                </a:solidFill>
              </a:rPr>
              <a:t>incomplete differentiation from the core of the political system</a:t>
            </a:r>
            <a:endParaRPr sz="1800" dirty="0">
              <a:solidFill>
                <a:srgbClr val="000000"/>
              </a:solidFill>
            </a:endParaRPr>
          </a:p>
          <a:p>
            <a:pPr marL="914400" marR="0" lvl="0" indent="-342900" algn="l" rtl="0">
              <a:lnSpc>
                <a:spcPct val="115000"/>
              </a:lnSpc>
              <a:spcBef>
                <a:spcPts val="0"/>
              </a:spcBef>
              <a:spcAft>
                <a:spcPts val="0"/>
              </a:spcAft>
              <a:buClr>
                <a:srgbClr val="000000"/>
              </a:buClr>
              <a:buSzPts val="1800"/>
              <a:buAutoNum type="alphaLcPeriod"/>
            </a:pPr>
            <a:r>
              <a:rPr lang="en" sz="1800" dirty="0">
                <a:solidFill>
                  <a:srgbClr val="000000"/>
                </a:solidFill>
              </a:rPr>
              <a:t>lack of distance between the media and special interest </a:t>
            </a:r>
            <a:r>
              <a:rPr lang="en" sz="1800" dirty="0" smtClean="0">
                <a:solidFill>
                  <a:srgbClr val="000000"/>
                </a:solidFill>
              </a:rPr>
              <a:t>groups</a:t>
            </a:r>
            <a:r>
              <a:rPr lang="cs-CZ" sz="1800" dirty="0" smtClean="0">
                <a:solidFill>
                  <a:srgbClr val="000000"/>
                </a:solidFill>
              </a:rPr>
              <a:t> (PR)</a:t>
            </a:r>
            <a:endParaRPr sz="1800" dirty="0">
              <a:solidFill>
                <a:srgbClr val="000000"/>
              </a:solidFill>
            </a:endParaRPr>
          </a:p>
          <a:p>
            <a:pPr marL="457200" lvl="0" indent="-228600" algn="l" rtl="0">
              <a:spcBef>
                <a:spcPts val="1600"/>
              </a:spcBef>
              <a:spcAft>
                <a:spcPts val="0"/>
              </a:spcAft>
              <a:buNone/>
            </a:pPr>
            <a:r>
              <a:rPr lang="en" dirty="0">
                <a:solidFill>
                  <a:srgbClr val="000000"/>
                </a:solidFill>
              </a:rPr>
              <a:t>2. Feedback from a responsive civil society</a:t>
            </a:r>
            <a:endParaRPr dirty="0">
              <a:solidFill>
                <a:srgbClr val="000000"/>
              </a:solidFill>
            </a:endParaRPr>
          </a:p>
          <a:p>
            <a:pPr marL="914400" lvl="0" indent="-342900" algn="l" rtl="0">
              <a:spcBef>
                <a:spcPts val="1600"/>
              </a:spcBef>
              <a:spcAft>
                <a:spcPts val="0"/>
              </a:spcAft>
              <a:buClr>
                <a:srgbClr val="000000"/>
              </a:buClr>
              <a:buSzPts val="1800"/>
              <a:buAutoNum type="alphaLcPeriod"/>
            </a:pPr>
            <a:r>
              <a:rPr lang="en" dirty="0">
                <a:solidFill>
                  <a:srgbClr val="000000"/>
                </a:solidFill>
              </a:rPr>
              <a:t>social deprivation and cultural exclusion of citizens (lack of access)</a:t>
            </a:r>
            <a:endParaRPr dirty="0">
              <a:solidFill>
                <a:srgbClr val="000000"/>
              </a:solidFill>
            </a:endParaRPr>
          </a:p>
          <a:p>
            <a:pPr marL="914400" lvl="0" indent="-342900" algn="l" rtl="0">
              <a:spcBef>
                <a:spcPts val="0"/>
              </a:spcBef>
              <a:spcAft>
                <a:spcPts val="0"/>
              </a:spcAft>
              <a:buClr>
                <a:srgbClr val="000000"/>
              </a:buClr>
              <a:buSzPts val="1800"/>
              <a:buAutoNum type="alphaLcPeriod"/>
            </a:pPr>
            <a:r>
              <a:rPr lang="en" dirty="0">
                <a:solidFill>
                  <a:srgbClr val="000000"/>
                </a:solidFill>
              </a:rPr>
              <a:t>colonization by market imperatives (political absorbed by entertainment)</a:t>
            </a:r>
            <a:endParaRPr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5"/>
          <p:cNvPicPr preferRelativeResize="0"/>
          <p:nvPr/>
        </p:nvPicPr>
        <p:blipFill>
          <a:blip r:embed="rId3">
            <a:alphaModFix/>
          </a:blip>
          <a:stretch>
            <a:fillRect/>
          </a:stretch>
        </p:blipFill>
        <p:spPr>
          <a:xfrm rot="-254465">
            <a:off x="152400" y="1017725"/>
            <a:ext cx="5676033" cy="3820975"/>
          </a:xfrm>
          <a:prstGeom prst="rect">
            <a:avLst/>
          </a:prstGeom>
          <a:noFill/>
          <a:ln>
            <a:noFill/>
          </a:ln>
        </p:spPr>
      </p:pic>
      <p:sp>
        <p:nvSpPr>
          <p:cNvPr id="132" name="Google Shape;13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from Central Europe</a:t>
            </a:r>
            <a:endParaRPr/>
          </a:p>
        </p:txBody>
      </p:sp>
      <p:pic>
        <p:nvPicPr>
          <p:cNvPr id="133" name="Google Shape;133;p25"/>
          <p:cNvPicPr preferRelativeResize="0"/>
          <p:nvPr/>
        </p:nvPicPr>
        <p:blipFill>
          <a:blip r:embed="rId4">
            <a:alphaModFix/>
          </a:blip>
          <a:stretch>
            <a:fillRect/>
          </a:stretch>
        </p:blipFill>
        <p:spPr>
          <a:xfrm rot="497884">
            <a:off x="4942681" y="1453877"/>
            <a:ext cx="4011463" cy="29219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6"/>
          <p:cNvPicPr preferRelativeResize="0"/>
          <p:nvPr/>
        </p:nvPicPr>
        <p:blipFill>
          <a:blip r:embed="rId3">
            <a:alphaModFix/>
          </a:blip>
          <a:stretch>
            <a:fillRect/>
          </a:stretch>
        </p:blipFill>
        <p:spPr>
          <a:xfrm>
            <a:off x="463674" y="212313"/>
            <a:ext cx="5264476" cy="4718875"/>
          </a:xfrm>
          <a:prstGeom prst="rect">
            <a:avLst/>
          </a:prstGeom>
          <a:noFill/>
          <a:ln>
            <a:noFill/>
          </a:ln>
        </p:spPr>
      </p:pic>
      <p:pic>
        <p:nvPicPr>
          <p:cNvPr id="139" name="Google Shape;139;p26"/>
          <p:cNvPicPr preferRelativeResize="0"/>
          <p:nvPr/>
        </p:nvPicPr>
        <p:blipFill rotWithShape="1">
          <a:blip r:embed="rId4">
            <a:alphaModFix/>
          </a:blip>
          <a:srcRect l="1623"/>
          <a:stretch/>
        </p:blipFill>
        <p:spPr>
          <a:xfrm rot="376902">
            <a:off x="5129045" y="835853"/>
            <a:ext cx="3478037" cy="2698144"/>
          </a:xfrm>
          <a:prstGeom prst="rect">
            <a:avLst/>
          </a:prstGeom>
          <a:noFill/>
          <a:ln>
            <a:noFill/>
          </a:ln>
        </p:spPr>
      </p:pic>
      <p:pic>
        <p:nvPicPr>
          <p:cNvPr id="140" name="Google Shape;140;p26"/>
          <p:cNvPicPr preferRelativeResize="0"/>
          <p:nvPr/>
        </p:nvPicPr>
        <p:blipFill>
          <a:blip r:embed="rId5">
            <a:alphaModFix/>
          </a:blip>
          <a:stretch>
            <a:fillRect/>
          </a:stretch>
        </p:blipFill>
        <p:spPr>
          <a:xfrm>
            <a:off x="5728150" y="3287375"/>
            <a:ext cx="3107225" cy="1643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smtClean="0"/>
              <a:t>New hope: </a:t>
            </a:r>
            <a:r>
              <a:rPr lang="en" dirty="0" smtClean="0"/>
              <a:t>The </a:t>
            </a:r>
            <a:r>
              <a:rPr lang="en" dirty="0"/>
              <a:t>Internet Sphere </a:t>
            </a:r>
            <a:endParaRPr dirty="0"/>
          </a:p>
          <a:p>
            <a:pPr marL="0" lvl="0" indent="0" algn="l" rtl="0">
              <a:spcBef>
                <a:spcPts val="0"/>
              </a:spcBef>
              <a:spcAft>
                <a:spcPts val="0"/>
              </a:spcAft>
              <a:buNone/>
            </a:pPr>
            <a:r>
              <a:rPr lang="en" dirty="0"/>
              <a:t> </a:t>
            </a:r>
            <a:endParaRPr dirty="0"/>
          </a:p>
        </p:txBody>
      </p:sp>
      <p:sp>
        <p:nvSpPr>
          <p:cNvPr id="146" name="Google Shape;146;p27"/>
          <p:cNvSpPr txBox="1">
            <a:spLocks noGrp="1"/>
          </p:cNvSpPr>
          <p:nvPr>
            <p:ph type="body" idx="1"/>
          </p:nvPr>
        </p:nvSpPr>
        <p:spPr>
          <a:xfrm>
            <a:off x="311699" y="1092850"/>
            <a:ext cx="3942801"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rgbClr val="000000"/>
                </a:solidFill>
              </a:rPr>
              <a:t>Expectations</a:t>
            </a:r>
            <a:r>
              <a:rPr lang="en" b="1" dirty="0">
                <a:solidFill>
                  <a:srgbClr val="000000"/>
                </a:solidFill>
              </a:rPr>
              <a:t> </a:t>
            </a:r>
            <a:r>
              <a:rPr lang="cs-CZ" b="1" dirty="0" smtClean="0">
                <a:solidFill>
                  <a:srgbClr val="000000"/>
                </a:solidFill>
              </a:rPr>
              <a:t/>
            </a:r>
            <a:br>
              <a:rPr lang="cs-CZ" b="1" dirty="0" smtClean="0">
                <a:solidFill>
                  <a:srgbClr val="000000"/>
                </a:solidFill>
              </a:rPr>
            </a:br>
            <a:r>
              <a:rPr lang="en" dirty="0" smtClean="0">
                <a:solidFill>
                  <a:srgbClr val="000000"/>
                </a:solidFill>
              </a:rPr>
              <a:t>(</a:t>
            </a:r>
            <a:r>
              <a:rPr lang="en" dirty="0">
                <a:solidFill>
                  <a:srgbClr val="000000"/>
                </a:solidFill>
              </a:rPr>
              <a:t>Dahlgren 2005, </a:t>
            </a:r>
            <a:r>
              <a:rPr lang="en" dirty="0">
                <a:solidFill>
                  <a:schemeClr val="dk1"/>
                </a:solidFill>
              </a:rPr>
              <a:t>Papacharissi 2002)</a:t>
            </a:r>
            <a:endParaRPr dirty="0">
              <a:solidFill>
                <a:srgbClr val="000000"/>
              </a:solidFill>
            </a:endParaRPr>
          </a:p>
          <a:p>
            <a:pPr marL="457200" lvl="0" indent="-342900" algn="l" rtl="0">
              <a:spcBef>
                <a:spcPts val="1600"/>
              </a:spcBef>
              <a:spcAft>
                <a:spcPts val="0"/>
              </a:spcAft>
              <a:buClr>
                <a:srgbClr val="000000"/>
              </a:buClr>
              <a:buSzPts val="1800"/>
              <a:buChar char="-"/>
            </a:pPr>
            <a:r>
              <a:rPr lang="en" b="1" dirty="0">
                <a:solidFill>
                  <a:schemeClr val="dk1"/>
                </a:solidFill>
              </a:rPr>
              <a:t>greater accessibility</a:t>
            </a:r>
            <a:r>
              <a:rPr lang="en" dirty="0">
                <a:solidFill>
                  <a:schemeClr val="dk1"/>
                </a:solidFill>
              </a:rPr>
              <a:t> for actors who do not receive attention in other media</a:t>
            </a:r>
            <a:endParaRPr dirty="0">
              <a:solidFill>
                <a:schemeClr val="dk1"/>
              </a:solidFill>
            </a:endParaRPr>
          </a:p>
          <a:p>
            <a:pPr marL="457200" lvl="0" indent="-342900" algn="l" rtl="0">
              <a:spcBef>
                <a:spcPts val="0"/>
              </a:spcBef>
              <a:spcAft>
                <a:spcPts val="0"/>
              </a:spcAft>
              <a:buClr>
                <a:srgbClr val="000000"/>
              </a:buClr>
              <a:buSzPts val="1800"/>
              <a:buChar char="-"/>
            </a:pPr>
            <a:r>
              <a:rPr lang="en" b="1" dirty="0">
                <a:solidFill>
                  <a:schemeClr val="dk1"/>
                </a:solidFill>
              </a:rPr>
              <a:t>stronger representation</a:t>
            </a:r>
            <a:r>
              <a:rPr lang="en" dirty="0">
                <a:solidFill>
                  <a:schemeClr val="dk1"/>
                </a:solidFill>
              </a:rPr>
              <a:t> of  perspectives underrepresented in other formats </a:t>
            </a:r>
            <a:endParaRPr dirty="0">
              <a:solidFill>
                <a:schemeClr val="dk1"/>
              </a:solidFill>
            </a:endParaRPr>
          </a:p>
          <a:p>
            <a:pPr marL="457200" lvl="0" indent="0" algn="l" rtl="0">
              <a:spcBef>
                <a:spcPts val="1600"/>
              </a:spcBef>
              <a:spcAft>
                <a:spcPts val="1600"/>
              </a:spcAft>
              <a:buNone/>
            </a:pPr>
            <a:endParaRPr dirty="0">
              <a:solidFill>
                <a:schemeClr val="dk1"/>
              </a:solidFill>
            </a:endParaRPr>
          </a:p>
        </p:txBody>
      </p:sp>
      <p:pic>
        <p:nvPicPr>
          <p:cNvPr id="147" name="Google Shape;147;p27"/>
          <p:cNvPicPr preferRelativeResize="0"/>
          <p:nvPr/>
        </p:nvPicPr>
        <p:blipFill>
          <a:blip r:embed="rId3">
            <a:alphaModFix/>
          </a:blip>
          <a:stretch>
            <a:fillRect/>
          </a:stretch>
        </p:blipFill>
        <p:spPr>
          <a:xfrm>
            <a:off x="4283963" y="1894107"/>
            <a:ext cx="4556274" cy="3032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 Internet Sphere (Gerhards, Schafer 2009)</a:t>
            </a:r>
            <a:endParaRPr/>
          </a:p>
          <a:p>
            <a:pPr marL="0" lvl="0" indent="0" algn="l" rtl="0">
              <a:spcBef>
                <a:spcPts val="0"/>
              </a:spcBef>
              <a:spcAft>
                <a:spcPts val="0"/>
              </a:spcAft>
              <a:buClr>
                <a:schemeClr val="dk1"/>
              </a:buClr>
              <a:buSzPts val="1100"/>
              <a:buFont typeface="Arial"/>
              <a:buNone/>
            </a:pPr>
            <a:r>
              <a:rPr lang="en"/>
              <a:t> </a:t>
            </a:r>
            <a:endParaRPr/>
          </a:p>
          <a:p>
            <a:pPr marL="0" lvl="0" indent="0" algn="l" rtl="0">
              <a:spcBef>
                <a:spcPts val="0"/>
              </a:spcBef>
              <a:spcAft>
                <a:spcPts val="0"/>
              </a:spcAft>
              <a:buNone/>
            </a:pPr>
            <a:endParaRPr/>
          </a:p>
        </p:txBody>
      </p:sp>
      <p:pic>
        <p:nvPicPr>
          <p:cNvPr id="153" name="Google Shape;153;p28"/>
          <p:cNvPicPr preferRelativeResize="0"/>
          <p:nvPr/>
        </p:nvPicPr>
        <p:blipFill>
          <a:blip r:embed="rId3">
            <a:alphaModFix/>
          </a:blip>
          <a:stretch>
            <a:fillRect/>
          </a:stretch>
        </p:blipFill>
        <p:spPr>
          <a:xfrm>
            <a:off x="388937" y="1393777"/>
            <a:ext cx="7881363" cy="25829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Problems with the Internet Sphere</a:t>
            </a:r>
            <a:endParaRPr/>
          </a:p>
        </p:txBody>
      </p:sp>
      <p:sp>
        <p:nvSpPr>
          <p:cNvPr id="159" name="Google Shape;159;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b="1" dirty="0">
                <a:solidFill>
                  <a:schemeClr val="dk1"/>
                </a:solidFill>
              </a:rPr>
              <a:t>search engines</a:t>
            </a:r>
            <a:r>
              <a:rPr lang="en" dirty="0">
                <a:solidFill>
                  <a:schemeClr val="dk1"/>
                </a:solidFill>
              </a:rPr>
              <a:t> advantage established actors (</a:t>
            </a:r>
            <a:r>
              <a:rPr lang="en" b="1" dirty="0">
                <a:solidFill>
                  <a:schemeClr val="dk1"/>
                </a:solidFill>
              </a:rPr>
              <a:t>gatekeeping) </a:t>
            </a:r>
            <a:r>
              <a:rPr lang="en" dirty="0">
                <a:solidFill>
                  <a:schemeClr val="dk1"/>
                </a:solidFill>
              </a:rPr>
              <a:t>while making it more difficult for smaller actors and their arguments to appear </a:t>
            </a:r>
            <a:endParaRPr dirty="0">
              <a:solidFill>
                <a:schemeClr val="dk1"/>
              </a:solidFill>
            </a:endParaRPr>
          </a:p>
          <a:p>
            <a:pPr marL="457200" lvl="0" indent="-342900" algn="l" rtl="0">
              <a:spcBef>
                <a:spcPts val="0"/>
              </a:spcBef>
              <a:spcAft>
                <a:spcPts val="0"/>
              </a:spcAft>
              <a:buClr>
                <a:schemeClr val="dk1"/>
              </a:buClr>
              <a:buSzPts val="1800"/>
              <a:buChar char="-"/>
            </a:pPr>
            <a:r>
              <a:rPr lang="en" dirty="0" smtClean="0">
                <a:solidFill>
                  <a:schemeClr val="dk1"/>
                </a:solidFill>
              </a:rPr>
              <a:t>large </a:t>
            </a:r>
            <a:r>
              <a:rPr lang="en" dirty="0">
                <a:solidFill>
                  <a:schemeClr val="dk1"/>
                </a:solidFill>
              </a:rPr>
              <a:t>variety of actors and standpoints can be found somewhere in the internet, it is unlikely that the average user will find this content</a:t>
            </a:r>
            <a:endParaRPr dirty="0">
              <a:solidFill>
                <a:schemeClr val="dk1"/>
              </a:solidFill>
            </a:endParaRPr>
          </a:p>
          <a:p>
            <a:pPr marL="457200" lvl="0" indent="-342900" algn="l" rtl="0">
              <a:spcBef>
                <a:spcPts val="0"/>
              </a:spcBef>
              <a:spcAft>
                <a:spcPts val="0"/>
              </a:spcAft>
              <a:buClr>
                <a:schemeClr val="dk1"/>
              </a:buClr>
              <a:buSzPts val="1800"/>
              <a:buChar char="-"/>
            </a:pPr>
            <a:r>
              <a:rPr lang="en" b="1" dirty="0">
                <a:solidFill>
                  <a:schemeClr val="dk1"/>
                </a:solidFill>
              </a:rPr>
              <a:t>audience fragmentation, ‘echo chambers’</a:t>
            </a:r>
            <a:endParaRPr b="1" dirty="0">
              <a:solidFill>
                <a:schemeClr val="dk1"/>
              </a:solidFill>
            </a:endParaRPr>
          </a:p>
          <a:p>
            <a:pPr marL="914400" lvl="1" indent="-342900" algn="l" rtl="0">
              <a:spcBef>
                <a:spcPts val="0"/>
              </a:spcBef>
              <a:spcAft>
                <a:spcPts val="0"/>
              </a:spcAft>
              <a:buClr>
                <a:schemeClr val="dk1"/>
              </a:buClr>
              <a:buSzPts val="1800"/>
              <a:buChar char="-"/>
            </a:pPr>
            <a:r>
              <a:rPr lang="en" sz="1800" dirty="0">
                <a:solidFill>
                  <a:schemeClr val="dk1"/>
                </a:solidFill>
              </a:rPr>
              <a:t>online communities are </a:t>
            </a:r>
            <a:r>
              <a:rPr lang="en" sz="1800" b="1" dirty="0">
                <a:solidFill>
                  <a:schemeClr val="dk1"/>
                </a:solidFill>
              </a:rPr>
              <a:t>rather homogeneous in terms of values and viewpoints,</a:t>
            </a:r>
            <a:r>
              <a:rPr lang="en" sz="1800" dirty="0">
                <a:solidFill>
                  <a:schemeClr val="dk1"/>
                </a:solidFill>
              </a:rPr>
              <a:t> and their participants often hold similar political perspectives</a:t>
            </a:r>
            <a:endParaRPr sz="1800" b="1" dirty="0">
              <a:solidFill>
                <a:schemeClr val="dk1"/>
              </a:solidFill>
            </a:endParaRPr>
          </a:p>
          <a:p>
            <a:pPr marL="914400" lvl="1" indent="-342900" algn="l" rtl="0">
              <a:spcBef>
                <a:spcPts val="0"/>
              </a:spcBef>
              <a:spcAft>
                <a:spcPts val="0"/>
              </a:spcAft>
              <a:buClr>
                <a:schemeClr val="dk1"/>
              </a:buClr>
              <a:buSzPts val="1800"/>
              <a:buChar char="-"/>
            </a:pPr>
            <a:r>
              <a:rPr lang="en" sz="1800" b="1" dirty="0">
                <a:solidFill>
                  <a:schemeClr val="dk1"/>
                </a:solidFill>
              </a:rPr>
              <a:t>selective exposure</a:t>
            </a:r>
            <a:r>
              <a:rPr lang="en" sz="1800" dirty="0">
                <a:solidFill>
                  <a:schemeClr val="dk1"/>
                </a:solidFill>
              </a:rPr>
              <a:t>: the members of the audience prefer media that provide opinion-reinforcing information and avoid opinion challenges</a:t>
            </a:r>
            <a:endParaRPr sz="1800" dirty="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Poland: Echo Chambers </a:t>
            </a:r>
            <a:r>
              <a:rPr lang="en" sz="2400"/>
              <a:t>(Batorski, Grzywińska 2018)</a:t>
            </a:r>
            <a:endParaRPr sz="2400"/>
          </a:p>
        </p:txBody>
      </p:sp>
      <p:pic>
        <p:nvPicPr>
          <p:cNvPr id="165" name="Google Shape;165;p30"/>
          <p:cNvPicPr preferRelativeResize="0"/>
          <p:nvPr/>
        </p:nvPicPr>
        <p:blipFill>
          <a:blip r:embed="rId3">
            <a:alphaModFix/>
          </a:blip>
          <a:stretch>
            <a:fillRect/>
          </a:stretch>
        </p:blipFill>
        <p:spPr>
          <a:xfrm>
            <a:off x="1558025" y="1152475"/>
            <a:ext cx="5228383" cy="3901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Poland: Echo Chambers </a:t>
            </a:r>
            <a:r>
              <a:rPr lang="en" sz="2400"/>
              <a:t>(Batorski, Grzywińska 2018)</a:t>
            </a:r>
            <a:endParaRPr sz="2400"/>
          </a:p>
          <a:p>
            <a:pPr marL="0" lvl="0" indent="0" algn="l" rtl="0">
              <a:spcBef>
                <a:spcPts val="0"/>
              </a:spcBef>
              <a:spcAft>
                <a:spcPts val="0"/>
              </a:spcAft>
              <a:buNone/>
            </a:pPr>
            <a:endParaRPr/>
          </a:p>
        </p:txBody>
      </p:sp>
      <p:pic>
        <p:nvPicPr>
          <p:cNvPr id="171" name="Google Shape;171;p31"/>
          <p:cNvPicPr preferRelativeResize="0"/>
          <p:nvPr/>
        </p:nvPicPr>
        <p:blipFill>
          <a:blip r:embed="rId3">
            <a:alphaModFix/>
          </a:blip>
          <a:stretch>
            <a:fillRect/>
          </a:stretch>
        </p:blipFill>
        <p:spPr>
          <a:xfrm>
            <a:off x="1415763" y="1214850"/>
            <a:ext cx="5550469" cy="3820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Civil Society VS Public Sphere</a:t>
            </a:r>
            <a:endParaRPr/>
          </a:p>
          <a:p>
            <a:pPr marL="0" lvl="0" indent="0" algn="ctr" rtl="0">
              <a:spcBef>
                <a:spcPts val="0"/>
              </a:spcBef>
              <a:spcAft>
                <a:spcPts val="0"/>
              </a:spcAft>
              <a:buNone/>
            </a:pPr>
            <a:r>
              <a:rPr lang="en"/>
              <a:t>What's the difference?</a:t>
            </a:r>
            <a:endParaRPr/>
          </a:p>
        </p:txBody>
      </p:sp>
      <p:cxnSp>
        <p:nvCxnSpPr>
          <p:cNvPr id="61" name="Google Shape;61;p14"/>
          <p:cNvCxnSpPr/>
          <p:nvPr/>
        </p:nvCxnSpPr>
        <p:spPr>
          <a:xfrm>
            <a:off x="-415950" y="4665825"/>
            <a:ext cx="1427100" cy="14271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457200" lvl="0" indent="0" algn="ctr" rtl="0">
              <a:spcBef>
                <a:spcPts val="0"/>
              </a:spcBef>
              <a:spcAft>
                <a:spcPts val="0"/>
              </a:spcAft>
              <a:buNone/>
            </a:pPr>
            <a:r>
              <a:rPr lang="en"/>
              <a:t>What's your experience </a:t>
            </a:r>
            <a:endParaRPr/>
          </a:p>
          <a:p>
            <a:pPr marL="457200" lvl="0" indent="0" algn="ctr" rtl="0">
              <a:spcBef>
                <a:spcPts val="0"/>
              </a:spcBef>
              <a:spcAft>
                <a:spcPts val="0"/>
              </a:spcAft>
              <a:buNone/>
            </a:pPr>
            <a:r>
              <a:rPr lang="en"/>
              <a:t>with public deliberation online?</a:t>
            </a:r>
            <a:endParaRPr/>
          </a:p>
        </p:txBody>
      </p:sp>
      <p:cxnSp>
        <p:nvCxnSpPr>
          <p:cNvPr id="177" name="Google Shape;177;p32"/>
          <p:cNvCxnSpPr/>
          <p:nvPr/>
        </p:nvCxnSpPr>
        <p:spPr>
          <a:xfrm>
            <a:off x="-415950" y="4665825"/>
            <a:ext cx="1427100" cy="14271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Nancy Fraser: Second critique of Habermas (2007) </a:t>
            </a:r>
            <a:endParaRPr/>
          </a:p>
        </p:txBody>
      </p:sp>
      <p:pic>
        <p:nvPicPr>
          <p:cNvPr id="183" name="Google Shape;183;p33"/>
          <p:cNvPicPr preferRelativeResize="0"/>
          <p:nvPr/>
        </p:nvPicPr>
        <p:blipFill>
          <a:blip r:embed="rId3">
            <a:alphaModFix/>
          </a:blip>
          <a:stretch>
            <a:fillRect/>
          </a:stretch>
        </p:blipFill>
        <p:spPr>
          <a:xfrm>
            <a:off x="5243651" y="1210175"/>
            <a:ext cx="3126149" cy="3547650"/>
          </a:xfrm>
          <a:prstGeom prst="rect">
            <a:avLst/>
          </a:prstGeom>
          <a:noFill/>
          <a:ln>
            <a:noFill/>
          </a:ln>
        </p:spPr>
      </p:pic>
      <p:sp>
        <p:nvSpPr>
          <p:cNvPr id="184" name="Google Shape;184;p33"/>
          <p:cNvSpPr/>
          <p:nvPr/>
        </p:nvSpPr>
        <p:spPr>
          <a:xfrm>
            <a:off x="311700" y="1017725"/>
            <a:ext cx="4658400" cy="3740100"/>
          </a:xfrm>
          <a:prstGeom prst="flowChartMagneticTape">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i="1">
                <a:solidFill>
                  <a:schemeClr val="dk1"/>
                </a:solidFill>
              </a:rPr>
              <a:t>“The public sphere theory has tacitly assumed the frame of a bounded political community with its own territorial state. Only recently it has become possible – and necessary – to rethink public sphere theory in a transnational frame.”</a:t>
            </a:r>
            <a:endParaRPr sz="1800" i="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Nancy Fraser: Second critique of Habermas (2007) </a:t>
            </a:r>
            <a:endParaRPr/>
          </a:p>
        </p:txBody>
      </p:sp>
      <p:sp>
        <p:nvSpPr>
          <p:cNvPr id="190" name="Google Shape;190;p34"/>
          <p:cNvSpPr txBox="1"/>
          <p:nvPr/>
        </p:nvSpPr>
        <p:spPr>
          <a:xfrm>
            <a:off x="235500" y="1133075"/>
            <a:ext cx="8520600" cy="3501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b="1" dirty="0">
                <a:solidFill>
                  <a:schemeClr val="dk1"/>
                </a:solidFill>
              </a:rPr>
              <a:t>trans-territo</a:t>
            </a:r>
            <a:r>
              <a:rPr lang="en" sz="1800" b="1" dirty="0"/>
              <a:t>rial problems </a:t>
            </a:r>
            <a:r>
              <a:rPr lang="en" sz="1800" dirty="0"/>
              <a:t>(global warming or immigration, women’s rights or the terms of trade, unemployment or ‘the war against terrorism’) can neither be located within nor resolved by a nation state</a:t>
            </a:r>
            <a:endParaRPr sz="1800" dirty="0"/>
          </a:p>
          <a:p>
            <a:pPr marL="457200" lvl="0" indent="0" algn="l" rtl="0">
              <a:spcBef>
                <a:spcPts val="0"/>
              </a:spcBef>
              <a:spcAft>
                <a:spcPts val="0"/>
              </a:spcAft>
              <a:buNone/>
            </a:pPr>
            <a:endParaRPr sz="1800" dirty="0"/>
          </a:p>
          <a:p>
            <a:pPr marL="0" lvl="0" indent="0" algn="l" rtl="0">
              <a:spcBef>
                <a:spcPts val="0"/>
              </a:spcBef>
              <a:spcAft>
                <a:spcPts val="0"/>
              </a:spcAft>
              <a:buNone/>
            </a:pPr>
            <a:endParaRPr sz="1800" dirty="0">
              <a:solidFill>
                <a:schemeClr val="dk1"/>
              </a:solidFill>
            </a:endParaRPr>
          </a:p>
        </p:txBody>
      </p:sp>
      <p:pic>
        <p:nvPicPr>
          <p:cNvPr id="191" name="Google Shape;191;p34"/>
          <p:cNvPicPr preferRelativeResize="0"/>
          <p:nvPr/>
        </p:nvPicPr>
        <p:blipFill>
          <a:blip r:embed="rId3">
            <a:alphaModFix/>
          </a:blip>
          <a:stretch>
            <a:fillRect/>
          </a:stretch>
        </p:blipFill>
        <p:spPr>
          <a:xfrm rot="-424183">
            <a:off x="5158477" y="2640699"/>
            <a:ext cx="3714517" cy="2140477"/>
          </a:xfrm>
          <a:prstGeom prst="rect">
            <a:avLst/>
          </a:prstGeom>
          <a:noFill/>
          <a:ln>
            <a:noFill/>
          </a:ln>
        </p:spPr>
      </p:pic>
      <p:sp>
        <p:nvSpPr>
          <p:cNvPr id="192" name="Google Shape;192;p34"/>
          <p:cNvSpPr txBox="1"/>
          <p:nvPr/>
        </p:nvSpPr>
        <p:spPr>
          <a:xfrm>
            <a:off x="235500" y="2077825"/>
            <a:ext cx="5040900" cy="3000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b="1" dirty="0">
                <a:solidFill>
                  <a:schemeClr val="dk1"/>
                </a:solidFill>
              </a:rPr>
              <a:t>transnational community of risk</a:t>
            </a:r>
            <a:r>
              <a:rPr lang="en" sz="1800" dirty="0">
                <a:solidFill>
                  <a:schemeClr val="dk1"/>
                </a:solidFill>
              </a:rPr>
              <a:t>: public spheres today are not coextensive with political membership (the opinion they generate represents neither the common interest nor the general will of any demos</a:t>
            </a:r>
            <a:r>
              <a:rPr lang="en" sz="1800" dirty="0" smtClean="0">
                <a:solidFill>
                  <a:schemeClr val="dk1"/>
                </a:solidFill>
              </a:rPr>
              <a:t>)</a:t>
            </a:r>
            <a:endParaRPr lang="cs-CZ" sz="1800" dirty="0">
              <a:solidFill>
                <a:schemeClr val="dk1"/>
              </a:solidFill>
            </a:endParaRPr>
          </a:p>
          <a:p>
            <a:pPr marL="114300" lvl="0" algn="l" rtl="0">
              <a:spcBef>
                <a:spcPts val="0"/>
              </a:spcBef>
              <a:spcAft>
                <a:spcPts val="0"/>
              </a:spcAft>
              <a:buClr>
                <a:schemeClr val="dk1"/>
              </a:buClr>
              <a:buSzPts val="1800"/>
            </a:pPr>
            <a:endParaRPr sz="1800" dirty="0">
              <a:solidFill>
                <a:schemeClr val="dk1"/>
              </a:solidFill>
            </a:endParaRPr>
          </a:p>
          <a:p>
            <a:pPr marL="457200" lvl="0" indent="-342900" algn="l" rtl="0">
              <a:spcBef>
                <a:spcPts val="0"/>
              </a:spcBef>
              <a:spcAft>
                <a:spcPts val="0"/>
              </a:spcAft>
              <a:buClr>
                <a:schemeClr val="dk1"/>
              </a:buClr>
              <a:buSzPts val="1800"/>
              <a:buChar char="-"/>
            </a:pPr>
            <a:r>
              <a:rPr lang="en" sz="1800" b="1" dirty="0">
                <a:solidFill>
                  <a:schemeClr val="dk1"/>
                </a:solidFill>
              </a:rPr>
              <a:t>de-nationalization of communicative infrastructure:</a:t>
            </a:r>
            <a:r>
              <a:rPr lang="en" sz="1800" dirty="0">
                <a:solidFill>
                  <a:schemeClr val="dk1"/>
                </a:solidFill>
              </a:rPr>
              <a:t> corporate global media, restricted niche media and decentered Internet networks</a:t>
            </a:r>
            <a:endParaRPr sz="1800" dirty="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Nancy Fraser: Second critique of Habermas (2007) </a:t>
            </a:r>
            <a:endParaRPr/>
          </a:p>
        </p:txBody>
      </p:sp>
      <p:sp>
        <p:nvSpPr>
          <p:cNvPr id="198" name="Google Shape;198;p35"/>
          <p:cNvSpPr txBox="1"/>
          <p:nvPr/>
        </p:nvSpPr>
        <p:spPr>
          <a:xfrm>
            <a:off x="311700" y="1133075"/>
            <a:ext cx="8520600" cy="35016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b="1" dirty="0"/>
              <a:t>Legitimacy</a:t>
            </a:r>
            <a:endParaRPr sz="2200" b="1" dirty="0"/>
          </a:p>
          <a:p>
            <a:pPr marL="0" lvl="0" indent="0" algn="l" rtl="0">
              <a:spcBef>
                <a:spcPts val="0"/>
              </a:spcBef>
              <a:spcAft>
                <a:spcPts val="0"/>
              </a:spcAft>
              <a:buNone/>
            </a:pPr>
            <a:endParaRPr sz="1800" dirty="0"/>
          </a:p>
          <a:p>
            <a:pPr marL="914400" lvl="1" indent="-342900" algn="l" rtl="0">
              <a:spcBef>
                <a:spcPts val="0"/>
              </a:spcBef>
              <a:spcAft>
                <a:spcPts val="0"/>
              </a:spcAft>
              <a:buSzPts val="1800"/>
              <a:buChar char="-"/>
            </a:pPr>
            <a:r>
              <a:rPr lang="en" sz="1800" dirty="0"/>
              <a:t>public opinion is legitimate if and only if it results from a communicative process in which </a:t>
            </a:r>
            <a:r>
              <a:rPr lang="en" sz="1800" b="1" dirty="0"/>
              <a:t>all potentially affected can participate as peers</a:t>
            </a:r>
            <a:r>
              <a:rPr lang="en" sz="1800" dirty="0"/>
              <a:t>, regardless of political citizenship</a:t>
            </a:r>
            <a:endParaRPr sz="1800" dirty="0"/>
          </a:p>
          <a:p>
            <a:pPr marL="0" lvl="0" indent="0" algn="l" rtl="0">
              <a:spcBef>
                <a:spcPts val="0"/>
              </a:spcBef>
              <a:spcAft>
                <a:spcPts val="0"/>
              </a:spcAft>
              <a:buNone/>
            </a:pPr>
            <a:endParaRPr sz="1800" dirty="0"/>
          </a:p>
          <a:p>
            <a:pPr marL="457200" lvl="0" indent="-368300" algn="l" rtl="0">
              <a:spcBef>
                <a:spcPts val="0"/>
              </a:spcBef>
              <a:spcAft>
                <a:spcPts val="0"/>
              </a:spcAft>
              <a:buSzPts val="2200"/>
              <a:buChar char="-"/>
            </a:pPr>
            <a:r>
              <a:rPr lang="en" sz="2200" b="1" dirty="0"/>
              <a:t>Efficacy</a:t>
            </a:r>
            <a:endParaRPr sz="2200" b="1" dirty="0"/>
          </a:p>
          <a:p>
            <a:pPr marL="0" lvl="0" indent="0" algn="l" rtl="0">
              <a:spcBef>
                <a:spcPts val="0"/>
              </a:spcBef>
              <a:spcAft>
                <a:spcPts val="0"/>
              </a:spcAft>
              <a:buNone/>
            </a:pPr>
            <a:endParaRPr sz="1800" dirty="0"/>
          </a:p>
          <a:p>
            <a:pPr marL="914400" lvl="0" indent="-342900" algn="l" rtl="0">
              <a:spcBef>
                <a:spcPts val="0"/>
              </a:spcBef>
              <a:spcAft>
                <a:spcPts val="0"/>
              </a:spcAft>
              <a:buSzPts val="1800"/>
              <a:buChar char="-"/>
            </a:pPr>
            <a:r>
              <a:rPr lang="en" sz="1800" dirty="0"/>
              <a:t>the need to construct new addressees for public opinion, in the sense of new, </a:t>
            </a:r>
            <a:r>
              <a:rPr lang="en" sz="1800" b="1" dirty="0"/>
              <a:t>transnational public powers</a:t>
            </a:r>
            <a:r>
              <a:rPr lang="en" sz="1800" dirty="0"/>
              <a:t> that possess the administrative </a:t>
            </a:r>
            <a:r>
              <a:rPr lang="en" sz="1800" b="1" dirty="0"/>
              <a:t>capacity to solve transnational problems</a:t>
            </a:r>
            <a:r>
              <a:rPr lang="en" sz="1800" dirty="0"/>
              <a:t> and can be made accountable to new democratic transnational circuits of public opinion</a:t>
            </a:r>
            <a:endParaRPr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Does the EU have </a:t>
            </a:r>
            <a:endParaRPr/>
          </a:p>
          <a:p>
            <a:pPr marL="0" lvl="0" indent="0" algn="l" rtl="0">
              <a:spcBef>
                <a:spcPts val="0"/>
              </a:spcBef>
              <a:spcAft>
                <a:spcPts val="0"/>
              </a:spcAft>
              <a:buNone/>
            </a:pPr>
            <a:r>
              <a:rPr lang="en"/>
              <a:t>a public sphere?</a:t>
            </a:r>
            <a:endParaRPr/>
          </a:p>
          <a:p>
            <a:pPr marL="0" lvl="0" indent="0" algn="l" rtl="0">
              <a:spcBef>
                <a:spcPts val="0"/>
              </a:spcBef>
              <a:spcAft>
                <a:spcPts val="0"/>
              </a:spcAft>
              <a:buNone/>
            </a:pPr>
            <a:endParaRPr/>
          </a:p>
        </p:txBody>
      </p:sp>
      <p:sp>
        <p:nvSpPr>
          <p:cNvPr id="204" name="Google Shape;204;p36"/>
          <p:cNvSpPr txBox="1">
            <a:spLocks noGrp="1"/>
          </p:cNvSpPr>
          <p:nvPr>
            <p:ph type="body" idx="1"/>
          </p:nvPr>
        </p:nvSpPr>
        <p:spPr>
          <a:xfrm>
            <a:off x="311700" y="2916800"/>
            <a:ext cx="8520600" cy="161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Utopist ideal:</a:t>
            </a:r>
            <a:r>
              <a:rPr lang="en">
                <a:solidFill>
                  <a:srgbClr val="000000"/>
                </a:solidFill>
              </a:rPr>
              <a:t> A common, inclusive European public sphere where political topics of the EU would be jointly discussed irrespective to borders of the nation states. </a:t>
            </a:r>
            <a:endParaRPr>
              <a:solidFill>
                <a:srgbClr val="000000"/>
              </a:solidFill>
            </a:endParaRPr>
          </a:p>
          <a:p>
            <a:pPr marL="0" lvl="0" indent="0" algn="l" rtl="0">
              <a:spcBef>
                <a:spcPts val="1600"/>
              </a:spcBef>
              <a:spcAft>
                <a:spcPts val="1600"/>
              </a:spcAft>
              <a:buNone/>
            </a:pPr>
            <a:r>
              <a:rPr lang="en">
                <a:solidFill>
                  <a:srgbClr val="000000"/>
                </a:solidFill>
              </a:rPr>
              <a:t>- </a:t>
            </a:r>
            <a:r>
              <a:rPr lang="en">
                <a:solidFill>
                  <a:schemeClr val="dk1"/>
                </a:solidFill>
              </a:rPr>
              <a:t>mediated by a European media space</a:t>
            </a:r>
            <a:br>
              <a:rPr lang="en">
                <a:solidFill>
                  <a:schemeClr val="dk1"/>
                </a:solidFill>
              </a:rPr>
            </a:br>
            <a:r>
              <a:rPr lang="en">
                <a:solidFill>
                  <a:schemeClr val="dk1"/>
                </a:solidFill>
              </a:rPr>
              <a:t>- EU-wide formation of public opinion</a:t>
            </a:r>
            <a:br>
              <a:rPr lang="en">
                <a:solidFill>
                  <a:schemeClr val="dk1"/>
                </a:solidFill>
              </a:rPr>
            </a:br>
            <a:r>
              <a:rPr lang="en">
                <a:solidFill>
                  <a:schemeClr val="dk1"/>
                </a:solidFill>
              </a:rPr>
              <a:t>- construction of common European identity</a:t>
            </a:r>
            <a:endParaRPr>
              <a:solidFill>
                <a:schemeClr val="dk1"/>
              </a:solidFill>
            </a:endParaRPr>
          </a:p>
        </p:txBody>
      </p:sp>
      <p:pic>
        <p:nvPicPr>
          <p:cNvPr id="205" name="Google Shape;205;p36"/>
          <p:cNvPicPr preferRelativeResize="0"/>
          <p:nvPr/>
        </p:nvPicPr>
        <p:blipFill>
          <a:blip r:embed="rId3">
            <a:alphaModFix/>
          </a:blip>
          <a:stretch>
            <a:fillRect/>
          </a:stretch>
        </p:blipFill>
        <p:spPr>
          <a:xfrm>
            <a:off x="3577250" y="303050"/>
            <a:ext cx="5025225" cy="2512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Europeanization of National Public Spheres</a:t>
            </a:r>
            <a:endParaRPr/>
          </a:p>
          <a:p>
            <a:pPr marL="0" lvl="0" indent="0" algn="l" rtl="0">
              <a:spcBef>
                <a:spcPts val="0"/>
              </a:spcBef>
              <a:spcAft>
                <a:spcPts val="0"/>
              </a:spcAft>
              <a:buNone/>
            </a:pPr>
            <a:endParaRPr/>
          </a:p>
        </p:txBody>
      </p:sp>
      <p:sp>
        <p:nvSpPr>
          <p:cNvPr id="211" name="Google Shape;211;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Clr>
                <a:schemeClr val="dk1"/>
              </a:buClr>
              <a:buSzPts val="1800"/>
              <a:buNone/>
            </a:pPr>
            <a:r>
              <a:rPr lang="cs-CZ" b="1" dirty="0" smtClean="0">
                <a:solidFill>
                  <a:schemeClr val="dk1"/>
                </a:solidFill>
              </a:rPr>
              <a:t>1. </a:t>
            </a:r>
            <a:r>
              <a:rPr lang="en" b="1" dirty="0" smtClean="0">
                <a:solidFill>
                  <a:schemeClr val="dk1"/>
                </a:solidFill>
              </a:rPr>
              <a:t>parallelization </a:t>
            </a:r>
            <a:r>
              <a:rPr lang="en" b="1" dirty="0">
                <a:solidFill>
                  <a:schemeClr val="dk1"/>
                </a:solidFill>
              </a:rPr>
              <a:t>of national public spheres</a:t>
            </a:r>
            <a:endParaRPr b="1" dirty="0">
              <a:solidFill>
                <a:schemeClr val="dk1"/>
              </a:solidFill>
            </a:endParaRPr>
          </a:p>
          <a:p>
            <a:pPr marL="914400" lvl="0" indent="-342900" algn="l" rtl="0">
              <a:spcBef>
                <a:spcPts val="0"/>
              </a:spcBef>
              <a:spcAft>
                <a:spcPts val="0"/>
              </a:spcAft>
              <a:buClr>
                <a:schemeClr val="dk1"/>
              </a:buClr>
              <a:buSzPts val="1800"/>
              <a:buChar char="-"/>
            </a:pPr>
            <a:r>
              <a:rPr lang="en" dirty="0">
                <a:solidFill>
                  <a:schemeClr val="dk1"/>
                </a:solidFill>
              </a:rPr>
              <a:t>interconnectedness, mutual exchanges (Risse, van de Steeg)</a:t>
            </a:r>
            <a:endParaRPr dirty="0">
              <a:solidFill>
                <a:schemeClr val="dk1"/>
              </a:solidFill>
            </a:endParaRPr>
          </a:p>
          <a:p>
            <a:pPr marL="914400" lvl="0" indent="-342900" algn="l" rtl="0">
              <a:spcBef>
                <a:spcPts val="0"/>
              </a:spcBef>
              <a:spcAft>
                <a:spcPts val="0"/>
              </a:spcAft>
              <a:buClr>
                <a:schemeClr val="dk1"/>
              </a:buClr>
              <a:buSzPts val="1800"/>
              <a:buChar char="-"/>
            </a:pPr>
            <a:r>
              <a:rPr lang="en" dirty="0">
                <a:solidFill>
                  <a:schemeClr val="dk1"/>
                </a:solidFill>
              </a:rPr>
              <a:t>same topics, same time and same criteria of relevance (Eder, Kantner)</a:t>
            </a:r>
            <a:br>
              <a:rPr lang="en" dirty="0">
                <a:solidFill>
                  <a:schemeClr val="dk1"/>
                </a:solidFill>
              </a:rPr>
            </a:br>
            <a:endParaRPr dirty="0" smtClean="0">
              <a:solidFill>
                <a:schemeClr val="dk1"/>
              </a:solidFill>
            </a:endParaRPr>
          </a:p>
          <a:p>
            <a:pPr marL="114300" lvl="0" indent="0" algn="l" rtl="0">
              <a:spcBef>
                <a:spcPts val="0"/>
              </a:spcBef>
              <a:spcAft>
                <a:spcPts val="0"/>
              </a:spcAft>
              <a:buClr>
                <a:schemeClr val="dk1"/>
              </a:buClr>
              <a:buSzPts val="1800"/>
              <a:buNone/>
            </a:pPr>
            <a:r>
              <a:rPr lang="cs-CZ" b="1" dirty="0" smtClean="0">
                <a:solidFill>
                  <a:schemeClr val="dk1"/>
                </a:solidFill>
              </a:rPr>
              <a:t>2. </a:t>
            </a:r>
            <a:r>
              <a:rPr lang="en" b="1" dirty="0" smtClean="0">
                <a:solidFill>
                  <a:schemeClr val="dk1"/>
                </a:solidFill>
              </a:rPr>
              <a:t>establishment of communicative linkages </a:t>
            </a:r>
            <a:endParaRPr dirty="0" smtClean="0">
              <a:solidFill>
                <a:schemeClr val="dk1"/>
              </a:solidFill>
            </a:endParaRPr>
          </a:p>
          <a:p>
            <a:pPr marL="914400" lvl="1" indent="-317500" algn="l" rtl="0">
              <a:spcBef>
                <a:spcPts val="0"/>
              </a:spcBef>
              <a:spcAft>
                <a:spcPts val="0"/>
              </a:spcAft>
              <a:buClr>
                <a:schemeClr val="dk1"/>
              </a:buClr>
              <a:buSzPts val="1400"/>
              <a:buAutoNum type="alphaLcPeriod"/>
            </a:pPr>
            <a:r>
              <a:rPr lang="en" sz="1800" dirty="0" smtClean="0">
                <a:solidFill>
                  <a:schemeClr val="dk1"/>
                </a:solidFill>
              </a:rPr>
              <a:t>issue-specific </a:t>
            </a:r>
            <a:r>
              <a:rPr lang="en" sz="1800" dirty="0">
                <a:solidFill>
                  <a:schemeClr val="dk1"/>
                </a:solidFill>
              </a:rPr>
              <a:t>(Koopmans: policy fields strongly institutionalized at the EU level also more publicly discussed in a Europeanized communication)</a:t>
            </a:r>
            <a:endParaRPr sz="1800" dirty="0">
              <a:solidFill>
                <a:schemeClr val="dk1"/>
              </a:solidFill>
            </a:endParaRPr>
          </a:p>
          <a:p>
            <a:pPr marL="914400" lvl="1" indent="-317500" algn="l" rtl="0">
              <a:spcBef>
                <a:spcPts val="0"/>
              </a:spcBef>
              <a:spcAft>
                <a:spcPts val="0"/>
              </a:spcAft>
              <a:buClr>
                <a:schemeClr val="dk1"/>
              </a:buClr>
              <a:buSzPts val="1400"/>
              <a:buAutoNum type="alphaLcPeriod"/>
            </a:pPr>
            <a:r>
              <a:rPr lang="en" sz="1800" dirty="0">
                <a:solidFill>
                  <a:schemeClr val="dk1"/>
                </a:solidFill>
              </a:rPr>
              <a:t>situational (Risse: when people debate controversial topics, discursive arenas emerge, the observable Europeanization of public spheres is linked to the growing politicization of EU affairs)</a:t>
            </a:r>
            <a:endParaRPr sz="1800" dirty="0">
              <a:solidFill>
                <a:schemeClr val="dk1"/>
              </a:solidFill>
            </a:endParaRPr>
          </a:p>
          <a:p>
            <a:pPr marL="457200" lvl="0" indent="457200" algn="l" rtl="0">
              <a:spcBef>
                <a:spcPts val="1600"/>
              </a:spcBef>
              <a:spcAft>
                <a:spcPts val="0"/>
              </a:spcAft>
              <a:buClr>
                <a:schemeClr val="dk1"/>
              </a:buClr>
              <a:buSzPts val="1100"/>
              <a:buFont typeface="Arial"/>
              <a:buNone/>
            </a:pPr>
            <a:r>
              <a:rPr lang="en" b="1" dirty="0">
                <a:solidFill>
                  <a:srgbClr val="FF0000"/>
                </a:solidFill>
              </a:rPr>
              <a:t>! Europeanized NOT THE SAME AS pro-European</a:t>
            </a:r>
            <a:endParaRPr b="1" dirty="0">
              <a:solidFill>
                <a:srgbClr val="FF0000"/>
              </a:solidFill>
            </a:endParaRPr>
          </a:p>
          <a:p>
            <a:pPr marL="0" lvl="0" indent="0" algn="l" rtl="0">
              <a:spcBef>
                <a:spcPts val="1600"/>
              </a:spcBef>
              <a:spcAft>
                <a:spcPts val="0"/>
              </a:spcAft>
              <a:buClr>
                <a:schemeClr val="dk1"/>
              </a:buClr>
              <a:buSzPts val="1100"/>
              <a:buFont typeface="Arial"/>
              <a:buNone/>
            </a:pPr>
            <a:endParaRPr dirty="0">
              <a:solidFill>
                <a:schemeClr val="dk1"/>
              </a:solidFill>
            </a:endParaRPr>
          </a:p>
          <a:p>
            <a:pPr marL="0" lvl="0" indent="0" algn="l" rtl="0">
              <a:spcBef>
                <a:spcPts val="160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spcBef>
                <a:spcPts val="1600"/>
              </a:spcBef>
              <a:spcAft>
                <a:spcPts val="160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8" descr="Snímek obrazovky 2018-09-11 v 17.19.10.png"/>
          <p:cNvPicPr preferRelativeResize="0"/>
          <p:nvPr/>
        </p:nvPicPr>
        <p:blipFill rotWithShape="1">
          <a:blip r:embed="rId3">
            <a:alphaModFix/>
          </a:blip>
          <a:srcRect t="816" b="816"/>
          <a:stretch/>
        </p:blipFill>
        <p:spPr>
          <a:xfrm>
            <a:off x="1300350" y="162447"/>
            <a:ext cx="6543300" cy="4818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Political Claims Analysis (Koopmans, Statham 1999)</a:t>
            </a:r>
            <a:endParaRPr/>
          </a:p>
        </p:txBody>
      </p:sp>
      <p:sp>
        <p:nvSpPr>
          <p:cNvPr id="222" name="Google Shape;222;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342900" lvl="0" indent="-284480" algn="l" rtl="0">
              <a:lnSpc>
                <a:spcPct val="90000"/>
              </a:lnSpc>
              <a:spcBef>
                <a:spcPts val="544"/>
              </a:spcBef>
              <a:spcAft>
                <a:spcPts val="0"/>
              </a:spcAft>
              <a:buClr>
                <a:schemeClr val="dk1"/>
              </a:buClr>
              <a:buSzPts val="1800"/>
              <a:buChar char="•"/>
            </a:pPr>
            <a:r>
              <a:rPr lang="en" dirty="0">
                <a:solidFill>
                  <a:schemeClr val="dk1"/>
                </a:solidFill>
              </a:rPr>
              <a:t>Unit of analysis:</a:t>
            </a:r>
            <a:r>
              <a:rPr lang="en" b="1" dirty="0">
                <a:solidFill>
                  <a:schemeClr val="dk1"/>
                </a:solidFill>
              </a:rPr>
              <a:t> political claim</a:t>
            </a:r>
            <a:endParaRPr b="1" dirty="0">
              <a:solidFill>
                <a:schemeClr val="dk1"/>
              </a:solidFill>
            </a:endParaRPr>
          </a:p>
          <a:p>
            <a:pPr marL="742950" lvl="1" indent="-248919" algn="l" rtl="0">
              <a:lnSpc>
                <a:spcPct val="90000"/>
              </a:lnSpc>
              <a:spcBef>
                <a:spcPts val="476"/>
              </a:spcBef>
              <a:spcAft>
                <a:spcPts val="0"/>
              </a:spcAft>
              <a:buClr>
                <a:schemeClr val="dk1"/>
              </a:buClr>
              <a:buSzPts val="1800"/>
              <a:buChar char="–"/>
            </a:pPr>
            <a:r>
              <a:rPr lang="en" sz="1800" dirty="0">
                <a:solidFill>
                  <a:schemeClr val="dk1"/>
                </a:solidFill>
              </a:rPr>
              <a:t>a purposive and public articulation of a political opinion by physical or verbal action (decision, article, letter, interview, protest, petition, strike etc.)</a:t>
            </a:r>
            <a:endParaRPr sz="1800" dirty="0">
              <a:solidFill>
                <a:schemeClr val="dk1"/>
              </a:solidFill>
            </a:endParaRPr>
          </a:p>
          <a:p>
            <a:pPr marL="742950" lvl="1" indent="-248919" algn="l" rtl="0">
              <a:lnSpc>
                <a:spcPct val="90000"/>
              </a:lnSpc>
              <a:spcBef>
                <a:spcPts val="476"/>
              </a:spcBef>
              <a:spcAft>
                <a:spcPts val="0"/>
              </a:spcAft>
              <a:buClr>
                <a:schemeClr val="dk1"/>
              </a:buClr>
              <a:buSzPts val="1800"/>
              <a:buChar char="–"/>
            </a:pPr>
            <a:r>
              <a:rPr lang="en" sz="1800" dirty="0">
                <a:solidFill>
                  <a:schemeClr val="dk1"/>
                </a:solidFill>
              </a:rPr>
              <a:t>variables: claim-maker; addressee; subject; issue; form; position;</a:t>
            </a:r>
            <a:br>
              <a:rPr lang="en" sz="1800" dirty="0">
                <a:solidFill>
                  <a:schemeClr val="dk1"/>
                </a:solidFill>
              </a:rPr>
            </a:br>
            <a:r>
              <a:rPr lang="en" sz="1800" dirty="0">
                <a:solidFill>
                  <a:schemeClr val="dk1"/>
                </a:solidFill>
              </a:rPr>
              <a:t>scope (local – national – European - supranational)</a:t>
            </a:r>
            <a:endParaRPr sz="1800" dirty="0">
              <a:solidFill>
                <a:schemeClr val="dk1"/>
              </a:solidFill>
            </a:endParaRPr>
          </a:p>
          <a:p>
            <a:pPr marL="742950" lvl="0" indent="0" algn="l" rtl="0">
              <a:lnSpc>
                <a:spcPct val="90000"/>
              </a:lnSpc>
              <a:spcBef>
                <a:spcPts val="476"/>
              </a:spcBef>
              <a:spcAft>
                <a:spcPts val="0"/>
              </a:spcAft>
              <a:buNone/>
            </a:pPr>
            <a:endParaRPr dirty="0">
              <a:solidFill>
                <a:schemeClr val="dk1"/>
              </a:solidFill>
            </a:endParaRPr>
          </a:p>
          <a:p>
            <a:pPr marL="457200" lvl="0" indent="0" algn="l" rtl="0">
              <a:lnSpc>
                <a:spcPct val="100000"/>
              </a:lnSpc>
              <a:spcBef>
                <a:spcPts val="0"/>
              </a:spcBef>
              <a:spcAft>
                <a:spcPts val="0"/>
              </a:spcAft>
              <a:buClr>
                <a:srgbClr val="000000"/>
              </a:buClr>
              <a:buFont typeface="Arial"/>
              <a:buNone/>
            </a:pPr>
            <a:r>
              <a:rPr lang="en" i="1" dirty="0">
                <a:solidFill>
                  <a:srgbClr val="000000"/>
                </a:solidFill>
              </a:rPr>
              <a:t>„A mayor (local claim-maker) sent an official letter (form) to the prime minister (national addressee) and asked him to refuse the relocation mechanism in the EU council (European issue).“</a:t>
            </a:r>
            <a:endParaRPr i="1" dirty="0">
              <a:solidFill>
                <a:srgbClr val="000000"/>
              </a:solidFill>
            </a:endParaRPr>
          </a:p>
          <a:p>
            <a:pPr marL="0" lvl="0" indent="0" algn="l" rtl="0">
              <a:spcBef>
                <a:spcPts val="0"/>
              </a:spcBef>
              <a:spcAft>
                <a:spcPts val="1600"/>
              </a:spcAft>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Ruud Koopmans: Winners and losers (2010)</a:t>
            </a:r>
            <a:endParaRPr/>
          </a:p>
        </p:txBody>
      </p:sp>
      <p:pic>
        <p:nvPicPr>
          <p:cNvPr id="228" name="Google Shape;228;p40"/>
          <p:cNvPicPr preferRelativeResize="0"/>
          <p:nvPr/>
        </p:nvPicPr>
        <p:blipFill>
          <a:blip r:embed="rId3">
            <a:alphaModFix/>
          </a:blip>
          <a:stretch>
            <a:fillRect/>
          </a:stretch>
        </p:blipFill>
        <p:spPr>
          <a:xfrm>
            <a:off x="5186575" y="982775"/>
            <a:ext cx="3810000" cy="3810000"/>
          </a:xfrm>
          <a:prstGeom prst="rect">
            <a:avLst/>
          </a:prstGeom>
          <a:noFill/>
          <a:ln>
            <a:noFill/>
          </a:ln>
        </p:spPr>
      </p:pic>
      <p:sp>
        <p:nvSpPr>
          <p:cNvPr id="229" name="Google Shape;229;p40"/>
          <p:cNvSpPr/>
          <p:nvPr/>
        </p:nvSpPr>
        <p:spPr>
          <a:xfrm>
            <a:off x="311700" y="1017725"/>
            <a:ext cx="4658400" cy="3740100"/>
          </a:xfrm>
          <a:prstGeom prst="flowChartMagneticTape">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518"/>
              </a:spcBef>
              <a:spcAft>
                <a:spcPts val="0"/>
              </a:spcAft>
              <a:buNone/>
            </a:pPr>
            <a:r>
              <a:rPr lang="en" sz="1800" i="1">
                <a:solidFill>
                  <a:schemeClr val="dk1"/>
                </a:solidFill>
              </a:rPr>
              <a:t>“The transnational flow of public communication offers additional opportunities for those actors that are already dominant on the national level, and it exacerbates rather than compensates for the weak position of civil society actors.”</a:t>
            </a:r>
            <a:endParaRPr sz="1800" i="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 to support for EU</a:t>
            </a:r>
            <a:endParaRPr lang="en-GB" dirty="0"/>
          </a:p>
        </p:txBody>
      </p:sp>
      <p:sp>
        <p:nvSpPr>
          <p:cNvPr id="5" name="Google Shape;222;p39"/>
          <p:cNvSpPr txBox="1">
            <a:spLocks/>
          </p:cNvSpPr>
          <p:nvPr/>
        </p:nvSpPr>
        <p:spPr>
          <a:xfrm>
            <a:off x="345037" y="1201688"/>
            <a:ext cx="3742775"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600"/>
              </a:spcAft>
              <a:buFontTx/>
              <a:buChar char="-"/>
            </a:pPr>
            <a:r>
              <a:rPr lang="cs-CZ" dirty="0" err="1" smtClean="0">
                <a:solidFill>
                  <a:schemeClr val="tx1"/>
                </a:solidFill>
              </a:rPr>
              <a:t>Attitude</a:t>
            </a:r>
            <a:r>
              <a:rPr lang="cs-CZ" dirty="0" smtClean="0">
                <a:solidFill>
                  <a:schemeClr val="tx1"/>
                </a:solidFill>
              </a:rPr>
              <a:t> </a:t>
            </a:r>
            <a:r>
              <a:rPr lang="cs-CZ" dirty="0" err="1" smtClean="0">
                <a:solidFill>
                  <a:schemeClr val="tx1"/>
                </a:solidFill>
              </a:rPr>
              <a:t>towards</a:t>
            </a:r>
            <a:r>
              <a:rPr lang="cs-CZ" dirty="0" smtClean="0">
                <a:solidFill>
                  <a:schemeClr val="tx1"/>
                </a:solidFill>
              </a:rPr>
              <a:t> Europe </a:t>
            </a:r>
            <a:r>
              <a:rPr lang="cs-CZ" dirty="0" err="1" smtClean="0">
                <a:solidFill>
                  <a:schemeClr val="tx1"/>
                </a:solidFill>
              </a:rPr>
              <a:t>reflects</a:t>
            </a:r>
            <a:r>
              <a:rPr lang="cs-CZ" dirty="0" smtClean="0">
                <a:solidFill>
                  <a:schemeClr val="tx1"/>
                </a:solidFill>
              </a:rPr>
              <a:t> the </a:t>
            </a:r>
            <a:r>
              <a:rPr lang="cs-CZ" dirty="0" err="1" smtClean="0">
                <a:solidFill>
                  <a:schemeClr val="tx1"/>
                </a:solidFill>
              </a:rPr>
              <a:t>degree</a:t>
            </a:r>
            <a:r>
              <a:rPr lang="cs-CZ" dirty="0" smtClean="0">
                <a:solidFill>
                  <a:schemeClr val="tx1"/>
                </a:solidFill>
              </a:rPr>
              <a:t> to </a:t>
            </a:r>
            <a:r>
              <a:rPr lang="cs-CZ" dirty="0" err="1" smtClean="0">
                <a:solidFill>
                  <a:schemeClr val="tx1"/>
                </a:solidFill>
              </a:rPr>
              <a:t>which</a:t>
            </a:r>
            <a:r>
              <a:rPr lang="cs-CZ" dirty="0" smtClean="0">
                <a:solidFill>
                  <a:schemeClr val="tx1"/>
                </a:solidFill>
              </a:rPr>
              <a:t> </a:t>
            </a:r>
            <a:r>
              <a:rPr lang="cs-CZ" dirty="0" err="1" smtClean="0">
                <a:solidFill>
                  <a:schemeClr val="tx1"/>
                </a:solidFill>
              </a:rPr>
              <a:t>actors</a:t>
            </a:r>
            <a:r>
              <a:rPr lang="cs-CZ" dirty="0" smtClean="0">
                <a:solidFill>
                  <a:schemeClr val="tx1"/>
                </a:solidFill>
              </a:rPr>
              <a:t> profit </a:t>
            </a:r>
            <a:r>
              <a:rPr lang="cs-CZ" dirty="0" err="1" smtClean="0">
                <a:solidFill>
                  <a:schemeClr val="tx1"/>
                </a:solidFill>
              </a:rPr>
              <a:t>from</a:t>
            </a:r>
            <a:r>
              <a:rPr lang="cs-CZ" dirty="0" smtClean="0">
                <a:solidFill>
                  <a:schemeClr val="tx1"/>
                </a:solidFill>
              </a:rPr>
              <a:t> the Europeanization of public </a:t>
            </a:r>
            <a:r>
              <a:rPr lang="cs-CZ" dirty="0" err="1" smtClean="0">
                <a:solidFill>
                  <a:schemeClr val="tx1"/>
                </a:solidFill>
              </a:rPr>
              <a:t>debates</a:t>
            </a:r>
            <a:endParaRPr lang="cs-CZ" dirty="0" smtClean="0">
              <a:solidFill>
                <a:schemeClr val="tx1"/>
              </a:solidFill>
            </a:endParaRPr>
          </a:p>
          <a:p>
            <a:pPr marL="285750" indent="-285750">
              <a:buFontTx/>
              <a:buChar char="-"/>
            </a:pPr>
            <a:r>
              <a:rPr lang="cs-CZ" dirty="0" err="1" smtClean="0">
                <a:solidFill>
                  <a:schemeClr val="tx1"/>
                </a:solidFill>
              </a:rPr>
              <a:t>Evaluation</a:t>
            </a:r>
            <a:r>
              <a:rPr lang="cs-CZ" dirty="0" smtClean="0">
                <a:solidFill>
                  <a:schemeClr val="tx1"/>
                </a:solidFill>
              </a:rPr>
              <a:t> </a:t>
            </a:r>
          </a:p>
          <a:p>
            <a:pPr marL="0" indent="0">
              <a:buNone/>
            </a:pPr>
            <a:endParaRPr lang="cs-CZ" dirty="0">
              <a:solidFill>
                <a:schemeClr val="tx1"/>
              </a:solidFill>
            </a:endParaRPr>
          </a:p>
          <a:p>
            <a:pPr marL="742950" lvl="1" indent="-285750">
              <a:spcBef>
                <a:spcPts val="0"/>
              </a:spcBef>
              <a:buFontTx/>
              <a:buChar char="-"/>
            </a:pPr>
            <a:r>
              <a:rPr lang="cs-CZ" sz="1800" dirty="0" smtClean="0">
                <a:solidFill>
                  <a:schemeClr val="tx1"/>
                </a:solidFill>
              </a:rPr>
              <a:t>EU </a:t>
            </a:r>
            <a:r>
              <a:rPr lang="cs-CZ" sz="1800" dirty="0" err="1" smtClean="0">
                <a:solidFill>
                  <a:schemeClr val="tx1"/>
                </a:solidFill>
              </a:rPr>
              <a:t>institutions</a:t>
            </a:r>
            <a:r>
              <a:rPr lang="cs-CZ" sz="1800" dirty="0" smtClean="0">
                <a:solidFill>
                  <a:schemeClr val="tx1"/>
                </a:solidFill>
              </a:rPr>
              <a:t> (-0.12) </a:t>
            </a:r>
          </a:p>
          <a:p>
            <a:pPr marL="742950" lvl="1" indent="-285750">
              <a:spcBef>
                <a:spcPts val="0"/>
              </a:spcBef>
              <a:buFontTx/>
              <a:buChar char="-"/>
            </a:pPr>
            <a:r>
              <a:rPr lang="cs-CZ" sz="1800" dirty="0" smtClean="0">
                <a:solidFill>
                  <a:schemeClr val="tx1"/>
                </a:solidFill>
              </a:rPr>
              <a:t>national </a:t>
            </a:r>
            <a:r>
              <a:rPr lang="cs-CZ" sz="1800" dirty="0" err="1" smtClean="0">
                <a:solidFill>
                  <a:schemeClr val="tx1"/>
                </a:solidFill>
              </a:rPr>
              <a:t>institutions</a:t>
            </a:r>
            <a:r>
              <a:rPr lang="cs-CZ" sz="1800" dirty="0" smtClean="0">
                <a:solidFill>
                  <a:schemeClr val="tx1"/>
                </a:solidFill>
              </a:rPr>
              <a:t> (-0.21)</a:t>
            </a:r>
          </a:p>
        </p:txBody>
      </p:sp>
      <p:pic>
        <p:nvPicPr>
          <p:cNvPr id="7" name="Picture 6" descr="Snímek obrazovky 2019-03-28 v 10.35.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986852" y="494800"/>
            <a:ext cx="4810885" cy="4090538"/>
          </a:xfrm>
          <a:prstGeom prst="rect">
            <a:avLst/>
          </a:prstGeom>
        </p:spPr>
      </p:pic>
    </p:spTree>
    <p:extLst>
      <p:ext uri="{BB962C8B-B14F-4D97-AF65-F5344CB8AC3E}">
        <p14:creationId xmlns:p14="http://schemas.microsoft.com/office/powerpoint/2010/main" val="3133718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Public sphere </a:t>
            </a:r>
            <a:endParaRPr/>
          </a:p>
        </p:txBody>
      </p:sp>
      <p:sp>
        <p:nvSpPr>
          <p:cNvPr id="67" name="Google Shape;67;p15"/>
          <p:cNvSpPr txBox="1">
            <a:spLocks noGrp="1"/>
          </p:cNvSpPr>
          <p:nvPr>
            <p:ph type="body" idx="1"/>
          </p:nvPr>
        </p:nvSpPr>
        <p:spPr>
          <a:xfrm>
            <a:off x="311700" y="1152500"/>
            <a:ext cx="4947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An ideal of a discursive space open to all where unrestricted rational discussion </a:t>
            </a:r>
            <a:r>
              <a:rPr lang="en" b="1">
                <a:solidFill>
                  <a:schemeClr val="dk1"/>
                </a:solidFill>
              </a:rPr>
              <a:t>(deliberation) </a:t>
            </a:r>
            <a:r>
              <a:rPr lang="en" b="1">
                <a:solidFill>
                  <a:srgbClr val="000000"/>
                </a:solidFill>
              </a:rPr>
              <a:t>of public matters takes place while status and class differentials are bracketed resulting in formation of considered public opinions (public will) and their critical re-evaluation.</a:t>
            </a:r>
            <a:endParaRPr b="1">
              <a:solidFill>
                <a:srgbClr val="000000"/>
              </a:solidFill>
            </a:endParaRPr>
          </a:p>
          <a:p>
            <a:pPr marL="0" lvl="0" indent="0" algn="l" rtl="0">
              <a:spcBef>
                <a:spcPts val="1600"/>
              </a:spcBef>
              <a:spcAft>
                <a:spcPts val="1600"/>
              </a:spcAft>
              <a:buNone/>
            </a:pPr>
            <a:r>
              <a:rPr lang="en">
                <a:solidFill>
                  <a:srgbClr val="000000"/>
                </a:solidFill>
              </a:rPr>
              <a:t>Who participates? </a:t>
            </a:r>
            <a:br>
              <a:rPr lang="en">
                <a:solidFill>
                  <a:srgbClr val="000000"/>
                </a:solidFill>
              </a:rPr>
            </a:br>
            <a:r>
              <a:rPr lang="en">
                <a:solidFill>
                  <a:srgbClr val="000000"/>
                </a:solidFill>
              </a:rPr>
              <a:t>Journalists, politicians, lobbyists, advocates, experts, moral enterpreneurs, intellectuals.</a:t>
            </a:r>
            <a:endParaRPr>
              <a:solidFill>
                <a:srgbClr val="000000"/>
              </a:solidFill>
            </a:endParaRPr>
          </a:p>
        </p:txBody>
      </p:sp>
      <p:pic>
        <p:nvPicPr>
          <p:cNvPr id="68" name="Google Shape;68;p15"/>
          <p:cNvPicPr preferRelativeResize="0"/>
          <p:nvPr/>
        </p:nvPicPr>
        <p:blipFill>
          <a:blip r:embed="rId3">
            <a:alphaModFix/>
          </a:blip>
          <a:stretch>
            <a:fillRect/>
          </a:stretch>
        </p:blipFill>
        <p:spPr>
          <a:xfrm>
            <a:off x="5393117" y="1152498"/>
            <a:ext cx="3439184" cy="3416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Czech Think Tanks as Agents of Europeanization</a:t>
            </a:r>
            <a:endParaRPr/>
          </a:p>
        </p:txBody>
      </p:sp>
      <p:sp>
        <p:nvSpPr>
          <p:cNvPr id="235" name="Google Shape;235;p41"/>
          <p:cNvSpPr txBox="1">
            <a:spLocks noGrp="1"/>
          </p:cNvSpPr>
          <p:nvPr>
            <p:ph type="body" idx="1"/>
          </p:nvPr>
        </p:nvSpPr>
        <p:spPr>
          <a:xfrm>
            <a:off x="311700" y="1152475"/>
            <a:ext cx="8186400" cy="3416400"/>
          </a:xfrm>
          <a:prstGeom prst="rect">
            <a:avLst/>
          </a:prstGeom>
        </p:spPr>
        <p:txBody>
          <a:bodyPr spcFirstLastPara="1" wrap="square" lIns="91425" tIns="91425" rIns="91425" bIns="91425" anchor="t" anchorCtr="0">
            <a:noAutofit/>
          </a:bodyPr>
          <a:lstStyle/>
          <a:p>
            <a:pPr marL="342900" lvl="0" indent="-342900" algn="l" rtl="0">
              <a:lnSpc>
                <a:spcPct val="90000"/>
              </a:lnSpc>
              <a:spcBef>
                <a:spcPts val="544"/>
              </a:spcBef>
              <a:spcAft>
                <a:spcPts val="0"/>
              </a:spcAft>
              <a:buClr>
                <a:schemeClr val="dk1"/>
              </a:buClr>
              <a:buSzPts val="1800"/>
              <a:buChar char="•"/>
            </a:pPr>
            <a:r>
              <a:rPr lang="en">
                <a:solidFill>
                  <a:schemeClr val="dk1"/>
                </a:solidFill>
              </a:rPr>
              <a:t>a case study of the Czech debate over Refugee Crisis (4/2015 - 3/2016), a representative sample of 2374 claims from TV broadcasting (all actors)</a:t>
            </a:r>
            <a:endParaRPr>
              <a:solidFill>
                <a:schemeClr val="dk1"/>
              </a:solidFill>
            </a:endParaRPr>
          </a:p>
          <a:p>
            <a:pPr marL="342900" lvl="0" indent="-342900" algn="l" rtl="0">
              <a:lnSpc>
                <a:spcPct val="90000"/>
              </a:lnSpc>
              <a:spcBef>
                <a:spcPts val="544"/>
              </a:spcBef>
              <a:spcAft>
                <a:spcPts val="0"/>
              </a:spcAft>
              <a:buClr>
                <a:schemeClr val="dk1"/>
              </a:buClr>
              <a:buSzPts val="1800"/>
              <a:buChar char="•"/>
            </a:pPr>
            <a:r>
              <a:rPr lang="en">
                <a:solidFill>
                  <a:schemeClr val="dk1"/>
                </a:solidFill>
              </a:rPr>
              <a:t>the Czech think tanks chose the discursive strategy of vertical, bottom-up Europeanization more often than any other actor</a:t>
            </a:r>
            <a:endParaRPr>
              <a:solidFill>
                <a:schemeClr val="dk1"/>
              </a:solidFill>
            </a:endParaRPr>
          </a:p>
          <a:p>
            <a:pPr marL="342900" lvl="0" indent="-269240" algn="l" rtl="0">
              <a:lnSpc>
                <a:spcPct val="90000"/>
              </a:lnSpc>
              <a:spcBef>
                <a:spcPts val="592"/>
              </a:spcBef>
              <a:spcAft>
                <a:spcPts val="0"/>
              </a:spcAft>
              <a:buClr>
                <a:schemeClr val="dk1"/>
              </a:buClr>
              <a:buSzPts val="1800"/>
              <a:buChar char="•"/>
            </a:pPr>
            <a:r>
              <a:rPr lang="en">
                <a:solidFill>
                  <a:schemeClr val="dk1"/>
                </a:solidFill>
              </a:rPr>
              <a:t>the share of claims made by think tanks was marginal, as state executives and politicians dominate the debate </a:t>
            </a:r>
            <a:endParaRPr>
              <a:solidFill>
                <a:schemeClr val="dk1"/>
              </a:solidFill>
            </a:endParaRPr>
          </a:p>
          <a:p>
            <a:pPr marL="342900" lvl="0" indent="-269240" algn="l" rtl="0">
              <a:lnSpc>
                <a:spcPct val="90000"/>
              </a:lnSpc>
              <a:spcBef>
                <a:spcPts val="592"/>
              </a:spcBef>
              <a:spcAft>
                <a:spcPts val="0"/>
              </a:spcAft>
              <a:buClr>
                <a:schemeClr val="dk1"/>
              </a:buClr>
              <a:buSzPts val="1800"/>
              <a:buChar char="•"/>
            </a:pPr>
            <a:r>
              <a:rPr lang="en">
                <a:solidFill>
                  <a:schemeClr val="dk1"/>
                </a:solidFill>
              </a:rPr>
              <a:t>think tanks should be treated as organizations of their own kind since their strategy deviated from that of other civil society organizations who largely stayed on the national level</a:t>
            </a:r>
            <a:endParaRPr>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42"/>
          <p:cNvPicPr preferRelativeResize="0"/>
          <p:nvPr/>
        </p:nvPicPr>
        <p:blipFill rotWithShape="1">
          <a:blip r:embed="rId3">
            <a:alphaModFix/>
          </a:blip>
          <a:srcRect/>
          <a:stretch/>
        </p:blipFill>
        <p:spPr>
          <a:xfrm>
            <a:off x="228600" y="700130"/>
            <a:ext cx="8686798" cy="374325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43"/>
          <p:cNvPicPr preferRelativeResize="0"/>
          <p:nvPr/>
        </p:nvPicPr>
        <p:blipFill rotWithShape="1">
          <a:blip r:embed="rId3">
            <a:alphaModFix/>
          </a:blip>
          <a:srcRect/>
          <a:stretch/>
        </p:blipFill>
        <p:spPr>
          <a:xfrm>
            <a:off x="242234" y="732941"/>
            <a:ext cx="8659526" cy="373150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249"/>
        <p:cNvGrpSpPr/>
        <p:nvPr/>
      </p:nvGrpSpPr>
      <p:grpSpPr>
        <a:xfrm>
          <a:off x="0" y="0"/>
          <a:ext cx="0" cy="0"/>
          <a:chOff x="0" y="0"/>
          <a:chExt cx="0" cy="0"/>
        </a:xfrm>
      </p:grpSpPr>
      <p:sp>
        <p:nvSpPr>
          <p:cNvPr id="250" name="Google Shape;250;p4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a:t>
            </a:r>
            <a:endParaRPr/>
          </a:p>
        </p:txBody>
      </p:sp>
      <p:cxnSp>
        <p:nvCxnSpPr>
          <p:cNvPr id="251" name="Google Shape;251;p44"/>
          <p:cNvCxnSpPr/>
          <p:nvPr/>
        </p:nvCxnSpPr>
        <p:spPr>
          <a:xfrm>
            <a:off x="-415950" y="4665825"/>
            <a:ext cx="1427100" cy="14271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33000"/>
              </a:lnSpc>
              <a:spcBef>
                <a:spcPts val="0"/>
              </a:spcBef>
              <a:spcAft>
                <a:spcPts val="0"/>
              </a:spcAft>
              <a:buNone/>
            </a:pPr>
            <a:r>
              <a:rPr lang="en"/>
              <a:t>Jürgen Habermas: The Public Sphere </a:t>
            </a:r>
            <a:endParaRPr/>
          </a:p>
        </p:txBody>
      </p:sp>
      <p:sp>
        <p:nvSpPr>
          <p:cNvPr id="74" name="Google Shape;74;p16"/>
          <p:cNvSpPr txBox="1">
            <a:spLocks noGrp="1"/>
          </p:cNvSpPr>
          <p:nvPr>
            <p:ph type="body" idx="1"/>
          </p:nvPr>
        </p:nvSpPr>
        <p:spPr>
          <a:xfrm>
            <a:off x="3852000" y="1152475"/>
            <a:ext cx="4980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solidFill>
                  <a:srgbClr val="000000"/>
                </a:solidFill>
              </a:rPr>
              <a:t>The Structural Transformation of the Public Sphere</a:t>
            </a:r>
            <a:r>
              <a:rPr lang="en" dirty="0">
                <a:solidFill>
                  <a:srgbClr val="000000"/>
                </a:solidFill>
              </a:rPr>
              <a:t> (1989; German original 1962)</a:t>
            </a:r>
            <a:endParaRPr dirty="0">
              <a:solidFill>
                <a:srgbClr val="000000"/>
              </a:solidFill>
            </a:endParaRPr>
          </a:p>
          <a:p>
            <a:pPr marL="0" lvl="0" indent="0" algn="l" rtl="0">
              <a:spcBef>
                <a:spcPts val="1600"/>
              </a:spcBef>
              <a:spcAft>
                <a:spcPts val="0"/>
              </a:spcAft>
              <a:buNone/>
            </a:pPr>
            <a:r>
              <a:rPr lang="en" dirty="0">
                <a:solidFill>
                  <a:srgbClr val="000000"/>
                </a:solidFill>
              </a:rPr>
              <a:t>- the ideal type of the bourgeois public sphere </a:t>
            </a:r>
            <a:br>
              <a:rPr lang="en" dirty="0">
                <a:solidFill>
                  <a:srgbClr val="000000"/>
                </a:solidFill>
              </a:rPr>
            </a:br>
            <a:r>
              <a:rPr lang="en" dirty="0">
                <a:solidFill>
                  <a:srgbClr val="000000"/>
                </a:solidFill>
              </a:rPr>
              <a:t>(18th century)</a:t>
            </a:r>
            <a:endParaRPr dirty="0">
              <a:solidFill>
                <a:srgbClr val="000000"/>
              </a:solidFill>
            </a:endParaRPr>
          </a:p>
          <a:p>
            <a:pPr marL="0" lvl="0" indent="0" algn="l" rtl="0">
              <a:spcBef>
                <a:spcPts val="1600"/>
              </a:spcBef>
              <a:spcAft>
                <a:spcPts val="0"/>
              </a:spcAft>
              <a:buNone/>
            </a:pPr>
            <a:r>
              <a:rPr lang="en" i="1" dirty="0">
                <a:solidFill>
                  <a:srgbClr val="000000"/>
                </a:solidFill>
              </a:rPr>
              <a:t>Political Communication in Media Society: Does Democracy Still Enjoy an Epistemic Dimension?</a:t>
            </a:r>
            <a:r>
              <a:rPr lang="en" dirty="0">
                <a:solidFill>
                  <a:srgbClr val="000000"/>
                </a:solidFill>
              </a:rPr>
              <a:t> (2006)</a:t>
            </a:r>
            <a:endParaRPr dirty="0">
              <a:solidFill>
                <a:srgbClr val="000000"/>
              </a:solidFill>
            </a:endParaRPr>
          </a:p>
          <a:p>
            <a:pPr marL="0" lvl="0" indent="0">
              <a:spcBef>
                <a:spcPts val="1600"/>
              </a:spcBef>
              <a:buNone/>
            </a:pPr>
            <a:r>
              <a:rPr lang="en" b="1" dirty="0">
                <a:solidFill>
                  <a:srgbClr val="000000"/>
                </a:solidFill>
              </a:rPr>
              <a:t>WATCH:</a:t>
            </a:r>
            <a:r>
              <a:rPr lang="en" dirty="0">
                <a:solidFill>
                  <a:srgbClr val="000000"/>
                </a:solidFill>
              </a:rPr>
              <a:t> </a:t>
            </a:r>
            <a:r>
              <a:rPr lang="en" dirty="0">
                <a:solidFill>
                  <a:srgbClr val="0000FF"/>
                </a:solidFill>
                <a:uFill>
                  <a:noFill/>
                </a:uFill>
              </a:rPr>
              <a:t>https://www.youtube.com/watch?v=</a:t>
            </a:r>
            <a:r>
              <a:rPr lang="en" dirty="0" smtClean="0">
                <a:solidFill>
                  <a:srgbClr val="0000FF"/>
                </a:solidFill>
                <a:uFill>
                  <a:noFill/>
                </a:uFill>
              </a:rPr>
              <a:t>R1K46oK3xTU</a:t>
            </a:r>
            <a:r>
              <a:rPr lang="cs-CZ" dirty="0" smtClean="0">
                <a:solidFill>
                  <a:srgbClr val="0000FF"/>
                </a:solidFill>
                <a:uFill>
                  <a:noFill/>
                </a:uFill>
              </a:rPr>
              <a:t> </a:t>
            </a:r>
            <a:endParaRPr dirty="0">
              <a:solidFill>
                <a:srgbClr val="0000FF"/>
              </a:solidFill>
            </a:endParaRPr>
          </a:p>
          <a:p>
            <a:pPr marL="0" lvl="0" indent="0" algn="l" rtl="0">
              <a:spcBef>
                <a:spcPts val="1600"/>
              </a:spcBef>
              <a:spcAft>
                <a:spcPts val="0"/>
              </a:spcAft>
              <a:buNone/>
            </a:pPr>
            <a:endParaRPr dirty="0">
              <a:solidFill>
                <a:srgbClr val="000000"/>
              </a:solidFill>
            </a:endParaRPr>
          </a:p>
          <a:p>
            <a:pPr marL="0" lvl="0" indent="0" algn="l" rtl="0">
              <a:spcBef>
                <a:spcPts val="1600"/>
              </a:spcBef>
              <a:spcAft>
                <a:spcPts val="1600"/>
              </a:spcAft>
              <a:buNone/>
            </a:pPr>
            <a:endParaRPr dirty="0">
              <a:solidFill>
                <a:srgbClr val="000000"/>
              </a:solidFill>
            </a:endParaRPr>
          </a:p>
        </p:txBody>
      </p:sp>
      <p:pic>
        <p:nvPicPr>
          <p:cNvPr id="75" name="Google Shape;75;p16"/>
          <p:cNvPicPr preferRelativeResize="0"/>
          <p:nvPr/>
        </p:nvPicPr>
        <p:blipFill>
          <a:blip r:embed="rId3">
            <a:alphaModFix/>
          </a:blip>
          <a:stretch>
            <a:fillRect/>
          </a:stretch>
        </p:blipFill>
        <p:spPr>
          <a:xfrm>
            <a:off x="311700" y="1152472"/>
            <a:ext cx="3424008" cy="3416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Habermas (2006): Deliberative Democracy</a:t>
            </a:r>
            <a:endParaRPr/>
          </a:p>
        </p:txBody>
      </p:sp>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A discourse-centered concept of democracy, the exchange of arguments as the most suitable procedure for resolving moral-practical questions.</a:t>
            </a:r>
            <a:endParaRPr>
              <a:solidFill>
                <a:srgbClr val="000000"/>
              </a:solidFill>
            </a:endParaRPr>
          </a:p>
          <a:p>
            <a:pPr marL="457200" lvl="0" indent="-228600" algn="l" rtl="0">
              <a:spcBef>
                <a:spcPts val="1600"/>
              </a:spcBef>
              <a:spcAft>
                <a:spcPts val="0"/>
              </a:spcAft>
              <a:buNone/>
            </a:pPr>
            <a:r>
              <a:rPr lang="en" b="1">
                <a:solidFill>
                  <a:srgbClr val="000000"/>
                </a:solidFill>
              </a:rPr>
              <a:t>Deliberation is expected to fulfill three functions: </a:t>
            </a:r>
            <a:endParaRPr b="1">
              <a:solidFill>
                <a:srgbClr val="000000"/>
              </a:solidFill>
            </a:endParaRPr>
          </a:p>
          <a:p>
            <a:pPr marL="628650" lvl="0" indent="-342900" algn="l" rtl="0">
              <a:spcBef>
                <a:spcPts val="1600"/>
              </a:spcBef>
              <a:spcAft>
                <a:spcPts val="0"/>
              </a:spcAft>
              <a:buClr>
                <a:srgbClr val="000000"/>
              </a:buClr>
              <a:buSzPts val="1800"/>
              <a:buAutoNum type="arabicPeriod"/>
            </a:pPr>
            <a:r>
              <a:rPr lang="en">
                <a:solidFill>
                  <a:srgbClr val="000000"/>
                </a:solidFill>
              </a:rPr>
              <a:t>to mobilize and pool relevant issues and required information, and to specify interpretations; </a:t>
            </a:r>
            <a:endParaRPr>
              <a:solidFill>
                <a:srgbClr val="000000"/>
              </a:solidFill>
            </a:endParaRPr>
          </a:p>
          <a:p>
            <a:pPr marL="628650" lvl="0" indent="-342900" algn="l" rtl="0">
              <a:spcBef>
                <a:spcPts val="0"/>
              </a:spcBef>
              <a:spcAft>
                <a:spcPts val="0"/>
              </a:spcAft>
              <a:buClr>
                <a:srgbClr val="000000"/>
              </a:buClr>
              <a:buSzPts val="1800"/>
              <a:buAutoNum type="arabicPeriod"/>
            </a:pPr>
            <a:r>
              <a:rPr lang="en">
                <a:solidFill>
                  <a:srgbClr val="000000"/>
                </a:solidFill>
              </a:rPr>
              <a:t>to process such contributions discursively by means of proper arguments for and against; </a:t>
            </a:r>
            <a:endParaRPr>
              <a:solidFill>
                <a:srgbClr val="000000"/>
              </a:solidFill>
            </a:endParaRPr>
          </a:p>
          <a:p>
            <a:pPr marL="628650" lvl="0" indent="-342900" algn="l" rtl="0">
              <a:spcBef>
                <a:spcPts val="0"/>
              </a:spcBef>
              <a:spcAft>
                <a:spcPts val="0"/>
              </a:spcAft>
              <a:buClr>
                <a:srgbClr val="000000"/>
              </a:buClr>
              <a:buSzPts val="1800"/>
              <a:buAutoNum type="arabicPeriod"/>
            </a:pPr>
            <a:r>
              <a:rPr lang="en">
                <a:solidFill>
                  <a:srgbClr val="000000"/>
                </a:solidFill>
              </a:rPr>
              <a:t>to generate rationally motivated yes and no attitudes that are expected to determine the outcome of procedurally correct decisions.</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Habermas (2006): Considered Public Opinions</a:t>
            </a:r>
            <a:endParaRPr/>
          </a:p>
        </p:txBody>
      </p:sp>
      <p:sp>
        <p:nvSpPr>
          <p:cNvPr id="87" name="Google Shape;87;p18"/>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olidFill>
                <a:srgbClr val="000000"/>
              </a:solidFill>
            </a:endParaRPr>
          </a:p>
          <a:p>
            <a:pPr marL="457200" lvl="0" indent="-298450" algn="l" rtl="0">
              <a:lnSpc>
                <a:spcPct val="100000"/>
              </a:lnSpc>
              <a:spcBef>
                <a:spcPts val="0"/>
              </a:spcBef>
              <a:spcAft>
                <a:spcPts val="0"/>
              </a:spcAft>
              <a:buClr>
                <a:schemeClr val="dk1"/>
              </a:buClr>
              <a:buSzPts val="1100"/>
              <a:buChar char="-"/>
            </a:pPr>
            <a:r>
              <a:rPr lang="en" b="1">
                <a:solidFill>
                  <a:schemeClr val="dk1"/>
                </a:solidFill>
              </a:rPr>
              <a:t>For political elites,</a:t>
            </a:r>
            <a:r>
              <a:rPr lang="en">
                <a:solidFill>
                  <a:schemeClr val="dk1"/>
                </a:solidFill>
              </a:rPr>
              <a:t> considered public opinions set the frame for the range of what the public of citizens would accept as legitimate decisions </a:t>
            </a:r>
            <a:endParaRPr>
              <a:solidFill>
                <a:schemeClr val="dk1"/>
              </a:solidFill>
            </a:endParaRPr>
          </a:p>
          <a:p>
            <a:pPr marL="457200" lvl="0" indent="0" algn="l" rtl="0">
              <a:lnSpc>
                <a:spcPct val="100000"/>
              </a:lnSpc>
              <a:spcBef>
                <a:spcPts val="0"/>
              </a:spcBef>
              <a:spcAft>
                <a:spcPts val="0"/>
              </a:spcAft>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b="1">
                <a:solidFill>
                  <a:srgbClr val="000000"/>
                </a:solidFill>
              </a:rPr>
              <a:t>For voters,</a:t>
            </a:r>
            <a:r>
              <a:rPr lang="en">
                <a:solidFill>
                  <a:srgbClr val="000000"/>
                </a:solidFill>
              </a:rPr>
              <a:t> they present plausible alternatives for what counts as a reasonable position on public issues</a:t>
            </a:r>
            <a:endParaRPr>
              <a:solidFill>
                <a:srgbClr val="000000"/>
              </a:solidFill>
            </a:endParaRPr>
          </a:p>
        </p:txBody>
      </p:sp>
      <p:pic>
        <p:nvPicPr>
          <p:cNvPr id="88" name="Google Shape;88;p18"/>
          <p:cNvPicPr preferRelativeResize="0"/>
          <p:nvPr/>
        </p:nvPicPr>
        <p:blipFill>
          <a:blip r:embed="rId3">
            <a:alphaModFix/>
          </a:blip>
          <a:stretch>
            <a:fillRect/>
          </a:stretch>
        </p:blipFill>
        <p:spPr>
          <a:xfrm>
            <a:off x="4540509" y="1304875"/>
            <a:ext cx="4411065" cy="341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 Neblo: deliberative opinion change </a:t>
            </a:r>
            <a:endParaRPr/>
          </a:p>
        </p:txBody>
      </p:sp>
      <p:graphicFrame>
        <p:nvGraphicFramePr>
          <p:cNvPr id="94" name="Google Shape;94;p19"/>
          <p:cNvGraphicFramePr/>
          <p:nvPr/>
        </p:nvGraphicFramePr>
        <p:xfrm>
          <a:off x="311700" y="1093925"/>
          <a:ext cx="8520600" cy="3565980"/>
        </p:xfrm>
        <a:graphic>
          <a:graphicData uri="http://schemas.openxmlformats.org/drawingml/2006/table">
            <a:tbl>
              <a:tblPr>
                <a:noFill/>
                <a:tableStyleId>{3811B4F6-6C86-4B84-830E-C6E27A1ED0FC}</a:tableStyleId>
              </a:tblPr>
              <a:tblGrid>
                <a:gridCol w="2158175"/>
                <a:gridCol w="6362425"/>
              </a:tblGrid>
              <a:tr h="404375">
                <a:tc>
                  <a:txBody>
                    <a:bodyPr/>
                    <a:lstStyle/>
                    <a:p>
                      <a:pPr marL="0" lvl="0" indent="0" algn="l" rtl="0">
                        <a:lnSpc>
                          <a:spcPct val="100000"/>
                        </a:lnSpc>
                        <a:spcBef>
                          <a:spcPts val="0"/>
                        </a:spcBef>
                        <a:spcAft>
                          <a:spcPts val="0"/>
                        </a:spcAft>
                        <a:buNone/>
                      </a:pPr>
                      <a:r>
                        <a:rPr lang="en" sz="1800" b="1" i="1">
                          <a:solidFill>
                            <a:schemeClr val="dk1"/>
                          </a:solidFill>
                        </a:rPr>
                        <a:t>talk matters h.</a:t>
                      </a:r>
                      <a:endParaRPr sz="1800"/>
                    </a:p>
                  </a:txBody>
                  <a:tcPr marL="91425" marR="91425" marT="91425" marB="91425" anchor="ctr">
                    <a:solidFill>
                      <a:srgbClr val="EA9999"/>
                    </a:solidFill>
                  </a:tcPr>
                </a:tc>
                <a:tc>
                  <a:txBody>
                    <a:bodyPr/>
                    <a:lstStyle/>
                    <a:p>
                      <a:pPr marL="0" lvl="0" indent="0" algn="l" rtl="0">
                        <a:lnSpc>
                          <a:spcPct val="100000"/>
                        </a:lnSpc>
                        <a:spcBef>
                          <a:spcPts val="0"/>
                        </a:spcBef>
                        <a:spcAft>
                          <a:spcPts val="0"/>
                        </a:spcAft>
                        <a:buNone/>
                      </a:pPr>
                      <a:r>
                        <a:rPr lang="en" sz="1800">
                          <a:solidFill>
                            <a:schemeClr val="dk1"/>
                          </a:solidFill>
                        </a:rPr>
                        <a:t>deliberating groups will come to different decisions </a:t>
                      </a:r>
                      <a:endParaRPr sz="1800"/>
                    </a:p>
                  </a:txBody>
                  <a:tcPr marL="91425" marR="91425" marT="91425" marB="91425" anchor="ctr"/>
                </a:tc>
              </a:tr>
              <a:tr h="404375">
                <a:tc>
                  <a:txBody>
                    <a:bodyPr/>
                    <a:lstStyle/>
                    <a:p>
                      <a:pPr marL="0" lvl="0" indent="0" algn="l" rtl="0">
                        <a:lnSpc>
                          <a:spcPct val="100000"/>
                        </a:lnSpc>
                        <a:spcBef>
                          <a:spcPts val="0"/>
                        </a:spcBef>
                        <a:spcAft>
                          <a:spcPts val="0"/>
                        </a:spcAft>
                        <a:buNone/>
                      </a:pPr>
                      <a:r>
                        <a:rPr lang="en" sz="1800" b="1" i="1">
                          <a:solidFill>
                            <a:schemeClr val="dk1"/>
                          </a:solidFill>
                        </a:rPr>
                        <a:t>valence h.</a:t>
                      </a:r>
                      <a:endParaRPr sz="1800"/>
                    </a:p>
                  </a:txBody>
                  <a:tcPr marL="91425" marR="91425" marT="91425" marB="91425" anchor="ctr">
                    <a:solidFill>
                      <a:srgbClr val="EA9999"/>
                    </a:solidFill>
                  </a:tcPr>
                </a:tc>
                <a:tc>
                  <a:txBody>
                    <a:bodyPr/>
                    <a:lstStyle/>
                    <a:p>
                      <a:pPr marL="0" lvl="0" indent="0" algn="l" rtl="0">
                        <a:lnSpc>
                          <a:spcPct val="100000"/>
                        </a:lnSpc>
                        <a:spcBef>
                          <a:spcPts val="0"/>
                        </a:spcBef>
                        <a:spcAft>
                          <a:spcPts val="0"/>
                        </a:spcAft>
                        <a:buNone/>
                      </a:pPr>
                      <a:r>
                        <a:rPr lang="en" sz="1800">
                          <a:solidFill>
                            <a:schemeClr val="dk1"/>
                          </a:solidFill>
                        </a:rPr>
                        <a:t>unidirectional shifts in opinion rather than polarization</a:t>
                      </a:r>
                      <a:endParaRPr sz="1800"/>
                    </a:p>
                  </a:txBody>
                  <a:tcPr marL="91425" marR="91425" marT="91425" marB="91425" anchor="ctr"/>
                </a:tc>
              </a:tr>
              <a:tr h="647700">
                <a:tc>
                  <a:txBody>
                    <a:bodyPr/>
                    <a:lstStyle/>
                    <a:p>
                      <a:pPr marL="0" lvl="0" indent="0" algn="l" rtl="0">
                        <a:lnSpc>
                          <a:spcPct val="100000"/>
                        </a:lnSpc>
                        <a:spcBef>
                          <a:spcPts val="0"/>
                        </a:spcBef>
                        <a:spcAft>
                          <a:spcPts val="0"/>
                        </a:spcAft>
                        <a:buNone/>
                      </a:pPr>
                      <a:r>
                        <a:rPr lang="en" sz="1800" b="1" i="1">
                          <a:solidFill>
                            <a:schemeClr val="dk1"/>
                          </a:solidFill>
                        </a:rPr>
                        <a:t>expanded perspective h.</a:t>
                      </a:r>
                      <a:endParaRPr sz="1800"/>
                    </a:p>
                  </a:txBody>
                  <a:tcPr marL="91425" marR="91425" marT="91425" marB="91425" anchor="ctr">
                    <a:solidFill>
                      <a:srgbClr val="EA9999"/>
                    </a:solidFill>
                  </a:tcPr>
                </a:tc>
                <a:tc>
                  <a:txBody>
                    <a:bodyPr/>
                    <a:lstStyle/>
                    <a:p>
                      <a:pPr marL="0" lvl="0" indent="0" algn="l" rtl="0">
                        <a:lnSpc>
                          <a:spcPct val="100000"/>
                        </a:lnSpc>
                        <a:spcBef>
                          <a:spcPts val="0"/>
                        </a:spcBef>
                        <a:spcAft>
                          <a:spcPts val="0"/>
                        </a:spcAft>
                        <a:buNone/>
                      </a:pPr>
                      <a:r>
                        <a:rPr lang="en" sz="1800">
                          <a:solidFill>
                            <a:schemeClr val="dk1"/>
                          </a:solidFill>
                        </a:rPr>
                        <a:t>demographic characteristics (age, race, gender) play a smaller role in explaining post-deliberative opinions</a:t>
                      </a:r>
                      <a:endParaRPr sz="1800"/>
                    </a:p>
                  </a:txBody>
                  <a:tcPr marL="91425" marR="91425" marT="91425" marB="91425" anchor="ctr"/>
                </a:tc>
              </a:tr>
              <a:tr h="404375">
                <a:tc>
                  <a:txBody>
                    <a:bodyPr/>
                    <a:lstStyle/>
                    <a:p>
                      <a:pPr marL="0" lvl="0" indent="0" algn="l" rtl="0">
                        <a:lnSpc>
                          <a:spcPct val="100000"/>
                        </a:lnSpc>
                        <a:spcBef>
                          <a:spcPts val="0"/>
                        </a:spcBef>
                        <a:spcAft>
                          <a:spcPts val="0"/>
                        </a:spcAft>
                        <a:buNone/>
                      </a:pPr>
                      <a:r>
                        <a:rPr lang="en" sz="1800" b="1" i="1">
                          <a:solidFill>
                            <a:schemeClr val="dk1"/>
                          </a:solidFill>
                        </a:rPr>
                        <a:t>filter h.</a:t>
                      </a:r>
                      <a:endParaRPr sz="1800"/>
                    </a:p>
                  </a:txBody>
                  <a:tcPr marL="91425" marR="91425" marT="91425" marB="91425" anchor="ctr">
                    <a:solidFill>
                      <a:srgbClr val="EA9999"/>
                    </a:solidFill>
                  </a:tcPr>
                </a:tc>
                <a:tc>
                  <a:txBody>
                    <a:bodyPr/>
                    <a:lstStyle/>
                    <a:p>
                      <a:pPr marL="0" lvl="0" indent="0" algn="l" rtl="0">
                        <a:lnSpc>
                          <a:spcPct val="100000"/>
                        </a:lnSpc>
                        <a:spcBef>
                          <a:spcPts val="0"/>
                        </a:spcBef>
                        <a:spcAft>
                          <a:spcPts val="0"/>
                        </a:spcAft>
                        <a:buNone/>
                      </a:pPr>
                      <a:r>
                        <a:rPr lang="en" sz="1800">
                          <a:solidFill>
                            <a:schemeClr val="dk1"/>
                          </a:solidFill>
                        </a:rPr>
                        <a:t>to filter out publicly unjustifiable influences (racism, dislike)</a:t>
                      </a:r>
                      <a:endParaRPr sz="1800"/>
                    </a:p>
                  </a:txBody>
                  <a:tcPr marL="91425" marR="91425" marT="91425" marB="91425" anchor="ctr"/>
                </a:tc>
              </a:tr>
              <a:tr h="647700">
                <a:tc>
                  <a:txBody>
                    <a:bodyPr/>
                    <a:lstStyle/>
                    <a:p>
                      <a:pPr marL="0" lvl="0" indent="0" algn="l" rtl="0">
                        <a:lnSpc>
                          <a:spcPct val="100000"/>
                        </a:lnSpc>
                        <a:spcBef>
                          <a:spcPts val="0"/>
                        </a:spcBef>
                        <a:spcAft>
                          <a:spcPts val="0"/>
                        </a:spcAft>
                        <a:buNone/>
                      </a:pPr>
                      <a:r>
                        <a:rPr lang="en" sz="1800" b="1" i="1">
                          <a:solidFill>
                            <a:schemeClr val="dk1"/>
                          </a:solidFill>
                        </a:rPr>
                        <a:t>market-forum h.</a:t>
                      </a:r>
                      <a:r>
                        <a:rPr lang="en" sz="1800" i="1">
                          <a:solidFill>
                            <a:schemeClr val="dk1"/>
                          </a:solidFill>
                        </a:rPr>
                        <a:t> </a:t>
                      </a:r>
                      <a:endParaRPr sz="1800"/>
                    </a:p>
                  </a:txBody>
                  <a:tcPr marL="91425" marR="91425" marT="91425" marB="91425" anchor="ctr">
                    <a:solidFill>
                      <a:srgbClr val="EA9999"/>
                    </a:solidFill>
                  </a:tcPr>
                </a:tc>
                <a:tc>
                  <a:txBody>
                    <a:bodyPr/>
                    <a:lstStyle/>
                    <a:p>
                      <a:pPr marL="0" lvl="0" indent="0" algn="l" rtl="0">
                        <a:lnSpc>
                          <a:spcPct val="100000"/>
                        </a:lnSpc>
                        <a:spcBef>
                          <a:spcPts val="0"/>
                        </a:spcBef>
                        <a:spcAft>
                          <a:spcPts val="0"/>
                        </a:spcAft>
                        <a:buNone/>
                      </a:pPr>
                      <a:r>
                        <a:rPr lang="en" sz="1800">
                          <a:solidFill>
                            <a:schemeClr val="dk1"/>
                          </a:solidFill>
                        </a:rPr>
                        <a:t>a shift from a market frame (“what is it that I prefer?”) to a forum frame (“what is it that we, as a group, should do?”)</a:t>
                      </a:r>
                      <a:endParaRPr sz="1800"/>
                    </a:p>
                  </a:txBody>
                  <a:tcPr marL="91425" marR="91425" marT="91425" marB="91425" anchor="ctr"/>
                </a:tc>
              </a:tr>
              <a:tr h="647700">
                <a:tc>
                  <a:txBody>
                    <a:bodyPr/>
                    <a:lstStyle/>
                    <a:p>
                      <a:pPr marL="0" lvl="0" indent="0" algn="l" rtl="0">
                        <a:lnSpc>
                          <a:spcPct val="100000"/>
                        </a:lnSpc>
                        <a:spcBef>
                          <a:spcPts val="0"/>
                        </a:spcBef>
                        <a:spcAft>
                          <a:spcPts val="0"/>
                        </a:spcAft>
                        <a:buNone/>
                      </a:pPr>
                      <a:r>
                        <a:rPr lang="en" sz="1800" b="1" i="1">
                          <a:solidFill>
                            <a:schemeClr val="dk1"/>
                          </a:solidFill>
                        </a:rPr>
                        <a:t>proceduralism h.</a:t>
                      </a:r>
                      <a:r>
                        <a:rPr lang="en" sz="1800">
                          <a:solidFill>
                            <a:schemeClr val="dk1"/>
                          </a:solidFill>
                        </a:rPr>
                        <a:t> </a:t>
                      </a:r>
                      <a:endParaRPr sz="1800"/>
                    </a:p>
                  </a:txBody>
                  <a:tcPr marL="91425" marR="91425" marT="91425" marB="91425" anchor="ctr">
                    <a:solidFill>
                      <a:srgbClr val="EA9999"/>
                    </a:solidFill>
                  </a:tcPr>
                </a:tc>
                <a:tc>
                  <a:txBody>
                    <a:bodyPr/>
                    <a:lstStyle/>
                    <a:p>
                      <a:pPr marL="0" lvl="0" indent="0" algn="l" rtl="0">
                        <a:lnSpc>
                          <a:spcPct val="100000"/>
                        </a:lnSpc>
                        <a:spcBef>
                          <a:spcPts val="0"/>
                        </a:spcBef>
                        <a:spcAft>
                          <a:spcPts val="0"/>
                        </a:spcAft>
                        <a:buNone/>
                      </a:pPr>
                      <a:r>
                        <a:rPr lang="en" sz="1800">
                          <a:solidFill>
                            <a:schemeClr val="dk1"/>
                          </a:solidFill>
                        </a:rPr>
                        <a:t>a move toward what the group decides (the process leading to the group’s decision lends it legitimacy)</a:t>
                      </a:r>
                      <a:endParaRPr sz="1800"/>
                    </a:p>
                  </a:txBody>
                  <a:tcPr marL="91425" marR="91425" marT="91425" marB="91425" anchor="ctr"/>
                </a:tc>
              </a:tr>
            </a:tbl>
          </a:graphicData>
        </a:graphic>
      </p:graphicFrame>
      <p:sp>
        <p:nvSpPr>
          <p:cNvPr id="95" name="Google Shape;95;p19"/>
          <p:cNvSpPr txBox="1"/>
          <p:nvPr/>
        </p:nvSpPr>
        <p:spPr>
          <a:xfrm>
            <a:off x="232050" y="4641575"/>
            <a:ext cx="8679900" cy="45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Conditional on subjects having enough information to make the process work!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Nancy Fraser: First critique of Habermas (1990) </a:t>
            </a:r>
            <a:endParaRPr/>
          </a:p>
        </p:txBody>
      </p:sp>
      <p:pic>
        <p:nvPicPr>
          <p:cNvPr id="101" name="Google Shape;101;p20"/>
          <p:cNvPicPr preferRelativeResize="0"/>
          <p:nvPr/>
        </p:nvPicPr>
        <p:blipFill>
          <a:blip r:embed="rId3">
            <a:alphaModFix/>
          </a:blip>
          <a:stretch>
            <a:fillRect/>
          </a:stretch>
        </p:blipFill>
        <p:spPr>
          <a:xfrm>
            <a:off x="5243651" y="1210175"/>
            <a:ext cx="3126149" cy="3547650"/>
          </a:xfrm>
          <a:prstGeom prst="rect">
            <a:avLst/>
          </a:prstGeom>
          <a:noFill/>
          <a:ln>
            <a:noFill/>
          </a:ln>
        </p:spPr>
      </p:pic>
      <p:sp>
        <p:nvSpPr>
          <p:cNvPr id="102" name="Google Shape;102;p20"/>
          <p:cNvSpPr/>
          <p:nvPr/>
        </p:nvSpPr>
        <p:spPr>
          <a:xfrm>
            <a:off x="311700" y="1017725"/>
            <a:ext cx="4658400" cy="3740100"/>
          </a:xfrm>
          <a:prstGeom prst="flowChartMagneticTape">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i="1">
                <a:solidFill>
                  <a:schemeClr val="dk1"/>
                </a:solidFill>
              </a:rPr>
              <a:t>“It was anything but accessible to everyone. On the contrary, it was the arena, the training ground, and eventually the power base of a stratum of bourgeois men, who were coming to see themselves as a "universal class" and preparing to assert their fitness to govern.”</a:t>
            </a:r>
            <a:endParaRPr sz="1800"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Nancy Fraser: First critique </a:t>
            </a:r>
            <a:endParaRPr dirty="0"/>
          </a:p>
        </p:txBody>
      </p:sp>
      <p:sp>
        <p:nvSpPr>
          <p:cNvPr id="108" name="Google Shape;108;p21"/>
          <p:cNvSpPr txBox="1">
            <a:spLocks noGrp="1"/>
          </p:cNvSpPr>
          <p:nvPr>
            <p:ph type="body" idx="1"/>
          </p:nvPr>
        </p:nvSpPr>
        <p:spPr>
          <a:xfrm>
            <a:off x="445525" y="1152475"/>
            <a:ext cx="8386800" cy="3416400"/>
          </a:xfrm>
          <a:prstGeom prst="rect">
            <a:avLst/>
          </a:prstGeom>
        </p:spPr>
        <p:txBody>
          <a:bodyPr spcFirstLastPara="1" wrap="square" lIns="91425" tIns="91425" rIns="91425" bIns="91425" anchor="t" anchorCtr="0">
            <a:noAutofit/>
          </a:bodyPr>
          <a:lstStyle/>
          <a:p>
            <a:pPr marL="114300" lvl="0" indent="0" algn="l" rtl="0">
              <a:lnSpc>
                <a:spcPct val="100000"/>
              </a:lnSpc>
              <a:spcAft>
                <a:spcPts val="1200"/>
              </a:spcAft>
              <a:buClr>
                <a:srgbClr val="000000"/>
              </a:buClr>
              <a:buSzPts val="1800"/>
              <a:buNone/>
            </a:pPr>
            <a:r>
              <a:rPr lang="en" sz="2400" b="1" dirty="0" smtClean="0">
                <a:solidFill>
                  <a:srgbClr val="000000"/>
                </a:solidFill>
              </a:rPr>
              <a:t>Legitimacy</a:t>
            </a:r>
            <a:endParaRPr lang="cs-CZ" sz="1800" dirty="0" smtClean="0">
              <a:solidFill>
                <a:srgbClr val="000000"/>
              </a:solidFill>
            </a:endParaRPr>
          </a:p>
          <a:p>
            <a:pPr marL="914400" lvl="1" indent="-342900" algn="l" rtl="0">
              <a:lnSpc>
                <a:spcPct val="100000"/>
              </a:lnSpc>
              <a:spcBef>
                <a:spcPts val="400"/>
              </a:spcBef>
              <a:spcAft>
                <a:spcPts val="0"/>
              </a:spcAft>
              <a:buClr>
                <a:srgbClr val="000000"/>
              </a:buClr>
              <a:buSzPts val="1800"/>
              <a:buChar char="-"/>
            </a:pPr>
            <a:r>
              <a:rPr lang="en" sz="1800" dirty="0" smtClean="0">
                <a:solidFill>
                  <a:srgbClr val="000000"/>
                </a:solidFill>
              </a:rPr>
              <a:t>bracketing of social inequalities works to the advantage of the dominant</a:t>
            </a:r>
            <a:endParaRPr lang="cs-CZ" sz="1800" dirty="0" smtClean="0">
              <a:solidFill>
                <a:srgbClr val="000000"/>
              </a:solidFill>
            </a:endParaRPr>
          </a:p>
          <a:p>
            <a:pPr marL="914400" lvl="1" indent="-342900" algn="l" rtl="0">
              <a:lnSpc>
                <a:spcPct val="100000"/>
              </a:lnSpc>
              <a:spcBef>
                <a:spcPts val="400"/>
              </a:spcBef>
              <a:spcAft>
                <a:spcPts val="0"/>
              </a:spcAft>
              <a:buClr>
                <a:srgbClr val="000000"/>
              </a:buClr>
              <a:buSzPts val="1800"/>
              <a:buChar char="-"/>
            </a:pPr>
            <a:r>
              <a:rPr lang="en" sz="1800" dirty="0" smtClean="0">
                <a:solidFill>
                  <a:srgbClr val="000000"/>
                </a:solidFill>
              </a:rPr>
              <a:t>a </a:t>
            </a:r>
            <a:r>
              <a:rPr lang="en" sz="1800" dirty="0">
                <a:solidFill>
                  <a:srgbClr val="000000"/>
                </a:solidFill>
              </a:rPr>
              <a:t>plurality of competing public, parallel discursive arenas (</a:t>
            </a:r>
            <a:r>
              <a:rPr lang="en" sz="1800" b="1" dirty="0">
                <a:solidFill>
                  <a:srgbClr val="000000"/>
                </a:solidFill>
              </a:rPr>
              <a:t>subaltern </a:t>
            </a:r>
            <a:r>
              <a:rPr lang="en" sz="1800" b="1" dirty="0" smtClean="0">
                <a:solidFill>
                  <a:srgbClr val="000000"/>
                </a:solidFill>
              </a:rPr>
              <a:t>counterpublics</a:t>
            </a:r>
            <a:r>
              <a:rPr lang="en" sz="1800" dirty="0" smtClean="0">
                <a:solidFill>
                  <a:srgbClr val="000000"/>
                </a:solidFill>
              </a:rPr>
              <a:t>)</a:t>
            </a:r>
            <a:endParaRPr lang="cs-CZ" sz="1800" dirty="0" smtClean="0">
              <a:solidFill>
                <a:srgbClr val="000000"/>
              </a:solidFill>
            </a:endParaRPr>
          </a:p>
          <a:p>
            <a:pPr marL="914400" lvl="1" indent="-342900" algn="l" rtl="0">
              <a:lnSpc>
                <a:spcPct val="100000"/>
              </a:lnSpc>
              <a:spcBef>
                <a:spcPts val="400"/>
              </a:spcBef>
              <a:spcAft>
                <a:spcPts val="0"/>
              </a:spcAft>
              <a:buClr>
                <a:srgbClr val="000000"/>
              </a:buClr>
              <a:buSzPts val="1800"/>
              <a:buChar char="-"/>
            </a:pPr>
            <a:r>
              <a:rPr lang="en" sz="1800" dirty="0" smtClean="0">
                <a:solidFill>
                  <a:srgbClr val="000000"/>
                </a:solidFill>
              </a:rPr>
              <a:t>what </a:t>
            </a:r>
            <a:r>
              <a:rPr lang="en" sz="1800" dirty="0">
                <a:solidFill>
                  <a:srgbClr val="000000"/>
                </a:solidFill>
              </a:rPr>
              <a:t>will count as a matter of common concern will be decided through discursive contestation, no topics should be ruled off (private x public)</a:t>
            </a:r>
            <a:endParaRPr sz="1800" dirty="0">
              <a:solidFill>
                <a:srgbClr val="000000"/>
              </a:solidFill>
            </a:endParaRPr>
          </a:p>
          <a:p>
            <a:pPr marL="114300" lvl="0" indent="0" algn="l" rtl="0">
              <a:lnSpc>
                <a:spcPct val="100000"/>
              </a:lnSpc>
              <a:spcBef>
                <a:spcPts val="1600"/>
              </a:spcBef>
              <a:spcAft>
                <a:spcPts val="0"/>
              </a:spcAft>
              <a:buClr>
                <a:srgbClr val="000000"/>
              </a:buClr>
              <a:buSzPts val="1800"/>
              <a:buNone/>
            </a:pPr>
            <a:r>
              <a:rPr lang="en" sz="2400" b="1" dirty="0" smtClean="0">
                <a:solidFill>
                  <a:srgbClr val="000000"/>
                </a:solidFill>
              </a:rPr>
              <a:t>Efficacy</a:t>
            </a:r>
            <a:r>
              <a:rPr lang="en" dirty="0" smtClean="0">
                <a:solidFill>
                  <a:srgbClr val="000000"/>
                </a:solidFill>
              </a:rPr>
              <a:t> </a:t>
            </a:r>
            <a:endParaRPr dirty="0">
              <a:solidFill>
                <a:srgbClr val="000000"/>
              </a:solidFill>
            </a:endParaRPr>
          </a:p>
          <a:p>
            <a:pPr marL="914400" lvl="1" indent="-342900" algn="l" rtl="0">
              <a:lnSpc>
                <a:spcPct val="100000"/>
              </a:lnSpc>
              <a:spcBef>
                <a:spcPts val="1600"/>
              </a:spcBef>
              <a:spcAft>
                <a:spcPts val="1600"/>
              </a:spcAft>
              <a:buClr>
                <a:srgbClr val="000000"/>
              </a:buClr>
              <a:buSzPts val="1800"/>
              <a:buChar char="-"/>
            </a:pPr>
            <a:r>
              <a:rPr lang="en" sz="1800" dirty="0">
                <a:solidFill>
                  <a:srgbClr val="000000"/>
                </a:solidFill>
              </a:rPr>
              <a:t>‘weak publics’ of civil society x ‘strong publics’ within the state</a:t>
            </a:r>
            <a:br>
              <a:rPr lang="en" sz="1800" dirty="0">
                <a:solidFill>
                  <a:srgbClr val="000000"/>
                </a:solidFill>
              </a:rPr>
            </a:br>
            <a:r>
              <a:rPr lang="en" sz="1800" dirty="0">
                <a:solidFill>
                  <a:srgbClr val="000000"/>
                </a:solidFill>
              </a:rPr>
              <a:t>(translating communicative into administrative power)</a:t>
            </a:r>
            <a:endParaRPr sz="1800" dirty="0">
              <a:solidFill>
                <a:srgbClr val="00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1373</Words>
  <Application>Microsoft Macintosh PowerPoint</Application>
  <PresentationFormat>On-screen Show (16:9)</PresentationFormat>
  <Paragraphs>132</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Simple Light</vt:lpstr>
      <vt:lpstr>The public sphere and democracy</vt:lpstr>
      <vt:lpstr>Civil Society VS Public Sphere What's the difference?</vt:lpstr>
      <vt:lpstr>Public sphere </vt:lpstr>
      <vt:lpstr>Jürgen Habermas: The Public Sphere </vt:lpstr>
      <vt:lpstr>Habermas (2006): Deliberative Democracy</vt:lpstr>
      <vt:lpstr>Habermas (2006): Considered Public Opinions</vt:lpstr>
      <vt:lpstr>Michael Neblo: deliberative opinion change </vt:lpstr>
      <vt:lpstr>Nancy Fraser: First critique of Habermas (1990) </vt:lpstr>
      <vt:lpstr>Nancy Fraser: First critique </vt:lpstr>
      <vt:lpstr>MASS MEDIA   What's their effect on the democratic functions of public deliberation? </vt:lpstr>
      <vt:lpstr>The power of mass media</vt:lpstr>
      <vt:lpstr>Self-regulation of the media system</vt:lpstr>
      <vt:lpstr>Examples from Central Europe</vt:lpstr>
      <vt:lpstr>PowerPoint Presentation</vt:lpstr>
      <vt:lpstr>New hope: The Internet Sphere   </vt:lpstr>
      <vt:lpstr>The Internet Sphere (Gerhards, Schafer 2009)   </vt:lpstr>
      <vt:lpstr>Problems with the Internet Sphere</vt:lpstr>
      <vt:lpstr>Poland: Echo Chambers (Batorski, Grzywińska 2018)</vt:lpstr>
      <vt:lpstr>Poland: Echo Chambers (Batorski, Grzywińska 2018) </vt:lpstr>
      <vt:lpstr>What's your experience  with public deliberation online?</vt:lpstr>
      <vt:lpstr>Nancy Fraser: Second critique of Habermas (2007) </vt:lpstr>
      <vt:lpstr>Nancy Fraser: Second critique of Habermas (2007) </vt:lpstr>
      <vt:lpstr>Nancy Fraser: Second critique of Habermas (2007) </vt:lpstr>
      <vt:lpstr>Does the EU have  a public sphere? </vt:lpstr>
      <vt:lpstr>Europeanization of National Public Spheres </vt:lpstr>
      <vt:lpstr>PowerPoint Presentation</vt:lpstr>
      <vt:lpstr>Political Claims Analysis (Koopmans, Statham 1999)</vt:lpstr>
      <vt:lpstr>Ruud Koopmans: Winners and losers (2010)</vt:lpstr>
      <vt:lpstr>Link to support for EU</vt:lpstr>
      <vt:lpstr>Czech Think Tanks as Agents of Europeanization</vt:lpstr>
      <vt:lpstr>PowerPoint Presentation</vt:lpstr>
      <vt:lpstr>PowerPoint Presentation</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public sphere and democracy (in the EU)</dc:title>
  <cp:lastModifiedBy>Markéta Blažejovská</cp:lastModifiedBy>
  <cp:revision>11</cp:revision>
  <dcterms:modified xsi:type="dcterms:W3CDTF">2019-03-28T12:53:41Z</dcterms:modified>
</cp:coreProperties>
</file>