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2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317" autoAdjust="0"/>
  </p:normalViewPr>
  <p:slideViewPr>
    <p:cSldViewPr>
      <p:cViewPr varScale="1">
        <p:scale>
          <a:sx n="118" d="100"/>
          <a:sy n="118" d="100"/>
        </p:scale>
        <p:origin x="14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A87183-A859-442A-995F-EA7A0861A5ED}" type="datetimeFigureOut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5039EE-0685-41B1-9431-CD1342FCA9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CFBE2B-0357-4E85-AEED-0214025037C5}" type="datetimeFigureOut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C573C6-7819-41F7-B5F2-6059317EAB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97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537fb7e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537fb7e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862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BEADE-076B-4772-A6CA-35ACA53A7C76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3617D-4E56-4444-B19E-AB071BC038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D799-085E-4693-BB77-703B88C54559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40125-8D6D-47C8-A548-10F3FF874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1835-FBDB-474C-BDE7-D8BF98AB87F5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194F-8799-4C4F-BA6A-8FF0E78DDC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9BB5B-5CBA-45C0-B2B0-D2124802ED0A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54A6-32B6-494E-9BE2-E871F3829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94F3-FF2F-49FB-9455-9019F666552F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E3649-FF54-4CA4-B145-D778DCFB4B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B520D-0C1C-4A5D-A90C-7F53CC8AFFD4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F8A5C-3458-430C-B091-260FB1A2B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C2839-9FB6-410D-A6C7-58E9DDDCA876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56B7-06BB-4DED-AF35-CC09279F61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83B98-2416-45BB-9F26-929D04269D55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26AB-2D20-44EF-A256-DE4327D0D6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AEC7-F4A2-4CD1-8A45-6A37426D021F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DBA3-20C4-47EB-81BD-7F131F525F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AABD-B894-4717-895C-179E5278CEFE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714A9-4248-4303-9D77-BD6037C728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08A0-1E79-47B1-BAC7-5EB376CFAFF0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FC0-18AC-43DE-BAC2-DADCE4AD3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47BD6D-F021-4D03-88AE-3D12CDA4028A}" type="datetime1">
              <a:rPr lang="cs-CZ"/>
              <a:pPr>
                <a:defRPr/>
              </a:pPr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2DBF79-893F-45BF-B509-F012F9528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oodle.mefanet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as.cuni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2204863"/>
            <a:ext cx="7772400" cy="156386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Návod pro přístup k výukovým materiálům pro studium </a:t>
            </a:r>
            <a: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klinické biochemie (4. ročník)</a:t>
            </a:r>
            <a: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</a:t>
            </a:r>
            <a: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u="sng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kurz E-biochemie</a:t>
            </a:r>
            <a:br>
              <a:rPr lang="cs-CZ" sz="3600" u="sng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solidFill>
                  <a:srgbClr val="7923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(41 kapitol: a) ozvučené přednášky, b) studijní texty jako ve skriptech, c) testy)</a:t>
            </a:r>
            <a:endParaRPr lang="cs-CZ" sz="3200" dirty="0">
              <a:solidFill>
                <a:srgbClr val="7923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90988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Univerzita Karlova v Praze - 2. lékařská fakulta</a:t>
            </a:r>
          </a:p>
        </p:txBody>
      </p:sp>
      <p:sp>
        <p:nvSpPr>
          <p:cNvPr id="15364" name="TextovéPole 5"/>
          <p:cNvSpPr txBox="1">
            <a:spLocks noChangeArrowheads="1"/>
          </p:cNvSpPr>
          <p:nvPr/>
        </p:nvSpPr>
        <p:spPr bwMode="auto">
          <a:xfrm>
            <a:off x="1714500" y="142875"/>
            <a:ext cx="7072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dirty="0">
                <a:latin typeface="Calibri" pitchFamily="34" charset="0"/>
              </a:rPr>
              <a:t>UNIVERSITAS CAROLINA PRAGENSIS</a:t>
            </a:r>
          </a:p>
          <a:p>
            <a:pPr algn="ctr"/>
            <a:r>
              <a:rPr lang="cs-CZ" dirty="0">
                <a:latin typeface="Calibri" pitchFamily="34" charset="0"/>
              </a:rPr>
              <a:t>Univerzita Karlova v Praze – 2. lékařská fakulta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cs-CZ" smtClean="0"/>
              <a:t>Přihlášení do MoodleMefanetu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62363" cy="365125"/>
          </a:xfrm>
        </p:spPr>
        <p:txBody>
          <a:bodyPr/>
          <a:lstStyle/>
          <a:p>
            <a:pPr>
              <a:defRPr/>
            </a:pPr>
            <a:r>
              <a:rPr lang="cs-CZ" dirty="0"/>
              <a:t>Univerzita Karlova v Praze - 2. lékařská fakulta</a:t>
            </a:r>
          </a:p>
        </p:txBody>
      </p:sp>
      <p:sp>
        <p:nvSpPr>
          <p:cNvPr id="17411" name="Zástupný symbol pro obsah 4"/>
          <p:cNvSpPr>
            <a:spLocks noGrp="1"/>
          </p:cNvSpPr>
          <p:nvPr>
            <p:ph idx="1"/>
          </p:nvPr>
        </p:nvSpPr>
        <p:spPr>
          <a:xfrm>
            <a:off x="684213" y="1052513"/>
            <a:ext cx="8229600" cy="4525962"/>
          </a:xfrm>
        </p:spPr>
        <p:txBody>
          <a:bodyPr/>
          <a:lstStyle/>
          <a:p>
            <a:r>
              <a:rPr lang="cs-CZ" dirty="0" smtClean="0"/>
              <a:t>V prohlížeči Explorer nebo Chrome na </a:t>
            </a:r>
            <a:r>
              <a:rPr lang="cs-CZ" dirty="0" smtClean="0"/>
              <a:t>adrese </a:t>
            </a:r>
            <a:r>
              <a:rPr lang="cs-CZ" dirty="0" smtClean="0">
                <a:hlinkClick r:id="rId2"/>
              </a:rPr>
              <a:t>http://moodle.mefanet.cz</a:t>
            </a:r>
            <a:r>
              <a:rPr lang="cs-CZ" dirty="0" smtClean="0"/>
              <a:t> klepněte v pravém menu </a:t>
            </a:r>
            <a:r>
              <a:rPr lang="cs-CZ" u="sng" dirty="0" smtClean="0"/>
              <a:t>Přihlásit se – </a:t>
            </a:r>
            <a:r>
              <a:rPr lang="cs-CZ" u="sng" dirty="0" err="1" smtClean="0"/>
              <a:t>Shibboleth</a:t>
            </a:r>
            <a:r>
              <a:rPr lang="cs-CZ" u="sng" dirty="0" smtClean="0"/>
              <a:t> </a:t>
            </a:r>
            <a:r>
              <a:rPr lang="cs-CZ" dirty="0" smtClean="0"/>
              <a:t>na Přihlásit se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924175"/>
            <a:ext cx="83089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ál 5"/>
          <p:cNvSpPr/>
          <p:nvPr/>
        </p:nvSpPr>
        <p:spPr>
          <a:xfrm>
            <a:off x="7164388" y="4005263"/>
            <a:ext cx="1728787" cy="15113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8313" y="-26988"/>
            <a:ext cx="8229600" cy="1143001"/>
          </a:xfrm>
        </p:spPr>
        <p:txBody>
          <a:bodyPr/>
          <a:lstStyle/>
          <a:p>
            <a:r>
              <a:rPr lang="cs-CZ" smtClean="0"/>
              <a:t>Přihlášení do MoodleMefanetu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684213" y="908050"/>
            <a:ext cx="8229600" cy="4525963"/>
          </a:xfrm>
        </p:spPr>
        <p:txBody>
          <a:bodyPr/>
          <a:lstStyle/>
          <a:p>
            <a:r>
              <a:rPr lang="cs-CZ" dirty="0" smtClean="0"/>
              <a:t>Na další obrazovce zvolte svou domovskou organizaci, tedy </a:t>
            </a:r>
            <a:r>
              <a:rPr lang="cs-CZ" u="sng" dirty="0" smtClean="0"/>
              <a:t>Univerzitu Karlovu </a:t>
            </a:r>
            <a:r>
              <a:rPr lang="cs-CZ" dirty="0" smtClean="0"/>
              <a:t>a klepněte na Zvolit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5722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420938"/>
            <a:ext cx="4751387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076700"/>
            <a:ext cx="5041900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ál 6"/>
          <p:cNvSpPr/>
          <p:nvPr/>
        </p:nvSpPr>
        <p:spPr>
          <a:xfrm>
            <a:off x="900113" y="3716338"/>
            <a:ext cx="1800225" cy="8286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211638" y="5481638"/>
            <a:ext cx="1584325" cy="8270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mtClean="0"/>
              <a:t>Přihlášení do MoodleMefanetu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4525963"/>
          </a:xfrm>
        </p:spPr>
        <p:txBody>
          <a:bodyPr/>
          <a:lstStyle/>
          <a:p>
            <a:r>
              <a:rPr lang="cs-CZ" sz="2400" dirty="0" smtClean="0"/>
              <a:t>Dále se přihlaste pomocí údajů Centrální autentizační služby UK (CAS UK). Jedná se o stejné údaje jako při přihlašování do </a:t>
            </a:r>
            <a:r>
              <a:rPr lang="cs-CZ" sz="2400" dirty="0" smtClean="0"/>
              <a:t>SIS - informačního </a:t>
            </a:r>
            <a:r>
              <a:rPr lang="cs-CZ" sz="2400" dirty="0" smtClean="0"/>
              <a:t>systému UK (číslo pod fotografií na průkazu UK a heslo, které jste obdrželi ve výdejním centru průkazů spolu s průkazem, pokud toto heslo nemáte, je možno si vytvořit nové heslo na stránce </a:t>
            </a:r>
            <a:r>
              <a:rPr lang="cs-CZ" sz="2400" dirty="0" smtClean="0">
                <a:hlinkClick r:id="rId2"/>
              </a:rPr>
              <a:t>http://cas.cuni.cz</a:t>
            </a:r>
            <a:r>
              <a:rPr lang="cs-CZ" sz="2400" dirty="0" smtClean="0"/>
              <a:t> 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784" y="3501008"/>
            <a:ext cx="45053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ál 5"/>
          <p:cNvSpPr/>
          <p:nvPr/>
        </p:nvSpPr>
        <p:spPr>
          <a:xfrm>
            <a:off x="2987675" y="5067300"/>
            <a:ext cx="1800225" cy="153035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951413"/>
            <a:ext cx="55911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927100"/>
          </a:xfrm>
        </p:spPr>
        <p:txBody>
          <a:bodyPr/>
          <a:lstStyle/>
          <a:p>
            <a:r>
              <a:rPr lang="cs-CZ" smtClean="0"/>
              <a:t>Výběr kurzu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5063"/>
            <a:ext cx="8229600" cy="4525962"/>
          </a:xfrm>
        </p:spPr>
        <p:txBody>
          <a:bodyPr/>
          <a:lstStyle/>
          <a:p>
            <a:r>
              <a:rPr lang="cs-CZ" sz="2800" dirty="0" smtClean="0"/>
              <a:t>Po přihlášení si nalezněte na úvodní stránce </a:t>
            </a:r>
            <a:r>
              <a:rPr lang="cs-CZ" sz="2800" dirty="0" err="1" smtClean="0"/>
              <a:t>MoodleMefanetu</a:t>
            </a:r>
            <a:r>
              <a:rPr lang="cs-CZ" sz="2800" dirty="0" smtClean="0"/>
              <a:t> v Kategorii kurzů obor </a:t>
            </a:r>
            <a:r>
              <a:rPr lang="cs-CZ" sz="2800" b="1" dirty="0" smtClean="0"/>
              <a:t>Lékařská chemie a biochemie</a:t>
            </a:r>
            <a:r>
              <a:rPr lang="cs-CZ" sz="2800" dirty="0" smtClean="0"/>
              <a:t>. Po klepnutí na jméno tohoto oboru se vám otevře příslušná kategorie, ve které naleznete kurz </a:t>
            </a:r>
            <a:r>
              <a:rPr lang="cs-CZ" sz="2800" b="1" dirty="0" smtClean="0"/>
              <a:t>E-biochemie</a:t>
            </a:r>
            <a:r>
              <a:rPr lang="cs-CZ" sz="2800" dirty="0" smtClean="0"/>
              <a:t>. Kurz se otevírá klepnutím na jeho název, ale bude po vás </a:t>
            </a:r>
            <a:r>
              <a:rPr lang="cs-CZ" sz="2800" dirty="0" smtClean="0"/>
              <a:t>možná požadovat </a:t>
            </a:r>
            <a:r>
              <a:rPr lang="cs-CZ" sz="2800" dirty="0" smtClean="0"/>
              <a:t>pro zápis klíč k zápisu. Klíč k zápisu je ebiochemie2012.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Univerzita Karlova v Praze - 2. lékařská fakulta</a:t>
            </a:r>
          </a:p>
        </p:txBody>
      </p:sp>
      <p:sp>
        <p:nvSpPr>
          <p:cNvPr id="7" name="Ovál 6"/>
          <p:cNvSpPr/>
          <p:nvPr/>
        </p:nvSpPr>
        <p:spPr>
          <a:xfrm>
            <a:off x="396875" y="5805488"/>
            <a:ext cx="2303463" cy="57626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8088" y="5438775"/>
            <a:ext cx="52451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ál 7"/>
          <p:cNvSpPr/>
          <p:nvPr/>
        </p:nvSpPr>
        <p:spPr>
          <a:xfrm>
            <a:off x="3635375" y="5340350"/>
            <a:ext cx="889000" cy="4968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601825"/>
            <a:ext cx="8520600" cy="2052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 err="1"/>
              <a:t>Jak</a:t>
            </a:r>
            <a:r>
              <a:rPr lang="en-GB" dirty="0"/>
              <a:t> </a:t>
            </a:r>
            <a:r>
              <a:rPr lang="en-GB" dirty="0" err="1"/>
              <a:t>povolit</a:t>
            </a:r>
            <a:r>
              <a:rPr lang="en-GB" dirty="0"/>
              <a:t> Flash v </a:t>
            </a:r>
            <a:r>
              <a:rPr lang="en-GB" dirty="0" smtClean="0"/>
              <a:t>Chrome</a:t>
            </a:r>
            <a:r>
              <a:rPr lang="cs-CZ" dirty="0"/>
              <a:t>?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691375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i="1" dirty="0" err="1">
                <a:solidFill>
                  <a:schemeClr val="tx1"/>
                </a:solidFill>
              </a:rPr>
              <a:t>návod</a:t>
            </a:r>
            <a:r>
              <a:rPr lang="en-GB" i="1" dirty="0">
                <a:solidFill>
                  <a:schemeClr val="tx1"/>
                </a:solidFill>
              </a:rPr>
              <a:t> pro </a:t>
            </a:r>
            <a:r>
              <a:rPr lang="en-GB" i="1" dirty="0" err="1">
                <a:solidFill>
                  <a:schemeClr val="tx1"/>
                </a:solidFill>
              </a:rPr>
              <a:t>uživatele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i="1" dirty="0" err="1">
                <a:solidFill>
                  <a:schemeClr val="tx1"/>
                </a:solidFill>
              </a:rPr>
              <a:t>prezentací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/>
            </a:r>
            <a:br>
              <a:rPr lang="cs-CZ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v </a:t>
            </a:r>
            <a:r>
              <a:rPr lang="en-GB" i="1" dirty="0" err="1">
                <a:solidFill>
                  <a:schemeClr val="tx1"/>
                </a:solidFill>
              </a:rPr>
              <a:t>kurzu</a:t>
            </a:r>
            <a:r>
              <a:rPr lang="en-GB" i="1" dirty="0">
                <a:solidFill>
                  <a:schemeClr val="tx1"/>
                </a:solidFill>
              </a:rPr>
              <a:t> E-</a:t>
            </a:r>
            <a:r>
              <a:rPr lang="en-GB" i="1" dirty="0" err="1">
                <a:solidFill>
                  <a:schemeClr val="tx1"/>
                </a:solidFill>
              </a:rPr>
              <a:t>biochemie</a:t>
            </a:r>
            <a:endParaRPr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2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0" y="2548075"/>
            <a:ext cx="3048175" cy="23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2738275" y="2950825"/>
            <a:ext cx="1902000" cy="917700"/>
          </a:xfrm>
          <a:prstGeom prst="wedgeRoundRectCallout">
            <a:avLst>
              <a:gd name="adj1" fmla="val -58950"/>
              <a:gd name="adj2" fmla="val 102509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Flash je </a:t>
            </a:r>
            <a:r>
              <a:rPr lang="en-GB" sz="1400" dirty="0" err="1"/>
              <a:t>nezbytný</a:t>
            </a:r>
            <a:r>
              <a:rPr lang="en-GB" sz="1400" dirty="0"/>
              <a:t> pro </a:t>
            </a:r>
            <a:r>
              <a:rPr lang="en-GB" sz="1400" dirty="0" err="1"/>
              <a:t>přehrání</a:t>
            </a:r>
            <a:r>
              <a:rPr lang="en-GB" sz="1400" dirty="0"/>
              <a:t> </a:t>
            </a:r>
            <a:r>
              <a:rPr lang="en-GB" sz="1400" dirty="0" err="1"/>
              <a:t>prezentace</a:t>
            </a:r>
            <a:r>
              <a:rPr lang="en-GB" sz="1400" dirty="0"/>
              <a:t> - </a:t>
            </a:r>
            <a:r>
              <a:rPr lang="en-GB" sz="1400" dirty="0" err="1"/>
              <a:t>musíme</a:t>
            </a:r>
            <a:r>
              <a:rPr lang="en-GB" sz="1400" dirty="0"/>
              <a:t> </a:t>
            </a:r>
            <a:r>
              <a:rPr lang="en-GB" sz="1400" dirty="0" err="1"/>
              <a:t>jej</a:t>
            </a:r>
            <a:r>
              <a:rPr lang="en-GB" sz="1400" dirty="0"/>
              <a:t> </a:t>
            </a:r>
            <a:r>
              <a:rPr lang="en-GB" sz="1400" dirty="0" err="1"/>
              <a:t>povolit</a:t>
            </a:r>
            <a:endParaRPr sz="1400"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4701" y="2548075"/>
            <a:ext cx="3520575" cy="312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27326" y="1105901"/>
            <a:ext cx="4510075" cy="31682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4507050" y="1101475"/>
            <a:ext cx="377400" cy="333000"/>
          </a:xfrm>
          <a:prstGeom prst="rect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7227500" y="3676925"/>
            <a:ext cx="1268400" cy="278100"/>
          </a:xfrm>
          <a:prstGeom prst="rect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5100475" y="5287250"/>
            <a:ext cx="1268400" cy="278100"/>
          </a:xfrm>
          <a:prstGeom prst="rect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2264625" y="3676925"/>
            <a:ext cx="377400" cy="362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/>
              <a:t>1.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4067400" y="1434475"/>
            <a:ext cx="377400" cy="362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/>
              <a:t>2.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8253175" y="3228325"/>
            <a:ext cx="377400" cy="362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/>
              <a:t>3.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6466575" y="5244950"/>
            <a:ext cx="475200" cy="3627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/>
              <a:t>(4.)</a:t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4851850" y="1434475"/>
            <a:ext cx="2304600" cy="595800"/>
          </a:xfrm>
          <a:prstGeom prst="wedgeRoundRectCallout">
            <a:avLst>
              <a:gd name="adj1" fmla="val -57255"/>
              <a:gd name="adj2" fmla="val -41302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 err="1"/>
              <a:t>Klikněte</a:t>
            </a:r>
            <a:r>
              <a:rPr lang="en-GB" sz="1400" dirty="0"/>
              <a:t> </a:t>
            </a:r>
            <a:r>
              <a:rPr lang="en-GB" sz="1400" dirty="0" err="1"/>
              <a:t>na</a:t>
            </a:r>
            <a:r>
              <a:rPr lang="en-GB" sz="1400" dirty="0"/>
              <a:t> “</a:t>
            </a:r>
            <a:r>
              <a:rPr lang="en-GB" sz="1400" dirty="0" err="1"/>
              <a:t>zámek</a:t>
            </a:r>
            <a:r>
              <a:rPr lang="en-GB" sz="1400" dirty="0"/>
              <a:t>” </a:t>
            </a:r>
            <a:r>
              <a:rPr lang="en-GB" sz="1400" dirty="0" err="1"/>
              <a:t>nalevo</a:t>
            </a:r>
            <a:r>
              <a:rPr lang="en-GB" sz="1400" dirty="0"/>
              <a:t> od </a:t>
            </a:r>
            <a:r>
              <a:rPr lang="en-GB" sz="1400" dirty="0" err="1"/>
              <a:t>adresy</a:t>
            </a:r>
            <a:r>
              <a:rPr lang="en-GB" sz="1400" dirty="0"/>
              <a:t> </a:t>
            </a:r>
            <a:r>
              <a:rPr lang="en-GB" sz="1400" dirty="0" err="1"/>
              <a:t>stránky</a:t>
            </a:r>
            <a:r>
              <a:rPr lang="en-GB" sz="1400" dirty="0"/>
              <a:t>.</a:t>
            </a:r>
            <a:endParaRPr sz="1400" dirty="0"/>
          </a:p>
        </p:txBody>
      </p:sp>
      <p:sp>
        <p:nvSpPr>
          <p:cNvPr id="72" name="Google Shape;72;p14"/>
          <p:cNvSpPr/>
          <p:nvPr/>
        </p:nvSpPr>
        <p:spPr>
          <a:xfrm>
            <a:off x="6088875" y="2331400"/>
            <a:ext cx="2486400" cy="595800"/>
          </a:xfrm>
          <a:prstGeom prst="wedgeRoundRectCallout">
            <a:avLst>
              <a:gd name="adj1" fmla="val 35800"/>
              <a:gd name="adj2" fmla="val 14726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Z </a:t>
            </a:r>
            <a:r>
              <a:rPr lang="en-GB" sz="1400" dirty="0" err="1"/>
              <a:t>rozbalovacího</a:t>
            </a:r>
            <a:r>
              <a:rPr lang="en-GB" sz="1400" dirty="0"/>
              <a:t> menu </a:t>
            </a:r>
            <a:r>
              <a:rPr lang="en-GB" sz="1400" dirty="0" err="1"/>
              <a:t>vedle</a:t>
            </a:r>
            <a:r>
              <a:rPr lang="en-GB" sz="1400" dirty="0"/>
              <a:t> Flash </a:t>
            </a:r>
            <a:r>
              <a:rPr lang="en-GB" sz="1400" dirty="0" err="1"/>
              <a:t>vyberte</a:t>
            </a:r>
            <a:r>
              <a:rPr lang="en-GB" sz="1400" dirty="0"/>
              <a:t> “</a:t>
            </a:r>
            <a:r>
              <a:rPr lang="en-GB" sz="1400" dirty="0" err="1"/>
              <a:t>Povolit</a:t>
            </a:r>
            <a:r>
              <a:rPr lang="en-GB" sz="1400" dirty="0"/>
              <a:t>”.</a:t>
            </a:r>
            <a:endParaRPr sz="1400" dirty="0"/>
          </a:p>
        </p:txBody>
      </p:sp>
      <p:sp>
        <p:nvSpPr>
          <p:cNvPr id="73" name="Google Shape;73;p14"/>
          <p:cNvSpPr/>
          <p:nvPr/>
        </p:nvSpPr>
        <p:spPr>
          <a:xfrm>
            <a:off x="1953800" y="5128400"/>
            <a:ext cx="2797200" cy="595800"/>
          </a:xfrm>
          <a:prstGeom prst="wedgeRoundRectCallout">
            <a:avLst>
              <a:gd name="adj1" fmla="val 71143"/>
              <a:gd name="adj2" fmla="val 16918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Nebo (</a:t>
            </a:r>
            <a:r>
              <a:rPr lang="en-GB" sz="1400" dirty="0" err="1"/>
              <a:t>není</a:t>
            </a:r>
            <a:r>
              <a:rPr lang="en-GB" sz="1400" dirty="0"/>
              <a:t>-li Flash </a:t>
            </a:r>
            <a:r>
              <a:rPr lang="en-GB" sz="1400" dirty="0" err="1"/>
              <a:t>výše</a:t>
            </a:r>
            <a:r>
              <a:rPr lang="en-GB" sz="1400" dirty="0"/>
              <a:t> </a:t>
            </a:r>
            <a:r>
              <a:rPr lang="en-GB" sz="1400" dirty="0" err="1"/>
              <a:t>vidět</a:t>
            </a:r>
            <a:r>
              <a:rPr lang="en-GB" sz="1400" dirty="0"/>
              <a:t>) </a:t>
            </a:r>
            <a:r>
              <a:rPr lang="en-GB" sz="1400" dirty="0" err="1"/>
              <a:t>povolte</a:t>
            </a:r>
            <a:r>
              <a:rPr lang="en-GB" sz="1400" dirty="0"/>
              <a:t> </a:t>
            </a:r>
            <a:r>
              <a:rPr lang="en-GB" sz="1400" dirty="0" err="1"/>
              <a:t>až</a:t>
            </a:r>
            <a:r>
              <a:rPr lang="en-GB" sz="1400" dirty="0"/>
              <a:t> v </a:t>
            </a:r>
            <a:r>
              <a:rPr lang="en-GB" sz="1400" dirty="0" err="1"/>
              <a:t>nastavení</a:t>
            </a:r>
            <a:r>
              <a:rPr lang="en-GB" sz="1400" dirty="0"/>
              <a:t> </a:t>
            </a:r>
            <a:r>
              <a:rPr lang="en-GB" sz="1400" dirty="0" err="1"/>
              <a:t>webu</a:t>
            </a:r>
            <a:r>
              <a:rPr lang="en-GB" sz="1400" dirty="0"/>
              <a:t>.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14143742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power_point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sablona_power_point2</Template>
  <TotalTime>66</TotalTime>
  <Words>338</Words>
  <Application>Microsoft Office PowerPoint</Application>
  <PresentationFormat>Předvádění na obrazovce (4:3)</PresentationFormat>
  <Paragraphs>26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sablona_power_point2</vt:lpstr>
      <vt:lpstr>Návod pro přístup k výukovým materiálům pro studium  klinické biochemie (4. ročník) - kurz E-biochemie  (41 kapitol: a) ozvučené přednášky, b) studijní texty jako ve skriptech, c) testy)</vt:lpstr>
      <vt:lpstr>Přihlášení do MoodleMefanetu</vt:lpstr>
      <vt:lpstr>Přihlášení do MoodleMefanetu</vt:lpstr>
      <vt:lpstr>Přihlášení do MoodleMefanetu</vt:lpstr>
      <vt:lpstr>Výběr kurzu</vt:lpstr>
      <vt:lpstr>Jak povolit Flash v Chrome?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Návod pro přístup k výukovým materiálům pro studium ošetřovatelství</dc:title>
  <dc:creator>Jitisek</dc:creator>
  <cp:lastModifiedBy>Richard Průša 7839</cp:lastModifiedBy>
  <cp:revision>8</cp:revision>
  <dcterms:created xsi:type="dcterms:W3CDTF">2012-10-01T22:46:19Z</dcterms:created>
  <dcterms:modified xsi:type="dcterms:W3CDTF">2020-03-27T09:58:32Z</dcterms:modified>
</cp:coreProperties>
</file>