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85" r:id="rId2"/>
    <p:sldId id="256" r:id="rId3"/>
    <p:sldId id="289" r:id="rId4"/>
    <p:sldId id="290" r:id="rId5"/>
    <p:sldId id="271" r:id="rId6"/>
    <p:sldId id="272" r:id="rId7"/>
    <p:sldId id="291" r:id="rId8"/>
    <p:sldId id="293" r:id="rId9"/>
    <p:sldId id="259" r:id="rId10"/>
    <p:sldId id="292" r:id="rId11"/>
    <p:sldId id="262" r:id="rId12"/>
    <p:sldId id="265" r:id="rId13"/>
    <p:sldId id="283" r:id="rId14"/>
    <p:sldId id="284" r:id="rId15"/>
    <p:sldId id="309" r:id="rId16"/>
    <p:sldId id="264" r:id="rId17"/>
    <p:sldId id="268" r:id="rId18"/>
    <p:sldId id="274" r:id="rId19"/>
    <p:sldId id="273" r:id="rId20"/>
    <p:sldId id="269" r:id="rId21"/>
    <p:sldId id="294" r:id="rId22"/>
    <p:sldId id="295" r:id="rId23"/>
    <p:sldId id="275" r:id="rId24"/>
    <p:sldId id="296" r:id="rId25"/>
    <p:sldId id="297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89072" autoAdjust="0"/>
  </p:normalViewPr>
  <p:slideViewPr>
    <p:cSldViewPr snapToGrid="0">
      <p:cViewPr>
        <p:scale>
          <a:sx n="75" d="100"/>
          <a:sy n="75" d="100"/>
        </p:scale>
        <p:origin x="918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5A197-2323-438F-B476-26FA822C68AA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BA510-E168-4DF1-BC1A-9EDD42FA2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98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BA510-E168-4DF1-BC1A-9EDD42FA2C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49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BA510-E168-4DF1-BC1A-9EDD42FA2C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0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BA510-E168-4DF1-BC1A-9EDD42FA2C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21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BA510-E168-4DF1-BC1A-9EDD42FA2C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03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BA510-E168-4DF1-BC1A-9EDD42FA2CE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53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BA510-E168-4DF1-BC1A-9EDD42FA2CE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833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BA510-E168-4DF1-BC1A-9EDD42FA2CE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311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BA510-E168-4DF1-BC1A-9EDD42FA2CE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87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BA510-E168-4DF1-BC1A-9EDD42FA2C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99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BA510-E168-4DF1-BC1A-9EDD42FA2C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08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BA510-E168-4DF1-BC1A-9EDD42FA2C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40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BA510-E168-4DF1-BC1A-9EDD42FA2C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35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BA510-E168-4DF1-BC1A-9EDD42FA2C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51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BA510-E168-4DF1-BC1A-9EDD42FA2C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81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BA510-E168-4DF1-BC1A-9EDD42FA2C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35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BA510-E168-4DF1-BC1A-9EDD42FA2C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93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28A5CE-A9D0-41B1-8CAC-BDC047A5CF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11629FD-7388-4631-84BC-B62B62D4B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09ACEF-0820-4EDB-BF70-04FF97DDD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FEB7-85BA-4C74-868D-0266C3145374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E13640-2DE4-4037-BB1D-52E609568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D88EF1-3F1F-4852-BAAA-CC2AA4B50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F771-5CDD-4D72-B1FC-4D86A561AA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9137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6AF3F1-591A-449B-9E68-CB7438600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9E88016-30CF-4A8E-807B-809D817460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E1659A-4393-4CF7-B220-C5A98C845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FEB7-85BA-4C74-868D-0266C3145374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9F9A072-9E8F-4BAD-AD5E-7BEE3D0FF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C3BFAE-63C7-4F6B-B041-C062ADA59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F771-5CDD-4D72-B1FC-4D86A561AA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7335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95BAD54-E8C0-43CE-B210-2DACE7B2B9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BDC13B2-BF93-47AC-9751-F1FCE27FD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214660-7A86-438D-8AAA-D7D25383E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FEB7-85BA-4C74-868D-0266C3145374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82F085-0964-47D2-9BE5-F325393B4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A0EB131-31EC-4B72-BDAE-486D570AA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F771-5CDD-4D72-B1FC-4D86A561AA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736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0A1C83-5B8B-4CCB-BB5A-D4D051CFD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4B0DACA-4D02-4FC3-A000-05B36F5FB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EE4C95-9EF8-4D3B-A96E-C3B144E0E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FEB7-85BA-4C74-868D-0266C3145374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05ADCD-7152-46F6-9AD5-1E9D8BBD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DDCC43-AF8C-4888-83F0-9BC52AC6C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F771-5CDD-4D72-B1FC-4D86A561AA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5385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65679D-F422-4A07-A83D-844C324A6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DE32195-678B-4201-AFA6-317FDAA70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BFEA79-3140-4620-AF30-047190D61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FEB7-85BA-4C74-868D-0266C3145374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DF302A-C100-4382-B759-B927C97FD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63E56B-7E48-4747-9FED-359E203E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F771-5CDD-4D72-B1FC-4D86A561AA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1484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282CA0-86C6-45EF-AC5A-5727C9B36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A699C9-E735-4490-A25C-E62A68C40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D661411-9E5A-4772-A227-25591C7A8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D6DA10A-8EFD-41E0-BAA8-1F033695D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FEB7-85BA-4C74-868D-0266C3145374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EE44735-6C76-430A-8ADD-3796397A0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9791F07-B9DE-4F0E-B91A-9F8F8DB25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F771-5CDD-4D72-B1FC-4D86A561AA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9476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10819E-AE80-4B69-AB86-7210AD20A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6274BD2-0DDD-4977-B356-070C537A6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A558A34-DD59-437A-BDB2-DE61F7148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54D62761-6CDE-4945-9FD6-E13AE4C74E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4D631E3-D70B-4884-89A6-4159F31F3E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F605A4A-75ED-4BE8-B590-7F397364E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FEB7-85BA-4C74-868D-0266C3145374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0475B89-B1CA-4C81-AC37-B23D6095F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742FAC6-10AF-46C3-9017-11E9E3385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F771-5CDD-4D72-B1FC-4D86A561AA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142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18FDFB-BA67-4CB7-B6B9-433CA8172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856CA05-E13B-45C6-A338-383A86DA7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FEB7-85BA-4C74-868D-0266C3145374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63450B4-A0CA-4332-A8BE-C03EEBCF5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8C3E992-EF0F-4C61-8B13-98C536BAB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F771-5CDD-4D72-B1FC-4D86A561AA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85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F481CA7-4C0C-4B0B-BD76-A762E65A5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FEB7-85BA-4C74-868D-0266C3145374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2C9E12B-20BE-4EAB-AF60-FFE84DF6E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6CE277E-F3D4-4B1D-9100-14894DDCE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F771-5CDD-4D72-B1FC-4D86A561AA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576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DFDDF7-C5CD-4AEE-9594-E22F3F2FD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A9F893-B181-476E-A557-712186157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A2A0D3E-411F-4028-A51C-F720D424D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C1CEE62-3716-45A2-A08B-F333E8AE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FEB7-85BA-4C74-868D-0266C3145374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203E104-83F5-4FA1-8928-F7394E881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175102F-6D52-4A97-933B-7A1E8B5BE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F771-5CDD-4D72-B1FC-4D86A561AA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3635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FD5EA9-B434-47F6-9398-955A63D0F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39AA9F0-74CC-455B-965C-19DED6CDBB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DF71537-9697-492F-85BB-E8F611554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73B4CEF-6A03-466F-A60F-098AA998B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FEB7-85BA-4C74-868D-0266C3145374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C13A9A8-833B-4988-9C23-8D6155663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637C3CA-C570-49CA-A9C6-02947247C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F771-5CDD-4D72-B1FC-4D86A561AA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103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7E12D30-473F-498D-AE9F-8717F97F3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EB48627-408A-4D62-A4F5-3FC299903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7992DC1-811A-4329-9B3B-1149A47FFF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6FEB7-85BA-4C74-868D-0266C3145374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3621DC-AF2B-4D17-AFAC-1ADB39E616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D7FBE8-E101-473B-8DEB-7A7FDE7F4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7F771-5CDD-4D72-B1FC-4D86A561AA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767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714CB-6BC8-44CF-9054-91CEC71E0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the following lessons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7EC3EF-4DF4-4437-B7D5-5C3D7323E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Today</a:t>
            </a:r>
            <a:r>
              <a:rPr lang="cs-CZ" dirty="0"/>
              <a:t> - </a:t>
            </a:r>
            <a:r>
              <a:rPr lang="cs-CZ" dirty="0" err="1"/>
              <a:t>Theory</a:t>
            </a:r>
            <a:endParaRPr lang="en-US" dirty="0"/>
          </a:p>
          <a:p>
            <a:pPr lvl="1"/>
            <a:r>
              <a:rPr lang="cs-CZ" dirty="0"/>
              <a:t>Q</a:t>
            </a:r>
            <a:r>
              <a:rPr lang="en-US" dirty="0" err="1"/>
              <a:t>uick</a:t>
            </a:r>
            <a:r>
              <a:rPr lang="en-US" dirty="0"/>
              <a:t> swipe thru Probability theory (just revision)</a:t>
            </a:r>
            <a:endParaRPr lang="cs-CZ" dirty="0"/>
          </a:p>
          <a:p>
            <a:pPr lvl="1"/>
            <a:r>
              <a:rPr lang="cs-CZ" dirty="0"/>
              <a:t>W</a:t>
            </a:r>
            <a:r>
              <a:rPr lang="en-US" dirty="0" err="1"/>
              <a:t>alk</a:t>
            </a:r>
            <a:r>
              <a:rPr lang="cs-CZ" dirty="0"/>
              <a:t> </a:t>
            </a:r>
            <a:r>
              <a:rPr lang="cs-CZ" dirty="0" err="1"/>
              <a:t>thru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Aproximate</a:t>
            </a:r>
            <a:r>
              <a:rPr lang="cs-CZ" dirty="0"/>
              <a:t> </a:t>
            </a:r>
            <a:r>
              <a:rPr lang="cs-CZ" dirty="0" err="1"/>
              <a:t>Bayesian</a:t>
            </a:r>
            <a:r>
              <a:rPr lang="cs-CZ" dirty="0"/>
              <a:t> </a:t>
            </a:r>
            <a:r>
              <a:rPr lang="cs-CZ" dirty="0" err="1"/>
              <a:t>Computing</a:t>
            </a:r>
            <a:endParaRPr lang="en-US" dirty="0"/>
          </a:p>
          <a:p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lecture</a:t>
            </a:r>
            <a:r>
              <a:rPr lang="cs-CZ" dirty="0"/>
              <a:t> – </a:t>
            </a:r>
            <a:r>
              <a:rPr lang="cs-CZ" dirty="0" err="1"/>
              <a:t>Hands</a:t>
            </a:r>
            <a:r>
              <a:rPr lang="cs-CZ" dirty="0"/>
              <a:t> on</a:t>
            </a:r>
          </a:p>
          <a:p>
            <a:pPr lvl="1"/>
            <a:r>
              <a:rPr lang="cs-CZ" dirty="0" err="1"/>
              <a:t>Building</a:t>
            </a:r>
            <a:r>
              <a:rPr lang="cs-CZ" dirty="0"/>
              <a:t> basic </a:t>
            </a:r>
            <a:r>
              <a:rPr lang="cs-CZ" dirty="0" err="1"/>
              <a:t>models</a:t>
            </a:r>
            <a:r>
              <a:rPr lang="cs-CZ" dirty="0"/>
              <a:t> and inference in R &amp; Stan </a:t>
            </a:r>
            <a:r>
              <a:rPr lang="cs-CZ" dirty="0" err="1"/>
              <a:t>interfaces</a:t>
            </a:r>
            <a:r>
              <a:rPr lang="cs-CZ" dirty="0"/>
              <a:t> (</a:t>
            </a:r>
            <a:r>
              <a:rPr lang="cs-CZ" dirty="0" err="1"/>
              <a:t>hopefully</a:t>
            </a:r>
            <a:r>
              <a:rPr lang="cs-CZ" dirty="0"/>
              <a:t>)</a:t>
            </a:r>
          </a:p>
          <a:p>
            <a:r>
              <a:rPr lang="cs-CZ" dirty="0" err="1"/>
              <a:t>Lecture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– </a:t>
            </a:r>
            <a:r>
              <a:rPr lang="cs-CZ" dirty="0" err="1"/>
              <a:t>Hands</a:t>
            </a:r>
            <a:r>
              <a:rPr lang="cs-CZ" dirty="0"/>
              <a:t> on</a:t>
            </a:r>
          </a:p>
          <a:p>
            <a:pPr lvl="1"/>
            <a:r>
              <a:rPr lang="cs-CZ" dirty="0" err="1"/>
              <a:t>Advanced</a:t>
            </a:r>
            <a:r>
              <a:rPr lang="cs-CZ" dirty="0"/>
              <a:t> </a:t>
            </a:r>
            <a:r>
              <a:rPr lang="cs-CZ" dirty="0" err="1"/>
              <a:t>models</a:t>
            </a:r>
            <a:r>
              <a:rPr lang="cs-CZ" dirty="0"/>
              <a:t> in Stan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6858E906-969B-49B5-9157-493B4200C3CC}"/>
              </a:ext>
            </a:extLst>
          </p:cNvPr>
          <p:cNvSpPr/>
          <p:nvPr/>
        </p:nvSpPr>
        <p:spPr>
          <a:xfrm>
            <a:off x="25400" y="1511299"/>
            <a:ext cx="9207500" cy="1809751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0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délník 41">
            <a:extLst>
              <a:ext uri="{FF2B5EF4-FFF2-40B4-BE49-F238E27FC236}">
                <a16:creationId xmlns:a16="http://schemas.microsoft.com/office/drawing/2014/main" id="{0FFCD5E7-DC11-4482-BD9E-AC05366EA69B}"/>
              </a:ext>
            </a:extLst>
          </p:cNvPr>
          <p:cNvSpPr/>
          <p:nvPr/>
        </p:nvSpPr>
        <p:spPr>
          <a:xfrm>
            <a:off x="3512627" y="2086958"/>
            <a:ext cx="3911355" cy="42503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8CA359CD-6006-4F16-A2AF-24FC346FD374}"/>
              </a:ext>
            </a:extLst>
          </p:cNvPr>
          <p:cNvSpPr/>
          <p:nvPr/>
        </p:nvSpPr>
        <p:spPr>
          <a:xfrm>
            <a:off x="5272911" y="3787384"/>
            <a:ext cx="4526011" cy="2292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E6357144-2844-4350-BF0A-DC8BB98B2EDA}"/>
              </a:ext>
            </a:extLst>
          </p:cNvPr>
          <p:cNvSpPr/>
          <p:nvPr/>
        </p:nvSpPr>
        <p:spPr>
          <a:xfrm>
            <a:off x="5408275" y="3896107"/>
            <a:ext cx="1928265" cy="20172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B5D7CBF-CEC6-4654-9768-DEA4C0C3F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Probability – </a:t>
            </a:r>
            <a:r>
              <a:rPr lang="cs-CZ" b="1" dirty="0" err="1"/>
              <a:t>conditional</a:t>
            </a:r>
            <a:r>
              <a:rPr lang="cs-CZ" b="1" dirty="0"/>
              <a:t> probability</a:t>
            </a:r>
            <a:endParaRPr lang="en-US" b="1" dirty="0"/>
          </a:p>
        </p:txBody>
      </p:sp>
      <p:sp>
        <p:nvSpPr>
          <p:cNvPr id="39" name="Zástupný obsah 38">
            <a:extLst>
              <a:ext uri="{FF2B5EF4-FFF2-40B4-BE49-F238E27FC236}">
                <a16:creationId xmlns:a16="http://schemas.microsoft.com/office/drawing/2014/main" id="{351640E5-7826-4D7D-9974-632DDFBF7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296" y="1825625"/>
            <a:ext cx="2928796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 err="1"/>
              <a:t>toss</a:t>
            </a:r>
            <a:r>
              <a:rPr lang="cs-CZ" dirty="0"/>
              <a:t> &amp; </a:t>
            </a:r>
            <a:r>
              <a:rPr lang="cs-CZ" dirty="0" err="1"/>
              <a:t>roll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C = </a:t>
            </a:r>
            <a:r>
              <a:rPr lang="cs-CZ" dirty="0" err="1"/>
              <a:t>head</a:t>
            </a:r>
            <a:r>
              <a:rPr lang="cs-CZ" dirty="0"/>
              <a:t> (A-</a:t>
            </a:r>
            <a:r>
              <a:rPr lang="cs-CZ" dirty="0" err="1"/>
              <a:t>side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D = 5 </a:t>
            </a:r>
            <a:r>
              <a:rPr lang="cs-CZ" dirty="0" err="1"/>
              <a:t>or</a:t>
            </a:r>
            <a:r>
              <a:rPr lang="cs-CZ" dirty="0"/>
              <a:t> 6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3200" b="1" dirty="0"/>
              <a:t>P(</a:t>
            </a:r>
            <a:r>
              <a:rPr lang="cs-CZ" sz="3200" b="1" dirty="0">
                <a:highlight>
                  <a:srgbClr val="00FF00"/>
                </a:highlight>
              </a:rPr>
              <a:t>C</a:t>
            </a:r>
            <a:r>
              <a:rPr lang="cs-CZ" sz="3200" b="1" dirty="0"/>
              <a:t>|</a:t>
            </a:r>
            <a:r>
              <a:rPr lang="cs-CZ" sz="3200" b="1" dirty="0">
                <a:highlight>
                  <a:srgbClr val="FFFF00"/>
                </a:highlight>
              </a:rPr>
              <a:t>D</a:t>
            </a:r>
            <a:r>
              <a:rPr lang="cs-CZ" sz="3200" b="1" dirty="0"/>
              <a:t>)</a:t>
            </a:r>
          </a:p>
          <a:p>
            <a:pPr marL="0" indent="0">
              <a:buNone/>
            </a:pPr>
            <a:r>
              <a:rPr lang="cs-CZ" sz="3200" b="1" dirty="0"/>
              <a:t>P(</a:t>
            </a:r>
            <a:r>
              <a:rPr lang="cs-CZ" sz="3200" b="1" dirty="0">
                <a:highlight>
                  <a:srgbClr val="00FF00"/>
                </a:highlight>
              </a:rPr>
              <a:t>D</a:t>
            </a:r>
            <a:r>
              <a:rPr lang="cs-CZ" sz="3200" b="1" dirty="0"/>
              <a:t>|</a:t>
            </a:r>
            <a:r>
              <a:rPr lang="cs-CZ" sz="3200" b="1" dirty="0">
                <a:highlight>
                  <a:srgbClr val="FFFF00"/>
                </a:highlight>
              </a:rPr>
              <a:t>C</a:t>
            </a:r>
            <a:r>
              <a:rPr lang="cs-CZ" sz="3200" b="1" dirty="0"/>
              <a:t>)</a:t>
            </a:r>
            <a:endParaRPr lang="en-US" sz="32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B007660-03C1-4A6C-B60B-DD090FDAE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458684" y="5284966"/>
            <a:ext cx="678948" cy="6789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9A94ACC-8689-4C8E-B101-193F9C654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2192" y="5183907"/>
            <a:ext cx="690079" cy="678948"/>
          </a:xfrm>
          <a:prstGeom prst="rect">
            <a:avLst/>
          </a:prstGeom>
        </p:spPr>
      </p:pic>
      <p:pic>
        <p:nvPicPr>
          <p:cNvPr id="6" name="Zástupný obsah 4">
            <a:extLst>
              <a:ext uri="{FF2B5EF4-FFF2-40B4-BE49-F238E27FC236}">
                <a16:creationId xmlns:a16="http://schemas.microsoft.com/office/drawing/2014/main" id="{50F49420-9A93-496E-9E48-F2EA2B8364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216" y="4345587"/>
            <a:ext cx="678948" cy="64942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F38DB30-6554-4195-AEE1-DD398E7784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2667" y="2832969"/>
            <a:ext cx="649429" cy="69370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3A522A0-4D2D-4CC9-A428-E5818E8A47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2663" y="3977072"/>
            <a:ext cx="678948" cy="70846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FF01076-FC60-4C5F-8D8D-05C7C08736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14648" y="5292195"/>
            <a:ext cx="642050" cy="65680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31C88A8-DD25-4D96-A103-42C7E22CA2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14268" y="4023109"/>
            <a:ext cx="656808" cy="6789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B414FC6-F06E-482A-AB57-04836D8AA1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87072" y="5270996"/>
            <a:ext cx="671569" cy="664189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05531118-8661-4689-BE6E-E75503D1EF58}"/>
              </a:ext>
            </a:extLst>
          </p:cNvPr>
          <p:cNvSpPr txBox="1"/>
          <p:nvPr/>
        </p:nvSpPr>
        <p:spPr>
          <a:xfrm>
            <a:off x="7326576" y="1703811"/>
            <a:ext cx="382332" cy="6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C</a:t>
            </a:r>
            <a:endParaRPr lang="en-US" sz="3200" b="1" dirty="0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C1615648-C947-4162-A869-AA9E2034F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591593" y="4023197"/>
            <a:ext cx="678948" cy="678948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26018379-F7E8-4323-9F93-933DABDAB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1826" y="3977072"/>
            <a:ext cx="690079" cy="678948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BD4BC061-75F5-4036-BA6B-6FE088155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503593" y="2509160"/>
            <a:ext cx="678948" cy="678948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3EBD4E6D-464C-4134-A7EA-7D9351C5E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1630" y="2735622"/>
            <a:ext cx="690079" cy="678948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9218291B-0E7A-49ED-A130-0F5EC3318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481987" y="2876070"/>
            <a:ext cx="678948" cy="678948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24BE9C53-EC77-4927-B4EE-9AE637863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4675" y="2385841"/>
            <a:ext cx="690079" cy="678948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98401860-41E0-4D33-977F-7A7ED03BC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87374" y="4330828"/>
            <a:ext cx="678948" cy="678948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DCE05F6A-31F0-4091-BC57-1347A2615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5464" y="5234406"/>
            <a:ext cx="690079" cy="678948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CFF5F232-87E3-40FC-9F71-0D77A19D6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221037" y="5416741"/>
            <a:ext cx="678948" cy="678948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47639032-5A50-4BF4-A07F-1B744587C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1436" y="4088273"/>
            <a:ext cx="690079" cy="678948"/>
          </a:xfrm>
          <a:prstGeom prst="rect">
            <a:avLst/>
          </a:prstGeom>
        </p:spPr>
      </p:pic>
      <p:pic>
        <p:nvPicPr>
          <p:cNvPr id="26" name="Zástupný obsah 4">
            <a:extLst>
              <a:ext uri="{FF2B5EF4-FFF2-40B4-BE49-F238E27FC236}">
                <a16:creationId xmlns:a16="http://schemas.microsoft.com/office/drawing/2014/main" id="{3248E15F-E966-4AC7-B4A9-84A4988BF1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2878" y="2687683"/>
            <a:ext cx="678948" cy="649429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8C18F683-54D4-44E2-B921-8CDDF50E69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6506" y="2333293"/>
            <a:ext cx="649429" cy="693708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4C0F4622-01E1-4D18-87F7-BFFF382348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2627" y="5389711"/>
            <a:ext cx="678948" cy="708468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7B4F77B3-35AD-4F13-A629-28E6DEBEA3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1739" y="2547666"/>
            <a:ext cx="642050" cy="656809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CB1AC913-2279-4561-9F0A-4B77CAC732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84413" y="4131692"/>
            <a:ext cx="656808" cy="678948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445FA035-4E18-4AD4-8E12-AA95721922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35683" y="5358327"/>
            <a:ext cx="671569" cy="664189"/>
          </a:xfrm>
          <a:prstGeom prst="rect">
            <a:avLst/>
          </a:prstGeom>
        </p:spPr>
      </p:pic>
      <p:sp>
        <p:nvSpPr>
          <p:cNvPr id="33" name="Obdélník 32">
            <a:extLst>
              <a:ext uri="{FF2B5EF4-FFF2-40B4-BE49-F238E27FC236}">
                <a16:creationId xmlns:a16="http://schemas.microsoft.com/office/drawing/2014/main" id="{ACA02AF0-CE9D-44E0-B6B7-B00E9BF6D784}"/>
              </a:ext>
            </a:extLst>
          </p:cNvPr>
          <p:cNvSpPr/>
          <p:nvPr/>
        </p:nvSpPr>
        <p:spPr>
          <a:xfrm>
            <a:off x="11269280" y="1317517"/>
            <a:ext cx="5693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/>
              <a:t>Ω</a:t>
            </a:r>
            <a:endParaRPr lang="en-US" sz="4400" b="1" dirty="0"/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20962798-6F10-4AC2-A924-8D0B60B4AF6E}"/>
              </a:ext>
            </a:extLst>
          </p:cNvPr>
          <p:cNvSpPr txBox="1"/>
          <p:nvPr/>
        </p:nvSpPr>
        <p:spPr>
          <a:xfrm>
            <a:off x="9688575" y="3247261"/>
            <a:ext cx="382332" cy="6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D</a:t>
            </a:r>
            <a:endParaRPr lang="en-US" sz="3200" b="1" dirty="0"/>
          </a:p>
        </p:txBody>
      </p:sp>
      <p:sp>
        <p:nvSpPr>
          <p:cNvPr id="36" name="Obdélník: se zakulacenými rohy 35">
            <a:extLst>
              <a:ext uri="{FF2B5EF4-FFF2-40B4-BE49-F238E27FC236}">
                <a16:creationId xmlns:a16="http://schemas.microsoft.com/office/drawing/2014/main" id="{581A853B-1C51-487E-95CB-E602A58D6EFC}"/>
              </a:ext>
            </a:extLst>
          </p:cNvPr>
          <p:cNvSpPr/>
          <p:nvPr/>
        </p:nvSpPr>
        <p:spPr>
          <a:xfrm>
            <a:off x="3162300" y="1790700"/>
            <a:ext cx="8369300" cy="48387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bdélník: se zakulacenými rohy 36">
            <a:extLst>
              <a:ext uri="{FF2B5EF4-FFF2-40B4-BE49-F238E27FC236}">
                <a16:creationId xmlns:a16="http://schemas.microsoft.com/office/drawing/2014/main" id="{52B1DEA7-A288-487E-A700-A106C58008E7}"/>
              </a:ext>
            </a:extLst>
          </p:cNvPr>
          <p:cNvSpPr/>
          <p:nvPr/>
        </p:nvSpPr>
        <p:spPr>
          <a:xfrm>
            <a:off x="3307326" y="1922462"/>
            <a:ext cx="4176741" cy="4570413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bdélník: se zakulacenými rohy 37">
            <a:extLst>
              <a:ext uri="{FF2B5EF4-FFF2-40B4-BE49-F238E27FC236}">
                <a16:creationId xmlns:a16="http://schemas.microsoft.com/office/drawing/2014/main" id="{6A0E9E73-02F3-4190-8974-F02DB21CAC8F}"/>
              </a:ext>
            </a:extLst>
          </p:cNvPr>
          <p:cNvSpPr/>
          <p:nvPr/>
        </p:nvSpPr>
        <p:spPr>
          <a:xfrm>
            <a:off x="5180926" y="3647698"/>
            <a:ext cx="4673632" cy="2591521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0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 uiExpand="1" animBg="1"/>
      <p:bldP spid="41" grpId="1" animBg="1"/>
      <p:bldP spid="40" grpId="0" uiExpand="1" animBg="1"/>
      <p:bldP spid="39" grpId="0" uiExpand="1" build="p"/>
      <p:bldP spid="15" grpId="0"/>
      <p:bldP spid="33" grpId="0"/>
      <p:bldP spid="34" grpId="0" uiExpand="1"/>
      <p:bldP spid="36" grpId="0" animBg="1"/>
      <p:bldP spid="37" grpId="0" animBg="1"/>
      <p:bldP spid="38" grpId="0" uiExpan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BDD14158-0649-4B60-B7FF-10CC9B1D57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20526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e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cs-CZ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 ∩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cs-CZ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𝑝𝑟𝑜𝑏𝑎𝑏𝑖𝑙𝑖𝑡𝑦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𝑎𝑛𝑑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𝑝𝑟𝑜𝑏𝑎𝑏𝑖𝑙𝑖𝑡𝑦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"</m:t>
                          </m:r>
                        </m:den>
                      </m:f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P(C) = 1/2</a:t>
                </a:r>
              </a:p>
              <a:p>
                <a:pPr marL="0" indent="0">
                  <a:buNone/>
                </a:pPr>
                <a:r>
                  <a:rPr lang="cs-CZ" dirty="0"/>
                  <a:t>P(D) = 2/6 </a:t>
                </a:r>
              </a:p>
              <a:p>
                <a:pPr marL="0" indent="0">
                  <a:buNone/>
                </a:pPr>
                <a:endParaRPr lang="cs-CZ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cs-CZ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 ∩</m:t>
                        </m:r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cs-CZ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  <m:f>
                          <m:fPr>
                            <m:ctrlPr>
                              <a:rPr lang="cs-CZ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cs-CZ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cs-CZ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cs-CZ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den>
                    </m:f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  </a:t>
                </a:r>
              </a:p>
            </p:txBody>
          </p:sp>
        </mc:Choice>
        <mc:Fallback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BDD14158-0649-4B60-B7FF-10CC9B1D57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20526" cy="4351338"/>
              </a:xfrm>
              <a:blipFill>
                <a:blip r:embed="rId2"/>
                <a:stretch>
                  <a:fillRect l="-1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dpis 1">
            <a:extLst>
              <a:ext uri="{FF2B5EF4-FFF2-40B4-BE49-F238E27FC236}">
                <a16:creationId xmlns:a16="http://schemas.microsoft.com/office/drawing/2014/main" id="{02B7122E-694F-4F62-B6C6-B7ABABA89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Probability – </a:t>
            </a:r>
            <a:r>
              <a:rPr lang="cs-CZ" b="1" dirty="0" err="1"/>
              <a:t>conditional</a:t>
            </a:r>
            <a:r>
              <a:rPr lang="cs-CZ" b="1" dirty="0"/>
              <a:t> probability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287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641690-058F-4C5A-9AD1-F7BACEC7A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Probability – </a:t>
            </a:r>
            <a:r>
              <a:rPr lang="cs-CZ" b="1" dirty="0" err="1"/>
              <a:t>conditional</a:t>
            </a:r>
            <a:r>
              <a:rPr lang="cs-CZ" b="1" dirty="0"/>
              <a:t> probability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1CFD3995-ABC9-407C-A4BC-53D89D7A93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cs-CZ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 ∩ </m:t>
                        </m:r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cs-CZ" dirty="0"/>
                  <a:t>			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 ∩ </m:t>
                        </m:r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cs-CZ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cs-CZ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 ∩ </m:t>
                        </m:r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cs-CZ" dirty="0"/>
                  <a:t>			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 ∩ </m:t>
                        </m:r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cs-CZ" i="1" dirty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cs-CZ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cs-CZ" i="1" dirty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cs-CZ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cs-CZ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cs-CZ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cs-CZ" i="1" dirty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cs-CZ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cs-CZ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s-CZ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cs-CZ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cs-CZ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cs-CZ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 dirty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cs-CZ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cs-CZ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cs-CZ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cs-CZ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cs-CZ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cs-CZ" dirty="0"/>
                            <m:t> </m:t>
                          </m:r>
                        </m:num>
                        <m:den>
                          <m:r>
                            <a:rPr lang="cs-CZ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cs-CZ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 dirty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1CFD3995-ABC9-407C-A4BC-53D89D7A93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73230E30-CF80-4BFB-A054-FD815DE3C396}"/>
              </a:ext>
            </a:extLst>
          </p:cNvPr>
          <p:cNvCxnSpPr/>
          <p:nvPr/>
        </p:nvCxnSpPr>
        <p:spPr>
          <a:xfrm>
            <a:off x="3852909" y="2166151"/>
            <a:ext cx="142930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29018E92-26C2-4AB9-B5FF-6FE47F55361C}"/>
              </a:ext>
            </a:extLst>
          </p:cNvPr>
          <p:cNvCxnSpPr/>
          <p:nvPr/>
        </p:nvCxnSpPr>
        <p:spPr>
          <a:xfrm>
            <a:off x="3852909" y="2922973"/>
            <a:ext cx="142930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Šipka: dolů 6">
            <a:extLst>
              <a:ext uri="{FF2B5EF4-FFF2-40B4-BE49-F238E27FC236}">
                <a16:creationId xmlns:a16="http://schemas.microsoft.com/office/drawing/2014/main" id="{CC8F5FAC-2421-4644-961E-7C64FC4D97C1}"/>
              </a:ext>
            </a:extLst>
          </p:cNvPr>
          <p:cNvSpPr/>
          <p:nvPr/>
        </p:nvSpPr>
        <p:spPr>
          <a:xfrm>
            <a:off x="5754209" y="3152243"/>
            <a:ext cx="683581" cy="5535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E5A9D96A-AE75-40D8-8FEA-201B0353D56A}"/>
              </a:ext>
            </a:extLst>
          </p:cNvPr>
          <p:cNvSpPr/>
          <p:nvPr/>
        </p:nvSpPr>
        <p:spPr>
          <a:xfrm>
            <a:off x="5754209" y="4272537"/>
            <a:ext cx="683581" cy="5535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utoShape 2" descr="Výsledek obrázku pro bayes">
            <a:extLst>
              <a:ext uri="{FF2B5EF4-FFF2-40B4-BE49-F238E27FC236}">
                <a16:creationId xmlns:a16="http://schemas.microsoft.com/office/drawing/2014/main" id="{00B3AC5C-531B-45B6-BC50-8D71DDC3AD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Výsledek obrázku pro bayes">
            <a:extLst>
              <a:ext uri="{FF2B5EF4-FFF2-40B4-BE49-F238E27FC236}">
                <a16:creationId xmlns:a16="http://schemas.microsoft.com/office/drawing/2014/main" id="{01EAB346-1857-42A4-8FAA-F0DEBDF39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54" y="3276600"/>
            <a:ext cx="3002746" cy="321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ýsledek obrázku pro gangsta glasses for meme">
            <a:extLst>
              <a:ext uri="{FF2B5EF4-FFF2-40B4-BE49-F238E27FC236}">
                <a16:creationId xmlns:a16="http://schemas.microsoft.com/office/drawing/2014/main" id="{DBF684BE-C67A-45D4-A8D5-D060BA533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846" y="3643843"/>
            <a:ext cx="1007611" cy="80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37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3CF712-3417-4444-870D-EAD14406A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Probability – </a:t>
            </a:r>
            <a:r>
              <a:rPr lang="cs-CZ" b="1" dirty="0" err="1"/>
              <a:t>empirical</a:t>
            </a:r>
            <a:r>
              <a:rPr lang="cs-CZ" b="1" dirty="0"/>
              <a:t> probability</a:t>
            </a:r>
            <a:endParaRPr lang="en-US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50D7D96-EA61-46B6-8ECD-4501C1B9B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4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 err="1"/>
              <a:t>tossing</a:t>
            </a:r>
            <a:r>
              <a:rPr lang="cs-CZ" i="1" dirty="0"/>
              <a:t> a </a:t>
            </a:r>
            <a:r>
              <a:rPr lang="cs-CZ" i="1" dirty="0" err="1"/>
              <a:t>coin</a:t>
            </a:r>
            <a:r>
              <a:rPr lang="cs-CZ" i="1" dirty="0"/>
              <a:t> (</a:t>
            </a:r>
            <a:r>
              <a:rPr lang="cs-CZ" i="1" dirty="0" err="1"/>
              <a:t>again</a:t>
            </a:r>
            <a:r>
              <a:rPr lang="cs-CZ" i="1" dirty="0"/>
              <a:t>)</a:t>
            </a:r>
          </a:p>
          <a:p>
            <a:pPr marL="0" indent="0">
              <a:buNone/>
            </a:pPr>
            <a:r>
              <a:rPr lang="el-GR" dirty="0"/>
              <a:t>Ω</a:t>
            </a:r>
            <a:r>
              <a:rPr lang="cs-CZ" dirty="0"/>
              <a:t> = {</a:t>
            </a:r>
            <a:r>
              <a:rPr lang="cs-CZ" dirty="0" err="1"/>
              <a:t>heads</a:t>
            </a:r>
            <a:r>
              <a:rPr lang="cs-CZ" dirty="0"/>
              <a:t>, </a:t>
            </a:r>
            <a:r>
              <a:rPr lang="cs-CZ" dirty="0" err="1"/>
              <a:t>tails</a:t>
            </a:r>
            <a:r>
              <a:rPr lang="cs-CZ" dirty="0"/>
              <a:t>} </a:t>
            </a:r>
          </a:p>
          <a:p>
            <a:pPr marL="0" indent="0">
              <a:buNone/>
            </a:pPr>
            <a:r>
              <a:rPr lang="cs-CZ" dirty="0"/>
              <a:t>P(</a:t>
            </a:r>
            <a:r>
              <a:rPr lang="cs-CZ" dirty="0" err="1"/>
              <a:t>ω</a:t>
            </a:r>
            <a:r>
              <a:rPr lang="cs-CZ" baseline="-25000" dirty="0" err="1"/>
              <a:t>heads</a:t>
            </a:r>
            <a:r>
              <a:rPr lang="cs-CZ" dirty="0"/>
              <a:t>) = ?</a:t>
            </a:r>
          </a:p>
          <a:p>
            <a:pPr marL="0" indent="0">
              <a:buNone/>
            </a:pPr>
            <a:r>
              <a:rPr lang="cs-CZ" dirty="0"/>
              <a:t>P(</a:t>
            </a:r>
            <a:r>
              <a:rPr lang="cs-CZ" dirty="0" err="1"/>
              <a:t>ω</a:t>
            </a:r>
            <a:r>
              <a:rPr lang="cs-CZ" baseline="-25000" dirty="0" err="1"/>
              <a:t>tails</a:t>
            </a:r>
            <a:r>
              <a:rPr lang="cs-CZ" dirty="0"/>
              <a:t>) = 1 - P(</a:t>
            </a:r>
            <a:r>
              <a:rPr lang="cs-CZ" dirty="0" err="1"/>
              <a:t>ω</a:t>
            </a:r>
            <a:r>
              <a:rPr lang="cs-CZ" baseline="-25000" dirty="0" err="1"/>
              <a:t>heads</a:t>
            </a:r>
            <a:r>
              <a:rPr lang="cs-CZ" dirty="0"/>
              <a:t>) 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417C36AC-16FB-40AB-A9D4-20B0629D2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722253" y="1702305"/>
            <a:ext cx="1751407" cy="1751407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52AAFB1C-2A1C-4965-9C09-7B1D888EE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5075" y="1702305"/>
            <a:ext cx="1780120" cy="1751407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45768EF2-B0FC-499E-AF45-C0742ED5C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07053" y="4690576"/>
            <a:ext cx="1751407" cy="1751407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3A02C310-60FF-484A-9998-AF168659B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119167" y="4690575"/>
            <a:ext cx="1751407" cy="1751407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78BF1F6F-D705-4013-AC9D-1B718C5F7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574" y="4690574"/>
            <a:ext cx="1780120" cy="1751407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8B68AC1C-4A25-4E30-B1AF-A533E2668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665604" y="4690573"/>
            <a:ext cx="1751407" cy="1751407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05E154F9-CEEC-4AC0-B614-BE56D7C4D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5724" y="4699346"/>
            <a:ext cx="1780120" cy="1751407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04C0E88B-A2E7-4F77-B724-7592E45D4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225844" y="4705064"/>
            <a:ext cx="1751407" cy="175140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893C0C3-8EFA-4809-A37D-FF3BF0C23431}"/>
              </a:ext>
            </a:extLst>
          </p:cNvPr>
          <p:cNvSpPr txBox="1"/>
          <p:nvPr/>
        </p:nvSpPr>
        <p:spPr>
          <a:xfrm>
            <a:off x="11076099" y="5726851"/>
            <a:ext cx="7088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dirty="0"/>
              <a:t>...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95314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3CF712-3417-4444-870D-EAD14406A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Probability – </a:t>
            </a:r>
            <a:r>
              <a:rPr lang="cs-CZ" b="1" dirty="0" err="1"/>
              <a:t>empirical</a:t>
            </a:r>
            <a:r>
              <a:rPr lang="cs-CZ" b="1" dirty="0"/>
              <a:t> probability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F50D7D96-EA61-46B6-8ECD-4501C1B9B5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sz="3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cs-CZ" sz="3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cs-CZ" dirty="0"/>
                  <a:t>P(</a:t>
                </a:r>
                <a:r>
                  <a:rPr lang="cs-CZ" dirty="0" err="1"/>
                  <a:t>ω</a:t>
                </a:r>
                <a:r>
                  <a:rPr lang="cs-CZ" baseline="-25000" dirty="0" err="1"/>
                  <a:t>heads</a:t>
                </a:r>
                <a:r>
                  <a:rPr lang="cs-CZ" dirty="0"/>
                  <a:t>) = ?</a:t>
                </a:r>
                <a:endParaRPr lang="cs-CZ" sz="3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cs-CZ" dirty="0"/>
                  <a:t>E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cs-CZ" dirty="0"/>
                          <m:t>ω</m:t>
                        </m:r>
                        <m:r>
                          <m:rPr>
                            <m:nor/>
                          </m:rPr>
                          <a:rPr lang="cs-CZ" baseline="-25000" dirty="0"/>
                          <m:t>heads</m:t>
                        </m:r>
                      </m:e>
                    </m:d>
                    <m:r>
                      <a:rPr lang="cs-CZ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cs-CZ" dirty="0"/>
                          <m:t>ω</m:t>
                        </m:r>
                        <m:r>
                          <m:rPr>
                            <m:nor/>
                          </m:rPr>
                          <a:rPr lang="cs-CZ" baseline="-25000" dirty="0"/>
                          <m:t>heads</m:t>
                        </m:r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cs-CZ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cs-CZ" dirty="0"/>
                              <m:t>ω</m:t>
                            </m:r>
                            <m:r>
                              <m:rPr>
                                <m:nor/>
                              </m:rPr>
                              <a:rPr lang="cs-CZ" baseline="-25000" dirty="0"/>
                              <m:t>heads</m:t>
                            </m:r>
                          </m:e>
                        </m:d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+|</m:t>
                        </m:r>
                        <m:r>
                          <m:rPr>
                            <m:nor/>
                          </m:rPr>
                          <a:rPr lang="cs-CZ" dirty="0"/>
                          <m:t>ω</m:t>
                        </m:r>
                        <m:r>
                          <m:rPr>
                            <m:nor/>
                          </m:rPr>
                          <a:rPr lang="cs-CZ" b="0" i="0" baseline="-25000" dirty="0" smtClean="0"/>
                          <m:t>tail</m:t>
                        </m:r>
                        <m:r>
                          <m:rPr>
                            <m:nor/>
                          </m:rPr>
                          <a:rPr lang="cs-CZ" baseline="-25000" dirty="0" smtClean="0"/>
                          <m:t>s</m:t>
                        </m:r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den>
                    </m:f>
                    <m:r>
                      <a:rPr lang="cs-CZ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</m:t>
                        </m:r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𝑛𝑢𝑚𝑏𝑒𝑟</m:t>
                        </m:r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𝑜𝑓</m:t>
                        </m:r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h𝑒𝑎𝑑𝑠</m:t>
                        </m:r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𝑠𝑒𝑒𝑛</m:t>
                        </m:r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</m:t>
                        </m:r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𝑛𝑢𝑚𝑏𝑒𝑟</m:t>
                        </m:r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𝑜𝑓</m:t>
                        </m:r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𝑎𝑙𝑙</m:t>
                        </m:r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𝑜𝑢𝑡𝑐𝑜𝑚𝑒𝑠</m:t>
                        </m:r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</m:t>
                        </m:r>
                      </m:den>
                    </m:f>
                  </m:oMath>
                </a14:m>
                <a:endParaRPr lang="cs-CZ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cs-CZ" sz="1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dirty="0"/>
                        <m:t>E</m:t>
                      </m:r>
                      <m:r>
                        <a:rPr lang="cs-CZ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cs-CZ" dirty="0"/>
                            <m:t>ω</m:t>
                          </m:r>
                          <m:r>
                            <m:rPr>
                              <m:nor/>
                            </m:rPr>
                            <a:rPr lang="cs-CZ" baseline="-25000" dirty="0"/>
                            <m:t>heads</m:t>
                          </m:r>
                        </m:e>
                      </m:d>
                      <m:r>
                        <a:rPr lang="cs-CZ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cs-CZ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.</m:t>
                      </m:r>
                      <m:r>
                        <a:rPr lang="cs-CZ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625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F50D7D96-EA61-46B6-8ECD-4501C1B9B5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Obrázek 19">
            <a:extLst>
              <a:ext uri="{FF2B5EF4-FFF2-40B4-BE49-F238E27FC236}">
                <a16:creationId xmlns:a16="http://schemas.microsoft.com/office/drawing/2014/main" id="{DDDE8475-0534-404A-8DF3-5A062E214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81" y="1560312"/>
            <a:ext cx="1071671" cy="1071671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63DE42D6-1F25-4CBC-9761-C6C72CAA2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495" y="1560311"/>
            <a:ext cx="1071671" cy="1071671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00887BEA-F687-4265-A3B5-C16FCA771C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6973" y="1577596"/>
            <a:ext cx="1071671" cy="1054385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BAA1B5DB-F941-4F5F-AB5B-4D679875F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5632" y="1560309"/>
            <a:ext cx="1071671" cy="1071671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3F01A4B4-6881-47AD-8FA4-06E69E2B8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7472" y="1574800"/>
            <a:ext cx="1071671" cy="1071671"/>
          </a:xfrm>
          <a:prstGeom prst="rect">
            <a:avLst/>
          </a:prstGeom>
        </p:spPr>
      </p:pic>
      <p:pic>
        <p:nvPicPr>
          <p:cNvPr id="34" name="Obrázek 33">
            <a:extLst>
              <a:ext uri="{FF2B5EF4-FFF2-40B4-BE49-F238E27FC236}">
                <a16:creationId xmlns:a16="http://schemas.microsoft.com/office/drawing/2014/main" id="{B5C1F9D6-79B5-4D60-B5D7-24C38559EB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3579" y="1560309"/>
            <a:ext cx="1071671" cy="1054385"/>
          </a:xfrm>
          <a:prstGeom prst="rect">
            <a:avLst/>
          </a:prstGeom>
        </p:spPr>
      </p:pic>
      <p:pic>
        <p:nvPicPr>
          <p:cNvPr id="35" name="Obrázek 34">
            <a:extLst>
              <a:ext uri="{FF2B5EF4-FFF2-40B4-BE49-F238E27FC236}">
                <a16:creationId xmlns:a16="http://schemas.microsoft.com/office/drawing/2014/main" id="{14F39E4E-BA09-49B3-9A40-08D3D8B7DA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3486" y="1574800"/>
            <a:ext cx="1071671" cy="1054385"/>
          </a:xfrm>
          <a:prstGeom prst="rect">
            <a:avLst/>
          </a:prstGeom>
        </p:spPr>
      </p:pic>
      <p:pic>
        <p:nvPicPr>
          <p:cNvPr id="36" name="Obrázek 35">
            <a:extLst>
              <a:ext uri="{FF2B5EF4-FFF2-40B4-BE49-F238E27FC236}">
                <a16:creationId xmlns:a16="http://schemas.microsoft.com/office/drawing/2014/main" id="{E1685CD2-E09B-47E2-A49F-022CEC55AF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9500" y="1574800"/>
            <a:ext cx="1071671" cy="107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8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14563B-8636-47CE-B1D4-661D9FA43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BD90C1-0B5C-46C8-9C3C-BFB1C1145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EC9043E-7B8F-469B-BFC8-3E3ED1328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09625"/>
            <a:ext cx="4995930" cy="495617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2FAC70A-39FE-4C7C-A0C6-3CA84AA21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130" y="0"/>
            <a:ext cx="4402070" cy="687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09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967F15-DDAD-4F4B-AD21-A9B91FF2A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Probability - </a:t>
            </a:r>
            <a:r>
              <a:rPr lang="cs-CZ" b="1" dirty="0" err="1"/>
              <a:t>summary</a:t>
            </a:r>
            <a:endParaRPr lang="en-US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7CE65A-7933-415D-B55C-620C28BAE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intuitive</a:t>
            </a:r>
            <a:r>
              <a:rPr lang="cs-CZ" dirty="0"/>
              <a:t> (</a:t>
            </a:r>
            <a:r>
              <a:rPr lang="cs-CZ" dirty="0" err="1"/>
              <a:t>hopefully</a:t>
            </a:r>
            <a:r>
              <a:rPr lang="cs-CZ" dirty="0"/>
              <a:t>)</a:t>
            </a:r>
          </a:p>
          <a:p>
            <a:r>
              <a:rPr lang="cs-CZ" dirty="0" err="1"/>
              <a:t>easy</a:t>
            </a:r>
            <a:r>
              <a:rPr lang="cs-CZ" dirty="0"/>
              <a:t> to use</a:t>
            </a:r>
          </a:p>
          <a:p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pros…</a:t>
            </a:r>
          </a:p>
        </p:txBody>
      </p:sp>
    </p:spTree>
    <p:extLst>
      <p:ext uri="{BB962C8B-B14F-4D97-AF65-F5344CB8AC3E}">
        <p14:creationId xmlns:p14="http://schemas.microsoft.com/office/powerpoint/2010/main" val="80785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EE4867-94DD-466B-A367-01443A63E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probabilities</a:t>
            </a:r>
            <a:r>
              <a:rPr lang="cs-CZ" dirty="0"/>
              <a:t> to </a:t>
            </a:r>
            <a:r>
              <a:rPr lang="cs-CZ" dirty="0" err="1"/>
              <a:t>represent</a:t>
            </a:r>
            <a:r>
              <a:rPr lang="cs-CZ" dirty="0"/>
              <a:t> </a:t>
            </a:r>
            <a:r>
              <a:rPr lang="cs-CZ" dirty="0" err="1"/>
              <a:t>uncertainty</a:t>
            </a:r>
            <a:r>
              <a:rPr lang="cs-CZ" dirty="0"/>
              <a:t> in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parts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statistical</a:t>
            </a:r>
            <a:r>
              <a:rPr lang="cs-CZ" dirty="0"/>
              <a:t> model. </a:t>
            </a:r>
          </a:p>
          <a:p>
            <a:pPr marL="0" indent="0">
              <a:buNone/>
            </a:pPr>
            <a:r>
              <a:rPr lang="cs-CZ" dirty="0" err="1"/>
              <a:t>Assesment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probability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parameters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statistical</a:t>
            </a:r>
            <a:r>
              <a:rPr lang="cs-CZ" dirty="0"/>
              <a:t> model </a:t>
            </a:r>
            <a:r>
              <a:rPr lang="cs-CZ" dirty="0" err="1"/>
              <a:t>given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data and prior </a:t>
            </a:r>
            <a:r>
              <a:rPr lang="cs-CZ" dirty="0" err="1"/>
              <a:t>information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data</a:t>
            </a:r>
          </a:p>
          <a:p>
            <a:r>
              <a:rPr lang="cs-CZ" dirty="0" err="1"/>
              <a:t>generative</a:t>
            </a:r>
            <a:r>
              <a:rPr lang="cs-CZ" dirty="0"/>
              <a:t> model</a:t>
            </a:r>
          </a:p>
          <a:p>
            <a:r>
              <a:rPr lang="cs-CZ" dirty="0" err="1"/>
              <a:t>priors</a:t>
            </a:r>
            <a:endParaRPr lang="en-US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25D393BC-6F0E-41EB-BA89-C99D6BD1B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Bayesian</a:t>
            </a:r>
            <a:r>
              <a:rPr lang="cs-CZ" b="1" dirty="0"/>
              <a:t> data </a:t>
            </a:r>
            <a:r>
              <a:rPr lang="cs-CZ" b="1" dirty="0" err="1"/>
              <a:t>analysis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958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obsah 1">
            <a:extLst>
              <a:ext uri="{FF2B5EF4-FFF2-40B4-BE49-F238E27FC236}">
                <a16:creationId xmlns:a16="http://schemas.microsoft.com/office/drawing/2014/main" id="{49372A92-2FEA-4926-A171-AFC9988227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516" y="1253331"/>
            <a:ext cx="11640484" cy="5737378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37F6C54B-ADC8-4C64-8D51-522923EE8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cs-CZ" b="1" dirty="0" err="1"/>
              <a:t>Bayesian</a:t>
            </a:r>
            <a:r>
              <a:rPr lang="cs-CZ" b="1" dirty="0"/>
              <a:t> data </a:t>
            </a:r>
            <a:r>
              <a:rPr lang="cs-CZ" b="1" dirty="0" err="1"/>
              <a:t>analysis</a:t>
            </a:r>
            <a:r>
              <a:rPr lang="cs-CZ" b="1" dirty="0"/>
              <a:t> – </a:t>
            </a:r>
            <a:r>
              <a:rPr lang="cs-CZ" b="1" dirty="0" err="1"/>
              <a:t>example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29248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CCE9F2-ACAD-4233-B6C7-8C0A6632B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Study set-up &amp; data</a:t>
            </a:r>
            <a:endParaRPr lang="en-US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76FE403-F089-4E9C-B387-B60A3D991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2 </a:t>
            </a:r>
            <a:r>
              <a:rPr lang="cs-CZ" dirty="0" err="1"/>
              <a:t>conditions</a:t>
            </a:r>
            <a:endParaRPr lang="cs-CZ" dirty="0"/>
          </a:p>
          <a:p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Treatment</a:t>
            </a:r>
            <a:r>
              <a:rPr lang="cs-CZ" dirty="0"/>
              <a:t> (CT)</a:t>
            </a:r>
          </a:p>
          <a:p>
            <a:r>
              <a:rPr lang="cs-CZ" dirty="0" err="1"/>
              <a:t>Request</a:t>
            </a:r>
            <a:r>
              <a:rPr lang="cs-CZ" dirty="0"/>
              <a:t> </a:t>
            </a:r>
            <a:r>
              <a:rPr lang="cs-CZ" dirty="0" err="1"/>
              <a:t>Treatment</a:t>
            </a:r>
            <a:r>
              <a:rPr lang="cs-CZ" dirty="0"/>
              <a:t> (RT) – </a:t>
            </a:r>
            <a:r>
              <a:rPr lang="cs-CZ" dirty="0" err="1"/>
              <a:t>adding</a:t>
            </a:r>
            <a:r>
              <a:rPr lang="cs-CZ" dirty="0"/>
              <a:t> „Do not </a:t>
            </a:r>
            <a:r>
              <a:rPr lang="cs-CZ" dirty="0" err="1"/>
              <a:t>cheat</a:t>
            </a:r>
            <a:r>
              <a:rPr lang="cs-CZ" dirty="0"/>
              <a:t>!“ on </a:t>
            </a:r>
            <a:r>
              <a:rPr lang="cs-CZ" dirty="0" err="1"/>
              <a:t>the</a:t>
            </a:r>
            <a:r>
              <a:rPr lang="cs-CZ" dirty="0"/>
              <a:t> return </a:t>
            </a:r>
            <a:r>
              <a:rPr lang="cs-CZ" dirty="0" err="1"/>
              <a:t>paper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160 </a:t>
            </a:r>
            <a:r>
              <a:rPr lang="cs-CZ" dirty="0" err="1"/>
              <a:t>participants</a:t>
            </a:r>
            <a:r>
              <a:rPr lang="cs-CZ" dirty="0"/>
              <a:t> (</a:t>
            </a:r>
            <a:r>
              <a:rPr lang="cs-CZ" dirty="0" err="1"/>
              <a:t>children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data</a:t>
            </a:r>
          </a:p>
          <a:p>
            <a:r>
              <a:rPr lang="cs-CZ" dirty="0"/>
              <a:t>overal 123 </a:t>
            </a:r>
            <a:r>
              <a:rPr lang="cs-CZ" dirty="0" err="1"/>
              <a:t>children</a:t>
            </a:r>
            <a:r>
              <a:rPr lang="cs-CZ" dirty="0"/>
              <a:t> </a:t>
            </a:r>
            <a:r>
              <a:rPr lang="cs-CZ" dirty="0" err="1"/>
              <a:t>reported</a:t>
            </a:r>
            <a:r>
              <a:rPr lang="cs-CZ" dirty="0"/>
              <a:t> </a:t>
            </a:r>
            <a:r>
              <a:rPr lang="cs-CZ" dirty="0" err="1"/>
              <a:t>white</a:t>
            </a:r>
            <a:r>
              <a:rPr lang="cs-CZ" dirty="0"/>
              <a:t> (76,9%)</a:t>
            </a:r>
          </a:p>
          <a:p>
            <a:r>
              <a:rPr lang="cs-CZ" dirty="0"/>
              <a:t>69 </a:t>
            </a:r>
            <a:r>
              <a:rPr lang="cs-CZ" dirty="0" err="1"/>
              <a:t>children</a:t>
            </a:r>
            <a:r>
              <a:rPr lang="cs-CZ" dirty="0"/>
              <a:t> </a:t>
            </a:r>
            <a:r>
              <a:rPr lang="cs-CZ" dirty="0" err="1"/>
              <a:t>out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81 </a:t>
            </a:r>
            <a:r>
              <a:rPr lang="cs-CZ" dirty="0" err="1"/>
              <a:t>reported</a:t>
            </a:r>
            <a:r>
              <a:rPr lang="cs-CZ" dirty="0"/>
              <a:t> </a:t>
            </a:r>
            <a:r>
              <a:rPr lang="cs-CZ" dirty="0" err="1"/>
              <a:t>white</a:t>
            </a:r>
            <a:r>
              <a:rPr lang="cs-CZ" dirty="0"/>
              <a:t> (85.4%) in CT</a:t>
            </a:r>
          </a:p>
          <a:p>
            <a:r>
              <a:rPr lang="cs-CZ" dirty="0"/>
              <a:t>54 </a:t>
            </a:r>
            <a:r>
              <a:rPr lang="cs-CZ" dirty="0" err="1"/>
              <a:t>children</a:t>
            </a:r>
            <a:r>
              <a:rPr lang="cs-CZ" dirty="0"/>
              <a:t> </a:t>
            </a:r>
            <a:r>
              <a:rPr lang="cs-CZ" dirty="0" err="1"/>
              <a:t>out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79 </a:t>
            </a:r>
            <a:r>
              <a:rPr lang="cs-CZ" dirty="0" err="1"/>
              <a:t>reported</a:t>
            </a:r>
            <a:r>
              <a:rPr lang="cs-CZ" dirty="0"/>
              <a:t> </a:t>
            </a:r>
            <a:r>
              <a:rPr lang="cs-CZ" dirty="0" err="1"/>
              <a:t>white</a:t>
            </a:r>
            <a:r>
              <a:rPr lang="cs-CZ" dirty="0"/>
              <a:t> (68,8%) in RT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90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0AF201-A64F-45B2-8088-1282E829C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01663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/>
              <a:t>Introduction</a:t>
            </a:r>
            <a:r>
              <a:rPr lang="cs-CZ" b="1" dirty="0"/>
              <a:t> to </a:t>
            </a:r>
            <a:br>
              <a:rPr lang="cs-CZ" b="1" dirty="0"/>
            </a:br>
            <a:r>
              <a:rPr lang="cs-CZ" b="1" dirty="0" err="1"/>
              <a:t>Bayesian</a:t>
            </a:r>
            <a:r>
              <a:rPr lang="cs-CZ" b="1" dirty="0"/>
              <a:t> data </a:t>
            </a:r>
            <a:r>
              <a:rPr lang="cs-CZ" b="1" dirty="0" err="1"/>
              <a:t>analysis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1A062AD-0EE7-44B0-8D57-165E46131A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25798"/>
            <a:ext cx="9144000" cy="2911877"/>
          </a:xfrm>
        </p:spPr>
        <p:txBody>
          <a:bodyPr>
            <a:normAutofit/>
          </a:bodyPr>
          <a:lstStyle/>
          <a:p>
            <a:r>
              <a:rPr lang="cs-CZ" sz="2800" dirty="0"/>
              <a:t>Bartoš František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3386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457973-F9CF-4FFB-A336-F7E32661C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Generative</a:t>
            </a:r>
            <a:r>
              <a:rPr lang="cs-CZ" b="1" dirty="0"/>
              <a:t> model</a:t>
            </a:r>
            <a:endParaRPr lang="en-US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5744ED-1590-40C6-8916-5DE8B0B99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should reflect data generating pro</a:t>
            </a:r>
            <a:r>
              <a:rPr lang="cs-CZ" dirty="0"/>
              <a:t>c</a:t>
            </a:r>
            <a:r>
              <a:rPr lang="en-US" dirty="0"/>
              <a:t>es</a:t>
            </a:r>
            <a:r>
              <a:rPr lang="cs-CZ" dirty="0"/>
              <a:t>s</a:t>
            </a:r>
            <a:r>
              <a:rPr lang="en-US" dirty="0"/>
              <a:t> or the most important parts of it</a:t>
            </a:r>
          </a:p>
          <a:p>
            <a:r>
              <a:rPr lang="cs-CZ" dirty="0" err="1"/>
              <a:t>binary</a:t>
            </a:r>
            <a:r>
              <a:rPr lang="cs-CZ" dirty="0"/>
              <a:t> </a:t>
            </a:r>
            <a:r>
              <a:rPr lang="cs-CZ" dirty="0" err="1"/>
              <a:t>outcome</a:t>
            </a:r>
            <a:r>
              <a:rPr lang="cs-CZ" dirty="0"/>
              <a:t> – </a:t>
            </a:r>
            <a:r>
              <a:rPr lang="cs-CZ" dirty="0" err="1"/>
              <a:t>white</a:t>
            </a:r>
            <a:r>
              <a:rPr lang="cs-CZ" dirty="0"/>
              <a:t>/</a:t>
            </a:r>
            <a:r>
              <a:rPr lang="cs-CZ" dirty="0" err="1"/>
              <a:t>black</a:t>
            </a:r>
            <a:r>
              <a:rPr lang="cs-CZ" dirty="0"/>
              <a:t> </a:t>
            </a:r>
            <a:r>
              <a:rPr lang="cs-CZ" dirty="0" err="1"/>
              <a:t>side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coin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binomial</a:t>
            </a:r>
            <a:r>
              <a:rPr lang="cs-CZ" dirty="0"/>
              <a:t> </a:t>
            </a:r>
            <a:r>
              <a:rPr lang="en-US" dirty="0"/>
              <a:t>distribution</a:t>
            </a:r>
            <a:endParaRPr lang="cs-CZ" dirty="0"/>
          </a:p>
          <a:p>
            <a:r>
              <a:rPr lang="en-US" dirty="0"/>
              <a:t>proc</a:t>
            </a:r>
            <a:r>
              <a:rPr lang="cs-CZ" dirty="0"/>
              <a:t>c</a:t>
            </a:r>
            <a:r>
              <a:rPr lang="en-US" dirty="0"/>
              <a:t>es which returns </a:t>
            </a:r>
            <a:r>
              <a:rPr lang="cs-CZ" dirty="0" err="1"/>
              <a:t>number</a:t>
            </a:r>
            <a:r>
              <a:rPr lang="en-US" dirty="0"/>
              <a:t> of successes out of </a:t>
            </a:r>
            <a:r>
              <a:rPr lang="en-US" b="1" dirty="0"/>
              <a:t>n</a:t>
            </a:r>
            <a:r>
              <a:rPr lang="en-US" dirty="0"/>
              <a:t> trials</a:t>
            </a:r>
            <a:r>
              <a:rPr lang="cs-CZ" dirty="0"/>
              <a:t>, </a:t>
            </a:r>
            <a:r>
              <a:rPr lang="cs-CZ" dirty="0" err="1"/>
              <a:t>with</a:t>
            </a:r>
            <a:r>
              <a:rPr lang="en-US" dirty="0"/>
              <a:t> probability </a:t>
            </a:r>
            <a:r>
              <a:rPr lang="el-GR" b="1" dirty="0"/>
              <a:t>π</a:t>
            </a:r>
            <a:endParaRPr lang="cs-CZ" b="1" dirty="0"/>
          </a:p>
          <a:p>
            <a:pPr marL="0" indent="0" algn="ctr">
              <a:buNone/>
            </a:pPr>
            <a:r>
              <a:rPr lang="cs-CZ" i="1" dirty="0" err="1"/>
              <a:t>number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successes</a:t>
            </a:r>
            <a:r>
              <a:rPr lang="cs-CZ" i="1" dirty="0"/>
              <a:t> ~ </a:t>
            </a:r>
            <a:r>
              <a:rPr lang="cs-CZ" i="1" dirty="0" err="1"/>
              <a:t>binomial</a:t>
            </a:r>
            <a:r>
              <a:rPr lang="cs-CZ" i="1" dirty="0"/>
              <a:t>(n, </a:t>
            </a:r>
            <a:r>
              <a:rPr lang="el-GR" i="1" dirty="0"/>
              <a:t>π</a:t>
            </a:r>
            <a:r>
              <a:rPr lang="cs-CZ" i="1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know</a:t>
            </a:r>
            <a:r>
              <a:rPr lang="cs-CZ" dirty="0"/>
              <a:t>: n and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successes</a:t>
            </a:r>
            <a:r>
              <a:rPr lang="cs-CZ" dirty="0"/>
              <a:t>, </a:t>
            </a:r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plausible</a:t>
            </a:r>
            <a:r>
              <a:rPr lang="cs-CZ" dirty="0"/>
              <a:t> </a:t>
            </a:r>
            <a:r>
              <a:rPr lang="cs-CZ" dirty="0" err="1"/>
              <a:t>values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el-GR" b="1" dirty="0"/>
              <a:t>π</a:t>
            </a:r>
            <a:r>
              <a:rPr lang="cs-CZ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45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2A2442-158C-4DCF-B5B6-FC840C107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Generative</a:t>
            </a:r>
            <a:r>
              <a:rPr lang="cs-CZ" b="1" dirty="0"/>
              <a:t> model – </a:t>
            </a:r>
            <a:r>
              <a:rPr lang="cs-CZ" b="1" dirty="0" err="1"/>
              <a:t>binomial</a:t>
            </a:r>
            <a:r>
              <a:rPr lang="cs-CZ" b="1" dirty="0"/>
              <a:t> </a:t>
            </a:r>
            <a:r>
              <a:rPr lang="cs-CZ" b="1" dirty="0" err="1"/>
              <a:t>distribution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B0F185-2254-4AB2-B1D5-F937121E4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97476"/>
          </a:xfrm>
        </p:spPr>
        <p:txBody>
          <a:bodyPr/>
          <a:lstStyle/>
          <a:p>
            <a:pPr marL="0" indent="0">
              <a:buNone/>
            </a:pPr>
            <a:r>
              <a:rPr lang="cs-CZ" dirty="0" err="1"/>
              <a:t>assume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children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honest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-&gt; </a:t>
            </a:r>
            <a:r>
              <a:rPr lang="el-GR" dirty="0"/>
              <a:t>π</a:t>
            </a:r>
            <a:r>
              <a:rPr lang="cs-CZ" dirty="0"/>
              <a:t> = .5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white</a:t>
            </a:r>
            <a:r>
              <a:rPr lang="cs-CZ" dirty="0"/>
              <a:t> </a:t>
            </a:r>
            <a:r>
              <a:rPr lang="cs-CZ" dirty="0" err="1"/>
              <a:t>sides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coins</a:t>
            </a:r>
            <a:endParaRPr lang="cs-CZ" dirty="0"/>
          </a:p>
          <a:p>
            <a:pPr marL="0" indent="0" algn="ctr">
              <a:buNone/>
            </a:pPr>
            <a:r>
              <a:rPr lang="cs-CZ" i="1" dirty="0" err="1"/>
              <a:t>white</a:t>
            </a:r>
            <a:r>
              <a:rPr lang="cs-CZ" i="1" dirty="0"/>
              <a:t> </a:t>
            </a:r>
            <a:r>
              <a:rPr lang="cs-CZ" i="1" dirty="0" err="1"/>
              <a:t>sides</a:t>
            </a:r>
            <a:r>
              <a:rPr lang="cs-CZ" i="1" dirty="0"/>
              <a:t> ~ </a:t>
            </a:r>
            <a:r>
              <a:rPr lang="cs-CZ" i="1" dirty="0" err="1"/>
              <a:t>binomial</a:t>
            </a:r>
            <a:r>
              <a:rPr lang="cs-CZ" i="1" dirty="0"/>
              <a:t>(n = 160, </a:t>
            </a:r>
            <a:r>
              <a:rPr lang="el-GR" i="1" dirty="0"/>
              <a:t>π</a:t>
            </a:r>
            <a:r>
              <a:rPr lang="cs-CZ" i="1" dirty="0"/>
              <a:t> = .5)</a:t>
            </a:r>
          </a:p>
          <a:p>
            <a:pPr marL="0" indent="0">
              <a:buNone/>
            </a:pP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simulate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process</a:t>
            </a:r>
            <a:r>
              <a:rPr lang="cs-CZ" dirty="0"/>
              <a:t> in R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sv-SE" dirty="0"/>
              <a:t>rbinom(1, size = 160, prob = .5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 err="1"/>
              <a:t>or</a:t>
            </a:r>
            <a:r>
              <a:rPr lang="cs-CZ" dirty="0"/>
              <a:t> do </a:t>
            </a:r>
            <a:r>
              <a:rPr lang="cs-CZ" dirty="0" err="1"/>
              <a:t>it</a:t>
            </a:r>
            <a:r>
              <a:rPr lang="cs-CZ" dirty="0"/>
              <a:t> many </a:t>
            </a:r>
            <a:r>
              <a:rPr lang="cs-CZ" dirty="0" err="1"/>
              <a:t>times</a:t>
            </a:r>
            <a:r>
              <a:rPr lang="cs-CZ" dirty="0"/>
              <a:t> and </a:t>
            </a:r>
            <a:r>
              <a:rPr lang="cs-CZ" dirty="0" err="1"/>
              <a:t>check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distribution</a:t>
            </a:r>
            <a:r>
              <a:rPr lang="cs-CZ" dirty="0"/>
              <a:t> </a:t>
            </a:r>
            <a:r>
              <a:rPr lang="cs-CZ" dirty="0" err="1"/>
              <a:t>white</a:t>
            </a:r>
            <a:r>
              <a:rPr lang="cs-CZ" dirty="0"/>
              <a:t> </a:t>
            </a:r>
            <a:r>
              <a:rPr lang="cs-CZ" dirty="0" err="1"/>
              <a:t>sides</a:t>
            </a:r>
            <a:r>
              <a:rPr lang="cs-CZ" dirty="0"/>
              <a:t> </a:t>
            </a:r>
            <a:r>
              <a:rPr lang="cs-CZ" dirty="0" err="1"/>
              <a:t>assuming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children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honest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hist</a:t>
            </a:r>
            <a:r>
              <a:rPr lang="cs-CZ" dirty="0"/>
              <a:t>(</a:t>
            </a:r>
            <a:r>
              <a:rPr lang="cs-CZ" dirty="0" err="1"/>
              <a:t>rbinom</a:t>
            </a:r>
            <a:r>
              <a:rPr lang="cs-CZ" dirty="0"/>
              <a:t>(100000, </a:t>
            </a:r>
            <a:r>
              <a:rPr lang="cs-CZ" dirty="0" err="1"/>
              <a:t>size</a:t>
            </a:r>
            <a:r>
              <a:rPr lang="cs-CZ" dirty="0"/>
              <a:t> = 160, </a:t>
            </a:r>
            <a:r>
              <a:rPr lang="cs-CZ" dirty="0" err="1"/>
              <a:t>prob</a:t>
            </a:r>
            <a:r>
              <a:rPr lang="cs-CZ" dirty="0"/>
              <a:t> = .5))</a:t>
            </a:r>
          </a:p>
          <a:p>
            <a:pPr marL="0" indent="0" algn="ctr">
              <a:buNone/>
            </a:pP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93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AF9D5F75-76DC-4763-89BB-33429EE52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262" y="0"/>
            <a:ext cx="7989476" cy="664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23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6A8A8B2-FD62-40EC-8A29-874DCA500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Connection</a:t>
            </a:r>
            <a:r>
              <a:rPr lang="cs-CZ" b="1" dirty="0"/>
              <a:t> to NHST</a:t>
            </a:r>
            <a:endParaRPr lang="en-US" b="1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8BD2CAF-D3AB-4D56-A008-EB94DEF9B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p-</a:t>
            </a:r>
            <a:r>
              <a:rPr lang="cs-CZ" dirty="0" err="1"/>
              <a:t>value</a:t>
            </a:r>
            <a:r>
              <a:rPr lang="cs-CZ" dirty="0"/>
              <a:t> = probability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obtaining</a:t>
            </a:r>
            <a:r>
              <a:rPr lang="cs-CZ" dirty="0"/>
              <a:t> such </a:t>
            </a:r>
            <a:r>
              <a:rPr lang="cs-CZ" dirty="0" err="1"/>
              <a:t>or</a:t>
            </a:r>
            <a:r>
              <a:rPr lang="cs-CZ" dirty="0"/>
              <a:t> more </a:t>
            </a:r>
            <a:r>
              <a:rPr lang="cs-CZ" dirty="0" err="1"/>
              <a:t>extreme</a:t>
            </a:r>
            <a:r>
              <a:rPr lang="cs-CZ" dirty="0"/>
              <a:t> </a:t>
            </a:r>
            <a:r>
              <a:rPr lang="cs-CZ" dirty="0" err="1"/>
              <a:t>result</a:t>
            </a:r>
            <a:r>
              <a:rPr lang="cs-CZ" dirty="0"/>
              <a:t> </a:t>
            </a:r>
            <a:r>
              <a:rPr lang="cs-CZ" dirty="0" err="1"/>
              <a:t>given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null</a:t>
            </a:r>
            <a:r>
              <a:rPr lang="cs-CZ" dirty="0"/>
              <a:t> </a:t>
            </a:r>
            <a:r>
              <a:rPr lang="cs-CZ" dirty="0" err="1"/>
              <a:t>hypothesis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true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wanted</a:t>
            </a:r>
            <a:r>
              <a:rPr lang="cs-CZ" dirty="0"/>
              <a:t> to test </a:t>
            </a:r>
            <a:r>
              <a:rPr lang="cs-CZ" dirty="0" err="1"/>
              <a:t>whether</a:t>
            </a:r>
            <a:r>
              <a:rPr lang="cs-CZ" dirty="0"/>
              <a:t> </a:t>
            </a:r>
            <a:r>
              <a:rPr lang="el-GR" dirty="0"/>
              <a:t>π</a:t>
            </a:r>
            <a:r>
              <a:rPr lang="cs-CZ" dirty="0"/>
              <a:t> = .5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sv-SE" dirty="0"/>
              <a:t>binom.test(x = 123, n = 160, p = .5)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the</a:t>
            </a:r>
            <a:r>
              <a:rPr lang="cs-CZ" dirty="0"/>
              <a:t> p-</a:t>
            </a:r>
            <a:r>
              <a:rPr lang="cs-CZ" dirty="0" err="1"/>
              <a:t>value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aproximated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simulation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sim_data</a:t>
            </a:r>
            <a:r>
              <a:rPr lang="cs-CZ" dirty="0"/>
              <a:t> &lt;- </a:t>
            </a:r>
            <a:r>
              <a:rPr lang="cs-CZ" dirty="0" err="1"/>
              <a:t>rbinom</a:t>
            </a:r>
            <a:r>
              <a:rPr lang="cs-CZ" dirty="0"/>
              <a:t>(100000, </a:t>
            </a:r>
            <a:r>
              <a:rPr lang="cs-CZ" dirty="0" err="1"/>
              <a:t>size</a:t>
            </a:r>
            <a:r>
              <a:rPr lang="cs-CZ" dirty="0"/>
              <a:t> = 160, </a:t>
            </a:r>
            <a:r>
              <a:rPr lang="cs-CZ" dirty="0" err="1"/>
              <a:t>prob</a:t>
            </a:r>
            <a:r>
              <a:rPr lang="cs-CZ" dirty="0"/>
              <a:t> = .5)</a:t>
            </a:r>
          </a:p>
          <a:p>
            <a:pPr marL="0" indent="0">
              <a:buNone/>
            </a:pPr>
            <a:r>
              <a:rPr lang="cs-CZ" dirty="0"/>
              <a:t>	sum(</a:t>
            </a:r>
            <a:r>
              <a:rPr lang="cs-CZ" dirty="0" err="1"/>
              <a:t>sim_data</a:t>
            </a:r>
            <a:r>
              <a:rPr lang="cs-CZ" dirty="0"/>
              <a:t> &gt;= 123)/100000</a:t>
            </a:r>
          </a:p>
          <a:p>
            <a:pPr marL="0" indent="0">
              <a:buNone/>
            </a:pPr>
            <a:endParaRPr lang="cs-CZ" dirty="0"/>
          </a:p>
          <a:p>
            <a:pPr marL="0" indent="0" algn="r">
              <a:buNone/>
            </a:pPr>
            <a:r>
              <a:rPr lang="cs-CZ" dirty="0"/>
              <a:t>… but </a:t>
            </a:r>
            <a:r>
              <a:rPr lang="cs-CZ" dirty="0" err="1"/>
              <a:t>we</a:t>
            </a:r>
            <a:r>
              <a:rPr lang="cs-CZ" dirty="0"/>
              <a:t> are not </a:t>
            </a:r>
            <a:r>
              <a:rPr lang="cs-CZ" dirty="0" err="1"/>
              <a:t>interested</a:t>
            </a:r>
            <a:r>
              <a:rPr lang="cs-CZ" dirty="0"/>
              <a:t> in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21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860A7A-7806-404E-AB15-C3937F93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377825"/>
            <a:ext cx="11036300" cy="1325563"/>
          </a:xfrm>
        </p:spPr>
        <p:txBody>
          <a:bodyPr/>
          <a:lstStyle/>
          <a:p>
            <a:r>
              <a:rPr lang="cs-CZ" b="1" dirty="0" err="1"/>
              <a:t>Estimation</a:t>
            </a:r>
            <a:r>
              <a:rPr lang="cs-CZ" b="1" dirty="0"/>
              <a:t> by </a:t>
            </a:r>
            <a:r>
              <a:rPr lang="cs-CZ" b="1" dirty="0" err="1"/>
              <a:t>Aproximate</a:t>
            </a:r>
            <a:r>
              <a:rPr lang="cs-CZ" b="1" dirty="0"/>
              <a:t> </a:t>
            </a:r>
            <a:r>
              <a:rPr lang="cs-CZ" b="1" dirty="0" err="1"/>
              <a:t>Bayesian</a:t>
            </a:r>
            <a:r>
              <a:rPr lang="cs-CZ" b="1" dirty="0"/>
              <a:t> </a:t>
            </a:r>
            <a:r>
              <a:rPr lang="cs-CZ" b="1" dirty="0" err="1"/>
              <a:t>Computation</a:t>
            </a:r>
            <a:endParaRPr lang="en-US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DCFE51-D5B7-472C-82AD-F48A45E89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i="1" dirty="0" err="1"/>
              <a:t>white</a:t>
            </a:r>
            <a:r>
              <a:rPr lang="cs-CZ" i="1" dirty="0"/>
              <a:t> </a:t>
            </a:r>
            <a:r>
              <a:rPr lang="cs-CZ" i="1" dirty="0" err="1"/>
              <a:t>sides</a:t>
            </a:r>
            <a:r>
              <a:rPr lang="cs-CZ" i="1" dirty="0"/>
              <a:t> ~ </a:t>
            </a:r>
            <a:r>
              <a:rPr lang="cs-CZ" i="1" dirty="0" err="1"/>
              <a:t>binomial</a:t>
            </a:r>
            <a:r>
              <a:rPr lang="cs-CZ" i="1" dirty="0"/>
              <a:t>(n, </a:t>
            </a:r>
            <a:r>
              <a:rPr lang="el-GR" i="1" dirty="0"/>
              <a:t>π</a:t>
            </a:r>
            <a:r>
              <a:rPr lang="cs-CZ" i="1" dirty="0"/>
              <a:t>)</a:t>
            </a:r>
          </a:p>
          <a:p>
            <a:pPr marL="0" indent="0">
              <a:buNone/>
            </a:pPr>
            <a:r>
              <a:rPr lang="cs-CZ" dirty="0"/>
              <a:t>CT: </a:t>
            </a:r>
            <a:r>
              <a:rPr lang="cs-CZ" dirty="0" err="1"/>
              <a:t>white</a:t>
            </a:r>
            <a:r>
              <a:rPr lang="cs-CZ" dirty="0"/>
              <a:t> </a:t>
            </a:r>
            <a:r>
              <a:rPr lang="cs-CZ" dirty="0" err="1"/>
              <a:t>side</a:t>
            </a:r>
            <a:r>
              <a:rPr lang="cs-CZ" baseline="-25000" dirty="0" err="1"/>
              <a:t>CT</a:t>
            </a:r>
            <a:r>
              <a:rPr lang="cs-CZ" dirty="0"/>
              <a:t> = 69, </a:t>
            </a:r>
            <a:r>
              <a:rPr lang="cs-CZ" dirty="0" err="1"/>
              <a:t>n</a:t>
            </a:r>
            <a:r>
              <a:rPr lang="cs-CZ" baseline="-25000" dirty="0" err="1"/>
              <a:t>CT</a:t>
            </a:r>
            <a:r>
              <a:rPr lang="cs-CZ" dirty="0"/>
              <a:t> = 81, </a:t>
            </a:r>
            <a:r>
              <a:rPr lang="el-GR" dirty="0"/>
              <a:t>π</a:t>
            </a:r>
            <a:r>
              <a:rPr lang="cs-CZ" baseline="-25000" dirty="0"/>
              <a:t>CT</a:t>
            </a:r>
            <a:r>
              <a:rPr lang="cs-CZ" dirty="0"/>
              <a:t> = ?</a:t>
            </a:r>
          </a:p>
          <a:p>
            <a:pPr marL="0" indent="0">
              <a:buNone/>
            </a:pPr>
            <a:r>
              <a:rPr lang="cs-CZ" dirty="0"/>
              <a:t>CR: </a:t>
            </a:r>
            <a:r>
              <a:rPr lang="cs-CZ" dirty="0" err="1"/>
              <a:t>white</a:t>
            </a:r>
            <a:r>
              <a:rPr lang="cs-CZ" dirty="0"/>
              <a:t> </a:t>
            </a:r>
            <a:r>
              <a:rPr lang="cs-CZ" dirty="0" err="1"/>
              <a:t>sides</a:t>
            </a:r>
            <a:r>
              <a:rPr lang="cs-CZ" baseline="-25000" dirty="0" err="1"/>
              <a:t>CR</a:t>
            </a:r>
            <a:r>
              <a:rPr lang="cs-CZ" dirty="0"/>
              <a:t> = 54, </a:t>
            </a:r>
            <a:r>
              <a:rPr lang="cs-CZ" dirty="0" err="1"/>
              <a:t>n</a:t>
            </a:r>
            <a:r>
              <a:rPr lang="cs-CZ" baseline="-25000" dirty="0" err="1"/>
              <a:t>CR</a:t>
            </a:r>
            <a:r>
              <a:rPr lang="cs-CZ" dirty="0"/>
              <a:t> = 79, </a:t>
            </a:r>
            <a:r>
              <a:rPr lang="el-GR" dirty="0"/>
              <a:t>π</a:t>
            </a:r>
            <a:r>
              <a:rPr lang="cs-CZ" baseline="-25000" dirty="0"/>
              <a:t>CR</a:t>
            </a:r>
            <a:r>
              <a:rPr lang="cs-CZ" dirty="0"/>
              <a:t> = ?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err="1"/>
              <a:t>the</a:t>
            </a:r>
            <a:r>
              <a:rPr lang="cs-CZ" dirty="0"/>
              <a:t> idea:</a:t>
            </a:r>
          </a:p>
          <a:p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try</a:t>
            </a:r>
            <a:r>
              <a:rPr lang="cs-CZ" dirty="0"/>
              <a:t>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values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el-GR" b="1" dirty="0"/>
              <a:t>π</a:t>
            </a:r>
            <a:r>
              <a:rPr lang="cs-CZ" dirty="0"/>
              <a:t> and </a:t>
            </a:r>
            <a:r>
              <a:rPr lang="cs-CZ" dirty="0" err="1"/>
              <a:t>count</a:t>
            </a:r>
            <a:r>
              <a:rPr lang="cs-CZ" dirty="0"/>
              <a:t> </a:t>
            </a:r>
            <a:r>
              <a:rPr lang="cs-CZ" dirty="0" err="1"/>
              <a:t>how</a:t>
            </a:r>
            <a:r>
              <a:rPr lang="cs-CZ" dirty="0"/>
              <a:t> many </a:t>
            </a:r>
            <a:r>
              <a:rPr lang="cs-CZ" dirty="0" err="1"/>
              <a:t>times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led to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observed</a:t>
            </a:r>
            <a:r>
              <a:rPr lang="cs-CZ" dirty="0"/>
              <a:t>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41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86042C-759D-416B-B609-F261A172A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Priors</a:t>
            </a:r>
            <a:endParaRPr lang="en-US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316474-D6B1-4DEF-95BD-16D0A59F6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756900" cy="5032375"/>
          </a:xfrm>
        </p:spPr>
        <p:txBody>
          <a:bodyPr/>
          <a:lstStyle/>
          <a:p>
            <a:pPr marL="0" indent="0">
              <a:buNone/>
            </a:pP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reflect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are </a:t>
            </a:r>
            <a:r>
              <a:rPr lang="cs-CZ" dirty="0" err="1"/>
              <a:t>thinking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possible</a:t>
            </a:r>
            <a:r>
              <a:rPr lang="cs-CZ" dirty="0"/>
              <a:t> </a:t>
            </a:r>
            <a:r>
              <a:rPr lang="cs-CZ" dirty="0" err="1"/>
              <a:t>values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parameters</a:t>
            </a:r>
            <a:br>
              <a:rPr lang="cs-CZ" dirty="0"/>
            </a:br>
            <a:r>
              <a:rPr lang="cs-CZ" dirty="0"/>
              <a:t>(</a:t>
            </a:r>
            <a:r>
              <a:rPr lang="cs-CZ" dirty="0" err="1"/>
              <a:t>before</a:t>
            </a:r>
            <a:r>
              <a:rPr lang="cs-CZ" dirty="0"/>
              <a:t> </a:t>
            </a:r>
            <a:r>
              <a:rPr lang="cs-CZ" dirty="0" err="1"/>
              <a:t>seeing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data)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parameters</a:t>
            </a:r>
            <a:r>
              <a:rPr lang="cs-CZ" dirty="0"/>
              <a:t>: </a:t>
            </a:r>
            <a:r>
              <a:rPr lang="el-GR" dirty="0"/>
              <a:t>π</a:t>
            </a:r>
            <a:r>
              <a:rPr lang="cs-CZ" baseline="-25000" dirty="0"/>
              <a:t>CT</a:t>
            </a:r>
            <a:r>
              <a:rPr lang="cs-CZ" dirty="0"/>
              <a:t>, </a:t>
            </a:r>
            <a:r>
              <a:rPr lang="el-GR" dirty="0"/>
              <a:t>π</a:t>
            </a:r>
            <a:r>
              <a:rPr lang="cs-CZ" baseline="-25000" dirty="0"/>
              <a:t>CR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hard </a:t>
            </a:r>
            <a:r>
              <a:rPr lang="cs-CZ" dirty="0" err="1"/>
              <a:t>boundaries</a:t>
            </a:r>
            <a:r>
              <a:rPr lang="cs-CZ" dirty="0"/>
              <a:t> – </a:t>
            </a:r>
            <a:r>
              <a:rPr lang="cs-CZ" dirty="0" err="1"/>
              <a:t>lower</a:t>
            </a:r>
            <a:r>
              <a:rPr lang="cs-CZ" dirty="0"/>
              <a:t> = 0, </a:t>
            </a:r>
            <a:r>
              <a:rPr lang="cs-CZ" dirty="0" err="1"/>
              <a:t>upper</a:t>
            </a:r>
            <a:r>
              <a:rPr lang="cs-CZ" dirty="0"/>
              <a:t> = 1 –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represent</a:t>
            </a:r>
            <a:r>
              <a:rPr lang="cs-CZ" dirty="0"/>
              <a:t> </a:t>
            </a:r>
            <a:r>
              <a:rPr lang="cs-CZ" dirty="0" err="1"/>
              <a:t>probabilities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shape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distribution</a:t>
            </a:r>
            <a:r>
              <a:rPr lang="cs-CZ" dirty="0"/>
              <a:t>- many </a:t>
            </a:r>
            <a:r>
              <a:rPr lang="cs-CZ" dirty="0" err="1"/>
              <a:t>possible</a:t>
            </a:r>
            <a:r>
              <a:rPr lang="cs-CZ" dirty="0"/>
              <a:t> </a:t>
            </a:r>
            <a:r>
              <a:rPr lang="cs-CZ" dirty="0" err="1"/>
              <a:t>choices</a:t>
            </a:r>
            <a:r>
              <a:rPr lang="cs-CZ" dirty="0"/>
              <a:t> </a:t>
            </a:r>
            <a:r>
              <a:rPr lang="cs-CZ" dirty="0" err="1"/>
              <a:t>reflecting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knowledge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phenomenon</a:t>
            </a:r>
            <a:endParaRPr lang="cs-CZ" dirty="0"/>
          </a:p>
          <a:p>
            <a:pPr>
              <a:buFontTx/>
              <a:buChar char="-"/>
            </a:pPr>
            <a:r>
              <a:rPr lang="cs-CZ" dirty="0" err="1"/>
              <a:t>completely</a:t>
            </a:r>
            <a:r>
              <a:rPr lang="cs-CZ" dirty="0"/>
              <a:t> </a:t>
            </a:r>
            <a:r>
              <a:rPr lang="cs-CZ" dirty="0" err="1"/>
              <a:t>uninformed</a:t>
            </a:r>
            <a:r>
              <a:rPr lang="cs-CZ" dirty="0"/>
              <a:t> = </a:t>
            </a:r>
            <a:r>
              <a:rPr lang="cs-CZ" dirty="0" err="1"/>
              <a:t>uniform</a:t>
            </a:r>
            <a:r>
              <a:rPr lang="cs-CZ" dirty="0"/>
              <a:t> </a:t>
            </a:r>
            <a:r>
              <a:rPr lang="cs-CZ" dirty="0" err="1"/>
              <a:t>distribution</a:t>
            </a:r>
            <a:r>
              <a:rPr lang="cs-CZ" dirty="0"/>
              <a:t> on [0,1]</a:t>
            </a:r>
          </a:p>
          <a:p>
            <a:pPr>
              <a:buFontTx/>
              <a:buChar char="-"/>
            </a:pP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children</a:t>
            </a:r>
            <a:r>
              <a:rPr lang="cs-CZ" dirty="0"/>
              <a:t> are </a:t>
            </a:r>
            <a:r>
              <a:rPr lang="cs-CZ" dirty="0" err="1"/>
              <a:t>honest</a:t>
            </a:r>
            <a:r>
              <a:rPr lang="cs-CZ" dirty="0"/>
              <a:t> =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density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.5</a:t>
            </a:r>
          </a:p>
          <a:p>
            <a:pPr marL="0" indent="0">
              <a:buNone/>
            </a:pPr>
            <a:r>
              <a:rPr lang="cs-CZ" dirty="0"/>
              <a:t>-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b="1" dirty="0"/>
              <a:t>do</a:t>
            </a:r>
            <a:r>
              <a:rPr lang="cs-CZ" dirty="0"/>
              <a:t> </a:t>
            </a:r>
            <a:r>
              <a:rPr lang="cs-CZ" dirty="0" err="1"/>
              <a:t>know</a:t>
            </a:r>
            <a:r>
              <a:rPr lang="cs-CZ" dirty="0"/>
              <a:t> </a:t>
            </a:r>
            <a:r>
              <a:rPr lang="cs-CZ" dirty="0" err="1"/>
              <a:t>something</a:t>
            </a:r>
            <a:r>
              <a:rPr lang="cs-CZ" dirty="0"/>
              <a:t> most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time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280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05D47F-87CC-4F47-BE3A-CEAE51D37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	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404240-571E-4C69-8C61-8AA6BEDF6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i="1" dirty="0"/>
          </a:p>
          <a:p>
            <a:r>
              <a:rPr lang="el-GR" i="1" dirty="0"/>
              <a:t>π</a:t>
            </a:r>
            <a:r>
              <a:rPr lang="cs-CZ" i="1" dirty="0"/>
              <a:t> ~ </a:t>
            </a:r>
            <a:r>
              <a:rPr lang="cs-CZ" i="1" dirty="0" err="1"/>
              <a:t>uniform</a:t>
            </a:r>
            <a:r>
              <a:rPr lang="cs-CZ" i="1" dirty="0"/>
              <a:t>(0,1)</a:t>
            </a:r>
          </a:p>
          <a:p>
            <a:r>
              <a:rPr lang="el-GR" i="1" dirty="0"/>
              <a:t>π</a:t>
            </a:r>
            <a:r>
              <a:rPr lang="cs-CZ" i="1" dirty="0"/>
              <a:t> = .5</a:t>
            </a:r>
          </a:p>
          <a:p>
            <a:r>
              <a:rPr lang="el-GR" i="1" dirty="0"/>
              <a:t>π</a:t>
            </a:r>
            <a:r>
              <a:rPr lang="cs-CZ" i="1" dirty="0"/>
              <a:t> ~ beta(2, 1.5)</a:t>
            </a:r>
            <a:endParaRPr lang="en-US" i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FD13501-05E1-4B3A-8E7A-0A3602AFD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424" y="690905"/>
            <a:ext cx="6580952" cy="547619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519E53A-AFE8-43E1-A2C2-8B187920B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424" y="700773"/>
            <a:ext cx="6580952" cy="547619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4C3ECB7-264A-43C5-ADB3-962B19E22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424" y="710641"/>
            <a:ext cx="6580952" cy="5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2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2BE291-325B-4B9E-AE4D-E78FD13CD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1125200" cy="1325563"/>
          </a:xfrm>
        </p:spPr>
        <p:txBody>
          <a:bodyPr/>
          <a:lstStyle/>
          <a:p>
            <a:r>
              <a:rPr lang="cs-CZ" b="1" dirty="0" err="1"/>
              <a:t>Estimation</a:t>
            </a:r>
            <a:r>
              <a:rPr lang="cs-CZ" b="1" dirty="0"/>
              <a:t> by </a:t>
            </a:r>
            <a:r>
              <a:rPr lang="cs-CZ" b="1" dirty="0" err="1"/>
              <a:t>Aproximate</a:t>
            </a:r>
            <a:r>
              <a:rPr lang="cs-CZ" b="1" dirty="0"/>
              <a:t> </a:t>
            </a:r>
            <a:r>
              <a:rPr lang="cs-CZ" b="1" dirty="0" err="1"/>
              <a:t>Bayesian</a:t>
            </a:r>
            <a:r>
              <a:rPr lang="cs-CZ" b="1" dirty="0"/>
              <a:t> </a:t>
            </a:r>
            <a:r>
              <a:rPr lang="cs-CZ" b="1" dirty="0" err="1"/>
              <a:t>Computation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2A7933-7066-413D-9212-ADF1F50DA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1) </a:t>
            </a:r>
            <a:r>
              <a:rPr lang="cs-CZ" dirty="0" err="1"/>
              <a:t>simulate</a:t>
            </a:r>
            <a:r>
              <a:rPr lang="cs-CZ" dirty="0"/>
              <a:t> </a:t>
            </a:r>
            <a:r>
              <a:rPr lang="cs-CZ" dirty="0" err="1"/>
              <a:t>outcome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each</a:t>
            </a:r>
            <a:r>
              <a:rPr lang="cs-CZ" dirty="0"/>
              <a:t> </a:t>
            </a:r>
            <a:r>
              <a:rPr lang="cs-CZ" dirty="0" err="1"/>
              <a:t>value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prior</a:t>
            </a:r>
          </a:p>
          <a:p>
            <a:pPr marL="0" indent="0" algn="ctr">
              <a:buNone/>
            </a:pPr>
            <a:r>
              <a:rPr lang="cs-CZ" dirty="0" err="1"/>
              <a:t>white</a:t>
            </a:r>
            <a:r>
              <a:rPr lang="cs-CZ" dirty="0"/>
              <a:t> </a:t>
            </a:r>
            <a:r>
              <a:rPr lang="cs-CZ" dirty="0" err="1"/>
              <a:t>side</a:t>
            </a:r>
            <a:r>
              <a:rPr lang="cs-CZ" baseline="-25000" dirty="0" err="1"/>
              <a:t>CT</a:t>
            </a:r>
            <a:r>
              <a:rPr lang="cs-CZ" dirty="0"/>
              <a:t> ~ </a:t>
            </a:r>
            <a:r>
              <a:rPr lang="cs-CZ" dirty="0" err="1"/>
              <a:t>binomial</a:t>
            </a:r>
            <a:r>
              <a:rPr lang="cs-CZ" dirty="0"/>
              <a:t>(</a:t>
            </a:r>
            <a:r>
              <a:rPr lang="cs-CZ" dirty="0" err="1"/>
              <a:t>n</a:t>
            </a:r>
            <a:r>
              <a:rPr lang="cs-CZ" baseline="-25000" dirty="0" err="1"/>
              <a:t>CT</a:t>
            </a:r>
            <a:r>
              <a:rPr lang="cs-CZ" dirty="0"/>
              <a:t>, prior </a:t>
            </a:r>
            <a:r>
              <a:rPr lang="el-GR" dirty="0"/>
              <a:t>π</a:t>
            </a:r>
            <a:r>
              <a:rPr lang="cs-CZ" baseline="-25000" dirty="0"/>
              <a:t>CT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2) </a:t>
            </a:r>
            <a:r>
              <a:rPr lang="cs-CZ" dirty="0" err="1"/>
              <a:t>keep</a:t>
            </a:r>
            <a:r>
              <a:rPr lang="cs-CZ" dirty="0"/>
              <a:t> </a:t>
            </a:r>
            <a:r>
              <a:rPr lang="cs-CZ" dirty="0" err="1"/>
              <a:t>those</a:t>
            </a:r>
            <a:r>
              <a:rPr lang="cs-CZ" dirty="0"/>
              <a:t> </a:t>
            </a:r>
            <a:r>
              <a:rPr lang="cs-CZ" dirty="0" err="1"/>
              <a:t>values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prior </a:t>
            </a:r>
            <a:r>
              <a:rPr lang="cs-CZ" dirty="0" err="1"/>
              <a:t>which</a:t>
            </a:r>
            <a:r>
              <a:rPr lang="cs-CZ" dirty="0"/>
              <a:t> led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</a:t>
            </a:r>
            <a:r>
              <a:rPr lang="cs-CZ" dirty="0" err="1"/>
              <a:t>outcome</a:t>
            </a:r>
            <a:r>
              <a:rPr lang="cs-CZ" dirty="0"/>
              <a:t> as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observed</a:t>
            </a:r>
            <a:endParaRPr lang="cs-CZ" dirty="0"/>
          </a:p>
          <a:p>
            <a:pPr marL="0" indent="0" algn="ctr">
              <a:buNone/>
            </a:pPr>
            <a:r>
              <a:rPr lang="el-GR" dirty="0"/>
              <a:t>π</a:t>
            </a:r>
            <a:r>
              <a:rPr lang="cs-CZ" baseline="-25000" dirty="0"/>
              <a:t>CT </a:t>
            </a:r>
            <a:r>
              <a:rPr lang="cs-CZ" dirty="0"/>
              <a:t>= prior </a:t>
            </a:r>
            <a:r>
              <a:rPr lang="el-GR" dirty="0"/>
              <a:t>π</a:t>
            </a:r>
            <a:r>
              <a:rPr lang="cs-CZ" baseline="-25000" dirty="0"/>
              <a:t>CT</a:t>
            </a:r>
            <a:r>
              <a:rPr lang="cs-CZ" dirty="0"/>
              <a:t>[</a:t>
            </a:r>
            <a:r>
              <a:rPr lang="cs-CZ" dirty="0" err="1"/>
              <a:t>white</a:t>
            </a:r>
            <a:r>
              <a:rPr lang="cs-CZ" dirty="0"/>
              <a:t> </a:t>
            </a:r>
            <a:r>
              <a:rPr lang="cs-CZ" dirty="0" err="1"/>
              <a:t>side</a:t>
            </a:r>
            <a:r>
              <a:rPr lang="cs-CZ" baseline="-25000" dirty="0" err="1"/>
              <a:t>CT</a:t>
            </a:r>
            <a:r>
              <a:rPr lang="cs-CZ" dirty="0"/>
              <a:t> == </a:t>
            </a:r>
            <a:r>
              <a:rPr lang="cs-CZ" dirty="0" err="1"/>
              <a:t>white</a:t>
            </a:r>
            <a:r>
              <a:rPr lang="cs-CZ" dirty="0"/>
              <a:t> </a:t>
            </a:r>
            <a:r>
              <a:rPr lang="cs-CZ" dirty="0" err="1"/>
              <a:t>side</a:t>
            </a:r>
            <a:r>
              <a:rPr lang="cs-CZ" baseline="-25000" dirty="0" err="1"/>
              <a:t>CT</a:t>
            </a:r>
            <a:r>
              <a:rPr lang="cs-CZ" dirty="0"/>
              <a:t>]</a:t>
            </a:r>
            <a:endParaRPr lang="en-US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53193842-2861-477B-B681-800D8D7185E6}"/>
              </a:ext>
            </a:extLst>
          </p:cNvPr>
          <p:cNvCxnSpPr>
            <a:cxnSpLocks/>
          </p:cNvCxnSpPr>
          <p:nvPr/>
        </p:nvCxnSpPr>
        <p:spPr>
          <a:xfrm>
            <a:off x="3416300" y="2362200"/>
            <a:ext cx="1600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B47C351E-09F8-47AB-8083-F420FC1A6165}"/>
              </a:ext>
            </a:extLst>
          </p:cNvPr>
          <p:cNvCxnSpPr>
            <a:cxnSpLocks/>
          </p:cNvCxnSpPr>
          <p:nvPr/>
        </p:nvCxnSpPr>
        <p:spPr>
          <a:xfrm>
            <a:off x="5105400" y="3797300"/>
            <a:ext cx="1600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443992E2-6E81-4A52-AF7B-EF7224C89911}"/>
              </a:ext>
            </a:extLst>
          </p:cNvPr>
          <p:cNvCxnSpPr>
            <a:cxnSpLocks/>
          </p:cNvCxnSpPr>
          <p:nvPr/>
        </p:nvCxnSpPr>
        <p:spPr>
          <a:xfrm>
            <a:off x="2997200" y="3797300"/>
            <a:ext cx="406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50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6873A2-B777-47C3-AB07-4288192F9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Posterior</a:t>
            </a:r>
            <a:r>
              <a:rPr lang="cs-CZ" b="1" dirty="0"/>
              <a:t> </a:t>
            </a:r>
            <a:r>
              <a:rPr lang="cs-CZ" b="1" dirty="0" err="1"/>
              <a:t>distribution</a:t>
            </a:r>
            <a:endParaRPr lang="en-US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2B9DB9-F24F-443B-8A02-10CFEFE69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85A8084-A279-448C-AD76-A9B6241D9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12876"/>
            <a:ext cx="5725190" cy="476408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C0974AE-B4AD-4E03-A9CA-7C89EA04B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1412876"/>
            <a:ext cx="5725190" cy="47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34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A7C28B-E903-4EB8-AF76-CCBF49C70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just </a:t>
            </a:r>
            <a:r>
              <a:rPr lang="cs-CZ" dirty="0" err="1"/>
              <a:t>work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samples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mean</a:t>
            </a:r>
            <a:r>
              <a:rPr lang="cs-CZ" dirty="0"/>
              <a:t> and percentile interval: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mean</a:t>
            </a:r>
            <a:r>
              <a:rPr lang="cs-CZ" dirty="0"/>
              <a:t>(</a:t>
            </a:r>
            <a:r>
              <a:rPr lang="el-GR" dirty="0"/>
              <a:t>π</a:t>
            </a:r>
            <a:r>
              <a:rPr lang="cs-CZ" baseline="-25000" dirty="0"/>
              <a:t>CT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quantiles</a:t>
            </a:r>
            <a:r>
              <a:rPr lang="cs-CZ" dirty="0"/>
              <a:t>(</a:t>
            </a:r>
            <a:r>
              <a:rPr lang="el-GR" dirty="0"/>
              <a:t>π</a:t>
            </a:r>
            <a:r>
              <a:rPr lang="cs-CZ" baseline="-25000" dirty="0"/>
              <a:t>CT</a:t>
            </a:r>
            <a:r>
              <a:rPr lang="cs-CZ" dirty="0"/>
              <a:t>, </a:t>
            </a:r>
            <a:r>
              <a:rPr lang="cs-CZ" dirty="0" err="1"/>
              <a:t>probs</a:t>
            </a:r>
            <a:r>
              <a:rPr lang="cs-CZ" dirty="0"/>
              <a:t> = c(0.025, 0.975))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l-GR" dirty="0"/>
              <a:t>π</a:t>
            </a:r>
            <a:r>
              <a:rPr lang="cs-CZ" baseline="-25000" dirty="0"/>
              <a:t>CT </a:t>
            </a:r>
            <a:r>
              <a:rPr lang="cs-CZ" dirty="0"/>
              <a:t>= 0.85, 95% PI [0.76, 0.92]</a:t>
            </a:r>
          </a:p>
          <a:p>
            <a:pPr marL="0" indent="0">
              <a:buNone/>
            </a:pPr>
            <a:r>
              <a:rPr lang="el-GR" dirty="0"/>
              <a:t>π</a:t>
            </a:r>
            <a:r>
              <a:rPr lang="cs-CZ" baseline="-25000" dirty="0"/>
              <a:t>RT </a:t>
            </a:r>
            <a:r>
              <a:rPr lang="cs-CZ" dirty="0"/>
              <a:t>= 0.68, 95% PI [0.57, 0.78]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99489BF1-A882-4058-9160-EC3A0AD7C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b="1" dirty="0" err="1"/>
              <a:t>Posterior</a:t>
            </a:r>
            <a:r>
              <a:rPr lang="cs-CZ" b="1" dirty="0"/>
              <a:t> </a:t>
            </a:r>
            <a:r>
              <a:rPr lang="cs-CZ" b="1" dirty="0" err="1"/>
              <a:t>distribution</a:t>
            </a:r>
            <a:r>
              <a:rPr lang="cs-CZ" b="1" dirty="0"/>
              <a:t> - </a:t>
            </a:r>
            <a:r>
              <a:rPr lang="cs-CZ" b="1" dirty="0" err="1"/>
              <a:t>characteristics</a:t>
            </a:r>
            <a:endParaRPr lang="en-US" b="1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21347FD1-BF52-4DB7-BD04-AB6312E5649A}"/>
              </a:ext>
            </a:extLst>
          </p:cNvPr>
          <p:cNvCxnSpPr>
            <a:cxnSpLocks/>
          </p:cNvCxnSpPr>
          <p:nvPr/>
        </p:nvCxnSpPr>
        <p:spPr>
          <a:xfrm>
            <a:off x="2781300" y="3454400"/>
            <a:ext cx="406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1AE67044-8CA8-40EE-8640-DF76001B5FCE}"/>
              </a:ext>
            </a:extLst>
          </p:cNvPr>
          <p:cNvCxnSpPr>
            <a:cxnSpLocks/>
          </p:cNvCxnSpPr>
          <p:nvPr/>
        </p:nvCxnSpPr>
        <p:spPr>
          <a:xfrm>
            <a:off x="3289300" y="3937000"/>
            <a:ext cx="406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E0954B24-6625-4313-BF5D-8C895F15DD44}"/>
              </a:ext>
            </a:extLst>
          </p:cNvPr>
          <p:cNvCxnSpPr>
            <a:cxnSpLocks/>
          </p:cNvCxnSpPr>
          <p:nvPr/>
        </p:nvCxnSpPr>
        <p:spPr>
          <a:xfrm>
            <a:off x="927100" y="4965700"/>
            <a:ext cx="406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79CC0740-940A-424A-AA95-32B34F0D48C1}"/>
              </a:ext>
            </a:extLst>
          </p:cNvPr>
          <p:cNvCxnSpPr>
            <a:cxnSpLocks/>
          </p:cNvCxnSpPr>
          <p:nvPr/>
        </p:nvCxnSpPr>
        <p:spPr>
          <a:xfrm>
            <a:off x="927100" y="5486400"/>
            <a:ext cx="406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38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02A107-0C9B-459C-9F49-2B0FC3D62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Richard </a:t>
            </a:r>
            <a:r>
              <a:rPr lang="cs-CZ" dirty="0" err="1"/>
              <a:t>McElreath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BAE4B8-FCFD-47D5-8889-F8CB23FBB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41537"/>
            <a:ext cx="10515600" cy="4351338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http://xcelab.net/rm/statistical-rethinking/</a:t>
            </a:r>
          </a:p>
          <a:p>
            <a:endParaRPr lang="en-US" dirty="0"/>
          </a:p>
        </p:txBody>
      </p:sp>
      <p:pic>
        <p:nvPicPr>
          <p:cNvPr id="2050" name="Picture 2" descr="http://xcelab.net/rm/wp-content/uploads/2018/03/McElreath-office-300x200.png">
            <a:extLst>
              <a:ext uri="{FF2B5EF4-FFF2-40B4-BE49-F238E27FC236}">
                <a16:creationId xmlns:a16="http://schemas.microsoft.com/office/drawing/2014/main" id="{5BC34D11-93BE-42F9-8DF8-6D4BFDC8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481" y="1825625"/>
            <a:ext cx="4832350" cy="322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xcelab.net/rm/wp-content/uploads/2012/01/9781482253443-191x300.jpg">
            <a:extLst>
              <a:ext uri="{FF2B5EF4-FFF2-40B4-BE49-F238E27FC236}">
                <a16:creationId xmlns:a16="http://schemas.microsoft.com/office/drawing/2014/main" id="{1C026793-AAAA-46EE-8960-6BDCC35BE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968" y="1825624"/>
            <a:ext cx="2051064" cy="322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5829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29195BE1-07D9-4749-92AF-0CEEEAB32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687" y="1183652"/>
            <a:ext cx="5610313" cy="46684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9586FBA-A838-4E5E-86CE-49B727A7A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Posterior</a:t>
            </a:r>
            <a:r>
              <a:rPr lang="cs-CZ" b="1" dirty="0"/>
              <a:t> </a:t>
            </a:r>
            <a:r>
              <a:rPr lang="cs-CZ" b="1" dirty="0" err="1"/>
              <a:t>distribution</a:t>
            </a:r>
            <a:r>
              <a:rPr lang="cs-CZ" b="1" dirty="0"/>
              <a:t> - </a:t>
            </a:r>
            <a:r>
              <a:rPr lang="cs-CZ" b="1" dirty="0" err="1"/>
              <a:t>computations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D47D75-BB74-4458-A7F8-560738976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pPr marL="0" indent="0">
              <a:buNone/>
            </a:pPr>
            <a:r>
              <a:rPr lang="cs-CZ" dirty="0" err="1"/>
              <a:t>keep</a:t>
            </a:r>
            <a:r>
              <a:rPr lang="cs-CZ" dirty="0"/>
              <a:t> </a:t>
            </a:r>
            <a:r>
              <a:rPr lang="cs-CZ" dirty="0" err="1"/>
              <a:t>working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samples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difference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conditions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el-GR" dirty="0"/>
              <a:t>π</a:t>
            </a:r>
            <a:r>
              <a:rPr lang="cs-CZ" baseline="-25000" dirty="0" err="1"/>
              <a:t>diff</a:t>
            </a:r>
            <a:r>
              <a:rPr lang="cs-CZ" baseline="-25000" dirty="0"/>
              <a:t> </a:t>
            </a:r>
            <a:r>
              <a:rPr lang="cs-CZ" dirty="0"/>
              <a:t>=</a:t>
            </a:r>
            <a:r>
              <a:rPr lang="cs-CZ" baseline="-25000" dirty="0"/>
              <a:t> </a:t>
            </a:r>
            <a:r>
              <a:rPr lang="el-GR" dirty="0"/>
              <a:t>π</a:t>
            </a:r>
            <a:r>
              <a:rPr lang="cs-CZ" baseline="-25000" dirty="0"/>
              <a:t>CT </a:t>
            </a:r>
            <a:r>
              <a:rPr lang="cs-CZ" dirty="0"/>
              <a:t>- </a:t>
            </a:r>
            <a:r>
              <a:rPr lang="el-GR" dirty="0"/>
              <a:t>π</a:t>
            </a:r>
            <a:r>
              <a:rPr lang="cs-CZ" baseline="-25000" dirty="0"/>
              <a:t>RT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mean</a:t>
            </a:r>
            <a:r>
              <a:rPr lang="cs-CZ" dirty="0"/>
              <a:t> and percentile interval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mean</a:t>
            </a:r>
            <a:r>
              <a:rPr lang="cs-CZ" dirty="0"/>
              <a:t>(</a:t>
            </a:r>
            <a:r>
              <a:rPr lang="el-GR" dirty="0"/>
              <a:t>π</a:t>
            </a:r>
            <a:r>
              <a:rPr lang="cs-CZ" baseline="-25000" dirty="0" err="1"/>
              <a:t>diff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quantiles</a:t>
            </a:r>
            <a:r>
              <a:rPr lang="cs-CZ" dirty="0"/>
              <a:t>(</a:t>
            </a:r>
            <a:r>
              <a:rPr lang="el-GR" dirty="0"/>
              <a:t>π</a:t>
            </a:r>
            <a:r>
              <a:rPr lang="cs-CZ" baseline="-25000" dirty="0" err="1"/>
              <a:t>diff</a:t>
            </a:r>
            <a:r>
              <a:rPr lang="cs-CZ" dirty="0"/>
              <a:t>, </a:t>
            </a:r>
            <a:r>
              <a:rPr lang="cs-CZ" dirty="0" err="1"/>
              <a:t>probs</a:t>
            </a:r>
            <a:r>
              <a:rPr lang="cs-CZ" dirty="0"/>
              <a:t> = c(0.025, 0.975))</a:t>
            </a:r>
          </a:p>
          <a:p>
            <a:pPr marL="0" indent="0">
              <a:buNone/>
            </a:pPr>
            <a:r>
              <a:rPr lang="cs-CZ" sz="1000" dirty="0"/>
              <a:t> </a:t>
            </a:r>
            <a:br>
              <a:rPr lang="cs-CZ" dirty="0"/>
            </a:br>
            <a:r>
              <a:rPr lang="el-GR" dirty="0"/>
              <a:t>π</a:t>
            </a:r>
            <a:r>
              <a:rPr lang="cs-CZ" baseline="-25000" dirty="0" err="1"/>
              <a:t>diff</a:t>
            </a:r>
            <a:r>
              <a:rPr lang="cs-CZ" dirty="0"/>
              <a:t> = 0.16, 95% PI [0.03, 0.29]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1F78C805-8AC4-4138-AAA6-36CB1DDBE000}"/>
              </a:ext>
            </a:extLst>
          </p:cNvPr>
          <p:cNvCxnSpPr>
            <a:cxnSpLocks/>
          </p:cNvCxnSpPr>
          <p:nvPr/>
        </p:nvCxnSpPr>
        <p:spPr>
          <a:xfrm>
            <a:off x="3340100" y="3429000"/>
            <a:ext cx="406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5838179-00E5-4D11-A993-2219AC386157}"/>
              </a:ext>
            </a:extLst>
          </p:cNvPr>
          <p:cNvCxnSpPr>
            <a:cxnSpLocks/>
          </p:cNvCxnSpPr>
          <p:nvPr/>
        </p:nvCxnSpPr>
        <p:spPr>
          <a:xfrm>
            <a:off x="2616200" y="3429000"/>
            <a:ext cx="406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2F344A80-9859-48EB-AC09-FC80FB42DB4F}"/>
              </a:ext>
            </a:extLst>
          </p:cNvPr>
          <p:cNvCxnSpPr>
            <a:cxnSpLocks/>
          </p:cNvCxnSpPr>
          <p:nvPr/>
        </p:nvCxnSpPr>
        <p:spPr>
          <a:xfrm>
            <a:off x="1816100" y="3429000"/>
            <a:ext cx="406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1BCAB6A1-09E0-4AE3-9810-45B843EF8E84}"/>
              </a:ext>
            </a:extLst>
          </p:cNvPr>
          <p:cNvCxnSpPr>
            <a:cxnSpLocks/>
          </p:cNvCxnSpPr>
          <p:nvPr/>
        </p:nvCxnSpPr>
        <p:spPr>
          <a:xfrm>
            <a:off x="2819400" y="4953000"/>
            <a:ext cx="406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3A567504-004D-4E6C-B124-8177067E7C6A}"/>
              </a:ext>
            </a:extLst>
          </p:cNvPr>
          <p:cNvCxnSpPr>
            <a:cxnSpLocks/>
          </p:cNvCxnSpPr>
          <p:nvPr/>
        </p:nvCxnSpPr>
        <p:spPr>
          <a:xfrm>
            <a:off x="3340100" y="5448300"/>
            <a:ext cx="406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5CA9087D-FAD0-49D6-8185-2708CE17D3B0}"/>
              </a:ext>
            </a:extLst>
          </p:cNvPr>
          <p:cNvCxnSpPr>
            <a:cxnSpLocks/>
          </p:cNvCxnSpPr>
          <p:nvPr/>
        </p:nvCxnSpPr>
        <p:spPr>
          <a:xfrm>
            <a:off x="939800" y="6096000"/>
            <a:ext cx="406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55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A1BC3E-A6B4-4533-BFC5-2ED53C8B9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Posterior</a:t>
            </a:r>
            <a:r>
              <a:rPr lang="cs-CZ" b="1" dirty="0"/>
              <a:t> </a:t>
            </a:r>
            <a:r>
              <a:rPr lang="cs-CZ" b="1" dirty="0" err="1"/>
              <a:t>distribution</a:t>
            </a:r>
            <a:r>
              <a:rPr lang="cs-CZ" b="1" dirty="0"/>
              <a:t> – more </a:t>
            </a:r>
            <a:r>
              <a:rPr lang="cs-CZ" b="1" dirty="0" err="1"/>
              <a:t>computations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828DB460-A482-46F3-8119-01CD677F87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l-GR" dirty="0"/>
                  <a:t>λ </a:t>
                </a:r>
                <a:r>
                  <a:rPr lang="cs-CZ" dirty="0"/>
                  <a:t>= </a:t>
                </a:r>
                <a:r>
                  <a:rPr lang="cs-CZ" dirty="0" err="1"/>
                  <a:t>proportion</a:t>
                </a:r>
                <a:r>
                  <a:rPr lang="cs-CZ" dirty="0"/>
                  <a:t> </a:t>
                </a:r>
                <a:r>
                  <a:rPr lang="cs-CZ" dirty="0" err="1"/>
                  <a:t>of</a:t>
                </a:r>
                <a:r>
                  <a:rPr lang="cs-CZ" dirty="0"/>
                  <a:t> </a:t>
                </a:r>
                <a:r>
                  <a:rPr lang="cs-CZ" dirty="0" err="1"/>
                  <a:t>cheaters</a:t>
                </a:r>
                <a:endParaRPr lang="cs-CZ" dirty="0"/>
              </a:p>
              <a:p>
                <a:pPr marL="0" indent="0">
                  <a:buNone/>
                </a:pPr>
                <a:r>
                  <a:rPr lang="el-GR" dirty="0"/>
                  <a:t>π</a:t>
                </a:r>
                <a:r>
                  <a:rPr lang="cs-CZ" baseline="-25000" dirty="0" err="1"/>
                  <a:t>exp</a:t>
                </a:r>
                <a:r>
                  <a:rPr lang="cs-CZ" baseline="-25000" dirty="0"/>
                  <a:t> </a:t>
                </a:r>
                <a:r>
                  <a:rPr lang="cs-CZ" dirty="0"/>
                  <a:t>= </a:t>
                </a:r>
                <a:r>
                  <a:rPr lang="cs-CZ" dirty="0" err="1"/>
                  <a:t>expected</a:t>
                </a:r>
                <a:r>
                  <a:rPr lang="cs-CZ" dirty="0"/>
                  <a:t> </a:t>
                </a:r>
                <a:r>
                  <a:rPr lang="cs-CZ" dirty="0" err="1"/>
                  <a:t>success</a:t>
                </a:r>
                <a:r>
                  <a:rPr lang="cs-CZ" dirty="0"/>
                  <a:t> </a:t>
                </a:r>
                <a:r>
                  <a:rPr lang="cs-CZ" dirty="0" err="1"/>
                  <a:t>rate</a:t>
                </a:r>
                <a:endParaRPr lang="cs-CZ" dirty="0"/>
              </a:p>
              <a:p>
                <a:pPr marL="0" indent="0">
                  <a:buNone/>
                </a:pPr>
                <a:r>
                  <a:rPr lang="cs-CZ" sz="1000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dirty="0"/>
                        <m:t>π</m:t>
                      </m:r>
                      <m:r>
                        <m:rPr>
                          <m:nor/>
                        </m:rPr>
                        <a:rPr lang="cs-CZ" baseline="-25000" dirty="0" smtClean="0"/>
                        <m:t> </m:t>
                      </m:r>
                      <m:r>
                        <m:rPr>
                          <m:nor/>
                        </m:rPr>
                        <a:rPr lang="cs-CZ" dirty="0" smtClean="0"/>
                        <m:t>=</m:t>
                      </m:r>
                      <m:box>
                        <m:boxPr>
                          <m:ctrlPr>
                            <a:rPr lang="en-US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r>
                            <m:rPr>
                              <m:nor/>
                            </m:rPr>
                            <a:rPr lang="el-GR" dirty="0"/>
                            <m:t>λ</m:t>
                          </m:r>
                          <m:r>
                            <m:rPr>
                              <m:nor/>
                            </m:rPr>
                            <a:rPr lang="cs-CZ" b="0" dirty="0" smtClean="0"/>
                            <m:t> + </m:t>
                          </m:r>
                          <m:r>
                            <m:rPr>
                              <m:nor/>
                            </m:rPr>
                            <a:rPr lang="cs-CZ" b="0" smtClean="0">
                              <a:latin typeface="Cambria Math" panose="02040503050406030204" pitchFamily="18" charset="0"/>
                            </a:rPr>
                            <m:t>(1-</m:t>
                          </m:r>
                          <m:r>
                            <m:rPr>
                              <m:nor/>
                            </m:rPr>
                            <a:rPr lang="el-GR" dirty="0"/>
                            <m:t>λ</m:t>
                          </m:r>
                          <m:r>
                            <m:rPr>
                              <m:nor/>
                            </m:rPr>
                            <a:rPr lang="cs-CZ" b="0" dirty="0" smtClean="0"/>
                            <m:t>)*</m:t>
                          </m:r>
                          <m:r>
                            <m:rPr>
                              <m:nor/>
                            </m:rPr>
                            <a:rPr lang="el-GR" dirty="0"/>
                            <m:t>π</m:t>
                          </m:r>
                          <m:r>
                            <m:rPr>
                              <m:nor/>
                            </m:rPr>
                            <a:rPr lang="cs-CZ" baseline="-25000" dirty="0"/>
                            <m:t>exp</m:t>
                          </m:r>
                        </m:e>
                      </m:box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sz="1000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dirty="0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m:rPr>
                          <m:nor/>
                        </m:rPr>
                        <a:rPr lang="cs-CZ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aseline="-250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l-GR" dirty="0"/>
                            <m:t>π</m:t>
                          </m:r>
                          <m:r>
                            <m:rPr>
                              <m:nor/>
                            </m:rPr>
                            <a:rPr lang="cs-CZ" b="0" dirty="0" smtClean="0"/>
                            <m:t> - </m:t>
                          </m:r>
                          <m:r>
                            <m:rPr>
                              <m:nor/>
                            </m:rPr>
                            <a:rPr lang="el-GR" dirty="0"/>
                            <m:t>π</m:t>
                          </m:r>
                          <m:r>
                            <m:rPr>
                              <m:nor/>
                            </m:rPr>
                            <a:rPr lang="cs-CZ" baseline="-25000" dirty="0"/>
                            <m:t>exp</m:t>
                          </m:r>
                        </m:num>
                        <m:den>
                          <m:r>
                            <a:rPr lang="cs-CZ" b="0" i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nor/>
                            </m:rPr>
                            <a:rPr lang="el-GR" dirty="0"/>
                            <m:t>π</m:t>
                          </m:r>
                          <m:r>
                            <m:rPr>
                              <m:nor/>
                            </m:rPr>
                            <a:rPr lang="cs-CZ" baseline="-25000" dirty="0"/>
                            <m:t>exp</m:t>
                          </m:r>
                        </m:den>
                      </m:f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828DB460-A482-46F3-8119-01CD677F87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939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57F37FB7-756C-47FB-BEFB-E856F4CB4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552" y="1104900"/>
            <a:ext cx="5842310" cy="486154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61EEB53-65F3-4477-8477-629D5F263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1104901"/>
            <a:ext cx="5842310" cy="486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405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A1BC3E-A6B4-4533-BFC5-2ED53C8B9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Posterior</a:t>
            </a:r>
            <a:r>
              <a:rPr lang="cs-CZ" b="1" dirty="0"/>
              <a:t> </a:t>
            </a:r>
            <a:r>
              <a:rPr lang="cs-CZ" b="1" dirty="0" err="1"/>
              <a:t>distribution</a:t>
            </a:r>
            <a:r>
              <a:rPr lang="cs-CZ" b="1" dirty="0"/>
              <a:t> – more </a:t>
            </a:r>
            <a:r>
              <a:rPr lang="cs-CZ" b="1" dirty="0" err="1"/>
              <a:t>computations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8DB460-A482-46F3-8119-01CD677F8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λ</a:t>
            </a:r>
            <a:r>
              <a:rPr lang="cs-CZ" baseline="-25000" dirty="0"/>
              <a:t>CT</a:t>
            </a:r>
            <a:r>
              <a:rPr lang="el-GR" dirty="0"/>
              <a:t> </a:t>
            </a:r>
            <a:r>
              <a:rPr lang="cs-CZ" dirty="0"/>
              <a:t>= 0.68, 95% PI [0.48, 0.82]</a:t>
            </a:r>
          </a:p>
          <a:p>
            <a:pPr marL="0" indent="0">
              <a:buNone/>
            </a:pPr>
            <a:r>
              <a:rPr lang="el-GR" dirty="0"/>
              <a:t>λ</a:t>
            </a:r>
            <a:r>
              <a:rPr lang="cs-CZ" baseline="-25000" dirty="0"/>
              <a:t>RT</a:t>
            </a:r>
            <a:r>
              <a:rPr lang="el-GR" dirty="0"/>
              <a:t> </a:t>
            </a:r>
            <a:r>
              <a:rPr lang="cs-CZ" dirty="0"/>
              <a:t>= 0.35, 95% PI [0.07, 0.58]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difference</a:t>
            </a:r>
            <a:endParaRPr lang="cs-CZ" dirty="0"/>
          </a:p>
          <a:p>
            <a:pPr marL="0" indent="0">
              <a:buNone/>
            </a:pPr>
            <a:r>
              <a:rPr lang="el-GR" dirty="0"/>
              <a:t>λ</a:t>
            </a:r>
            <a:r>
              <a:rPr lang="cs-CZ" baseline="-25000" dirty="0" err="1"/>
              <a:t>diff</a:t>
            </a:r>
            <a:r>
              <a:rPr lang="cs-CZ" baseline="-25000" dirty="0"/>
              <a:t> </a:t>
            </a:r>
            <a:r>
              <a:rPr lang="cs-CZ" dirty="0"/>
              <a:t>=</a:t>
            </a:r>
            <a:r>
              <a:rPr lang="cs-CZ" baseline="-25000" dirty="0"/>
              <a:t> </a:t>
            </a:r>
            <a:r>
              <a:rPr lang="el-GR" dirty="0"/>
              <a:t>λ</a:t>
            </a:r>
            <a:r>
              <a:rPr lang="cs-CZ" baseline="-25000" dirty="0"/>
              <a:t>CT </a:t>
            </a:r>
            <a:r>
              <a:rPr lang="cs-CZ" dirty="0"/>
              <a:t>– </a:t>
            </a:r>
            <a:r>
              <a:rPr lang="el-GR" dirty="0"/>
              <a:t>λ</a:t>
            </a:r>
            <a:r>
              <a:rPr lang="cs-CZ" baseline="-25000" dirty="0"/>
              <a:t>RT</a:t>
            </a:r>
          </a:p>
          <a:p>
            <a:pPr marL="0" indent="0">
              <a:buNone/>
            </a:pPr>
            <a:endParaRPr lang="cs-CZ" baseline="-25000" dirty="0"/>
          </a:p>
          <a:p>
            <a:pPr marL="0" indent="0">
              <a:buNone/>
            </a:pPr>
            <a:r>
              <a:rPr lang="el-GR" dirty="0"/>
              <a:t>λ</a:t>
            </a:r>
            <a:r>
              <a:rPr lang="cs-CZ" baseline="-25000" dirty="0" err="1"/>
              <a:t>diff</a:t>
            </a:r>
            <a:r>
              <a:rPr lang="el-GR" dirty="0"/>
              <a:t> </a:t>
            </a:r>
            <a:r>
              <a:rPr lang="cs-CZ" dirty="0"/>
              <a:t>= 0.33, 95% PI [0.07, 0.62]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42FDDA3-6791-4A79-B9B9-0292A628B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358" y="1419422"/>
            <a:ext cx="5452142" cy="4536876"/>
          </a:xfrm>
          <a:prstGeom prst="rect">
            <a:avLst/>
          </a:prstGeom>
        </p:spPr>
      </p:pic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6831FA8A-DAF7-41E3-A08F-29465D777EB4}"/>
              </a:ext>
            </a:extLst>
          </p:cNvPr>
          <p:cNvCxnSpPr>
            <a:cxnSpLocks/>
          </p:cNvCxnSpPr>
          <p:nvPr/>
        </p:nvCxnSpPr>
        <p:spPr>
          <a:xfrm>
            <a:off x="2387600" y="3886200"/>
            <a:ext cx="406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7E2F2827-BE01-4EB7-8C92-1F84628AD637}"/>
              </a:ext>
            </a:extLst>
          </p:cNvPr>
          <p:cNvCxnSpPr>
            <a:cxnSpLocks/>
          </p:cNvCxnSpPr>
          <p:nvPr/>
        </p:nvCxnSpPr>
        <p:spPr>
          <a:xfrm>
            <a:off x="1663700" y="3886200"/>
            <a:ext cx="406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8AB47AC6-A8E0-4766-A89D-B630F7DA961B}"/>
              </a:ext>
            </a:extLst>
          </p:cNvPr>
          <p:cNvCxnSpPr>
            <a:cxnSpLocks/>
          </p:cNvCxnSpPr>
          <p:nvPr/>
        </p:nvCxnSpPr>
        <p:spPr>
          <a:xfrm>
            <a:off x="863600" y="3886200"/>
            <a:ext cx="406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9486BDD9-0367-46CB-A489-A605CF246BD3}"/>
              </a:ext>
            </a:extLst>
          </p:cNvPr>
          <p:cNvCxnSpPr>
            <a:cxnSpLocks/>
          </p:cNvCxnSpPr>
          <p:nvPr/>
        </p:nvCxnSpPr>
        <p:spPr>
          <a:xfrm>
            <a:off x="965200" y="4800600"/>
            <a:ext cx="406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807739DF-4A14-42DD-A8F4-C2C4418A97E5}"/>
              </a:ext>
            </a:extLst>
          </p:cNvPr>
          <p:cNvCxnSpPr>
            <a:cxnSpLocks/>
          </p:cNvCxnSpPr>
          <p:nvPr/>
        </p:nvCxnSpPr>
        <p:spPr>
          <a:xfrm>
            <a:off x="952500" y="1825625"/>
            <a:ext cx="406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A099B07D-8368-4BBA-9921-4A82D0E03C55}"/>
              </a:ext>
            </a:extLst>
          </p:cNvPr>
          <p:cNvCxnSpPr>
            <a:cxnSpLocks/>
          </p:cNvCxnSpPr>
          <p:nvPr/>
        </p:nvCxnSpPr>
        <p:spPr>
          <a:xfrm>
            <a:off x="952500" y="2349500"/>
            <a:ext cx="406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38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FD02BF-45E9-47C3-8D8C-4DE1E5B47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and so on…</a:t>
            </a:r>
            <a:endParaRPr lang="en-US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96E510-640A-4804-BF10-1253F4FE4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5842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714CB-6BC8-44CF-9054-91CEC71E0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the following lessons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7EC3EF-4DF4-4437-B7D5-5C3D7323E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Today</a:t>
            </a:r>
            <a:r>
              <a:rPr lang="cs-CZ" dirty="0"/>
              <a:t> - </a:t>
            </a:r>
            <a:r>
              <a:rPr lang="cs-CZ" dirty="0" err="1"/>
              <a:t>Theory</a:t>
            </a:r>
            <a:endParaRPr lang="en-US" dirty="0"/>
          </a:p>
          <a:p>
            <a:pPr lvl="1"/>
            <a:r>
              <a:rPr lang="cs-CZ" dirty="0"/>
              <a:t>Q</a:t>
            </a:r>
            <a:r>
              <a:rPr lang="en-US" dirty="0" err="1"/>
              <a:t>uick</a:t>
            </a:r>
            <a:r>
              <a:rPr lang="en-US" dirty="0"/>
              <a:t> swipe thru Probability theory (just revision)</a:t>
            </a:r>
            <a:endParaRPr lang="cs-CZ" dirty="0"/>
          </a:p>
          <a:p>
            <a:pPr lvl="1"/>
            <a:r>
              <a:rPr lang="cs-CZ" dirty="0"/>
              <a:t>W</a:t>
            </a:r>
            <a:r>
              <a:rPr lang="en-US" dirty="0" err="1"/>
              <a:t>alk</a:t>
            </a:r>
            <a:r>
              <a:rPr lang="cs-CZ" dirty="0"/>
              <a:t> </a:t>
            </a:r>
            <a:r>
              <a:rPr lang="cs-CZ" dirty="0" err="1"/>
              <a:t>thru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Aproximate</a:t>
            </a:r>
            <a:r>
              <a:rPr lang="cs-CZ" dirty="0"/>
              <a:t> </a:t>
            </a:r>
            <a:r>
              <a:rPr lang="cs-CZ" dirty="0" err="1"/>
              <a:t>Bayesian</a:t>
            </a:r>
            <a:r>
              <a:rPr lang="cs-CZ" dirty="0"/>
              <a:t> </a:t>
            </a:r>
            <a:r>
              <a:rPr lang="cs-CZ" dirty="0" err="1"/>
              <a:t>Computing</a:t>
            </a:r>
            <a:endParaRPr lang="en-US" dirty="0"/>
          </a:p>
          <a:p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lecture</a:t>
            </a:r>
            <a:r>
              <a:rPr lang="cs-CZ" dirty="0"/>
              <a:t> – </a:t>
            </a:r>
            <a:r>
              <a:rPr lang="cs-CZ" dirty="0" err="1"/>
              <a:t>Hands</a:t>
            </a:r>
            <a:r>
              <a:rPr lang="cs-CZ" dirty="0"/>
              <a:t> on</a:t>
            </a:r>
          </a:p>
          <a:p>
            <a:pPr lvl="1"/>
            <a:r>
              <a:rPr lang="cs-CZ" dirty="0" err="1"/>
              <a:t>Building</a:t>
            </a:r>
            <a:r>
              <a:rPr lang="cs-CZ" dirty="0"/>
              <a:t> basic </a:t>
            </a:r>
            <a:r>
              <a:rPr lang="cs-CZ" dirty="0" err="1"/>
              <a:t>models</a:t>
            </a:r>
            <a:r>
              <a:rPr lang="cs-CZ" dirty="0"/>
              <a:t> and inference in R &amp; Stan </a:t>
            </a:r>
            <a:r>
              <a:rPr lang="cs-CZ" dirty="0" err="1"/>
              <a:t>interfaces</a:t>
            </a:r>
            <a:r>
              <a:rPr lang="cs-CZ" dirty="0"/>
              <a:t> (</a:t>
            </a:r>
            <a:r>
              <a:rPr lang="cs-CZ" dirty="0" err="1"/>
              <a:t>hopefully</a:t>
            </a:r>
            <a:r>
              <a:rPr lang="cs-CZ" dirty="0"/>
              <a:t>)</a:t>
            </a:r>
          </a:p>
          <a:p>
            <a:r>
              <a:rPr lang="cs-CZ" dirty="0" err="1"/>
              <a:t>Lecture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– </a:t>
            </a:r>
            <a:r>
              <a:rPr lang="cs-CZ" dirty="0" err="1"/>
              <a:t>Hands</a:t>
            </a:r>
            <a:r>
              <a:rPr lang="cs-CZ" dirty="0"/>
              <a:t> on</a:t>
            </a:r>
          </a:p>
          <a:p>
            <a:pPr lvl="1"/>
            <a:r>
              <a:rPr lang="cs-CZ" dirty="0" err="1"/>
              <a:t>Advanced</a:t>
            </a:r>
            <a:r>
              <a:rPr lang="cs-CZ" dirty="0"/>
              <a:t> </a:t>
            </a:r>
            <a:r>
              <a:rPr lang="cs-CZ" dirty="0" err="1"/>
              <a:t>models</a:t>
            </a:r>
            <a:r>
              <a:rPr lang="cs-CZ" dirty="0"/>
              <a:t> in Stan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6858E906-969B-49B5-9157-493B4200C3CC}"/>
              </a:ext>
            </a:extLst>
          </p:cNvPr>
          <p:cNvSpPr/>
          <p:nvPr/>
        </p:nvSpPr>
        <p:spPr>
          <a:xfrm>
            <a:off x="177800" y="2844800"/>
            <a:ext cx="10896600" cy="148907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B72210-E190-48DF-9261-73F8C3682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Andrew </a:t>
            </a:r>
            <a:r>
              <a:rPr lang="cs-CZ" dirty="0" err="1"/>
              <a:t>Gelman</a:t>
            </a:r>
            <a:endParaRPr lang="en-US" dirty="0"/>
          </a:p>
        </p:txBody>
      </p:sp>
      <p:pic>
        <p:nvPicPr>
          <p:cNvPr id="3074" name="Picture 2" descr="VÃ½sledek obrÃ¡zku pro andrew gelman">
            <a:extLst>
              <a:ext uri="{FF2B5EF4-FFF2-40B4-BE49-F238E27FC236}">
                <a16:creationId xmlns:a16="http://schemas.microsoft.com/office/drawing/2014/main" id="{1786C259-3724-4AB8-860F-A91CD47BEA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455" y="2146300"/>
            <a:ext cx="6319648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Ã½sledek obrÃ¡zku pro hierarchical linear modeling andrew gelman">
            <a:extLst>
              <a:ext uri="{FF2B5EF4-FFF2-40B4-BE49-F238E27FC236}">
                <a16:creationId xmlns:a16="http://schemas.microsoft.com/office/drawing/2014/main" id="{5451E78B-D58D-4505-8662-3FF3C452A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278" y="2146300"/>
            <a:ext cx="2064289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7541EE09-28F5-4564-AACA-1291B4CF996C}"/>
              </a:ext>
            </a:extLst>
          </p:cNvPr>
          <p:cNvSpPr/>
          <p:nvPr/>
        </p:nvSpPr>
        <p:spPr>
          <a:xfrm>
            <a:off x="498130" y="5746234"/>
            <a:ext cx="6877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http://www.stat.columbia.edu/~gelman/arm/</a:t>
            </a:r>
          </a:p>
        </p:txBody>
      </p:sp>
    </p:spTree>
    <p:extLst>
      <p:ext uri="{BB962C8B-B14F-4D97-AF65-F5344CB8AC3E}">
        <p14:creationId xmlns:p14="http://schemas.microsoft.com/office/powerpoint/2010/main" val="3068891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C2640DE-71DF-4C45-860B-6C30AD753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/>
              <a:t>Ω</a:t>
            </a:r>
            <a:r>
              <a:rPr lang="cs-CZ" dirty="0"/>
              <a:t> = set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possible</a:t>
            </a:r>
            <a:r>
              <a:rPr lang="cs-CZ" dirty="0"/>
              <a:t> </a:t>
            </a:r>
            <a:r>
              <a:rPr lang="cs-CZ" dirty="0" err="1"/>
              <a:t>outcomes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ω</a:t>
            </a:r>
            <a:r>
              <a:rPr lang="cs-CZ" baseline="-25000" dirty="0" err="1"/>
              <a:t>i</a:t>
            </a:r>
            <a:r>
              <a:rPr lang="cs-CZ" dirty="0"/>
              <a:t> = </a:t>
            </a:r>
            <a:r>
              <a:rPr lang="cs-CZ" dirty="0" err="1"/>
              <a:t>elementary</a:t>
            </a:r>
            <a:r>
              <a:rPr lang="cs-CZ" dirty="0"/>
              <a:t> </a:t>
            </a:r>
            <a:r>
              <a:rPr lang="cs-CZ" dirty="0" err="1"/>
              <a:t>outcome</a:t>
            </a:r>
            <a:r>
              <a:rPr lang="cs-CZ" dirty="0"/>
              <a:t> i</a:t>
            </a:r>
          </a:p>
          <a:p>
            <a:pPr marL="0" indent="0">
              <a:buNone/>
            </a:pPr>
            <a:r>
              <a:rPr lang="cs-CZ" dirty="0" err="1"/>
              <a:t>ω</a:t>
            </a:r>
            <a:r>
              <a:rPr lang="cs-CZ" baseline="-25000" dirty="0" err="1"/>
              <a:t>i</a:t>
            </a:r>
            <a:r>
              <a:rPr lang="cs-CZ" dirty="0"/>
              <a:t> </a:t>
            </a:r>
            <a:r>
              <a:rPr lang="cs-CZ" dirty="0">
                <a:sym typeface="Symbol" panose="05050102010706020507" pitchFamily="18" charset="2"/>
              </a:rPr>
              <a:t></a:t>
            </a:r>
            <a:r>
              <a:rPr lang="el-GR" dirty="0"/>
              <a:t> Ω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A = event, made up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elementary</a:t>
            </a:r>
            <a:r>
              <a:rPr lang="cs-CZ" dirty="0"/>
              <a:t> </a:t>
            </a:r>
            <a:r>
              <a:rPr lang="cs-CZ" dirty="0" err="1"/>
              <a:t>outcomes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 err="1"/>
              <a:t>example</a:t>
            </a:r>
            <a:r>
              <a:rPr lang="cs-CZ" i="1" dirty="0"/>
              <a:t> </a:t>
            </a:r>
            <a:r>
              <a:rPr lang="cs-CZ" i="1" dirty="0" err="1"/>
              <a:t>with</a:t>
            </a:r>
            <a:r>
              <a:rPr lang="cs-CZ" i="1" dirty="0"/>
              <a:t> </a:t>
            </a:r>
            <a:r>
              <a:rPr lang="cs-CZ" i="1" dirty="0" err="1"/>
              <a:t>die</a:t>
            </a:r>
            <a:endParaRPr lang="cs-CZ" i="1" dirty="0"/>
          </a:p>
          <a:p>
            <a:pPr marL="0" indent="0">
              <a:buNone/>
            </a:pPr>
            <a:r>
              <a:rPr lang="el-GR" dirty="0"/>
              <a:t>Ω</a:t>
            </a:r>
            <a:r>
              <a:rPr lang="cs-CZ" dirty="0"/>
              <a:t> = {1, 2, 3, 4, 5, 6}</a:t>
            </a:r>
          </a:p>
          <a:p>
            <a:pPr marL="0" indent="0">
              <a:buNone/>
            </a:pPr>
            <a:r>
              <a:rPr lang="cs-CZ" dirty="0"/>
              <a:t>A = {1, 3, 5} = „event A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odd</a:t>
            </a:r>
            <a:r>
              <a:rPr lang="cs-CZ" dirty="0"/>
              <a:t> </a:t>
            </a:r>
            <a:r>
              <a:rPr lang="cs-CZ" dirty="0" err="1"/>
              <a:t>number</a:t>
            </a:r>
            <a:r>
              <a:rPr lang="cs-CZ" dirty="0"/>
              <a:t>“</a:t>
            </a:r>
          </a:p>
          <a:p>
            <a:pPr marL="0" indent="0">
              <a:buNone/>
            </a:pP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roll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observe</a:t>
            </a:r>
            <a:r>
              <a:rPr lang="cs-CZ" dirty="0"/>
              <a:t> </a:t>
            </a:r>
            <a:r>
              <a:rPr lang="cs-CZ" dirty="0" err="1"/>
              <a:t>outcome</a:t>
            </a:r>
            <a:r>
              <a:rPr lang="cs-CZ" dirty="0"/>
              <a:t> </a:t>
            </a:r>
            <a:r>
              <a:rPr lang="cs-CZ" dirty="0" err="1"/>
              <a:t>ω</a:t>
            </a:r>
            <a:r>
              <a:rPr lang="cs-CZ" baseline="-25000" dirty="0" err="1"/>
              <a:t>x</a:t>
            </a:r>
            <a:r>
              <a:rPr lang="cs-CZ" dirty="0"/>
              <a:t> (</a:t>
            </a:r>
            <a:r>
              <a:rPr lang="cs-CZ" dirty="0" err="1"/>
              <a:t>ie</a:t>
            </a:r>
            <a:r>
              <a:rPr lang="cs-CZ" dirty="0"/>
              <a:t>. </a:t>
            </a:r>
            <a:r>
              <a:rPr lang="cs-CZ" dirty="0" err="1"/>
              <a:t>number</a:t>
            </a:r>
            <a:r>
              <a:rPr lang="cs-CZ" dirty="0"/>
              <a:t> 3)</a:t>
            </a:r>
          </a:p>
          <a:p>
            <a:pPr marL="0" indent="0">
              <a:buNone/>
            </a:pPr>
            <a:r>
              <a:rPr lang="cs-CZ" dirty="0" err="1"/>
              <a:t>ω</a:t>
            </a:r>
            <a:r>
              <a:rPr lang="cs-CZ" baseline="-25000" dirty="0" err="1"/>
              <a:t>x</a:t>
            </a:r>
            <a:r>
              <a:rPr lang="cs-CZ" dirty="0"/>
              <a:t> </a:t>
            </a:r>
            <a:r>
              <a:rPr lang="cs-CZ" dirty="0">
                <a:sym typeface="Symbol" panose="05050102010706020507" pitchFamily="18" charset="2"/>
              </a:rPr>
              <a:t> </a:t>
            </a:r>
            <a:r>
              <a:rPr lang="cs-CZ" dirty="0"/>
              <a:t>A „</a:t>
            </a:r>
            <a:r>
              <a:rPr lang="cs-CZ" dirty="0" err="1"/>
              <a:t>outcome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element </a:t>
            </a:r>
            <a:r>
              <a:rPr lang="cs-CZ" dirty="0" err="1"/>
              <a:t>of</a:t>
            </a:r>
            <a:r>
              <a:rPr lang="cs-CZ" dirty="0"/>
              <a:t> event A =&gt; event A </a:t>
            </a:r>
            <a:r>
              <a:rPr lang="cs-CZ" dirty="0" err="1"/>
              <a:t>occured</a:t>
            </a:r>
            <a:r>
              <a:rPr lang="cs-CZ" dirty="0"/>
              <a:t>“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CB70F04B-C3E5-4F0B-B256-C4C0409CE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Probability – </a:t>
            </a:r>
            <a:r>
              <a:rPr lang="cs-CZ" b="1" dirty="0" err="1"/>
              <a:t>some</a:t>
            </a:r>
            <a:r>
              <a:rPr lang="cs-CZ" b="1" dirty="0"/>
              <a:t> </a:t>
            </a:r>
            <a:r>
              <a:rPr lang="cs-CZ" b="1" dirty="0" err="1"/>
              <a:t>concepts</a:t>
            </a:r>
            <a:endParaRPr lang="en-US" b="1" dirty="0"/>
          </a:p>
        </p:txBody>
      </p:sp>
      <p:pic>
        <p:nvPicPr>
          <p:cNvPr id="5" name="Picture 2" descr="Výsledek obrázku pro dice">
            <a:extLst>
              <a:ext uri="{FF2B5EF4-FFF2-40B4-BE49-F238E27FC236}">
                <a16:creationId xmlns:a16="http://schemas.microsoft.com/office/drawing/2014/main" id="{260B55BE-3327-4A2A-B269-FD5968ACA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775" y="2431486"/>
            <a:ext cx="2552757" cy="229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48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C2640DE-71DF-4C45-860B-6C30AD753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/>
              <a:t>P(</a:t>
            </a:r>
            <a:r>
              <a:rPr lang="cs-CZ" sz="2600" dirty="0" err="1"/>
              <a:t>ω</a:t>
            </a:r>
            <a:r>
              <a:rPr lang="cs-CZ" sz="2600" baseline="-25000" dirty="0" err="1"/>
              <a:t>i</a:t>
            </a:r>
            <a:r>
              <a:rPr lang="cs-CZ" sz="2600" dirty="0"/>
              <a:t>) = probability </a:t>
            </a:r>
            <a:r>
              <a:rPr lang="cs-CZ" sz="2600" dirty="0" err="1"/>
              <a:t>of</a:t>
            </a:r>
            <a:r>
              <a:rPr lang="cs-CZ" sz="2600" dirty="0"/>
              <a:t> </a:t>
            </a:r>
            <a:r>
              <a:rPr lang="cs-CZ" sz="2600" dirty="0" err="1"/>
              <a:t>ω</a:t>
            </a:r>
            <a:r>
              <a:rPr lang="cs-CZ" sz="2600" baseline="-25000" dirty="0" err="1"/>
              <a:t>i</a:t>
            </a:r>
            <a:endParaRPr lang="cs-CZ" sz="2600" dirty="0"/>
          </a:p>
          <a:p>
            <a:pPr marL="0" indent="0">
              <a:buNone/>
            </a:pPr>
            <a:r>
              <a:rPr lang="cs-CZ" sz="2600" dirty="0"/>
              <a:t>0 </a:t>
            </a:r>
            <a:r>
              <a:rPr lang="en-US" sz="2600" dirty="0"/>
              <a:t>≤</a:t>
            </a:r>
            <a:r>
              <a:rPr lang="cs-CZ" sz="2600" dirty="0"/>
              <a:t> P(</a:t>
            </a:r>
            <a:r>
              <a:rPr lang="cs-CZ" sz="2600" dirty="0" err="1"/>
              <a:t>ω</a:t>
            </a:r>
            <a:r>
              <a:rPr lang="cs-CZ" sz="2600" baseline="-25000" dirty="0" err="1"/>
              <a:t>i</a:t>
            </a:r>
            <a:r>
              <a:rPr lang="cs-CZ" sz="2600" dirty="0"/>
              <a:t>) </a:t>
            </a:r>
            <a:r>
              <a:rPr lang="en-US" sz="2600" dirty="0"/>
              <a:t>≤</a:t>
            </a:r>
            <a:r>
              <a:rPr lang="cs-CZ" sz="2600" dirty="0"/>
              <a:t> 1</a:t>
            </a:r>
          </a:p>
          <a:p>
            <a:pPr marL="0" indent="0">
              <a:buNone/>
            </a:pPr>
            <a:r>
              <a:rPr lang="cs-CZ" sz="2600" dirty="0">
                <a:sym typeface="Symbol" panose="05050102010706020507" pitchFamily="18" charset="2"/>
              </a:rPr>
              <a:t></a:t>
            </a:r>
            <a:r>
              <a:rPr lang="cs-CZ" sz="2600" dirty="0"/>
              <a:t>P(ω) = 1</a:t>
            </a:r>
          </a:p>
          <a:p>
            <a:pPr marL="0" indent="0">
              <a:buNone/>
            </a:pPr>
            <a:r>
              <a:rPr lang="cs-CZ" sz="2600" dirty="0"/>
              <a:t>P(</a:t>
            </a:r>
            <a:r>
              <a:rPr lang="en-US" sz="2600" dirty="0"/>
              <a:t>ø</a:t>
            </a:r>
            <a:r>
              <a:rPr lang="cs-CZ" sz="2600" dirty="0"/>
              <a:t>) = 0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CB70F04B-C3E5-4F0B-B256-C4C0409CE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Probability – </a:t>
            </a:r>
            <a:r>
              <a:rPr lang="cs-CZ" b="1" dirty="0" err="1"/>
              <a:t>some</a:t>
            </a:r>
            <a:r>
              <a:rPr lang="cs-CZ" b="1" dirty="0"/>
              <a:t> </a:t>
            </a:r>
            <a:r>
              <a:rPr lang="cs-CZ" b="1" dirty="0" err="1"/>
              <a:t>properties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622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5">
            <a:extLst>
              <a:ext uri="{FF2B5EF4-FFF2-40B4-BE49-F238E27FC236}">
                <a16:creationId xmlns:a16="http://schemas.microsoft.com/office/drawing/2014/main" id="{853331D8-7EED-49F6-9A89-3E1B772E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Probability – </a:t>
            </a:r>
            <a:r>
              <a:rPr lang="cs-CZ" b="1" dirty="0" err="1"/>
              <a:t>simple</a:t>
            </a:r>
            <a:r>
              <a:rPr lang="cs-CZ" b="1" dirty="0"/>
              <a:t> </a:t>
            </a:r>
            <a:r>
              <a:rPr lang="cs-CZ" b="1" dirty="0" err="1"/>
              <a:t>computations</a:t>
            </a:r>
            <a:endParaRPr lang="en-US" b="1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1CCDAF4-0259-4231-8251-047123D015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10968" y="1967741"/>
            <a:ext cx="876422" cy="838317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F2EF5FE-68DB-4071-A81A-90BFA7E62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8790" y="2315188"/>
            <a:ext cx="838317" cy="89547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4661893-D8EE-4A30-9494-55FA34C774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1526" y="3455848"/>
            <a:ext cx="876422" cy="91452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F4A78A3-B89A-41FC-AC9B-D8DBBA4678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9289" y="3315467"/>
            <a:ext cx="828791" cy="84784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E96DF3C-FB38-4CD5-BCB3-86A9EF96BB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6602" y="3932165"/>
            <a:ext cx="847843" cy="87642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D7C88DB-828A-44B0-932A-51E11F829B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84997" y="4672719"/>
            <a:ext cx="866896" cy="857370"/>
          </a:xfrm>
          <a:prstGeom prst="rect">
            <a:avLst/>
          </a:prstGeom>
        </p:spPr>
      </p:pic>
      <p:sp>
        <p:nvSpPr>
          <p:cNvPr id="11" name="Ovál 10">
            <a:extLst>
              <a:ext uri="{FF2B5EF4-FFF2-40B4-BE49-F238E27FC236}">
                <a16:creationId xmlns:a16="http://schemas.microsoft.com/office/drawing/2014/main" id="{3E73BE2A-229C-4816-B6D3-E7079B169616}"/>
              </a:ext>
            </a:extLst>
          </p:cNvPr>
          <p:cNvSpPr/>
          <p:nvPr/>
        </p:nvSpPr>
        <p:spPr>
          <a:xfrm>
            <a:off x="6540500" y="1409700"/>
            <a:ext cx="4948412" cy="487679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0B795FFD-04E1-4397-922A-102FF35A4796}"/>
              </a:ext>
            </a:extLst>
          </p:cNvPr>
          <p:cNvSpPr/>
          <p:nvPr/>
        </p:nvSpPr>
        <p:spPr>
          <a:xfrm>
            <a:off x="6709154" y="1948690"/>
            <a:ext cx="2768600" cy="358139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711B213E-3181-4361-9C51-B0140331D5C8}"/>
              </a:ext>
            </a:extLst>
          </p:cNvPr>
          <p:cNvSpPr/>
          <p:nvPr/>
        </p:nvSpPr>
        <p:spPr>
          <a:xfrm>
            <a:off x="10868080" y="1674267"/>
            <a:ext cx="5693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/>
              <a:t>Ω</a:t>
            </a:r>
            <a:endParaRPr lang="en-US" sz="4400" b="1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D39786F-5ACF-42C1-9E2B-C0F72A5F5598}"/>
              </a:ext>
            </a:extLst>
          </p:cNvPr>
          <p:cNvSpPr txBox="1"/>
          <p:nvPr/>
        </p:nvSpPr>
        <p:spPr>
          <a:xfrm>
            <a:off x="8769938" y="1762638"/>
            <a:ext cx="382332" cy="6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A</a:t>
            </a:r>
            <a:endParaRPr lang="en-US" sz="3200" b="1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87E2215B-8BD4-45D8-9EA2-B52CE08371C9}"/>
              </a:ext>
            </a:extLst>
          </p:cNvPr>
          <p:cNvSpPr/>
          <p:nvPr/>
        </p:nvSpPr>
        <p:spPr>
          <a:xfrm>
            <a:off x="819391" y="1409700"/>
            <a:ext cx="561748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600" i="1" dirty="0" err="1"/>
              <a:t>another</a:t>
            </a:r>
            <a:r>
              <a:rPr lang="cs-CZ" sz="2600" i="1" dirty="0"/>
              <a:t> </a:t>
            </a:r>
            <a:r>
              <a:rPr lang="cs-CZ" sz="2600" i="1" dirty="0" err="1"/>
              <a:t>die</a:t>
            </a:r>
            <a:r>
              <a:rPr lang="cs-CZ" sz="2600" i="1" dirty="0"/>
              <a:t> </a:t>
            </a:r>
            <a:r>
              <a:rPr lang="cs-CZ" sz="2600" i="1" dirty="0" err="1"/>
              <a:t>example</a:t>
            </a:r>
            <a:endParaRPr lang="cs-CZ" sz="2600" i="1" dirty="0"/>
          </a:p>
          <a:p>
            <a:r>
              <a:rPr lang="el-GR" sz="2600" dirty="0"/>
              <a:t>Ω</a:t>
            </a:r>
            <a:r>
              <a:rPr lang="cs-CZ" sz="2600" dirty="0"/>
              <a:t> = {1, 2, 3, 4, 5, 6}</a:t>
            </a:r>
          </a:p>
          <a:p>
            <a:r>
              <a:rPr lang="cs-CZ" sz="2600" dirty="0"/>
              <a:t>A = {1, 3, 5} = „event A </a:t>
            </a:r>
            <a:r>
              <a:rPr lang="cs-CZ" sz="2600" dirty="0" err="1"/>
              <a:t>is</a:t>
            </a:r>
            <a:r>
              <a:rPr lang="cs-CZ" sz="2600" dirty="0"/>
              <a:t> </a:t>
            </a:r>
            <a:r>
              <a:rPr lang="cs-CZ" sz="2600" dirty="0" err="1"/>
              <a:t>odd</a:t>
            </a:r>
            <a:r>
              <a:rPr lang="cs-CZ" sz="2600" dirty="0"/>
              <a:t> </a:t>
            </a:r>
            <a:r>
              <a:rPr lang="cs-CZ" sz="2600" dirty="0" err="1"/>
              <a:t>number</a:t>
            </a:r>
            <a:r>
              <a:rPr lang="cs-CZ" sz="2600" dirty="0"/>
              <a:t>“</a:t>
            </a:r>
          </a:p>
          <a:p>
            <a:endParaRPr lang="cs-CZ" sz="2600" dirty="0"/>
          </a:p>
          <a:p>
            <a:r>
              <a:rPr lang="cs-CZ" sz="2600" dirty="0" err="1"/>
              <a:t>let‘s</a:t>
            </a:r>
            <a:r>
              <a:rPr lang="cs-CZ" sz="2600" dirty="0"/>
              <a:t> </a:t>
            </a:r>
            <a:r>
              <a:rPr lang="cs-CZ" sz="2600" dirty="0" err="1"/>
              <a:t>have</a:t>
            </a:r>
            <a:r>
              <a:rPr lang="cs-CZ" sz="2600" dirty="0"/>
              <a:t> a fair </a:t>
            </a:r>
            <a:r>
              <a:rPr lang="cs-CZ" sz="2600" dirty="0" err="1"/>
              <a:t>die</a:t>
            </a:r>
            <a:r>
              <a:rPr lang="cs-CZ" sz="2600" dirty="0"/>
              <a:t> </a:t>
            </a:r>
          </a:p>
          <a:p>
            <a:r>
              <a:rPr lang="cs-CZ" sz="2600" dirty="0"/>
              <a:t>(probability </a:t>
            </a:r>
            <a:r>
              <a:rPr lang="cs-CZ" sz="2600" dirty="0" err="1"/>
              <a:t>of</a:t>
            </a:r>
            <a:r>
              <a:rPr lang="cs-CZ" sz="2600" dirty="0"/>
              <a:t> </a:t>
            </a:r>
            <a:r>
              <a:rPr lang="cs-CZ" sz="2600" dirty="0" err="1"/>
              <a:t>all</a:t>
            </a:r>
            <a:r>
              <a:rPr lang="cs-CZ" sz="2600" dirty="0"/>
              <a:t> </a:t>
            </a:r>
            <a:r>
              <a:rPr lang="cs-CZ" sz="2600" dirty="0" err="1"/>
              <a:t>elementary</a:t>
            </a:r>
            <a:r>
              <a:rPr lang="cs-CZ" sz="2600" dirty="0"/>
              <a:t> </a:t>
            </a:r>
            <a:r>
              <a:rPr lang="cs-CZ" sz="2600" dirty="0" err="1"/>
              <a:t>outcomes</a:t>
            </a:r>
            <a:r>
              <a:rPr lang="cs-CZ" sz="2600" dirty="0"/>
              <a:t> </a:t>
            </a:r>
            <a:r>
              <a:rPr lang="cs-CZ" sz="2600" dirty="0" err="1"/>
              <a:t>is</a:t>
            </a:r>
            <a:r>
              <a:rPr lang="cs-CZ" sz="2600" dirty="0"/>
              <a:t> </a:t>
            </a:r>
            <a:r>
              <a:rPr lang="cs-CZ" sz="2600" dirty="0" err="1"/>
              <a:t>the</a:t>
            </a:r>
            <a:r>
              <a:rPr lang="cs-CZ" sz="2600" dirty="0"/>
              <a:t> </a:t>
            </a:r>
            <a:r>
              <a:rPr lang="cs-CZ" sz="2600" dirty="0" err="1"/>
              <a:t>same</a:t>
            </a:r>
            <a:r>
              <a:rPr lang="cs-CZ" sz="2600" dirty="0"/>
              <a:t>)</a:t>
            </a:r>
          </a:p>
          <a:p>
            <a:r>
              <a:rPr lang="cs-CZ" sz="2600" dirty="0"/>
              <a:t>P(ω</a:t>
            </a:r>
            <a:r>
              <a:rPr lang="cs-CZ" sz="2600" baseline="-25000" dirty="0"/>
              <a:t>1</a:t>
            </a:r>
            <a:r>
              <a:rPr lang="cs-CZ" sz="2600" dirty="0"/>
              <a:t>) = P(ω</a:t>
            </a:r>
            <a:r>
              <a:rPr lang="cs-CZ" sz="2600" baseline="-25000" dirty="0"/>
              <a:t>2</a:t>
            </a:r>
            <a:r>
              <a:rPr lang="cs-CZ" sz="2600" dirty="0"/>
              <a:t>) = … = P(ω</a:t>
            </a:r>
            <a:r>
              <a:rPr lang="cs-CZ" sz="2600" baseline="-25000" dirty="0"/>
              <a:t>6</a:t>
            </a:r>
            <a:r>
              <a:rPr lang="cs-CZ" sz="2600" dirty="0"/>
              <a:t>) = 1/6</a:t>
            </a:r>
          </a:p>
          <a:p>
            <a:endParaRPr lang="cs-CZ" sz="2600" dirty="0"/>
          </a:p>
          <a:p>
            <a:r>
              <a:rPr lang="cs-CZ" sz="2600" dirty="0" err="1"/>
              <a:t>What</a:t>
            </a:r>
            <a:r>
              <a:rPr lang="cs-CZ" sz="2600" dirty="0"/>
              <a:t> </a:t>
            </a:r>
            <a:r>
              <a:rPr lang="cs-CZ" sz="2600" dirty="0" err="1"/>
              <a:t>is</a:t>
            </a:r>
            <a:r>
              <a:rPr lang="cs-CZ" sz="2600" dirty="0"/>
              <a:t> </a:t>
            </a:r>
            <a:r>
              <a:rPr lang="cs-CZ" sz="2600" dirty="0" err="1"/>
              <a:t>the</a:t>
            </a:r>
            <a:r>
              <a:rPr lang="cs-CZ" sz="2600" dirty="0"/>
              <a:t> probability </a:t>
            </a:r>
            <a:r>
              <a:rPr lang="cs-CZ" sz="2600" dirty="0" err="1"/>
              <a:t>of</a:t>
            </a:r>
            <a:r>
              <a:rPr lang="cs-CZ" sz="2600" dirty="0"/>
              <a:t> event A?</a:t>
            </a:r>
          </a:p>
          <a:p>
            <a:r>
              <a:rPr lang="cs-CZ" sz="2600" dirty="0"/>
              <a:t>P(A) = P(ω</a:t>
            </a:r>
            <a:r>
              <a:rPr lang="cs-CZ" sz="2600" baseline="-25000" dirty="0"/>
              <a:t>1</a:t>
            </a:r>
            <a:r>
              <a:rPr lang="cs-CZ" sz="2600" dirty="0"/>
              <a:t>) + P(ω</a:t>
            </a:r>
            <a:r>
              <a:rPr lang="cs-CZ" sz="2600" baseline="-25000" dirty="0"/>
              <a:t>2</a:t>
            </a:r>
            <a:r>
              <a:rPr lang="cs-CZ" sz="2600" dirty="0"/>
              <a:t>) + P(ω</a:t>
            </a:r>
            <a:r>
              <a:rPr lang="cs-CZ" sz="2600" baseline="-25000" dirty="0"/>
              <a:t>3</a:t>
            </a:r>
            <a:r>
              <a:rPr lang="cs-CZ" sz="2600" dirty="0"/>
              <a:t>) = 3/6</a:t>
            </a:r>
          </a:p>
        </p:txBody>
      </p:sp>
    </p:spTree>
    <p:extLst>
      <p:ext uri="{BB962C8B-B14F-4D97-AF65-F5344CB8AC3E}">
        <p14:creationId xmlns:p14="http://schemas.microsoft.com/office/powerpoint/2010/main" val="175723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5">
            <a:extLst>
              <a:ext uri="{FF2B5EF4-FFF2-40B4-BE49-F238E27FC236}">
                <a16:creationId xmlns:a16="http://schemas.microsoft.com/office/drawing/2014/main" id="{853331D8-7EED-49F6-9A89-3E1B772E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Probability – </a:t>
            </a:r>
            <a:r>
              <a:rPr lang="cs-CZ" b="1" dirty="0" err="1"/>
              <a:t>simple</a:t>
            </a:r>
            <a:r>
              <a:rPr lang="cs-CZ" b="1" dirty="0"/>
              <a:t> </a:t>
            </a:r>
            <a:r>
              <a:rPr lang="cs-CZ" b="1" dirty="0" err="1"/>
              <a:t>computations</a:t>
            </a:r>
            <a:r>
              <a:rPr lang="cs-CZ" b="1" dirty="0"/>
              <a:t> 2</a:t>
            </a:r>
            <a:endParaRPr lang="en-US" b="1" dirty="0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3E73BE2A-229C-4816-B6D3-E7079B169616}"/>
              </a:ext>
            </a:extLst>
          </p:cNvPr>
          <p:cNvSpPr/>
          <p:nvPr/>
        </p:nvSpPr>
        <p:spPr>
          <a:xfrm>
            <a:off x="6540500" y="1409700"/>
            <a:ext cx="4948412" cy="487679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0B795FFD-04E1-4397-922A-102FF35A4796}"/>
              </a:ext>
            </a:extLst>
          </p:cNvPr>
          <p:cNvSpPr/>
          <p:nvPr/>
        </p:nvSpPr>
        <p:spPr>
          <a:xfrm>
            <a:off x="8686147" y="2088910"/>
            <a:ext cx="2443116" cy="187400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711B213E-3181-4361-9C51-B0140331D5C8}"/>
              </a:ext>
            </a:extLst>
          </p:cNvPr>
          <p:cNvSpPr/>
          <p:nvPr/>
        </p:nvSpPr>
        <p:spPr>
          <a:xfrm>
            <a:off x="10868080" y="1674267"/>
            <a:ext cx="5693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/>
              <a:t>Ω</a:t>
            </a:r>
            <a:endParaRPr lang="en-US" sz="4400" b="1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D39786F-5ACF-42C1-9E2B-C0F72A5F5598}"/>
              </a:ext>
            </a:extLst>
          </p:cNvPr>
          <p:cNvSpPr txBox="1"/>
          <p:nvPr/>
        </p:nvSpPr>
        <p:spPr>
          <a:xfrm>
            <a:off x="8745023" y="1894060"/>
            <a:ext cx="382332" cy="6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B</a:t>
            </a:r>
            <a:endParaRPr lang="en-US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Obdélník 14">
                <a:extLst>
                  <a:ext uri="{FF2B5EF4-FFF2-40B4-BE49-F238E27FC236}">
                    <a16:creationId xmlns:a16="http://schemas.microsoft.com/office/drawing/2014/main" id="{87E2215B-8BD4-45D8-9EA2-B52CE08371C9}"/>
                  </a:ext>
                </a:extLst>
              </p:cNvPr>
              <p:cNvSpPr/>
              <p:nvPr/>
            </p:nvSpPr>
            <p:spPr>
              <a:xfrm>
                <a:off x="819390" y="1409700"/>
                <a:ext cx="6463853" cy="4893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2600" i="1" dirty="0" err="1"/>
                  <a:t>two</a:t>
                </a:r>
                <a:r>
                  <a:rPr lang="cs-CZ" sz="2600" i="1" dirty="0"/>
                  <a:t> independent </a:t>
                </a:r>
                <a:r>
                  <a:rPr lang="cs-CZ" sz="2600" i="1" dirty="0" err="1"/>
                  <a:t>coins</a:t>
                </a:r>
                <a:r>
                  <a:rPr lang="cs-CZ" sz="2600" i="1" dirty="0"/>
                  <a:t> (</a:t>
                </a:r>
                <a:r>
                  <a:rPr lang="cs-CZ" sz="2600" i="1" dirty="0" err="1"/>
                  <a:t>heads</a:t>
                </a:r>
                <a:r>
                  <a:rPr lang="cs-CZ" sz="2600" i="1" dirty="0"/>
                  <a:t> = A-</a:t>
                </a:r>
                <a:r>
                  <a:rPr lang="cs-CZ" sz="2600" i="1" dirty="0" err="1"/>
                  <a:t>side</a:t>
                </a:r>
                <a:r>
                  <a:rPr lang="cs-CZ" sz="2600" i="1" dirty="0"/>
                  <a:t>)</a:t>
                </a:r>
              </a:p>
              <a:p>
                <a:r>
                  <a:rPr lang="el-GR" sz="2600" dirty="0"/>
                  <a:t>Ω</a:t>
                </a:r>
                <a:r>
                  <a:rPr lang="cs-CZ" sz="2600" dirty="0"/>
                  <a:t> = {[</a:t>
                </a:r>
                <a:r>
                  <a:rPr lang="cs-CZ" sz="2600" dirty="0" err="1">
                    <a:solidFill>
                      <a:srgbClr val="00B050"/>
                    </a:solidFill>
                  </a:rPr>
                  <a:t>heads,</a:t>
                </a:r>
                <a:r>
                  <a:rPr lang="cs-CZ" sz="2600" dirty="0" err="1">
                    <a:solidFill>
                      <a:srgbClr val="0070C0"/>
                    </a:solidFill>
                  </a:rPr>
                  <a:t>heads</a:t>
                </a:r>
                <a:r>
                  <a:rPr lang="cs-CZ" sz="2600" dirty="0"/>
                  <a:t>],</a:t>
                </a:r>
              </a:p>
              <a:p>
                <a:r>
                  <a:rPr lang="cs-CZ" sz="2600" dirty="0"/>
                  <a:t>         [</a:t>
                </a:r>
                <a:r>
                  <a:rPr lang="cs-CZ" sz="2600" dirty="0" err="1">
                    <a:solidFill>
                      <a:srgbClr val="00B050"/>
                    </a:solidFill>
                  </a:rPr>
                  <a:t>heads</a:t>
                </a:r>
                <a:r>
                  <a:rPr lang="cs-CZ" sz="2600" dirty="0"/>
                  <a:t>, </a:t>
                </a:r>
                <a:r>
                  <a:rPr lang="cs-CZ" sz="2600" dirty="0" err="1">
                    <a:solidFill>
                      <a:srgbClr val="0070C0"/>
                    </a:solidFill>
                  </a:rPr>
                  <a:t>tails</a:t>
                </a:r>
                <a:r>
                  <a:rPr lang="cs-CZ" sz="2600" dirty="0"/>
                  <a:t>],</a:t>
                </a:r>
              </a:p>
              <a:p>
                <a:r>
                  <a:rPr lang="cs-CZ" sz="2600" dirty="0"/>
                  <a:t>         [</a:t>
                </a:r>
                <a:r>
                  <a:rPr lang="cs-CZ" sz="2600" dirty="0" err="1">
                    <a:solidFill>
                      <a:srgbClr val="00B050"/>
                    </a:solidFill>
                  </a:rPr>
                  <a:t>tails</a:t>
                </a:r>
                <a:r>
                  <a:rPr lang="cs-CZ" sz="2600" dirty="0"/>
                  <a:t>, </a:t>
                </a:r>
                <a:r>
                  <a:rPr lang="cs-CZ" sz="2600" dirty="0" err="1">
                    <a:solidFill>
                      <a:srgbClr val="0070C0"/>
                    </a:solidFill>
                  </a:rPr>
                  <a:t>heads</a:t>
                </a:r>
                <a:r>
                  <a:rPr lang="cs-CZ" sz="2600" dirty="0"/>
                  <a:t>],</a:t>
                </a:r>
              </a:p>
              <a:p>
                <a:r>
                  <a:rPr lang="cs-CZ" sz="2600" dirty="0"/>
                  <a:t>         [</a:t>
                </a:r>
                <a:r>
                  <a:rPr lang="cs-CZ" sz="2600" dirty="0" err="1">
                    <a:solidFill>
                      <a:srgbClr val="00B050"/>
                    </a:solidFill>
                  </a:rPr>
                  <a:t>tails</a:t>
                </a:r>
                <a:r>
                  <a:rPr lang="cs-CZ" sz="2600" dirty="0"/>
                  <a:t>, </a:t>
                </a:r>
                <a:r>
                  <a:rPr lang="cs-CZ" sz="2600" dirty="0" err="1">
                    <a:solidFill>
                      <a:srgbClr val="0070C0"/>
                    </a:solidFill>
                  </a:rPr>
                  <a:t>tails</a:t>
                </a:r>
                <a:r>
                  <a:rPr lang="cs-CZ" sz="2600" dirty="0"/>
                  <a:t>]}</a:t>
                </a:r>
              </a:p>
              <a:p>
                <a:r>
                  <a:rPr lang="cs-CZ" sz="2600" dirty="0"/>
                  <a:t>B</a:t>
                </a:r>
                <a:r>
                  <a:rPr lang="cs-CZ" sz="2600" baseline="-25000" dirty="0"/>
                  <a:t>1</a:t>
                </a:r>
                <a:r>
                  <a:rPr lang="cs-CZ" sz="2600" dirty="0"/>
                  <a:t> = </a:t>
                </a:r>
                <a:r>
                  <a:rPr lang="cs-CZ" sz="2600" dirty="0" err="1">
                    <a:solidFill>
                      <a:srgbClr val="00B050"/>
                    </a:solidFill>
                  </a:rPr>
                  <a:t>tails</a:t>
                </a:r>
                <a:r>
                  <a:rPr lang="cs-CZ" sz="2600" dirty="0">
                    <a:solidFill>
                      <a:srgbClr val="00B050"/>
                    </a:solidFill>
                  </a:rPr>
                  <a:t> on 1st</a:t>
                </a:r>
                <a:r>
                  <a:rPr lang="cs-CZ" sz="2600" dirty="0"/>
                  <a:t>, B</a:t>
                </a:r>
                <a:r>
                  <a:rPr lang="cs-CZ" sz="2600" baseline="-25000" dirty="0"/>
                  <a:t>2</a:t>
                </a:r>
                <a:r>
                  <a:rPr lang="cs-CZ" sz="2600" dirty="0"/>
                  <a:t> = </a:t>
                </a:r>
                <a:r>
                  <a:rPr lang="cs-CZ" sz="2600" dirty="0" err="1">
                    <a:solidFill>
                      <a:srgbClr val="0070C0"/>
                    </a:solidFill>
                  </a:rPr>
                  <a:t>tails</a:t>
                </a:r>
                <a:r>
                  <a:rPr lang="cs-CZ" sz="2600" dirty="0">
                    <a:solidFill>
                      <a:srgbClr val="0070C0"/>
                    </a:solidFill>
                  </a:rPr>
                  <a:t> on 2nd</a:t>
                </a:r>
                <a:r>
                  <a:rPr lang="cs-CZ" sz="2600" dirty="0"/>
                  <a:t> </a:t>
                </a:r>
                <a:r>
                  <a:rPr lang="cs-CZ" sz="2600" dirty="0" err="1"/>
                  <a:t>coin</a:t>
                </a:r>
                <a:endParaRPr lang="cs-CZ" sz="2600" dirty="0"/>
              </a:p>
              <a:p>
                <a:r>
                  <a:rPr lang="cs-CZ" sz="2600" dirty="0"/>
                  <a:t>B = B</a:t>
                </a:r>
                <a:r>
                  <a:rPr lang="cs-CZ" sz="2600" baseline="-25000" dirty="0"/>
                  <a:t>1</a:t>
                </a:r>
                <a:r>
                  <a:rPr lang="cs-CZ" sz="2600" dirty="0"/>
                  <a:t> </a:t>
                </a:r>
                <a14:m>
                  <m:oMath xmlns:m="http://schemas.openxmlformats.org/officeDocument/2006/math">
                    <m:r>
                      <a:rPr lang="cs-CZ" sz="2600" i="1" dirty="0">
                        <a:latin typeface="Cambria Math" panose="02040503050406030204" pitchFamily="18" charset="0"/>
                      </a:rPr>
                      <m:t>∩ </m:t>
                    </m:r>
                  </m:oMath>
                </a14:m>
                <a:r>
                  <a:rPr lang="cs-CZ" sz="2600" dirty="0"/>
                  <a:t>B</a:t>
                </a:r>
                <a:r>
                  <a:rPr lang="cs-CZ" sz="2600" baseline="-25000" dirty="0"/>
                  <a:t>2</a:t>
                </a:r>
                <a:r>
                  <a:rPr lang="cs-CZ" sz="2600" dirty="0"/>
                  <a:t> = </a:t>
                </a:r>
                <a:r>
                  <a:rPr lang="cs-CZ" sz="2600" dirty="0" err="1"/>
                  <a:t>tails</a:t>
                </a:r>
                <a:r>
                  <a:rPr lang="cs-CZ" sz="2600" dirty="0"/>
                  <a:t> on </a:t>
                </a:r>
                <a:r>
                  <a:rPr lang="cs-CZ" sz="2600" dirty="0" err="1"/>
                  <a:t>both</a:t>
                </a:r>
                <a:r>
                  <a:rPr lang="cs-CZ" sz="2600" dirty="0"/>
                  <a:t> </a:t>
                </a:r>
                <a:r>
                  <a:rPr lang="cs-CZ" sz="2600" dirty="0" err="1"/>
                  <a:t>coins</a:t>
                </a:r>
                <a:endParaRPr lang="cs-CZ" sz="2600" dirty="0"/>
              </a:p>
              <a:p>
                <a:r>
                  <a:rPr lang="cs-CZ" sz="2600" dirty="0" err="1"/>
                  <a:t>let‘s</a:t>
                </a:r>
                <a:r>
                  <a:rPr lang="cs-CZ" sz="2600" dirty="0"/>
                  <a:t> </a:t>
                </a:r>
                <a:r>
                  <a:rPr lang="cs-CZ" sz="2600" dirty="0" err="1"/>
                  <a:t>have</a:t>
                </a:r>
                <a:r>
                  <a:rPr lang="cs-CZ" sz="2600" dirty="0"/>
                  <a:t> a fair </a:t>
                </a:r>
                <a:r>
                  <a:rPr lang="cs-CZ" sz="2600" dirty="0" err="1"/>
                  <a:t>coin</a:t>
                </a:r>
                <a:endParaRPr lang="cs-CZ" sz="2600" dirty="0"/>
              </a:p>
              <a:p>
                <a:r>
                  <a:rPr lang="cs-CZ" sz="2600" dirty="0"/>
                  <a:t>P(</a:t>
                </a:r>
                <a:r>
                  <a:rPr lang="cs-CZ" sz="2600" dirty="0" err="1"/>
                  <a:t>ω</a:t>
                </a:r>
                <a:r>
                  <a:rPr lang="cs-CZ" sz="2600" baseline="-25000" dirty="0" err="1"/>
                  <a:t>heads</a:t>
                </a:r>
                <a:r>
                  <a:rPr lang="cs-CZ" sz="2600" dirty="0"/>
                  <a:t>) = P(</a:t>
                </a:r>
                <a:r>
                  <a:rPr lang="cs-CZ" sz="2600" dirty="0" err="1"/>
                  <a:t>ω</a:t>
                </a:r>
                <a:r>
                  <a:rPr lang="cs-CZ" sz="2600" baseline="-25000" dirty="0" err="1"/>
                  <a:t>tails</a:t>
                </a:r>
                <a:r>
                  <a:rPr lang="cs-CZ" sz="2600" dirty="0"/>
                  <a:t>) = 1/2</a:t>
                </a:r>
              </a:p>
              <a:p>
                <a:endParaRPr lang="cs-CZ" sz="2600" dirty="0"/>
              </a:p>
              <a:p>
                <a:r>
                  <a:rPr lang="cs-CZ" sz="2600" dirty="0" err="1"/>
                  <a:t>What</a:t>
                </a:r>
                <a:r>
                  <a:rPr lang="cs-CZ" sz="2600" dirty="0"/>
                  <a:t> </a:t>
                </a:r>
                <a:r>
                  <a:rPr lang="cs-CZ" sz="2600" dirty="0" err="1"/>
                  <a:t>is</a:t>
                </a:r>
                <a:r>
                  <a:rPr lang="cs-CZ" sz="2600" dirty="0"/>
                  <a:t> </a:t>
                </a:r>
                <a:r>
                  <a:rPr lang="cs-CZ" sz="2600" dirty="0" err="1"/>
                  <a:t>the</a:t>
                </a:r>
                <a:r>
                  <a:rPr lang="cs-CZ" sz="2600" dirty="0"/>
                  <a:t> probability </a:t>
                </a:r>
                <a:r>
                  <a:rPr lang="cs-CZ" sz="2600" dirty="0" err="1"/>
                  <a:t>of</a:t>
                </a:r>
                <a:r>
                  <a:rPr lang="cs-CZ" sz="2600" dirty="0"/>
                  <a:t> event B?</a:t>
                </a:r>
              </a:p>
              <a:p>
                <a:r>
                  <a:rPr lang="cs-CZ" sz="2600" dirty="0"/>
                  <a:t>P(B) = P(B</a:t>
                </a:r>
                <a:r>
                  <a:rPr lang="cs-CZ" sz="2600" baseline="-25000" dirty="0"/>
                  <a:t>1</a:t>
                </a:r>
                <a:r>
                  <a:rPr lang="cs-CZ" sz="2600" dirty="0"/>
                  <a:t>)*P(B</a:t>
                </a:r>
                <a:r>
                  <a:rPr lang="cs-CZ" sz="2600" baseline="-25000" dirty="0"/>
                  <a:t>2</a:t>
                </a:r>
                <a:r>
                  <a:rPr lang="cs-CZ" sz="2600" dirty="0"/>
                  <a:t>) = P(</a:t>
                </a:r>
                <a:r>
                  <a:rPr lang="cs-CZ" sz="2600" dirty="0" err="1"/>
                  <a:t>ω</a:t>
                </a:r>
                <a:r>
                  <a:rPr lang="cs-CZ" sz="2600" baseline="-25000" dirty="0" err="1"/>
                  <a:t>tails</a:t>
                </a:r>
                <a:r>
                  <a:rPr lang="cs-CZ" sz="2600" dirty="0"/>
                  <a:t>) * P(</a:t>
                </a:r>
                <a:r>
                  <a:rPr lang="cs-CZ" sz="2600" dirty="0" err="1"/>
                  <a:t>ω</a:t>
                </a:r>
                <a:r>
                  <a:rPr lang="cs-CZ" sz="2600" baseline="-25000" dirty="0" err="1"/>
                  <a:t>tails</a:t>
                </a:r>
                <a:r>
                  <a:rPr lang="cs-CZ" sz="2600" dirty="0"/>
                  <a:t>) = 1/4</a:t>
                </a:r>
              </a:p>
            </p:txBody>
          </p:sp>
        </mc:Choice>
        <mc:Fallback>
          <p:sp>
            <p:nvSpPr>
              <p:cNvPr id="15" name="Obdélník 14">
                <a:extLst>
                  <a:ext uri="{FF2B5EF4-FFF2-40B4-BE49-F238E27FC236}">
                    <a16:creationId xmlns:a16="http://schemas.microsoft.com/office/drawing/2014/main" id="{87E2215B-8BD4-45D8-9EA2-B52CE08371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90" y="1409700"/>
                <a:ext cx="6463853" cy="4893647"/>
              </a:xfrm>
              <a:prstGeom prst="rect">
                <a:avLst/>
              </a:prstGeom>
              <a:blipFill>
                <a:blip r:embed="rId3"/>
                <a:stretch>
                  <a:fillRect l="-1697" t="-996" b="-2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Obrázek 16">
            <a:extLst>
              <a:ext uri="{FF2B5EF4-FFF2-40B4-BE49-F238E27FC236}">
                <a16:creationId xmlns:a16="http://schemas.microsoft.com/office/drawing/2014/main" id="{FDF829EC-4830-4603-BA8D-517655947CD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41056" y="2911969"/>
            <a:ext cx="726634" cy="690079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78386833-3DAB-4091-93A6-CB57E963478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34861" y="5184200"/>
            <a:ext cx="690079" cy="678948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B4159315-123C-4276-AE8E-1C3383D41C6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71403" y="2911969"/>
            <a:ext cx="726634" cy="690079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B4FCE187-9B50-4D9F-8493-B0426593B03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12103" y="4128495"/>
            <a:ext cx="690079" cy="678948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3DAF1F6D-9F58-4325-84D5-013DC35F09F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78085" y="5173069"/>
            <a:ext cx="726634" cy="690079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102A2BCC-757A-4B05-8708-5F6632EE1C9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50270" y="4117364"/>
            <a:ext cx="726634" cy="690079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3751D32F-C45E-4CE6-8419-6D1B2C15EFB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34445" y="2555259"/>
            <a:ext cx="690079" cy="678948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7F7BAD7B-1963-4CB9-9E8A-2C0C78DCC3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24524" y="2566390"/>
            <a:ext cx="690079" cy="6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BDD14158-0649-4B60-B7FF-10CC9B1D57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20526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e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cs-CZ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cs-CZ" dirty="0">
                          <a:latin typeface="Cambria Math" panose="02040503050406030204" pitchFamily="18" charset="0"/>
                        </a:rPr>
                        <m:t>"</m:t>
                      </m:r>
                      <m:r>
                        <m:rPr>
                          <m:nor/>
                        </m:rPr>
                        <a:rPr lang="cs-CZ" dirty="0">
                          <a:latin typeface="Cambria Math" panose="02040503050406030204" pitchFamily="18" charset="0"/>
                        </a:rPr>
                        <m:t>probability</m:t>
                      </m:r>
                      <m:r>
                        <m:rPr>
                          <m:nor/>
                        </m:rPr>
                        <a:rPr lang="cs-CZ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cs-CZ" dirty="0"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cs-CZ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cs-CZ" b="0" i="0" dirty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cs-CZ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cs-CZ" dirty="0">
                          <a:latin typeface="Cambria Math" panose="02040503050406030204" pitchFamily="18" charset="0"/>
                        </a:rPr>
                        <m:t>given</m:t>
                      </m:r>
                      <m:r>
                        <m:rPr>
                          <m:nor/>
                        </m:rPr>
                        <a:rPr lang="cs-CZ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b="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m:rPr>
                          <m:nor/>
                        </m:rPr>
                        <a:rPr lang="cs-CZ" b="0" i="0" dirty="0" smtClean="0">
                          <a:latin typeface="Cambria Math" panose="02040503050406030204" pitchFamily="18" charset="0"/>
                        </a:rPr>
                        <m:t>" </m:t>
                      </m:r>
                    </m:oMath>
                  </m:oMathPara>
                </a14:m>
                <a:endParaRPr lang="cs-CZ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cs-CZ" b="0" dirty="0"/>
                  <a:t>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cs-CZ" b="0" i="0" dirty="0" smtClean="0">
                        <a:latin typeface="Cambria Math" panose="02040503050406030204" pitchFamily="18" charset="0"/>
                      </a:rPr>
                      <m:t>= "</m:t>
                    </m:r>
                    <m:r>
                      <m:rPr>
                        <m:nor/>
                      </m:rPr>
                      <a:rPr lang="cs-CZ" dirty="0">
                        <a:latin typeface="Cambria Math" panose="02040503050406030204" pitchFamily="18" charset="0"/>
                      </a:rPr>
                      <m:t>probability</m:t>
                    </m:r>
                    <m:r>
                      <m:rPr>
                        <m:nor/>
                      </m:rPr>
                      <a:rPr lang="cs-CZ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cs-CZ" b="0" i="0" dirty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cs-CZ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cs-CZ" b="0" i="0" dirty="0" smtClean="0">
                        <a:latin typeface="Cambria Math" panose="02040503050406030204" pitchFamily="18" charset="0"/>
                      </a:rPr>
                      <m:t>observing</m:t>
                    </m:r>
                    <m:r>
                      <m:rPr>
                        <m:nor/>
                      </m:rPr>
                      <a:rPr lang="cs-CZ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cs-CZ" b="0" i="0" dirty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cs-CZ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cs-CZ" b="0" i="0" dirty="0" smtClean="0">
                        <a:latin typeface="Cambria Math" panose="02040503050406030204" pitchFamily="18" charset="0"/>
                      </a:rPr>
                      <m:t>after</m:t>
                    </m:r>
                    <m:r>
                      <m:rPr>
                        <m:nor/>
                      </m:rPr>
                      <a:rPr lang="cs-CZ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cs-CZ" b="0" i="0" dirty="0" smtClean="0"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cs-CZ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cs-CZ" b="0" i="0" dirty="0" smtClean="0">
                        <a:latin typeface="Cambria Math" panose="02040503050406030204" pitchFamily="18" charset="0"/>
                      </a:rPr>
                      <m:t>have</m:t>
                    </m:r>
                    <m:r>
                      <m:rPr>
                        <m:nor/>
                      </m:rPr>
                      <a:rPr lang="cs-CZ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cs-CZ" b="0" i="0" dirty="0" smtClean="0">
                        <a:latin typeface="Cambria Math" panose="02040503050406030204" pitchFamily="18" charset="0"/>
                      </a:rPr>
                      <m:t>been</m:t>
                    </m:r>
                    <m:r>
                      <m:rPr>
                        <m:nor/>
                      </m:rPr>
                      <a:rPr lang="cs-CZ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cs-CZ" b="0" i="0" dirty="0" smtClean="0">
                        <a:latin typeface="Cambria Math" panose="02040503050406030204" pitchFamily="18" charset="0"/>
                      </a:rPr>
                      <m:t>observed</m:t>
                    </m:r>
                    <m:r>
                      <m:rPr>
                        <m:nor/>
                      </m:rPr>
                      <a:rPr lang="cs-CZ" b="0" i="0" dirty="0" smtClean="0">
                        <a:latin typeface="Cambria Math" panose="02040503050406030204" pitchFamily="18" charset="0"/>
                      </a:rPr>
                      <m:t>" 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sz="1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e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cs-CZ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 ∩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cs-CZ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𝑝𝑟𝑜𝑏𝑎𝑏𝑖𝑙𝑖𝑡𝑦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𝑎𝑛𝑑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𝑝𝑟𝑜𝑏𝑎𝑏𝑖𝑙𝑖𝑡𝑦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"</m:t>
                          </m:r>
                        </m:den>
                      </m:f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i="1" dirty="0" err="1"/>
                  <a:t>coin</a:t>
                </a:r>
                <a:r>
                  <a:rPr lang="cs-CZ" i="1" dirty="0"/>
                  <a:t> and </a:t>
                </a:r>
                <a:r>
                  <a:rPr lang="cs-CZ" i="1" dirty="0" err="1"/>
                  <a:t>die</a:t>
                </a:r>
                <a:r>
                  <a:rPr lang="cs-CZ" i="1" dirty="0"/>
                  <a:t> </a:t>
                </a:r>
                <a:r>
                  <a:rPr lang="cs-CZ" i="1" dirty="0" err="1"/>
                  <a:t>example</a:t>
                </a:r>
                <a:r>
                  <a:rPr lang="cs-CZ" i="1" dirty="0"/>
                  <a:t> –  </a:t>
                </a:r>
                <a:r>
                  <a:rPr lang="cs-CZ" i="1" dirty="0" err="1"/>
                  <a:t>toss</a:t>
                </a:r>
                <a:r>
                  <a:rPr lang="cs-CZ" i="1" dirty="0"/>
                  <a:t> and </a:t>
                </a:r>
                <a:r>
                  <a:rPr lang="cs-CZ" i="1" dirty="0" err="1"/>
                  <a:t>roll</a:t>
                </a:r>
                <a:endParaRPr lang="cs-CZ" i="1" dirty="0"/>
              </a:p>
              <a:p>
                <a:pPr marL="0" indent="0">
                  <a:buNone/>
                </a:pPr>
                <a:r>
                  <a:rPr lang="cs-CZ" dirty="0"/>
                  <a:t>C = </a:t>
                </a:r>
                <a:r>
                  <a:rPr lang="cs-CZ" dirty="0" err="1"/>
                  <a:t>tossing</a:t>
                </a:r>
                <a:r>
                  <a:rPr lang="cs-CZ" dirty="0"/>
                  <a:t> </a:t>
                </a:r>
                <a:r>
                  <a:rPr lang="cs-CZ" dirty="0" err="1"/>
                  <a:t>head</a:t>
                </a:r>
                <a:r>
                  <a:rPr lang="cs-CZ" dirty="0"/>
                  <a:t> (A-</a:t>
                </a:r>
                <a:r>
                  <a:rPr lang="cs-CZ" dirty="0" err="1"/>
                  <a:t>side</a:t>
                </a:r>
                <a:r>
                  <a:rPr lang="cs-CZ" dirty="0"/>
                  <a:t>) </a:t>
                </a:r>
                <a:r>
                  <a:rPr lang="cs-CZ" dirty="0" err="1"/>
                  <a:t>with</a:t>
                </a:r>
                <a:r>
                  <a:rPr lang="cs-CZ" dirty="0"/>
                  <a:t> </a:t>
                </a:r>
                <a:r>
                  <a:rPr lang="cs-CZ" dirty="0" err="1"/>
                  <a:t>coin</a:t>
                </a: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D = </a:t>
                </a:r>
                <a:r>
                  <a:rPr lang="cs-CZ" dirty="0" err="1"/>
                  <a:t>rolling</a:t>
                </a:r>
                <a:r>
                  <a:rPr lang="cs-CZ" dirty="0"/>
                  <a:t> 5 </a:t>
                </a:r>
                <a:r>
                  <a:rPr lang="cs-CZ" dirty="0" err="1"/>
                  <a:t>or</a:t>
                </a:r>
                <a:r>
                  <a:rPr lang="cs-CZ" dirty="0"/>
                  <a:t> 6 </a:t>
                </a:r>
                <a:r>
                  <a:rPr lang="cs-CZ" dirty="0" err="1"/>
                  <a:t>with</a:t>
                </a:r>
                <a:r>
                  <a:rPr lang="cs-CZ" dirty="0"/>
                  <a:t> </a:t>
                </a:r>
                <a:r>
                  <a:rPr lang="cs-CZ" dirty="0" err="1"/>
                  <a:t>die</a:t>
                </a: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P(C|D) = probability </a:t>
                </a:r>
                <a:r>
                  <a:rPr lang="cs-CZ" dirty="0" err="1"/>
                  <a:t>of</a:t>
                </a:r>
                <a:r>
                  <a:rPr lang="cs-CZ" dirty="0"/>
                  <a:t> </a:t>
                </a:r>
                <a:r>
                  <a:rPr lang="cs-CZ" dirty="0" err="1"/>
                  <a:t>head</a:t>
                </a:r>
                <a:r>
                  <a:rPr lang="cs-CZ" dirty="0"/>
                  <a:t> (A-</a:t>
                </a:r>
                <a:r>
                  <a:rPr lang="cs-CZ" dirty="0" err="1"/>
                  <a:t>side</a:t>
                </a:r>
                <a:r>
                  <a:rPr lang="cs-CZ" dirty="0"/>
                  <a:t>) </a:t>
                </a:r>
                <a:r>
                  <a:rPr lang="cs-CZ" dirty="0" err="1"/>
                  <a:t>knowing</a:t>
                </a:r>
                <a:r>
                  <a:rPr lang="cs-CZ" dirty="0"/>
                  <a:t> </a:t>
                </a:r>
                <a:r>
                  <a:rPr lang="cs-CZ" dirty="0" err="1"/>
                  <a:t>that</a:t>
                </a:r>
                <a:r>
                  <a:rPr lang="cs-CZ" dirty="0"/>
                  <a:t> 5 </a:t>
                </a:r>
                <a:r>
                  <a:rPr lang="cs-CZ" dirty="0" err="1"/>
                  <a:t>or</a:t>
                </a:r>
                <a:r>
                  <a:rPr lang="cs-CZ" dirty="0"/>
                  <a:t> 6 </a:t>
                </a:r>
                <a:r>
                  <a:rPr lang="cs-CZ" dirty="0" err="1"/>
                  <a:t>was</a:t>
                </a:r>
                <a:r>
                  <a:rPr lang="cs-CZ" dirty="0"/>
                  <a:t> </a:t>
                </a:r>
                <a:r>
                  <a:rPr lang="cs-CZ" dirty="0" err="1"/>
                  <a:t>rolled</a:t>
                </a:r>
                <a:endParaRPr lang="cs-CZ" dirty="0"/>
              </a:p>
            </p:txBody>
          </p:sp>
        </mc:Choice>
        <mc:Fallback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BDD14158-0649-4B60-B7FF-10CC9B1D57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20526" cy="4351338"/>
              </a:xfrm>
              <a:blipFill>
                <a:blip r:embed="rId3"/>
                <a:stretch>
                  <a:fillRect l="-1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dpis 1">
            <a:extLst>
              <a:ext uri="{FF2B5EF4-FFF2-40B4-BE49-F238E27FC236}">
                <a16:creationId xmlns:a16="http://schemas.microsoft.com/office/drawing/2014/main" id="{02B7122E-694F-4F62-B6C6-B7ABABA89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Probability – </a:t>
            </a:r>
            <a:r>
              <a:rPr lang="cs-CZ" b="1" dirty="0" err="1"/>
              <a:t>conditional</a:t>
            </a:r>
            <a:r>
              <a:rPr lang="cs-CZ" b="1" dirty="0"/>
              <a:t> probability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8903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6616</TotalTime>
  <Words>1231</Words>
  <Application>Microsoft Office PowerPoint</Application>
  <PresentationFormat>Širokoúhlá obrazovka</PresentationFormat>
  <Paragraphs>248</Paragraphs>
  <Slides>35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Motiv Office</vt:lpstr>
      <vt:lpstr>Plan for the following lessons</vt:lpstr>
      <vt:lpstr>Introduction to  Bayesian data analysis</vt:lpstr>
      <vt:lpstr>Richard McElreath</vt:lpstr>
      <vt:lpstr>Andrew Gelman</vt:lpstr>
      <vt:lpstr>Probability – some concepts</vt:lpstr>
      <vt:lpstr>Probability – some properties</vt:lpstr>
      <vt:lpstr>Probability – simple computations</vt:lpstr>
      <vt:lpstr>Probability – simple computations 2</vt:lpstr>
      <vt:lpstr>Probability – conditional probability</vt:lpstr>
      <vt:lpstr>Probability – conditional probability</vt:lpstr>
      <vt:lpstr>Probability – conditional probability</vt:lpstr>
      <vt:lpstr>Probability – conditional probability</vt:lpstr>
      <vt:lpstr>Probability – empirical probability</vt:lpstr>
      <vt:lpstr>Probability – empirical probability</vt:lpstr>
      <vt:lpstr>Prezentace aplikace PowerPoint</vt:lpstr>
      <vt:lpstr>Probability - summary</vt:lpstr>
      <vt:lpstr>Bayesian data analysis</vt:lpstr>
      <vt:lpstr>Bayesian data analysis – example</vt:lpstr>
      <vt:lpstr>Study set-up &amp; data</vt:lpstr>
      <vt:lpstr>Generative model</vt:lpstr>
      <vt:lpstr>Generative model – binomial distribution</vt:lpstr>
      <vt:lpstr>Prezentace aplikace PowerPoint</vt:lpstr>
      <vt:lpstr>Connection to NHST</vt:lpstr>
      <vt:lpstr>Estimation by Aproximate Bayesian Computation</vt:lpstr>
      <vt:lpstr>Priors</vt:lpstr>
      <vt:lpstr> </vt:lpstr>
      <vt:lpstr>Estimation by Aproximate Bayesian Computation</vt:lpstr>
      <vt:lpstr>Posterior distribution</vt:lpstr>
      <vt:lpstr>Posterior distribution - characteristics</vt:lpstr>
      <vt:lpstr>Posterior distribution - computations</vt:lpstr>
      <vt:lpstr>Posterior distribution – more computations</vt:lpstr>
      <vt:lpstr>Prezentace aplikace PowerPoint</vt:lpstr>
      <vt:lpstr>Posterior distribution – more computations</vt:lpstr>
      <vt:lpstr>and so on…</vt:lpstr>
      <vt:lpstr>Plan for the following lessons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Bayesian data analysis</dc:title>
  <dc:creator>Amorel</dc:creator>
  <cp:lastModifiedBy>František Bartoš</cp:lastModifiedBy>
  <cp:revision>211</cp:revision>
  <dcterms:created xsi:type="dcterms:W3CDTF">2018-03-14T19:09:53Z</dcterms:created>
  <dcterms:modified xsi:type="dcterms:W3CDTF">2019-03-21T13:33:44Z</dcterms:modified>
</cp:coreProperties>
</file>