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10EE3-514A-4EDA-92E7-FC22E0E749F7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6856A-C8A0-44E3-BB74-A16A7B7123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706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03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7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6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80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9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3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9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93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6C9B2-4C52-4DBA-BB7A-F8935E821EE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F444A-5BE3-42FD-9CFE-832358C85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74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Laboratory</a:t>
            </a:r>
            <a:r>
              <a:rPr lang="cs-CZ" sz="3600" dirty="0" smtClean="0"/>
              <a:t> </a:t>
            </a:r>
            <a:r>
              <a:rPr lang="cs-CZ" sz="3600" dirty="0" err="1" smtClean="0"/>
              <a:t>testing</a:t>
            </a:r>
            <a:r>
              <a:rPr lang="cs-CZ" sz="3600" dirty="0" smtClean="0"/>
              <a:t> – </a:t>
            </a:r>
            <a:r>
              <a:rPr lang="cs-CZ" sz="3600" dirty="0" err="1" smtClean="0"/>
              <a:t>key</a:t>
            </a:r>
            <a:r>
              <a:rPr lang="cs-CZ" sz="3600" dirty="0" smtClean="0"/>
              <a:t> </a:t>
            </a:r>
            <a:r>
              <a:rPr lang="cs-CZ" sz="3600" dirty="0" err="1" smtClean="0"/>
              <a:t>words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4242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Urine </a:t>
            </a:r>
            <a:r>
              <a:rPr lang="cs-CZ" dirty="0" err="1" smtClean="0"/>
              <a:t>chemistry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 (</a:t>
            </a:r>
            <a:r>
              <a:rPr lang="cs-CZ" dirty="0" err="1" smtClean="0"/>
              <a:t>strips</a:t>
            </a:r>
            <a:r>
              <a:rPr lang="cs-CZ" dirty="0" smtClean="0"/>
              <a:t>) and urine </a:t>
            </a:r>
            <a:r>
              <a:rPr lang="cs-CZ" dirty="0" err="1" smtClean="0"/>
              <a:t>elements</a:t>
            </a:r>
            <a:r>
              <a:rPr lang="cs-CZ" dirty="0" smtClean="0"/>
              <a:t> (</a:t>
            </a:r>
            <a:r>
              <a:rPr lang="cs-CZ" dirty="0" err="1" smtClean="0"/>
              <a:t>automated</a:t>
            </a:r>
            <a:r>
              <a:rPr lang="cs-CZ" dirty="0" smtClean="0"/>
              <a:t> </a:t>
            </a:r>
            <a:r>
              <a:rPr lang="cs-CZ" dirty="0" err="1" smtClean="0"/>
              <a:t>microscopy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flow</a:t>
            </a:r>
            <a:r>
              <a:rPr lang="cs-CZ" dirty="0" smtClean="0"/>
              <a:t> </a:t>
            </a:r>
            <a:r>
              <a:rPr lang="cs-CZ" dirty="0" err="1" smtClean="0"/>
              <a:t>cytometry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Diuresis</a:t>
            </a:r>
            <a:r>
              <a:rPr lang="cs-CZ" dirty="0" smtClean="0"/>
              <a:t> (ml/24 </a:t>
            </a:r>
            <a:r>
              <a:rPr lang="cs-CZ" dirty="0" err="1" smtClean="0"/>
              <a:t>hours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S-urea, S-</a:t>
            </a:r>
            <a:r>
              <a:rPr lang="cs-CZ" dirty="0" err="1" smtClean="0"/>
              <a:t>creatinine</a:t>
            </a:r>
            <a:r>
              <a:rPr lang="cs-CZ" dirty="0" smtClean="0"/>
              <a:t>, S- and U-osmolality</a:t>
            </a:r>
          </a:p>
          <a:p>
            <a:r>
              <a:rPr lang="cs-CZ" dirty="0" smtClean="0"/>
              <a:t>GFR: </a:t>
            </a:r>
            <a:r>
              <a:rPr lang="cs-CZ" dirty="0" err="1" smtClean="0"/>
              <a:t>clearance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creatinine</a:t>
            </a:r>
            <a:r>
              <a:rPr lang="cs-CZ" dirty="0" smtClean="0"/>
              <a:t> </a:t>
            </a:r>
            <a:r>
              <a:rPr lang="cs-CZ" dirty="0" err="1" smtClean="0"/>
              <a:t>corrected</a:t>
            </a:r>
            <a:r>
              <a:rPr lang="cs-CZ" dirty="0" smtClean="0"/>
              <a:t> on BSA 1.72 m2</a:t>
            </a:r>
          </a:p>
          <a:p>
            <a:r>
              <a:rPr lang="cs-CZ" dirty="0" err="1" smtClean="0"/>
              <a:t>eGFR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err="1" smtClean="0"/>
              <a:t>creatinine</a:t>
            </a:r>
            <a:r>
              <a:rPr lang="cs-CZ" dirty="0" smtClean="0"/>
              <a:t> – </a:t>
            </a:r>
            <a:r>
              <a:rPr lang="cs-CZ" dirty="0" err="1" smtClean="0"/>
              <a:t>Schwartz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, </a:t>
            </a:r>
            <a:r>
              <a:rPr lang="cs-CZ" dirty="0" err="1" smtClean="0"/>
              <a:t>cystatin</a:t>
            </a:r>
            <a:r>
              <a:rPr lang="cs-CZ" dirty="0" smtClean="0"/>
              <a:t> C – </a:t>
            </a:r>
            <a:r>
              <a:rPr lang="cs-CZ" dirty="0" err="1" smtClean="0"/>
              <a:t>Grubb</a:t>
            </a:r>
            <a:r>
              <a:rPr lang="cs-CZ" dirty="0"/>
              <a:t> </a:t>
            </a:r>
            <a:r>
              <a:rPr lang="cs-CZ" dirty="0" err="1" smtClean="0"/>
              <a:t>formula</a:t>
            </a:r>
            <a:endParaRPr lang="cs-CZ" dirty="0" smtClean="0"/>
          </a:p>
          <a:p>
            <a:r>
              <a:rPr lang="cs-CZ" dirty="0" err="1" smtClean="0"/>
              <a:t>eGFR</a:t>
            </a:r>
            <a:r>
              <a:rPr lang="cs-CZ" dirty="0" smtClean="0"/>
              <a:t> </a:t>
            </a:r>
            <a:r>
              <a:rPr lang="cs-CZ" dirty="0" err="1" smtClean="0"/>
              <a:t>adults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err="1" smtClean="0"/>
              <a:t>creatinine</a:t>
            </a:r>
            <a:r>
              <a:rPr lang="cs-CZ" dirty="0" smtClean="0"/>
              <a:t> – CKD-EPI, BIS-FAS (full </a:t>
            </a:r>
            <a:r>
              <a:rPr lang="cs-CZ" dirty="0" err="1" smtClean="0"/>
              <a:t>age</a:t>
            </a:r>
            <a:r>
              <a:rPr lang="cs-CZ" dirty="0" smtClean="0"/>
              <a:t>), </a:t>
            </a:r>
            <a:r>
              <a:rPr lang="cs-CZ" dirty="0" err="1" smtClean="0"/>
              <a:t>cystatin</a:t>
            </a:r>
            <a:r>
              <a:rPr lang="cs-CZ" dirty="0" smtClean="0"/>
              <a:t> C – </a:t>
            </a:r>
            <a:r>
              <a:rPr lang="cs-CZ" dirty="0" err="1" smtClean="0"/>
              <a:t>Grubb</a:t>
            </a:r>
            <a:r>
              <a:rPr lang="cs-CZ" dirty="0" smtClean="0"/>
              <a:t>, CKD-EPI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3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concentration</a:t>
            </a:r>
            <a:r>
              <a:rPr lang="cs-CZ" dirty="0" smtClean="0"/>
              <a:t> test </a:t>
            </a:r>
            <a:br>
              <a:rPr lang="cs-CZ" dirty="0" smtClean="0"/>
            </a:br>
            <a:r>
              <a:rPr lang="cs-CZ" dirty="0" err="1" smtClean="0"/>
              <a:t>fractional</a:t>
            </a:r>
            <a:r>
              <a:rPr lang="cs-CZ" dirty="0" smtClean="0"/>
              <a:t> </a:t>
            </a:r>
            <a:r>
              <a:rPr lang="cs-CZ" dirty="0" err="1" smtClean="0"/>
              <a:t>excretion</a:t>
            </a:r>
            <a:r>
              <a:rPr lang="cs-CZ" dirty="0" smtClean="0"/>
              <a:t> EF- Na, EF-K</a:t>
            </a:r>
            <a:br>
              <a:rPr lang="cs-CZ" dirty="0" smtClean="0"/>
            </a:br>
            <a:r>
              <a:rPr lang="cs-CZ" dirty="0" err="1" smtClean="0"/>
              <a:t>clearance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free </a:t>
            </a:r>
            <a:r>
              <a:rPr lang="cs-CZ" dirty="0" err="1" smtClean="0"/>
              <a:t>solute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NAG/</a:t>
            </a:r>
            <a:r>
              <a:rPr lang="cs-CZ" dirty="0" err="1" smtClean="0"/>
              <a:t>creatinin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NGAL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micro</a:t>
            </a:r>
            <a:r>
              <a:rPr lang="cs-CZ" dirty="0" smtClean="0"/>
              <a:t>)</a:t>
            </a:r>
            <a:r>
              <a:rPr lang="cs-CZ" dirty="0" err="1" smtClean="0"/>
              <a:t>albuminuria</a:t>
            </a:r>
            <a:r>
              <a:rPr lang="cs-CZ" dirty="0" smtClean="0"/>
              <a:t>/</a:t>
            </a:r>
            <a:r>
              <a:rPr lang="cs-CZ" dirty="0" err="1" smtClean="0"/>
              <a:t>creatinin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alfa-1 </a:t>
            </a:r>
            <a:r>
              <a:rPr lang="cs-CZ" dirty="0" err="1" smtClean="0"/>
              <a:t>microglobulinuria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Proteinuria</a:t>
            </a:r>
            <a:r>
              <a:rPr lang="cs-CZ" dirty="0" smtClean="0"/>
              <a:t> – </a:t>
            </a:r>
            <a:r>
              <a:rPr lang="cs-CZ" dirty="0" err="1" smtClean="0"/>
              <a:t>total</a:t>
            </a:r>
            <a:r>
              <a:rPr lang="cs-CZ" dirty="0" smtClean="0"/>
              <a:t> protein, </a:t>
            </a:r>
            <a:r>
              <a:rPr lang="cs-CZ" dirty="0" err="1" smtClean="0"/>
              <a:t>electrophoresis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proteins</a:t>
            </a:r>
            <a:r>
              <a:rPr lang="cs-CZ" dirty="0" smtClean="0"/>
              <a:t> in urine, BJP</a:t>
            </a:r>
          </a:p>
          <a:p>
            <a:pPr marL="0" indent="0">
              <a:buNone/>
            </a:pPr>
            <a:r>
              <a:rPr lang="cs-CZ" dirty="0" err="1" smtClean="0"/>
              <a:t>Nordin</a:t>
            </a:r>
            <a:r>
              <a:rPr lang="cs-CZ" dirty="0" smtClean="0"/>
              <a:t> index (Ca/</a:t>
            </a:r>
            <a:r>
              <a:rPr lang="cs-CZ" dirty="0" err="1" smtClean="0"/>
              <a:t>creatinin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5142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</Words>
  <Application>Microsoft Office PowerPoint</Application>
  <PresentationFormat>Širokoúhlá obrazovka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Renal function tests</vt:lpstr>
      <vt:lpstr>Renal function tests</vt:lpstr>
      <vt:lpstr>Renal function tests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function tests</dc:title>
  <dc:creator>Jan Lány</dc:creator>
  <cp:lastModifiedBy>Jan Lány</cp:lastModifiedBy>
  <cp:revision>4</cp:revision>
  <cp:lastPrinted>2020-11-22T18:45:31Z</cp:lastPrinted>
  <dcterms:created xsi:type="dcterms:W3CDTF">2020-11-22T18:34:15Z</dcterms:created>
  <dcterms:modified xsi:type="dcterms:W3CDTF">2020-11-22T18:45:35Z</dcterms:modified>
</cp:coreProperties>
</file>