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65" r:id="rId14"/>
    <p:sldId id="275" r:id="rId15"/>
    <p:sldId id="266" r:id="rId16"/>
    <p:sldId id="267" r:id="rId17"/>
    <p:sldId id="268" r:id="rId18"/>
    <p:sldId id="271" r:id="rId19"/>
    <p:sldId id="276" r:id="rId20"/>
    <p:sldId id="269" r:id="rId21"/>
    <p:sldId id="27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980728"/>
            <a:ext cx="7469652" cy="56886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Liver </a:t>
            </a:r>
            <a:r>
              <a:rPr lang="cs-CZ" b="1" dirty="0" err="1" smtClean="0">
                <a:solidFill>
                  <a:srgbClr val="FFFF00"/>
                </a:solidFill>
              </a:rPr>
              <a:t>function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tests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err="1" smtClean="0">
                <a:solidFill>
                  <a:srgbClr val="FFFF00"/>
                </a:solidFill>
              </a:rPr>
              <a:t>Hyperbilirubinemias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Liver </a:t>
            </a:r>
            <a:r>
              <a:rPr lang="cs-CZ" dirty="0" err="1" smtClean="0"/>
              <a:t>detoxification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ctivity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ammonia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amino</a:t>
            </a:r>
            <a:r>
              <a:rPr lang="cs-CZ" sz="2000" dirty="0" smtClean="0"/>
              <a:t> </a:t>
            </a:r>
            <a:r>
              <a:rPr lang="cs-CZ" sz="2000" dirty="0" err="1" smtClean="0"/>
              <a:t>acids</a:t>
            </a:r>
            <a:r>
              <a:rPr lang="cs-CZ" sz="2000" dirty="0" smtClean="0"/>
              <a:t> </a:t>
            </a:r>
            <a:r>
              <a:rPr lang="cs-CZ" sz="2000" dirty="0" err="1" smtClean="0"/>
              <a:t>metabolism</a:t>
            </a:r>
            <a:r>
              <a:rPr lang="cs-CZ" sz="2000" dirty="0" smtClean="0"/>
              <a:t> </a:t>
            </a:r>
            <a:r>
              <a:rPr lang="cs-CZ" sz="2000" dirty="0" err="1" smtClean="0"/>
              <a:t>product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ureogenesis</a:t>
            </a:r>
            <a:r>
              <a:rPr lang="cs-CZ" sz="2000" dirty="0" smtClean="0"/>
              <a:t> </a:t>
            </a:r>
            <a:r>
              <a:rPr lang="cs-CZ" sz="2000" dirty="0" err="1" smtClean="0"/>
              <a:t>disoder</a:t>
            </a:r>
            <a:r>
              <a:rPr lang="cs-CZ" sz="2000" dirty="0" smtClean="0"/>
              <a:t> </a:t>
            </a:r>
            <a:r>
              <a:rPr lang="cs-CZ" sz="2000" dirty="0" err="1" smtClean="0"/>
              <a:t>marker</a:t>
            </a:r>
            <a:endParaRPr lang="cs-CZ" sz="2000" dirty="0" smtClean="0"/>
          </a:p>
          <a:p>
            <a:r>
              <a:rPr lang="cs-CZ" sz="2000" dirty="0" smtClean="0"/>
              <a:t>• liver </a:t>
            </a:r>
            <a:r>
              <a:rPr lang="cs-CZ" sz="2000" dirty="0" err="1" smtClean="0"/>
              <a:t>failure</a:t>
            </a:r>
            <a:r>
              <a:rPr lang="cs-CZ" sz="2000" dirty="0" smtClean="0"/>
              <a:t>, </a:t>
            </a:r>
            <a:r>
              <a:rPr lang="cs-CZ" sz="2000" dirty="0" err="1" smtClean="0"/>
              <a:t>inborn</a:t>
            </a:r>
            <a:r>
              <a:rPr lang="cs-CZ" sz="2000" dirty="0" smtClean="0"/>
              <a:t> </a:t>
            </a:r>
            <a:r>
              <a:rPr lang="cs-CZ" sz="2000" dirty="0" err="1" smtClean="0"/>
              <a:t>metabolic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endParaRPr lang="cs-CZ" sz="2000" dirty="0" smtClean="0"/>
          </a:p>
          <a:p>
            <a:r>
              <a:rPr lang="cs-CZ" sz="2000" dirty="0"/>
              <a:t>• </a:t>
            </a:r>
            <a:r>
              <a:rPr lang="cs-CZ" sz="2000" dirty="0" smtClean="0"/>
              <a:t>PR: 21 – 71 </a:t>
            </a:r>
            <a:r>
              <a:rPr lang="el-GR" sz="2000" dirty="0" smtClean="0"/>
              <a:t>μ</a:t>
            </a:r>
            <a:r>
              <a:rPr lang="cs-CZ" sz="2000" dirty="0" smtClean="0"/>
              <a:t>mol/L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men</a:t>
            </a:r>
            <a:endParaRPr lang="cs-CZ" sz="2000" dirty="0" smtClean="0"/>
          </a:p>
          <a:p>
            <a:r>
              <a:rPr lang="cs-CZ" sz="2000" dirty="0" smtClean="0"/>
              <a:t>• PR: 19 – 63 </a:t>
            </a:r>
            <a:r>
              <a:rPr lang="el-GR" sz="2000" dirty="0"/>
              <a:t>μ</a:t>
            </a:r>
            <a:r>
              <a:rPr lang="cs-CZ" sz="2000" dirty="0"/>
              <a:t>mol/L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 smtClean="0"/>
              <a:t>women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40770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derivation</a:t>
            </a:r>
            <a:r>
              <a:rPr lang="cs-CZ" sz="2000" dirty="0"/>
              <a:t> → </a:t>
            </a:r>
            <a:r>
              <a:rPr lang="cs-CZ" sz="2000" dirty="0" err="1"/>
              <a:t>conjugation</a:t>
            </a:r>
            <a:r>
              <a:rPr lang="cs-CZ" sz="2000" dirty="0"/>
              <a:t> → </a:t>
            </a:r>
            <a:r>
              <a:rPr lang="cs-CZ" sz="2000" dirty="0" err="1"/>
              <a:t>excretion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3801814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bilirubin 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metabolism</a:t>
            </a:r>
            <a:r>
              <a:rPr lang="cs-CZ" sz="2000" dirty="0" smtClean="0"/>
              <a:t>: </a:t>
            </a:r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about</a:t>
            </a:r>
            <a:r>
              <a:rPr lang="cs-CZ" sz="2000" dirty="0" smtClean="0"/>
              <a:t> 450 </a:t>
            </a:r>
            <a:r>
              <a:rPr lang="el-GR" sz="2000" dirty="0"/>
              <a:t>μ</a:t>
            </a:r>
            <a:r>
              <a:rPr lang="cs-CZ" sz="2000" dirty="0" smtClean="0"/>
              <a:t>mol </a:t>
            </a:r>
            <a:r>
              <a:rPr lang="cs-CZ" sz="2000" dirty="0" err="1" smtClean="0"/>
              <a:t>daily</a:t>
            </a:r>
            <a:endParaRPr lang="cs-CZ" sz="2000" dirty="0" smtClean="0"/>
          </a:p>
          <a:p>
            <a:r>
              <a:rPr lang="cs-CZ" sz="2000" dirty="0" smtClean="0"/>
              <a:t>• PR: 2 </a:t>
            </a:r>
            <a:r>
              <a:rPr lang="cs-CZ" sz="2000" dirty="0"/>
              <a:t>– </a:t>
            </a:r>
            <a:r>
              <a:rPr lang="cs-CZ" sz="2000" dirty="0" smtClean="0"/>
              <a:t>17 </a:t>
            </a:r>
            <a:r>
              <a:rPr lang="el-GR" sz="2000" dirty="0"/>
              <a:t>μ</a:t>
            </a:r>
            <a:r>
              <a:rPr lang="cs-CZ" sz="2000" dirty="0"/>
              <a:t>mol/L </a:t>
            </a:r>
            <a:endParaRPr lang="cs-CZ" sz="20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298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biliary</a:t>
            </a:r>
            <a:r>
              <a:rPr lang="cs-CZ" sz="2000" dirty="0" smtClean="0"/>
              <a:t> </a:t>
            </a:r>
            <a:r>
              <a:rPr lang="cs-CZ" sz="2000" dirty="0" err="1" smtClean="0"/>
              <a:t>tract</a:t>
            </a:r>
            <a:r>
              <a:rPr lang="cs-CZ" sz="2000" dirty="0" smtClean="0"/>
              <a:t> </a:t>
            </a:r>
            <a:r>
              <a:rPr lang="cs-CZ" sz="2000" dirty="0" err="1" smtClean="0"/>
              <a:t>blockage</a:t>
            </a:r>
            <a:r>
              <a:rPr lang="cs-CZ" sz="2000" dirty="0" smtClean="0"/>
              <a:t> → no bilirubin </a:t>
            </a:r>
            <a:r>
              <a:rPr lang="cs-CZ" sz="2000" dirty="0" err="1" smtClean="0"/>
              <a:t>excretion</a:t>
            </a:r>
            <a:r>
              <a:rPr lang="cs-CZ" sz="2000" dirty="0" smtClean="0"/>
              <a:t> → </a:t>
            </a:r>
            <a:r>
              <a:rPr lang="cs-CZ" sz="2000" dirty="0" err="1" smtClean="0"/>
              <a:t>rise</a:t>
            </a:r>
            <a:r>
              <a:rPr lang="cs-CZ" sz="2000" dirty="0" smtClean="0"/>
              <a:t> </a:t>
            </a:r>
            <a:r>
              <a:rPr lang="cs-CZ" sz="2000" dirty="0" err="1" smtClean="0"/>
              <a:t>serum</a:t>
            </a:r>
            <a:r>
              <a:rPr lang="cs-CZ" sz="2000" dirty="0" smtClean="0"/>
              <a:t> Bil </a:t>
            </a:r>
            <a:r>
              <a:rPr lang="cs-CZ" sz="2000" dirty="0" err="1" smtClean="0"/>
              <a:t>concentraciton</a:t>
            </a:r>
            <a:r>
              <a:rPr lang="cs-CZ" sz="2000" dirty="0" smtClean="0"/>
              <a:t> → </a:t>
            </a:r>
            <a:r>
              <a:rPr lang="cs-CZ" sz="2000" b="1" dirty="0" err="1" smtClean="0"/>
              <a:t>jaundice</a:t>
            </a:r>
            <a:endParaRPr lang="cs-CZ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56" y="1111516"/>
            <a:ext cx="2839227" cy="447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Bilirubin </a:t>
            </a:r>
            <a:r>
              <a:rPr lang="cs-CZ" dirty="0" err="1" smtClean="0"/>
              <a:t>metabolism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64" y="1196752"/>
            <a:ext cx="5223048" cy="548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4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Causes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jaundice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1412776"/>
            <a:ext cx="8172450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Jaundice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prehepatal</a:t>
            </a:r>
            <a:r>
              <a:rPr lang="cs-CZ" sz="2000" b="1" dirty="0" smtClean="0">
                <a:solidFill>
                  <a:srgbClr val="FF0000"/>
                </a:solidFill>
              </a:rPr>
              <a:t> (</a:t>
            </a:r>
            <a:r>
              <a:rPr lang="cs-CZ" sz="2000" b="1" dirty="0" err="1" smtClean="0">
                <a:solidFill>
                  <a:srgbClr val="FF0000"/>
                </a:solidFill>
              </a:rPr>
              <a:t>haemolytic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haemolysis</a:t>
            </a:r>
            <a:r>
              <a:rPr lang="cs-CZ" sz="2000" dirty="0" smtClean="0"/>
              <a:t> → </a:t>
            </a:r>
            <a:r>
              <a:rPr lang="cs-CZ" sz="2000" dirty="0" err="1" smtClean="0"/>
              <a:t>increased</a:t>
            </a:r>
            <a:r>
              <a:rPr lang="cs-CZ" sz="2000" dirty="0" smtClean="0"/>
              <a:t> Bil </a:t>
            </a:r>
            <a:r>
              <a:rPr lang="cs-CZ" sz="2000" dirty="0" err="1" smtClean="0"/>
              <a:t>production</a:t>
            </a:r>
            <a:endParaRPr lang="cs-CZ" sz="2000" dirty="0" smtClean="0"/>
          </a:p>
          <a:p>
            <a:r>
              <a:rPr lang="cs-CZ" sz="2000" dirty="0" smtClean="0"/>
              <a:t>• no Bil in urine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newborns</a:t>
            </a:r>
            <a:r>
              <a:rPr lang="cs-CZ" sz="2000" dirty="0" smtClean="0"/>
              <a:t>: </a:t>
            </a:r>
            <a:r>
              <a:rPr lang="cs-CZ" sz="2000" dirty="0" err="1" smtClean="0"/>
              <a:t>careful</a:t>
            </a:r>
            <a:r>
              <a:rPr lang="cs-CZ" sz="2000" dirty="0" smtClean="0"/>
              <a:t> monitoring: </a:t>
            </a:r>
            <a:r>
              <a:rPr lang="cs-CZ" sz="2000" dirty="0" err="1" smtClean="0"/>
              <a:t>phototherapy</a:t>
            </a:r>
            <a:r>
              <a:rPr lang="cs-CZ" sz="2000" dirty="0" smtClean="0"/>
              <a:t> (&gt;200 </a:t>
            </a:r>
            <a:r>
              <a:rPr lang="el-GR" sz="2000" dirty="0"/>
              <a:t>μ</a:t>
            </a:r>
            <a:r>
              <a:rPr lang="cs-CZ" sz="2000" dirty="0" smtClean="0"/>
              <a:t>mol)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</a:t>
            </a:r>
            <a:r>
              <a:rPr lang="cs-CZ" sz="2000" dirty="0" err="1" smtClean="0"/>
              <a:t>exchange</a:t>
            </a:r>
            <a:r>
              <a:rPr lang="cs-CZ" sz="2000" dirty="0" smtClean="0"/>
              <a:t> </a:t>
            </a:r>
            <a:r>
              <a:rPr lang="cs-CZ" sz="2000" dirty="0" err="1" smtClean="0"/>
              <a:t>transfusion</a:t>
            </a:r>
            <a:r>
              <a:rPr lang="cs-CZ" sz="2000" dirty="0"/>
              <a:t> </a:t>
            </a:r>
            <a:r>
              <a:rPr lang="cs-CZ" sz="2000" dirty="0" smtClean="0"/>
              <a:t>(&gt;300 </a:t>
            </a:r>
            <a:r>
              <a:rPr lang="el-GR" sz="2000" dirty="0"/>
              <a:t>μ</a:t>
            </a:r>
            <a:r>
              <a:rPr lang="cs-CZ" sz="2000" dirty="0"/>
              <a:t>mol) </a:t>
            </a:r>
            <a:endParaRPr lang="cs-CZ" sz="20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3236783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hepatal</a:t>
            </a:r>
            <a:r>
              <a:rPr lang="cs-CZ" sz="2000" b="1" dirty="0" smtClean="0">
                <a:solidFill>
                  <a:srgbClr val="FF0000"/>
                </a:solidFill>
              </a:rPr>
              <a:t> (</a:t>
            </a:r>
            <a:r>
              <a:rPr lang="cs-CZ" sz="2000" b="1" dirty="0" err="1" smtClean="0">
                <a:solidFill>
                  <a:srgbClr val="FF0000"/>
                </a:solidFill>
              </a:rPr>
              <a:t>hepatocellular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liver </a:t>
            </a:r>
            <a:r>
              <a:rPr lang="cs-CZ" sz="2000" dirty="0" err="1" smtClean="0"/>
              <a:t>inability</a:t>
            </a:r>
            <a:r>
              <a:rPr lang="cs-CZ" sz="2000" dirty="0" smtClean="0"/>
              <a:t> to </a:t>
            </a:r>
            <a:r>
              <a:rPr lang="cs-CZ" sz="2000" dirty="0" err="1" smtClean="0"/>
              <a:t>accept</a:t>
            </a:r>
            <a:r>
              <a:rPr lang="cs-CZ" sz="2000" dirty="0" smtClean="0"/>
              <a:t>, </a:t>
            </a:r>
            <a:r>
              <a:rPr lang="cs-CZ" sz="2000" dirty="0" err="1" smtClean="0"/>
              <a:t>conjugate</a:t>
            </a:r>
            <a:r>
              <a:rPr lang="cs-CZ" sz="2000" dirty="0" smtClean="0"/>
              <a:t> and </a:t>
            </a:r>
            <a:r>
              <a:rPr lang="cs-CZ" sz="2000" dirty="0" err="1" smtClean="0"/>
              <a:t>excrete</a:t>
            </a:r>
            <a:r>
              <a:rPr lang="cs-CZ" sz="2000" dirty="0" smtClean="0"/>
              <a:t> Bil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bile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rised</a:t>
            </a:r>
            <a:r>
              <a:rPr lang="cs-CZ" sz="2000" dirty="0" smtClean="0"/>
              <a:t> Bil in </a:t>
            </a:r>
            <a:r>
              <a:rPr lang="cs-CZ" sz="2000" dirty="0" err="1" smtClean="0"/>
              <a:t>serum</a:t>
            </a:r>
            <a:endParaRPr lang="cs-CZ" sz="2000" dirty="0" smtClean="0"/>
          </a:p>
          <a:p>
            <a:r>
              <a:rPr lang="cs-CZ" sz="2000" dirty="0" smtClean="0"/>
              <a:t>• Bil in urine (</a:t>
            </a:r>
            <a:r>
              <a:rPr lang="cs-CZ" sz="2000" dirty="0" err="1" smtClean="0"/>
              <a:t>dark</a:t>
            </a:r>
            <a:r>
              <a:rPr lang="cs-CZ" sz="2000" dirty="0" smtClean="0"/>
              <a:t> </a:t>
            </a:r>
            <a:r>
              <a:rPr lang="cs-CZ" sz="2000" dirty="0" err="1" smtClean="0"/>
              <a:t>colour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hypocholic</a:t>
            </a:r>
            <a:r>
              <a:rPr lang="cs-CZ" sz="2000" dirty="0" smtClean="0"/>
              <a:t> </a:t>
            </a:r>
            <a:r>
              <a:rPr lang="cs-CZ" sz="2000" dirty="0" err="1" smtClean="0"/>
              <a:t>stool</a:t>
            </a:r>
            <a:r>
              <a:rPr lang="cs-CZ" sz="2000" dirty="0" smtClean="0"/>
              <a:t> (</a:t>
            </a:r>
            <a:r>
              <a:rPr lang="cs-CZ" sz="2000" dirty="0" err="1" smtClean="0"/>
              <a:t>light</a:t>
            </a:r>
            <a:r>
              <a:rPr lang="cs-CZ" sz="2000" dirty="0" smtClean="0"/>
              <a:t> </a:t>
            </a:r>
            <a:r>
              <a:rPr lang="cs-CZ" sz="2000" dirty="0" err="1" smtClean="0"/>
              <a:t>colour</a:t>
            </a:r>
            <a:r>
              <a:rPr lang="cs-CZ" sz="2000" dirty="0" smtClean="0"/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90400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posthepatal</a:t>
            </a:r>
            <a:r>
              <a:rPr lang="cs-CZ" sz="2000" b="1" dirty="0" smtClean="0">
                <a:solidFill>
                  <a:srgbClr val="FF0000"/>
                </a:solidFill>
              </a:rPr>
              <a:t> (</a:t>
            </a:r>
            <a:r>
              <a:rPr lang="cs-CZ" sz="2000" b="1" dirty="0" err="1" smtClean="0">
                <a:solidFill>
                  <a:srgbClr val="FF0000"/>
                </a:solidFill>
              </a:rPr>
              <a:t>obstructive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liver </a:t>
            </a:r>
            <a:r>
              <a:rPr lang="cs-CZ" sz="2000" dirty="0" err="1" smtClean="0"/>
              <a:t>inability</a:t>
            </a:r>
            <a:r>
              <a:rPr lang="cs-CZ" sz="2000" dirty="0" smtClean="0"/>
              <a:t> </a:t>
            </a:r>
            <a:r>
              <a:rPr lang="cs-CZ" sz="2000" dirty="0"/>
              <a:t>to </a:t>
            </a:r>
            <a:r>
              <a:rPr lang="cs-CZ" sz="2000" dirty="0" err="1"/>
              <a:t>excrete</a:t>
            </a:r>
            <a:r>
              <a:rPr lang="cs-CZ" sz="2000" dirty="0"/>
              <a:t> </a:t>
            </a:r>
            <a:r>
              <a:rPr lang="cs-CZ" sz="2000" dirty="0" err="1" smtClean="0"/>
              <a:t>conjugated</a:t>
            </a:r>
            <a:r>
              <a:rPr lang="cs-CZ" sz="2000" dirty="0" smtClean="0"/>
              <a:t> Bil → </a:t>
            </a:r>
            <a:r>
              <a:rPr lang="cs-CZ" sz="2000" dirty="0" err="1" smtClean="0"/>
              <a:t>back</a:t>
            </a:r>
            <a:r>
              <a:rPr lang="cs-CZ" sz="2000" dirty="0" smtClean="0"/>
              <a:t> to </a:t>
            </a:r>
            <a:r>
              <a:rPr lang="cs-CZ" sz="2000" dirty="0" err="1" smtClean="0"/>
              <a:t>blood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rised</a:t>
            </a:r>
            <a:r>
              <a:rPr lang="cs-CZ" sz="2000" dirty="0" smtClean="0"/>
              <a:t> Bil in </a:t>
            </a:r>
            <a:r>
              <a:rPr lang="cs-CZ" sz="2000" dirty="0" err="1" smtClean="0"/>
              <a:t>serum</a:t>
            </a:r>
            <a:endParaRPr lang="cs-CZ" sz="2000" dirty="0" smtClean="0"/>
          </a:p>
          <a:p>
            <a:r>
              <a:rPr lang="cs-CZ" sz="2000" dirty="0" smtClean="0"/>
              <a:t>• Bil in urine (</a:t>
            </a:r>
            <a:r>
              <a:rPr lang="cs-CZ" sz="2000" dirty="0" err="1" smtClean="0"/>
              <a:t>dark</a:t>
            </a:r>
            <a:r>
              <a:rPr lang="cs-CZ" sz="2000" dirty="0" smtClean="0"/>
              <a:t> </a:t>
            </a:r>
            <a:r>
              <a:rPr lang="cs-CZ" sz="2000" dirty="0" err="1" smtClean="0"/>
              <a:t>colour</a:t>
            </a:r>
            <a:r>
              <a:rPr lang="cs-CZ" sz="2000" dirty="0" smtClean="0"/>
              <a:t>), no </a:t>
            </a:r>
            <a:r>
              <a:rPr lang="cs-CZ" sz="2000" dirty="0" err="1" smtClean="0"/>
              <a:t>urobilinogen</a:t>
            </a:r>
            <a:r>
              <a:rPr lang="cs-CZ" sz="2000" dirty="0" smtClean="0"/>
              <a:t> in urine  </a:t>
            </a:r>
          </a:p>
          <a:p>
            <a:r>
              <a:rPr lang="cs-CZ" sz="2000" dirty="0" smtClean="0"/>
              <a:t>• no Bil in </a:t>
            </a:r>
            <a:r>
              <a:rPr lang="cs-CZ" sz="2000" dirty="0" err="1" smtClean="0"/>
              <a:t>bile</a:t>
            </a:r>
            <a:r>
              <a:rPr lang="cs-CZ" sz="2000" dirty="0" smtClean="0"/>
              <a:t> → </a:t>
            </a:r>
            <a:r>
              <a:rPr lang="cs-CZ" sz="2000" dirty="0" err="1" smtClean="0"/>
              <a:t>acholic</a:t>
            </a:r>
            <a:r>
              <a:rPr lang="cs-CZ" sz="2000" dirty="0" smtClean="0"/>
              <a:t> </a:t>
            </a:r>
            <a:r>
              <a:rPr lang="cs-CZ" sz="2000" dirty="0" err="1" smtClean="0"/>
              <a:t>stool</a:t>
            </a:r>
            <a:r>
              <a:rPr lang="cs-CZ" sz="2000" dirty="0" smtClean="0"/>
              <a:t> (</a:t>
            </a:r>
            <a:r>
              <a:rPr lang="cs-CZ" sz="2000" dirty="0" err="1" smtClean="0"/>
              <a:t>light</a:t>
            </a:r>
            <a:r>
              <a:rPr lang="cs-CZ" sz="2000" dirty="0" smtClean="0"/>
              <a:t> </a:t>
            </a:r>
            <a:r>
              <a:rPr lang="cs-CZ" sz="2000" dirty="0" err="1" smtClean="0"/>
              <a:t>colour</a:t>
            </a:r>
            <a:r>
              <a:rPr lang="cs-CZ" sz="2000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60424" cy="226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Laboratory</a:t>
            </a:r>
            <a:r>
              <a:rPr lang="cs-CZ" dirty="0" smtClean="0"/>
              <a:t> </a:t>
            </a:r>
            <a:r>
              <a:rPr lang="cs-CZ" dirty="0" err="1" smtClean="0"/>
              <a:t>differential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diagnosis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jaundice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022115"/>
            <a:ext cx="8892480" cy="316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Hyperbilirubinemias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unconjugated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haemolytic</a:t>
            </a:r>
            <a:r>
              <a:rPr lang="cs-CZ" sz="2000" dirty="0" smtClean="0"/>
              <a:t> </a:t>
            </a:r>
            <a:r>
              <a:rPr lang="cs-CZ" sz="2000" dirty="0" err="1" smtClean="0"/>
              <a:t>amemia</a:t>
            </a:r>
            <a:endParaRPr lang="cs-CZ" sz="2000" dirty="0" smtClean="0"/>
          </a:p>
          <a:p>
            <a:r>
              <a:rPr lang="cs-CZ" sz="2000" dirty="0"/>
              <a:t>• </a:t>
            </a:r>
            <a:r>
              <a:rPr lang="cs-CZ" sz="2000" dirty="0" err="1"/>
              <a:t>morbus</a:t>
            </a:r>
            <a:r>
              <a:rPr lang="cs-CZ" sz="2000" dirty="0"/>
              <a:t> </a:t>
            </a:r>
            <a:r>
              <a:rPr lang="cs-CZ" sz="2000" dirty="0" err="1"/>
              <a:t>haemolyticus</a:t>
            </a:r>
            <a:r>
              <a:rPr lang="cs-CZ" sz="2000" dirty="0"/>
              <a:t> </a:t>
            </a:r>
            <a:r>
              <a:rPr lang="cs-CZ" sz="2000" dirty="0" err="1" smtClean="0"/>
              <a:t>neonatorum</a:t>
            </a:r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defects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UDP-</a:t>
            </a:r>
            <a:r>
              <a:rPr lang="cs-CZ" sz="2000" dirty="0" err="1" smtClean="0"/>
              <a:t>glucuronyl</a:t>
            </a:r>
            <a:r>
              <a:rPr lang="cs-CZ" sz="2000" dirty="0" smtClean="0"/>
              <a:t> </a:t>
            </a:r>
            <a:r>
              <a:rPr lang="cs-CZ" sz="2000" dirty="0" err="1" smtClean="0"/>
              <a:t>transferase</a:t>
            </a:r>
            <a:r>
              <a:rPr lang="cs-CZ" sz="2000" dirty="0" smtClean="0"/>
              <a:t>: Gilbert, </a:t>
            </a:r>
            <a:r>
              <a:rPr lang="cs-CZ" sz="2000" dirty="0" err="1" smtClean="0"/>
              <a:t>Criegler-Najjar</a:t>
            </a:r>
            <a:endParaRPr lang="cs-CZ" sz="20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3236783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mixed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hepatocyte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conjugation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endParaRPr lang="cs-CZ" sz="2000" dirty="0" smtClean="0"/>
          </a:p>
          <a:p>
            <a:r>
              <a:rPr lang="cs-CZ" sz="2000" dirty="0" smtClean="0"/>
              <a:t>• hepatitis</a:t>
            </a:r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cirrhosis</a:t>
            </a:r>
            <a:endParaRPr lang="cs-CZ" sz="20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90400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conjugated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obstruction</a:t>
            </a:r>
            <a:r>
              <a:rPr lang="cs-CZ" sz="2000" dirty="0" smtClean="0"/>
              <a:t> </a:t>
            </a:r>
            <a:r>
              <a:rPr lang="cs-CZ" sz="2000" dirty="0" err="1" smtClean="0"/>
              <a:t>icterus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obstruction</a:t>
            </a:r>
            <a:r>
              <a:rPr lang="cs-CZ" sz="2000" dirty="0" smtClean="0"/>
              <a:t> </a:t>
            </a:r>
            <a:r>
              <a:rPr lang="cs-CZ" sz="2000" dirty="0" err="1" smtClean="0"/>
              <a:t>lithiasis</a:t>
            </a:r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bile</a:t>
            </a:r>
            <a:r>
              <a:rPr lang="cs-CZ" sz="2000" dirty="0" smtClean="0"/>
              <a:t> </a:t>
            </a:r>
            <a:r>
              <a:rPr lang="cs-CZ" sz="2000" dirty="0" err="1" smtClean="0"/>
              <a:t>ducts</a:t>
            </a:r>
            <a:r>
              <a:rPr lang="cs-CZ" sz="2000" dirty="0" smtClean="0"/>
              <a:t> </a:t>
            </a:r>
            <a:r>
              <a:rPr lang="cs-CZ" sz="2000" dirty="0" err="1" smtClean="0"/>
              <a:t>tumors</a:t>
            </a:r>
            <a:endParaRPr lang="cs-CZ" sz="2000" dirty="0" smtClean="0"/>
          </a:p>
          <a:p>
            <a:r>
              <a:rPr lang="cs-CZ" sz="2000" dirty="0" smtClean="0"/>
              <a:t>• Dubin-Johnson, Rotor</a:t>
            </a:r>
          </a:p>
        </p:txBody>
      </p:sp>
    </p:spTree>
    <p:extLst>
      <p:ext uri="{BB962C8B-B14F-4D97-AF65-F5344CB8AC3E}">
        <p14:creationId xmlns:p14="http://schemas.microsoft.com/office/powerpoint/2010/main" val="4803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Liver </a:t>
            </a:r>
            <a:r>
              <a:rPr lang="cs-CZ" dirty="0" err="1" smtClean="0"/>
              <a:t>disease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acute</a:t>
            </a:r>
            <a:r>
              <a:rPr lang="cs-CZ" sz="2000" b="1" dirty="0" smtClean="0">
                <a:solidFill>
                  <a:srgbClr val="FF0000"/>
                </a:solidFill>
              </a:rPr>
              <a:t> liver </a:t>
            </a:r>
            <a:r>
              <a:rPr lang="cs-CZ" sz="2000" b="1" dirty="0" err="1" smtClean="0">
                <a:solidFill>
                  <a:srgbClr val="FF0000"/>
                </a:solidFill>
              </a:rPr>
              <a:t>disease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poisoning</a:t>
            </a:r>
            <a:r>
              <a:rPr lang="cs-CZ" sz="2000" dirty="0" smtClean="0"/>
              <a:t>:  paracetamol, </a:t>
            </a:r>
            <a:r>
              <a:rPr lang="cs-CZ" sz="2000" dirty="0" err="1" smtClean="0"/>
              <a:t>carbon</a:t>
            </a:r>
            <a:r>
              <a:rPr lang="cs-CZ" sz="2000" dirty="0" smtClean="0"/>
              <a:t> tetrachloride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      </a:t>
            </a:r>
            <a:r>
              <a:rPr lang="cs-CZ" sz="2000" dirty="0" err="1" smtClean="0"/>
              <a:t>mushroom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Amanita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phalloides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	 </a:t>
            </a:r>
            <a:r>
              <a:rPr lang="cs-CZ" sz="2000" dirty="0" smtClean="0"/>
              <a:t>     </a:t>
            </a:r>
            <a:r>
              <a:rPr lang="cs-CZ" sz="2000" dirty="0" err="1" smtClean="0"/>
              <a:t>anticonvulsant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 (</a:t>
            </a:r>
            <a:r>
              <a:rPr lang="cs-CZ" sz="2000" dirty="0" err="1" smtClean="0"/>
              <a:t>sodium</a:t>
            </a:r>
            <a:r>
              <a:rPr lang="cs-CZ" sz="2000" dirty="0" smtClean="0"/>
              <a:t> </a:t>
            </a:r>
            <a:r>
              <a:rPr lang="cs-CZ" sz="2000" dirty="0" err="1" smtClean="0"/>
              <a:t>valpoate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infection</a:t>
            </a:r>
            <a:r>
              <a:rPr lang="cs-CZ" sz="2000" dirty="0" smtClean="0"/>
              <a:t>: hepatitis A/B/C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inadequate</a:t>
            </a:r>
            <a:r>
              <a:rPr lang="cs-CZ" sz="2000" dirty="0" smtClean="0"/>
              <a:t> </a:t>
            </a:r>
            <a:r>
              <a:rPr lang="cs-CZ" sz="2000" dirty="0" err="1" smtClean="0"/>
              <a:t>perfusion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may</a:t>
            </a:r>
            <a:r>
              <a:rPr lang="cs-CZ" sz="2000" dirty="0" smtClean="0"/>
              <a:t> </a:t>
            </a:r>
            <a:r>
              <a:rPr lang="cs-CZ" sz="2000" dirty="0" err="1" smtClean="0"/>
              <a:t>progress</a:t>
            </a:r>
            <a:r>
              <a:rPr lang="cs-CZ" sz="2000" dirty="0" smtClean="0"/>
              <a:t> to </a:t>
            </a:r>
            <a:r>
              <a:rPr lang="cs-CZ" sz="2000" dirty="0" err="1" smtClean="0"/>
              <a:t>acute</a:t>
            </a:r>
            <a:r>
              <a:rPr lang="cs-CZ" sz="2000" dirty="0" smtClean="0"/>
              <a:t> </a:t>
            </a:r>
            <a:r>
              <a:rPr lang="cs-CZ" sz="2000" dirty="0" err="1" smtClean="0"/>
              <a:t>hepatic</a:t>
            </a:r>
            <a:r>
              <a:rPr lang="cs-CZ" sz="2000" dirty="0" smtClean="0"/>
              <a:t> </a:t>
            </a:r>
            <a:r>
              <a:rPr lang="cs-CZ" sz="2000" dirty="0" err="1" smtClean="0"/>
              <a:t>failure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may</a:t>
            </a:r>
            <a:r>
              <a:rPr lang="cs-CZ" sz="2000" dirty="0" smtClean="0"/>
              <a:t> </a:t>
            </a:r>
            <a:r>
              <a:rPr lang="cs-CZ" sz="2000" dirty="0" err="1" smtClean="0"/>
              <a:t>lead</a:t>
            </a:r>
            <a:r>
              <a:rPr lang="cs-CZ" sz="2000" dirty="0" smtClean="0"/>
              <a:t> to </a:t>
            </a:r>
            <a:r>
              <a:rPr lang="cs-CZ" sz="2000" dirty="0" err="1" smtClean="0"/>
              <a:t>chronic</a:t>
            </a:r>
            <a:r>
              <a:rPr lang="cs-CZ" sz="2000" dirty="0" smtClean="0"/>
              <a:t> </a:t>
            </a:r>
            <a:r>
              <a:rPr lang="cs-CZ" sz="2000" dirty="0" err="1" smtClean="0"/>
              <a:t>hepatic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endParaRPr lang="cs-CZ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26907"/>
            <a:ext cx="3334519" cy="290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Liver </a:t>
            </a:r>
            <a:r>
              <a:rPr lang="cs-CZ" dirty="0" err="1" smtClean="0"/>
              <a:t>disease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chronic</a:t>
            </a:r>
            <a:r>
              <a:rPr lang="cs-CZ" sz="2000" b="1" dirty="0" smtClean="0">
                <a:solidFill>
                  <a:srgbClr val="FF0000"/>
                </a:solidFill>
              </a:rPr>
              <a:t> liver </a:t>
            </a:r>
            <a:r>
              <a:rPr lang="cs-CZ" sz="2000" b="1" dirty="0" err="1" smtClean="0">
                <a:solidFill>
                  <a:srgbClr val="FF0000"/>
                </a:solidFill>
              </a:rPr>
              <a:t>disease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alcoholic</a:t>
            </a:r>
            <a:r>
              <a:rPr lang="cs-CZ" sz="2000" dirty="0" smtClean="0"/>
              <a:t> </a:t>
            </a:r>
            <a:r>
              <a:rPr lang="cs-CZ" sz="2000" dirty="0" err="1" smtClean="0"/>
              <a:t>fatty</a:t>
            </a:r>
            <a:r>
              <a:rPr lang="cs-CZ" sz="2000" dirty="0" smtClean="0"/>
              <a:t> liver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chronic</a:t>
            </a:r>
            <a:r>
              <a:rPr lang="cs-CZ" sz="2000" dirty="0" smtClean="0"/>
              <a:t> </a:t>
            </a:r>
            <a:r>
              <a:rPr lang="cs-CZ" sz="2000" dirty="0" err="1" smtClean="0"/>
              <a:t>active</a:t>
            </a:r>
            <a:r>
              <a:rPr lang="cs-CZ" sz="2000" dirty="0" smtClean="0"/>
              <a:t> hepatitis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biliary</a:t>
            </a:r>
            <a:r>
              <a:rPr lang="cs-CZ" sz="2000" dirty="0" smtClean="0"/>
              <a:t> </a:t>
            </a:r>
            <a:r>
              <a:rPr lang="cs-CZ" sz="2000" dirty="0" err="1" smtClean="0"/>
              <a:t>cirrhosis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causes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cirrhosis</a:t>
            </a:r>
            <a:r>
              <a:rPr lang="cs-CZ" sz="2000" dirty="0" smtClean="0"/>
              <a:t>:</a:t>
            </a:r>
          </a:p>
          <a:p>
            <a:endParaRPr lang="cs-CZ" sz="2000" dirty="0" smtClean="0"/>
          </a:p>
          <a:p>
            <a:r>
              <a:rPr lang="cs-CZ" sz="2000" dirty="0"/>
              <a:t>	</a:t>
            </a:r>
            <a:r>
              <a:rPr lang="cs-CZ" sz="2000" dirty="0" smtClean="0"/>
              <a:t>○ </a:t>
            </a:r>
            <a:r>
              <a:rPr lang="cs-CZ" sz="2000" dirty="0" err="1" smtClean="0"/>
              <a:t>chronic</a:t>
            </a:r>
            <a:r>
              <a:rPr lang="cs-CZ" sz="2000" dirty="0" smtClean="0"/>
              <a:t> </a:t>
            </a:r>
            <a:r>
              <a:rPr lang="cs-CZ" sz="2000" dirty="0" err="1" smtClean="0"/>
              <a:t>excess</a:t>
            </a:r>
            <a:r>
              <a:rPr lang="cs-CZ" sz="2000" dirty="0" smtClean="0"/>
              <a:t> </a:t>
            </a:r>
            <a:r>
              <a:rPr lang="cs-CZ" sz="2000" dirty="0" err="1" smtClean="0"/>
              <a:t>alcohol</a:t>
            </a:r>
            <a:r>
              <a:rPr lang="cs-CZ" sz="2000" dirty="0" smtClean="0"/>
              <a:t> </a:t>
            </a:r>
            <a:r>
              <a:rPr lang="cs-CZ" sz="2000" dirty="0" err="1" smtClean="0"/>
              <a:t>ingestion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cs-CZ" sz="2000" dirty="0" smtClean="0"/>
              <a:t>○ </a:t>
            </a:r>
            <a:r>
              <a:rPr lang="cs-CZ" sz="2000" dirty="0" err="1" smtClean="0"/>
              <a:t>viral</a:t>
            </a:r>
            <a:r>
              <a:rPr lang="cs-CZ" sz="2000" dirty="0" smtClean="0"/>
              <a:t> hepatitis (</a:t>
            </a:r>
            <a:r>
              <a:rPr lang="cs-CZ" sz="2000" dirty="0" err="1" smtClean="0"/>
              <a:t>particularly</a:t>
            </a:r>
            <a:r>
              <a:rPr lang="cs-CZ" sz="2000" dirty="0" smtClean="0"/>
              <a:t> B)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○ </a:t>
            </a:r>
            <a:r>
              <a:rPr lang="cs-CZ" sz="2000" dirty="0" err="1" smtClean="0"/>
              <a:t>autoimmune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diseases</a:t>
            </a:r>
            <a:endParaRPr lang="cs-CZ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20" y="1312341"/>
            <a:ext cx="30194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19" y="3645023"/>
            <a:ext cx="3019425" cy="227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choline </a:t>
            </a:r>
            <a:r>
              <a:rPr lang="cs-CZ" sz="2000" b="1" dirty="0" err="1" smtClean="0">
                <a:solidFill>
                  <a:srgbClr val="FF0000"/>
                </a:solidFill>
              </a:rPr>
              <a:t>esterase</a:t>
            </a:r>
            <a:r>
              <a:rPr lang="cs-CZ" sz="2000" b="1" dirty="0" smtClean="0">
                <a:solidFill>
                  <a:srgbClr val="FF0000"/>
                </a:solidFill>
              </a:rPr>
              <a:t> (CHES)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decreased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activity</a:t>
            </a:r>
            <a:r>
              <a:rPr lang="cs-CZ" sz="2000" dirty="0" smtClean="0"/>
              <a:t> → </a:t>
            </a:r>
            <a:r>
              <a:rPr lang="cs-CZ" sz="2000" dirty="0" err="1" smtClean="0"/>
              <a:t>problem</a:t>
            </a:r>
            <a:r>
              <a:rPr lang="cs-CZ" sz="2000" dirty="0" smtClean="0"/>
              <a:t> in </a:t>
            </a:r>
            <a:r>
              <a:rPr lang="cs-CZ" sz="2000" dirty="0" err="1" smtClean="0"/>
              <a:t>protheosysthesis</a:t>
            </a:r>
            <a:endParaRPr lang="cs-CZ" sz="2000" dirty="0" smtClean="0"/>
          </a:p>
          <a:p>
            <a:r>
              <a:rPr lang="cs-CZ" sz="2000" dirty="0" smtClean="0"/>
              <a:t>• PR: 88.7 – 215.3 </a:t>
            </a:r>
            <a:r>
              <a:rPr lang="el-GR" sz="2000" dirty="0" smtClean="0"/>
              <a:t>μ</a:t>
            </a:r>
            <a:r>
              <a:rPr lang="cs-CZ" sz="2000" dirty="0" smtClean="0"/>
              <a:t>kat</a:t>
            </a:r>
            <a:r>
              <a:rPr lang="cs-CZ" sz="2000" dirty="0" smtClean="0"/>
              <a:t>/L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men</a:t>
            </a:r>
            <a:endParaRPr lang="cs-CZ" sz="2000" dirty="0" smtClean="0"/>
          </a:p>
          <a:p>
            <a:r>
              <a:rPr lang="cs-CZ" sz="2000" dirty="0"/>
              <a:t>• PR: </a:t>
            </a:r>
            <a:r>
              <a:rPr lang="cs-CZ" sz="2000" dirty="0" smtClean="0"/>
              <a:t>71.0 </a:t>
            </a:r>
            <a:r>
              <a:rPr lang="cs-CZ" sz="2000" dirty="0"/>
              <a:t>– </a:t>
            </a:r>
            <a:r>
              <a:rPr lang="cs-CZ" sz="2000" dirty="0" smtClean="0"/>
              <a:t>187.5 </a:t>
            </a:r>
            <a:r>
              <a:rPr lang="el-GR" sz="2000" dirty="0" smtClean="0"/>
              <a:t>μ</a:t>
            </a:r>
            <a:r>
              <a:rPr lang="cs-CZ" sz="2000" dirty="0" smtClean="0"/>
              <a:t>kat/L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 smtClean="0"/>
              <a:t>women</a:t>
            </a:r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biological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half-time</a:t>
            </a:r>
            <a:r>
              <a:rPr lang="cs-CZ" sz="2000" dirty="0" smtClean="0"/>
              <a:t>: 13 </a:t>
            </a:r>
            <a:r>
              <a:rPr lang="cs-CZ" sz="2000" dirty="0" err="1" smtClean="0"/>
              <a:t>days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509737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PIVKA</a:t>
            </a:r>
          </a:p>
          <a:p>
            <a:r>
              <a:rPr lang="cs-CZ" sz="2000" dirty="0" smtClean="0"/>
              <a:t>•</a:t>
            </a:r>
            <a:r>
              <a:rPr lang="cs-CZ" sz="2000" dirty="0"/>
              <a:t> </a:t>
            </a:r>
            <a:r>
              <a:rPr lang="cs-CZ" sz="2000" dirty="0" err="1" smtClean="0"/>
              <a:t>marker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HCC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3545721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transferin</a:t>
            </a:r>
            <a:endParaRPr lang="cs-CZ" sz="2000" dirty="0" smtClean="0"/>
          </a:p>
          <a:p>
            <a:r>
              <a:rPr lang="cs-CZ" sz="2000" dirty="0" smtClean="0"/>
              <a:t>• PR: 1.9 </a:t>
            </a:r>
            <a:r>
              <a:rPr lang="cs-CZ" sz="2000" dirty="0"/>
              <a:t>– </a:t>
            </a:r>
            <a:r>
              <a:rPr lang="cs-CZ" sz="2000" dirty="0" smtClean="0"/>
              <a:t>3.5 g/L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 smtClean="0"/>
              <a:t>men</a:t>
            </a:r>
            <a:endParaRPr lang="cs-CZ" sz="2000" dirty="0" smtClean="0"/>
          </a:p>
          <a:p>
            <a:r>
              <a:rPr lang="cs-CZ" sz="2000" dirty="0"/>
              <a:t>• PR: </a:t>
            </a:r>
            <a:r>
              <a:rPr lang="cs-CZ" sz="2000" dirty="0" smtClean="0"/>
              <a:t>1.8 </a:t>
            </a:r>
            <a:r>
              <a:rPr lang="cs-CZ" sz="2000" dirty="0"/>
              <a:t>– </a:t>
            </a:r>
            <a:r>
              <a:rPr lang="cs-CZ" sz="2000" dirty="0" smtClean="0"/>
              <a:t>4.1 </a:t>
            </a:r>
            <a:r>
              <a:rPr lang="cs-CZ" sz="2000" dirty="0"/>
              <a:t>g/L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 smtClean="0"/>
              <a:t>men</a:t>
            </a:r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boilogical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half-time</a:t>
            </a:r>
            <a:r>
              <a:rPr lang="cs-CZ" sz="2000" dirty="0" smtClean="0"/>
              <a:t>: 8 </a:t>
            </a:r>
            <a:r>
              <a:rPr lang="cs-CZ" sz="2000" dirty="0" err="1" smtClean="0"/>
              <a:t>days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56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148478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ELF test (</a:t>
            </a:r>
            <a:r>
              <a:rPr lang="cs-CZ" sz="2000" b="1" dirty="0" err="1" smtClean="0">
                <a:solidFill>
                  <a:srgbClr val="FF0000"/>
                </a:solidFill>
              </a:rPr>
              <a:t>Enhanced</a:t>
            </a:r>
            <a:r>
              <a:rPr lang="cs-CZ" sz="2000" b="1" dirty="0" smtClean="0">
                <a:solidFill>
                  <a:srgbClr val="FF0000"/>
                </a:solidFill>
              </a:rPr>
              <a:t> Liver </a:t>
            </a:r>
            <a:r>
              <a:rPr lang="cs-CZ" sz="2000" b="1" dirty="0" err="1" smtClean="0">
                <a:solidFill>
                  <a:srgbClr val="FF0000"/>
                </a:solidFill>
              </a:rPr>
              <a:t>Fibrosis</a:t>
            </a:r>
            <a:r>
              <a:rPr lang="cs-CZ" sz="20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multivariant</a:t>
            </a:r>
            <a:r>
              <a:rPr lang="cs-CZ" sz="2000" dirty="0" smtClean="0"/>
              <a:t> index test to </a:t>
            </a:r>
            <a:r>
              <a:rPr lang="cs-CZ" sz="2000" dirty="0" err="1" smtClean="0"/>
              <a:t>provide</a:t>
            </a:r>
            <a:r>
              <a:rPr lang="cs-CZ" sz="2000" dirty="0" smtClean="0"/>
              <a:t> </a:t>
            </a:r>
            <a:r>
              <a:rPr lang="cs-CZ" sz="2000" dirty="0" err="1" smtClean="0"/>
              <a:t>unique</a:t>
            </a:r>
            <a:r>
              <a:rPr lang="cs-CZ" sz="2000" dirty="0" smtClean="0"/>
              <a:t> </a:t>
            </a:r>
            <a:r>
              <a:rPr lang="cs-CZ" sz="2000" dirty="0" err="1" smtClean="0"/>
              <a:t>score</a:t>
            </a:r>
            <a:r>
              <a:rPr lang="cs-CZ" sz="2000" dirty="0" smtClean="0"/>
              <a:t> by </a:t>
            </a:r>
            <a:r>
              <a:rPr lang="cs-CZ" sz="2000" dirty="0" err="1" smtClean="0"/>
              <a:t>measuring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cs-CZ" sz="2000" dirty="0" smtClean="0"/>
              <a:t>○ </a:t>
            </a:r>
            <a:r>
              <a:rPr lang="cs-CZ" sz="2000" dirty="0" err="1" smtClean="0"/>
              <a:t>hyaluronic</a:t>
            </a:r>
            <a:r>
              <a:rPr lang="cs-CZ" sz="2000" dirty="0" smtClean="0"/>
              <a:t> acid (HA)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○ </a:t>
            </a:r>
            <a:r>
              <a:rPr lang="cs-CZ" sz="2000" dirty="0" err="1" smtClean="0"/>
              <a:t>procollagen</a:t>
            </a:r>
            <a:r>
              <a:rPr lang="cs-CZ" sz="2000" dirty="0" smtClean="0"/>
              <a:t> III </a:t>
            </a:r>
            <a:r>
              <a:rPr lang="cs-CZ" sz="2000" dirty="0" err="1" smtClean="0"/>
              <a:t>amino</a:t>
            </a:r>
            <a:r>
              <a:rPr lang="cs-CZ" sz="2000" dirty="0" smtClean="0"/>
              <a:t> </a:t>
            </a:r>
            <a:r>
              <a:rPr lang="cs-CZ" sz="2000" dirty="0" err="1" smtClean="0"/>
              <a:t>terminal</a:t>
            </a:r>
            <a:r>
              <a:rPr lang="cs-CZ" sz="2000" dirty="0" smtClean="0"/>
              <a:t> peptide (PIIINP)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○ </a:t>
            </a:r>
            <a:r>
              <a:rPr lang="cs-CZ" sz="2000" dirty="0" err="1" smtClean="0"/>
              <a:t>tissue</a:t>
            </a:r>
            <a:r>
              <a:rPr lang="cs-CZ" sz="2000" dirty="0" smtClean="0"/>
              <a:t> inhibitor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metalloproteinase</a:t>
            </a:r>
            <a:r>
              <a:rPr lang="cs-CZ" sz="2000" dirty="0" smtClean="0"/>
              <a:t> 1 (TIMP-1)  </a:t>
            </a:r>
          </a:p>
          <a:p>
            <a:endParaRPr lang="cs-CZ" sz="2000" dirty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useful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liver </a:t>
            </a:r>
            <a:r>
              <a:rPr lang="cs-CZ" sz="2000" dirty="0" err="1" smtClean="0"/>
              <a:t>fibrosis</a:t>
            </a:r>
            <a:r>
              <a:rPr lang="cs-CZ" sz="2000" dirty="0" smtClean="0"/>
              <a:t> </a:t>
            </a:r>
            <a:r>
              <a:rPr lang="cs-CZ" sz="2000" dirty="0" err="1" smtClean="0"/>
              <a:t>evaluation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patients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chronic</a:t>
            </a:r>
            <a:r>
              <a:rPr lang="cs-CZ" sz="2000" dirty="0" smtClean="0"/>
              <a:t> liver </a:t>
            </a:r>
            <a:r>
              <a:rPr lang="cs-CZ" sz="2000" dirty="0" err="1" smtClean="0"/>
              <a:t>disease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useful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liver </a:t>
            </a:r>
            <a:r>
              <a:rPr lang="cs-CZ" sz="2000" dirty="0" err="1" smtClean="0"/>
              <a:t>fibrosis</a:t>
            </a:r>
            <a:r>
              <a:rPr lang="cs-CZ" sz="2000" dirty="0"/>
              <a:t> monitoring in </a:t>
            </a:r>
            <a:r>
              <a:rPr lang="cs-CZ" sz="2000" dirty="0" err="1" smtClean="0"/>
              <a:t>time</a:t>
            </a:r>
            <a:r>
              <a:rPr lang="cs-CZ" sz="2000" dirty="0"/>
              <a:t>;</a:t>
            </a:r>
            <a:r>
              <a:rPr lang="cs-CZ" sz="2000" dirty="0" smtClean="0"/>
              <a:t> </a:t>
            </a:r>
            <a:r>
              <a:rPr lang="cs-CZ" sz="2000" dirty="0" err="1" smtClean="0"/>
              <a:t>before</a:t>
            </a:r>
            <a:r>
              <a:rPr lang="cs-CZ" sz="2000" dirty="0" smtClean="0"/>
              <a:t>, </a:t>
            </a:r>
            <a:r>
              <a:rPr lang="cs-CZ" sz="2000" dirty="0" err="1" smtClean="0"/>
              <a:t>during</a:t>
            </a:r>
            <a:r>
              <a:rPr lang="cs-CZ" sz="2000" dirty="0" smtClean="0"/>
              <a:t>, </a:t>
            </a:r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treatment</a:t>
            </a:r>
            <a:endParaRPr lang="cs-CZ" sz="2000" dirty="0" smtClean="0"/>
          </a:p>
        </p:txBody>
      </p:sp>
      <p:pic>
        <p:nvPicPr>
          <p:cNvPr id="1026" name="Picture 2" descr="C:\Users\PC-EW\Desktop\ELF 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01" y="4365104"/>
            <a:ext cx="6992741" cy="21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Liver </a:t>
            </a:r>
            <a:r>
              <a:rPr lang="cs-CZ" dirty="0" err="1" smtClean="0"/>
              <a:t>function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49" y="1124744"/>
            <a:ext cx="469218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report No.1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6352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 65-year-old man </a:t>
            </a:r>
            <a:r>
              <a:rPr lang="cs-CZ" sz="2000" dirty="0" err="1" smtClean="0"/>
              <a:t>came</a:t>
            </a:r>
            <a:r>
              <a:rPr lang="cs-CZ" sz="2000" dirty="0" smtClean="0"/>
              <a:t> to his </a:t>
            </a:r>
            <a:r>
              <a:rPr lang="cs-CZ" sz="2000" dirty="0" err="1" smtClean="0"/>
              <a:t>GP´s</a:t>
            </a:r>
            <a:r>
              <a:rPr lang="cs-CZ" sz="2000" dirty="0" smtClean="0"/>
              <a:t> </a:t>
            </a:r>
            <a:r>
              <a:rPr lang="cs-CZ" sz="2000" dirty="0" err="1" smtClean="0"/>
              <a:t>surgery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visible</a:t>
            </a:r>
            <a:r>
              <a:rPr lang="cs-CZ" sz="2000" dirty="0" smtClean="0"/>
              <a:t> </a:t>
            </a:r>
            <a:r>
              <a:rPr lang="cs-CZ" sz="2000" dirty="0" err="1" smtClean="0"/>
              <a:t>jaundice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he had </a:t>
            </a:r>
            <a:r>
              <a:rPr lang="cs-CZ" sz="2000" dirty="0" err="1" smtClean="0"/>
              <a:t>noticed</a:t>
            </a:r>
            <a:r>
              <a:rPr lang="cs-CZ" sz="2000" dirty="0" smtClean="0"/>
              <a:t> to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  <a:r>
              <a:rPr lang="cs-CZ" sz="2000" dirty="0" err="1" smtClean="0"/>
              <a:t>deepening</a:t>
            </a:r>
            <a:r>
              <a:rPr lang="cs-CZ" sz="2000" dirty="0" smtClean="0"/>
              <a:t> in </a:t>
            </a:r>
            <a:r>
              <a:rPr lang="cs-CZ" sz="2000" dirty="0" err="1" smtClean="0"/>
              <a:t>colour</a:t>
            </a:r>
            <a:r>
              <a:rPr lang="cs-CZ" sz="2000" dirty="0" smtClean="0"/>
              <a:t>. He had no </a:t>
            </a:r>
            <a:r>
              <a:rPr lang="cs-CZ" sz="2000" dirty="0" err="1" smtClean="0"/>
              <a:t>pain</a:t>
            </a:r>
            <a:r>
              <a:rPr lang="cs-CZ" sz="2000" dirty="0" smtClean="0"/>
              <a:t> but had </a:t>
            </a:r>
            <a:r>
              <a:rPr lang="cs-CZ" sz="2000" dirty="0" err="1" smtClean="0"/>
              <a:t>noticed</a:t>
            </a:r>
            <a:r>
              <a:rPr lang="cs-CZ" sz="2000" dirty="0" smtClean="0"/>
              <a:t>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weight</a:t>
            </a:r>
            <a:r>
              <a:rPr lang="cs-CZ" sz="2000" dirty="0" smtClean="0"/>
              <a:t> </a:t>
            </a:r>
            <a:r>
              <a:rPr lang="cs-CZ" sz="2000" dirty="0" err="1" smtClean="0"/>
              <a:t>loss</a:t>
            </a:r>
            <a:r>
              <a:rPr lang="cs-CZ" sz="2000" dirty="0" smtClean="0"/>
              <a:t> and </a:t>
            </a:r>
            <a:r>
              <a:rPr lang="cs-CZ" sz="2000" dirty="0" err="1" smtClean="0"/>
              <a:t>that</a:t>
            </a:r>
            <a:r>
              <a:rPr lang="cs-CZ" sz="2000" dirty="0" smtClean="0"/>
              <a:t> his </a:t>
            </a:r>
            <a:r>
              <a:rPr lang="cs-CZ" sz="2000" dirty="0" err="1" smtClean="0"/>
              <a:t>stool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pale. He </a:t>
            </a:r>
            <a:r>
              <a:rPr lang="cs-CZ" sz="2000" dirty="0" err="1" smtClean="0"/>
              <a:t>was</a:t>
            </a:r>
            <a:r>
              <a:rPr lang="cs-CZ" sz="2000" dirty="0" smtClean="0"/>
              <a:t> a </a:t>
            </a:r>
            <a:r>
              <a:rPr lang="cs-CZ" sz="2000" dirty="0" err="1" smtClean="0"/>
              <a:t>moderate</a:t>
            </a:r>
            <a:r>
              <a:rPr lang="cs-CZ" sz="2000" dirty="0" smtClean="0"/>
              <a:t> </a:t>
            </a:r>
            <a:r>
              <a:rPr lang="cs-CZ" sz="2000" dirty="0" err="1" smtClean="0"/>
              <a:t>drinker</a:t>
            </a:r>
            <a:r>
              <a:rPr lang="cs-CZ" sz="2000" dirty="0" smtClean="0"/>
              <a:t>, and </a:t>
            </a:r>
            <a:r>
              <a:rPr lang="cs-CZ" sz="2000" dirty="0" err="1" smtClean="0"/>
              <a:t>was</a:t>
            </a:r>
            <a:r>
              <a:rPr lang="cs-CZ" sz="2000" dirty="0" smtClean="0"/>
              <a:t> not on </a:t>
            </a:r>
            <a:r>
              <a:rPr lang="cs-CZ" sz="2000" dirty="0" err="1" smtClean="0"/>
              <a:t>any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 </a:t>
            </a:r>
            <a:r>
              <a:rPr lang="cs-CZ" sz="2000" dirty="0" err="1" smtClean="0"/>
              <a:t>therapy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His </a:t>
            </a:r>
            <a:r>
              <a:rPr lang="cs-CZ" sz="2000" dirty="0" err="1" smtClean="0"/>
              <a:t>LFTs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: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bilirubin	250 </a:t>
            </a:r>
            <a:r>
              <a:rPr lang="el-GR" sz="2000" dirty="0" smtClean="0"/>
              <a:t>μ</a:t>
            </a:r>
            <a:r>
              <a:rPr lang="cs-CZ" sz="2000" dirty="0" smtClean="0"/>
              <a:t>mol/L 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AST	1.45 </a:t>
            </a:r>
            <a:r>
              <a:rPr lang="el-GR" sz="2000" dirty="0" smtClean="0"/>
              <a:t>μ</a:t>
            </a:r>
            <a:r>
              <a:rPr lang="cs-CZ" sz="2000" dirty="0" smtClean="0"/>
              <a:t>kat/L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ALT	1.53 </a:t>
            </a:r>
            <a:r>
              <a:rPr lang="el-GR" sz="2000" dirty="0"/>
              <a:t>μ</a:t>
            </a:r>
            <a:r>
              <a:rPr lang="cs-CZ" sz="2000" dirty="0" smtClean="0"/>
              <a:t>kat/L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ALP	14.17 </a:t>
            </a:r>
            <a:r>
              <a:rPr lang="el-GR" sz="2000" dirty="0"/>
              <a:t>μ</a:t>
            </a:r>
            <a:r>
              <a:rPr lang="cs-CZ" sz="2000" dirty="0" smtClean="0"/>
              <a:t>kat/L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err="1" smtClean="0"/>
              <a:t>What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differential</a:t>
            </a:r>
            <a:r>
              <a:rPr lang="cs-CZ" sz="2000" dirty="0" smtClean="0"/>
              <a:t> </a:t>
            </a:r>
            <a:r>
              <a:rPr lang="cs-CZ" sz="2000" dirty="0" err="1" smtClean="0"/>
              <a:t>diagnosis</a:t>
            </a:r>
            <a:r>
              <a:rPr lang="cs-CZ" sz="2000" dirty="0" smtClean="0"/>
              <a:t>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51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report No.2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63524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 49-year-old </a:t>
            </a:r>
            <a:r>
              <a:rPr lang="cs-CZ" sz="2000" dirty="0" err="1" smtClean="0"/>
              <a:t>woman</a:t>
            </a:r>
            <a:r>
              <a:rPr lang="cs-CZ" sz="2000" dirty="0" smtClean="0"/>
              <a:t> </a:t>
            </a:r>
            <a:r>
              <a:rPr lang="cs-CZ" sz="2000" dirty="0" err="1" smtClean="0"/>
              <a:t>attended</a:t>
            </a:r>
            <a:r>
              <a:rPr lang="cs-CZ" sz="2000" dirty="0" smtClean="0"/>
              <a:t> her GP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8-day </a:t>
            </a:r>
            <a:r>
              <a:rPr lang="cs-CZ" sz="2000" dirty="0" err="1" smtClean="0"/>
              <a:t>history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anorexia</a:t>
            </a:r>
            <a:r>
              <a:rPr lang="cs-CZ" sz="2000" dirty="0" smtClean="0"/>
              <a:t>, </a:t>
            </a:r>
            <a:r>
              <a:rPr lang="cs-CZ" sz="2000" dirty="0" err="1" smtClean="0"/>
              <a:t>nausea</a:t>
            </a:r>
            <a:r>
              <a:rPr lang="cs-CZ" sz="2000" dirty="0" smtClean="0"/>
              <a:t> and </a:t>
            </a:r>
            <a:r>
              <a:rPr lang="cs-CZ" sz="2000" dirty="0" err="1" smtClean="0"/>
              <a:t>flu-like</a:t>
            </a:r>
            <a:r>
              <a:rPr lang="cs-CZ" sz="2000" dirty="0" smtClean="0"/>
              <a:t> </a:t>
            </a:r>
            <a:r>
              <a:rPr lang="cs-CZ" sz="2000" dirty="0" err="1" smtClean="0"/>
              <a:t>symptoms</a:t>
            </a:r>
            <a:r>
              <a:rPr lang="cs-CZ" sz="2000" dirty="0" smtClean="0"/>
              <a:t>. </a:t>
            </a:r>
            <a:r>
              <a:rPr lang="cs-CZ" sz="2000" dirty="0" err="1" smtClean="0"/>
              <a:t>She</a:t>
            </a:r>
            <a:r>
              <a:rPr lang="cs-CZ" sz="2000" dirty="0" smtClean="0"/>
              <a:t> had </a:t>
            </a:r>
            <a:r>
              <a:rPr lang="cs-CZ" sz="2000" dirty="0" err="1" smtClean="0"/>
              <a:t>noticed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her urine had </a:t>
            </a:r>
            <a:r>
              <a:rPr lang="cs-CZ" sz="2000" dirty="0" err="1" smtClean="0"/>
              <a:t>been</a:t>
            </a:r>
            <a:r>
              <a:rPr lang="cs-CZ" sz="2000" dirty="0" smtClean="0"/>
              <a:t> </a:t>
            </a:r>
            <a:r>
              <a:rPr lang="cs-CZ" sz="2000" dirty="0" err="1" smtClean="0"/>
              <a:t>dark</a:t>
            </a:r>
            <a:r>
              <a:rPr lang="cs-CZ" sz="2000" dirty="0" smtClean="0"/>
              <a:t> in </a:t>
            </a:r>
            <a:r>
              <a:rPr lang="cs-CZ" sz="2000" dirty="0" err="1" smtClean="0"/>
              <a:t>colour</a:t>
            </a:r>
            <a:r>
              <a:rPr lang="cs-CZ" sz="2000" dirty="0" smtClean="0"/>
              <a:t> </a:t>
            </a:r>
            <a:r>
              <a:rPr lang="cs-CZ" sz="2000" dirty="0" err="1" smtClean="0"/>
              <a:t>over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past 2 </a:t>
            </a:r>
            <a:r>
              <a:rPr lang="cs-CZ" sz="2000" dirty="0" err="1" smtClean="0"/>
              <a:t>days</a:t>
            </a:r>
            <a:r>
              <a:rPr lang="cs-CZ" sz="2000" dirty="0" smtClean="0"/>
              <a:t>. </a:t>
            </a:r>
            <a:r>
              <a:rPr lang="cs-CZ" sz="2000" dirty="0" err="1" smtClean="0"/>
              <a:t>Physical</a:t>
            </a:r>
            <a:r>
              <a:rPr lang="cs-CZ" sz="2000" dirty="0" smtClean="0"/>
              <a:t> </a:t>
            </a:r>
            <a:r>
              <a:rPr lang="cs-CZ" sz="2000" dirty="0" err="1" smtClean="0"/>
              <a:t>examination</a:t>
            </a:r>
            <a:r>
              <a:rPr lang="cs-CZ" sz="2000" dirty="0" smtClean="0"/>
              <a:t> </a:t>
            </a:r>
            <a:r>
              <a:rPr lang="cs-CZ" sz="2000" dirty="0" err="1" smtClean="0"/>
              <a:t>revealed</a:t>
            </a:r>
            <a:r>
              <a:rPr lang="cs-CZ" sz="2000" dirty="0" smtClean="0"/>
              <a:t> </a:t>
            </a:r>
            <a:r>
              <a:rPr lang="cs-CZ" sz="2000" dirty="0" err="1" smtClean="0"/>
              <a:t>tenderness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</a:t>
            </a:r>
            <a:r>
              <a:rPr lang="cs-CZ" sz="2000" dirty="0" err="1" smtClean="0"/>
              <a:t>quadrant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abdomen. </a:t>
            </a:r>
          </a:p>
          <a:p>
            <a:r>
              <a:rPr lang="cs-CZ" sz="2000" dirty="0" err="1" smtClean="0"/>
              <a:t>LFTs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as </a:t>
            </a:r>
            <a:r>
              <a:rPr lang="cs-CZ" sz="2000" dirty="0" err="1" smtClean="0"/>
              <a:t>follows</a:t>
            </a:r>
            <a:r>
              <a:rPr lang="cs-CZ" sz="2000" dirty="0" smtClean="0"/>
              <a:t>: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bilirubin	63 </a:t>
            </a:r>
            <a:r>
              <a:rPr lang="el-GR" sz="2000" dirty="0" smtClean="0"/>
              <a:t>μ</a:t>
            </a:r>
            <a:r>
              <a:rPr lang="cs-CZ" sz="2000" dirty="0" smtClean="0"/>
              <a:t>mol/L 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AST	15.60 </a:t>
            </a:r>
            <a:r>
              <a:rPr lang="el-GR" sz="2000" dirty="0" smtClean="0"/>
              <a:t>μ</a:t>
            </a:r>
            <a:r>
              <a:rPr lang="cs-CZ" sz="2000" dirty="0" smtClean="0"/>
              <a:t>kat/L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ALT	45.00 </a:t>
            </a:r>
            <a:r>
              <a:rPr lang="el-GR" sz="2000" dirty="0"/>
              <a:t>μ</a:t>
            </a:r>
            <a:r>
              <a:rPr lang="cs-CZ" sz="2000" dirty="0" smtClean="0"/>
              <a:t>kat/L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ALP	6.83 </a:t>
            </a:r>
            <a:r>
              <a:rPr lang="el-GR" sz="2000" dirty="0"/>
              <a:t>μ</a:t>
            </a:r>
            <a:r>
              <a:rPr lang="cs-CZ" sz="2000" dirty="0" smtClean="0"/>
              <a:t>kat/L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GGT	5.20 </a:t>
            </a:r>
            <a:r>
              <a:rPr lang="el-GR" sz="2000" dirty="0"/>
              <a:t>μ</a:t>
            </a:r>
            <a:r>
              <a:rPr lang="cs-CZ" sz="2000" dirty="0"/>
              <a:t>kat/L</a:t>
            </a:r>
          </a:p>
          <a:p>
            <a:r>
              <a:rPr lang="cs-CZ" sz="2000" dirty="0" smtClean="0"/>
              <a:t>			ALB	42 g/L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err="1" smtClean="0"/>
              <a:t>What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differential</a:t>
            </a:r>
            <a:r>
              <a:rPr lang="cs-CZ" sz="2000" dirty="0" smtClean="0"/>
              <a:t> </a:t>
            </a:r>
            <a:r>
              <a:rPr lang="cs-CZ" sz="2000" dirty="0" err="1" smtClean="0"/>
              <a:t>diagnosis</a:t>
            </a:r>
            <a:r>
              <a:rPr lang="cs-CZ" sz="2000" dirty="0" smtClean="0"/>
              <a:t>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80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Liver </a:t>
            </a:r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72816"/>
            <a:ext cx="2952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energy</a:t>
            </a:r>
            <a:r>
              <a:rPr lang="cs-CZ" sz="2000" dirty="0" smtClean="0"/>
              <a:t> </a:t>
            </a:r>
            <a:r>
              <a:rPr lang="cs-CZ" sz="2000" dirty="0" err="1" smtClean="0"/>
              <a:t>metabolism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synthesis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degradations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haematopoiesis</a:t>
            </a:r>
            <a:r>
              <a:rPr lang="cs-CZ" sz="2000" dirty="0" smtClean="0"/>
              <a:t> </a:t>
            </a:r>
          </a:p>
          <a:p>
            <a:endParaRPr lang="cs-CZ" sz="2000" dirty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detoxification</a:t>
            </a:r>
            <a:r>
              <a:rPr lang="cs-CZ" sz="2000" dirty="0" smtClean="0"/>
              <a:t>, </a:t>
            </a:r>
            <a:r>
              <a:rPr lang="cs-CZ" sz="2000" dirty="0" err="1" smtClean="0"/>
              <a:t>excretion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ureogenesis</a:t>
            </a:r>
            <a:r>
              <a:rPr lang="cs-CZ" sz="2000" dirty="0" smtClean="0"/>
              <a:t> 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79912" y="1772816"/>
            <a:ext cx="4680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proteins</a:t>
            </a:r>
            <a:r>
              <a:rPr lang="cs-CZ" sz="2000" dirty="0" smtClean="0"/>
              <a:t>, </a:t>
            </a:r>
            <a:r>
              <a:rPr lang="cs-CZ" sz="2000" dirty="0" err="1" smtClean="0"/>
              <a:t>lipids</a:t>
            </a:r>
            <a:r>
              <a:rPr lang="cs-CZ" sz="2000" dirty="0" smtClean="0"/>
              <a:t>, </a:t>
            </a:r>
            <a:r>
              <a:rPr lang="cs-CZ" sz="2000" dirty="0" err="1" smtClean="0"/>
              <a:t>carbohydrates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amino</a:t>
            </a:r>
            <a:r>
              <a:rPr lang="cs-CZ" sz="2000" dirty="0" smtClean="0"/>
              <a:t> </a:t>
            </a:r>
            <a:r>
              <a:rPr lang="cs-CZ" sz="2000" dirty="0" err="1" smtClean="0"/>
              <a:t>acids</a:t>
            </a:r>
            <a:r>
              <a:rPr lang="cs-CZ" sz="2000" dirty="0" smtClean="0"/>
              <a:t>, </a:t>
            </a:r>
            <a:r>
              <a:rPr lang="cs-CZ" sz="2000" dirty="0" err="1" smtClean="0"/>
              <a:t>fatty</a:t>
            </a:r>
            <a:r>
              <a:rPr lang="cs-CZ" sz="2000" dirty="0" smtClean="0"/>
              <a:t> </a:t>
            </a:r>
            <a:r>
              <a:rPr lang="cs-CZ" sz="2000" dirty="0" err="1" smtClean="0"/>
              <a:t>acids</a:t>
            </a:r>
            <a:r>
              <a:rPr lang="cs-CZ" sz="2000" dirty="0" smtClean="0"/>
              <a:t>, Krebs </a:t>
            </a:r>
            <a:r>
              <a:rPr lang="cs-CZ" sz="2000" dirty="0" err="1" smtClean="0"/>
              <a:t>cycle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glycolysis</a:t>
            </a:r>
            <a:r>
              <a:rPr lang="cs-CZ" sz="2000" dirty="0" smtClean="0"/>
              <a:t>, beta </a:t>
            </a:r>
            <a:r>
              <a:rPr lang="cs-CZ" sz="2000" dirty="0" err="1" smtClean="0"/>
              <a:t>oxidation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synthesis</a:t>
            </a:r>
            <a:r>
              <a:rPr lang="cs-CZ" sz="2000" dirty="0" smtClean="0"/>
              <a:t> and </a:t>
            </a:r>
            <a:r>
              <a:rPr lang="cs-CZ" sz="2000" dirty="0" err="1" smtClean="0"/>
              <a:t>breakdown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endogenous</a:t>
            </a:r>
            <a:r>
              <a:rPr lang="cs-CZ" sz="2000" dirty="0" smtClean="0"/>
              <a:t> and </a:t>
            </a:r>
            <a:r>
              <a:rPr lang="cs-CZ" sz="2000" dirty="0" err="1" smtClean="0"/>
              <a:t>exogenous</a:t>
            </a:r>
            <a:r>
              <a:rPr lang="cs-CZ" sz="2000" dirty="0" smtClean="0"/>
              <a:t> </a:t>
            </a:r>
            <a:r>
              <a:rPr lang="cs-CZ" sz="2000" dirty="0" err="1" smtClean="0"/>
              <a:t>compounds</a:t>
            </a:r>
            <a:endParaRPr lang="cs-CZ" sz="2000" dirty="0" smtClean="0"/>
          </a:p>
          <a:p>
            <a:r>
              <a:rPr lang="cs-CZ" sz="2000" dirty="0" smtClean="0"/>
              <a:t>   </a:t>
            </a:r>
            <a:r>
              <a:rPr lang="cs-CZ" sz="2000" dirty="0" err="1"/>
              <a:t>n</a:t>
            </a:r>
            <a:r>
              <a:rPr lang="cs-CZ" sz="2000" dirty="0" err="1" smtClean="0"/>
              <a:t>utrients</a:t>
            </a:r>
            <a:r>
              <a:rPr lang="cs-CZ" sz="2000" dirty="0" smtClean="0"/>
              <a:t> and </a:t>
            </a:r>
            <a:r>
              <a:rPr lang="cs-CZ" sz="2000" dirty="0" err="1" smtClean="0"/>
              <a:t>toxins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08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Liver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9888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measurements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components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2665943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aminotransferases</a:t>
            </a:r>
            <a:r>
              <a:rPr lang="cs-CZ" sz="2000" dirty="0" smtClean="0"/>
              <a:t> (AST and ALT)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alkaline</a:t>
            </a:r>
            <a:r>
              <a:rPr lang="cs-CZ" sz="2000" dirty="0" smtClean="0"/>
              <a:t> </a:t>
            </a:r>
            <a:r>
              <a:rPr lang="cs-CZ" sz="2000" dirty="0" err="1" smtClean="0"/>
              <a:t>phosphatase</a:t>
            </a:r>
            <a:r>
              <a:rPr lang="cs-CZ" sz="2000" dirty="0" smtClean="0"/>
              <a:t> (ALP)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gamma</a:t>
            </a:r>
            <a:r>
              <a:rPr lang="cs-CZ" sz="2000" dirty="0" smtClean="0"/>
              <a:t> </a:t>
            </a:r>
            <a:r>
              <a:rPr lang="cs-CZ" sz="2000" dirty="0" err="1" smtClean="0"/>
              <a:t>glutamyl</a:t>
            </a:r>
            <a:r>
              <a:rPr lang="cs-CZ" sz="2000" dirty="0" smtClean="0"/>
              <a:t> </a:t>
            </a:r>
            <a:r>
              <a:rPr lang="cs-CZ" sz="2000" dirty="0" err="1" smtClean="0"/>
              <a:t>transferase</a:t>
            </a:r>
            <a:r>
              <a:rPr lang="cs-CZ" sz="2000" dirty="0" smtClean="0"/>
              <a:t> (GGT) </a:t>
            </a:r>
          </a:p>
          <a:p>
            <a:endParaRPr lang="cs-CZ" sz="2000" dirty="0" smtClean="0"/>
          </a:p>
          <a:p>
            <a:r>
              <a:rPr lang="cs-CZ" sz="2000" dirty="0" smtClean="0"/>
              <a:t>• bilirubin (BIL)</a:t>
            </a:r>
          </a:p>
          <a:p>
            <a:endParaRPr lang="cs-CZ" sz="2000" dirty="0"/>
          </a:p>
          <a:p>
            <a:r>
              <a:rPr lang="cs-CZ" sz="2000" dirty="0" smtClean="0"/>
              <a:t>• albumin (ALB)</a:t>
            </a:r>
          </a:p>
          <a:p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other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48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Liver </a:t>
            </a:r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6352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sensitive, </a:t>
            </a:r>
            <a:r>
              <a:rPr lang="cs-CZ" sz="2000" dirty="0" err="1" smtClean="0"/>
              <a:t>albeit</a:t>
            </a:r>
            <a:r>
              <a:rPr lang="cs-CZ" sz="2000" dirty="0" smtClean="0"/>
              <a:t> non-</a:t>
            </a:r>
            <a:r>
              <a:rPr lang="cs-CZ" sz="2000" dirty="0" err="1" smtClean="0"/>
              <a:t>specific</a:t>
            </a:r>
            <a:r>
              <a:rPr lang="cs-CZ" sz="2000" dirty="0" smtClean="0"/>
              <a:t> index,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acute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 to </a:t>
            </a:r>
            <a:r>
              <a:rPr lang="cs-CZ" sz="2000" dirty="0" err="1" smtClean="0"/>
              <a:t>hepatocytes</a:t>
            </a:r>
            <a:r>
              <a:rPr lang="cs-CZ" sz="2000" dirty="0" smtClean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2471192"/>
            <a:ext cx="26642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ALT</a:t>
            </a:r>
          </a:p>
          <a:p>
            <a:r>
              <a:rPr lang="cs-CZ" sz="2000" dirty="0" smtClean="0"/>
              <a:t>○ liver, cytosol</a:t>
            </a:r>
          </a:p>
          <a:p>
            <a:r>
              <a:rPr lang="cs-CZ" sz="2000" dirty="0" smtClean="0"/>
              <a:t>○ PR</a:t>
            </a:r>
            <a:r>
              <a:rPr lang="cs-CZ" sz="2000" dirty="0"/>
              <a:t>: </a:t>
            </a:r>
            <a:r>
              <a:rPr lang="cs-CZ" sz="2000" dirty="0" smtClean="0"/>
              <a:t>0.17 </a:t>
            </a:r>
            <a:r>
              <a:rPr lang="cs-CZ" sz="2000" dirty="0"/>
              <a:t>– </a:t>
            </a:r>
            <a:r>
              <a:rPr lang="cs-CZ" sz="2000" dirty="0" smtClean="0"/>
              <a:t>0.78 </a:t>
            </a:r>
            <a:r>
              <a:rPr lang="el-GR" sz="2000" dirty="0"/>
              <a:t>μ</a:t>
            </a:r>
            <a:r>
              <a:rPr lang="cs-CZ" sz="2000" dirty="0"/>
              <a:t>kat/L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2494637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AST</a:t>
            </a:r>
          </a:p>
          <a:p>
            <a:r>
              <a:rPr lang="cs-CZ" sz="2000" dirty="0" smtClean="0"/>
              <a:t>○ liver, </a:t>
            </a:r>
            <a:r>
              <a:rPr lang="cs-CZ" sz="2000" dirty="0" err="1" smtClean="0"/>
              <a:t>heart</a:t>
            </a:r>
            <a:r>
              <a:rPr lang="cs-CZ" sz="2000" dirty="0" smtClean="0"/>
              <a:t>, </a:t>
            </a:r>
            <a:r>
              <a:rPr lang="cs-CZ" sz="2000" dirty="0" err="1" smtClean="0"/>
              <a:t>skeletal</a:t>
            </a:r>
            <a:r>
              <a:rPr lang="cs-CZ" sz="2000" dirty="0" smtClean="0"/>
              <a:t> </a:t>
            </a:r>
            <a:r>
              <a:rPr lang="cs-CZ" sz="2000" dirty="0" err="1" smtClean="0"/>
              <a:t>muscle</a:t>
            </a:r>
            <a:r>
              <a:rPr lang="cs-CZ" sz="2000" dirty="0" smtClean="0"/>
              <a:t>, </a:t>
            </a:r>
            <a:r>
              <a:rPr lang="cs-CZ" sz="2000" dirty="0" err="1" smtClean="0"/>
              <a:t>kidney</a:t>
            </a:r>
            <a:r>
              <a:rPr lang="cs-CZ" sz="2000" dirty="0" smtClean="0"/>
              <a:t>, </a:t>
            </a:r>
            <a:r>
              <a:rPr lang="cs-CZ" sz="2000" dirty="0" err="1" smtClean="0"/>
              <a:t>pancreas</a:t>
            </a:r>
            <a:endParaRPr lang="cs-CZ" sz="2000" dirty="0" smtClean="0"/>
          </a:p>
          <a:p>
            <a:r>
              <a:rPr lang="cs-CZ" sz="2000" dirty="0" smtClean="0"/>
              <a:t>○ 2 </a:t>
            </a:r>
            <a:r>
              <a:rPr lang="cs-CZ" sz="2000" dirty="0" err="1" smtClean="0"/>
              <a:t>isoforms</a:t>
            </a:r>
            <a:r>
              <a:rPr lang="cs-CZ" sz="2000" dirty="0" smtClean="0"/>
              <a:t>: </a:t>
            </a:r>
            <a:r>
              <a:rPr lang="cs-CZ" sz="2000" dirty="0" err="1" smtClean="0"/>
              <a:t>mitochondrial</a:t>
            </a:r>
            <a:r>
              <a:rPr lang="cs-CZ" sz="2000" dirty="0" smtClean="0"/>
              <a:t> and </a:t>
            </a:r>
            <a:r>
              <a:rPr lang="cs-CZ" sz="2000" dirty="0" err="1" smtClean="0"/>
              <a:t>cytosolic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○ PR: 0.16 – 0.72 </a:t>
            </a:r>
            <a:r>
              <a:rPr lang="el-GR" sz="2000" dirty="0" smtClean="0"/>
              <a:t>μ</a:t>
            </a:r>
            <a:r>
              <a:rPr lang="cs-CZ" sz="2000" dirty="0" smtClean="0"/>
              <a:t>kat/L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4246056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de </a:t>
            </a:r>
            <a:r>
              <a:rPr lang="cs-CZ" sz="2000" dirty="0" err="1" smtClean="0"/>
              <a:t>Ritis</a:t>
            </a:r>
            <a:r>
              <a:rPr lang="cs-CZ" sz="2000" dirty="0" smtClean="0"/>
              <a:t> index = </a:t>
            </a:r>
            <a:r>
              <a:rPr lang="cs-CZ" sz="2000" b="1" dirty="0" smtClean="0"/>
              <a:t>AST/ALT</a:t>
            </a:r>
            <a:r>
              <a:rPr lang="cs-CZ" sz="2000" dirty="0" smtClean="0"/>
              <a:t>, </a:t>
            </a:r>
            <a:r>
              <a:rPr lang="cs-CZ" sz="2000" dirty="0" err="1" smtClean="0"/>
              <a:t>value</a:t>
            </a:r>
            <a:r>
              <a:rPr lang="cs-CZ" sz="2000" dirty="0" smtClean="0"/>
              <a:t> </a:t>
            </a:r>
            <a:r>
              <a:rPr lang="cs-CZ" sz="2000" dirty="0" err="1" smtClean="0"/>
              <a:t>above</a:t>
            </a:r>
            <a:r>
              <a:rPr lang="cs-CZ" sz="2000" dirty="0" smtClean="0"/>
              <a:t> 1 =&gt; </a:t>
            </a:r>
            <a:r>
              <a:rPr lang="cs-CZ" sz="2000" dirty="0" err="1" smtClean="0"/>
              <a:t>hepatocyte</a:t>
            </a:r>
            <a:r>
              <a:rPr lang="cs-CZ" sz="2000" dirty="0" smtClean="0"/>
              <a:t> </a:t>
            </a:r>
            <a:r>
              <a:rPr lang="cs-CZ" sz="2000" dirty="0" err="1" smtClean="0"/>
              <a:t>necrosis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rise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activity</a:t>
            </a:r>
            <a:r>
              <a:rPr lang="cs-CZ" sz="2000" dirty="0" smtClean="0"/>
              <a:t>: hepatitis, </a:t>
            </a:r>
            <a:r>
              <a:rPr lang="cs-CZ" sz="2000" dirty="0" err="1" smtClean="0"/>
              <a:t>toxic</a:t>
            </a:r>
            <a:r>
              <a:rPr lang="cs-CZ" sz="2000" dirty="0" smtClean="0"/>
              <a:t> liver </a:t>
            </a:r>
            <a:r>
              <a:rPr lang="cs-CZ" sz="2000" dirty="0" err="1" smtClean="0"/>
              <a:t>damage</a:t>
            </a:r>
            <a:r>
              <a:rPr lang="cs-CZ" sz="2000" dirty="0" smtClean="0"/>
              <a:t>, </a:t>
            </a:r>
            <a:r>
              <a:rPr lang="cs-CZ" sz="2000" dirty="0" err="1" smtClean="0"/>
              <a:t>circulation</a:t>
            </a:r>
            <a:r>
              <a:rPr lang="cs-CZ" sz="2000" dirty="0" smtClean="0"/>
              <a:t> </a:t>
            </a:r>
            <a:r>
              <a:rPr lang="cs-CZ" sz="2000" dirty="0" err="1" smtClean="0"/>
              <a:t>shock</a:t>
            </a:r>
            <a:r>
              <a:rPr lang="cs-CZ" sz="2000" dirty="0" smtClean="0"/>
              <a:t>, </a:t>
            </a:r>
            <a:r>
              <a:rPr lang="cs-CZ" sz="2000" dirty="0" err="1" smtClean="0"/>
              <a:t>cirrhosis</a:t>
            </a:r>
            <a:r>
              <a:rPr lang="cs-CZ" sz="2000" dirty="0" smtClean="0"/>
              <a:t>, </a:t>
            </a:r>
            <a:r>
              <a:rPr lang="cs-CZ" sz="2000" dirty="0" err="1" smtClean="0"/>
              <a:t>drug</a:t>
            </a:r>
            <a:r>
              <a:rPr lang="cs-CZ" sz="2000" dirty="0" smtClean="0"/>
              <a:t>   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</a:t>
            </a:r>
            <a:r>
              <a:rPr lang="cs-CZ" sz="2000" dirty="0" err="1" smtClean="0"/>
              <a:t>overdose</a:t>
            </a:r>
            <a:r>
              <a:rPr lang="cs-CZ" sz="2000" dirty="0" smtClean="0"/>
              <a:t>, </a:t>
            </a:r>
            <a:r>
              <a:rPr lang="cs-CZ" sz="2000" dirty="0" err="1" smtClean="0"/>
              <a:t>neoplasia</a:t>
            </a:r>
            <a:r>
              <a:rPr lang="cs-CZ" sz="2000" dirty="0" smtClean="0"/>
              <a:t>, </a:t>
            </a:r>
            <a:r>
              <a:rPr lang="cs-CZ" sz="2000" dirty="0" err="1" smtClean="0"/>
              <a:t>metabolic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</a:t>
            </a:r>
            <a:r>
              <a:rPr lang="cs-CZ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5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Obstruction</a:t>
            </a:r>
            <a:r>
              <a:rPr lang="cs-CZ" dirty="0" smtClean="0"/>
              <a:t> to </a:t>
            </a:r>
            <a:r>
              <a:rPr lang="cs-CZ" dirty="0" err="1" smtClean="0"/>
              <a:t>bile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6352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increases</a:t>
            </a:r>
            <a:r>
              <a:rPr lang="cs-CZ" sz="2000" dirty="0" smtClean="0"/>
              <a:t> in </a:t>
            </a:r>
            <a:r>
              <a:rPr lang="cs-CZ" sz="2000" dirty="0" err="1" smtClean="0"/>
              <a:t>alkaline</a:t>
            </a:r>
            <a:r>
              <a:rPr lang="cs-CZ" sz="2000" dirty="0" smtClean="0"/>
              <a:t> </a:t>
            </a:r>
            <a:r>
              <a:rPr lang="cs-CZ" sz="2000" dirty="0" err="1" smtClean="0"/>
              <a:t>phosphatase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activity</a:t>
            </a:r>
            <a:r>
              <a:rPr lang="cs-CZ" sz="2000" dirty="0" smtClean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242088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ALP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a </a:t>
            </a:r>
            <a:r>
              <a:rPr lang="cs-CZ" sz="2000" dirty="0" err="1" smtClean="0"/>
              <a:t>few</a:t>
            </a:r>
            <a:r>
              <a:rPr lang="cs-CZ" sz="2000" dirty="0" smtClean="0"/>
              <a:t> </a:t>
            </a:r>
            <a:r>
              <a:rPr lang="cs-CZ" sz="2000" dirty="0" err="1" smtClean="0"/>
              <a:t>isoforms</a:t>
            </a:r>
            <a:r>
              <a:rPr lang="cs-CZ" sz="2000" dirty="0" smtClean="0"/>
              <a:t>: bone, gut, liver and </a:t>
            </a:r>
            <a:r>
              <a:rPr lang="cs-CZ" sz="2000" dirty="0" err="1" smtClean="0"/>
              <a:t>placental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PR: 0.66 – 2.2 </a:t>
            </a:r>
            <a:r>
              <a:rPr lang="el-GR" sz="2000" dirty="0" smtClean="0"/>
              <a:t>μ</a:t>
            </a:r>
            <a:r>
              <a:rPr lang="cs-CZ" sz="2000" dirty="0" smtClean="0"/>
              <a:t>kat/L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4141529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rise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activity</a:t>
            </a:r>
            <a:r>
              <a:rPr lang="cs-CZ" sz="2000" dirty="0" smtClean="0"/>
              <a:t>:  </a:t>
            </a:r>
            <a:r>
              <a:rPr lang="cs-CZ" sz="2000" dirty="0" err="1" smtClean="0"/>
              <a:t>cholestasis</a:t>
            </a:r>
            <a:r>
              <a:rPr lang="cs-CZ" sz="2000" dirty="0" smtClean="0"/>
              <a:t> – </a:t>
            </a:r>
            <a:r>
              <a:rPr lang="cs-CZ" sz="2000" dirty="0" err="1" smtClean="0"/>
              <a:t>rise</a:t>
            </a:r>
            <a:r>
              <a:rPr lang="cs-CZ" sz="2000" dirty="0" smtClean="0"/>
              <a:t> ALP </a:t>
            </a:r>
            <a:r>
              <a:rPr lang="cs-CZ" sz="2000" dirty="0" err="1" smtClean="0"/>
              <a:t>activity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least </a:t>
            </a:r>
            <a:r>
              <a:rPr lang="cs-CZ" sz="2000" dirty="0" err="1" smtClean="0"/>
              <a:t>twice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end </a:t>
            </a:r>
            <a:r>
              <a:rPr lang="cs-CZ" sz="2000" dirty="0" err="1" smtClean="0"/>
              <a:t>of</a:t>
            </a:r>
            <a:r>
              <a:rPr lang="cs-CZ" sz="2000" dirty="0" smtClean="0"/>
              <a:t> PR</a:t>
            </a:r>
          </a:p>
          <a:p>
            <a:r>
              <a:rPr lang="cs-CZ" sz="2000" dirty="0"/>
              <a:t>	 </a:t>
            </a:r>
            <a:r>
              <a:rPr lang="cs-CZ" sz="2000" dirty="0" smtClean="0"/>
              <a:t>     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biliary</a:t>
            </a:r>
            <a:r>
              <a:rPr lang="cs-CZ" sz="2000" dirty="0" smtClean="0"/>
              <a:t> </a:t>
            </a:r>
            <a:r>
              <a:rPr lang="cs-CZ" sz="2000" dirty="0" err="1" smtClean="0"/>
              <a:t>cirrhosis</a:t>
            </a:r>
            <a:r>
              <a:rPr lang="cs-CZ" sz="2000" dirty="0" smtClean="0"/>
              <a:t> (PBC) – </a:t>
            </a:r>
            <a:r>
              <a:rPr lang="cs-CZ" sz="2000" dirty="0" err="1" smtClean="0"/>
              <a:t>autoimmune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</a:t>
            </a:r>
            <a:r>
              <a:rPr lang="cs-CZ" sz="2000" dirty="0" smtClean="0"/>
              <a:t>, Ab </a:t>
            </a:r>
            <a:r>
              <a:rPr lang="cs-CZ" sz="2000" dirty="0" err="1" smtClean="0"/>
              <a:t>generation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                           absces, sec. </a:t>
            </a:r>
            <a:r>
              <a:rPr lang="cs-CZ" sz="2000" dirty="0" err="1" smtClean="0"/>
              <a:t>tumors</a:t>
            </a:r>
            <a:r>
              <a:rPr lang="cs-CZ" sz="2000" dirty="0" smtClean="0"/>
              <a:t>, </a:t>
            </a:r>
            <a:r>
              <a:rPr lang="cs-CZ" sz="2000" dirty="0" err="1" smtClean="0"/>
              <a:t>cysts</a:t>
            </a:r>
            <a:r>
              <a:rPr lang="cs-CZ" sz="2000" dirty="0" smtClean="0"/>
              <a:t>, prim. </a:t>
            </a:r>
            <a:r>
              <a:rPr lang="cs-CZ" sz="2000" dirty="0" err="1" smtClean="0"/>
              <a:t>sclerotic</a:t>
            </a:r>
            <a:r>
              <a:rPr lang="cs-CZ" sz="2000" dirty="0" smtClean="0"/>
              <a:t> cholangitis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31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Obstruction</a:t>
            </a:r>
            <a:r>
              <a:rPr lang="cs-CZ" dirty="0" smtClean="0"/>
              <a:t> to </a:t>
            </a:r>
            <a:r>
              <a:rPr lang="cs-CZ" dirty="0" err="1" smtClean="0"/>
              <a:t>bile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GGT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bile</a:t>
            </a:r>
            <a:r>
              <a:rPr lang="cs-CZ" sz="2000" dirty="0"/>
              <a:t> </a:t>
            </a:r>
            <a:r>
              <a:rPr lang="cs-CZ" sz="2000" dirty="0" err="1" smtClean="0"/>
              <a:t>duct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, </a:t>
            </a:r>
            <a:r>
              <a:rPr lang="cs-CZ" sz="2000" dirty="0" err="1" smtClean="0"/>
              <a:t>pancreas</a:t>
            </a:r>
            <a:r>
              <a:rPr lang="cs-CZ" sz="2000" dirty="0" smtClean="0"/>
              <a:t>, </a:t>
            </a:r>
            <a:r>
              <a:rPr lang="cs-CZ" sz="2000" dirty="0" err="1" smtClean="0"/>
              <a:t>kidney</a:t>
            </a:r>
            <a:r>
              <a:rPr lang="cs-CZ" sz="2000" dirty="0" smtClean="0"/>
              <a:t>, </a:t>
            </a:r>
            <a:r>
              <a:rPr lang="cs-CZ" sz="2000" dirty="0" err="1" smtClean="0"/>
              <a:t>prostate</a:t>
            </a:r>
            <a:r>
              <a:rPr lang="cs-CZ" sz="2000" dirty="0" smtClean="0"/>
              <a:t>, </a:t>
            </a:r>
            <a:r>
              <a:rPr lang="cs-CZ" sz="2000" dirty="0" err="1" smtClean="0"/>
              <a:t>heart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PR: 0.14 – 0.84 </a:t>
            </a:r>
            <a:r>
              <a:rPr lang="el-GR" sz="2000" dirty="0" smtClean="0"/>
              <a:t>μ</a:t>
            </a:r>
            <a:r>
              <a:rPr lang="cs-CZ" sz="2000" dirty="0" smtClean="0"/>
              <a:t>kat/L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men</a:t>
            </a:r>
            <a:endParaRPr lang="cs-CZ" sz="2000" dirty="0" smtClean="0"/>
          </a:p>
          <a:p>
            <a:r>
              <a:rPr lang="cs-CZ" sz="2000" dirty="0" smtClean="0"/>
              <a:t>• </a:t>
            </a:r>
            <a:r>
              <a:rPr lang="cs-CZ" sz="2000" dirty="0"/>
              <a:t>PR: 0.14 – </a:t>
            </a:r>
            <a:r>
              <a:rPr lang="cs-CZ" sz="2000" dirty="0" smtClean="0"/>
              <a:t>0.68 </a:t>
            </a:r>
            <a:r>
              <a:rPr lang="el-GR" sz="2000" dirty="0"/>
              <a:t>μ</a:t>
            </a:r>
            <a:r>
              <a:rPr lang="cs-CZ" sz="2000" dirty="0"/>
              <a:t>kat/L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 smtClean="0"/>
              <a:t>women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351378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• </a:t>
            </a:r>
            <a:r>
              <a:rPr lang="cs-CZ" sz="2000" dirty="0" err="1" smtClean="0"/>
              <a:t>rise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activity</a:t>
            </a:r>
            <a:r>
              <a:rPr lang="cs-CZ" sz="2000" dirty="0" smtClean="0"/>
              <a:t>:  </a:t>
            </a:r>
            <a:r>
              <a:rPr lang="cs-CZ" sz="2000" dirty="0" err="1" smtClean="0"/>
              <a:t>cholestasis</a:t>
            </a:r>
            <a:r>
              <a:rPr lang="cs-CZ" sz="2000" dirty="0" smtClean="0"/>
              <a:t>, liver </a:t>
            </a:r>
            <a:r>
              <a:rPr lang="cs-CZ" sz="2000" dirty="0" err="1" smtClean="0"/>
              <a:t>tumors</a:t>
            </a:r>
            <a:r>
              <a:rPr lang="cs-CZ" sz="2000" dirty="0" smtClean="0"/>
              <a:t>, </a:t>
            </a:r>
            <a:r>
              <a:rPr lang="cs-CZ" sz="2000" dirty="0" err="1" smtClean="0"/>
              <a:t>pancreatitis</a:t>
            </a:r>
            <a:r>
              <a:rPr lang="cs-CZ" sz="2000" dirty="0" smtClean="0"/>
              <a:t>, </a:t>
            </a:r>
            <a:r>
              <a:rPr lang="cs-CZ" sz="2000" dirty="0" err="1" smtClean="0"/>
              <a:t>renal</a:t>
            </a:r>
            <a:r>
              <a:rPr lang="cs-CZ" sz="2000" dirty="0" smtClean="0"/>
              <a:t> </a:t>
            </a:r>
            <a:r>
              <a:rPr lang="cs-CZ" sz="2000" dirty="0" err="1" smtClean="0"/>
              <a:t>insufficiency</a:t>
            </a:r>
            <a:endParaRPr lang="cs-CZ" sz="2000" dirty="0" smtClean="0"/>
          </a:p>
          <a:p>
            <a:r>
              <a:rPr lang="cs-CZ" sz="2000" dirty="0"/>
              <a:t>	 </a:t>
            </a:r>
            <a:r>
              <a:rPr lang="cs-CZ" sz="2000" dirty="0" smtClean="0"/>
              <a:t>        </a:t>
            </a:r>
            <a:r>
              <a:rPr lang="cs-CZ" sz="2000" dirty="0" err="1" smtClean="0"/>
              <a:t>chronic</a:t>
            </a:r>
            <a:r>
              <a:rPr lang="cs-CZ" sz="2000" dirty="0" smtClean="0"/>
              <a:t> </a:t>
            </a:r>
            <a:r>
              <a:rPr lang="cs-CZ" sz="2000" dirty="0" err="1" smtClean="0"/>
              <a:t>alcoholism</a:t>
            </a:r>
            <a:endParaRPr lang="cs-CZ" sz="2000" dirty="0" smtClean="0"/>
          </a:p>
          <a:p>
            <a:r>
              <a:rPr lang="cs-CZ" sz="2000" dirty="0"/>
              <a:t>	 </a:t>
            </a:r>
            <a:r>
              <a:rPr lang="cs-CZ" sz="2000" dirty="0" smtClean="0"/>
              <a:t>        enzyme </a:t>
            </a:r>
            <a:r>
              <a:rPr lang="cs-CZ" sz="2000" dirty="0" err="1" smtClean="0"/>
              <a:t>induction</a:t>
            </a:r>
            <a:r>
              <a:rPr lang="cs-CZ" sz="2000" dirty="0" smtClean="0"/>
              <a:t> by </a:t>
            </a:r>
            <a:r>
              <a:rPr lang="cs-CZ" sz="2000" dirty="0" err="1" smtClean="0"/>
              <a:t>ingestion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drug</a:t>
            </a:r>
            <a:r>
              <a:rPr lang="cs-CZ" sz="2000" dirty="0" smtClean="0"/>
              <a:t> (</a:t>
            </a:r>
            <a:r>
              <a:rPr lang="cs-CZ" sz="2000" dirty="0" err="1" smtClean="0"/>
              <a:t>phenytoin</a:t>
            </a:r>
            <a:r>
              <a:rPr lang="cs-CZ" sz="2000" dirty="0" smtClean="0"/>
              <a:t>) and </a:t>
            </a:r>
            <a:r>
              <a:rPr lang="cs-CZ" sz="2000" dirty="0" err="1" smtClean="0"/>
              <a:t>alcohol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302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Synthetic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6912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ALBUMIN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syntesis</a:t>
            </a:r>
            <a:r>
              <a:rPr lang="cs-CZ" sz="2000" dirty="0" smtClean="0"/>
              <a:t> in liver, </a:t>
            </a:r>
            <a:r>
              <a:rPr lang="cs-CZ" sz="2000" dirty="0" err="1" smtClean="0"/>
              <a:t>about</a:t>
            </a:r>
            <a:r>
              <a:rPr lang="cs-CZ" sz="2000" dirty="0" smtClean="0"/>
              <a:t> 12-15 g </a:t>
            </a:r>
            <a:r>
              <a:rPr lang="cs-CZ" sz="2000" dirty="0" err="1" smtClean="0"/>
              <a:t>daily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biological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half-life</a:t>
            </a:r>
            <a:r>
              <a:rPr lang="cs-CZ" sz="2000" dirty="0" smtClean="0"/>
              <a:t>: 19-21 </a:t>
            </a:r>
            <a:r>
              <a:rPr lang="cs-CZ" sz="2000" dirty="0" err="1" smtClean="0"/>
              <a:t>days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PR: 35 – 53 g/L</a:t>
            </a:r>
          </a:p>
          <a:p>
            <a:r>
              <a:rPr lang="cs-CZ" sz="2000" dirty="0"/>
              <a:t>•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 smtClean="0"/>
              <a:t>levels</a:t>
            </a:r>
            <a:r>
              <a:rPr lang="cs-CZ" sz="2000" dirty="0" smtClean="0"/>
              <a:t>:  </a:t>
            </a:r>
            <a:r>
              <a:rPr lang="cs-CZ" sz="2000" dirty="0" err="1"/>
              <a:t>cirrhosis</a:t>
            </a:r>
            <a:r>
              <a:rPr lang="cs-CZ" sz="2000" dirty="0"/>
              <a:t>, ascites, </a:t>
            </a:r>
            <a:r>
              <a:rPr lang="cs-CZ" sz="2000" dirty="0" err="1"/>
              <a:t>nephrotic</a:t>
            </a:r>
            <a:r>
              <a:rPr lang="cs-CZ" sz="2000" dirty="0"/>
              <a:t> syndrome, </a:t>
            </a:r>
            <a:r>
              <a:rPr lang="cs-CZ" sz="2000" dirty="0" err="1" smtClean="0"/>
              <a:t>burns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351378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2561" y="372051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prealbumin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biological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half-life</a:t>
            </a:r>
            <a:r>
              <a:rPr lang="cs-CZ" sz="2000" dirty="0" smtClean="0"/>
              <a:t>: 2 </a:t>
            </a:r>
            <a:r>
              <a:rPr lang="cs-CZ" sz="2000" dirty="0" err="1" smtClean="0"/>
              <a:t>days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PR: 0.18 – 0.40 g/L</a:t>
            </a:r>
          </a:p>
          <a:p>
            <a:r>
              <a:rPr lang="cs-CZ" sz="2000" dirty="0"/>
              <a:t>• </a:t>
            </a:r>
            <a:r>
              <a:rPr lang="cs-CZ" sz="2000" dirty="0" err="1" smtClean="0"/>
              <a:t>better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protheosynthesis</a:t>
            </a:r>
            <a:r>
              <a:rPr lang="cs-CZ" sz="2000" dirty="0" smtClean="0"/>
              <a:t> </a:t>
            </a:r>
            <a:r>
              <a:rPr lang="cs-CZ" sz="2000" dirty="0" err="1" smtClean="0"/>
              <a:t>estimation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76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Synthetic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71358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prothrombin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time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measure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certain</a:t>
            </a:r>
            <a:r>
              <a:rPr lang="cs-CZ" sz="2000" dirty="0" smtClean="0"/>
              <a:t> </a:t>
            </a:r>
            <a:r>
              <a:rPr lang="cs-CZ" sz="2000" dirty="0" err="1" smtClean="0"/>
              <a:t>coagulation</a:t>
            </a:r>
            <a:r>
              <a:rPr lang="cs-CZ" sz="2000" dirty="0" smtClean="0"/>
              <a:t> </a:t>
            </a:r>
            <a:r>
              <a:rPr lang="cs-CZ" sz="2000" dirty="0" err="1" smtClean="0"/>
              <a:t>factors</a:t>
            </a:r>
            <a:endParaRPr lang="cs-CZ" sz="2000" dirty="0" smtClean="0"/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indicator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hepatic</a:t>
            </a:r>
            <a:r>
              <a:rPr lang="cs-CZ" sz="2000" dirty="0" smtClean="0"/>
              <a:t> </a:t>
            </a:r>
            <a:r>
              <a:rPr lang="cs-CZ" sz="2000" dirty="0" err="1" smtClean="0"/>
              <a:t>synthetic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• </a:t>
            </a:r>
            <a:r>
              <a:rPr lang="cs-CZ" sz="2000" dirty="0" err="1" smtClean="0"/>
              <a:t>increased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: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earliest</a:t>
            </a:r>
            <a:r>
              <a:rPr lang="cs-CZ" sz="2000" dirty="0" smtClean="0"/>
              <a:t> </a:t>
            </a:r>
            <a:r>
              <a:rPr lang="cs-CZ" sz="2000" dirty="0" err="1" smtClean="0"/>
              <a:t>indicator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hepatocellular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351378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335699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gamma-globulines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polyclonal</a:t>
            </a:r>
            <a:r>
              <a:rPr lang="cs-CZ" sz="2000" dirty="0" smtClean="0"/>
              <a:t> </a:t>
            </a:r>
            <a:r>
              <a:rPr lang="cs-CZ" sz="2000" dirty="0" err="1" smtClean="0"/>
              <a:t>gammapathy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increased</a:t>
            </a:r>
            <a:r>
              <a:rPr lang="cs-CZ" sz="2000" dirty="0" smtClean="0"/>
              <a:t> </a:t>
            </a:r>
            <a:r>
              <a:rPr lang="cs-CZ" sz="2000" dirty="0" err="1" smtClean="0"/>
              <a:t>levels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IgA</a:t>
            </a:r>
            <a:r>
              <a:rPr lang="cs-CZ" sz="2000" dirty="0" smtClean="0"/>
              <a:t>, </a:t>
            </a:r>
            <a:r>
              <a:rPr lang="cs-CZ" sz="2000" dirty="0" err="1" smtClean="0"/>
              <a:t>IgM</a:t>
            </a:r>
            <a:r>
              <a:rPr lang="cs-CZ" sz="2000" dirty="0" smtClean="0"/>
              <a:t>, </a:t>
            </a:r>
            <a:r>
              <a:rPr lang="cs-CZ" sz="2000" dirty="0" err="1" smtClean="0"/>
              <a:t>IgG</a:t>
            </a:r>
            <a:endParaRPr lang="cs-CZ" sz="20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75011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alpha-1-fetoprotein (AFP)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synthesized</a:t>
            </a:r>
            <a:r>
              <a:rPr lang="cs-CZ" sz="2000" dirty="0" smtClean="0"/>
              <a:t> by </a:t>
            </a:r>
            <a:r>
              <a:rPr lang="cs-CZ" sz="2000" dirty="0" err="1" smtClean="0"/>
              <a:t>fetal</a:t>
            </a:r>
            <a:r>
              <a:rPr lang="cs-CZ" sz="2000" dirty="0" smtClean="0"/>
              <a:t> liver</a:t>
            </a:r>
          </a:p>
          <a:p>
            <a:r>
              <a:rPr lang="cs-CZ" sz="2000" dirty="0" smtClean="0"/>
              <a:t>• </a:t>
            </a:r>
            <a:r>
              <a:rPr lang="cs-CZ" sz="2000" dirty="0" err="1" smtClean="0"/>
              <a:t>normal</a:t>
            </a:r>
            <a:r>
              <a:rPr lang="cs-CZ" sz="2000" dirty="0" smtClean="0"/>
              <a:t> </a:t>
            </a:r>
            <a:r>
              <a:rPr lang="cs-CZ" sz="2000" dirty="0" err="1" smtClean="0"/>
              <a:t>adults</a:t>
            </a:r>
            <a:r>
              <a:rPr lang="cs-CZ" sz="2000" dirty="0" smtClean="0"/>
              <a:t> has very 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concentrations</a:t>
            </a:r>
            <a:r>
              <a:rPr lang="cs-CZ" sz="2000" dirty="0" smtClean="0"/>
              <a:t> &lt;20 </a:t>
            </a:r>
            <a:r>
              <a:rPr lang="el-GR" sz="2000" dirty="0" smtClean="0"/>
              <a:t>μ</a:t>
            </a:r>
            <a:r>
              <a:rPr lang="cs-CZ" sz="2000" dirty="0" smtClean="0"/>
              <a:t>g/L                  (PR: 0 – 10</a:t>
            </a:r>
            <a:r>
              <a:rPr lang="el-GR" sz="2000" dirty="0"/>
              <a:t> μ</a:t>
            </a:r>
            <a:r>
              <a:rPr lang="cs-CZ" sz="2000" dirty="0" smtClean="0"/>
              <a:t>g/L)</a:t>
            </a:r>
          </a:p>
          <a:p>
            <a:r>
              <a:rPr lang="cs-CZ" sz="2000" dirty="0"/>
              <a:t>•</a:t>
            </a:r>
            <a:r>
              <a:rPr lang="cs-CZ" sz="2000" dirty="0" smtClean="0"/>
              <a:t> </a:t>
            </a:r>
            <a:r>
              <a:rPr lang="cs-CZ" sz="2000" dirty="0" err="1" smtClean="0"/>
              <a:t>increased</a:t>
            </a:r>
            <a:r>
              <a:rPr lang="cs-CZ" sz="2000" dirty="0" smtClean="0"/>
              <a:t> </a:t>
            </a:r>
            <a:r>
              <a:rPr lang="cs-CZ" sz="2000" dirty="0" err="1" smtClean="0"/>
              <a:t>levels</a:t>
            </a:r>
            <a:r>
              <a:rPr lang="cs-CZ" sz="2000" dirty="0" smtClean="0"/>
              <a:t>: </a:t>
            </a:r>
            <a:r>
              <a:rPr lang="cs-CZ" sz="2000" dirty="0" err="1" smtClean="0"/>
              <a:t>hepatocellular</a:t>
            </a:r>
            <a:r>
              <a:rPr lang="cs-CZ" sz="2000" dirty="0" smtClean="0"/>
              <a:t>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 in 80 – 90%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cases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9433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911</Words>
  <Application>Microsoft Office PowerPoint</Application>
  <PresentationFormat>Předvádění na obrazovce (4:3)</PresentationFormat>
  <Paragraphs>209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Liver function tests  Hyperbilirubinemias</vt:lpstr>
      <vt:lpstr>Liver function</vt:lpstr>
      <vt:lpstr>Liver function</vt:lpstr>
      <vt:lpstr>Liver function tests</vt:lpstr>
      <vt:lpstr>Liver injury tests</vt:lpstr>
      <vt:lpstr>Obstruction to bile tract</vt:lpstr>
      <vt:lpstr>Obstruction to bile tract</vt:lpstr>
      <vt:lpstr>Synthetic function tests</vt:lpstr>
      <vt:lpstr>Synthetic function tests</vt:lpstr>
      <vt:lpstr>Liver detoxification activity tests</vt:lpstr>
      <vt:lpstr>Bilirubin metabolism</vt:lpstr>
      <vt:lpstr>Causes of jaundice</vt:lpstr>
      <vt:lpstr>Jaundice</vt:lpstr>
      <vt:lpstr>Laboratory differential  diagnosis of jaundice</vt:lpstr>
      <vt:lpstr>Hyperbilirubinemias</vt:lpstr>
      <vt:lpstr>Liver disease</vt:lpstr>
      <vt:lpstr>Liver disease</vt:lpstr>
      <vt:lpstr>Other tests</vt:lpstr>
      <vt:lpstr>Other tests</vt:lpstr>
      <vt:lpstr>Case report No.1</vt:lpstr>
      <vt:lpstr>Case report No.2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okblabor2</cp:lastModifiedBy>
  <cp:revision>55</cp:revision>
  <dcterms:created xsi:type="dcterms:W3CDTF">2019-10-13T09:17:48Z</dcterms:created>
  <dcterms:modified xsi:type="dcterms:W3CDTF">2020-01-08T08:23:56Z</dcterms:modified>
</cp:coreProperties>
</file>