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AB367-6714-43C4-A134-56A3409EB356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020EA-76CC-481C-98B2-073784FE6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375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5ACB4-A5BA-40F1-8649-7149590F775A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DED8-A673-449C-9C91-AF93FD391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6011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5ACB4-A5BA-40F1-8649-7149590F775A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DED8-A673-449C-9C91-AF93FD391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045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5ACB4-A5BA-40F1-8649-7149590F775A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DED8-A673-449C-9C91-AF93FD391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961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5ACB4-A5BA-40F1-8649-7149590F775A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DED8-A673-449C-9C91-AF93FD391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4281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5ACB4-A5BA-40F1-8649-7149590F775A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DED8-A673-449C-9C91-AF93FD391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3524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5ACB4-A5BA-40F1-8649-7149590F775A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DED8-A673-449C-9C91-AF93FD391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8645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5ACB4-A5BA-40F1-8649-7149590F775A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DED8-A673-449C-9C91-AF93FD391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657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5ACB4-A5BA-40F1-8649-7149590F775A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DED8-A673-449C-9C91-AF93FD391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726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5ACB4-A5BA-40F1-8649-7149590F775A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DED8-A673-449C-9C91-AF93FD391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301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5ACB4-A5BA-40F1-8649-7149590F775A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DED8-A673-449C-9C91-AF93FD391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61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5ACB4-A5BA-40F1-8649-7149590F775A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DED8-A673-449C-9C91-AF93FD391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949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5ACB4-A5BA-40F1-8649-7149590F775A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2DED8-A673-449C-9C91-AF93FD391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65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Lipoprotein </a:t>
            </a:r>
            <a:r>
              <a:rPr lang="cs-CZ" dirty="0" err="1" smtClean="0"/>
              <a:t>disorders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Lipid </a:t>
            </a:r>
            <a:r>
              <a:rPr lang="cs-CZ" sz="4000" dirty="0" err="1" smtClean="0"/>
              <a:t>testing</a:t>
            </a:r>
            <a:r>
              <a:rPr lang="cs-CZ" sz="4000" dirty="0" smtClean="0"/>
              <a:t> – </a:t>
            </a:r>
            <a:r>
              <a:rPr lang="cs-CZ" sz="4000" dirty="0" err="1" smtClean="0"/>
              <a:t>key</a:t>
            </a:r>
            <a:r>
              <a:rPr lang="cs-CZ" sz="4000" dirty="0" smtClean="0"/>
              <a:t> </a:t>
            </a:r>
            <a:r>
              <a:rPr lang="cs-CZ" sz="4000" dirty="0" err="1" smtClean="0"/>
              <a:t>words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527852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Lipid profile </a:t>
            </a:r>
            <a:r>
              <a:rPr lang="cs-CZ" dirty="0" err="1" smtClean="0"/>
              <a:t>tests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err="1" smtClean="0"/>
              <a:t>Lab</a:t>
            </a:r>
            <a:r>
              <a:rPr lang="cs-CZ" b="1" dirty="0" smtClean="0"/>
              <a:t> </a:t>
            </a:r>
            <a:r>
              <a:rPr lang="cs-CZ" b="1" dirty="0" err="1" smtClean="0"/>
              <a:t>tests</a:t>
            </a:r>
            <a:r>
              <a:rPr lang="cs-CZ" b="1" dirty="0" smtClean="0"/>
              <a:t> </a:t>
            </a:r>
            <a:r>
              <a:rPr lang="cs-CZ" b="1" dirty="0" err="1" smtClean="0"/>
              <a:t>available</a:t>
            </a:r>
            <a:r>
              <a:rPr lang="cs-CZ" b="1" dirty="0" smtClean="0"/>
              <a:t>:</a:t>
            </a:r>
          </a:p>
          <a:p>
            <a:r>
              <a:rPr lang="cs-CZ" dirty="0" smtClean="0"/>
              <a:t>Cholesterol (</a:t>
            </a:r>
            <a:r>
              <a:rPr lang="cs-CZ" dirty="0" err="1" smtClean="0"/>
              <a:t>total</a:t>
            </a:r>
            <a:r>
              <a:rPr lang="cs-CZ" dirty="0" smtClean="0"/>
              <a:t>)</a:t>
            </a:r>
          </a:p>
          <a:p>
            <a:r>
              <a:rPr lang="cs-CZ" dirty="0" smtClean="0"/>
              <a:t>LDL-cholesterol</a:t>
            </a:r>
          </a:p>
          <a:p>
            <a:r>
              <a:rPr lang="cs-CZ" dirty="0" smtClean="0"/>
              <a:t>HDL-cholesterol</a:t>
            </a:r>
          </a:p>
          <a:p>
            <a:r>
              <a:rPr lang="cs-CZ" dirty="0" smtClean="0"/>
              <a:t>Non HDL-cholesterol (</a:t>
            </a:r>
            <a:r>
              <a:rPr lang="cs-CZ" dirty="0" err="1" smtClean="0"/>
              <a:t>calculated</a:t>
            </a:r>
            <a:r>
              <a:rPr lang="cs-CZ" dirty="0" smtClean="0"/>
              <a:t>)</a:t>
            </a:r>
          </a:p>
          <a:p>
            <a:r>
              <a:rPr lang="cs-CZ" dirty="0" smtClean="0"/>
              <a:t>TGL (</a:t>
            </a:r>
            <a:r>
              <a:rPr lang="cs-CZ" dirty="0" err="1" smtClean="0"/>
              <a:t>triacylglycerols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Apo</a:t>
            </a:r>
            <a:r>
              <a:rPr lang="cs-CZ" dirty="0" smtClean="0"/>
              <a:t> A-I, </a:t>
            </a:r>
            <a:r>
              <a:rPr lang="cs-CZ" dirty="0" err="1" smtClean="0"/>
              <a:t>apo</a:t>
            </a:r>
            <a:r>
              <a:rPr lang="cs-CZ" dirty="0" smtClean="0"/>
              <a:t> B</a:t>
            </a:r>
          </a:p>
          <a:p>
            <a:r>
              <a:rPr lang="cs-CZ" dirty="0" smtClean="0"/>
              <a:t>Lipoprotein (a), </a:t>
            </a:r>
            <a:r>
              <a:rPr lang="cs-CZ" dirty="0" err="1" smtClean="0"/>
              <a:t>Lp</a:t>
            </a:r>
            <a:r>
              <a:rPr lang="cs-CZ" dirty="0" smtClean="0"/>
              <a:t> (a)</a:t>
            </a:r>
          </a:p>
          <a:p>
            <a:r>
              <a:rPr lang="cs-CZ" dirty="0" err="1" smtClean="0"/>
              <a:t>Electrophoresis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lipoproteins</a:t>
            </a:r>
            <a:endParaRPr lang="cs-CZ" dirty="0" smtClean="0"/>
          </a:p>
          <a:p>
            <a:r>
              <a:rPr lang="cs-CZ" dirty="0" smtClean="0"/>
              <a:t>(FFA = free </a:t>
            </a:r>
            <a:r>
              <a:rPr lang="cs-CZ" dirty="0" err="1" smtClean="0"/>
              <a:t>fatty</a:t>
            </a:r>
            <a:r>
              <a:rPr lang="cs-CZ" dirty="0" smtClean="0"/>
              <a:t> </a:t>
            </a:r>
            <a:r>
              <a:rPr lang="cs-CZ" dirty="0" err="1" smtClean="0"/>
              <a:t>acids</a:t>
            </a:r>
            <a:r>
              <a:rPr lang="cs-CZ" dirty="0" smtClean="0"/>
              <a:t>, </a:t>
            </a:r>
            <a:r>
              <a:rPr lang="cs-CZ" b="1" dirty="0" smtClean="0"/>
              <a:t>PCSK9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0169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Lipoproteins</a:t>
            </a:r>
            <a:r>
              <a:rPr lang="cs-CZ" dirty="0" smtClean="0"/>
              <a:t> </a:t>
            </a:r>
            <a:r>
              <a:rPr lang="cs-CZ" dirty="0" err="1" smtClean="0"/>
              <a:t>disorders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Secondary</a:t>
            </a:r>
            <a:r>
              <a:rPr lang="cs-CZ" b="1" dirty="0"/>
              <a:t> </a:t>
            </a:r>
            <a:r>
              <a:rPr lang="cs-CZ" b="1" dirty="0" smtClean="0"/>
              <a:t>(most </a:t>
            </a:r>
            <a:r>
              <a:rPr lang="cs-CZ" b="1" dirty="0" err="1" smtClean="0"/>
              <a:t>common</a:t>
            </a:r>
            <a:r>
              <a:rPr lang="cs-CZ" b="1" dirty="0" smtClean="0"/>
              <a:t>):</a:t>
            </a:r>
          </a:p>
          <a:p>
            <a:r>
              <a:rPr lang="cs-CZ" dirty="0" err="1" smtClean="0"/>
              <a:t>Alimentary</a:t>
            </a:r>
            <a:r>
              <a:rPr lang="cs-CZ" dirty="0" smtClean="0"/>
              <a:t> (eg. </a:t>
            </a:r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intake</a:t>
            </a:r>
            <a:r>
              <a:rPr lang="cs-CZ" dirty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cholesterol </a:t>
            </a:r>
            <a:r>
              <a:rPr lang="cs-CZ" dirty="0" err="1" smtClean="0"/>
              <a:t>rich</a:t>
            </a:r>
            <a:r>
              <a:rPr lang="cs-CZ" dirty="0" smtClean="0"/>
              <a:t> </a:t>
            </a:r>
            <a:r>
              <a:rPr lang="cs-CZ" dirty="0" err="1" smtClean="0"/>
              <a:t>meal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Ethanol</a:t>
            </a:r>
            <a:r>
              <a:rPr lang="cs-CZ" dirty="0" smtClean="0"/>
              <a:t> abuse (CDT)</a:t>
            </a:r>
          </a:p>
          <a:p>
            <a:r>
              <a:rPr lang="cs-CZ" dirty="0" smtClean="0"/>
              <a:t>DM (</a:t>
            </a:r>
            <a:r>
              <a:rPr lang="cs-CZ" dirty="0" err="1" smtClean="0"/>
              <a:t>glucoce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Hypothyreosis</a:t>
            </a:r>
            <a:r>
              <a:rPr lang="cs-CZ" dirty="0" smtClean="0"/>
              <a:t> (TSH)</a:t>
            </a:r>
          </a:p>
          <a:p>
            <a:r>
              <a:rPr lang="cs-CZ" dirty="0" err="1" smtClean="0"/>
              <a:t>Nephrotic</a:t>
            </a:r>
            <a:r>
              <a:rPr lang="cs-CZ" dirty="0" smtClean="0"/>
              <a:t> syndrome (</a:t>
            </a:r>
            <a:r>
              <a:rPr lang="cs-CZ" dirty="0" err="1" smtClean="0"/>
              <a:t>creatinine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Etc</a:t>
            </a:r>
            <a:r>
              <a:rPr lang="cs-CZ" dirty="0" smtClean="0"/>
              <a:t>.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7745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Lipoproteins</a:t>
            </a:r>
            <a:r>
              <a:rPr lang="cs-CZ" dirty="0" smtClean="0"/>
              <a:t> </a:t>
            </a:r>
            <a:r>
              <a:rPr lang="cs-CZ" dirty="0" err="1" smtClean="0"/>
              <a:t>disorders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Primary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high</a:t>
            </a:r>
            <a:r>
              <a:rPr lang="cs-CZ" dirty="0" smtClean="0"/>
              <a:t> risk </a:t>
            </a:r>
            <a:r>
              <a:rPr lang="cs-CZ" dirty="0" err="1" smtClean="0"/>
              <a:t>of</a:t>
            </a:r>
            <a:r>
              <a:rPr lang="cs-CZ" dirty="0" smtClean="0"/>
              <a:t> AS, CAD, AMI)</a:t>
            </a:r>
          </a:p>
          <a:p>
            <a:r>
              <a:rPr lang="cs-CZ" dirty="0" smtClean="0"/>
              <a:t>FH (</a:t>
            </a:r>
            <a:r>
              <a:rPr lang="cs-CZ" dirty="0" err="1" smtClean="0"/>
              <a:t>familial</a:t>
            </a:r>
            <a:r>
              <a:rPr lang="cs-CZ" dirty="0" smtClean="0"/>
              <a:t> </a:t>
            </a:r>
            <a:r>
              <a:rPr lang="cs-CZ" dirty="0" err="1" smtClean="0"/>
              <a:t>hypercholestrolemia</a:t>
            </a:r>
            <a:r>
              <a:rPr lang="cs-CZ" dirty="0" smtClean="0"/>
              <a:t>) – </a:t>
            </a:r>
            <a:r>
              <a:rPr lang="cs-CZ" dirty="0" err="1" smtClean="0"/>
              <a:t>mutations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LDL-R, </a:t>
            </a:r>
            <a:r>
              <a:rPr lang="cs-CZ" dirty="0" err="1" smtClean="0"/>
              <a:t>apo</a:t>
            </a:r>
            <a:r>
              <a:rPr lang="cs-CZ" dirty="0"/>
              <a:t> </a:t>
            </a:r>
            <a:r>
              <a:rPr lang="cs-CZ" dirty="0" smtClean="0"/>
              <a:t>B100, PCSK9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Familial</a:t>
            </a:r>
            <a:r>
              <a:rPr lang="cs-CZ" dirty="0" smtClean="0"/>
              <a:t> </a:t>
            </a:r>
            <a:r>
              <a:rPr lang="cs-CZ" dirty="0" err="1" smtClean="0"/>
              <a:t>dyslipoproteinemia</a:t>
            </a:r>
            <a:r>
              <a:rPr lang="cs-CZ" dirty="0" smtClean="0"/>
              <a:t> type III (</a:t>
            </a:r>
            <a:r>
              <a:rPr lang="cs-CZ" dirty="0" err="1" smtClean="0"/>
              <a:t>high</a:t>
            </a:r>
            <a:r>
              <a:rPr lang="cs-CZ" dirty="0" smtClean="0"/>
              <a:t> CH and </a:t>
            </a:r>
            <a:r>
              <a:rPr lang="cs-CZ" dirty="0" err="1" smtClean="0"/>
              <a:t>high</a:t>
            </a:r>
            <a:r>
              <a:rPr lang="cs-CZ" dirty="0" smtClean="0"/>
              <a:t> TGL), </a:t>
            </a:r>
            <a:r>
              <a:rPr lang="cs-CZ" dirty="0" err="1" smtClean="0"/>
              <a:t>apo</a:t>
            </a:r>
            <a:r>
              <a:rPr lang="cs-CZ" dirty="0" smtClean="0"/>
              <a:t> E </a:t>
            </a:r>
            <a:r>
              <a:rPr lang="cs-CZ" dirty="0" err="1" smtClean="0"/>
              <a:t>polymorphisms</a:t>
            </a:r>
            <a:r>
              <a:rPr lang="cs-CZ" dirty="0"/>
              <a:t> </a:t>
            </a:r>
            <a:r>
              <a:rPr lang="cs-CZ" dirty="0" smtClean="0"/>
              <a:t>and liver </a:t>
            </a:r>
            <a:r>
              <a:rPr lang="cs-CZ" dirty="0" err="1" smtClean="0"/>
              <a:t>lipase</a:t>
            </a:r>
            <a:r>
              <a:rPr lang="cs-CZ" dirty="0" smtClean="0"/>
              <a:t> </a:t>
            </a:r>
            <a:r>
              <a:rPr lang="cs-CZ" dirty="0" err="1" smtClean="0"/>
              <a:t>mutations</a:t>
            </a:r>
            <a:endParaRPr lang="cs-CZ" dirty="0" smtClean="0"/>
          </a:p>
          <a:p>
            <a:r>
              <a:rPr lang="cs-CZ" dirty="0" err="1" smtClean="0"/>
              <a:t>Wolman</a:t>
            </a:r>
            <a:r>
              <a:rPr lang="cs-CZ" dirty="0" smtClean="0"/>
              <a:t> </a:t>
            </a:r>
            <a:r>
              <a:rPr lang="cs-CZ" dirty="0" err="1" smtClean="0"/>
              <a:t>disease</a:t>
            </a:r>
            <a:r>
              <a:rPr lang="cs-CZ" dirty="0" smtClean="0"/>
              <a:t> (</a:t>
            </a:r>
            <a:r>
              <a:rPr lang="cs-CZ" dirty="0" err="1" smtClean="0"/>
              <a:t>mutations</a:t>
            </a:r>
            <a:r>
              <a:rPr lang="cs-CZ" dirty="0" smtClean="0"/>
              <a:t> in </a:t>
            </a:r>
            <a:r>
              <a:rPr lang="cs-CZ" dirty="0" err="1" smtClean="0"/>
              <a:t>lysosomal</a:t>
            </a:r>
            <a:r>
              <a:rPr lang="cs-CZ" dirty="0" smtClean="0"/>
              <a:t> </a:t>
            </a:r>
            <a:r>
              <a:rPr lang="cs-CZ" dirty="0" err="1" smtClean="0"/>
              <a:t>acidic</a:t>
            </a:r>
            <a:r>
              <a:rPr lang="cs-CZ" dirty="0" smtClean="0"/>
              <a:t> </a:t>
            </a:r>
            <a:r>
              <a:rPr lang="cs-CZ" dirty="0" err="1" smtClean="0"/>
              <a:t>lipase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Defects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LPL (lipoprotein </a:t>
            </a:r>
            <a:r>
              <a:rPr lang="cs-CZ" dirty="0" err="1" smtClean="0"/>
              <a:t>lipase</a:t>
            </a:r>
            <a:r>
              <a:rPr lang="cs-CZ" dirty="0" smtClean="0"/>
              <a:t>) and </a:t>
            </a:r>
            <a:r>
              <a:rPr lang="cs-CZ" dirty="0" err="1" smtClean="0"/>
              <a:t>apo</a:t>
            </a:r>
            <a:r>
              <a:rPr lang="cs-CZ" dirty="0" smtClean="0"/>
              <a:t> C-III – </a:t>
            </a:r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chylomicrons</a:t>
            </a:r>
            <a:endParaRPr lang="cs-CZ" dirty="0" smtClean="0"/>
          </a:p>
          <a:p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Lp</a:t>
            </a:r>
            <a:r>
              <a:rPr lang="cs-CZ" dirty="0"/>
              <a:t> </a:t>
            </a:r>
            <a:r>
              <a:rPr lang="cs-CZ" dirty="0" smtClean="0"/>
              <a:t>(a) </a:t>
            </a:r>
            <a:r>
              <a:rPr lang="cs-CZ" dirty="0" err="1" smtClean="0"/>
              <a:t>over</a:t>
            </a:r>
            <a:r>
              <a:rPr lang="cs-CZ" dirty="0" smtClean="0"/>
              <a:t> 600 mg/l</a:t>
            </a:r>
          </a:p>
          <a:p>
            <a:r>
              <a:rPr lang="cs-CZ" dirty="0" err="1" smtClean="0"/>
              <a:t>Etc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2827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171</Words>
  <Application>Microsoft Office PowerPoint</Application>
  <PresentationFormat>Širokoúhlá obrazovka</PresentationFormat>
  <Paragraphs>30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Lipoprotein disorders</vt:lpstr>
      <vt:lpstr>Lipid profile tests </vt:lpstr>
      <vt:lpstr>Lipoproteins disorders</vt:lpstr>
      <vt:lpstr>Lipoproteins disorders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Lipoprotein disorders</dc:title>
  <dc:creator>Jan Lány</dc:creator>
  <cp:lastModifiedBy>Jan Lány</cp:lastModifiedBy>
  <cp:revision>5</cp:revision>
  <cp:lastPrinted>2020-11-22T18:24:29Z</cp:lastPrinted>
  <dcterms:created xsi:type="dcterms:W3CDTF">2020-11-22T17:47:48Z</dcterms:created>
  <dcterms:modified xsi:type="dcterms:W3CDTF">2020-11-22T18:24:38Z</dcterms:modified>
</cp:coreProperties>
</file>