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B4DDF-4066-4196-966A-7304F9AECFE2}" type="datetimeFigureOut">
              <a:rPr lang="cs-CZ" smtClean="0"/>
              <a:t>22.11.2020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26A82-B1EF-4C9C-8CEE-3EBF141B3A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0259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B4DDF-4066-4196-966A-7304F9AECFE2}" type="datetimeFigureOut">
              <a:rPr lang="cs-CZ" smtClean="0"/>
              <a:t>22.11.2020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26A82-B1EF-4C9C-8CEE-3EBF141B3A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3864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B4DDF-4066-4196-966A-7304F9AECFE2}" type="datetimeFigureOut">
              <a:rPr lang="cs-CZ" smtClean="0"/>
              <a:t>22.11.2020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26A82-B1EF-4C9C-8CEE-3EBF141B3A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184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B4DDF-4066-4196-966A-7304F9AECFE2}" type="datetimeFigureOut">
              <a:rPr lang="cs-CZ" smtClean="0"/>
              <a:t>22.11.2020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26A82-B1EF-4C9C-8CEE-3EBF141B3A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8199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B4DDF-4066-4196-966A-7304F9AECFE2}" type="datetimeFigureOut">
              <a:rPr lang="cs-CZ" smtClean="0"/>
              <a:t>22.11.2020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26A82-B1EF-4C9C-8CEE-3EBF141B3A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5399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B4DDF-4066-4196-966A-7304F9AECFE2}" type="datetimeFigureOut">
              <a:rPr lang="cs-CZ" smtClean="0"/>
              <a:t>22.11.2020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26A82-B1EF-4C9C-8CEE-3EBF141B3A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4993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B4DDF-4066-4196-966A-7304F9AECFE2}" type="datetimeFigureOut">
              <a:rPr lang="cs-CZ" smtClean="0"/>
              <a:t>22.11.2020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26A82-B1EF-4C9C-8CEE-3EBF141B3A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7806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B4DDF-4066-4196-966A-7304F9AECFE2}" type="datetimeFigureOut">
              <a:rPr lang="cs-CZ" smtClean="0"/>
              <a:t>22.11.2020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26A82-B1EF-4C9C-8CEE-3EBF141B3A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3438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B4DDF-4066-4196-966A-7304F9AECFE2}" type="datetimeFigureOut">
              <a:rPr lang="cs-CZ" smtClean="0"/>
              <a:t>22.11.2020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26A82-B1EF-4C9C-8CEE-3EBF141B3A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1005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B4DDF-4066-4196-966A-7304F9AECFE2}" type="datetimeFigureOut">
              <a:rPr lang="cs-CZ" smtClean="0"/>
              <a:t>22.11.2020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26A82-B1EF-4C9C-8CEE-3EBF141B3A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8437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B4DDF-4066-4196-966A-7304F9AECFE2}" type="datetimeFigureOut">
              <a:rPr lang="cs-CZ" smtClean="0"/>
              <a:t>22.11.2020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26A82-B1EF-4C9C-8CEE-3EBF141B3A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6780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B4DDF-4066-4196-966A-7304F9AECFE2}" type="datetimeFigureOut">
              <a:rPr lang="cs-CZ" smtClean="0"/>
              <a:t>22.11.2020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26A82-B1EF-4C9C-8CEE-3EBF141B3A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1623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Diabetes </a:t>
            </a:r>
            <a:r>
              <a:rPr lang="cs-CZ" dirty="0" err="1" smtClean="0"/>
              <a:t>mellitus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4000" dirty="0" err="1" smtClean="0"/>
              <a:t>Laboratory</a:t>
            </a:r>
            <a:r>
              <a:rPr lang="cs-CZ" sz="4000" dirty="0" smtClean="0"/>
              <a:t> </a:t>
            </a:r>
            <a:r>
              <a:rPr lang="cs-CZ" sz="4000" dirty="0" err="1" smtClean="0"/>
              <a:t>testing</a:t>
            </a:r>
            <a:r>
              <a:rPr lang="cs-CZ" sz="4000" dirty="0" smtClean="0"/>
              <a:t> – </a:t>
            </a:r>
            <a:r>
              <a:rPr lang="cs-CZ" sz="4000" dirty="0" err="1" smtClean="0"/>
              <a:t>key</a:t>
            </a:r>
            <a:r>
              <a:rPr lang="cs-CZ" sz="4000" dirty="0" smtClean="0"/>
              <a:t> </a:t>
            </a:r>
            <a:r>
              <a:rPr lang="cs-CZ" sz="4000" dirty="0" err="1" smtClean="0"/>
              <a:t>words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3365812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Diabetes </a:t>
            </a:r>
            <a:r>
              <a:rPr lang="cs-CZ" dirty="0" err="1"/>
              <a:t>m</a:t>
            </a:r>
            <a:r>
              <a:rPr lang="cs-CZ" dirty="0" err="1" smtClean="0"/>
              <a:t>ellitus</a:t>
            </a:r>
            <a:r>
              <a:rPr lang="cs-CZ" dirty="0" smtClean="0"/>
              <a:t> - DM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 smtClean="0"/>
              <a:t>Fasting</a:t>
            </a:r>
            <a:r>
              <a:rPr lang="cs-CZ" dirty="0" smtClean="0"/>
              <a:t> </a:t>
            </a:r>
            <a:r>
              <a:rPr lang="cs-CZ" dirty="0" err="1" smtClean="0"/>
              <a:t>blood</a:t>
            </a:r>
            <a:r>
              <a:rPr lang="cs-CZ" dirty="0" smtClean="0"/>
              <a:t>/plasma </a:t>
            </a:r>
            <a:r>
              <a:rPr lang="cs-CZ" dirty="0" err="1" smtClean="0"/>
              <a:t>glucoce</a:t>
            </a:r>
            <a:r>
              <a:rPr lang="cs-CZ" dirty="0" smtClean="0"/>
              <a:t>, </a:t>
            </a:r>
            <a:r>
              <a:rPr lang="cs-CZ" dirty="0" err="1" smtClean="0"/>
              <a:t>cut-off</a:t>
            </a:r>
            <a:r>
              <a:rPr lang="cs-CZ" dirty="0" smtClean="0"/>
              <a:t> </a:t>
            </a:r>
            <a:r>
              <a:rPr lang="cs-CZ" b="1" dirty="0" smtClean="0"/>
              <a:t>7.0 </a:t>
            </a:r>
            <a:r>
              <a:rPr lang="cs-CZ" b="1" dirty="0" err="1" smtClean="0"/>
              <a:t>mmol</a:t>
            </a:r>
            <a:r>
              <a:rPr lang="cs-CZ" b="1" dirty="0" smtClean="0"/>
              <a:t>/l </a:t>
            </a:r>
            <a:r>
              <a:rPr lang="cs-CZ" dirty="0" smtClean="0"/>
              <a:t>(</a:t>
            </a:r>
            <a:r>
              <a:rPr lang="cs-CZ" dirty="0" err="1" smtClean="0"/>
              <a:t>repeat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test!)</a:t>
            </a:r>
          </a:p>
          <a:p>
            <a:r>
              <a:rPr lang="cs-CZ" dirty="0" err="1" smtClean="0"/>
              <a:t>Fasting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non-</a:t>
            </a:r>
            <a:r>
              <a:rPr lang="cs-CZ" dirty="0" err="1" smtClean="0"/>
              <a:t>fasting</a:t>
            </a:r>
            <a:r>
              <a:rPr lang="cs-CZ" dirty="0" smtClean="0"/>
              <a:t> (</a:t>
            </a:r>
            <a:r>
              <a:rPr lang="cs-CZ" dirty="0" err="1" smtClean="0"/>
              <a:t>postprandial</a:t>
            </a:r>
            <a:r>
              <a:rPr lang="cs-CZ" dirty="0" smtClean="0"/>
              <a:t>) </a:t>
            </a:r>
            <a:r>
              <a:rPr lang="cs-CZ" dirty="0" err="1" smtClean="0"/>
              <a:t>glycated</a:t>
            </a:r>
            <a:r>
              <a:rPr lang="cs-CZ" dirty="0" smtClean="0"/>
              <a:t> </a:t>
            </a:r>
            <a:r>
              <a:rPr lang="cs-CZ" dirty="0" err="1" smtClean="0"/>
              <a:t>Hb</a:t>
            </a:r>
            <a:r>
              <a:rPr lang="cs-CZ" dirty="0" smtClean="0"/>
              <a:t> (HbA1c), </a:t>
            </a:r>
            <a:br>
              <a:rPr lang="cs-CZ" dirty="0" smtClean="0"/>
            </a:br>
            <a:r>
              <a:rPr lang="cs-CZ" dirty="0" err="1" smtClean="0"/>
              <a:t>cut-off</a:t>
            </a:r>
            <a:r>
              <a:rPr lang="cs-CZ" dirty="0" smtClean="0"/>
              <a:t> </a:t>
            </a:r>
            <a:r>
              <a:rPr lang="cs-CZ" b="1" dirty="0" smtClean="0"/>
              <a:t>48 </a:t>
            </a:r>
            <a:r>
              <a:rPr lang="cs-CZ" b="1" dirty="0" err="1" smtClean="0"/>
              <a:t>mmol</a:t>
            </a:r>
            <a:r>
              <a:rPr lang="cs-CZ" b="1" dirty="0" smtClean="0"/>
              <a:t>/mol </a:t>
            </a:r>
          </a:p>
          <a:p>
            <a:r>
              <a:rPr lang="cs-CZ" b="1" dirty="0" smtClean="0"/>
              <a:t>DM type 1 </a:t>
            </a:r>
            <a:r>
              <a:rPr lang="cs-CZ" b="1" dirty="0" err="1" smtClean="0"/>
              <a:t>incl</a:t>
            </a:r>
            <a:r>
              <a:rPr lang="cs-CZ" b="1" dirty="0" smtClean="0"/>
              <a:t>. LADA: </a:t>
            </a:r>
            <a:r>
              <a:rPr lang="cs-CZ" dirty="0" smtClean="0"/>
              <a:t>(Insulin), C-peptide</a:t>
            </a:r>
          </a:p>
          <a:p>
            <a:r>
              <a:rPr lang="cs-CZ" dirty="0" err="1" smtClean="0"/>
              <a:t>Autoimmune</a:t>
            </a:r>
            <a:r>
              <a:rPr lang="cs-CZ" dirty="0" smtClean="0"/>
              <a:t> </a:t>
            </a:r>
            <a:r>
              <a:rPr lang="cs-CZ" dirty="0" err="1" smtClean="0"/>
              <a:t>insulitis</a:t>
            </a:r>
            <a:r>
              <a:rPr lang="cs-CZ" dirty="0" smtClean="0"/>
              <a:t>: </a:t>
            </a:r>
            <a:br>
              <a:rPr lang="cs-CZ" dirty="0" smtClean="0"/>
            </a:br>
            <a:r>
              <a:rPr lang="cs-CZ" dirty="0" smtClean="0"/>
              <a:t>anti GAD, anti insulin, anti IA2, anti </a:t>
            </a:r>
            <a:r>
              <a:rPr lang="cs-CZ" dirty="0" err="1" smtClean="0"/>
              <a:t>Zn</a:t>
            </a:r>
            <a:r>
              <a:rPr lang="cs-CZ" dirty="0" smtClean="0"/>
              <a:t> </a:t>
            </a:r>
            <a:r>
              <a:rPr lang="cs-CZ" dirty="0" err="1" smtClean="0"/>
              <a:t>transporter</a:t>
            </a:r>
            <a:endParaRPr lang="cs-CZ" dirty="0" smtClean="0"/>
          </a:p>
          <a:p>
            <a:r>
              <a:rPr lang="cs-CZ" dirty="0" err="1" smtClean="0"/>
              <a:t>Diabetic</a:t>
            </a:r>
            <a:r>
              <a:rPr lang="cs-CZ" dirty="0" smtClean="0"/>
              <a:t> </a:t>
            </a:r>
            <a:r>
              <a:rPr lang="cs-CZ" dirty="0" err="1" smtClean="0"/>
              <a:t>ketoacidosis</a:t>
            </a:r>
            <a:r>
              <a:rPr lang="cs-CZ" dirty="0" smtClean="0"/>
              <a:t>: Na, K, pH, osmolality, urine: </a:t>
            </a:r>
            <a:r>
              <a:rPr lang="cs-CZ" dirty="0" err="1" smtClean="0"/>
              <a:t>ketonbodies</a:t>
            </a:r>
            <a:r>
              <a:rPr lang="cs-CZ" dirty="0" smtClean="0"/>
              <a:t> (no </a:t>
            </a:r>
            <a:r>
              <a:rPr lang="cs-CZ" dirty="0" err="1" smtClean="0"/>
              <a:t>detection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beta </a:t>
            </a:r>
            <a:r>
              <a:rPr lang="cs-CZ" dirty="0" err="1" smtClean="0"/>
              <a:t>hydroxybutyrate</a:t>
            </a:r>
            <a:r>
              <a:rPr lang="cs-CZ" dirty="0" smtClean="0"/>
              <a:t>!)</a:t>
            </a:r>
          </a:p>
          <a:p>
            <a:r>
              <a:rPr lang="cs-CZ" dirty="0" smtClean="0"/>
              <a:t>Monitor: HbA1c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glycated</a:t>
            </a:r>
            <a:r>
              <a:rPr lang="cs-CZ" dirty="0" smtClean="0"/>
              <a:t> albumin in hemoglobin </a:t>
            </a:r>
            <a:r>
              <a:rPr lang="cs-CZ" dirty="0" err="1" smtClean="0"/>
              <a:t>variants</a:t>
            </a:r>
            <a:r>
              <a:rPr lang="cs-CZ" dirty="0" smtClean="0"/>
              <a:t>, </a:t>
            </a:r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day</a:t>
            </a:r>
            <a:r>
              <a:rPr lang="cs-CZ" dirty="0" smtClean="0"/>
              <a:t> </a:t>
            </a:r>
            <a:r>
              <a:rPr lang="cs-CZ" dirty="0" err="1" smtClean="0"/>
              <a:t>glucose</a:t>
            </a:r>
            <a:r>
              <a:rPr lang="cs-CZ" dirty="0" smtClean="0"/>
              <a:t> profile (5, 7, 9 </a:t>
            </a:r>
            <a:r>
              <a:rPr lang="cs-CZ" dirty="0" err="1" smtClean="0"/>
              <a:t>or</a:t>
            </a:r>
            <a:r>
              <a:rPr lang="cs-CZ" dirty="0" smtClean="0"/>
              <a:t> 11 </a:t>
            </a:r>
            <a:r>
              <a:rPr lang="cs-CZ" dirty="0" err="1" smtClean="0"/>
              <a:t>glucose</a:t>
            </a:r>
            <a:r>
              <a:rPr lang="cs-CZ" dirty="0" smtClean="0"/>
              <a:t> </a:t>
            </a:r>
            <a:r>
              <a:rPr lang="cs-CZ" dirty="0" err="1" smtClean="0"/>
              <a:t>levels</a:t>
            </a:r>
            <a:r>
              <a:rPr lang="cs-CZ" dirty="0" smtClean="0"/>
              <a:t> </a:t>
            </a:r>
            <a:r>
              <a:rPr lang="cs-CZ" dirty="0" err="1" smtClean="0"/>
              <a:t>before</a:t>
            </a:r>
            <a:r>
              <a:rPr lang="cs-CZ" dirty="0" smtClean="0"/>
              <a:t> and </a:t>
            </a:r>
            <a:r>
              <a:rPr lang="cs-CZ" dirty="0" err="1" smtClean="0"/>
              <a:t>after</a:t>
            </a:r>
            <a:r>
              <a:rPr lang="cs-CZ" dirty="0" smtClean="0"/>
              <a:t> </a:t>
            </a:r>
            <a:r>
              <a:rPr lang="cs-CZ" dirty="0" err="1" smtClean="0"/>
              <a:t>meals</a:t>
            </a:r>
            <a:r>
              <a:rPr lang="cs-CZ" dirty="0" smtClean="0"/>
              <a:t> and night): M-</a:t>
            </a:r>
            <a:r>
              <a:rPr lang="cs-CZ" dirty="0" err="1" smtClean="0"/>
              <a:t>value</a:t>
            </a:r>
            <a:r>
              <a:rPr lang="cs-CZ" dirty="0" smtClean="0"/>
              <a:t>, MAGE, MDD and </a:t>
            </a:r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calculated</a:t>
            </a:r>
            <a:r>
              <a:rPr lang="cs-CZ" dirty="0" smtClean="0"/>
              <a:t> </a:t>
            </a:r>
            <a:r>
              <a:rPr lang="cs-CZ" dirty="0" err="1" smtClean="0"/>
              <a:t>markers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glucose</a:t>
            </a:r>
            <a:r>
              <a:rPr lang="cs-CZ" dirty="0" smtClean="0"/>
              <a:t> </a:t>
            </a:r>
            <a:r>
              <a:rPr lang="cs-CZ" dirty="0" err="1" smtClean="0"/>
              <a:t>compensation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5108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Diabetes </a:t>
            </a:r>
            <a:r>
              <a:rPr lang="cs-CZ" dirty="0" err="1" smtClean="0"/>
              <a:t>mellitus</a:t>
            </a:r>
            <a:r>
              <a:rPr lang="cs-CZ" dirty="0" smtClean="0"/>
              <a:t> - DM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Gestational</a:t>
            </a:r>
            <a:r>
              <a:rPr lang="cs-CZ" dirty="0" smtClean="0"/>
              <a:t> DM – </a:t>
            </a:r>
            <a:r>
              <a:rPr lang="cs-CZ" dirty="0" err="1" smtClean="0"/>
              <a:t>screening</a:t>
            </a:r>
            <a:r>
              <a:rPr lang="cs-CZ" dirty="0" smtClean="0"/>
              <a:t> test – </a:t>
            </a:r>
            <a:r>
              <a:rPr lang="cs-CZ" dirty="0" err="1" smtClean="0"/>
              <a:t>oGTT</a:t>
            </a:r>
            <a:r>
              <a:rPr lang="cs-CZ" dirty="0" smtClean="0"/>
              <a:t> (</a:t>
            </a:r>
            <a:r>
              <a:rPr lang="cs-CZ" dirty="0" err="1" smtClean="0"/>
              <a:t>different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non-</a:t>
            </a:r>
            <a:r>
              <a:rPr lang="cs-CZ" dirty="0" err="1" smtClean="0"/>
              <a:t>pregnant</a:t>
            </a:r>
            <a:r>
              <a:rPr lang="cs-CZ" dirty="0" smtClean="0"/>
              <a:t>!)</a:t>
            </a:r>
          </a:p>
          <a:p>
            <a:r>
              <a:rPr lang="cs-CZ" dirty="0" smtClean="0"/>
              <a:t>MODY (12 </a:t>
            </a:r>
            <a:r>
              <a:rPr lang="cs-CZ" dirty="0" err="1" smtClean="0"/>
              <a:t>types</a:t>
            </a:r>
            <a:r>
              <a:rPr lang="cs-CZ" dirty="0" smtClean="0"/>
              <a:t>), MODY 2 – </a:t>
            </a:r>
            <a:r>
              <a:rPr lang="cs-CZ" dirty="0" err="1" smtClean="0"/>
              <a:t>benign</a:t>
            </a:r>
            <a:r>
              <a:rPr lang="cs-CZ" dirty="0" smtClean="0"/>
              <a:t>, </a:t>
            </a:r>
            <a:r>
              <a:rPr lang="cs-CZ" dirty="0" err="1" smtClean="0"/>
              <a:t>all</a:t>
            </a:r>
            <a:r>
              <a:rPr lang="cs-CZ" dirty="0" smtClean="0"/>
              <a:t> </a:t>
            </a:r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serious</a:t>
            </a:r>
            <a:r>
              <a:rPr lang="cs-CZ" dirty="0" smtClean="0"/>
              <a:t>, </a:t>
            </a:r>
            <a:r>
              <a:rPr lang="cs-CZ" dirty="0" err="1" smtClean="0"/>
              <a:t>molecular</a:t>
            </a:r>
            <a:r>
              <a:rPr lang="cs-CZ" dirty="0" smtClean="0"/>
              <a:t> </a:t>
            </a:r>
            <a:r>
              <a:rPr lang="cs-CZ" dirty="0" err="1" smtClean="0"/>
              <a:t>genetics</a:t>
            </a:r>
            <a:r>
              <a:rPr lang="cs-CZ" dirty="0" smtClean="0"/>
              <a:t> </a:t>
            </a:r>
            <a:r>
              <a:rPr lang="cs-CZ" dirty="0" err="1" smtClean="0"/>
              <a:t>testing</a:t>
            </a:r>
            <a:r>
              <a:rPr lang="cs-CZ" dirty="0" smtClean="0"/>
              <a:t> </a:t>
            </a:r>
            <a:r>
              <a:rPr lang="cs-CZ" dirty="0" err="1" smtClean="0"/>
              <a:t>essential</a:t>
            </a:r>
            <a:endParaRPr lang="cs-CZ" dirty="0" smtClean="0"/>
          </a:p>
          <a:p>
            <a:r>
              <a:rPr lang="cs-CZ" dirty="0" err="1" smtClean="0"/>
              <a:t>Mitochondrial</a:t>
            </a:r>
            <a:r>
              <a:rPr lang="cs-CZ" dirty="0" smtClean="0"/>
              <a:t> DM (</a:t>
            </a:r>
            <a:r>
              <a:rPr lang="cs-CZ" dirty="0" err="1" smtClean="0"/>
              <a:t>genetic</a:t>
            </a:r>
            <a:r>
              <a:rPr lang="cs-CZ" dirty="0" smtClean="0"/>
              <a:t> </a:t>
            </a:r>
            <a:r>
              <a:rPr lang="cs-CZ" dirty="0" err="1" smtClean="0"/>
              <a:t>testing</a:t>
            </a:r>
            <a:r>
              <a:rPr lang="cs-CZ" dirty="0" smtClean="0"/>
              <a:t>)</a:t>
            </a:r>
          </a:p>
          <a:p>
            <a:r>
              <a:rPr lang="cs-CZ" dirty="0" smtClean="0"/>
              <a:t>DM type 2 (most </a:t>
            </a:r>
            <a:r>
              <a:rPr lang="cs-CZ" dirty="0" err="1" smtClean="0"/>
              <a:t>common</a:t>
            </a:r>
            <a:r>
              <a:rPr lang="cs-CZ" dirty="0" smtClean="0"/>
              <a:t>, </a:t>
            </a:r>
            <a:r>
              <a:rPr lang="cs-CZ" dirty="0" err="1" smtClean="0"/>
              <a:t>high</a:t>
            </a:r>
            <a:r>
              <a:rPr lang="cs-CZ" dirty="0" smtClean="0"/>
              <a:t> BMI): insulin, C peptide, </a:t>
            </a:r>
            <a:r>
              <a:rPr lang="cs-CZ" dirty="0" err="1" smtClean="0"/>
              <a:t>adiponectin</a:t>
            </a:r>
            <a:r>
              <a:rPr lang="cs-CZ" dirty="0" smtClean="0"/>
              <a:t>, TGL</a:t>
            </a:r>
          </a:p>
          <a:p>
            <a:r>
              <a:rPr lang="cs-CZ" dirty="0" err="1" smtClean="0"/>
              <a:t>Diabetic</a:t>
            </a:r>
            <a:r>
              <a:rPr lang="cs-CZ" dirty="0" smtClean="0"/>
              <a:t> </a:t>
            </a:r>
            <a:r>
              <a:rPr lang="cs-CZ" dirty="0" err="1" smtClean="0"/>
              <a:t>nephropathy</a:t>
            </a:r>
            <a:r>
              <a:rPr lang="cs-CZ" dirty="0" smtClean="0"/>
              <a:t>: </a:t>
            </a:r>
            <a:r>
              <a:rPr lang="cs-CZ" dirty="0" err="1" smtClean="0"/>
              <a:t>serum</a:t>
            </a:r>
            <a:r>
              <a:rPr lang="cs-CZ" dirty="0" smtClean="0"/>
              <a:t> </a:t>
            </a:r>
            <a:r>
              <a:rPr lang="cs-CZ" dirty="0" err="1" smtClean="0"/>
              <a:t>creatinine</a:t>
            </a:r>
            <a:r>
              <a:rPr lang="cs-CZ" dirty="0" smtClean="0"/>
              <a:t>, (</a:t>
            </a:r>
            <a:r>
              <a:rPr lang="cs-CZ" dirty="0" err="1" smtClean="0"/>
              <a:t>micro</a:t>
            </a:r>
            <a:r>
              <a:rPr lang="cs-CZ" dirty="0" smtClean="0"/>
              <a:t>)</a:t>
            </a:r>
            <a:r>
              <a:rPr lang="cs-CZ" dirty="0" err="1" smtClean="0"/>
              <a:t>albuminuria</a:t>
            </a:r>
            <a:r>
              <a:rPr lang="cs-CZ" dirty="0" smtClean="0"/>
              <a:t> (urine albumin/</a:t>
            </a:r>
            <a:r>
              <a:rPr lang="cs-CZ" dirty="0" err="1" smtClean="0"/>
              <a:t>creatinine</a:t>
            </a:r>
            <a:r>
              <a:rPr lang="cs-CZ" dirty="0" smtClean="0"/>
              <a:t> ratio), urine alfa-1 </a:t>
            </a:r>
            <a:r>
              <a:rPr lang="cs-CZ" dirty="0" err="1" smtClean="0"/>
              <a:t>microglobulin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200599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Diabetes </a:t>
            </a:r>
            <a:r>
              <a:rPr lang="cs-CZ" dirty="0" err="1" smtClean="0"/>
              <a:t>mellitus</a:t>
            </a:r>
            <a:r>
              <a:rPr lang="cs-CZ" dirty="0" smtClean="0"/>
              <a:t> - DM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 smtClean="0"/>
              <a:t>Secondary</a:t>
            </a:r>
            <a:r>
              <a:rPr lang="cs-CZ" b="1" dirty="0" smtClean="0"/>
              <a:t> DM:</a:t>
            </a:r>
          </a:p>
          <a:p>
            <a:r>
              <a:rPr lang="cs-CZ" dirty="0" err="1" smtClean="0"/>
              <a:t>Pancreatic</a:t>
            </a:r>
            <a:r>
              <a:rPr lang="cs-CZ" dirty="0" smtClean="0"/>
              <a:t> </a:t>
            </a:r>
            <a:r>
              <a:rPr lang="cs-CZ" dirty="0" err="1" smtClean="0"/>
              <a:t>insufficiency</a:t>
            </a:r>
            <a:endParaRPr lang="cs-CZ" dirty="0" smtClean="0"/>
          </a:p>
          <a:p>
            <a:r>
              <a:rPr lang="cs-CZ" dirty="0" err="1" smtClean="0"/>
              <a:t>Pacreatectomy</a:t>
            </a:r>
            <a:endParaRPr lang="cs-CZ" dirty="0" smtClean="0"/>
          </a:p>
          <a:p>
            <a:r>
              <a:rPr lang="cs-CZ" dirty="0" err="1" smtClean="0"/>
              <a:t>Cystic</a:t>
            </a:r>
            <a:r>
              <a:rPr lang="cs-CZ" dirty="0" smtClean="0"/>
              <a:t> </a:t>
            </a:r>
            <a:r>
              <a:rPr lang="cs-CZ" dirty="0" err="1" smtClean="0"/>
              <a:t>fibrosis</a:t>
            </a:r>
            <a:endParaRPr lang="cs-CZ" dirty="0" smtClean="0"/>
          </a:p>
          <a:p>
            <a:r>
              <a:rPr lang="cs-CZ" dirty="0" err="1" smtClean="0"/>
              <a:t>Haemochromatosis</a:t>
            </a:r>
            <a:r>
              <a:rPr lang="cs-CZ" dirty="0" smtClean="0"/>
              <a:t> (bronz DM)</a:t>
            </a:r>
          </a:p>
          <a:p>
            <a:r>
              <a:rPr lang="cs-CZ" dirty="0" err="1" smtClean="0"/>
              <a:t>Etc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131899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127</Words>
  <Application>Microsoft Office PowerPoint</Application>
  <PresentationFormat>Širokoúhlá obrazovka</PresentationFormat>
  <Paragraphs>22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Motiv Office</vt:lpstr>
      <vt:lpstr>Diabetes mellitus</vt:lpstr>
      <vt:lpstr>Diabetes mellitus - DM</vt:lpstr>
      <vt:lpstr>Diabetes mellitus - DM</vt:lpstr>
      <vt:lpstr>Diabetes mellitus - DM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Diabetes mellitus</dc:title>
  <dc:creator>Jan Lány</dc:creator>
  <cp:lastModifiedBy>Jan Lány</cp:lastModifiedBy>
  <cp:revision>5</cp:revision>
  <cp:lastPrinted>2020-11-22T17:40:15Z</cp:lastPrinted>
  <dcterms:created xsi:type="dcterms:W3CDTF">2020-11-22T17:15:43Z</dcterms:created>
  <dcterms:modified xsi:type="dcterms:W3CDTF">2020-11-22T17:40:23Z</dcterms:modified>
</cp:coreProperties>
</file>