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340" r:id="rId3"/>
    <p:sldId id="341" r:id="rId4"/>
    <p:sldId id="343" r:id="rId5"/>
    <p:sldId id="345" r:id="rId6"/>
    <p:sldId id="342" r:id="rId7"/>
    <p:sldId id="424" r:id="rId8"/>
    <p:sldId id="425" r:id="rId9"/>
    <p:sldId id="426" r:id="rId10"/>
    <p:sldId id="427" r:id="rId11"/>
    <p:sldId id="346" r:id="rId12"/>
    <p:sldId id="347" r:id="rId13"/>
    <p:sldId id="348" r:id="rId14"/>
    <p:sldId id="349" r:id="rId15"/>
    <p:sldId id="413" r:id="rId16"/>
    <p:sldId id="350" r:id="rId17"/>
    <p:sldId id="373" r:id="rId18"/>
    <p:sldId id="389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428" r:id="rId32"/>
    <p:sldId id="363" r:id="rId33"/>
    <p:sldId id="429" r:id="rId34"/>
    <p:sldId id="364" r:id="rId35"/>
    <p:sldId id="365" r:id="rId36"/>
    <p:sldId id="366" r:id="rId37"/>
    <p:sldId id="434" r:id="rId38"/>
    <p:sldId id="367" r:id="rId39"/>
    <p:sldId id="369" r:id="rId40"/>
    <p:sldId id="370" r:id="rId41"/>
    <p:sldId id="371" r:id="rId42"/>
    <p:sldId id="372" r:id="rId43"/>
    <p:sldId id="375" r:id="rId44"/>
    <p:sldId id="376" r:id="rId45"/>
    <p:sldId id="377" r:id="rId46"/>
    <p:sldId id="378" r:id="rId47"/>
    <p:sldId id="379" r:id="rId48"/>
    <p:sldId id="40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8" r:id="rId57"/>
    <p:sldId id="411" r:id="rId58"/>
    <p:sldId id="257" r:id="rId59"/>
    <p:sldId id="328" r:id="rId60"/>
    <p:sldId id="305" r:id="rId61"/>
    <p:sldId id="307" r:id="rId62"/>
    <p:sldId id="334" r:id="rId63"/>
    <p:sldId id="265" r:id="rId64"/>
    <p:sldId id="308" r:id="rId65"/>
    <p:sldId id="309" r:id="rId66"/>
    <p:sldId id="283" r:id="rId67"/>
    <p:sldId id="306" r:id="rId68"/>
    <p:sldId id="431" r:id="rId69"/>
    <p:sldId id="432" r:id="rId70"/>
    <p:sldId id="422" r:id="rId71"/>
    <p:sldId id="436" r:id="rId72"/>
    <p:sldId id="423" r:id="rId73"/>
    <p:sldId id="399" r:id="rId74"/>
    <p:sldId id="400" r:id="rId75"/>
    <p:sldId id="402" r:id="rId76"/>
    <p:sldId id="403" r:id="rId77"/>
    <p:sldId id="404" r:id="rId78"/>
    <p:sldId id="416" r:id="rId79"/>
    <p:sldId id="418" r:id="rId80"/>
    <p:sldId id="419" r:id="rId81"/>
    <p:sldId id="430" r:id="rId82"/>
    <p:sldId id="405" r:id="rId83"/>
    <p:sldId id="406" r:id="rId84"/>
    <p:sldId id="407" r:id="rId85"/>
    <p:sldId id="408" r:id="rId86"/>
    <p:sldId id="325" r:id="rId87"/>
    <p:sldId id="327" r:id="rId88"/>
    <p:sldId id="326" r:id="rId89"/>
    <p:sldId id="313" r:id="rId90"/>
    <p:sldId id="314" r:id="rId91"/>
    <p:sldId id="315" r:id="rId92"/>
    <p:sldId id="316" r:id="rId93"/>
    <p:sldId id="317" r:id="rId94"/>
    <p:sldId id="420" r:id="rId95"/>
    <p:sldId id="318" r:id="rId96"/>
    <p:sldId id="319" r:id="rId97"/>
    <p:sldId id="392" r:id="rId98"/>
    <p:sldId id="393" r:id="rId99"/>
    <p:sldId id="320" r:id="rId100"/>
    <p:sldId id="321" r:id="rId101"/>
    <p:sldId id="435" r:id="rId102"/>
    <p:sldId id="322" r:id="rId103"/>
    <p:sldId id="323" r:id="rId104"/>
    <p:sldId id="338" r:id="rId105"/>
    <p:sldId id="339" r:id="rId106"/>
    <p:sldId id="410" r:id="rId107"/>
    <p:sldId id="412" r:id="rId108"/>
  </p:sldIdLst>
  <p:sldSz cx="9144000" cy="6858000" type="screen4x3"/>
  <p:notesSz cx="6815138" cy="99441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008000"/>
    <a:srgbClr val="00CC00"/>
    <a:srgbClr val="FF3300"/>
    <a:srgbClr val="D0F1AF"/>
    <a:srgbClr val="22599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60" autoAdjust="0"/>
  </p:normalViewPr>
  <p:slideViewPr>
    <p:cSldViewPr>
      <p:cViewPr>
        <p:scale>
          <a:sx n="66" d="100"/>
          <a:sy n="66" d="100"/>
        </p:scale>
        <p:origin x="-1362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fld id="{3E23BC30-B147-467F-86CD-052F09D88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3062" cy="44735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fld id="{A93DE14D-53BC-4C0E-966C-9B7B76B7EE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CECE2-D17C-4E43-97E2-623553E6CBEE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8F5024-3134-4751-93E4-0C5306AF2142}" type="slidenum">
              <a:rPr lang="cs-CZ" altLang="cs-CZ" smtClean="0"/>
              <a:pPr/>
              <a:t>88</a:t>
            </a:fld>
            <a:endParaRPr lang="cs-CZ" altLang="cs-CZ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FEEC77-291E-4592-8583-27FEA1F8236A}" type="slidenum">
              <a:rPr lang="cs-CZ" altLang="cs-CZ" smtClean="0"/>
              <a:pPr/>
              <a:t>89</a:t>
            </a:fld>
            <a:endParaRPr lang="cs-CZ" altLang="cs-CZ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13B6B3-14E8-49DD-A625-E1B59A1E516F}" type="slidenum">
              <a:rPr lang="cs-CZ" altLang="cs-CZ" smtClean="0"/>
              <a:pPr/>
              <a:t>90</a:t>
            </a:fld>
            <a:endParaRPr lang="cs-CZ" altLang="cs-CZ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A96EF6-30DF-4E3B-85F7-FB92F8E7206A}" type="slidenum">
              <a:rPr lang="cs-CZ" altLang="cs-CZ" smtClean="0"/>
              <a:pPr/>
              <a:t>91</a:t>
            </a:fld>
            <a:endParaRPr lang="cs-CZ" altLang="cs-CZ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4656F6-EB6D-4202-A643-B1DD51F7E83B}" type="slidenum">
              <a:rPr lang="cs-CZ" altLang="cs-CZ" smtClean="0"/>
              <a:pPr/>
              <a:t>92</a:t>
            </a:fld>
            <a:endParaRPr lang="cs-CZ" altLang="cs-CZ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013D46-35E8-421F-B6CC-EE77A230962B}" type="slidenum">
              <a:rPr lang="cs-CZ" altLang="cs-CZ" smtClean="0"/>
              <a:pPr/>
              <a:t>93</a:t>
            </a:fld>
            <a:endParaRPr lang="cs-CZ" altLang="cs-CZ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E5C5C5-16CC-4874-BEA3-2FC5F51A3FB0}" type="slidenum">
              <a:rPr lang="cs-CZ" altLang="cs-CZ" smtClean="0"/>
              <a:pPr/>
              <a:t>95</a:t>
            </a:fld>
            <a:endParaRPr lang="cs-CZ" altLang="cs-CZ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2358E2-015A-438F-838D-124AD8BA0B67}" type="slidenum">
              <a:rPr lang="cs-CZ" altLang="cs-CZ" smtClean="0"/>
              <a:pPr/>
              <a:t>96</a:t>
            </a:fld>
            <a:endParaRPr lang="cs-CZ" altLang="cs-CZ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8F7E91-3649-47A8-AA13-A7B0C21DCE4C}" type="slidenum">
              <a:rPr lang="cs-CZ" altLang="cs-CZ" smtClean="0"/>
              <a:pPr/>
              <a:t>99</a:t>
            </a:fld>
            <a:endParaRPr lang="cs-CZ" altLang="cs-CZ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CD262A-21FA-41C8-B2C2-BCCAEBDE5BD3}" type="slidenum">
              <a:rPr lang="cs-CZ" altLang="cs-CZ" smtClean="0"/>
              <a:pPr/>
              <a:t>100</a:t>
            </a:fld>
            <a:endParaRPr lang="cs-CZ" altLang="cs-CZ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9F219D-D3B6-4B3A-82DC-35401A011D55}" type="slidenum">
              <a:rPr lang="cs-CZ" altLang="cs-CZ" smtClean="0"/>
              <a:pPr/>
              <a:t>58</a:t>
            </a:fld>
            <a:endParaRPr lang="cs-CZ" altLang="cs-CZ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5ABB22-A83C-48C0-AF34-D0BB74296683}" type="slidenum">
              <a:rPr lang="cs-CZ" altLang="cs-CZ" smtClean="0"/>
              <a:pPr/>
              <a:t>102</a:t>
            </a:fld>
            <a:endParaRPr lang="cs-CZ" altLang="cs-CZ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8570C0-93E9-44F5-A5CF-D3CBD5300D1E}" type="slidenum">
              <a:rPr lang="cs-CZ" altLang="cs-CZ" smtClean="0"/>
              <a:pPr/>
              <a:t>103</a:t>
            </a:fld>
            <a:endParaRPr lang="cs-CZ" altLang="cs-CZ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BC5712-88A2-40C1-930E-00569DD3D834}" type="slidenum">
              <a:rPr lang="cs-CZ" altLang="cs-CZ" smtClean="0"/>
              <a:pPr/>
              <a:t>63</a:t>
            </a:fld>
            <a:endParaRPr lang="cs-CZ" altLang="cs-CZ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3CB25A-4980-4363-BD89-016150928101}" type="slidenum">
              <a:rPr lang="cs-CZ" altLang="cs-CZ" smtClean="0"/>
              <a:pPr/>
              <a:t>64</a:t>
            </a:fld>
            <a:endParaRPr lang="cs-CZ" altLang="cs-CZ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39924F-9098-4E9E-8883-3988741E9E72}" type="slidenum">
              <a:rPr lang="cs-CZ" altLang="cs-CZ" smtClean="0"/>
              <a:pPr/>
              <a:t>65</a:t>
            </a:fld>
            <a:endParaRPr lang="cs-CZ" altLang="cs-CZ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D63000-2EE7-48C1-AFBF-9645B51023BD}" type="slidenum">
              <a:rPr lang="cs-CZ" altLang="cs-CZ" smtClean="0"/>
              <a:pPr/>
              <a:t>66</a:t>
            </a:fld>
            <a:endParaRPr lang="cs-CZ" altLang="cs-CZ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CD46A8-0876-4F77-9084-928FDA7302DD}" type="slidenum">
              <a:rPr lang="cs-CZ" altLang="cs-CZ" smtClean="0"/>
              <a:pPr/>
              <a:t>67</a:t>
            </a:fld>
            <a:endParaRPr lang="cs-CZ" altLang="cs-CZ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19EB05-A620-4A13-8CDF-F40BD24AA7D6}" type="slidenum">
              <a:rPr lang="cs-CZ" altLang="cs-CZ" smtClean="0"/>
              <a:pPr/>
              <a:t>86</a:t>
            </a:fld>
            <a:endParaRPr lang="cs-CZ" altLang="cs-CZ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B17FF4-46D3-40AB-95F0-9EB2E9CE94F3}" type="slidenum">
              <a:rPr lang="cs-CZ" altLang="cs-CZ" smtClean="0"/>
              <a:pPr/>
              <a:t>87</a:t>
            </a:fld>
            <a:endParaRPr lang="cs-CZ" altLang="cs-CZ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C40B-19E9-406A-9C0F-4138CDE53E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828B-7361-4DA3-A1D8-29EDC1E40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4F4B-062A-403B-B97A-FC6DA91840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7EE4-7FEF-43D5-B72C-64E0F05F42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EE8AE-FA33-43E3-A478-A7F7853770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0415-6895-45AE-A306-937830BCA8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5DD3A-92D5-4117-A442-7DC8582E58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C365-F3AB-4C1A-A48F-4D43E1E25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16AB1-E443-447C-9D0A-0DBD8BA70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51A7-65BD-4E70-BD38-733863CDC7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ECE4-9175-4EF0-B63D-C0DF704C88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9AAC-EEF1-4ECD-B87F-955C63E434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34C25BC6-0266-446E-9B3C-F7B9EE17B3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90738" y="1628775"/>
            <a:ext cx="5045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4800" i="1">
                <a:solidFill>
                  <a:schemeClr val="accent1"/>
                </a:solidFill>
              </a:rPr>
              <a:t>Nádorové markery,</a:t>
            </a:r>
          </a:p>
          <a:p>
            <a:pPr algn="ctr"/>
            <a:r>
              <a:rPr lang="cs-CZ" altLang="cs-CZ" sz="4800" i="1">
                <a:solidFill>
                  <a:schemeClr val="accent1"/>
                </a:solidFill>
              </a:rPr>
              <a:t>paraprotein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2771775" y="4581525"/>
            <a:ext cx="302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FF66"/>
                </a:solidFill>
              </a:rPr>
              <a:t>Autor:	 Eva Klapková</a:t>
            </a:r>
          </a:p>
          <a:p>
            <a:endParaRPr lang="cs-CZ" altLang="cs-CZ" sz="24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42950"/>
            <a:ext cx="903763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peps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42259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179388" y="274638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  <a:t>Výsledek ELFO proteinů séra</a:t>
            </a:r>
            <a:b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</a:br>
            <a: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  <a:t>na agarózovém gelu – 5 frakcí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4859338" y="19161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chemeClr val="tx2"/>
              </a:buClr>
              <a:buSzPct val="75000"/>
              <a:buFontTx/>
              <a:buAutoNum type="alphaUcPeriod"/>
            </a:pPr>
            <a: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  <a:t>fyziologický nález</a:t>
            </a:r>
          </a:p>
          <a:p>
            <a:pPr marL="533400" indent="-533400">
              <a:spcBef>
                <a:spcPct val="50000"/>
              </a:spcBef>
              <a:buClr>
                <a:schemeClr val="tx2"/>
              </a:buClr>
              <a:buSzPct val="75000"/>
              <a:buFontTx/>
              <a:buAutoNum type="alphaUcPeriod"/>
            </a:pPr>
            <a: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  <a:t>akutní onemocnění</a:t>
            </a:r>
          </a:p>
          <a:p>
            <a:pPr marL="533400" indent="-533400">
              <a:spcBef>
                <a:spcPct val="50000"/>
              </a:spcBef>
              <a:buClr>
                <a:schemeClr val="tx2"/>
              </a:buClr>
              <a:buSzPct val="75000"/>
              <a:buFontTx/>
              <a:buAutoNum type="alphaUcPeriod"/>
            </a:pPr>
            <a: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  <a:t>výskyt paraproteinu</a:t>
            </a:r>
          </a:p>
          <a:p>
            <a:pPr marL="533400" indent="-533400">
              <a:spcBef>
                <a:spcPct val="50000"/>
              </a:spcBef>
              <a:buClr>
                <a:schemeClr val="tx2"/>
              </a:buClr>
              <a:buSzPct val="75000"/>
              <a:buFontTx/>
              <a:buAutoNum type="alphaUcPeriod"/>
            </a:pPr>
            <a: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  <a:t>frakce fibrinogenu při analýze plazmy</a:t>
            </a:r>
          </a:p>
        </p:txBody>
      </p:sp>
      <p:pic>
        <p:nvPicPr>
          <p:cNvPr id="107523" name="Picture 4" descr="pep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42259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Line 5"/>
          <p:cNvSpPr>
            <a:spLocks noChangeShapeType="1"/>
          </p:cNvSpPr>
          <p:nvPr/>
        </p:nvSpPr>
        <p:spPr bwMode="auto">
          <a:xfrm flipH="1">
            <a:off x="4140200" y="4292600"/>
            <a:ext cx="129540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7525" name="Rectangle 2"/>
          <p:cNvSpPr>
            <a:spLocks noChangeArrowheads="1"/>
          </p:cNvSpPr>
          <p:nvPr/>
        </p:nvSpPr>
        <p:spPr bwMode="auto">
          <a:xfrm>
            <a:off x="179388" y="274638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  <a:t>Výsledek ELFO proteinů séra</a:t>
            </a:r>
            <a:b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</a:br>
            <a: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  <a:t>na agarózovém gelu – 5 frakcí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 descr="hyry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403225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5" descr="normalEL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484313"/>
            <a:ext cx="464343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4356100" y="4868863"/>
            <a:ext cx="46085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rgbClr val="FFFF66"/>
                </a:solidFill>
                <a:latin typeface="Arial" charset="0"/>
              </a:rPr>
              <a:t>            60% 3% 9% 12% 16%</a:t>
            </a:r>
          </a:p>
        </p:txBody>
      </p:sp>
      <p:sp>
        <p:nvSpPr>
          <p:cNvPr id="10854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  <a:t>Denzitometrický záznam elektroforézy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02_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15888"/>
            <a:ext cx="58991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F02_2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5888"/>
            <a:ext cx="583088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n4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6048375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  <a:t>IMUNOFIXACE</a:t>
            </a:r>
            <a:b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</a:br>
            <a:r>
              <a:rPr lang="cs-CZ" altLang="cs-CZ" sz="2800">
                <a:solidFill>
                  <a:srgbClr val="FFFF66"/>
                </a:solidFill>
                <a:latin typeface="Comic Sans MS" pitchFamily="66" charset="0"/>
              </a:rPr>
              <a:t>- určování typu paraproteinu </a:t>
            </a:r>
            <a:r>
              <a:rPr lang="cs-CZ" altLang="cs-CZ" sz="2800" i="1">
                <a:solidFill>
                  <a:srgbClr val="FFFF66"/>
                </a:solidFill>
                <a:latin typeface="Comic Sans MS" pitchFamily="66" charset="0"/>
              </a:rPr>
              <a:t>(monoklonálního 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295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7216775" y="-30163"/>
            <a:ext cx="1927225" cy="34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A screening</a:t>
            </a:r>
          </a:p>
          <a:p>
            <a:endParaRPr lang="cs-CZ" altLang="cs-CZ"/>
          </a:p>
          <a:p>
            <a:r>
              <a:rPr lang="cs-CZ" altLang="cs-CZ"/>
              <a:t>B primární diagnostika</a:t>
            </a:r>
          </a:p>
          <a:p>
            <a:endParaRPr lang="cs-CZ" altLang="cs-CZ"/>
          </a:p>
          <a:p>
            <a:r>
              <a:rPr lang="cs-CZ" altLang="cs-CZ"/>
              <a:t>D kontrola onemocnění a léčby</a:t>
            </a:r>
          </a:p>
          <a:p>
            <a:endParaRPr lang="cs-CZ" altLang="cs-CZ"/>
          </a:p>
          <a:p>
            <a:r>
              <a:rPr lang="cs-CZ" altLang="cs-CZ"/>
              <a:t>E určení prognózy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27000"/>
            <a:ext cx="7370762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40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TŘÍDĚNÍ NÁDOROVÝCH MARKERŮ</a:t>
            </a:r>
            <a:endParaRPr lang="cs-CZ" sz="4000" kern="0" dirty="0">
              <a:solidFill>
                <a:srgbClr val="FFFF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276475"/>
            <a:ext cx="8229600" cy="3849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podle průkazu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podle chemické struktury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podle funkce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podle orgánové </a:t>
            </a:r>
            <a:r>
              <a:rPr lang="cs-CZ" sz="3200" kern="0" dirty="0" err="1">
                <a:latin typeface="+mn-lt"/>
              </a:rPr>
              <a:t>specifity</a:t>
            </a:r>
            <a:endParaRPr lang="cs-CZ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defRPr/>
            </a:pPr>
            <a:r>
              <a:rPr lang="cs-CZ" sz="3200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humorální</a:t>
            </a:r>
            <a:r>
              <a:rPr lang="cs-CZ" sz="32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průkaz v tělních tekutinách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3200" kern="0" dirty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defRPr/>
            </a:pPr>
            <a:r>
              <a:rPr lang="cs-CZ" sz="3200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celulární </a:t>
            </a:r>
            <a:r>
              <a:rPr lang="cs-CZ" sz="32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r>
              <a:rPr lang="cs-CZ" sz="3200" kern="0" dirty="0">
                <a:latin typeface="+mn-lt"/>
              </a:rPr>
              <a:t> 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průkaz histochemicky přímo v nádorové tkáni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38463" y="477838"/>
            <a:ext cx="33083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cs-CZ" sz="3600">
                <a:solidFill>
                  <a:srgbClr val="FFFF66"/>
                </a:solidFill>
                <a:latin typeface="Arial" charset="0"/>
              </a:rPr>
              <a:t>Podle průkazu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glykoproteiny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cukerné determinanty glykoproteinů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sacharidy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glykolipidy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polypeptidy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imunoglobuliny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polyaminy</a:t>
            </a:r>
            <a:endParaRPr lang="cs-CZ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endParaRPr lang="cs-CZ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2275" y="477838"/>
            <a:ext cx="58007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dirty="0">
                <a:solidFill>
                  <a:srgbClr val="FFFF66"/>
                </a:solidFill>
                <a:latin typeface="+mn-lt"/>
              </a:rPr>
              <a:t>Podle chemické struktury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 err="1">
                <a:latin typeface="+mn-lt"/>
              </a:rPr>
              <a:t>onkofetální</a:t>
            </a:r>
            <a:r>
              <a:rPr lang="cs-CZ" sz="3200" kern="0" dirty="0">
                <a:latin typeface="+mn-lt"/>
              </a:rPr>
              <a:t> antigeny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enzymy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hormony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receptory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ostatní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63875" y="404813"/>
            <a:ext cx="3057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dirty="0">
                <a:solidFill>
                  <a:srgbClr val="FFFF66"/>
                </a:solidFill>
                <a:latin typeface="+mn-lt"/>
              </a:rPr>
              <a:t>Podle funkce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3276600" y="0"/>
            <a:ext cx="262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3600">
                <a:solidFill>
                  <a:srgbClr val="FFFF66"/>
                </a:solidFill>
                <a:latin typeface="Arial" charset="0"/>
              </a:rPr>
              <a:t>Jiné třídění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125538"/>
            <a:ext cx="8229600" cy="5068887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 marL="457200" indent="-457200">
              <a:defRPr/>
            </a:pPr>
            <a:r>
              <a:rPr lang="cs-CZ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Onkofetální antigeny - </a:t>
            </a:r>
            <a:r>
              <a:rPr lang="cs-CZ" sz="2400" b="0">
                <a:latin typeface="Arial" charset="0"/>
              </a:rPr>
              <a:t>látky produkované organismem ve fetálním období či placentou, po narození se tvoří jen v souvislosti s nějakým onemocněním, zpravidla nádorovým</a:t>
            </a:r>
          </a:p>
          <a:p>
            <a:pPr marL="457200" indent="-457200">
              <a:defRPr/>
            </a:pPr>
            <a:r>
              <a:rPr lang="cs-CZ" sz="2400" b="0">
                <a:latin typeface="Arial" charset="0"/>
              </a:rPr>
              <a:t>AFP, hCG, CEA</a:t>
            </a:r>
          </a:p>
          <a:p>
            <a:pPr marL="457200" indent="-457200">
              <a:defRPr/>
            </a:pPr>
            <a:endParaRPr lang="cs-CZ" sz="2400" b="0">
              <a:latin typeface="Arial" charset="0"/>
            </a:endParaRPr>
          </a:p>
          <a:p>
            <a:pPr marL="457200" indent="-457200">
              <a:defRPr/>
            </a:pPr>
            <a:r>
              <a:rPr lang="cs-CZ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Tkáňově a orgánově specifické antigeny - </a:t>
            </a:r>
            <a:r>
              <a:rPr lang="cs-CZ" sz="2400" b="0">
                <a:latin typeface="Arial" charset="0"/>
              </a:rPr>
              <a:t>látky, které se fyziologicky nacházejí ve zdravé tkáni či orgánu a mimo něj pronikají jen v minimálním množství. Za patologických stavů (nádorové onemocnění, zánět, trauma) dochází k jejich zvýšenému uvolňování</a:t>
            </a:r>
          </a:p>
          <a:p>
            <a:pPr marL="457200" indent="-457200">
              <a:defRPr/>
            </a:pPr>
            <a:r>
              <a:rPr lang="cs-CZ" sz="2400" b="0">
                <a:latin typeface="Arial" charset="0"/>
              </a:rPr>
              <a:t>PSA, NSE, CA, SCC, TG, TPA, TPS, </a:t>
            </a:r>
          </a:p>
          <a:p>
            <a:pPr marL="457200" indent="-457200">
              <a:defRPr/>
            </a:pPr>
            <a:endParaRPr lang="cs-CZ" sz="2400" b="0">
              <a:latin typeface="Arial" charset="0"/>
            </a:endParaRPr>
          </a:p>
          <a:p>
            <a:pPr marL="457200" indent="-457200">
              <a:defRPr/>
            </a:pPr>
            <a:r>
              <a:rPr lang="cs-CZ" sz="2400">
                <a:solidFill>
                  <a:srgbClr val="FFFF66"/>
                </a:solidFill>
                <a:latin typeface="Arial" charset="0"/>
              </a:rPr>
              <a:t>Nespecifické antigeny, enzymy, hormony </a:t>
            </a:r>
          </a:p>
          <a:p>
            <a:pPr marL="457200" indent="-457200">
              <a:defRPr/>
            </a:pPr>
            <a:r>
              <a:rPr lang="cs-CZ" sz="2400">
                <a:latin typeface="Arial" charset="0"/>
              </a:rPr>
              <a:t>LDH, ACTH, parathormon, ADH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cs-CZ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0700" y="0"/>
            <a:ext cx="55943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dirty="0">
                <a:solidFill>
                  <a:srgbClr val="FFFF66"/>
                </a:solidFill>
                <a:latin typeface="+mn-lt"/>
              </a:rPr>
              <a:t>Podle orgánové </a:t>
            </a:r>
            <a:r>
              <a:rPr lang="cs-CZ" sz="3600" dirty="0" err="1">
                <a:solidFill>
                  <a:srgbClr val="FFFF66"/>
                </a:solidFill>
                <a:latin typeface="+mn-lt"/>
              </a:rPr>
              <a:t>specifity</a:t>
            </a:r>
            <a:endParaRPr lang="cs-CZ" sz="3600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0" y="836613"/>
            <a:ext cx="91440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3200">
                <a:solidFill>
                  <a:srgbClr val="D0F1AF"/>
                </a:solidFill>
                <a:latin typeface="Arial" charset="0"/>
              </a:rPr>
              <a:t>dobrá:</a:t>
            </a:r>
            <a:r>
              <a:rPr lang="cs-CZ" altLang="cs-CZ" sz="3200">
                <a:solidFill>
                  <a:srgbClr val="CC0099"/>
                </a:solidFill>
                <a:latin typeface="Arial" charset="0"/>
              </a:rPr>
              <a:t>	</a:t>
            </a:r>
            <a:r>
              <a:rPr lang="cs-CZ" altLang="cs-CZ" sz="2800">
                <a:latin typeface="Arial" charset="0"/>
              </a:rPr>
              <a:t>kalcitonin - </a:t>
            </a:r>
            <a:r>
              <a:rPr lang="cs-CZ" altLang="cs-CZ" sz="2400">
                <a:latin typeface="Arial" charset="0"/>
              </a:rPr>
              <a:t>medulární Ca tyroidey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altLang="cs-CZ" sz="2800">
                <a:latin typeface="Arial" charset="0"/>
              </a:rPr>
              <a:t>			PSA/PAP - </a:t>
            </a:r>
            <a:r>
              <a:rPr lang="cs-CZ" altLang="cs-CZ" sz="2400">
                <a:latin typeface="Arial" charset="0"/>
              </a:rPr>
              <a:t>Ca prostaty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altLang="cs-CZ" sz="2800">
                <a:latin typeface="Arial" charset="0"/>
              </a:rPr>
              <a:t>			NSE - </a:t>
            </a:r>
            <a:r>
              <a:rPr lang="cs-CZ" altLang="cs-CZ" sz="2400">
                <a:latin typeface="Arial" charset="0"/>
              </a:rPr>
              <a:t>malobuněčný Ca plic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altLang="cs-CZ" sz="2800">
                <a:latin typeface="Arial" charset="0"/>
              </a:rPr>
              <a:t>			hCG - </a:t>
            </a:r>
            <a:r>
              <a:rPr lang="cs-CZ" altLang="cs-CZ" sz="2400">
                <a:latin typeface="Arial" charset="0"/>
              </a:rPr>
              <a:t>Tu ze zárodečných buněk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altLang="cs-CZ" sz="2800">
                <a:latin typeface="Arial" charset="0"/>
              </a:rPr>
              <a:t>			AFP - </a:t>
            </a:r>
            <a:r>
              <a:rPr lang="cs-CZ" altLang="cs-CZ" sz="2400">
                <a:latin typeface="Arial" charset="0"/>
              </a:rPr>
              <a:t>primární Ca jater, Tu ze zárodečných     				 buněk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endParaRPr lang="cs-CZ" altLang="cs-CZ" sz="2400">
              <a:solidFill>
                <a:srgbClr val="0000CC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3200">
                <a:solidFill>
                  <a:srgbClr val="D0F1AF"/>
                </a:solidFill>
                <a:latin typeface="Arial" charset="0"/>
              </a:rPr>
              <a:t>relativně dobrá:</a:t>
            </a:r>
            <a:r>
              <a:rPr lang="cs-CZ" altLang="cs-CZ" sz="3200">
                <a:solidFill>
                  <a:srgbClr val="CC0099"/>
                </a:solidFill>
                <a:latin typeface="Arial" charset="0"/>
              </a:rPr>
              <a:t>	</a:t>
            </a:r>
            <a:r>
              <a:rPr lang="cs-CZ" altLang="cs-CZ" sz="2800">
                <a:latin typeface="Arial" charset="0"/>
              </a:rPr>
              <a:t>CA 19-9 - </a:t>
            </a:r>
            <a:r>
              <a:rPr lang="cs-CZ" altLang="cs-CZ" sz="2400">
                <a:latin typeface="Arial" charset="0"/>
              </a:rPr>
              <a:t>Ca pankreatu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altLang="cs-CZ" sz="2800">
                <a:latin typeface="Arial" charset="0"/>
              </a:rPr>
              <a:t>					CA 125 - </a:t>
            </a:r>
            <a:r>
              <a:rPr lang="cs-CZ" altLang="cs-CZ" sz="2400">
                <a:latin typeface="Arial" charset="0"/>
              </a:rPr>
              <a:t>ovariální Ca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altLang="cs-CZ" sz="2800">
                <a:latin typeface="Arial" charset="0"/>
              </a:rPr>
              <a:t>					CA 15-3 - </a:t>
            </a:r>
            <a:r>
              <a:rPr lang="cs-CZ" altLang="cs-CZ" sz="2400">
                <a:latin typeface="Arial" charset="0"/>
              </a:rPr>
              <a:t>mammární Ca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endParaRPr lang="cs-CZ" altLang="cs-CZ" sz="2400">
              <a:solidFill>
                <a:srgbClr val="0000CC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3200">
                <a:solidFill>
                  <a:srgbClr val="D0F1AF"/>
                </a:solidFill>
                <a:latin typeface="Arial" charset="0"/>
              </a:rPr>
              <a:t>relativně malá:</a:t>
            </a:r>
            <a:r>
              <a:rPr lang="cs-CZ" altLang="cs-CZ" sz="3200">
                <a:solidFill>
                  <a:srgbClr val="CC0099"/>
                </a:solidFill>
                <a:latin typeface="Arial" charset="0"/>
              </a:rPr>
              <a:t>	</a:t>
            </a:r>
            <a:r>
              <a:rPr lang="cs-CZ" altLang="cs-CZ" sz="2800">
                <a:latin typeface="Arial" charset="0"/>
              </a:rPr>
              <a:t>CEA, TPA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44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Orgánová </a:t>
            </a:r>
            <a:r>
              <a:rPr lang="cs-CZ" sz="4400" kern="0" dirty="0" err="1">
                <a:solidFill>
                  <a:srgbClr val="FFFF66"/>
                </a:solidFill>
                <a:latin typeface="+mj-lt"/>
                <a:ea typeface="+mj-ea"/>
                <a:cs typeface="+mj-cs"/>
              </a:rPr>
              <a:t>specifita</a:t>
            </a:r>
            <a:r>
              <a:rPr lang="cs-CZ" sz="4400" b="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při vyšetření jednoho izolovaného </a:t>
            </a:r>
            <a:r>
              <a:rPr lang="cs-CZ" sz="3200" kern="0" dirty="0" err="1">
                <a:latin typeface="+mn-lt"/>
              </a:rPr>
              <a:t>markeru</a:t>
            </a:r>
            <a:r>
              <a:rPr lang="cs-CZ" sz="3200" kern="0" dirty="0">
                <a:latin typeface="+mn-lt"/>
              </a:rPr>
              <a:t> nízká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zvýšit ji lze především kombinací více nádorových </a:t>
            </a:r>
            <a:r>
              <a:rPr lang="cs-CZ" sz="3200" kern="0" dirty="0" err="1">
                <a:latin typeface="+mn-lt"/>
              </a:rPr>
              <a:t>markerů</a:t>
            </a:r>
            <a:endParaRPr lang="cs-CZ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u jednotlivých malignit pak rozlišujeme </a:t>
            </a:r>
            <a:r>
              <a:rPr lang="cs-CZ" sz="3200" kern="0" dirty="0" err="1">
                <a:latin typeface="+mn-lt"/>
              </a:rPr>
              <a:t>markery</a:t>
            </a:r>
            <a:r>
              <a:rPr lang="cs-CZ" sz="3200" kern="0" dirty="0">
                <a:latin typeface="+mn-lt"/>
              </a:rPr>
              <a:t> </a:t>
            </a:r>
            <a:r>
              <a:rPr lang="cs-CZ" sz="3200" kern="0" dirty="0">
                <a:solidFill>
                  <a:srgbClr val="FFFF66"/>
                </a:solidFill>
                <a:latin typeface="+mn-lt"/>
              </a:rPr>
              <a:t>hlavní, vedlejší a doplňkové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44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Hlavní </a:t>
            </a:r>
            <a:r>
              <a:rPr lang="cs-CZ" sz="4400" kern="0" dirty="0" err="1">
                <a:solidFill>
                  <a:srgbClr val="FFFF66"/>
                </a:solidFill>
                <a:latin typeface="+mj-lt"/>
                <a:ea typeface="+mj-ea"/>
                <a:cs typeface="+mj-cs"/>
              </a:rPr>
              <a:t>marker</a:t>
            </a:r>
            <a:r>
              <a:rPr lang="cs-CZ" sz="4400" b="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68313" y="1196975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800">
                <a:latin typeface="Arial" charset="0"/>
              </a:rPr>
              <a:t>marker první volby s vysokou senzitivitou a specifitou pro daný druh nádoru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800">
                <a:latin typeface="Arial" charset="0"/>
              </a:rPr>
              <a:t>lze i více hlavních markerů pro jeden typ nádoru</a:t>
            </a:r>
            <a:r>
              <a:rPr lang="cs-CZ" altLang="cs-CZ" sz="2800" b="0">
                <a:latin typeface="Arial" charset="0"/>
              </a:rPr>
              <a:t> </a:t>
            </a: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395288" y="3141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altLang="cs-CZ" sz="4400">
                <a:solidFill>
                  <a:srgbClr val="FFFF66"/>
                </a:solidFill>
                <a:latin typeface="Arial Black" pitchFamily="34" charset="0"/>
              </a:rPr>
              <a:t>Vedlejší marker</a:t>
            </a:r>
            <a:r>
              <a:rPr lang="cs-CZ" altLang="cs-CZ" sz="4400" b="0">
                <a:solidFill>
                  <a:srgbClr val="FFFF66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4292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44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Doplňkový </a:t>
            </a:r>
            <a:r>
              <a:rPr lang="cs-CZ" sz="4400" kern="0" dirty="0" err="1">
                <a:solidFill>
                  <a:srgbClr val="FFFF66"/>
                </a:solidFill>
                <a:latin typeface="+mj-lt"/>
                <a:ea typeface="+mj-ea"/>
                <a:cs typeface="+mj-cs"/>
              </a:rPr>
              <a:t>marker</a:t>
            </a:r>
            <a:r>
              <a:rPr lang="cs-CZ" sz="4400" b="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46075"/>
            <a:ext cx="8229600" cy="850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Onkofetální</a:t>
            </a: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antigeny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341438"/>
            <a:ext cx="8713788" cy="53276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látky vyskytující se ve vysokých koncentracích u plodu (na povrchu diferencujících se buněk) a při přítomnosti nádorového onemocnění u dospělých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 zdravých dospělých osob hladina velmi nízká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hladina koreluje s velikostí nádorové masy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stanovení má význam hlavně pro určení prognózy a kontrolu léčby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většina tumor </a:t>
            </a:r>
            <a:r>
              <a:rPr lang="cs-CZ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markerů</a:t>
            </a:r>
            <a:endParaRPr lang="cs-CZ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cs-CZ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př.: CEA, AFP, </a:t>
            </a:r>
            <a:r>
              <a:rPr lang="cs-CZ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hCG</a:t>
            </a:r>
            <a:r>
              <a:rPr lang="cs-CZ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CA 15-3, CA 19-9, CA 50, CA 72-4, CA 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825" y="1341438"/>
            <a:ext cx="88931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Látky přítomné v nádoru nebo      produkované nádorem nebo hostitelem jako odpověď na přítomnost nádoru</a:t>
            </a:r>
          </a:p>
          <a:p>
            <a:pPr>
              <a:buFont typeface="Arial" pitchFamily="34" charset="0"/>
              <a:buChar char="•"/>
              <a:defRPr/>
            </a:pPr>
            <a:endParaRPr lang="cs-CZ" sz="32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Látky převážně proteinového charakteru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46075"/>
            <a:ext cx="8229600" cy="850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Enzymy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125538"/>
            <a:ext cx="8229600" cy="5068887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můžeme je rozdělit na dvě skupiny: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alt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cs-CZ" altLang="cs-CZ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enzymy uplatňující se hlavně při buněčném dělení </a:t>
            </a:r>
            <a:r>
              <a:rPr lang="cs-CZ" altLang="cs-CZ" sz="2400">
                <a:latin typeface="Arial" charset="0"/>
              </a:rPr>
              <a:t>Jejich hladina je při nadměrné proliferaci výrazně zvýšená, proto se uplatňují při určování prognózy a stadia choroby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cs-CZ" altLang="cs-CZ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enzymy vyskytující se i ve zdravé tkáni, kde plní své biologické funkce 					 </a:t>
            </a:r>
            <a:r>
              <a:rPr lang="cs-CZ" altLang="cs-CZ" sz="2400">
                <a:latin typeface="Arial" charset="0"/>
              </a:rPr>
              <a:t>Jsou většinou vysoce orgánově specifické, proto je používáme k určení primární lokalizace nádoru.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cs-CZ" alt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  <a:defRPr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př.: 1) TK, 2) NSE, PAP, PSA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SzPct val="85000"/>
              <a:buFontTx/>
              <a:buAutoNum type="arabicPeriod"/>
            </a:pPr>
            <a:r>
              <a:rPr lang="cs-CZ" sz="2800">
                <a:latin typeface="Arial" charset="0"/>
              </a:rPr>
              <a:t>produkovány endokrinními buňkami samotnými (např. kalcitonin u medulárního ca štítné žlázy) nebo </a:t>
            </a:r>
          </a:p>
          <a:p>
            <a:pPr marL="609600" indent="-609600" eaLnBrk="0" hangingPunct="0">
              <a:spcBef>
                <a:spcPct val="20000"/>
              </a:spcBef>
              <a:buSzPct val="85000"/>
              <a:buFontTx/>
              <a:buAutoNum type="arabicPeriod"/>
            </a:pPr>
            <a:r>
              <a:rPr lang="cs-CZ" sz="2800">
                <a:latin typeface="Arial" charset="0"/>
              </a:rPr>
              <a:t>ektopicky (hCG u malobuněčného ca plic)</a:t>
            </a:r>
          </a:p>
          <a:p>
            <a:pPr marL="609600" indent="-609600" eaLnBrk="0" hangingPunct="0">
              <a:spcBef>
                <a:spcPct val="20000"/>
              </a:spcBef>
              <a:buSzPct val="85000"/>
            </a:pPr>
            <a:endParaRPr lang="cs-CZ" sz="2800"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800">
                <a:latin typeface="Arial" charset="0"/>
              </a:rPr>
              <a:t>používáme ke kontrole účinnosti léčby</a:t>
            </a:r>
          </a:p>
          <a:p>
            <a:pPr marL="609600" indent="-6096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800"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800">
                <a:latin typeface="Arial" charset="0"/>
              </a:rPr>
              <a:t>př.: ACTH, ADH, PTH, hCG, kalcitonin, 		   prolaktin, TG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Hormony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celulární </a:t>
            </a:r>
            <a:r>
              <a:rPr lang="cs-CZ" sz="3200" kern="0" dirty="0" err="1">
                <a:latin typeface="+mn-lt"/>
              </a:rPr>
              <a:t>markery</a:t>
            </a:r>
            <a:r>
              <a:rPr lang="cs-CZ" sz="3200" kern="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stanovení u hormonálně aktivních nádorů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důležité pro volbu a kontrolu léčby a pro určení prognózy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př.: </a:t>
            </a:r>
            <a:r>
              <a:rPr lang="cs-CZ" sz="3200" kern="0" dirty="0" err="1">
                <a:latin typeface="+mn-lt"/>
              </a:rPr>
              <a:t>estrogenové</a:t>
            </a:r>
            <a:r>
              <a:rPr lang="cs-CZ" sz="3200" kern="0" dirty="0">
                <a:latin typeface="+mn-lt"/>
              </a:rPr>
              <a:t>, progesteronové </a:t>
            </a:r>
            <a:r>
              <a:rPr lang="cs-CZ" sz="3200" kern="0" dirty="0" err="1">
                <a:latin typeface="+mn-lt"/>
              </a:rPr>
              <a:t>rec</a:t>
            </a:r>
            <a:r>
              <a:rPr lang="cs-CZ" sz="3200" kern="0" dirty="0">
                <a:latin typeface="+mn-lt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Receptory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Ostatní 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SzPct val="85000"/>
              <a:buFontTx/>
              <a:buAutoNum type="arabicPeriod"/>
            </a:pPr>
            <a:r>
              <a:rPr lang="cs-CZ" altLang="cs-CZ" sz="2800">
                <a:latin typeface="Arial" charset="0"/>
              </a:rPr>
              <a:t>tkáněmi produkované látky, které nelze zařadit do žádné z předchozích skupin</a:t>
            </a:r>
          </a:p>
          <a:p>
            <a:pPr marL="609600" indent="-609600" eaLnBrk="0" hangingPunct="0">
              <a:spcBef>
                <a:spcPct val="20000"/>
              </a:spcBef>
              <a:buSzPct val="85000"/>
              <a:buFontTx/>
              <a:buAutoNum type="arabicPeriod"/>
            </a:pPr>
            <a:r>
              <a:rPr lang="cs-CZ" altLang="cs-CZ" sz="2800">
                <a:latin typeface="Arial" charset="0"/>
              </a:rPr>
              <a:t>látky produkované organizmem nespecificky v reakci na přítomnost malignity</a:t>
            </a:r>
          </a:p>
          <a:p>
            <a:pPr marL="609600" indent="-6096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800"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800">
                <a:latin typeface="Arial" charset="0"/>
              </a:rPr>
              <a:t>př.: 1) TPA, TPS, CYFRA 21-1, VMA, 5-HIAA 2) feritin,    </a:t>
            </a:r>
            <a:r>
              <a:rPr lang="el-GR" altLang="cs-CZ" sz="2800">
                <a:latin typeface="Arial" charset="0"/>
                <a:cs typeface="Arial" charset="0"/>
              </a:rPr>
              <a:t>β</a:t>
            </a:r>
            <a:r>
              <a:rPr lang="cs-CZ" altLang="cs-CZ" sz="1800">
                <a:latin typeface="Arial" charset="0"/>
              </a:rPr>
              <a:t>2</a:t>
            </a:r>
            <a:r>
              <a:rPr lang="cs-CZ" altLang="cs-CZ" sz="2800">
                <a:latin typeface="Arial" charset="0"/>
              </a:rPr>
              <a:t>-mikroglobulin, imunoglobuliny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Kdy vyšetřovat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908050"/>
            <a:ext cx="8424862" cy="39925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lang="cs-CZ" sz="32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creening</a:t>
            </a: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většina </a:t>
            </a:r>
            <a:r>
              <a:rPr lang="cs-CZ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nád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</a:t>
            </a:r>
            <a:r>
              <a:rPr lang="cs-CZ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markerů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nevhodná (</a:t>
            </a:r>
            <a:r>
              <a:rPr lang="cs-CZ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nizká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specificita a senzitivita)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- mohou být užitečné u rizikových skupin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endParaRPr lang="cs-CZ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971550" y="2708275"/>
          <a:ext cx="7200900" cy="39290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0300"/>
                <a:gridCol w="2530752"/>
                <a:gridCol w="2269848"/>
              </a:tblGrid>
              <a:tr h="72805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Tum</a:t>
                      </a:r>
                      <a:r>
                        <a:rPr lang="cs-CZ" sz="1800" dirty="0" smtClean="0"/>
                        <a:t>. </a:t>
                      </a:r>
                      <a:r>
                        <a:rPr lang="cs-CZ" sz="1800" dirty="0" err="1" smtClean="0"/>
                        <a:t>marker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Riziková </a:t>
                      </a:r>
                      <a:r>
                        <a:rPr lang="cs-CZ" sz="1800" dirty="0" err="1" smtClean="0"/>
                        <a:t>sk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Ohrožení nádorem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</a:tr>
              <a:tr h="64020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AFP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cirhotici</a:t>
                      </a:r>
                      <a:r>
                        <a:rPr lang="cs-CZ" sz="1800" dirty="0" smtClean="0"/>
                        <a:t>, následek vir.</a:t>
                      </a:r>
                      <a:r>
                        <a:rPr lang="cs-CZ" sz="1800" dirty="0" err="1" smtClean="0"/>
                        <a:t>hepatitity</a:t>
                      </a:r>
                      <a:r>
                        <a:rPr lang="cs-CZ" sz="1800" dirty="0" smtClean="0"/>
                        <a:t> B nebo C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karcinom</a:t>
                      </a:r>
                      <a:r>
                        <a:rPr lang="cs-CZ" sz="1800" baseline="0" dirty="0" smtClean="0"/>
                        <a:t> jater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</a:tr>
              <a:tr h="64020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TPA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pracovníci v riziku </a:t>
                      </a:r>
                      <a:r>
                        <a:rPr lang="cs-CZ" sz="1800" dirty="0" err="1" smtClean="0"/>
                        <a:t>org</a:t>
                      </a:r>
                      <a:r>
                        <a:rPr lang="cs-CZ" sz="1800" dirty="0" smtClean="0"/>
                        <a:t>. karcinomů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karcinom močového měchýře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</a:tr>
              <a:tr h="64020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kalcitonin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familiární</a:t>
                      </a:r>
                      <a:r>
                        <a:rPr lang="cs-CZ" sz="1800" baseline="0" dirty="0" smtClean="0"/>
                        <a:t> výskyt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medulární karcinom</a:t>
                      </a:r>
                      <a:r>
                        <a:rPr lang="cs-CZ" sz="1800" baseline="0" dirty="0" smtClean="0"/>
                        <a:t> štítné žlázy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</a:tr>
              <a:tr h="91457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paraprotein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nemocní s benigní monoklonální </a:t>
                      </a:r>
                      <a:r>
                        <a:rPr lang="cs-CZ" sz="1800" dirty="0" err="1" smtClean="0"/>
                        <a:t>hyperglobulinémií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mnohočetný myelom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</a:tr>
              <a:tr h="36583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PSA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muži &gt; 50 let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karcinom prostaty</a:t>
                      </a:r>
                      <a:endParaRPr lang="cs-CZ" sz="1800" dirty="0"/>
                    </a:p>
                  </a:txBody>
                  <a:tcPr marL="91441" marR="91441" marT="45729" marB="4572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088" y="549275"/>
            <a:ext cx="7416800" cy="5653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primární diagnostika a dif. dg.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obvykle nevhodné ze stejných důvodů jako u screeningu, vyjímky (AFP, NSE)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staging </a:t>
            </a: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posouzení anatomického rozsahu nádoru</a:t>
            </a:r>
            <a:endParaRPr lang="cs-CZ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prognóza</a:t>
            </a: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není jejich největší význam, vyjímky jsou CEA, AFP, hCG, </a:t>
            </a: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</a:t>
            </a:r>
            <a:r>
              <a:rPr lang="cs-CZ" sz="32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</a:t>
            </a: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-mikroglobulin</a:t>
            </a:r>
            <a:endParaRPr lang="cs-CZ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monitoring</a:t>
            </a: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nejdůležitější uplatnění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stoupající trend upozorňuje na recidivu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288" y="260350"/>
            <a:ext cx="7993062" cy="1844675"/>
          </a:xfrm>
          <a:prstGeom prst="rect">
            <a:avLst/>
          </a:prstGeom>
        </p:spPr>
        <p:txBody>
          <a:bodyPr>
            <a:spAutoFit/>
          </a:bodyPr>
          <a:lstStyle>
            <a:lvl1pPr marL="261938" indent="-261938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altLang="cs-CZ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vždy nutné stanovit hladinu před   léčbou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altLang="cs-CZ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biologický poločas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85000"/>
              <a:buFontTx/>
              <a:buChar char="-"/>
              <a:defRPr/>
            </a:pPr>
            <a:r>
              <a:rPr lang="cs-CZ" altLang="cs-CZ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lysis fenomén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endParaRPr lang="cs-CZ" altLang="cs-CZ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altLang="cs-CZ" sz="24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sledování účinnosti protinádorové léčby</a:t>
            </a:r>
            <a:endParaRPr lang="cs-CZ" altLang="cs-CZ" sz="240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4140200" y="2852738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4284663" y="3284538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>
            <a:off x="1828800" y="3860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1828800" y="6756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1752600" y="59944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2590800" y="3937000"/>
            <a:ext cx="0" cy="2819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1981200" y="41656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2514600" y="4165600"/>
            <a:ext cx="304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>
            <a:off x="2819400" y="4622800"/>
            <a:ext cx="5334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 flipV="1">
            <a:off x="3352800" y="4089400"/>
            <a:ext cx="32766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2124075" y="4797425"/>
            <a:ext cx="4572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>
            <a:off x="2627313" y="4797425"/>
            <a:ext cx="762000" cy="1447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7" name="Line 18"/>
          <p:cNvSpPr>
            <a:spLocks noChangeShapeType="1"/>
          </p:cNvSpPr>
          <p:nvPr/>
        </p:nvSpPr>
        <p:spPr bwMode="auto">
          <a:xfrm>
            <a:off x="3348038" y="6237288"/>
            <a:ext cx="2232025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8" name="Line 19"/>
          <p:cNvSpPr>
            <a:spLocks noChangeShapeType="1"/>
          </p:cNvSpPr>
          <p:nvPr/>
        </p:nvSpPr>
        <p:spPr bwMode="auto">
          <a:xfrm flipV="1">
            <a:off x="5580063" y="5876925"/>
            <a:ext cx="990600" cy="3810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9" name="Line 20"/>
          <p:cNvSpPr>
            <a:spLocks noChangeShapeType="1"/>
          </p:cNvSpPr>
          <p:nvPr/>
        </p:nvSpPr>
        <p:spPr bwMode="auto">
          <a:xfrm flipV="1">
            <a:off x="6588125" y="5373688"/>
            <a:ext cx="533400" cy="503237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90" name="Line 21"/>
          <p:cNvSpPr>
            <a:spLocks noChangeShapeType="1"/>
          </p:cNvSpPr>
          <p:nvPr/>
        </p:nvSpPr>
        <p:spPr bwMode="auto">
          <a:xfrm>
            <a:off x="2057400" y="5080000"/>
            <a:ext cx="533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91" name="Line 22"/>
          <p:cNvSpPr>
            <a:spLocks noChangeShapeType="1"/>
          </p:cNvSpPr>
          <p:nvPr/>
        </p:nvSpPr>
        <p:spPr bwMode="auto">
          <a:xfrm>
            <a:off x="2590800" y="5080000"/>
            <a:ext cx="762000" cy="1447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92" name="Line 23"/>
          <p:cNvSpPr>
            <a:spLocks noChangeShapeType="1"/>
          </p:cNvSpPr>
          <p:nvPr/>
        </p:nvSpPr>
        <p:spPr bwMode="auto">
          <a:xfrm>
            <a:off x="3352800" y="6527800"/>
            <a:ext cx="3733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93" name="Text Box 24"/>
          <p:cNvSpPr txBox="1">
            <a:spLocks noChangeArrowheads="1"/>
          </p:cNvSpPr>
          <p:nvPr/>
        </p:nvSpPr>
        <p:spPr bwMode="auto">
          <a:xfrm>
            <a:off x="7223125" y="603726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600">
                <a:solidFill>
                  <a:srgbClr val="008000"/>
                </a:solidFill>
                <a:latin typeface="Arial" charset="0"/>
              </a:rPr>
              <a:t>C</a:t>
            </a:r>
            <a:endParaRPr lang="cs-CZ" altLang="cs-CZ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8694" name="Text Box 25"/>
          <p:cNvSpPr txBox="1">
            <a:spLocks noChangeArrowheads="1"/>
          </p:cNvSpPr>
          <p:nvPr/>
        </p:nvSpPr>
        <p:spPr bwMode="auto">
          <a:xfrm>
            <a:off x="7223125" y="486727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200">
                <a:solidFill>
                  <a:srgbClr val="000066"/>
                </a:solidFill>
                <a:latin typeface="Arial" charset="0"/>
              </a:rPr>
              <a:t>B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6732588" y="37163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20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28696" name="Text Box 27"/>
          <p:cNvSpPr txBox="1">
            <a:spLocks noChangeArrowheads="1"/>
          </p:cNvSpPr>
          <p:nvPr/>
        </p:nvSpPr>
        <p:spPr bwMode="auto">
          <a:xfrm>
            <a:off x="7164388" y="47244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3200">
                <a:solidFill>
                  <a:srgbClr val="FFFF66"/>
                </a:solidFill>
                <a:latin typeface="Arial" charset="0"/>
              </a:rPr>
              <a:t>B</a:t>
            </a:r>
          </a:p>
        </p:txBody>
      </p:sp>
      <p:sp>
        <p:nvSpPr>
          <p:cNvPr id="28697" name="Line 28"/>
          <p:cNvSpPr>
            <a:spLocks noChangeShapeType="1"/>
          </p:cNvSpPr>
          <p:nvPr/>
        </p:nvSpPr>
        <p:spPr bwMode="auto">
          <a:xfrm>
            <a:off x="4211638" y="3716338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98" name="Text Box 29"/>
          <p:cNvSpPr txBox="1">
            <a:spLocks noChangeArrowheads="1"/>
          </p:cNvSpPr>
          <p:nvPr/>
        </p:nvSpPr>
        <p:spPr bwMode="auto">
          <a:xfrm>
            <a:off x="250825" y="2276475"/>
            <a:ext cx="8686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1800">
                <a:latin typeface="Arial" charset="0"/>
              </a:rPr>
              <a:t>3 typy průběhu: </a:t>
            </a:r>
          </a:p>
          <a:p>
            <a:pPr eaLnBrk="0" hangingPunct="0">
              <a:spcBef>
                <a:spcPct val="50000"/>
              </a:spcBef>
            </a:pPr>
            <a:r>
              <a:rPr lang="cs-CZ" altLang="cs-CZ" sz="1800">
                <a:solidFill>
                  <a:srgbClr val="FF0000"/>
                </a:solidFill>
                <a:latin typeface="Arial" charset="0"/>
              </a:rPr>
              <a:t>A-mírný pokles bez normalizace      	NEÚSPĚCH</a:t>
            </a:r>
            <a:endParaRPr lang="cs-CZ" altLang="cs-CZ" sz="1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cs-CZ" altLang="cs-CZ" sz="1800">
                <a:solidFill>
                  <a:srgbClr val="FFFF66"/>
                </a:solidFill>
                <a:latin typeface="Arial" charset="0"/>
              </a:rPr>
              <a:t>B-normalizace, ale opětný vzestup     	RECIDIVA</a:t>
            </a:r>
          </a:p>
          <a:p>
            <a:pPr eaLnBrk="0" hangingPunct="0">
              <a:spcBef>
                <a:spcPct val="50000"/>
              </a:spcBef>
            </a:pPr>
            <a:r>
              <a:rPr lang="cs-CZ" altLang="cs-CZ" sz="1800">
                <a:solidFill>
                  <a:srgbClr val="008000"/>
                </a:solidFill>
                <a:latin typeface="Arial" charset="0"/>
              </a:rPr>
              <a:t>C-trvalá normalizace              		 ÚSPĚŠNÁ TERAPIE</a:t>
            </a:r>
            <a:endParaRPr lang="cs-CZ" altLang="cs-CZ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Frekvence vyšetření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7188" y="1857375"/>
            <a:ext cx="7777162" cy="4130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Platí kritéria doporučená WHO</a:t>
            </a:r>
            <a:endParaRPr lang="cs-CZ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 průběhu primární terapie 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období kratší než 1 měsíc</a:t>
            </a:r>
            <a:endParaRPr lang="cs-CZ" sz="3200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ukončená první linie chemoterapie 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první půlrok – každý měsíc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druhý půlrok – každé dva měsíce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následující rok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každé 3/6 měsíců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Nález zvýšené hodnoty </a:t>
            </a:r>
            <a:r>
              <a:rPr lang="cs-CZ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v co nejkratší době zopakovat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372225" y="260350"/>
            <a:ext cx="43561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Falešně </a:t>
            </a:r>
          </a:p>
          <a:p>
            <a:pPr algn="ctr" eaLnBrk="0" hangingPunct="0">
              <a:defRPr/>
            </a:pPr>
            <a:r>
              <a:rPr lang="cs-CZ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zvýšené </a:t>
            </a:r>
          </a:p>
          <a:p>
            <a:pPr algn="ctr" eaLnBrk="0" hangingPunct="0">
              <a:defRPr/>
            </a:pPr>
            <a:r>
              <a:rPr lang="cs-CZ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hodnoty</a:t>
            </a:r>
          </a:p>
        </p:txBody>
      </p:sp>
      <p:graphicFrame>
        <p:nvGraphicFramePr>
          <p:cNvPr id="30779" name="Group 59"/>
          <p:cNvGraphicFramePr>
            <a:graphicFrameLocks noGrp="1"/>
          </p:cNvGraphicFramePr>
          <p:nvPr/>
        </p:nvGraphicFramePr>
        <p:xfrm>
          <a:off x="323850" y="55563"/>
          <a:ext cx="7416800" cy="6811015"/>
        </p:xfrm>
        <a:graphic>
          <a:graphicData uri="http://schemas.openxmlformats.org/drawingml/2006/table">
            <a:tbl>
              <a:tblPr/>
              <a:tblGrid>
                <a:gridCol w="1955800"/>
                <a:gridCol w="5461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Nád. marker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Benigní onemocnění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Záněty jater, jat.cirhóza, pankreatitida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AFP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Zánět. procesy plic, GIT, jaterní cirhóza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TPA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Infekční procesy obecně, jat.cirhóza, pankreatitida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CA 15-3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Jat.cirhóza, akutní hepatitida, postižení ledvinových glomerulů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MCA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Viz CA 15-3, výraznější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CA125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Ovariální cysty, záněty adnex, choroby jater, pankreatu, žlučníku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CA 19-9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Cir.jater, cholelitiáza, chron.hepatitida, akutní i chron.pankreatitida, choroby žluč. cest, diabetes, cystická fibróza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CA 72-4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Benigní mammární nádor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PSA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Benigní hyperplazie prostaty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hCG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Mola hydatidóza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2-mikroglobulin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Postižení ledvin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TK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Interference herpes viry, B12 deficience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SCCA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Záněty plic, poruchy ledvin, jater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Feritin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Záněty, poruchy met. železa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CYFRA 21-1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44"/>
                          </a:solidFill>
                          <a:effectLst/>
                          <a:latin typeface="Arial" charset="0"/>
                        </a:rPr>
                        <a:t>Chor. urologického traktu, myomy, ovariální cysty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33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2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Preanalytické</a:t>
            </a: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aspekty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42938" y="1285875"/>
            <a:ext cx="8215312" cy="3894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Většina stanovení se provádí ze séra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endParaRPr lang="cs-CZ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nejsou nutná speciální prean. opatření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NSE, LD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r>
              <a:rPr lang="cs-CZ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katecholaminy a jejich metabolity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endParaRPr lang="cs-CZ" sz="32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defRPr/>
            </a:pPr>
            <a:r>
              <a:rPr lang="cs-CZ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Imunochemické metody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850" y="692150"/>
            <a:ext cx="8054975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</a:rPr>
              <a:t>Laboratorně prokazatelné </a:t>
            </a:r>
            <a:r>
              <a:rPr lang="cs-CZ" sz="3200" dirty="0" err="1">
                <a:latin typeface="+mn-lt"/>
              </a:rPr>
              <a:t>markery</a:t>
            </a:r>
            <a:r>
              <a:rPr lang="cs-CZ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cs-CZ" sz="3200" dirty="0">
                <a:latin typeface="+mn-lt"/>
              </a:rPr>
              <a:t>v biologických tekutinách, tkáních nebo </a:t>
            </a:r>
          </a:p>
          <a:p>
            <a:pPr>
              <a:defRPr/>
            </a:pPr>
            <a:r>
              <a:rPr lang="cs-CZ" sz="3200" dirty="0">
                <a:latin typeface="+mn-lt"/>
              </a:rPr>
              <a:t>buňkách, pomocí kterých lze prokázat:</a:t>
            </a:r>
          </a:p>
          <a:p>
            <a:pPr>
              <a:defRPr/>
            </a:pPr>
            <a:endParaRPr lang="cs-CZ" sz="32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riziko vzniku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přítomnost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prognózu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účinnost terapie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vznik metastáz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0"/>
            <a:ext cx="8229600" cy="850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CEA </a:t>
            </a:r>
            <a:b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karcinoembryonální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antigen)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96975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onkofetální glykoprotein vyskytující se především v epitelu GIT, bronchů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↑: 	*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 GIT, pankreatu, plic, prsu					*ca vaječníků, dělohy, prostaty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*hepatitida, pankreatitida, chronické selhání ledvin, 	jater, nespecifické střevní záněty, TBC, autoimunitní 	choroby ad. 	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*kuřáci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alt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In: kontrola léčby kolorektálního Ca (8% stadium A; 42 % B, 56 %C, 94 % D) a Ca prsu, určení prognózy kolorektálního Ca, dif.dg. ovariálních tumorů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alt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&lt; 5 ug/l</a:t>
            </a:r>
            <a:r>
              <a:rPr lang="cs-CZ" altLang="cs-CZ" sz="3200" b="0">
                <a:latin typeface="Arial" charset="0"/>
              </a:rPr>
              <a:t>, </a:t>
            </a:r>
            <a:r>
              <a:rPr lang="cs-CZ" altLang="cs-CZ" sz="2800" b="0">
                <a:latin typeface="Arial" charset="0"/>
              </a:rPr>
              <a:t>biologický poločas 14 dnů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323850"/>
            <a:ext cx="8704262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AFP </a:t>
            </a:r>
            <a:br>
              <a:rPr lang="cs-CZ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cs-CZ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</a:t>
            </a:r>
            <a:r>
              <a:rPr lang="cs-CZ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cs-CZ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1-fetoprotein)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onkofetální protein produkovaný žloutkovým váčkem a játry plodu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	*</a:t>
            </a:r>
            <a:r>
              <a:rPr lang="cs-CZ" sz="2400">
                <a:latin typeface="Arial" charset="0"/>
              </a:rPr>
              <a:t>primární ca jater (kromě anaplastického), metastázy 	jiných malignit do jater, germinální Tu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*ca GIT, pankreatu, prsu, bronchů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*jaterní cirhóza, hepatitida, chronické renální selhání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*Downův sy a rozštěpy neurální trubice v graviditě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 dg a monitoring primárního Ca jater a germinálních Tu, monitorování HbsAg  a antiHCV pozitivních pacientů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≤ 10 ug/l, biologický poločas 3-6 dnů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319088"/>
            <a:ext cx="874553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CA 15-3</a:t>
            </a:r>
            <a:b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</a:br>
            <a: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(carbohydrate antigen 15-3)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773238"/>
            <a:ext cx="9144000" cy="50847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glykoprotein, u plodu se vyskytuje v buňkách bronchů a jater, u dospělých v buňkách mléčné žlázy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*ca prsu, bronchogenní ca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*ca jater, žaludku, pankreatu, ovarií, dělohy, prostaty	*chronická onemocnění výše zmíněných orgánů, AIDS, 	revmatická onemocnění 					*těhotenství (fyziologicky)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 monitoring ca prsu, nevhodný pro screening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≤ 30 kU/l, biologický poločas 7 dnů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 19-9</a:t>
            </a: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carbohydrate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antigen 19-9)</a:t>
            </a:r>
          </a:p>
        </p:txBody>
      </p:sp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296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glykolipid fetálního epitelu GIT, pankreatu a jater, u dospělých je velice omezeně produkován epitelem bronchů a GIT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</a:t>
            </a:r>
            <a:r>
              <a:rPr lang="cs-CZ" altLang="cs-CZ" sz="2400">
                <a:latin typeface="Arial" charset="0"/>
              </a:rPr>
              <a:t> 	*ca pankreatu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	*ca ovarií (mucinózní), žlučníku a žlučových 	cest, jater, kolorekta,prsu, dělohy, 	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	*onemocnění žlučových cest a jater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In:	monitoring ca pankreatu, kolorektálního ca, 	 monitoring ca žlučníku, žlučových cest a 	jater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≤ 40 kU/l, biologický poločas 5 dní</a:t>
            </a: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 125</a:t>
            </a: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carbohydrate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antigen 125)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268413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glykoprotein epitelu dýchacích a trávicích cest plodu i dospělých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	*ca ovarií, kolorektální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*ca dělohy, prsu, pankreatu, jater, žaludku, plic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 	*benigní onemocnění ovarií a endometria, hepatitida, 	ikterus, pankreatitida				*těhotenství a v mateřském mléce (fyziologicky)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	 monitoring léčby ca ovarií  a kolorektálního ca</a:t>
            </a:r>
            <a:r>
              <a:rPr lang="cs-CZ" sz="2400">
                <a:solidFill>
                  <a:srgbClr val="0000CC"/>
                </a:solidFill>
                <a:latin typeface="Arial" charset="0"/>
              </a:rPr>
              <a:t>	</a:t>
            </a:r>
            <a:r>
              <a:rPr lang="cs-CZ" sz="2400">
                <a:latin typeface="Arial" charset="0"/>
              </a:rPr>
              <a:t>doplňkový marker u ca pankreatu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solidFill>
                <a:srgbClr val="0000CC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≤ 35 U/ml, biologický poločas 4 dny</a:t>
            </a: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0" y="1268413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Glykoprotein, produkován tkání nadvarlat, epitelem dýchacího a reprodukčního traktu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</a:t>
            </a:r>
            <a:r>
              <a:rPr lang="cs-CZ" altLang="cs-CZ" sz="2400">
                <a:latin typeface="Arial" charset="0"/>
              </a:rPr>
              <a:t>	*ca ovarií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	*ca prsu, plic, endometria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 	*benigní onemocnění ovarií, selhání ledvin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	- specifita pro ovariální karcinom 96 %, sensit. 67 %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	- kombinace s CA 125 </a:t>
            </a:r>
            <a:r>
              <a:rPr lang="cs-CZ" altLang="cs-CZ" sz="2400">
                <a:latin typeface="Arial" charset="0"/>
                <a:sym typeface="Symbol" pitchFamily="18" charset="2"/>
              </a:rPr>
              <a:t> sensit. na 67 %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In:	dg a monitoring léčby ca ovarií</a:t>
            </a:r>
            <a:endParaRPr lang="cs-CZ" altLang="cs-CZ" sz="2400">
              <a:solidFill>
                <a:srgbClr val="0000CC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≤ 140 pmol/l, ROMA i. ≤ 11,4 %. ROMA i. </a:t>
            </a:r>
            <a:r>
              <a:rPr lang="cs-CZ" altLang="cs-CZ"/>
              <a:t>≤ 29,9 % postmen.</a:t>
            </a:r>
            <a:endParaRPr lang="cs-CZ" alt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altLang="cs-CZ" sz="2400">
              <a:latin typeface="Arial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cs-CZ" altLang="cs-CZ" sz="36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HE4</a:t>
            </a:r>
            <a:r>
              <a:rPr lang="cs-CZ" altLang="cs-CZ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cs-CZ" altLang="cs-CZ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cs-CZ" altLang="cs-CZ" sz="36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</a:t>
            </a:r>
            <a:r>
              <a:rPr lang="cs-CZ" altLang="cs-CZ" sz="36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lidský epididymální protein 4</a:t>
            </a:r>
            <a:r>
              <a:rPr lang="cs-CZ" altLang="cs-CZ" sz="36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 72-4</a:t>
            </a: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carbohydrate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antigen 72-4)</a:t>
            </a:r>
          </a:p>
        </p:txBody>
      </p:sp>
      <p:sp>
        <p:nvSpPr>
          <p:cNvPr id="40963" name="Rectangle 3"/>
          <p:cNvSpPr txBox="1">
            <a:spLocks noChangeArrowheads="1"/>
          </p:cNvSpPr>
          <p:nvPr/>
        </p:nvSpPr>
        <p:spPr bwMode="auto">
          <a:xfrm>
            <a:off x="0" y="1773238"/>
            <a:ext cx="9144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glykoprotein produkovaný epitelem jícnu, žaludku a pankreatu plodu, v malé míře též dospělých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</a:t>
            </a:r>
            <a:r>
              <a:rPr lang="cs-CZ" altLang="cs-CZ" sz="2400">
                <a:latin typeface="Arial" charset="0"/>
              </a:rPr>
              <a:t> 	*ca jícnu, žaludku, </a:t>
            </a:r>
            <a:r>
              <a:rPr lang="cs-CZ" altLang="cs-CZ" sz="2400">
                <a:solidFill>
                  <a:srgbClr val="00CC00"/>
                </a:solidFill>
                <a:latin typeface="Arial" charset="0"/>
              </a:rPr>
              <a:t>ovarií</a:t>
            </a:r>
            <a:r>
              <a:rPr lang="cs-CZ" altLang="cs-CZ" sz="2400">
                <a:latin typeface="Arial" charset="0"/>
              </a:rPr>
              <a:t>						*ca pankreatu, dělohy, tlustého střeva, plic (NSCLC)	*cirhóza, vředová choroba žaludku, záněty GIT, akutní 	pankreatitida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In: 	monitoring ca žaludku, horního GIT a mucinového typu ovarií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solidFill>
                <a:srgbClr val="0000CC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≤</a:t>
            </a:r>
            <a:r>
              <a:rPr lang="cs-CZ" altLang="cs-CZ" sz="2400">
                <a:latin typeface="Arial" charset="0"/>
              </a:rPr>
              <a:t> 5 kU/l, biologický poločas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hCG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(lidský choriový gonadotropin)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glykoprotein tvořený trofoblastickými buňkami placenty. Skládá se z </a:t>
            </a:r>
            <a:r>
              <a:rPr lang="cs-CZ" sz="2400">
                <a:latin typeface="Symbol" pitchFamily="18" charset="2"/>
              </a:rPr>
              <a:t>a</a:t>
            </a:r>
            <a:r>
              <a:rPr lang="cs-CZ" sz="2400">
                <a:latin typeface="Arial" charset="0"/>
              </a:rPr>
              <a:t> a </a:t>
            </a:r>
            <a:r>
              <a:rPr lang="cs-CZ" sz="2400">
                <a:latin typeface="Symbol" pitchFamily="18" charset="2"/>
              </a:rPr>
              <a:t>b</a:t>
            </a:r>
            <a:r>
              <a:rPr lang="cs-CZ" sz="2400">
                <a:latin typeface="Arial" charset="0"/>
              </a:rPr>
              <a:t> podjednotky, stanovuje se </a:t>
            </a:r>
            <a:r>
              <a:rPr lang="cs-CZ" sz="2400">
                <a:latin typeface="Symbol" pitchFamily="18" charset="2"/>
              </a:rPr>
              <a:t>b</a:t>
            </a:r>
            <a:r>
              <a:rPr lang="cs-CZ" sz="2400">
                <a:latin typeface="Arial" charset="0"/>
              </a:rPr>
              <a:t>-podjednotka.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*mola hydatidosa, chorioca, ca testes, ovarií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*malobuněčný ca plic, ca GIT, jater, ledvin, prsu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*ovariální cysta 					*těhotenství (FYZIOLOGICKY), menopauza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  monitoring moly a nádorů germinativního původu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≤ 5 U/l mimo graviditu (</a:t>
            </a:r>
            <a:r>
              <a:rPr lang="cs-CZ" sz="2400">
                <a:latin typeface="Symbol" pitchFamily="18" charset="2"/>
              </a:rPr>
              <a:t>b</a:t>
            </a:r>
            <a:r>
              <a:rPr lang="cs-CZ" sz="2400">
                <a:latin typeface="Arial" charset="0"/>
              </a:rPr>
              <a:t>hCG), biologický poločas 1,5-2,5 dne</a:t>
            </a:r>
            <a:endParaRPr lang="cs-CZ" sz="240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468313" y="404813"/>
            <a:ext cx="8675687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FFFF66"/>
                </a:solidFill>
                <a:latin typeface="Arial" charset="0"/>
              </a:rPr>
              <a:t>Produkce</a:t>
            </a:r>
          </a:p>
          <a:p>
            <a:endParaRPr lang="cs-CZ" altLang="cs-CZ" sz="2400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 samotným nádorem </a:t>
            </a:r>
          </a:p>
          <a:p>
            <a:r>
              <a:rPr lang="cs-CZ" altLang="cs-CZ" sz="2400">
                <a:latin typeface="Arial" charset="0"/>
              </a:rPr>
              <a:t>   (</a:t>
            </a:r>
            <a:r>
              <a:rPr lang="cs-CZ" altLang="cs-CZ" sz="2400">
                <a:solidFill>
                  <a:schemeClr val="accent1"/>
                </a:solidFill>
                <a:latin typeface="Arial" charset="0"/>
              </a:rPr>
              <a:t>s nádorem asociované antigeny</a:t>
            </a:r>
            <a:r>
              <a:rPr lang="cs-CZ" altLang="cs-CZ" sz="2400">
                <a:latin typeface="Arial" charset="0"/>
              </a:rPr>
              <a:t>)</a:t>
            </a:r>
          </a:p>
          <a:p>
            <a:r>
              <a:rPr lang="cs-CZ" altLang="cs-CZ" i="1">
                <a:solidFill>
                  <a:srgbClr val="FFFF66"/>
                </a:solidFill>
                <a:latin typeface="Arial" charset="0"/>
              </a:rPr>
              <a:t>Antigeny</a:t>
            </a:r>
            <a:endParaRPr lang="cs-CZ" altLang="cs-CZ">
              <a:solidFill>
                <a:srgbClr val="FFFF66"/>
              </a:solidFill>
              <a:latin typeface="Arial" charset="0"/>
            </a:endParaRPr>
          </a:p>
          <a:p>
            <a:r>
              <a:rPr lang="cs-CZ" altLang="cs-CZ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cs-CZ" altLang="cs-CZ">
                <a:latin typeface="Arial" charset="0"/>
              </a:rPr>
              <a:t>* onkofetální (AFP, CEA ..)</a:t>
            </a:r>
          </a:p>
          <a:p>
            <a:r>
              <a:rPr lang="cs-CZ" altLang="cs-CZ">
                <a:latin typeface="Arial" charset="0"/>
              </a:rPr>
              <a:t>    * onkoplacentární (hCG, isoenzymy ALP)</a:t>
            </a:r>
          </a:p>
          <a:p>
            <a:r>
              <a:rPr lang="cs-CZ" altLang="cs-CZ">
                <a:latin typeface="Arial" charset="0"/>
              </a:rPr>
              <a:t>     * „Carcinoma antigens“ (CA-19-9, CA 15-3..)</a:t>
            </a:r>
          </a:p>
          <a:p>
            <a:r>
              <a:rPr lang="cs-CZ" altLang="cs-CZ">
                <a:latin typeface="Arial" charset="0"/>
              </a:rPr>
              <a:t>     * paraproteiny</a:t>
            </a:r>
          </a:p>
          <a:p>
            <a:r>
              <a:rPr lang="cs-CZ" altLang="cs-CZ" i="1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altLang="cs-CZ" i="1">
                <a:solidFill>
                  <a:schemeClr val="tx2"/>
                </a:solidFill>
                <a:latin typeface="Arial" charset="0"/>
              </a:rPr>
              <a:t>-Hormony</a:t>
            </a:r>
            <a:r>
              <a:rPr lang="cs-CZ" altLang="cs-CZ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(kalcitonin, katecholaminy..)</a:t>
            </a:r>
            <a:endParaRPr lang="cs-CZ" altLang="cs-CZ" i="1">
              <a:solidFill>
                <a:srgbClr val="660066"/>
              </a:solidFill>
              <a:latin typeface="Arial" charset="0"/>
            </a:endParaRPr>
          </a:p>
          <a:p>
            <a:r>
              <a:rPr lang="cs-CZ" altLang="cs-CZ" i="1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altLang="cs-CZ" i="1">
                <a:solidFill>
                  <a:schemeClr val="tx2"/>
                </a:solidFill>
                <a:latin typeface="Arial" charset="0"/>
              </a:rPr>
              <a:t>-Enzymy</a:t>
            </a:r>
            <a:r>
              <a:rPr lang="cs-CZ" altLang="cs-CZ" i="1">
                <a:solidFill>
                  <a:srgbClr val="009900"/>
                </a:solidFill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(NSE ..)       </a:t>
            </a:r>
          </a:p>
          <a:p>
            <a:r>
              <a:rPr lang="cs-CZ" altLang="cs-CZ">
                <a:latin typeface="Arial" charset="0"/>
              </a:rPr>
              <a:t> </a:t>
            </a:r>
            <a:r>
              <a:rPr lang="cs-CZ" altLang="cs-CZ">
                <a:solidFill>
                  <a:schemeClr val="tx2"/>
                </a:solidFill>
                <a:latin typeface="Arial" charset="0"/>
              </a:rPr>
              <a:t>-</a:t>
            </a:r>
            <a:r>
              <a:rPr lang="cs-CZ" altLang="cs-CZ" i="1">
                <a:solidFill>
                  <a:schemeClr val="tx2"/>
                </a:solidFill>
                <a:latin typeface="Arial" charset="0"/>
              </a:rPr>
              <a:t>(Receptory hormonů)</a:t>
            </a:r>
            <a:endParaRPr lang="cs-CZ" altLang="cs-CZ" sz="2400">
              <a:solidFill>
                <a:schemeClr val="tx2"/>
              </a:solidFill>
              <a:latin typeface="Arial" charset="0"/>
            </a:endParaRPr>
          </a:p>
          <a:p>
            <a:endParaRPr lang="cs-CZ" altLang="cs-CZ" sz="240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 jinými tkáněmi (</a:t>
            </a:r>
            <a:r>
              <a:rPr lang="cs-CZ" altLang="cs-CZ" sz="2400">
                <a:solidFill>
                  <a:schemeClr val="accent1"/>
                </a:solidFill>
                <a:latin typeface="Arial" charset="0"/>
              </a:rPr>
              <a:t>indukované nád. markery</a:t>
            </a:r>
            <a:r>
              <a:rPr lang="cs-CZ" altLang="cs-CZ" sz="24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TK</a:t>
            </a:r>
            <a: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cs-CZ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thymidinkináza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enzym syntézy DNA (thymidin </a:t>
            </a:r>
            <a:r>
              <a:rPr lang="cs-CZ" sz="2400">
                <a:latin typeface="Arial" charset="0"/>
                <a:cs typeface="Arial" charset="0"/>
              </a:rPr>
              <a:t>→</a:t>
            </a:r>
            <a:r>
              <a:rPr lang="cs-CZ" sz="2400">
                <a:latin typeface="Arial" charset="0"/>
              </a:rPr>
              <a:t> thymidinmonofosfát)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TK1, TK2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*hematologické malignity (korelace se závažností 	onemocnění)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*ca plic, prsu, prostaty, testes, kolorektální, močového 	měchýře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 ! psoriáza, virózy, sarkoidóza, kolagenózy, revmatická 	onemocnění, perniciózní a megaloblastická anémie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  monitoring hemoblastóz a lymfomů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doplňkový marker u všech nádorových diagnóz 		pro určení stupně proliferace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9 U/l, biologický poločas 2 dny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NSE</a:t>
            </a:r>
            <a:b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</a:br>
            <a: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(neuron</a:t>
            </a:r>
            <a:r>
              <a:rPr lang="cs-CZ" sz="3600" i="1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specifická</a:t>
            </a:r>
            <a:r>
              <a:rPr lang="cs-CZ" sz="3600" i="1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ker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enoláza)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enzym glykolýzy (2-fosfoglycerát </a:t>
            </a:r>
            <a:r>
              <a:rPr lang="cs-CZ" sz="2400">
                <a:latin typeface="Arial" charset="0"/>
                <a:cs typeface="Arial" charset="0"/>
              </a:rPr>
              <a:t>→ fosfoenolpyruvát)</a:t>
            </a:r>
            <a:r>
              <a:rPr lang="cs-CZ" sz="2400">
                <a:latin typeface="Arial" charset="0"/>
              </a:rPr>
              <a:t>, výskyt v neuro-endokrinních strukturách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*Tu neuroektodermového původu (neuroblastom, 	meduloblastom, retinoblastom), neuroendokrinního 	původu (malobuněčný plicní ca, medulární ca 	tyroidey, karcinoid, feochromocytom)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*seminom, ca ledvin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*choroby plic a jater, renální selhání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	monitoring malobuněčného ca plic aj. 	neuroendokrinních  a neuroektodermálních nádorů	doplňkový marker pro dg seminomu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&lt; 15 </a:t>
            </a:r>
            <a:r>
              <a:rPr lang="cs-CZ" sz="2400">
                <a:latin typeface="Symbol" pitchFamily="18" charset="2"/>
              </a:rPr>
              <a:t>m</a:t>
            </a:r>
            <a:r>
              <a:rPr lang="cs-CZ" sz="2400">
                <a:latin typeface="Arial" charset="0"/>
              </a:rPr>
              <a:t>g/l</a:t>
            </a:r>
            <a:r>
              <a:rPr lang="cs-CZ" sz="2400" b="0">
                <a:latin typeface="Arial" charset="0"/>
              </a:rPr>
              <a:t>, biologický poločas 1 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LD</a:t>
            </a:r>
            <a:b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laktátdehydrogenáza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5059" name="Rectangle 3"/>
          <p:cNvSpPr txBox="1">
            <a:spLocks noChangeArrowheads="1"/>
          </p:cNvSpPr>
          <p:nvPr/>
        </p:nvSpPr>
        <p:spPr bwMode="auto">
          <a:xfrm>
            <a:off x="0" y="13414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enzym glykolýzy (laktát </a:t>
            </a:r>
            <a:r>
              <a:rPr lang="cs-CZ" altLang="cs-CZ" sz="2400">
                <a:latin typeface="Arial" charset="0"/>
                <a:cs typeface="Arial" charset="0"/>
              </a:rPr>
              <a:t>↔ pyruvát). </a:t>
            </a:r>
            <a:r>
              <a:rPr lang="cs-CZ" altLang="cs-CZ" sz="2400">
                <a:latin typeface="Arial" charset="0"/>
              </a:rPr>
              <a:t>Vyšetření je velmi nespecifické. Hladina koreluje s velikostí nádorové masy.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</a:t>
            </a:r>
            <a:r>
              <a:rPr lang="cs-CZ" altLang="cs-CZ" sz="2400">
                <a:latin typeface="Arial" charset="0"/>
              </a:rPr>
              <a:t> 	*hematologické malignity, zvláště akutní leukemie, 	non-hodgkinský lymfom 						* ostatní nádory 					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	*</a:t>
            </a:r>
            <a:r>
              <a:rPr lang="cs-CZ" altLang="cs-CZ" sz="2400">
                <a:latin typeface="Arial" charset="0"/>
                <a:cs typeface="Arial" charset="0"/>
              </a:rPr>
              <a:t>↑</a:t>
            </a:r>
            <a:r>
              <a:rPr lang="cs-CZ" altLang="cs-CZ" sz="2400">
                <a:latin typeface="Arial" charset="0"/>
              </a:rPr>
              <a:t> izoenzymu LD</a:t>
            </a:r>
            <a:r>
              <a:rPr lang="cs-CZ" altLang="cs-CZ" sz="1600">
                <a:latin typeface="Arial" charset="0"/>
              </a:rPr>
              <a:t>5</a:t>
            </a:r>
            <a:r>
              <a:rPr lang="cs-CZ" altLang="cs-CZ" sz="2400">
                <a:latin typeface="Arial" charset="0"/>
              </a:rPr>
              <a:t> spojeno s jaterními 	metastázami.	* srdeční selhání, hypotyreóza, anémie, onemocnění 	plic, jater (izoenzymy)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In:	monitoring léčby akutní leukemie, non-hodgkinského 	lymfomu, testikulárního Ca a Ewingova Sa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800" b="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1,67-3,17</a:t>
            </a:r>
            <a:r>
              <a:rPr lang="cs-CZ" altLang="cs-CZ" sz="2400">
                <a:latin typeface="Arial" charset="0"/>
              </a:rPr>
              <a:t> </a:t>
            </a:r>
            <a:r>
              <a:rPr lang="cs-CZ" altLang="cs-CZ" sz="2400">
                <a:latin typeface="Symbol" pitchFamily="18" charset="2"/>
              </a:rPr>
              <a:t>m</a:t>
            </a:r>
            <a:r>
              <a:rPr lang="cs-CZ" altLang="cs-CZ" sz="2400">
                <a:latin typeface="Arial" charset="0"/>
              </a:rPr>
              <a:t>kat/l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74638"/>
            <a:ext cx="9144000" cy="13541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PSA </a:t>
            </a:r>
            <a:b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(prostatický specifický antigen)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89138"/>
            <a:ext cx="9144000" cy="4868862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serinová proteáza produkovana kolumnárními a kuboidními buňkami prostaty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↑: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*ca prostaty								*jiná postižení prostaty (zánět, ben. hyperplázie)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In:	screening, dg a monitoring léčby Ca prostaty, 	kontrola po radikální prostatektomii, monitorování 	hyperplázie prostaty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Cut-off 4 ug/l, biologický poločas 2-3 dny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74638"/>
            <a:ext cx="9144000" cy="13541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(f)PSA </a:t>
            </a:r>
            <a:b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(volný prostatický specifický antigen)</a:t>
            </a:r>
          </a:p>
        </p:txBody>
      </p:sp>
      <p:sp>
        <p:nvSpPr>
          <p:cNvPr id="48131" name="Rectangle 3"/>
          <p:cNvSpPr txBox="1">
            <a:spLocks noChangeArrowheads="1"/>
          </p:cNvSpPr>
          <p:nvPr/>
        </p:nvSpPr>
        <p:spPr bwMode="auto">
          <a:xfrm>
            <a:off x="0" y="1989138"/>
            <a:ext cx="9144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specifický produkt zdravé i maligně transformované tkáně prostaty, tvoří 15 % cel. PSA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</a:t>
            </a:r>
            <a:r>
              <a:rPr lang="cs-CZ" altLang="cs-CZ" sz="2400">
                <a:latin typeface="Arial" charset="0"/>
              </a:rPr>
              <a:t> 	*ca prostaty								*ca kolorektální, plic, prsu, nadledvin, jater			*jiná postižení prostaty (zánět, ben. hyperplázie)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In:	screening, dg a monitoring léčby Ca prostaty, 	kontrola po radikální prostatektomii, monitorování 	hyperplázie prostaty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Hodnotí se poměr koncentraci fPSA/PSA, biol. poločas 7 h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  <a:cs typeface="Arial" charset="0"/>
              </a:rPr>
              <a:t>	0-15 % maligní nádor, &gt; 20 % benigní onemocnění</a:t>
            </a: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ACTH</a:t>
            </a:r>
            <a:r>
              <a:rPr lang="cs-CZ" sz="40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40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(adrenokortikotropní hormon)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16113"/>
            <a:ext cx="9144000" cy="42100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hormon předního laloku hypofýzy, stimuluje sekreci glukokortikoidů. Jeho sekrece stimulována kortikotropin-releasing hormonem hypotalamu.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*nádory hypofýzy						*ektopická tvorba: SCLC, ca pankreatu, prsu, GIT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&lt; 60 pg/ml							 cirkadiánní rytmus s maximem brzy ráno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biologický poločas 0,2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ADH</a:t>
            </a:r>
            <a:b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(antidiuretický hormon)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276475"/>
            <a:ext cx="9144000" cy="38496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peptidový (9 AK) hormon zadního laloku hypofýzy. Vazbou a stimulací inzerce aquaporinů do membrány distálních a sběrných kanálků umožňuje reabsorpci vody zpět do cirkulace. 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 b="0">
                <a:latin typeface="Arial" charset="0"/>
                <a:cs typeface="Arial" charset="0"/>
              </a:rPr>
              <a:t>↑:</a:t>
            </a:r>
            <a:r>
              <a:rPr lang="cs-CZ" sz="2400" b="0">
                <a:latin typeface="Arial" charset="0"/>
              </a:rPr>
              <a:t> 	</a:t>
            </a:r>
            <a:r>
              <a:rPr lang="cs-CZ" sz="2400">
                <a:latin typeface="Arial" charset="0"/>
              </a:rPr>
              <a:t>*SCLC, adeno ca plic 				*pneumonie, porfyrie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2-8 ng/l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PTH</a:t>
            </a:r>
            <a:b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(parathormon)</a:t>
            </a:r>
          </a:p>
        </p:txBody>
      </p:sp>
      <p:sp>
        <p:nvSpPr>
          <p:cNvPr id="51203" name="Rectangle 3"/>
          <p:cNvSpPr txBox="1">
            <a:spLocks noChangeArrowheads="1"/>
          </p:cNvSpPr>
          <p:nvPr/>
        </p:nvSpPr>
        <p:spPr bwMode="auto">
          <a:xfrm>
            <a:off x="0" y="17732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peptidový (84 AK) hormon tvořený na ribosomech příštítných tělísek. Syntéza a exkrece řízeny kalcemií. Účinky PTH směřují k jejímu zvýšení: aktivace osteoklastů, zvýšení resorpce Ca</a:t>
            </a:r>
            <a:r>
              <a:rPr lang="cs-CZ" altLang="cs-CZ" sz="2400" baseline="30000">
                <a:latin typeface="Arial" charset="0"/>
                <a:cs typeface="Arial" charset="0"/>
              </a:rPr>
              <a:t>++</a:t>
            </a:r>
            <a:r>
              <a:rPr lang="cs-CZ" altLang="cs-CZ" sz="1800">
                <a:latin typeface="Arial" charset="0"/>
                <a:cs typeface="Arial" charset="0"/>
              </a:rPr>
              <a:t> </a:t>
            </a:r>
            <a:r>
              <a:rPr lang="cs-CZ" altLang="cs-CZ" sz="2400">
                <a:latin typeface="Arial" charset="0"/>
                <a:cs typeface="Arial" charset="0"/>
              </a:rPr>
              <a:t>v ledvinách a zvýšení vstřebávání Ca</a:t>
            </a:r>
            <a:r>
              <a:rPr lang="cs-CZ" altLang="cs-CZ" baseline="30000">
                <a:latin typeface="Arial" charset="0"/>
                <a:cs typeface="Arial" charset="0"/>
              </a:rPr>
              <a:t>++</a:t>
            </a:r>
            <a:r>
              <a:rPr lang="cs-CZ" altLang="cs-CZ" sz="2400">
                <a:latin typeface="Arial" charset="0"/>
                <a:cs typeface="Arial" charset="0"/>
              </a:rPr>
              <a:t> střevem stimulací tvorby D-hormonu v ledvinách.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 	*Tu příštítných tělísek				*sekundární a primární hyperparatyreóza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1,3-7,6 pmol/l, biologický poločas </a:t>
            </a:r>
            <a:r>
              <a:rPr lang="cs-CZ" altLang="cs-CZ" sz="2400">
                <a:solidFill>
                  <a:schemeClr val="folHlink"/>
                </a:solidFill>
                <a:latin typeface="Arial" charset="0"/>
                <a:cs typeface="Arial" charset="0"/>
              </a:rPr>
              <a:t>5 minut, transport na ledu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altLang="cs-CZ" sz="3600">
                <a:solidFill>
                  <a:srgbClr val="FFFF66"/>
                </a:solidFill>
                <a:latin typeface="Arial" charset="0"/>
              </a:rPr>
              <a:t>TG</a:t>
            </a:r>
          </a:p>
          <a:p>
            <a:pPr algn="ctr" eaLnBrk="0" hangingPunct="0"/>
            <a:r>
              <a:rPr lang="cs-CZ" altLang="cs-CZ" sz="3600">
                <a:solidFill>
                  <a:srgbClr val="FFFF66"/>
                </a:solidFill>
                <a:latin typeface="Arial" charset="0"/>
              </a:rPr>
              <a:t>(Tyreoglobulin)</a:t>
            </a:r>
          </a:p>
        </p:txBody>
      </p:sp>
      <p:sp>
        <p:nvSpPr>
          <p:cNvPr id="52227" name="Rectangle 3"/>
          <p:cNvSpPr txBox="1">
            <a:spLocks noChangeArrowheads="1"/>
          </p:cNvSpPr>
          <p:nvPr/>
        </p:nvSpPr>
        <p:spPr bwMode="auto">
          <a:xfrm>
            <a:off x="0" y="17732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Glykoprotein obsahující jód a asi 10 % sacharidů před jejich stanovením třeba zjistit přítomnost autoprotilátek proti TG – falešně pozitivní výsledky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 	*maligní onemocnění štítné žlázy				*Graves-Basedowova choroba, eufunkční nodózní</a:t>
            </a:r>
          </a:p>
          <a:p>
            <a:pPr marL="1143000" lvl="2" indent="-228600" eaLnBrk="0" hangingPunct="0">
              <a:spcBef>
                <a:spcPct val="20000"/>
              </a:spcBef>
              <a:buSzPct val="85000"/>
              <a:buFont typeface="Arial" charset="0"/>
              <a:buNone/>
            </a:pPr>
            <a:r>
              <a:rPr lang="cs-CZ" altLang="cs-CZ" sz="2400">
                <a:latin typeface="Arial" charset="0"/>
                <a:cs typeface="Arial" charset="0"/>
              </a:rPr>
              <a:t>	struma, záněty štítné žlázy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33 </a:t>
            </a:r>
            <a:r>
              <a:rPr lang="cs-CZ" altLang="cs-CZ" sz="2400">
                <a:latin typeface="Symbol" pitchFamily="18" charset="2"/>
                <a:cs typeface="Arial" charset="0"/>
              </a:rPr>
              <a:t>m</a:t>
            </a:r>
            <a:r>
              <a:rPr lang="cs-CZ" altLang="cs-CZ" sz="2400">
                <a:latin typeface="Arial" charset="0"/>
                <a:cs typeface="Arial" charset="0"/>
              </a:rPr>
              <a:t>g/l, biologický poločas 1 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Kalcitonin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844675"/>
            <a:ext cx="9144000" cy="42814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Peptidový (32 AK) hormon produkovaný parafolikulárními buňkami štítné žlázy. Potlačuje uvolňování Ca</a:t>
            </a:r>
            <a:r>
              <a:rPr lang="cs-CZ" sz="2400" baseline="30000">
                <a:latin typeface="Arial" charset="0"/>
              </a:rPr>
              <a:t>++</a:t>
            </a:r>
            <a:r>
              <a:rPr lang="cs-CZ" sz="2400">
                <a:latin typeface="Arial" charset="0"/>
              </a:rPr>
              <a:t> z kostí inhibicí osteoklastů.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medulární ca tyroidey						ca plic, prsu, ledvin, jater, karcinoid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	monitoring medulárního ca tyroidey, záchyt metastáz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solidFill>
                <a:srgbClr val="0000CC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≤ 19 ng/l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Ideální tumor 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marker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by měl splňovat tato kritéria:</a:t>
            </a:r>
            <a:r>
              <a:rPr lang="cs-CZ" sz="4000" b="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1773238"/>
            <a:ext cx="8229600" cy="48958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je produkován pouze u maligních onemocnění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je orgánově specifický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v biologických tekutinách je přítomen ve vysokých koncentracích (dostatečná senzitivita)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jeho hladina koreluje s velikostí tumoru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cs-CZ" sz="2400" kern="0" dirty="0">
                <a:latin typeface="+mn-lt"/>
              </a:rPr>
              <a:t>                                     se stadiem choroby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cs-CZ" sz="2400" kern="0" dirty="0">
                <a:latin typeface="+mn-lt"/>
              </a:rPr>
              <a:t>                                     s prognózou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cs-CZ" sz="2400" kern="0" dirty="0">
                <a:latin typeface="+mn-lt"/>
              </a:rPr>
              <a:t>                                     s efektem léčby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umožňuje průkaz zbytkové nádorové tkáně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cs-CZ" sz="2800" i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 současné době takovýto ideální </a:t>
            </a:r>
            <a:r>
              <a:rPr lang="cs-CZ" sz="2800" i="1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marker</a:t>
            </a:r>
            <a:r>
              <a:rPr lang="cs-CZ" sz="2800" i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není znám</a:t>
            </a:r>
            <a:r>
              <a:rPr lang="cs-CZ" sz="2800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r>
              <a:rPr lang="cs-CZ" sz="2800" b="0" kern="0" dirty="0">
                <a:solidFill>
                  <a:srgbClr val="0000CC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Prolaktin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268413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en-GB" sz="2400">
                <a:latin typeface="Arial" charset="0"/>
              </a:rPr>
              <a:t>peptid</a:t>
            </a:r>
            <a:r>
              <a:rPr lang="cs-CZ" sz="2400">
                <a:latin typeface="Arial" charset="0"/>
              </a:rPr>
              <a:t>ový</a:t>
            </a:r>
            <a:r>
              <a:rPr lang="en-GB" sz="2400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(198 AK) </a:t>
            </a:r>
            <a:r>
              <a:rPr lang="en-GB" sz="2400">
                <a:latin typeface="Arial" charset="0"/>
              </a:rPr>
              <a:t>hormon produ</a:t>
            </a:r>
            <a:r>
              <a:rPr lang="cs-CZ" sz="2400">
                <a:latin typeface="Arial" charset="0"/>
              </a:rPr>
              <a:t>kovaný</a:t>
            </a:r>
            <a:r>
              <a:rPr lang="en-GB" sz="2400">
                <a:latin typeface="Arial" charset="0"/>
              </a:rPr>
              <a:t> eosino</a:t>
            </a:r>
            <a:r>
              <a:rPr lang="cs-CZ" sz="2400">
                <a:latin typeface="Arial" charset="0"/>
              </a:rPr>
              <a:t>f</a:t>
            </a:r>
            <a:r>
              <a:rPr lang="en-GB" sz="2400">
                <a:latin typeface="Arial" charset="0"/>
              </a:rPr>
              <a:t>il</a:t>
            </a:r>
            <a:r>
              <a:rPr lang="cs-CZ" sz="2400">
                <a:latin typeface="Arial" charset="0"/>
              </a:rPr>
              <a:t>ními buňkami</a:t>
            </a:r>
            <a:r>
              <a:rPr lang="en-GB" sz="2400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předního laloku hypofýzy</a:t>
            </a:r>
            <a:r>
              <a:rPr lang="en-GB" sz="2400">
                <a:latin typeface="Arial" charset="0"/>
              </a:rPr>
              <a:t>.</a:t>
            </a:r>
            <a:r>
              <a:rPr lang="cs-CZ" sz="2400">
                <a:latin typeface="Arial" charset="0"/>
              </a:rPr>
              <a:t> Sekrece stimulována</a:t>
            </a:r>
            <a:r>
              <a:rPr lang="en-GB" sz="2400">
                <a:latin typeface="Arial" charset="0"/>
              </a:rPr>
              <a:t> TRH a inhib</a:t>
            </a:r>
            <a:r>
              <a:rPr lang="cs-CZ" sz="2400">
                <a:latin typeface="Arial" charset="0"/>
              </a:rPr>
              <a:t>ována </a:t>
            </a:r>
            <a:r>
              <a:rPr lang="en-GB" sz="2400">
                <a:latin typeface="Arial" charset="0"/>
              </a:rPr>
              <a:t>dopamine</a:t>
            </a:r>
            <a:r>
              <a:rPr lang="cs-CZ" sz="2400">
                <a:latin typeface="Arial" charset="0"/>
              </a:rPr>
              <a:t>m</a:t>
            </a:r>
            <a:r>
              <a:rPr lang="en-GB" sz="2400">
                <a:latin typeface="Arial" charset="0"/>
              </a:rPr>
              <a:t>.</a:t>
            </a:r>
            <a:r>
              <a:rPr lang="cs-CZ" sz="2400">
                <a:latin typeface="Arial" charset="0"/>
              </a:rPr>
              <a:t> V prsu </a:t>
            </a:r>
            <a:r>
              <a:rPr lang="en-GB" sz="2400">
                <a:latin typeface="Arial" charset="0"/>
              </a:rPr>
              <a:t>stimul</a:t>
            </a:r>
            <a:r>
              <a:rPr lang="cs-CZ" sz="2400">
                <a:latin typeface="Arial" charset="0"/>
              </a:rPr>
              <a:t>uje</a:t>
            </a:r>
            <a:r>
              <a:rPr lang="en-GB" sz="2400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lobuloalveolární</a:t>
            </a:r>
            <a:r>
              <a:rPr lang="cs-CZ" sz="2400" b="0">
                <a:latin typeface="Arial" charset="0"/>
              </a:rPr>
              <a:t>  </a:t>
            </a:r>
            <a:r>
              <a:rPr lang="cs-CZ" sz="2400">
                <a:latin typeface="Arial" charset="0"/>
              </a:rPr>
              <a:t>růst a</a:t>
            </a:r>
            <a:r>
              <a:rPr lang="cs-CZ" sz="2800" b="0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la</a:t>
            </a:r>
            <a:r>
              <a:rPr lang="cs-CZ" sz="2400">
                <a:latin typeface="Arial" charset="0"/>
              </a:rPr>
              <a:t>k</a:t>
            </a:r>
            <a:r>
              <a:rPr lang="en-GB" sz="2400">
                <a:latin typeface="Arial" charset="0"/>
              </a:rPr>
              <a:t>ta</a:t>
            </a:r>
            <a:r>
              <a:rPr lang="cs-CZ" sz="2400">
                <a:latin typeface="Arial" charset="0"/>
              </a:rPr>
              <a:t>ci</a:t>
            </a:r>
            <a:r>
              <a:rPr lang="en-GB" sz="2400">
                <a:latin typeface="Arial" charset="0"/>
              </a:rPr>
              <a:t>. </a:t>
            </a: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 	*prolaktinom</a:t>
            </a:r>
            <a:r>
              <a:rPr lang="cs-CZ" sz="2400">
                <a:solidFill>
                  <a:srgbClr val="0000CC"/>
                </a:solidFill>
                <a:latin typeface="Arial" charset="0"/>
                <a:cs typeface="Arial" charset="0"/>
              </a:rPr>
              <a:t>							</a:t>
            </a:r>
            <a:r>
              <a:rPr lang="cs-CZ" sz="2400">
                <a:latin typeface="Arial" charset="0"/>
                <a:cs typeface="Arial" charset="0"/>
              </a:rPr>
              <a:t>* ca prostaty, prsu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muži 		3 – 7,2 </a:t>
            </a:r>
            <a:r>
              <a:rPr lang="cs-CZ" sz="2400">
                <a:latin typeface="Symbol" pitchFamily="18" charset="2"/>
              </a:rPr>
              <a:t>m</a:t>
            </a:r>
            <a:r>
              <a:rPr lang="cs-CZ" sz="2400">
                <a:latin typeface="Arial" charset="0"/>
              </a:rPr>
              <a:t>g/l					 ženy netěhotné 	2,8 - 16 </a:t>
            </a:r>
            <a:r>
              <a:rPr lang="cs-CZ" sz="2400">
                <a:latin typeface="Symbol" pitchFamily="18" charset="2"/>
              </a:rPr>
              <a:t>m</a:t>
            </a:r>
            <a:r>
              <a:rPr lang="cs-CZ" sz="2400">
                <a:latin typeface="Arial" charset="0"/>
              </a:rPr>
              <a:t>g/l 				     	 ženy těhotné	 </a:t>
            </a:r>
            <a:r>
              <a:rPr lang="cs-CZ">
                <a:latin typeface="Arial" charset="0"/>
                <a:cs typeface="Arial" charset="0"/>
              </a:rPr>
              <a:t>≤</a:t>
            </a:r>
            <a:r>
              <a:rPr lang="cs-CZ" sz="2400">
                <a:latin typeface="Arial" charset="0"/>
              </a:rPr>
              <a:t> 600 </a:t>
            </a:r>
            <a:r>
              <a:rPr lang="cs-CZ" sz="2400">
                <a:latin typeface="Symbol" pitchFamily="18" charset="2"/>
              </a:rPr>
              <a:t>m</a:t>
            </a:r>
            <a:r>
              <a:rPr lang="cs-CZ" sz="2400">
                <a:latin typeface="Arial" charset="0"/>
              </a:rPr>
              <a:t>g/l 				 cirkadiánní rytmus s maximem brzy ráno u obou pohlaví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9413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TPA, TPS (tkáňový polypeptidický (specifický) antigen)</a:t>
            </a:r>
            <a:b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</a:br>
            <a:endParaRPr lang="cs-CZ" sz="3600" kern="0" dirty="0">
              <a:solidFill>
                <a:srgbClr val="FFFF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41438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nespecifické fragmenty cytokeratinů tvořené normálními i nádorovými buňkami, ve zvýšené míře při nárůstu proliferační aktivity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vysoká citlivost oproti specificitě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	*ca prsu, žlučníku, kolorektálni, plic, ledvin 			*ca jater, pankreatu, varlat, prostaty, štítné žlázy, 	ovarií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*hepatitida, jaterní cirhóza, DM, revmatická 	onemocnění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	monitoring ca prsu, GIT, močového měchýře (vyš. 	moči)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≤</a:t>
            </a:r>
            <a:r>
              <a:rPr lang="cs-CZ" sz="2400">
                <a:latin typeface="Arial" charset="0"/>
              </a:rPr>
              <a:t> 85 U/l, cut-off 140 U/l, biologický poločas 7 dní		</a:t>
            </a:r>
            <a:r>
              <a:rPr lang="cs-CZ" sz="2400">
                <a:solidFill>
                  <a:srgbClr val="0000CC"/>
                </a:solidFill>
                <a:latin typeface="Arial" charset="0"/>
              </a:rPr>
              <a:t>		</a:t>
            </a:r>
            <a:endParaRPr lang="cs-CZ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SCCA </a:t>
            </a:r>
            <a:b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(antigen </a:t>
            </a:r>
            <a:r>
              <a:rPr lang="cs-CZ" sz="3600" kern="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skvamózních</a:t>
            </a:r>
            <a:r>
              <a:rPr lang="cs-CZ" sz="36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buněk)</a:t>
            </a:r>
            <a:endParaRPr lang="cs-CZ" sz="4000" kern="0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844675"/>
            <a:ext cx="9144000" cy="50133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cs-CZ" sz="2400">
                <a:latin typeface="Arial" charset="0"/>
              </a:rPr>
              <a:t>glykoproteinový receptor pro polymerní Ig (hl. IgA) výskyt u karcinomů tvořených dlaždicobuněčným epitelem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*ca plic, děložního čípku, vaginy, vulvy, jícnu, hlavy, 	krku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*ca endometria, prsu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	*onemocnění plic, jaterní	a renální selhání 	*těhotenství (fyziologicky)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cs-CZ" sz="2400">
                <a:latin typeface="Arial" charset="0"/>
              </a:rPr>
              <a:t>In:	monitorování nádorů orofaciální oblasti, plic a genitálu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cs-CZ" sz="2400">
                <a:latin typeface="Arial" charset="0"/>
                <a:cs typeface="Arial" charset="0"/>
              </a:rPr>
              <a:t>≤ 1,5 </a:t>
            </a:r>
            <a:r>
              <a:rPr lang="cs-CZ" sz="2400">
                <a:latin typeface="Symbol" pitchFamily="18" charset="2"/>
                <a:cs typeface="Arial" charset="0"/>
              </a:rPr>
              <a:t>m</a:t>
            </a:r>
            <a:r>
              <a:rPr lang="cs-CZ" sz="2400">
                <a:latin typeface="Arial" charset="0"/>
                <a:cs typeface="Arial" charset="0"/>
              </a:rPr>
              <a:t>g/l, biologický poločas 20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CYFRA 21-1</a:t>
            </a:r>
          </a:p>
        </p:txBody>
      </p:sp>
      <p:sp>
        <p:nvSpPr>
          <p:cNvPr id="57347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fragment cytokeratinu 19, podobně jako TPA a TPS. Výskyt v buňkách plicní tkáně, dělohy a GIT. Slouží jako ukazatel degradace maligních tkání a nekrózy. Vyšší orgánová specifita než TPA/S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↑:</a:t>
            </a:r>
            <a:r>
              <a:rPr lang="cs-CZ" altLang="cs-CZ" sz="2400">
                <a:latin typeface="Arial" charset="0"/>
              </a:rPr>
              <a:t> 	*</a:t>
            </a:r>
            <a:r>
              <a:rPr lang="cs-CZ" altLang="cs-CZ" sz="2400">
                <a:solidFill>
                  <a:srgbClr val="FF3300"/>
                </a:solidFill>
                <a:latin typeface="Arial" charset="0"/>
              </a:rPr>
              <a:t>nemalobuněčný</a:t>
            </a:r>
            <a:r>
              <a:rPr lang="cs-CZ" altLang="cs-CZ" sz="2400">
                <a:latin typeface="Arial" charset="0"/>
              </a:rPr>
              <a:t> ca plic						*ca čípku, prsu, močového měchýře, ovaria, jícnu, 	rekta	*cirhóza, astma, TBC aj. respirační infekty, chronické 	renální selhání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</a:rPr>
              <a:t>In: monitorování ca čípku a plic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alt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Arial" charset="0"/>
              </a:rPr>
              <a:t>≤</a:t>
            </a:r>
            <a:r>
              <a:rPr lang="cs-CZ" altLang="cs-CZ" sz="2400">
                <a:latin typeface="Arial" charset="0"/>
              </a:rPr>
              <a:t> 3,3 </a:t>
            </a:r>
            <a:r>
              <a:rPr lang="cs-CZ" altLang="cs-CZ" sz="2400">
                <a:latin typeface="Symbol" pitchFamily="18" charset="2"/>
              </a:rPr>
              <a:t>m</a:t>
            </a:r>
            <a:r>
              <a:rPr lang="cs-CZ" altLang="cs-CZ" sz="2400">
                <a:latin typeface="Arial" charset="0"/>
              </a:rPr>
              <a:t>g/l, biologický poločas 3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Feritin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zásobní protein obsahující železo (Fe</a:t>
            </a:r>
            <a:r>
              <a:rPr lang="cs-CZ" sz="2400" baseline="30000">
                <a:latin typeface="Arial" charset="0"/>
              </a:rPr>
              <a:t>3+</a:t>
            </a:r>
            <a:r>
              <a:rPr lang="cs-CZ" sz="2400">
                <a:latin typeface="Arial" charset="0"/>
              </a:rPr>
              <a:t>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  <a:cs typeface="Arial" charset="0"/>
              </a:rPr>
              <a:t>↑:</a:t>
            </a:r>
            <a:r>
              <a:rPr lang="cs-CZ" sz="2400">
                <a:latin typeface="Arial" charset="0"/>
              </a:rPr>
              <a:t> 	*akutní leukemie, Hodgkinův lymfom, melanom, 	neuroblastom, hepatom, MM					*akutní hepatitida a nekróza jaterních buněk, 	záněty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In: monitoring Hodgkinova lymfomu a melanomu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cs-CZ" sz="240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</a:pPr>
            <a:r>
              <a:rPr lang="cs-CZ" sz="2400">
                <a:latin typeface="Arial" charset="0"/>
              </a:rPr>
              <a:t>muži 48 - 708 pmol/l						 ženy 20 - 640 pmol/l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cs-CZ" sz="2400">
                <a:latin typeface="Arial" charset="0"/>
              </a:rPr>
              <a:t>	biologický poločas 2 dny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3600" kern="0" dirty="0">
                <a:solidFill>
                  <a:srgbClr val="FFFF66"/>
                </a:solidFill>
                <a:latin typeface="+mj-lt"/>
                <a:ea typeface="+mj-ea"/>
                <a:cs typeface="Arial" charset="0"/>
              </a:rPr>
              <a:t>β</a:t>
            </a:r>
            <a:r>
              <a:rPr lang="cs-CZ" sz="18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2</a:t>
            </a: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-</a:t>
            </a:r>
            <a:r>
              <a:rPr lang="cs-CZ" sz="3600" kern="0" dirty="0" err="1">
                <a:solidFill>
                  <a:srgbClr val="FFFF66"/>
                </a:solidFill>
                <a:latin typeface="+mj-lt"/>
                <a:ea typeface="+mj-ea"/>
                <a:cs typeface="+mj-cs"/>
              </a:rPr>
              <a:t>mikroglobulin</a:t>
            </a:r>
            <a:endParaRPr lang="cs-CZ" sz="3600" kern="0" dirty="0">
              <a:solidFill>
                <a:srgbClr val="FFFF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glykoprotein, součást HLA 1. třídy, fyziologická produkce je nejintenzivnější v B-lymfocytech a </a:t>
            </a:r>
            <a:r>
              <a:rPr lang="cs-CZ" sz="2400" kern="0" dirty="0" err="1">
                <a:latin typeface="+mn-lt"/>
              </a:rPr>
              <a:t>plazmocytech</a:t>
            </a:r>
            <a:r>
              <a:rPr lang="cs-CZ" sz="2400" kern="0" dirty="0"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  <a:cs typeface="Arial" charset="0"/>
              </a:rPr>
              <a:t>↑:</a:t>
            </a:r>
            <a:r>
              <a:rPr lang="cs-CZ" sz="2400" kern="0" dirty="0">
                <a:latin typeface="+mn-lt"/>
              </a:rPr>
              <a:t> 	*leukemie, lymfomy, mnohočetný myelom		*záněty, chronické choroby ledvin a jater 			*po </a:t>
            </a:r>
            <a:r>
              <a:rPr lang="cs-CZ" sz="2400" kern="0" dirty="0" err="1">
                <a:latin typeface="+mn-lt"/>
              </a:rPr>
              <a:t>chemo</a:t>
            </a:r>
            <a:r>
              <a:rPr lang="cs-CZ" sz="2400" kern="0" dirty="0">
                <a:latin typeface="+mn-lt"/>
              </a:rPr>
              <a:t>- a aktinoterapii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In:	dg MM, volba cílené léčby u CLL, prognostický význam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3200" b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1-2,3 mg/l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413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S-100 beta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</a:rPr>
              <a:t>Protein tvořený z </a:t>
            </a:r>
            <a:r>
              <a:rPr lang="cs-CZ" sz="2400" kern="0" dirty="0" err="1">
                <a:latin typeface="+mn-lt"/>
              </a:rPr>
              <a:t>podjednotek</a:t>
            </a:r>
            <a:r>
              <a:rPr lang="cs-CZ" sz="2400" kern="0" dirty="0">
                <a:latin typeface="+mn-lt"/>
              </a:rPr>
              <a:t> alfa a beta, poprvé popsán v centrálním nervovém systému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>
                <a:cs typeface="Arial" charset="0"/>
              </a:rPr>
              <a:t>↑:</a:t>
            </a:r>
            <a:r>
              <a:rPr lang="cs-CZ" sz="2400" kern="0" dirty="0"/>
              <a:t> 	maligní melanom, vysoké hodnoty u metastáz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2400" kern="0" dirty="0"/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/>
              <a:t>In:	monitorování </a:t>
            </a:r>
            <a:r>
              <a:rPr lang="cs-CZ" sz="2400" kern="0" dirty="0" err="1"/>
              <a:t>mal</a:t>
            </a:r>
            <a:r>
              <a:rPr lang="cs-CZ" sz="2400" kern="0" dirty="0"/>
              <a:t>.  melanomu, prognostický význam</a:t>
            </a:r>
          </a:p>
          <a:p>
            <a:pPr marL="342900" indent="-342900" eaLnBrk="0" hangingPunct="0">
              <a:spcBef>
                <a:spcPct val="20000"/>
              </a:spcBef>
              <a:buSzPct val="85000"/>
              <a:buFontTx/>
              <a:buBlip>
                <a:blip r:embed="rId2"/>
              </a:buBlip>
              <a:defRPr/>
            </a:pPr>
            <a:endParaRPr lang="cs-CZ" sz="3200" b="0" kern="0" dirty="0"/>
          </a:p>
          <a:p>
            <a:pPr marL="342900" indent="-342900" eaLnBrk="0" hangingPunct="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400" kern="0" dirty="0" err="1"/>
              <a:t>Cut</a:t>
            </a:r>
            <a:r>
              <a:rPr lang="cs-CZ" sz="2400" kern="0" dirty="0"/>
              <a:t>-</a:t>
            </a:r>
            <a:r>
              <a:rPr lang="cs-CZ" sz="2400" kern="0" dirty="0" err="1"/>
              <a:t>off</a:t>
            </a:r>
            <a:r>
              <a:rPr lang="cs-CZ" sz="2400" kern="0" dirty="0"/>
              <a:t>  0,1 </a:t>
            </a:r>
            <a:r>
              <a:rPr lang="cs-CZ" sz="2400" kern="0" dirty="0" err="1"/>
              <a:t>ug</a:t>
            </a:r>
            <a:r>
              <a:rPr lang="cs-CZ" sz="2400" kern="0" dirty="0"/>
              <a:t>/l</a:t>
            </a:r>
            <a:endParaRPr lang="cs-CZ" sz="32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23850" y="981075"/>
            <a:ext cx="8496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latin typeface="Arial" charset="0"/>
              </a:rPr>
              <a:t>Proteiny a onkoproteiny–produkty mutovaných</a:t>
            </a:r>
            <a:endParaRPr lang="cs-CZ" altLang="cs-CZ" sz="2400" b="0">
              <a:latin typeface="Arial" charset="0"/>
            </a:endParaRPr>
          </a:p>
          <a:p>
            <a:r>
              <a:rPr lang="cs-CZ" altLang="cs-CZ" sz="2400">
                <a:latin typeface="Arial" charset="0"/>
              </a:rPr>
              <a:t>genů, které mají význam pro přežití buněk, jejich </a:t>
            </a:r>
            <a:endParaRPr lang="cs-CZ" altLang="cs-CZ" sz="2400" b="0">
              <a:latin typeface="Arial" charset="0"/>
            </a:endParaRPr>
          </a:p>
          <a:p>
            <a:r>
              <a:rPr lang="cs-CZ" altLang="cs-CZ" sz="2400">
                <a:latin typeface="Arial" charset="0"/>
              </a:rPr>
              <a:t>dělení, diferenciaci a metastazování</a:t>
            </a:r>
            <a:endParaRPr lang="cs-CZ" altLang="cs-CZ" sz="24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 sz="2400" b="0">
                <a:latin typeface="Arial" charset="0"/>
              </a:rPr>
              <a:t> </a:t>
            </a:r>
            <a:r>
              <a:rPr lang="cs-CZ" altLang="cs-CZ" sz="2400">
                <a:solidFill>
                  <a:srgbClr val="FFFF66"/>
                </a:solidFill>
                <a:latin typeface="Arial" charset="0"/>
              </a:rPr>
              <a:t>Regulace buněčného cyklu</a:t>
            </a:r>
            <a:r>
              <a:rPr lang="cs-CZ" altLang="cs-CZ" sz="2400">
                <a:latin typeface="Arial" charset="0"/>
              </a:rPr>
              <a:t> </a:t>
            </a:r>
            <a:r>
              <a:rPr lang="cs-CZ" altLang="cs-CZ" sz="2400" b="0">
                <a:latin typeface="Arial" charset="0"/>
              </a:rPr>
              <a:t>- cykliny</a:t>
            </a: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</a:t>
            </a:r>
            <a:r>
              <a:rPr lang="cs-CZ" altLang="cs-CZ" sz="2400">
                <a:solidFill>
                  <a:srgbClr val="FFFF66"/>
                </a:solidFill>
                <a:latin typeface="Arial" charset="0"/>
              </a:rPr>
              <a:t>Apoptóza</a:t>
            </a:r>
            <a:r>
              <a:rPr lang="cs-CZ" altLang="cs-CZ" sz="2400" b="0">
                <a:latin typeface="Arial" charset="0"/>
              </a:rPr>
              <a:t>–Bcl-2 protein, sFas, protein-produkt mutovaného genu p53</a:t>
            </a: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</a:t>
            </a:r>
            <a:r>
              <a:rPr lang="cs-CZ" altLang="cs-CZ" sz="2400">
                <a:solidFill>
                  <a:srgbClr val="FFFF66"/>
                </a:solidFill>
                <a:latin typeface="Arial" charset="0"/>
              </a:rPr>
              <a:t>Signální transdukce</a:t>
            </a:r>
            <a:r>
              <a:rPr lang="cs-CZ" altLang="cs-CZ" sz="2400" b="0">
                <a:solidFill>
                  <a:srgbClr val="FFFF66"/>
                </a:solidFill>
                <a:latin typeface="Arial" charset="0"/>
              </a:rPr>
              <a:t>-c-erbB-2</a:t>
            </a:r>
            <a:r>
              <a:rPr lang="cs-CZ" altLang="cs-CZ" sz="2400" b="0">
                <a:latin typeface="Arial" charset="0"/>
              </a:rPr>
              <a:t> (Her-2/neu), EGRF, IGF, TNF-α</a:t>
            </a: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</a:t>
            </a:r>
            <a:r>
              <a:rPr lang="cs-CZ" altLang="cs-CZ" sz="2400">
                <a:solidFill>
                  <a:srgbClr val="FFFF66"/>
                </a:solidFill>
                <a:latin typeface="Arial" charset="0"/>
              </a:rPr>
              <a:t>Adheze</a:t>
            </a:r>
            <a:r>
              <a:rPr lang="cs-CZ" altLang="cs-CZ" sz="2400" b="0">
                <a:latin typeface="Arial" charset="0"/>
              </a:rPr>
              <a:t>-ICAM-1, VCAM-1</a:t>
            </a: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</a:t>
            </a:r>
            <a:r>
              <a:rPr lang="cs-CZ" altLang="cs-CZ" sz="2400">
                <a:solidFill>
                  <a:srgbClr val="FFFF66"/>
                </a:solidFill>
                <a:latin typeface="Arial" charset="0"/>
              </a:rPr>
              <a:t>Angiogeneze</a:t>
            </a:r>
            <a:r>
              <a:rPr lang="cs-CZ" altLang="cs-CZ" sz="2400" b="0">
                <a:latin typeface="Arial" charset="0"/>
              </a:rPr>
              <a:t>–inhibitory angiogeneze-angiostatin, angiogenin, trombospondin</a:t>
            </a: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</a:t>
            </a:r>
            <a:r>
              <a:rPr lang="cs-CZ" altLang="cs-CZ" sz="2400">
                <a:solidFill>
                  <a:srgbClr val="FFFF66"/>
                </a:solidFill>
                <a:latin typeface="Arial" charset="0"/>
              </a:rPr>
              <a:t>Markery spojené se specifickými vlastnostmi nádorových buněk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879475" y="179388"/>
            <a:ext cx="6364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3200">
                <a:solidFill>
                  <a:srgbClr val="FFFF66"/>
                </a:solidFill>
                <a:latin typeface="Arial" charset="0"/>
              </a:rPr>
              <a:t>Potenciální nové tumor markery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3238" y="2349500"/>
            <a:ext cx="86407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800" i="1" dirty="0">
                <a:latin typeface="+mn-lt"/>
              </a:rPr>
              <a:t>adrenalin, noradrenalin, dopamin a serotonin patří mezi biogenní aminy, které slouží </a:t>
            </a:r>
          </a:p>
          <a:p>
            <a:pPr algn="just">
              <a:defRPr/>
            </a:pPr>
            <a:r>
              <a:rPr lang="cs-CZ" sz="2800" i="1" dirty="0">
                <a:latin typeface="+mn-lt"/>
              </a:rPr>
              <a:t>především jako </a:t>
            </a:r>
            <a:r>
              <a:rPr lang="cs-CZ" sz="2800" i="1" dirty="0" err="1">
                <a:latin typeface="+mn-lt"/>
              </a:rPr>
              <a:t>transmitery</a:t>
            </a:r>
            <a:r>
              <a:rPr lang="cs-CZ" sz="2800" i="1" dirty="0">
                <a:latin typeface="+mn-lt"/>
              </a:rPr>
              <a:t> hormonálních nebo </a:t>
            </a:r>
          </a:p>
          <a:p>
            <a:pPr algn="just">
              <a:defRPr/>
            </a:pPr>
            <a:r>
              <a:rPr lang="cs-CZ" sz="2800" i="1" dirty="0" err="1">
                <a:latin typeface="+mn-lt"/>
              </a:rPr>
              <a:t>neuronálních</a:t>
            </a:r>
            <a:r>
              <a:rPr lang="cs-CZ" sz="2800" i="1" dirty="0">
                <a:latin typeface="+mn-lt"/>
              </a:rPr>
              <a:t> signálů</a:t>
            </a:r>
          </a:p>
          <a:p>
            <a:pPr algn="just">
              <a:defRPr/>
            </a:pPr>
            <a:endParaRPr lang="cs-CZ" sz="2800" i="1" dirty="0">
              <a:latin typeface="+mn-lt"/>
            </a:endParaRPr>
          </a:p>
          <a:p>
            <a:pPr algn="just">
              <a:defRPr/>
            </a:pPr>
            <a:endParaRPr lang="cs-CZ" sz="2800" i="1" u="sng" dirty="0">
              <a:latin typeface="+mn-lt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916488" y="27543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cs-CZ" altLang="cs-CZ" sz="2400" i="1">
              <a:solidFill>
                <a:srgbClr val="FFFF66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Katecholaminy a jejich metabolity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 txBox="1">
            <a:spLocks noChangeArrowheads="1"/>
          </p:cNvSpPr>
          <p:nvPr/>
        </p:nvSpPr>
        <p:spPr bwMode="auto">
          <a:xfrm>
            <a:off x="684213" y="771525"/>
            <a:ext cx="7991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fyzilogicky relevantní jsou adrenalin, noradrenalin, dopamin</a:t>
            </a:r>
            <a:endParaRPr lang="en-US" altLang="cs-CZ" sz="240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Adrenalin (A) – hormon</a:t>
            </a:r>
          </a:p>
          <a:p>
            <a:pPr marL="342900" indent="-342900"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	Noradrenalin (NA) – neurotransmiter</a:t>
            </a:r>
          </a:p>
          <a:p>
            <a:pPr marL="342900" indent="-342900"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	(reciproká funkce)</a:t>
            </a:r>
            <a:endParaRPr lang="en-US" altLang="cs-CZ" sz="240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A produkován převážně chromafinními buňkami dřeně nadledvin</a:t>
            </a:r>
            <a:r>
              <a:rPr lang="en-US" altLang="cs-CZ" sz="2400">
                <a:latin typeface="Arial" charset="0"/>
                <a:cs typeface="Times New Roman" pitchFamily="18" charset="0"/>
              </a:rPr>
              <a:t> </a:t>
            </a:r>
            <a:endParaRPr lang="cs-CZ" altLang="cs-CZ" sz="240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	</a:t>
            </a:r>
            <a:r>
              <a:rPr lang="en-US" altLang="cs-CZ" sz="2400">
                <a:latin typeface="Arial" charset="0"/>
                <a:cs typeface="Times New Roman" pitchFamily="18" charset="0"/>
              </a:rPr>
              <a:t>N</a:t>
            </a:r>
            <a:r>
              <a:rPr lang="cs-CZ" altLang="cs-CZ" sz="2400">
                <a:latin typeface="Arial" charset="0"/>
                <a:cs typeface="Times New Roman" pitchFamily="18" charset="0"/>
              </a:rPr>
              <a:t>A</a:t>
            </a:r>
            <a:r>
              <a:rPr lang="en-US" altLang="cs-CZ" sz="2400">
                <a:latin typeface="Arial" charset="0"/>
                <a:cs typeface="Times New Roman" pitchFamily="18" charset="0"/>
              </a:rPr>
              <a:t> </a:t>
            </a:r>
            <a:r>
              <a:rPr lang="cs-CZ" altLang="cs-CZ" sz="2400">
                <a:latin typeface="Arial" charset="0"/>
                <a:cs typeface="Times New Roman" pitchFamily="18" charset="0"/>
              </a:rPr>
              <a:t>produkován neurony sympatiku</a:t>
            </a:r>
            <a:r>
              <a:rPr lang="en-US" altLang="cs-CZ" sz="2400">
                <a:latin typeface="Arial" charset="0"/>
                <a:cs typeface="Times New Roman" pitchFamily="18" charset="0"/>
              </a:rPr>
              <a:t> </a:t>
            </a:r>
            <a:endParaRPr lang="cs-CZ" altLang="cs-CZ" sz="240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85000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	podobná struktura a biologická fce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biosyntéza probíhající uvnitř CNS, neuronech sympatiku a chromafinní tkáně je identická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Char char="•"/>
            </a:pPr>
            <a:r>
              <a:rPr lang="cs-CZ" altLang="cs-CZ" sz="2400">
                <a:latin typeface="Arial" charset="0"/>
                <a:cs typeface="Times New Roman" pitchFamily="18" charset="0"/>
              </a:rPr>
              <a:t>počet kroků v každé dráze závisí na konečném produktu</a:t>
            </a:r>
          </a:p>
          <a:p>
            <a:pPr marL="342900" indent="-342900">
              <a:spcBef>
                <a:spcPct val="20000"/>
              </a:spcBef>
              <a:buSzPct val="85000"/>
            </a:pPr>
            <a:endParaRPr lang="en-US" altLang="cs-CZ" sz="24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8888" y="1052513"/>
            <a:ext cx="7015162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rgbClr val="FFFF66"/>
                </a:solidFill>
                <a:latin typeface="+mn-lt"/>
              </a:rPr>
              <a:t>Hlavní funkce nádorových </a:t>
            </a:r>
            <a:r>
              <a:rPr lang="cs-CZ" sz="3200" dirty="0" err="1">
                <a:solidFill>
                  <a:srgbClr val="FFFF66"/>
                </a:solidFill>
                <a:latin typeface="+mn-lt"/>
              </a:rPr>
              <a:t>markerů</a:t>
            </a:r>
            <a:endParaRPr lang="cs-CZ" sz="3200" dirty="0">
              <a:solidFill>
                <a:srgbClr val="FFFF66"/>
              </a:solidFill>
              <a:latin typeface="+mn-lt"/>
            </a:endParaRPr>
          </a:p>
          <a:p>
            <a:pPr algn="ctr">
              <a:defRPr/>
            </a:pPr>
            <a:endParaRPr lang="cs-CZ" sz="3200" dirty="0">
              <a:latin typeface="+mn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sledování průběhu onemocnění</a:t>
            </a:r>
          </a:p>
          <a:p>
            <a:pPr algn="ctr">
              <a:buFont typeface="Arial" pitchFamily="34" charset="0"/>
              <a:buChar char="•"/>
              <a:defRPr/>
            </a:pPr>
            <a:endParaRPr lang="cs-CZ" sz="3200" dirty="0">
              <a:latin typeface="+mn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cs-CZ" sz="3200" dirty="0">
                <a:latin typeface="+mn-lt"/>
              </a:rPr>
              <a:t>  sledování účinnosti terapie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3429000" y="2640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cs-CZ" altLang="cs-CZ" sz="1800">
              <a:latin typeface="Symbol" pitchFamily="18" charset="2"/>
            </a:endParaRPr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8748712" cy="73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 katecholaminy jsou po uvolnění rapidně inaktivovány zpětným vychytáváním, konverzí na metabolity a exkrecí v podobě volných nebo konjugovaných aminů</a:t>
            </a:r>
          </a:p>
          <a:p>
            <a:endParaRPr lang="cs-CZ" altLang="cs-CZ" sz="2400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 transport krví nevázané na proteiny – velice krátký poločas rozpadu (2 min)</a:t>
            </a:r>
          </a:p>
          <a:p>
            <a:endParaRPr lang="cs-CZ" altLang="cs-CZ" sz="2400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 </a:t>
            </a:r>
            <a:r>
              <a:rPr lang="cs-CZ" altLang="cs-CZ" sz="24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cs-CZ" altLang="cs-CZ" sz="2400">
                <a:latin typeface="Arial" charset="0"/>
              </a:rPr>
              <a:t> i </a:t>
            </a:r>
            <a:r>
              <a:rPr lang="cs-CZ" altLang="cs-CZ" sz="2400">
                <a:solidFill>
                  <a:srgbClr val="FF3300"/>
                </a:solidFill>
                <a:latin typeface="Arial" charset="0"/>
              </a:rPr>
              <a:t>NA</a:t>
            </a:r>
            <a:r>
              <a:rPr lang="cs-CZ" altLang="cs-CZ" sz="2400">
                <a:latin typeface="Arial" charset="0"/>
              </a:rPr>
              <a:t> jsou metabolizovány 2 hlavními cestami – oxidativní deaminací a oxidací na </a:t>
            </a:r>
            <a:r>
              <a:rPr lang="cs-CZ" altLang="cs-CZ" sz="2400">
                <a:solidFill>
                  <a:srgbClr val="FF0000"/>
                </a:solidFill>
                <a:latin typeface="Arial" charset="0"/>
              </a:rPr>
              <a:t>VMA</a:t>
            </a:r>
            <a:r>
              <a:rPr lang="cs-CZ" altLang="cs-CZ" sz="2400">
                <a:latin typeface="Arial" charset="0"/>
              </a:rPr>
              <a:t> a o-methylací na </a:t>
            </a:r>
            <a:r>
              <a:rPr lang="cs-CZ" altLang="cs-CZ" sz="2400">
                <a:solidFill>
                  <a:srgbClr val="FF0000"/>
                </a:solidFill>
                <a:latin typeface="Arial" charset="0"/>
              </a:rPr>
              <a:t>nefriny</a:t>
            </a:r>
            <a:r>
              <a:rPr lang="cs-CZ" altLang="cs-CZ" sz="2400">
                <a:latin typeface="Arial" charset="0"/>
              </a:rPr>
              <a:t> (</a:t>
            </a:r>
            <a:r>
              <a:rPr lang="cs-CZ" altLang="cs-CZ" sz="2400">
                <a:solidFill>
                  <a:srgbClr val="FF0000"/>
                </a:solidFill>
                <a:latin typeface="Arial" charset="0"/>
              </a:rPr>
              <a:t>MN, NMN</a:t>
            </a:r>
            <a:r>
              <a:rPr lang="cs-CZ" altLang="cs-CZ" sz="2400">
                <a:latin typeface="Arial" charset="0"/>
              </a:rPr>
              <a:t>)</a:t>
            </a:r>
          </a:p>
          <a:p>
            <a:endParaRPr lang="cs-CZ" altLang="cs-CZ" sz="2400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 nefriny jsou dále metabolizovány MAO na VMA (97 % močových nefrinů je konjugováno s glukuronidem nebo sulfátem)</a:t>
            </a:r>
          </a:p>
          <a:p>
            <a:endParaRPr lang="cs-CZ" altLang="cs-CZ" sz="2400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 sz="2400">
                <a:latin typeface="Arial" charset="0"/>
              </a:rPr>
              <a:t>  dopamin je metabolizován o-methylací a následnou oxidativní deaminací na homovanilovou kyselinu (</a:t>
            </a:r>
            <a:r>
              <a:rPr lang="cs-CZ" altLang="cs-CZ" sz="2400">
                <a:solidFill>
                  <a:srgbClr val="FF0000"/>
                </a:solidFill>
                <a:latin typeface="Arial" charset="0"/>
              </a:rPr>
              <a:t>HVA</a:t>
            </a:r>
            <a:r>
              <a:rPr lang="cs-CZ" altLang="cs-CZ" sz="2400">
                <a:latin typeface="Arial" charset="0"/>
              </a:rPr>
              <a:t>)</a:t>
            </a:r>
          </a:p>
          <a:p>
            <a:endParaRPr lang="cs-CZ" altLang="cs-CZ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altLang="cs-CZ" sz="2400">
              <a:latin typeface="Arial" charset="0"/>
            </a:endParaRPr>
          </a:p>
          <a:p>
            <a:endParaRPr lang="cs-CZ" altLang="cs-CZ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429000" y="2640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cs-CZ" altLang="cs-CZ" sz="1800">
              <a:latin typeface="Symbol" pitchFamily="18" charset="2"/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0" y="404813"/>
            <a:ext cx="968533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cs-CZ" sz="2200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200" dirty="0">
                <a:latin typeface="+mn-lt"/>
              </a:rPr>
              <a:t>   oxidativní deaminací serotoninu vzniká 5-</a:t>
            </a:r>
            <a:r>
              <a:rPr lang="cs-CZ" sz="2200" dirty="0" err="1">
                <a:latin typeface="+mn-lt"/>
              </a:rPr>
              <a:t>hydroxyindoloctová</a:t>
            </a:r>
            <a:r>
              <a:rPr lang="cs-CZ" sz="2200" dirty="0">
                <a:latin typeface="+mn-lt"/>
              </a:rPr>
              <a:t>          	kyselina (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5- HIAA</a:t>
            </a:r>
            <a:r>
              <a:rPr lang="cs-CZ" sz="2200" dirty="0">
                <a:latin typeface="+mn-lt"/>
              </a:rPr>
              <a:t>) </a:t>
            </a:r>
          </a:p>
          <a:p>
            <a:pPr>
              <a:defRPr/>
            </a:pPr>
            <a:r>
              <a:rPr lang="cs-CZ" sz="2200" dirty="0">
                <a:latin typeface="+mn-lt"/>
              </a:rPr>
              <a:t>  </a:t>
            </a:r>
          </a:p>
          <a:p>
            <a:pPr>
              <a:defRPr/>
            </a:pPr>
            <a:r>
              <a:rPr lang="cs-CZ" sz="2200" dirty="0">
                <a:latin typeface="+mn-lt"/>
              </a:rPr>
              <a:t>    (význam u </a:t>
            </a:r>
            <a:r>
              <a:rPr lang="cs-CZ" sz="2200" dirty="0" err="1">
                <a:latin typeface="+mn-lt"/>
              </a:rPr>
              <a:t>karcinoidních</a:t>
            </a:r>
            <a:r>
              <a:rPr lang="cs-CZ" sz="2200" dirty="0">
                <a:latin typeface="+mn-lt"/>
              </a:rPr>
              <a:t> tumorů)</a:t>
            </a:r>
          </a:p>
          <a:p>
            <a:pPr>
              <a:defRPr/>
            </a:pPr>
            <a:endParaRPr lang="cs-CZ" sz="22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Arial" charset="0"/>
              <a:buChar char="•"/>
              <a:defRPr/>
            </a:pPr>
            <a:endParaRPr lang="cs-CZ" sz="2200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cs-CZ" sz="2200" dirty="0">
              <a:latin typeface="+mn-lt"/>
            </a:endParaRPr>
          </a:p>
          <a:p>
            <a:pPr>
              <a:defRPr/>
            </a:pPr>
            <a:endParaRPr lang="cs-CZ" sz="2200" dirty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>
              <a:defRPr/>
            </a:pPr>
            <a:endParaRPr lang="cs-CZ" sz="2200" dirty="0">
              <a:latin typeface="+mn-lt"/>
            </a:endParaRPr>
          </a:p>
          <a:p>
            <a:pPr>
              <a:defRPr/>
            </a:pPr>
            <a:endParaRPr lang="cs-CZ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51"/>
          <p:cNvSpPr txBox="1">
            <a:spLocks noChangeArrowheads="1"/>
          </p:cNvSpPr>
          <p:nvPr/>
        </p:nvSpPr>
        <p:spPr bwMode="auto">
          <a:xfrm>
            <a:off x="611188" y="1196975"/>
            <a:ext cx="84645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Abnormální produkce nebo uvolňování katecholaminů a </a:t>
            </a:r>
          </a:p>
          <a:p>
            <a:r>
              <a:rPr lang="cs-CZ" altLang="cs-CZ" sz="2400">
                <a:solidFill>
                  <a:schemeClr val="accent1"/>
                </a:solidFill>
              </a:rPr>
              <a:t>serotoninu se vyskytuje zejména u neuroendokrinních tumorů</a:t>
            </a:r>
          </a:p>
          <a:p>
            <a:r>
              <a:rPr lang="cs-CZ" altLang="cs-CZ" sz="2400">
                <a:solidFill>
                  <a:schemeClr val="accent1"/>
                </a:solidFill>
              </a:rPr>
              <a:t>(feochromocytom, neuroblastom, paragangliom)</a:t>
            </a:r>
          </a:p>
          <a:p>
            <a:endParaRPr lang="cs-CZ" altLang="cs-CZ" sz="2400">
              <a:solidFill>
                <a:schemeClr val="accent1"/>
              </a:solidFill>
            </a:endParaRPr>
          </a:p>
          <a:p>
            <a:endParaRPr lang="cs-CZ" altLang="cs-CZ" sz="2400">
              <a:solidFill>
                <a:schemeClr val="accent1"/>
              </a:solidFill>
            </a:endParaRPr>
          </a:p>
          <a:p>
            <a:endParaRPr lang="cs-CZ" altLang="cs-CZ" sz="2400">
              <a:solidFill>
                <a:schemeClr val="accent1"/>
              </a:solidFill>
            </a:endParaRPr>
          </a:p>
          <a:p>
            <a:r>
              <a:rPr lang="cs-CZ" altLang="cs-CZ" sz="2200">
                <a:solidFill>
                  <a:srgbClr val="FFFF66"/>
                </a:solidFill>
              </a:rPr>
              <a:t>Měření hladiny biogenních aminů a jejich metabolitů umožňuje </a:t>
            </a:r>
          </a:p>
          <a:p>
            <a:r>
              <a:rPr lang="cs-CZ" altLang="cs-CZ" sz="2200">
                <a:solidFill>
                  <a:srgbClr val="FFFF66"/>
                </a:solidFill>
              </a:rPr>
              <a:t>včasnou detekci tumorů a monitoring léčby.</a:t>
            </a:r>
          </a:p>
          <a:p>
            <a:r>
              <a:rPr lang="cs-CZ" altLang="cs-CZ" sz="2200">
                <a:solidFill>
                  <a:srgbClr val="FFFF66"/>
                </a:solidFill>
              </a:rPr>
              <a:t>Běžná radiodiagnostická vyšetření (sonografie, CT, NMR, PET, atd.) </a:t>
            </a:r>
          </a:p>
          <a:p>
            <a:r>
              <a:rPr lang="cs-CZ" altLang="cs-CZ" sz="2200">
                <a:solidFill>
                  <a:srgbClr val="FFFF66"/>
                </a:solidFill>
              </a:rPr>
              <a:t>mají nižší diagnostickou efektivitu. Použití zejména ke konfirmaci </a:t>
            </a:r>
          </a:p>
          <a:p>
            <a:r>
              <a:rPr lang="cs-CZ" altLang="cs-CZ" sz="2200">
                <a:solidFill>
                  <a:srgbClr val="FFFF66"/>
                </a:solidFill>
              </a:rPr>
              <a:t>laboratorního nálezu a určení lokalizace.</a:t>
            </a:r>
          </a:p>
          <a:p>
            <a:endParaRPr lang="cs-CZ" altLang="cs-CZ" sz="2200">
              <a:solidFill>
                <a:srgbClr val="FFFF66"/>
              </a:solidFill>
            </a:endParaRPr>
          </a:p>
        </p:txBody>
      </p:sp>
      <p:sp>
        <p:nvSpPr>
          <p:cNvPr id="67587" name="AutoShape 353"/>
          <p:cNvSpPr>
            <a:spLocks noChangeArrowheads="1"/>
          </p:cNvSpPr>
          <p:nvPr/>
        </p:nvSpPr>
        <p:spPr bwMode="auto">
          <a:xfrm>
            <a:off x="3995738" y="2636838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18"/>
          <p:cNvSpPr>
            <a:spLocks noChangeArrowheads="1"/>
          </p:cNvSpPr>
          <p:nvPr/>
        </p:nvSpPr>
        <p:spPr bwMode="auto">
          <a:xfrm>
            <a:off x="611188" y="1020763"/>
            <a:ext cx="81375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altLang="cs-CZ">
                <a:latin typeface="Arial" charset="0"/>
              </a:rPr>
              <a:t>  produkce NA i A přímo do krve, zvýšení není specifické pouze pro feochromocytom, také pro neuroblastom, paragangliom</a:t>
            </a:r>
          </a:p>
          <a:p>
            <a:pPr>
              <a:buFont typeface="Wingdings" pitchFamily="2" charset="2"/>
              <a:buChar char="Ø"/>
            </a:pPr>
            <a:endParaRPr lang="cs-CZ" altLang="cs-CZ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>
                <a:latin typeface="Arial" charset="0"/>
              </a:rPr>
              <a:t>  </a:t>
            </a:r>
            <a:r>
              <a:rPr lang="cs-CZ" altLang="cs-CZ">
                <a:solidFill>
                  <a:srgbClr val="FFFF66"/>
                </a:solidFill>
                <a:latin typeface="Arial" charset="0"/>
              </a:rPr>
              <a:t>němé feochromocytomy</a:t>
            </a:r>
            <a:r>
              <a:rPr lang="cs-CZ" altLang="cs-CZ">
                <a:latin typeface="Arial" charset="0"/>
              </a:rPr>
              <a:t> – sporadické vylučování katecholaminů  nebo v nedostatečném množství </a:t>
            </a:r>
          </a:p>
          <a:p>
            <a:pPr>
              <a:buFont typeface="Wingdings" pitchFamily="2" charset="2"/>
              <a:buChar char="Ø"/>
            </a:pPr>
            <a:endParaRPr lang="cs-CZ" altLang="cs-CZ">
              <a:latin typeface="Arial" charset="0"/>
            </a:endParaRPr>
          </a:p>
          <a:p>
            <a:pPr>
              <a:buFontTx/>
              <a:buChar char="•"/>
            </a:pPr>
            <a:r>
              <a:rPr lang="cs-CZ" altLang="cs-CZ">
                <a:latin typeface="Arial" charset="0"/>
              </a:rPr>
              <a:t>  produkce nefrinů probíhá zásadně uvnitř chromafinní tkáně, trvale a nezávisle na uvolňování katecholaminů z ní – zásadní význam pro diagnostiku feochromocytomu (i u němého feochromocytomu)</a:t>
            </a:r>
          </a:p>
          <a:p>
            <a:pPr>
              <a:buFont typeface="Wingdings" pitchFamily="2" charset="2"/>
              <a:buChar char="Ø"/>
            </a:pPr>
            <a:endParaRPr lang="cs-CZ" altLang="cs-CZ"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cs-CZ" altLang="cs-CZ">
              <a:latin typeface="Arial" charset="0"/>
            </a:endParaRPr>
          </a:p>
        </p:txBody>
      </p:sp>
      <p:sp>
        <p:nvSpPr>
          <p:cNvPr id="68611" name="AutoShape 1819"/>
          <p:cNvSpPr>
            <a:spLocks noChangeArrowheads="1"/>
          </p:cNvSpPr>
          <p:nvPr/>
        </p:nvSpPr>
        <p:spPr bwMode="auto">
          <a:xfrm>
            <a:off x="4067175" y="4365625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612" name="Text Box 1820"/>
          <p:cNvSpPr txBox="1">
            <a:spLocks noChangeArrowheads="1"/>
          </p:cNvSpPr>
          <p:nvPr/>
        </p:nvSpPr>
        <p:spPr bwMode="auto">
          <a:xfrm>
            <a:off x="1116013" y="5084763"/>
            <a:ext cx="679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>
                <a:solidFill>
                  <a:srgbClr val="FFFF66"/>
                </a:solidFill>
              </a:rPr>
              <a:t>vývoj nových metodik na stanovení </a:t>
            </a:r>
            <a:r>
              <a:rPr lang="cs-CZ" altLang="cs-CZ">
                <a:solidFill>
                  <a:schemeClr val="folHlink"/>
                </a:solidFill>
              </a:rPr>
              <a:t>volných nefrinů v plazmě</a:t>
            </a:r>
          </a:p>
          <a:p>
            <a:pPr algn="ctr"/>
            <a:r>
              <a:rPr lang="cs-CZ" altLang="cs-CZ">
                <a:solidFill>
                  <a:srgbClr val="FFFF66"/>
                </a:solidFill>
              </a:rPr>
              <a:t>(100% diagnostická efektivita)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57213" y="1147763"/>
            <a:ext cx="82597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interpretaci výsledků</a:t>
            </a:r>
            <a:r>
              <a:rPr lang="cs-CZ" dirty="0">
                <a:solidFill>
                  <a:srgbClr val="FFFF66"/>
                </a:solidFill>
                <a:latin typeface="+mn-lt"/>
              </a:rPr>
              <a:t> </a:t>
            </a:r>
          </a:p>
          <a:p>
            <a:pPr algn="ctr">
              <a:defRPr/>
            </a:pPr>
            <a:endParaRPr lang="cs-CZ" dirty="0">
              <a:solidFill>
                <a:srgbClr val="FFFF66"/>
              </a:solidFill>
              <a:latin typeface="+mn-lt"/>
            </a:endParaRPr>
          </a:p>
          <a:p>
            <a:pPr algn="ctr">
              <a:defRPr/>
            </a:pPr>
            <a:r>
              <a:rPr lang="cs-CZ" dirty="0">
                <a:solidFill>
                  <a:srgbClr val="FF3300"/>
                </a:solidFill>
                <a:latin typeface="+mn-lt"/>
              </a:rPr>
              <a:t>X</a:t>
            </a:r>
          </a:p>
          <a:p>
            <a:pPr algn="ctr">
              <a:defRPr/>
            </a:pPr>
            <a:endParaRPr lang="cs-CZ" dirty="0">
              <a:solidFill>
                <a:srgbClr val="FF3300"/>
              </a:solidFill>
              <a:latin typeface="+mn-lt"/>
            </a:endParaRPr>
          </a:p>
          <a:p>
            <a:pPr algn="ctr">
              <a:defRPr/>
            </a:pPr>
            <a:r>
              <a:rPr lang="cs-CZ" sz="2400" u="sng" dirty="0">
                <a:solidFill>
                  <a:schemeClr val="accent1"/>
                </a:solidFill>
                <a:latin typeface="+mn-lt"/>
              </a:rPr>
              <a:t>falešná positivita</a:t>
            </a:r>
          </a:p>
          <a:p>
            <a:pPr algn="ctr">
              <a:defRPr/>
            </a:pPr>
            <a:endParaRPr lang="cs-CZ" sz="2400" u="sng" dirty="0">
              <a:solidFill>
                <a:schemeClr val="accent1"/>
              </a:solidFill>
              <a:latin typeface="+mn-lt"/>
            </a:endParaRPr>
          </a:p>
          <a:p>
            <a:pPr algn="ctr">
              <a:defRPr/>
            </a:pPr>
            <a:r>
              <a:rPr lang="cs-CZ" dirty="0">
                <a:latin typeface="+mn-lt"/>
              </a:rPr>
              <a:t>městnavá srdeční slabost, </a:t>
            </a:r>
            <a:r>
              <a:rPr lang="cs-CZ" dirty="0" err="1">
                <a:latin typeface="+mn-lt"/>
              </a:rPr>
              <a:t>renovaskulární</a:t>
            </a:r>
            <a:r>
              <a:rPr lang="cs-CZ" dirty="0">
                <a:latin typeface="+mn-lt"/>
              </a:rPr>
              <a:t> hypertenze, hypotenze, </a:t>
            </a:r>
          </a:p>
          <a:p>
            <a:pPr algn="ctr">
              <a:defRPr/>
            </a:pPr>
            <a:r>
              <a:rPr lang="cs-CZ" dirty="0" err="1">
                <a:latin typeface="+mn-lt"/>
              </a:rPr>
              <a:t>hypovolémie</a:t>
            </a:r>
            <a:r>
              <a:rPr lang="cs-CZ" dirty="0">
                <a:latin typeface="+mn-lt"/>
              </a:rPr>
              <a:t>,hypoglykémie, šok, sepse, dumping syndrom, </a:t>
            </a:r>
          </a:p>
          <a:p>
            <a:pPr algn="ctr">
              <a:defRPr/>
            </a:pPr>
            <a:r>
              <a:rPr lang="cs-CZ" dirty="0">
                <a:latin typeface="+mn-lt"/>
              </a:rPr>
              <a:t>spánková apnoe, anxiózní neuróza, panická porucha, atd.</a:t>
            </a:r>
          </a:p>
          <a:p>
            <a:pPr algn="ctr">
              <a:defRPr/>
            </a:pPr>
            <a:endParaRPr lang="cs-CZ" dirty="0">
              <a:latin typeface="+mn-lt"/>
            </a:endParaRPr>
          </a:p>
          <a:p>
            <a:pPr algn="ctr">
              <a:defRPr/>
            </a:pPr>
            <a:endParaRPr lang="cs-CZ" dirty="0">
              <a:latin typeface="+mn-lt"/>
            </a:endParaRPr>
          </a:p>
          <a:p>
            <a:pPr algn="ctr">
              <a:defRPr/>
            </a:pPr>
            <a:endParaRPr lang="cs-CZ" dirty="0">
              <a:latin typeface="+mn-lt"/>
            </a:endParaRPr>
          </a:p>
          <a:p>
            <a:pPr algn="ctr">
              <a:defRPr/>
            </a:pPr>
            <a:r>
              <a:rPr lang="cs-CZ" dirty="0">
                <a:latin typeface="+mn-lt"/>
              </a:rPr>
              <a:t>rozdílné </a:t>
            </a:r>
            <a:r>
              <a:rPr lang="cs-CZ" dirty="0" err="1">
                <a:latin typeface="+mn-lt"/>
              </a:rPr>
              <a:t>preanalytické</a:t>
            </a:r>
            <a:r>
              <a:rPr lang="cs-CZ" dirty="0">
                <a:latin typeface="+mn-lt"/>
              </a:rPr>
              <a:t> přístupy v přípravě pacienta</a:t>
            </a:r>
          </a:p>
          <a:p>
            <a:pPr algn="ctr">
              <a:defRPr/>
            </a:pPr>
            <a:endParaRPr lang="cs-CZ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19113" y="549275"/>
            <a:ext cx="86248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n-lt"/>
              </a:rPr>
              <a:t>dieta: </a:t>
            </a:r>
            <a:r>
              <a:rPr lang="cs-CZ" dirty="0">
                <a:latin typeface="+mn-lt"/>
              </a:rPr>
              <a:t>banány, pomeranče, grapefruity, rajčata, ořechy, sýr, čokoláda, </a:t>
            </a:r>
          </a:p>
          <a:p>
            <a:pPr>
              <a:defRPr/>
            </a:pPr>
            <a:r>
              <a:rPr lang="cs-CZ" dirty="0">
                <a:latin typeface="+mn-lt"/>
              </a:rPr>
              <a:t>kakao, silné čaje. káva, alkohol, vanilka, pokrmy obsahující vanilín</a:t>
            </a:r>
          </a:p>
          <a:p>
            <a:pPr>
              <a:defRPr/>
            </a:pP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n-lt"/>
              </a:rPr>
              <a:t>medikamenty:</a:t>
            </a:r>
          </a:p>
          <a:p>
            <a:pPr>
              <a:defRPr/>
            </a:pPr>
            <a:r>
              <a:rPr lang="cs-CZ" dirty="0" err="1">
                <a:latin typeface="+mn-lt"/>
              </a:rPr>
              <a:t>betablokátory</a:t>
            </a:r>
            <a:r>
              <a:rPr lang="cs-CZ" dirty="0">
                <a:latin typeface="+mn-lt"/>
              </a:rPr>
              <a:t>				</a:t>
            </a:r>
            <a:r>
              <a:rPr lang="cs-CZ" dirty="0" err="1">
                <a:latin typeface="+mn-lt"/>
              </a:rPr>
              <a:t>triamteren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 err="1">
                <a:latin typeface="+mn-lt"/>
              </a:rPr>
              <a:t>alfablokátory</a:t>
            </a:r>
            <a:r>
              <a:rPr lang="cs-CZ" dirty="0">
                <a:latin typeface="+mn-lt"/>
              </a:rPr>
              <a:t>				</a:t>
            </a:r>
            <a:r>
              <a:rPr lang="cs-CZ" dirty="0" err="1">
                <a:latin typeface="+mn-lt"/>
              </a:rPr>
              <a:t>methylglucanim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centrální alfa antagonisté		</a:t>
            </a:r>
            <a:r>
              <a:rPr lang="cs-CZ" dirty="0" err="1">
                <a:latin typeface="+mn-lt"/>
              </a:rPr>
              <a:t>clofibrát</a:t>
            </a:r>
            <a:r>
              <a:rPr lang="cs-CZ" dirty="0">
                <a:latin typeface="+mn-lt"/>
              </a:rPr>
              <a:t> a jeho analoga</a:t>
            </a:r>
          </a:p>
          <a:p>
            <a:pPr>
              <a:defRPr/>
            </a:pPr>
            <a:r>
              <a:rPr lang="cs-CZ" dirty="0">
                <a:latin typeface="+mn-lt"/>
              </a:rPr>
              <a:t>krátkodobé vasodilatátory		</a:t>
            </a:r>
            <a:r>
              <a:rPr lang="cs-CZ" dirty="0" err="1">
                <a:latin typeface="+mn-lt"/>
              </a:rPr>
              <a:t>mandelamin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inhibitory MAO</a:t>
            </a:r>
          </a:p>
          <a:p>
            <a:pPr>
              <a:defRPr/>
            </a:pPr>
            <a:r>
              <a:rPr lang="cs-CZ" dirty="0" err="1">
                <a:latin typeface="+mn-lt"/>
              </a:rPr>
              <a:t>disulfiram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antibiotika</a:t>
            </a:r>
          </a:p>
          <a:p>
            <a:pPr>
              <a:defRPr/>
            </a:pPr>
            <a:r>
              <a:rPr lang="cs-CZ" dirty="0" err="1">
                <a:latin typeface="+mn-lt"/>
              </a:rPr>
              <a:t>benzodiazepiny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chinin, chinidin</a:t>
            </a:r>
          </a:p>
          <a:p>
            <a:pPr>
              <a:defRPr/>
            </a:pPr>
            <a:r>
              <a:rPr lang="cs-CZ" dirty="0" err="1">
                <a:latin typeface="+mn-lt"/>
              </a:rPr>
              <a:t>solatol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 err="1">
                <a:latin typeface="+mn-lt"/>
              </a:rPr>
              <a:t>chlorpromazin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 err="1">
                <a:latin typeface="+mn-lt"/>
              </a:rPr>
              <a:t>labetalol</a:t>
            </a: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 err="1">
                <a:latin typeface="+mn-lt"/>
              </a:rPr>
              <a:t>kys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nalidixová</a:t>
            </a:r>
            <a:endParaRPr lang="cs-CZ" dirty="0">
              <a:latin typeface="+mn-lt"/>
            </a:endParaRP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1979613" y="0"/>
            <a:ext cx="442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66"/>
                </a:solidFill>
              </a:rPr>
              <a:t>Stanovení A, NA, VMA, HVA, 5-HIAA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597"/>
          <p:cNvSpPr txBox="1">
            <a:spLocks noChangeArrowheads="1"/>
          </p:cNvSpPr>
          <p:nvPr/>
        </p:nvSpPr>
        <p:spPr bwMode="auto">
          <a:xfrm>
            <a:off x="228600" y="1450975"/>
            <a:ext cx="8693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accent1"/>
                </a:solidFill>
                <a:latin typeface="Arial" charset="0"/>
              </a:rPr>
              <a:t>přínos stanovení volných nefrinů (MN, NMN):</a:t>
            </a:r>
          </a:p>
          <a:p>
            <a:r>
              <a:rPr lang="cs-CZ" altLang="cs-CZ">
                <a:latin typeface="Arial" charset="0"/>
              </a:rPr>
              <a:t>náběr krve – několika minutové zklidnění, předchozí kanylace žíly</a:t>
            </a:r>
          </a:p>
          <a:p>
            <a:r>
              <a:rPr lang="cs-CZ" altLang="cs-CZ">
                <a:latin typeface="Arial" charset="0"/>
              </a:rPr>
              <a:t>výsledky – nejsou zkresleny příjmem potravy (kofein)</a:t>
            </a:r>
          </a:p>
          <a:p>
            <a:r>
              <a:rPr lang="cs-CZ" altLang="cs-CZ">
                <a:latin typeface="Arial" charset="0"/>
              </a:rPr>
              <a:t>			     podávanou léčbou (tricyklická antidepresiva,</a:t>
            </a:r>
          </a:p>
          <a:p>
            <a:r>
              <a:rPr lang="cs-CZ" altLang="cs-CZ">
                <a:latin typeface="Arial" charset="0"/>
              </a:rPr>
              <a:t>					          betablokátory)</a:t>
            </a:r>
          </a:p>
          <a:p>
            <a:endParaRPr lang="cs-CZ" altLang="cs-CZ">
              <a:solidFill>
                <a:srgbClr val="FFFF66"/>
              </a:solidFill>
              <a:latin typeface="Arial" charset="0"/>
            </a:endParaRPr>
          </a:p>
          <a:p>
            <a:endParaRPr lang="cs-CZ" altLang="cs-CZ">
              <a:solidFill>
                <a:srgbClr val="FFFF66"/>
              </a:solidFill>
              <a:latin typeface="Arial" charset="0"/>
            </a:endParaRPr>
          </a:p>
          <a:p>
            <a:r>
              <a:rPr lang="cs-CZ" altLang="cs-CZ">
                <a:solidFill>
                  <a:schemeClr val="accent1"/>
                </a:solidFill>
                <a:latin typeface="Arial" charset="0"/>
              </a:rPr>
              <a:t>nevýhoda stanovení katecholaminů:</a:t>
            </a:r>
          </a:p>
          <a:p>
            <a:r>
              <a:rPr lang="cs-CZ" altLang="cs-CZ">
                <a:latin typeface="Arial" charset="0"/>
              </a:rPr>
              <a:t>náběr krve – dlouhodobý klid na lůžku (12 i více hodin) </a:t>
            </a:r>
            <a:br>
              <a:rPr lang="cs-CZ" altLang="cs-CZ">
                <a:latin typeface="Arial" charset="0"/>
              </a:rPr>
            </a:br>
            <a:r>
              <a:rPr lang="cs-CZ" altLang="cs-CZ">
                <a:latin typeface="Arial" charset="0"/>
              </a:rPr>
              <a:t>výsledky – zkreslení příjmem potravy, podávanou léčbou</a:t>
            </a:r>
          </a:p>
          <a:p>
            <a:r>
              <a:rPr lang="cs-CZ" altLang="cs-CZ">
                <a:latin typeface="Arial" charset="0"/>
              </a:rPr>
              <a:t>	     fyzickým i psychickým stresem </a:t>
            </a:r>
          </a:p>
          <a:p>
            <a:endParaRPr lang="cs-CZ" altLang="cs-CZ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31988" y="620713"/>
            <a:ext cx="4922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měření volných nefrinů v plazmě (ng/l)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579563" y="0"/>
            <a:ext cx="6494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Diagnostické schéma pro feochromocytom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1412875"/>
            <a:ext cx="438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Obě hodnoty normální (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&lt;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112 NMN,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&lt;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61 MN)</a:t>
            </a:r>
          </a:p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Tumor vysoce nepravděpodobný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076825" y="1484313"/>
            <a:ext cx="3435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Oba nebo jeden metabolit zvýšen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724525" y="2924175"/>
            <a:ext cx="3152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Tumor vysoce pravděpodobný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92275" y="2276475"/>
            <a:ext cx="3678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mírné zvýšení (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&lt;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400 NMR,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&lt;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236 MN)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148263" y="2276475"/>
            <a:ext cx="410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významné zvýšení (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&gt;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400 NMR,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&gt;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236 MN)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484438" y="2852738"/>
            <a:ext cx="1514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Tumor možný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619250" y="3357563"/>
            <a:ext cx="4405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Ověření eliminace vlivu léčby, diety,</a:t>
            </a:r>
          </a:p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Provedení stanovení A, NA, výpočet indexu</a:t>
            </a:r>
          </a:p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MN/A a NMN/NA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23850" y="4437063"/>
            <a:ext cx="268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normalizace obou nefrinů</a:t>
            </a:r>
          </a:p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tumor nepravděpodobný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572000" y="4292600"/>
            <a:ext cx="467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zvýšení indexu NMN/NA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&gt;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0,52 nebo MN/A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&gt;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4,2</a:t>
            </a:r>
          </a:p>
          <a:p>
            <a:pPr>
              <a:defRPr/>
            </a:pPr>
            <a:r>
              <a:rPr lang="cs-CZ" sz="160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tumor velice pravděpodobný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2700338" y="4941888"/>
            <a:ext cx="342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&gt;&gt;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NMN či MN, indexy ale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&lt;</a:t>
            </a: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cut-off</a:t>
            </a:r>
          </a:p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Clonidinový test s NM</a:t>
            </a: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787900" y="5589588"/>
            <a:ext cx="424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patologický, </a:t>
            </a:r>
            <a:r>
              <a:rPr lang="cs-CZ" sz="160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tumor velice pravděpodobný</a:t>
            </a:r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395288" y="5589588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normální, tumor nepravděpodobný</a:t>
            </a:r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965700" y="6356350"/>
            <a:ext cx="3525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Lokalizace tumoru (CT, NMR, PET)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179388" y="6284913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Další klinické a laboratorní sledování</a:t>
            </a:r>
          </a:p>
        </p:txBody>
      </p:sp>
      <p:sp>
        <p:nvSpPr>
          <p:cNvPr id="59410" name="Line 19"/>
          <p:cNvSpPr>
            <a:spLocks noChangeShapeType="1"/>
          </p:cNvSpPr>
          <p:nvPr/>
        </p:nvSpPr>
        <p:spPr bwMode="auto">
          <a:xfrm flipH="1">
            <a:off x="2700338" y="1052513"/>
            <a:ext cx="935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1" name="Line 20"/>
          <p:cNvSpPr>
            <a:spLocks noChangeShapeType="1"/>
          </p:cNvSpPr>
          <p:nvPr/>
        </p:nvSpPr>
        <p:spPr bwMode="auto">
          <a:xfrm>
            <a:off x="4427538" y="1052513"/>
            <a:ext cx="10810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2" name="Line 21"/>
          <p:cNvSpPr>
            <a:spLocks noChangeShapeType="1"/>
          </p:cNvSpPr>
          <p:nvPr/>
        </p:nvSpPr>
        <p:spPr bwMode="auto">
          <a:xfrm flipH="1">
            <a:off x="4500563" y="1916113"/>
            <a:ext cx="1008062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3" name="Line 22"/>
          <p:cNvSpPr>
            <a:spLocks noChangeShapeType="1"/>
          </p:cNvSpPr>
          <p:nvPr/>
        </p:nvSpPr>
        <p:spPr bwMode="auto">
          <a:xfrm>
            <a:off x="6443663" y="1916113"/>
            <a:ext cx="5762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4" name="Line 23"/>
          <p:cNvSpPr>
            <a:spLocks noChangeShapeType="1"/>
          </p:cNvSpPr>
          <p:nvPr/>
        </p:nvSpPr>
        <p:spPr bwMode="auto">
          <a:xfrm>
            <a:off x="680402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5" name="Line 24"/>
          <p:cNvSpPr>
            <a:spLocks noChangeShapeType="1"/>
          </p:cNvSpPr>
          <p:nvPr/>
        </p:nvSpPr>
        <p:spPr bwMode="auto">
          <a:xfrm>
            <a:off x="32035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6" name="Line 25"/>
          <p:cNvSpPr>
            <a:spLocks noChangeShapeType="1"/>
          </p:cNvSpPr>
          <p:nvPr/>
        </p:nvSpPr>
        <p:spPr bwMode="auto">
          <a:xfrm flipH="1">
            <a:off x="176371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7" name="Line 26"/>
          <p:cNvSpPr>
            <a:spLocks noChangeShapeType="1"/>
          </p:cNvSpPr>
          <p:nvPr/>
        </p:nvSpPr>
        <p:spPr bwMode="auto">
          <a:xfrm>
            <a:off x="3779838" y="4076700"/>
            <a:ext cx="12969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8" name="Line 27"/>
          <p:cNvSpPr>
            <a:spLocks noChangeShapeType="1"/>
          </p:cNvSpPr>
          <p:nvPr/>
        </p:nvSpPr>
        <p:spPr bwMode="auto">
          <a:xfrm>
            <a:off x="3276600" y="42211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19" name="Line 28"/>
          <p:cNvSpPr>
            <a:spLocks noChangeShapeType="1"/>
          </p:cNvSpPr>
          <p:nvPr/>
        </p:nvSpPr>
        <p:spPr bwMode="auto">
          <a:xfrm>
            <a:off x="179388" y="20605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20" name="Line 29"/>
          <p:cNvSpPr>
            <a:spLocks noChangeShapeType="1"/>
          </p:cNvSpPr>
          <p:nvPr/>
        </p:nvSpPr>
        <p:spPr bwMode="auto">
          <a:xfrm flipH="1">
            <a:off x="250825" y="60928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21" name="Line 30"/>
          <p:cNvSpPr>
            <a:spLocks noChangeShapeType="1"/>
          </p:cNvSpPr>
          <p:nvPr/>
        </p:nvSpPr>
        <p:spPr bwMode="auto">
          <a:xfrm>
            <a:off x="8893175" y="25654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9422" name="Line 31"/>
          <p:cNvSpPr>
            <a:spLocks noChangeShapeType="1"/>
          </p:cNvSpPr>
          <p:nvPr/>
        </p:nvSpPr>
        <p:spPr bwMode="auto">
          <a:xfrm>
            <a:off x="6516688" y="594995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808038" y="1266825"/>
            <a:ext cx="66024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latin typeface="Arial" charset="0"/>
              </a:rPr>
              <a:t>Žena</a:t>
            </a:r>
            <a:r>
              <a:rPr lang="en-US" altLang="cs-CZ">
                <a:latin typeface="Arial" charset="0"/>
              </a:rPr>
              <a:t>, </a:t>
            </a:r>
            <a:r>
              <a:rPr lang="cs-CZ" altLang="cs-CZ">
                <a:latin typeface="Arial" charset="0"/>
              </a:rPr>
              <a:t>r. nar. 1945</a:t>
            </a:r>
          </a:p>
          <a:p>
            <a:endParaRPr lang="cs-CZ" altLang="cs-CZ">
              <a:latin typeface="Arial" charset="0"/>
            </a:endParaRPr>
          </a:p>
          <a:p>
            <a:r>
              <a:rPr lang="cs-CZ" altLang="cs-CZ">
                <a:latin typeface="Arial" charset="0"/>
              </a:rPr>
              <a:t>Metanefrin		</a:t>
            </a:r>
            <a:r>
              <a:rPr lang="cs-CZ" altLang="cs-CZ">
                <a:latin typeface="Arial" charset="0"/>
                <a:cs typeface="Times New Roman" pitchFamily="18" charset="0"/>
              </a:rPr>
              <a:t>41.8		(0-61) ng/l</a:t>
            </a:r>
            <a:endParaRPr lang="en-US" altLang="cs-CZ">
              <a:latin typeface="Arial" charset="0"/>
              <a:cs typeface="Times New Roman" pitchFamily="18" charset="0"/>
            </a:endParaRPr>
          </a:p>
          <a:p>
            <a:r>
              <a:rPr lang="cs-CZ" altLang="cs-CZ">
                <a:latin typeface="Arial" charset="0"/>
              </a:rPr>
              <a:t>Normetanefrin		72.1		(0-112) ng/l</a:t>
            </a:r>
          </a:p>
          <a:p>
            <a:r>
              <a:rPr lang="cs-CZ" altLang="cs-CZ">
                <a:latin typeface="Arial" charset="0"/>
              </a:rPr>
              <a:t>Index MN/E		0.38		(0-4,2)</a:t>
            </a:r>
          </a:p>
          <a:p>
            <a:r>
              <a:rPr lang="cs-CZ" altLang="cs-CZ">
                <a:latin typeface="Arial" charset="0"/>
              </a:rPr>
              <a:t>Index NMN/NE		0.05		(0-0,52)</a:t>
            </a:r>
          </a:p>
          <a:p>
            <a:r>
              <a:rPr lang="cs-CZ" altLang="cs-CZ">
                <a:latin typeface="Arial" charset="0"/>
              </a:rPr>
              <a:t>Adrenalin		</a:t>
            </a:r>
            <a:r>
              <a:rPr lang="cs-CZ" altLang="cs-CZ">
                <a:solidFill>
                  <a:srgbClr val="FF3300"/>
                </a:solidFill>
                <a:latin typeface="Arial" charset="0"/>
              </a:rPr>
              <a:t>109.3</a:t>
            </a:r>
            <a:r>
              <a:rPr lang="cs-CZ" altLang="cs-CZ">
                <a:latin typeface="Arial" charset="0"/>
              </a:rPr>
              <a:t>		(0-84) pg/ml</a:t>
            </a:r>
          </a:p>
          <a:p>
            <a:r>
              <a:rPr lang="cs-CZ" altLang="cs-CZ">
                <a:latin typeface="Arial" charset="0"/>
              </a:rPr>
              <a:t>Noradrenalin 		</a:t>
            </a:r>
            <a:r>
              <a:rPr lang="cs-CZ" altLang="cs-CZ">
                <a:solidFill>
                  <a:srgbClr val="FF3300"/>
                </a:solidFill>
                <a:latin typeface="Arial" charset="0"/>
              </a:rPr>
              <a:t>1342.6	</a:t>
            </a:r>
            <a:r>
              <a:rPr lang="cs-CZ" altLang="cs-CZ">
                <a:latin typeface="Arial" charset="0"/>
              </a:rPr>
              <a:t>	(250-420) pg/ml</a:t>
            </a:r>
          </a:p>
          <a:p>
            <a:endParaRPr lang="cs-CZ" altLang="cs-CZ">
              <a:latin typeface="Arial" charset="0"/>
            </a:endParaRPr>
          </a:p>
          <a:p>
            <a:endParaRPr lang="cs-CZ" altLang="cs-CZ">
              <a:latin typeface="Arial" charset="0"/>
            </a:endParaRPr>
          </a:p>
          <a:p>
            <a:endParaRPr lang="cs-CZ" altLang="cs-CZ">
              <a:latin typeface="Arial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755650" y="4941888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>
                <a:latin typeface="Arial" charset="0"/>
              </a:rPr>
              <a:t>Výsledky neukazují na přítomnost feochromocytomu (sekundární stres)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3"/>
          <p:cNvSpPr txBox="1">
            <a:spLocks noChangeArrowheads="1"/>
          </p:cNvSpPr>
          <p:nvPr/>
        </p:nvSpPr>
        <p:spPr bwMode="auto">
          <a:xfrm>
            <a:off x="808038" y="1266825"/>
            <a:ext cx="66024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latin typeface="Arial" charset="0"/>
              </a:rPr>
              <a:t>Muž, r. nar. 1953</a:t>
            </a:r>
          </a:p>
          <a:p>
            <a:endParaRPr lang="cs-CZ" altLang="cs-CZ">
              <a:latin typeface="Arial" charset="0"/>
            </a:endParaRPr>
          </a:p>
          <a:p>
            <a:r>
              <a:rPr lang="cs-CZ" altLang="cs-CZ">
                <a:latin typeface="Arial" charset="0"/>
              </a:rPr>
              <a:t>Metanefrin		</a:t>
            </a:r>
            <a:r>
              <a:rPr lang="cs-CZ" altLang="cs-CZ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1154.2</a:t>
            </a:r>
            <a:r>
              <a:rPr lang="cs-CZ" altLang="cs-CZ">
                <a:latin typeface="Arial" charset="0"/>
                <a:cs typeface="Times New Roman" pitchFamily="18" charset="0"/>
              </a:rPr>
              <a:t>		(0-61) ng/l</a:t>
            </a:r>
            <a:endParaRPr lang="en-US" altLang="cs-CZ">
              <a:latin typeface="Arial" charset="0"/>
              <a:cs typeface="Times New Roman" pitchFamily="18" charset="0"/>
            </a:endParaRPr>
          </a:p>
          <a:p>
            <a:r>
              <a:rPr lang="cs-CZ" altLang="cs-CZ">
                <a:latin typeface="Arial" charset="0"/>
              </a:rPr>
              <a:t>Normetanerin		</a:t>
            </a:r>
            <a:r>
              <a:rPr lang="cs-CZ" altLang="cs-CZ">
                <a:solidFill>
                  <a:srgbClr val="FF0000"/>
                </a:solidFill>
                <a:latin typeface="Arial" charset="0"/>
              </a:rPr>
              <a:t>2539.3</a:t>
            </a:r>
            <a:r>
              <a:rPr lang="cs-CZ" altLang="cs-CZ">
                <a:latin typeface="Arial" charset="0"/>
              </a:rPr>
              <a:t>		(0-112) ng/l</a:t>
            </a:r>
          </a:p>
          <a:p>
            <a:r>
              <a:rPr lang="cs-CZ" altLang="cs-CZ">
                <a:latin typeface="Arial" charset="0"/>
              </a:rPr>
              <a:t>Index MN/E		</a:t>
            </a:r>
            <a:r>
              <a:rPr lang="cs-CZ" altLang="cs-CZ">
                <a:solidFill>
                  <a:srgbClr val="FF0000"/>
                </a:solidFill>
                <a:latin typeface="Arial" charset="0"/>
              </a:rPr>
              <a:t>33.46</a:t>
            </a:r>
            <a:r>
              <a:rPr lang="cs-CZ" altLang="cs-CZ">
                <a:latin typeface="Arial" charset="0"/>
              </a:rPr>
              <a:t>		(0-4,2)</a:t>
            </a:r>
          </a:p>
          <a:p>
            <a:r>
              <a:rPr lang="cs-CZ" altLang="cs-CZ">
                <a:latin typeface="Arial" charset="0"/>
              </a:rPr>
              <a:t>Index NMN/NE		</a:t>
            </a:r>
            <a:r>
              <a:rPr lang="cs-CZ" altLang="cs-CZ">
                <a:solidFill>
                  <a:srgbClr val="FF0000"/>
                </a:solidFill>
                <a:latin typeface="Arial" charset="0"/>
              </a:rPr>
              <a:t>10.88</a:t>
            </a:r>
            <a:r>
              <a:rPr lang="cs-CZ" altLang="cs-CZ">
                <a:latin typeface="Arial" charset="0"/>
              </a:rPr>
              <a:t>		(0-0,52)</a:t>
            </a:r>
          </a:p>
          <a:p>
            <a:r>
              <a:rPr lang="cs-CZ" altLang="cs-CZ">
                <a:latin typeface="Arial" charset="0"/>
              </a:rPr>
              <a:t>Adrenalin</a:t>
            </a:r>
            <a:r>
              <a:rPr lang="en-US" altLang="cs-CZ"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		34.5		(0-84) pg/ml</a:t>
            </a:r>
          </a:p>
          <a:p>
            <a:r>
              <a:rPr lang="cs-CZ" altLang="cs-CZ">
                <a:latin typeface="Arial" charset="0"/>
              </a:rPr>
              <a:t>Noradrenalin	 	233.4		(250-420) pg/ml</a:t>
            </a:r>
          </a:p>
          <a:p>
            <a:endParaRPr lang="cs-CZ" altLang="cs-CZ">
              <a:latin typeface="Arial" charset="0"/>
            </a:endParaRPr>
          </a:p>
          <a:p>
            <a:endParaRPr lang="cs-CZ" altLang="cs-CZ">
              <a:latin typeface="Arial" charset="0"/>
            </a:endParaRPr>
          </a:p>
          <a:p>
            <a:endParaRPr lang="cs-CZ" altLang="cs-CZ">
              <a:latin typeface="Arial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84213" y="4581525"/>
            <a:ext cx="6065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cs-CZ">
              <a:latin typeface="Arial" charset="0"/>
            </a:endParaRPr>
          </a:p>
          <a:p>
            <a:r>
              <a:rPr lang="en-GB" altLang="cs-CZ">
                <a:latin typeface="Arial" charset="0"/>
              </a:rPr>
              <a:t>Suspe</a:t>
            </a:r>
            <a:r>
              <a:rPr lang="cs-CZ" altLang="cs-CZ">
                <a:latin typeface="Arial" charset="0"/>
              </a:rPr>
              <a:t>ktní</a:t>
            </a:r>
            <a:r>
              <a:rPr lang="en-GB" altLang="cs-CZ"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feochromocytom</a:t>
            </a:r>
            <a:r>
              <a:rPr lang="en-GB" altLang="cs-CZ"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adrenální lokalizace</a:t>
            </a:r>
            <a:r>
              <a:rPr lang="en-GB" altLang="cs-CZ">
                <a:latin typeface="Arial" charset="0"/>
              </a:rPr>
              <a:t>.</a:t>
            </a:r>
          </a:p>
          <a:p>
            <a:endParaRPr lang="en-US" alt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957263"/>
            <a:ext cx="8589962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771775" y="160338"/>
            <a:ext cx="3059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rgbClr val="FFFF66"/>
                </a:solidFill>
              </a:rPr>
              <a:t>Co bychom si přáli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822"/>
          <p:cNvSpPr>
            <a:spLocks noChangeArrowheads="1"/>
          </p:cNvSpPr>
          <p:nvPr/>
        </p:nvSpPr>
        <p:spPr bwMode="auto">
          <a:xfrm>
            <a:off x="0" y="692150"/>
            <a:ext cx="9144000" cy="5472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2051050" y="0"/>
            <a:ext cx="534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Kazuistika karcinomu prsu r. nar. 1946</a:t>
            </a:r>
          </a:p>
        </p:txBody>
      </p:sp>
      <p:sp>
        <p:nvSpPr>
          <p:cNvPr id="75780" name="Text Box 1570"/>
          <p:cNvSpPr txBox="1">
            <a:spLocks noChangeArrowheads="1"/>
          </p:cNvSpPr>
          <p:nvPr/>
        </p:nvSpPr>
        <p:spPr bwMode="auto">
          <a:xfrm>
            <a:off x="2339975" y="6446838"/>
            <a:ext cx="525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/>
              <a:t>Mamog. – invazivní duktální karcinom</a:t>
            </a:r>
          </a:p>
          <a:p>
            <a:r>
              <a:rPr lang="cs-CZ" altLang="cs-CZ" sz="2400"/>
              <a:t>	      </a:t>
            </a:r>
          </a:p>
        </p:txBody>
      </p:sp>
      <p:grpSp>
        <p:nvGrpSpPr>
          <p:cNvPr id="75781" name="Group 1571"/>
          <p:cNvGrpSpPr>
            <a:grpSpLocks noChangeAspect="1"/>
          </p:cNvGrpSpPr>
          <p:nvPr/>
        </p:nvGrpSpPr>
        <p:grpSpPr bwMode="auto">
          <a:xfrm>
            <a:off x="395288" y="620713"/>
            <a:ext cx="4079875" cy="5329237"/>
            <a:chOff x="1417" y="1417"/>
            <a:chExt cx="6424" cy="8394"/>
          </a:xfrm>
        </p:grpSpPr>
        <p:sp>
          <p:nvSpPr>
            <p:cNvPr id="75897" name="AutoShape 1572"/>
            <p:cNvSpPr>
              <a:spLocks noChangeAspect="1" noChangeArrowheads="1"/>
            </p:cNvSpPr>
            <p:nvPr/>
          </p:nvSpPr>
          <p:spPr bwMode="auto">
            <a:xfrm>
              <a:off x="1417" y="1417"/>
              <a:ext cx="6422" cy="8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98" name="Rectangle 1573"/>
            <p:cNvSpPr>
              <a:spLocks noChangeArrowheads="1"/>
            </p:cNvSpPr>
            <p:nvPr/>
          </p:nvSpPr>
          <p:spPr bwMode="auto">
            <a:xfrm>
              <a:off x="1489" y="1442"/>
              <a:ext cx="1158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Glukóza</a:t>
              </a:r>
              <a:endParaRPr lang="cs-CZ" altLang="cs-CZ"/>
            </a:p>
          </p:txBody>
        </p:sp>
        <p:sp>
          <p:nvSpPr>
            <p:cNvPr id="75899" name="Rectangle 1574"/>
            <p:cNvSpPr>
              <a:spLocks noChangeArrowheads="1"/>
            </p:cNvSpPr>
            <p:nvPr/>
          </p:nvSpPr>
          <p:spPr bwMode="auto">
            <a:xfrm>
              <a:off x="4044" y="1442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7,75</a:t>
              </a:r>
              <a:endParaRPr lang="cs-CZ" altLang="cs-CZ"/>
            </a:p>
          </p:txBody>
        </p:sp>
        <p:sp>
          <p:nvSpPr>
            <p:cNvPr id="75900" name="Rectangle 1575"/>
            <p:cNvSpPr>
              <a:spLocks noChangeArrowheads="1"/>
            </p:cNvSpPr>
            <p:nvPr/>
          </p:nvSpPr>
          <p:spPr bwMode="auto">
            <a:xfrm>
              <a:off x="4926" y="1442"/>
              <a:ext cx="96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901" name="Rectangle 1576"/>
            <p:cNvSpPr>
              <a:spLocks noChangeArrowheads="1"/>
            </p:cNvSpPr>
            <p:nvPr/>
          </p:nvSpPr>
          <p:spPr bwMode="auto">
            <a:xfrm>
              <a:off x="6431" y="1442"/>
              <a:ext cx="112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(4,6-6,4)</a:t>
              </a:r>
              <a:endParaRPr lang="cs-CZ" altLang="cs-CZ"/>
            </a:p>
          </p:txBody>
        </p:sp>
        <p:sp>
          <p:nvSpPr>
            <p:cNvPr id="75902" name="Rectangle 1577"/>
            <p:cNvSpPr>
              <a:spLocks noChangeArrowheads="1"/>
            </p:cNvSpPr>
            <p:nvPr/>
          </p:nvSpPr>
          <p:spPr bwMode="auto">
            <a:xfrm>
              <a:off x="1489" y="1865"/>
              <a:ext cx="60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ALP</a:t>
              </a:r>
              <a:endParaRPr lang="cs-CZ" altLang="cs-CZ"/>
            </a:p>
          </p:txBody>
        </p:sp>
        <p:sp>
          <p:nvSpPr>
            <p:cNvPr id="75903" name="Rectangle 1578"/>
            <p:cNvSpPr>
              <a:spLocks noChangeArrowheads="1"/>
            </p:cNvSpPr>
            <p:nvPr/>
          </p:nvSpPr>
          <p:spPr bwMode="auto">
            <a:xfrm>
              <a:off x="4044" y="1865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1,35</a:t>
              </a:r>
              <a:endParaRPr lang="cs-CZ" altLang="cs-CZ"/>
            </a:p>
          </p:txBody>
        </p:sp>
        <p:sp>
          <p:nvSpPr>
            <p:cNvPr id="75904" name="Rectangle 1579"/>
            <p:cNvSpPr>
              <a:spLocks noChangeArrowheads="1"/>
            </p:cNvSpPr>
            <p:nvPr/>
          </p:nvSpPr>
          <p:spPr bwMode="auto">
            <a:xfrm>
              <a:off x="4926" y="1865"/>
              <a:ext cx="81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ukat/l </a:t>
              </a:r>
              <a:endParaRPr lang="cs-CZ" altLang="cs-CZ"/>
            </a:p>
          </p:txBody>
        </p:sp>
        <p:sp>
          <p:nvSpPr>
            <p:cNvPr id="75905" name="Rectangle 1580"/>
            <p:cNvSpPr>
              <a:spLocks noChangeArrowheads="1"/>
            </p:cNvSpPr>
            <p:nvPr/>
          </p:nvSpPr>
          <p:spPr bwMode="auto">
            <a:xfrm>
              <a:off x="6311" y="1865"/>
              <a:ext cx="144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(0,66-2,20)</a:t>
              </a:r>
              <a:endParaRPr lang="cs-CZ" altLang="cs-CZ"/>
            </a:p>
          </p:txBody>
        </p:sp>
        <p:sp>
          <p:nvSpPr>
            <p:cNvPr id="75906" name="Rectangle 1581"/>
            <p:cNvSpPr>
              <a:spLocks noChangeArrowheads="1"/>
            </p:cNvSpPr>
            <p:nvPr/>
          </p:nvSpPr>
          <p:spPr bwMode="auto">
            <a:xfrm>
              <a:off x="1489" y="2260"/>
              <a:ext cx="62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ALT</a:t>
              </a:r>
              <a:endParaRPr lang="cs-CZ" altLang="cs-CZ"/>
            </a:p>
          </p:txBody>
        </p:sp>
        <p:sp>
          <p:nvSpPr>
            <p:cNvPr id="75907" name="Rectangle 1582"/>
            <p:cNvSpPr>
              <a:spLocks noChangeArrowheads="1"/>
            </p:cNvSpPr>
            <p:nvPr/>
          </p:nvSpPr>
          <p:spPr bwMode="auto">
            <a:xfrm>
              <a:off x="4044" y="2260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0,49</a:t>
              </a:r>
              <a:endParaRPr lang="cs-CZ" altLang="cs-CZ"/>
            </a:p>
          </p:txBody>
        </p:sp>
        <p:sp>
          <p:nvSpPr>
            <p:cNvPr id="75908" name="Rectangle 1583"/>
            <p:cNvSpPr>
              <a:spLocks noChangeArrowheads="1"/>
            </p:cNvSpPr>
            <p:nvPr/>
          </p:nvSpPr>
          <p:spPr bwMode="auto">
            <a:xfrm>
              <a:off x="4926" y="2260"/>
              <a:ext cx="7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ukat/l</a:t>
              </a:r>
              <a:endParaRPr lang="cs-CZ" altLang="cs-CZ"/>
            </a:p>
          </p:txBody>
        </p:sp>
        <p:sp>
          <p:nvSpPr>
            <p:cNvPr id="75909" name="Rectangle 1584"/>
            <p:cNvSpPr>
              <a:spLocks noChangeArrowheads="1"/>
            </p:cNvSpPr>
            <p:nvPr/>
          </p:nvSpPr>
          <p:spPr bwMode="auto">
            <a:xfrm>
              <a:off x="6311" y="2260"/>
              <a:ext cx="144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(0,17-0,63)</a:t>
              </a:r>
              <a:endParaRPr lang="cs-CZ" altLang="cs-CZ"/>
            </a:p>
          </p:txBody>
        </p:sp>
        <p:sp>
          <p:nvSpPr>
            <p:cNvPr id="75910" name="Rectangle 1585"/>
            <p:cNvSpPr>
              <a:spLocks noChangeArrowheads="1"/>
            </p:cNvSpPr>
            <p:nvPr/>
          </p:nvSpPr>
          <p:spPr bwMode="auto">
            <a:xfrm>
              <a:off x="1489" y="2655"/>
              <a:ext cx="60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AST</a:t>
              </a:r>
              <a:endParaRPr lang="cs-CZ" altLang="cs-CZ"/>
            </a:p>
          </p:txBody>
        </p:sp>
        <p:sp>
          <p:nvSpPr>
            <p:cNvPr id="75911" name="Rectangle 1586"/>
            <p:cNvSpPr>
              <a:spLocks noChangeArrowheads="1"/>
            </p:cNvSpPr>
            <p:nvPr/>
          </p:nvSpPr>
          <p:spPr bwMode="auto">
            <a:xfrm>
              <a:off x="4044" y="2655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0,38</a:t>
              </a:r>
              <a:endParaRPr lang="cs-CZ" altLang="cs-CZ"/>
            </a:p>
          </p:txBody>
        </p:sp>
        <p:sp>
          <p:nvSpPr>
            <p:cNvPr id="75912" name="Rectangle 1587"/>
            <p:cNvSpPr>
              <a:spLocks noChangeArrowheads="1"/>
            </p:cNvSpPr>
            <p:nvPr/>
          </p:nvSpPr>
          <p:spPr bwMode="auto">
            <a:xfrm>
              <a:off x="4926" y="2655"/>
              <a:ext cx="7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ukat/l</a:t>
              </a:r>
              <a:endParaRPr lang="cs-CZ" altLang="cs-CZ"/>
            </a:p>
          </p:txBody>
        </p:sp>
        <p:sp>
          <p:nvSpPr>
            <p:cNvPr id="75913" name="Rectangle 1588"/>
            <p:cNvSpPr>
              <a:spLocks noChangeArrowheads="1"/>
            </p:cNvSpPr>
            <p:nvPr/>
          </p:nvSpPr>
          <p:spPr bwMode="auto">
            <a:xfrm>
              <a:off x="6311" y="2655"/>
              <a:ext cx="144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(0,16-0,63)</a:t>
              </a:r>
              <a:endParaRPr lang="cs-CZ" altLang="cs-CZ"/>
            </a:p>
          </p:txBody>
        </p:sp>
        <p:sp>
          <p:nvSpPr>
            <p:cNvPr id="75914" name="Rectangle 1589"/>
            <p:cNvSpPr>
              <a:spLocks noChangeArrowheads="1"/>
            </p:cNvSpPr>
            <p:nvPr/>
          </p:nvSpPr>
          <p:spPr bwMode="auto">
            <a:xfrm>
              <a:off x="1489" y="3050"/>
              <a:ext cx="65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GGT</a:t>
              </a:r>
              <a:endParaRPr lang="cs-CZ" altLang="cs-CZ"/>
            </a:p>
          </p:txBody>
        </p:sp>
        <p:sp>
          <p:nvSpPr>
            <p:cNvPr id="75915" name="Rectangle 1590"/>
            <p:cNvSpPr>
              <a:spLocks noChangeArrowheads="1"/>
            </p:cNvSpPr>
            <p:nvPr/>
          </p:nvSpPr>
          <p:spPr bwMode="auto">
            <a:xfrm>
              <a:off x="4044" y="3050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0,93</a:t>
              </a:r>
              <a:endParaRPr lang="cs-CZ" altLang="cs-CZ"/>
            </a:p>
          </p:txBody>
        </p:sp>
        <p:sp>
          <p:nvSpPr>
            <p:cNvPr id="75916" name="Rectangle 1591"/>
            <p:cNvSpPr>
              <a:spLocks noChangeArrowheads="1"/>
            </p:cNvSpPr>
            <p:nvPr/>
          </p:nvSpPr>
          <p:spPr bwMode="auto">
            <a:xfrm>
              <a:off x="4926" y="3050"/>
              <a:ext cx="7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ukat/l</a:t>
              </a:r>
              <a:endParaRPr lang="cs-CZ" altLang="cs-CZ"/>
            </a:p>
          </p:txBody>
        </p:sp>
        <p:sp>
          <p:nvSpPr>
            <p:cNvPr id="75917" name="Rectangle 1592"/>
            <p:cNvSpPr>
              <a:spLocks noChangeArrowheads="1"/>
            </p:cNvSpPr>
            <p:nvPr/>
          </p:nvSpPr>
          <p:spPr bwMode="auto">
            <a:xfrm>
              <a:off x="6311" y="3050"/>
              <a:ext cx="144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(0,14-0,78)</a:t>
              </a:r>
              <a:endParaRPr lang="cs-CZ" altLang="cs-CZ"/>
            </a:p>
          </p:txBody>
        </p:sp>
        <p:sp>
          <p:nvSpPr>
            <p:cNvPr id="75918" name="Rectangle 1593"/>
            <p:cNvSpPr>
              <a:spLocks noChangeArrowheads="1"/>
            </p:cNvSpPr>
            <p:nvPr/>
          </p:nvSpPr>
          <p:spPr bwMode="auto">
            <a:xfrm>
              <a:off x="1489" y="3470"/>
              <a:ext cx="11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Amylasa</a:t>
              </a:r>
              <a:endParaRPr lang="cs-CZ" altLang="cs-CZ"/>
            </a:p>
          </p:txBody>
        </p:sp>
        <p:sp>
          <p:nvSpPr>
            <p:cNvPr id="75919" name="Rectangle 1594"/>
            <p:cNvSpPr>
              <a:spLocks noChangeArrowheads="1"/>
            </p:cNvSpPr>
            <p:nvPr/>
          </p:nvSpPr>
          <p:spPr bwMode="auto">
            <a:xfrm>
              <a:off x="4044" y="3470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0,73</a:t>
              </a:r>
              <a:endParaRPr lang="cs-CZ" altLang="cs-CZ"/>
            </a:p>
          </p:txBody>
        </p:sp>
        <p:sp>
          <p:nvSpPr>
            <p:cNvPr id="75920" name="Rectangle 1595"/>
            <p:cNvSpPr>
              <a:spLocks noChangeArrowheads="1"/>
            </p:cNvSpPr>
            <p:nvPr/>
          </p:nvSpPr>
          <p:spPr bwMode="auto">
            <a:xfrm>
              <a:off x="4926" y="3470"/>
              <a:ext cx="7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ukat/l</a:t>
              </a:r>
              <a:endParaRPr lang="cs-CZ" altLang="cs-CZ"/>
            </a:p>
          </p:txBody>
        </p:sp>
        <p:sp>
          <p:nvSpPr>
            <p:cNvPr id="75921" name="Rectangle 1596"/>
            <p:cNvSpPr>
              <a:spLocks noChangeArrowheads="1"/>
            </p:cNvSpPr>
            <p:nvPr/>
          </p:nvSpPr>
          <p:spPr bwMode="auto">
            <a:xfrm>
              <a:off x="6311" y="3470"/>
              <a:ext cx="144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(0,30-2,28)</a:t>
              </a:r>
              <a:endParaRPr lang="cs-CZ" altLang="cs-CZ"/>
            </a:p>
          </p:txBody>
        </p:sp>
        <p:sp>
          <p:nvSpPr>
            <p:cNvPr id="75922" name="Rectangle 1597"/>
            <p:cNvSpPr>
              <a:spLocks noChangeArrowheads="1"/>
            </p:cNvSpPr>
            <p:nvPr/>
          </p:nvSpPr>
          <p:spPr bwMode="auto">
            <a:xfrm>
              <a:off x="1489" y="3865"/>
              <a:ext cx="208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Celk. bílkovina</a:t>
              </a:r>
              <a:endParaRPr lang="cs-CZ" altLang="cs-CZ"/>
            </a:p>
          </p:txBody>
        </p:sp>
        <p:sp>
          <p:nvSpPr>
            <p:cNvPr id="75923" name="Rectangle 1598"/>
            <p:cNvSpPr>
              <a:spLocks noChangeArrowheads="1"/>
            </p:cNvSpPr>
            <p:nvPr/>
          </p:nvSpPr>
          <p:spPr bwMode="auto">
            <a:xfrm>
              <a:off x="3972" y="3865"/>
              <a:ext cx="71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59,94</a:t>
              </a:r>
              <a:endParaRPr lang="cs-CZ" altLang="cs-CZ"/>
            </a:p>
          </p:txBody>
        </p:sp>
        <p:sp>
          <p:nvSpPr>
            <p:cNvPr id="75924" name="Rectangle 1599"/>
            <p:cNvSpPr>
              <a:spLocks noChangeArrowheads="1"/>
            </p:cNvSpPr>
            <p:nvPr/>
          </p:nvSpPr>
          <p:spPr bwMode="auto">
            <a:xfrm>
              <a:off x="4926" y="3865"/>
              <a:ext cx="3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g/l</a:t>
              </a:r>
              <a:endParaRPr lang="cs-CZ" altLang="cs-CZ"/>
            </a:p>
          </p:txBody>
        </p:sp>
        <p:sp>
          <p:nvSpPr>
            <p:cNvPr id="75925" name="Rectangle 1600"/>
            <p:cNvSpPr>
              <a:spLocks noChangeArrowheads="1"/>
            </p:cNvSpPr>
            <p:nvPr/>
          </p:nvSpPr>
          <p:spPr bwMode="auto">
            <a:xfrm>
              <a:off x="6501" y="3865"/>
              <a:ext cx="96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(65-85)</a:t>
              </a:r>
              <a:endParaRPr lang="cs-CZ" altLang="cs-CZ"/>
            </a:p>
          </p:txBody>
        </p:sp>
        <p:sp>
          <p:nvSpPr>
            <p:cNvPr id="75926" name="Rectangle 1601"/>
            <p:cNvSpPr>
              <a:spLocks noChangeArrowheads="1"/>
            </p:cNvSpPr>
            <p:nvPr/>
          </p:nvSpPr>
          <p:spPr bwMode="auto">
            <a:xfrm>
              <a:off x="1489" y="4260"/>
              <a:ext cx="11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Albumin</a:t>
              </a:r>
              <a:endParaRPr lang="cs-CZ" altLang="cs-CZ"/>
            </a:p>
          </p:txBody>
        </p:sp>
        <p:sp>
          <p:nvSpPr>
            <p:cNvPr id="75927" name="Rectangle 1602"/>
            <p:cNvSpPr>
              <a:spLocks noChangeArrowheads="1"/>
            </p:cNvSpPr>
            <p:nvPr/>
          </p:nvSpPr>
          <p:spPr bwMode="auto">
            <a:xfrm>
              <a:off x="4044" y="4260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36,1</a:t>
              </a:r>
              <a:endParaRPr lang="cs-CZ" altLang="cs-CZ"/>
            </a:p>
          </p:txBody>
        </p:sp>
        <p:sp>
          <p:nvSpPr>
            <p:cNvPr id="75928" name="Rectangle 1603"/>
            <p:cNvSpPr>
              <a:spLocks noChangeArrowheads="1"/>
            </p:cNvSpPr>
            <p:nvPr/>
          </p:nvSpPr>
          <p:spPr bwMode="auto">
            <a:xfrm>
              <a:off x="4926" y="4260"/>
              <a:ext cx="3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g/l</a:t>
              </a:r>
              <a:endParaRPr lang="cs-CZ" altLang="cs-CZ"/>
            </a:p>
          </p:txBody>
        </p:sp>
        <p:sp>
          <p:nvSpPr>
            <p:cNvPr id="75929" name="Rectangle 1604"/>
            <p:cNvSpPr>
              <a:spLocks noChangeArrowheads="1"/>
            </p:cNvSpPr>
            <p:nvPr/>
          </p:nvSpPr>
          <p:spPr bwMode="auto">
            <a:xfrm>
              <a:off x="6501" y="4260"/>
              <a:ext cx="96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(35-53)</a:t>
              </a:r>
              <a:endParaRPr lang="cs-CZ" altLang="cs-CZ"/>
            </a:p>
          </p:txBody>
        </p:sp>
        <p:sp>
          <p:nvSpPr>
            <p:cNvPr id="75930" name="Rectangle 1605"/>
            <p:cNvSpPr>
              <a:spLocks noChangeArrowheads="1"/>
            </p:cNvSpPr>
            <p:nvPr/>
          </p:nvSpPr>
          <p:spPr bwMode="auto">
            <a:xfrm>
              <a:off x="1489" y="4655"/>
              <a:ext cx="145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BIL – celk.</a:t>
              </a:r>
              <a:endParaRPr lang="cs-CZ" altLang="cs-CZ"/>
            </a:p>
          </p:txBody>
        </p:sp>
        <p:sp>
          <p:nvSpPr>
            <p:cNvPr id="75931" name="Rectangle 1606"/>
            <p:cNvSpPr>
              <a:spLocks noChangeArrowheads="1"/>
            </p:cNvSpPr>
            <p:nvPr/>
          </p:nvSpPr>
          <p:spPr bwMode="auto">
            <a:xfrm>
              <a:off x="4114" y="4655"/>
              <a:ext cx="40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2,9</a:t>
              </a:r>
              <a:endParaRPr lang="cs-CZ" altLang="cs-CZ"/>
            </a:p>
          </p:txBody>
        </p:sp>
        <p:sp>
          <p:nvSpPr>
            <p:cNvPr id="75932" name="Rectangle 1607"/>
            <p:cNvSpPr>
              <a:spLocks noChangeArrowheads="1"/>
            </p:cNvSpPr>
            <p:nvPr/>
          </p:nvSpPr>
          <p:spPr bwMode="auto">
            <a:xfrm>
              <a:off x="4926" y="4655"/>
              <a:ext cx="8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umol/l</a:t>
              </a:r>
              <a:endParaRPr lang="cs-CZ" altLang="cs-CZ"/>
            </a:p>
          </p:txBody>
        </p:sp>
        <p:sp>
          <p:nvSpPr>
            <p:cNvPr id="75933" name="Rectangle 1608"/>
            <p:cNvSpPr>
              <a:spLocks noChangeArrowheads="1"/>
            </p:cNvSpPr>
            <p:nvPr/>
          </p:nvSpPr>
          <p:spPr bwMode="auto">
            <a:xfrm>
              <a:off x="6574" y="4655"/>
              <a:ext cx="80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(2-17)</a:t>
              </a:r>
              <a:endParaRPr lang="cs-CZ" altLang="cs-CZ"/>
            </a:p>
          </p:txBody>
        </p:sp>
        <p:sp>
          <p:nvSpPr>
            <p:cNvPr id="75934" name="Rectangle 1609"/>
            <p:cNvSpPr>
              <a:spLocks noChangeArrowheads="1"/>
            </p:cNvSpPr>
            <p:nvPr/>
          </p:nvSpPr>
          <p:spPr bwMode="auto">
            <a:xfrm>
              <a:off x="1489" y="5075"/>
              <a:ext cx="129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Ca – celk.</a:t>
              </a:r>
              <a:endParaRPr lang="cs-CZ" altLang="cs-CZ"/>
            </a:p>
          </p:txBody>
        </p:sp>
        <p:sp>
          <p:nvSpPr>
            <p:cNvPr id="75935" name="Rectangle 1610"/>
            <p:cNvSpPr>
              <a:spLocks noChangeArrowheads="1"/>
            </p:cNvSpPr>
            <p:nvPr/>
          </p:nvSpPr>
          <p:spPr bwMode="auto">
            <a:xfrm>
              <a:off x="4044" y="5075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2,23</a:t>
              </a:r>
              <a:endParaRPr lang="cs-CZ" altLang="cs-CZ"/>
            </a:p>
          </p:txBody>
        </p:sp>
        <p:sp>
          <p:nvSpPr>
            <p:cNvPr id="75936" name="Rectangle 1611"/>
            <p:cNvSpPr>
              <a:spLocks noChangeArrowheads="1"/>
            </p:cNvSpPr>
            <p:nvPr/>
          </p:nvSpPr>
          <p:spPr bwMode="auto">
            <a:xfrm>
              <a:off x="4926" y="5075"/>
              <a:ext cx="93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937" name="Rectangle 1612"/>
            <p:cNvSpPr>
              <a:spLocks noChangeArrowheads="1"/>
            </p:cNvSpPr>
            <p:nvPr/>
          </p:nvSpPr>
          <p:spPr bwMode="auto">
            <a:xfrm>
              <a:off x="6311" y="5075"/>
              <a:ext cx="144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(2,05-2,54)</a:t>
              </a:r>
              <a:endParaRPr lang="cs-CZ" altLang="cs-CZ"/>
            </a:p>
          </p:txBody>
        </p:sp>
        <p:sp>
          <p:nvSpPr>
            <p:cNvPr id="75938" name="Rectangle 1613"/>
            <p:cNvSpPr>
              <a:spLocks noChangeArrowheads="1"/>
            </p:cNvSpPr>
            <p:nvPr/>
          </p:nvSpPr>
          <p:spPr bwMode="auto">
            <a:xfrm>
              <a:off x="1489" y="5470"/>
              <a:ext cx="189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Cholinesterasa</a:t>
              </a:r>
              <a:endParaRPr lang="cs-CZ" altLang="cs-CZ"/>
            </a:p>
          </p:txBody>
        </p:sp>
        <p:sp>
          <p:nvSpPr>
            <p:cNvPr id="75939" name="Rectangle 1614"/>
            <p:cNvSpPr>
              <a:spLocks noChangeArrowheads="1"/>
            </p:cNvSpPr>
            <p:nvPr/>
          </p:nvSpPr>
          <p:spPr bwMode="auto">
            <a:xfrm>
              <a:off x="3899" y="5470"/>
              <a:ext cx="88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125,11</a:t>
              </a:r>
              <a:endParaRPr lang="cs-CZ" altLang="cs-CZ"/>
            </a:p>
          </p:txBody>
        </p:sp>
        <p:sp>
          <p:nvSpPr>
            <p:cNvPr id="75940" name="Rectangle 1615"/>
            <p:cNvSpPr>
              <a:spLocks noChangeArrowheads="1"/>
            </p:cNvSpPr>
            <p:nvPr/>
          </p:nvSpPr>
          <p:spPr bwMode="auto">
            <a:xfrm>
              <a:off x="4926" y="5470"/>
              <a:ext cx="7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ukat/l</a:t>
              </a:r>
              <a:endParaRPr lang="cs-CZ" altLang="cs-CZ"/>
            </a:p>
          </p:txBody>
        </p:sp>
        <p:sp>
          <p:nvSpPr>
            <p:cNvPr id="75941" name="Rectangle 1616"/>
            <p:cNvSpPr>
              <a:spLocks noChangeArrowheads="1"/>
            </p:cNvSpPr>
            <p:nvPr/>
          </p:nvSpPr>
          <p:spPr bwMode="auto">
            <a:xfrm>
              <a:off x="6239" y="5470"/>
              <a:ext cx="160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(88,7-215,3)</a:t>
              </a:r>
              <a:endParaRPr lang="cs-CZ" altLang="cs-CZ"/>
            </a:p>
          </p:txBody>
        </p:sp>
        <p:sp>
          <p:nvSpPr>
            <p:cNvPr id="75942" name="Rectangle 1617"/>
            <p:cNvSpPr>
              <a:spLocks noChangeArrowheads="1"/>
            </p:cNvSpPr>
            <p:nvPr/>
          </p:nvSpPr>
          <p:spPr bwMode="auto">
            <a:xfrm>
              <a:off x="1489" y="5865"/>
              <a:ext cx="1568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Cholesterol</a:t>
              </a:r>
              <a:endParaRPr lang="cs-CZ" altLang="cs-CZ"/>
            </a:p>
          </p:txBody>
        </p:sp>
        <p:sp>
          <p:nvSpPr>
            <p:cNvPr id="75943" name="Rectangle 1618"/>
            <p:cNvSpPr>
              <a:spLocks noChangeArrowheads="1"/>
            </p:cNvSpPr>
            <p:nvPr/>
          </p:nvSpPr>
          <p:spPr bwMode="auto">
            <a:xfrm>
              <a:off x="4042" y="5865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5,54</a:t>
              </a:r>
              <a:endParaRPr lang="cs-CZ" altLang="cs-CZ"/>
            </a:p>
          </p:txBody>
        </p:sp>
        <p:sp>
          <p:nvSpPr>
            <p:cNvPr id="75944" name="Rectangle 1619"/>
            <p:cNvSpPr>
              <a:spLocks noChangeArrowheads="1"/>
            </p:cNvSpPr>
            <p:nvPr/>
          </p:nvSpPr>
          <p:spPr bwMode="auto">
            <a:xfrm>
              <a:off x="4927" y="5865"/>
              <a:ext cx="96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945" name="Rectangle 1620"/>
            <p:cNvSpPr>
              <a:spLocks noChangeArrowheads="1"/>
            </p:cNvSpPr>
            <p:nvPr/>
          </p:nvSpPr>
          <p:spPr bwMode="auto">
            <a:xfrm>
              <a:off x="6429" y="5865"/>
              <a:ext cx="112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(3,4-5,0)</a:t>
              </a:r>
              <a:endParaRPr lang="cs-CZ" altLang="cs-CZ"/>
            </a:p>
          </p:txBody>
        </p:sp>
        <p:sp>
          <p:nvSpPr>
            <p:cNvPr id="75946" name="Rectangle 1621"/>
            <p:cNvSpPr>
              <a:spLocks noChangeArrowheads="1"/>
            </p:cNvSpPr>
            <p:nvPr/>
          </p:nvSpPr>
          <p:spPr bwMode="auto">
            <a:xfrm>
              <a:off x="1489" y="6258"/>
              <a:ext cx="69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HDL</a:t>
              </a:r>
              <a:endParaRPr lang="cs-CZ" altLang="cs-CZ"/>
            </a:p>
          </p:txBody>
        </p:sp>
        <p:sp>
          <p:nvSpPr>
            <p:cNvPr id="75947" name="Rectangle 1622"/>
            <p:cNvSpPr>
              <a:spLocks noChangeArrowheads="1"/>
            </p:cNvSpPr>
            <p:nvPr/>
          </p:nvSpPr>
          <p:spPr bwMode="auto">
            <a:xfrm>
              <a:off x="4042" y="6258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0,73</a:t>
              </a:r>
              <a:endParaRPr lang="cs-CZ" altLang="cs-CZ"/>
            </a:p>
          </p:txBody>
        </p:sp>
        <p:sp>
          <p:nvSpPr>
            <p:cNvPr id="75948" name="Rectangle 1623"/>
            <p:cNvSpPr>
              <a:spLocks noChangeArrowheads="1"/>
            </p:cNvSpPr>
            <p:nvPr/>
          </p:nvSpPr>
          <p:spPr bwMode="auto">
            <a:xfrm>
              <a:off x="4927" y="6258"/>
              <a:ext cx="96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949" name="Rectangle 1624"/>
            <p:cNvSpPr>
              <a:spLocks noChangeArrowheads="1"/>
            </p:cNvSpPr>
            <p:nvPr/>
          </p:nvSpPr>
          <p:spPr bwMode="auto">
            <a:xfrm>
              <a:off x="6359" y="6258"/>
              <a:ext cx="128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(0,9-1,42)</a:t>
              </a:r>
              <a:endParaRPr lang="cs-CZ" altLang="cs-CZ"/>
            </a:p>
          </p:txBody>
        </p:sp>
        <p:sp>
          <p:nvSpPr>
            <p:cNvPr id="75950" name="Rectangle 1625"/>
            <p:cNvSpPr>
              <a:spLocks noChangeArrowheads="1"/>
            </p:cNvSpPr>
            <p:nvPr/>
          </p:nvSpPr>
          <p:spPr bwMode="auto">
            <a:xfrm>
              <a:off x="1489" y="6653"/>
              <a:ext cx="65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LDL</a:t>
              </a:r>
              <a:endParaRPr lang="cs-CZ" altLang="cs-CZ"/>
            </a:p>
          </p:txBody>
        </p:sp>
        <p:sp>
          <p:nvSpPr>
            <p:cNvPr id="75951" name="Rectangle 1626"/>
            <p:cNvSpPr>
              <a:spLocks noChangeArrowheads="1"/>
            </p:cNvSpPr>
            <p:nvPr/>
          </p:nvSpPr>
          <p:spPr bwMode="auto">
            <a:xfrm>
              <a:off x="4042" y="6653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3,95</a:t>
              </a:r>
              <a:endParaRPr lang="cs-CZ" altLang="cs-CZ"/>
            </a:p>
          </p:txBody>
        </p:sp>
        <p:sp>
          <p:nvSpPr>
            <p:cNvPr id="75952" name="Rectangle 1627"/>
            <p:cNvSpPr>
              <a:spLocks noChangeArrowheads="1"/>
            </p:cNvSpPr>
            <p:nvPr/>
          </p:nvSpPr>
          <p:spPr bwMode="auto">
            <a:xfrm>
              <a:off x="4927" y="6653"/>
              <a:ext cx="96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953" name="Rectangle 1628"/>
            <p:cNvSpPr>
              <a:spLocks noChangeArrowheads="1"/>
            </p:cNvSpPr>
            <p:nvPr/>
          </p:nvSpPr>
          <p:spPr bwMode="auto">
            <a:xfrm>
              <a:off x="6429" y="6653"/>
              <a:ext cx="112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(1,5-3,0)</a:t>
              </a:r>
              <a:endParaRPr lang="cs-CZ" altLang="cs-CZ"/>
            </a:p>
          </p:txBody>
        </p:sp>
        <p:sp>
          <p:nvSpPr>
            <p:cNvPr id="75954" name="Rectangle 1629"/>
            <p:cNvSpPr>
              <a:spLocks noChangeArrowheads="1"/>
            </p:cNvSpPr>
            <p:nvPr/>
          </p:nvSpPr>
          <p:spPr bwMode="auto">
            <a:xfrm>
              <a:off x="1489" y="7076"/>
              <a:ext cx="111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TRIGL.</a:t>
              </a:r>
              <a:endParaRPr lang="cs-CZ" altLang="cs-CZ"/>
            </a:p>
          </p:txBody>
        </p:sp>
        <p:sp>
          <p:nvSpPr>
            <p:cNvPr id="75955" name="Rectangle 1630"/>
            <p:cNvSpPr>
              <a:spLocks noChangeArrowheads="1"/>
            </p:cNvSpPr>
            <p:nvPr/>
          </p:nvSpPr>
          <p:spPr bwMode="auto">
            <a:xfrm>
              <a:off x="4042" y="7076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FF0000"/>
                  </a:solidFill>
                </a:rPr>
                <a:t>4,14</a:t>
              </a:r>
              <a:endParaRPr lang="cs-CZ" altLang="cs-CZ"/>
            </a:p>
          </p:txBody>
        </p:sp>
        <p:sp>
          <p:nvSpPr>
            <p:cNvPr id="75956" name="Rectangle 1631"/>
            <p:cNvSpPr>
              <a:spLocks noChangeArrowheads="1"/>
            </p:cNvSpPr>
            <p:nvPr/>
          </p:nvSpPr>
          <p:spPr bwMode="auto">
            <a:xfrm>
              <a:off x="4927" y="7076"/>
              <a:ext cx="104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mmol/l </a:t>
              </a:r>
              <a:endParaRPr lang="cs-CZ" altLang="cs-CZ"/>
            </a:p>
          </p:txBody>
        </p:sp>
        <p:sp>
          <p:nvSpPr>
            <p:cNvPr id="75957" name="Rectangle 1632"/>
            <p:cNvSpPr>
              <a:spLocks noChangeArrowheads="1"/>
            </p:cNvSpPr>
            <p:nvPr/>
          </p:nvSpPr>
          <p:spPr bwMode="auto">
            <a:xfrm>
              <a:off x="6429" y="7076"/>
              <a:ext cx="112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>
                  <a:solidFill>
                    <a:srgbClr val="000000"/>
                  </a:solidFill>
                </a:rPr>
                <a:t>(0,7-1,7)</a:t>
              </a:r>
              <a:endParaRPr lang="cs-CZ" altLang="cs-CZ"/>
            </a:p>
          </p:txBody>
        </p:sp>
        <p:sp>
          <p:nvSpPr>
            <p:cNvPr id="75958" name="Rectangle 1633"/>
            <p:cNvSpPr>
              <a:spLocks noChangeArrowheads="1"/>
            </p:cNvSpPr>
            <p:nvPr/>
          </p:nvSpPr>
          <p:spPr bwMode="auto">
            <a:xfrm>
              <a:off x="1489" y="7471"/>
              <a:ext cx="16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Kretinkinasa</a:t>
              </a:r>
              <a:endParaRPr lang="cs-CZ" altLang="cs-CZ"/>
            </a:p>
          </p:txBody>
        </p:sp>
        <p:sp>
          <p:nvSpPr>
            <p:cNvPr id="75959" name="Rectangle 1634"/>
            <p:cNvSpPr>
              <a:spLocks noChangeArrowheads="1"/>
            </p:cNvSpPr>
            <p:nvPr/>
          </p:nvSpPr>
          <p:spPr bwMode="auto">
            <a:xfrm>
              <a:off x="4042" y="7471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0,53</a:t>
              </a:r>
              <a:endParaRPr lang="cs-CZ" altLang="cs-CZ"/>
            </a:p>
          </p:txBody>
        </p:sp>
        <p:sp>
          <p:nvSpPr>
            <p:cNvPr id="75960" name="Rectangle 1635"/>
            <p:cNvSpPr>
              <a:spLocks noChangeArrowheads="1"/>
            </p:cNvSpPr>
            <p:nvPr/>
          </p:nvSpPr>
          <p:spPr bwMode="auto">
            <a:xfrm>
              <a:off x="4927" y="7471"/>
              <a:ext cx="74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μkat/l</a:t>
              </a:r>
              <a:endParaRPr lang="cs-CZ" altLang="cs-CZ"/>
            </a:p>
          </p:txBody>
        </p:sp>
        <p:sp>
          <p:nvSpPr>
            <p:cNvPr id="75961" name="Rectangle 1636"/>
            <p:cNvSpPr>
              <a:spLocks noChangeArrowheads="1"/>
            </p:cNvSpPr>
            <p:nvPr/>
          </p:nvSpPr>
          <p:spPr bwMode="auto">
            <a:xfrm>
              <a:off x="6312" y="7471"/>
              <a:ext cx="144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(0,41-3,24)</a:t>
              </a:r>
              <a:endParaRPr lang="cs-CZ" altLang="cs-CZ"/>
            </a:p>
          </p:txBody>
        </p:sp>
        <p:sp>
          <p:nvSpPr>
            <p:cNvPr id="75962" name="Rectangle 1637"/>
            <p:cNvSpPr>
              <a:spLocks noChangeArrowheads="1"/>
            </p:cNvSpPr>
            <p:nvPr/>
          </p:nvSpPr>
          <p:spPr bwMode="auto">
            <a:xfrm>
              <a:off x="1489" y="7866"/>
              <a:ext cx="129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Kreatinin </a:t>
              </a:r>
              <a:endParaRPr lang="cs-CZ" altLang="cs-CZ"/>
            </a:p>
          </p:txBody>
        </p:sp>
        <p:sp>
          <p:nvSpPr>
            <p:cNvPr id="75963" name="Rectangle 1638"/>
            <p:cNvSpPr>
              <a:spLocks noChangeArrowheads="1"/>
            </p:cNvSpPr>
            <p:nvPr/>
          </p:nvSpPr>
          <p:spPr bwMode="auto">
            <a:xfrm>
              <a:off x="3972" y="7866"/>
              <a:ext cx="72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65,95</a:t>
              </a:r>
              <a:endParaRPr lang="cs-CZ" altLang="cs-CZ"/>
            </a:p>
          </p:txBody>
        </p:sp>
        <p:sp>
          <p:nvSpPr>
            <p:cNvPr id="75964" name="Rectangle 1639"/>
            <p:cNvSpPr>
              <a:spLocks noChangeArrowheads="1"/>
            </p:cNvSpPr>
            <p:nvPr/>
          </p:nvSpPr>
          <p:spPr bwMode="auto">
            <a:xfrm>
              <a:off x="4927" y="7866"/>
              <a:ext cx="8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umol/l</a:t>
              </a:r>
              <a:endParaRPr lang="cs-CZ" altLang="cs-CZ"/>
            </a:p>
          </p:txBody>
        </p:sp>
        <p:sp>
          <p:nvSpPr>
            <p:cNvPr id="75965" name="Rectangle 1640"/>
            <p:cNvSpPr>
              <a:spLocks noChangeArrowheads="1"/>
            </p:cNvSpPr>
            <p:nvPr/>
          </p:nvSpPr>
          <p:spPr bwMode="auto">
            <a:xfrm>
              <a:off x="6502" y="7866"/>
              <a:ext cx="9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(42-80)</a:t>
              </a:r>
              <a:endParaRPr lang="cs-CZ" altLang="cs-CZ"/>
            </a:p>
          </p:txBody>
        </p:sp>
        <p:sp>
          <p:nvSpPr>
            <p:cNvPr id="75966" name="Rectangle 1641"/>
            <p:cNvSpPr>
              <a:spLocks noChangeArrowheads="1"/>
            </p:cNvSpPr>
            <p:nvPr/>
          </p:nvSpPr>
          <p:spPr bwMode="auto">
            <a:xfrm>
              <a:off x="1489" y="8286"/>
              <a:ext cx="62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Urea</a:t>
              </a:r>
              <a:endParaRPr lang="cs-CZ" altLang="cs-CZ"/>
            </a:p>
          </p:txBody>
        </p:sp>
        <p:sp>
          <p:nvSpPr>
            <p:cNvPr id="75967" name="Rectangle 1642"/>
            <p:cNvSpPr>
              <a:spLocks noChangeArrowheads="1"/>
            </p:cNvSpPr>
            <p:nvPr/>
          </p:nvSpPr>
          <p:spPr bwMode="auto">
            <a:xfrm>
              <a:off x="4042" y="8286"/>
              <a:ext cx="56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6,97</a:t>
              </a:r>
              <a:endParaRPr lang="cs-CZ" altLang="cs-CZ"/>
            </a:p>
          </p:txBody>
        </p:sp>
        <p:sp>
          <p:nvSpPr>
            <p:cNvPr id="75968" name="Rectangle 1643"/>
            <p:cNvSpPr>
              <a:spLocks noChangeArrowheads="1"/>
            </p:cNvSpPr>
            <p:nvPr/>
          </p:nvSpPr>
          <p:spPr bwMode="auto">
            <a:xfrm>
              <a:off x="4927" y="8286"/>
              <a:ext cx="93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969" name="Rectangle 1644"/>
            <p:cNvSpPr>
              <a:spLocks noChangeArrowheads="1"/>
            </p:cNvSpPr>
            <p:nvPr/>
          </p:nvSpPr>
          <p:spPr bwMode="auto">
            <a:xfrm>
              <a:off x="6429" y="8286"/>
              <a:ext cx="112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(2,8-8,0)</a:t>
              </a:r>
              <a:endParaRPr lang="cs-CZ" altLang="cs-CZ"/>
            </a:p>
          </p:txBody>
        </p:sp>
        <p:sp>
          <p:nvSpPr>
            <p:cNvPr id="75970" name="Rectangle 1645"/>
            <p:cNvSpPr>
              <a:spLocks noChangeArrowheads="1"/>
            </p:cNvSpPr>
            <p:nvPr/>
          </p:nvSpPr>
          <p:spPr bwMode="auto">
            <a:xfrm>
              <a:off x="1489" y="8681"/>
              <a:ext cx="169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Kys. močová</a:t>
              </a:r>
              <a:endParaRPr lang="cs-CZ" altLang="cs-CZ"/>
            </a:p>
          </p:txBody>
        </p:sp>
        <p:sp>
          <p:nvSpPr>
            <p:cNvPr id="75971" name="Rectangle 1646"/>
            <p:cNvSpPr>
              <a:spLocks noChangeArrowheads="1"/>
            </p:cNvSpPr>
            <p:nvPr/>
          </p:nvSpPr>
          <p:spPr bwMode="auto">
            <a:xfrm>
              <a:off x="3972" y="8681"/>
              <a:ext cx="72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334,9</a:t>
              </a:r>
              <a:endParaRPr lang="cs-CZ" altLang="cs-CZ"/>
            </a:p>
          </p:txBody>
        </p:sp>
        <p:sp>
          <p:nvSpPr>
            <p:cNvPr id="75972" name="Rectangle 1647"/>
            <p:cNvSpPr>
              <a:spLocks noChangeArrowheads="1"/>
            </p:cNvSpPr>
            <p:nvPr/>
          </p:nvSpPr>
          <p:spPr bwMode="auto">
            <a:xfrm>
              <a:off x="4927" y="8681"/>
              <a:ext cx="8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umol/l</a:t>
              </a:r>
              <a:endParaRPr lang="cs-CZ" altLang="cs-CZ"/>
            </a:p>
          </p:txBody>
        </p:sp>
        <p:sp>
          <p:nvSpPr>
            <p:cNvPr id="75973" name="Rectangle 1648"/>
            <p:cNvSpPr>
              <a:spLocks noChangeArrowheads="1"/>
            </p:cNvSpPr>
            <p:nvPr/>
          </p:nvSpPr>
          <p:spPr bwMode="auto">
            <a:xfrm>
              <a:off x="6359" y="8681"/>
              <a:ext cx="128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(200-420)</a:t>
              </a:r>
              <a:endParaRPr lang="cs-CZ" altLang="cs-CZ"/>
            </a:p>
          </p:txBody>
        </p:sp>
        <p:sp>
          <p:nvSpPr>
            <p:cNvPr id="75974" name="Rectangle 1649"/>
            <p:cNvSpPr>
              <a:spLocks noChangeArrowheads="1"/>
            </p:cNvSpPr>
            <p:nvPr/>
          </p:nvSpPr>
          <p:spPr bwMode="auto">
            <a:xfrm>
              <a:off x="1489" y="9076"/>
              <a:ext cx="32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Fe</a:t>
              </a:r>
              <a:endParaRPr lang="cs-CZ" altLang="cs-CZ"/>
            </a:p>
          </p:txBody>
        </p:sp>
        <p:sp>
          <p:nvSpPr>
            <p:cNvPr id="75975" name="Rectangle 1650"/>
            <p:cNvSpPr>
              <a:spLocks noChangeArrowheads="1"/>
            </p:cNvSpPr>
            <p:nvPr/>
          </p:nvSpPr>
          <p:spPr bwMode="auto">
            <a:xfrm>
              <a:off x="3972" y="9076"/>
              <a:ext cx="72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12,56</a:t>
              </a:r>
              <a:endParaRPr lang="cs-CZ" altLang="cs-CZ"/>
            </a:p>
          </p:txBody>
        </p:sp>
        <p:sp>
          <p:nvSpPr>
            <p:cNvPr id="75976" name="Rectangle 1651"/>
            <p:cNvSpPr>
              <a:spLocks noChangeArrowheads="1"/>
            </p:cNvSpPr>
            <p:nvPr/>
          </p:nvSpPr>
          <p:spPr bwMode="auto">
            <a:xfrm>
              <a:off x="4927" y="9076"/>
              <a:ext cx="8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umol/l</a:t>
              </a:r>
              <a:endParaRPr lang="cs-CZ" altLang="cs-CZ"/>
            </a:p>
          </p:txBody>
        </p:sp>
        <p:sp>
          <p:nvSpPr>
            <p:cNvPr id="75977" name="Rectangle 1652"/>
            <p:cNvSpPr>
              <a:spLocks noChangeArrowheads="1"/>
            </p:cNvSpPr>
            <p:nvPr/>
          </p:nvSpPr>
          <p:spPr bwMode="auto">
            <a:xfrm>
              <a:off x="6479" y="9076"/>
              <a:ext cx="104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600" b="0">
                  <a:solidFill>
                    <a:srgbClr val="000000"/>
                  </a:solidFill>
                </a:rPr>
                <a:t>(7,2-29)</a:t>
              </a:r>
              <a:endParaRPr lang="cs-CZ" altLang="cs-CZ"/>
            </a:p>
          </p:txBody>
        </p:sp>
        <p:sp>
          <p:nvSpPr>
            <p:cNvPr id="75978" name="Line 1653"/>
            <p:cNvSpPr>
              <a:spLocks noChangeShapeType="1"/>
            </p:cNvSpPr>
            <p:nvPr/>
          </p:nvSpPr>
          <p:spPr bwMode="auto">
            <a:xfrm>
              <a:off x="1417" y="1417"/>
              <a:ext cx="0" cy="8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79" name="Rectangle 1654"/>
            <p:cNvSpPr>
              <a:spLocks noChangeArrowheads="1"/>
            </p:cNvSpPr>
            <p:nvPr/>
          </p:nvSpPr>
          <p:spPr bwMode="auto">
            <a:xfrm>
              <a:off x="1417" y="1417"/>
              <a:ext cx="24" cy="80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80" name="Line 1655"/>
            <p:cNvSpPr>
              <a:spLocks noChangeShapeType="1"/>
            </p:cNvSpPr>
            <p:nvPr/>
          </p:nvSpPr>
          <p:spPr bwMode="auto">
            <a:xfrm>
              <a:off x="3685" y="1443"/>
              <a:ext cx="0" cy="80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81" name="Rectangle 1656"/>
            <p:cNvSpPr>
              <a:spLocks noChangeArrowheads="1"/>
            </p:cNvSpPr>
            <p:nvPr/>
          </p:nvSpPr>
          <p:spPr bwMode="auto">
            <a:xfrm>
              <a:off x="3685" y="1443"/>
              <a:ext cx="24" cy="80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82" name="Line 1657"/>
            <p:cNvSpPr>
              <a:spLocks noChangeShapeType="1"/>
            </p:cNvSpPr>
            <p:nvPr/>
          </p:nvSpPr>
          <p:spPr bwMode="auto">
            <a:xfrm>
              <a:off x="4878" y="1443"/>
              <a:ext cx="0" cy="80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83" name="Rectangle 1658"/>
            <p:cNvSpPr>
              <a:spLocks noChangeArrowheads="1"/>
            </p:cNvSpPr>
            <p:nvPr/>
          </p:nvSpPr>
          <p:spPr bwMode="auto">
            <a:xfrm>
              <a:off x="4878" y="1443"/>
              <a:ext cx="24" cy="80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84" name="Line 1659"/>
            <p:cNvSpPr>
              <a:spLocks noChangeShapeType="1"/>
            </p:cNvSpPr>
            <p:nvPr/>
          </p:nvSpPr>
          <p:spPr bwMode="auto">
            <a:xfrm>
              <a:off x="6072" y="1443"/>
              <a:ext cx="0" cy="80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85" name="Rectangle 1660"/>
            <p:cNvSpPr>
              <a:spLocks noChangeArrowheads="1"/>
            </p:cNvSpPr>
            <p:nvPr/>
          </p:nvSpPr>
          <p:spPr bwMode="auto">
            <a:xfrm>
              <a:off x="6072" y="1443"/>
              <a:ext cx="24" cy="80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86" name="Line 1661"/>
            <p:cNvSpPr>
              <a:spLocks noChangeShapeType="1"/>
            </p:cNvSpPr>
            <p:nvPr/>
          </p:nvSpPr>
          <p:spPr bwMode="auto">
            <a:xfrm>
              <a:off x="7767" y="1443"/>
              <a:ext cx="0" cy="80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87" name="Rectangle 1662"/>
            <p:cNvSpPr>
              <a:spLocks noChangeArrowheads="1"/>
            </p:cNvSpPr>
            <p:nvPr/>
          </p:nvSpPr>
          <p:spPr bwMode="auto">
            <a:xfrm>
              <a:off x="7767" y="1443"/>
              <a:ext cx="1" cy="80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88" name="Line 1663"/>
            <p:cNvSpPr>
              <a:spLocks noChangeShapeType="1"/>
            </p:cNvSpPr>
            <p:nvPr/>
          </p:nvSpPr>
          <p:spPr bwMode="auto">
            <a:xfrm>
              <a:off x="1441" y="1417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89" name="Rectangle 1664"/>
            <p:cNvSpPr>
              <a:spLocks noChangeArrowheads="1"/>
            </p:cNvSpPr>
            <p:nvPr/>
          </p:nvSpPr>
          <p:spPr bwMode="auto">
            <a:xfrm>
              <a:off x="1441" y="1417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90" name="Line 1665"/>
            <p:cNvSpPr>
              <a:spLocks noChangeShapeType="1"/>
            </p:cNvSpPr>
            <p:nvPr/>
          </p:nvSpPr>
          <p:spPr bwMode="auto">
            <a:xfrm>
              <a:off x="1441" y="1812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91" name="Rectangle 1666"/>
            <p:cNvSpPr>
              <a:spLocks noChangeArrowheads="1"/>
            </p:cNvSpPr>
            <p:nvPr/>
          </p:nvSpPr>
          <p:spPr bwMode="auto">
            <a:xfrm>
              <a:off x="1441" y="1812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92" name="Line 1667"/>
            <p:cNvSpPr>
              <a:spLocks noChangeShapeType="1"/>
            </p:cNvSpPr>
            <p:nvPr/>
          </p:nvSpPr>
          <p:spPr bwMode="auto">
            <a:xfrm>
              <a:off x="1441" y="2207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93" name="Rectangle 1668"/>
            <p:cNvSpPr>
              <a:spLocks noChangeArrowheads="1"/>
            </p:cNvSpPr>
            <p:nvPr/>
          </p:nvSpPr>
          <p:spPr bwMode="auto">
            <a:xfrm>
              <a:off x="1441" y="2207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94" name="Line 1669"/>
            <p:cNvSpPr>
              <a:spLocks noChangeShapeType="1"/>
            </p:cNvSpPr>
            <p:nvPr/>
          </p:nvSpPr>
          <p:spPr bwMode="auto">
            <a:xfrm>
              <a:off x="1441" y="2628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95" name="Rectangle 1670"/>
            <p:cNvSpPr>
              <a:spLocks noChangeArrowheads="1"/>
            </p:cNvSpPr>
            <p:nvPr/>
          </p:nvSpPr>
          <p:spPr bwMode="auto">
            <a:xfrm>
              <a:off x="1441" y="2628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96" name="Line 1671"/>
            <p:cNvSpPr>
              <a:spLocks noChangeShapeType="1"/>
            </p:cNvSpPr>
            <p:nvPr/>
          </p:nvSpPr>
          <p:spPr bwMode="auto">
            <a:xfrm>
              <a:off x="1441" y="3022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97" name="Rectangle 1672"/>
            <p:cNvSpPr>
              <a:spLocks noChangeArrowheads="1"/>
            </p:cNvSpPr>
            <p:nvPr/>
          </p:nvSpPr>
          <p:spPr bwMode="auto">
            <a:xfrm>
              <a:off x="1441" y="3022"/>
              <a:ext cx="6326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998" name="Line 1673"/>
            <p:cNvSpPr>
              <a:spLocks noChangeShapeType="1"/>
            </p:cNvSpPr>
            <p:nvPr/>
          </p:nvSpPr>
          <p:spPr bwMode="auto">
            <a:xfrm>
              <a:off x="1441" y="3417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99" name="Rectangle 1674"/>
            <p:cNvSpPr>
              <a:spLocks noChangeArrowheads="1"/>
            </p:cNvSpPr>
            <p:nvPr/>
          </p:nvSpPr>
          <p:spPr bwMode="auto">
            <a:xfrm>
              <a:off x="1441" y="3417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00" name="Line 1675"/>
            <p:cNvSpPr>
              <a:spLocks noChangeShapeType="1"/>
            </p:cNvSpPr>
            <p:nvPr/>
          </p:nvSpPr>
          <p:spPr bwMode="auto">
            <a:xfrm>
              <a:off x="1441" y="3812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01" name="Rectangle 1676"/>
            <p:cNvSpPr>
              <a:spLocks noChangeArrowheads="1"/>
            </p:cNvSpPr>
            <p:nvPr/>
          </p:nvSpPr>
          <p:spPr bwMode="auto">
            <a:xfrm>
              <a:off x="1441" y="3812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02" name="Line 1677"/>
            <p:cNvSpPr>
              <a:spLocks noChangeShapeType="1"/>
            </p:cNvSpPr>
            <p:nvPr/>
          </p:nvSpPr>
          <p:spPr bwMode="auto">
            <a:xfrm>
              <a:off x="1441" y="4233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03" name="Rectangle 1678"/>
            <p:cNvSpPr>
              <a:spLocks noChangeArrowheads="1"/>
            </p:cNvSpPr>
            <p:nvPr/>
          </p:nvSpPr>
          <p:spPr bwMode="auto">
            <a:xfrm>
              <a:off x="1441" y="4233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04" name="Line 1679"/>
            <p:cNvSpPr>
              <a:spLocks noChangeShapeType="1"/>
            </p:cNvSpPr>
            <p:nvPr/>
          </p:nvSpPr>
          <p:spPr bwMode="auto">
            <a:xfrm>
              <a:off x="1441" y="4628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05" name="Rectangle 1680"/>
            <p:cNvSpPr>
              <a:spLocks noChangeArrowheads="1"/>
            </p:cNvSpPr>
            <p:nvPr/>
          </p:nvSpPr>
          <p:spPr bwMode="auto">
            <a:xfrm>
              <a:off x="1441" y="4628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06" name="Line 1681"/>
            <p:cNvSpPr>
              <a:spLocks noChangeShapeType="1"/>
            </p:cNvSpPr>
            <p:nvPr/>
          </p:nvSpPr>
          <p:spPr bwMode="auto">
            <a:xfrm>
              <a:off x="1441" y="5022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07" name="Rectangle 1682"/>
            <p:cNvSpPr>
              <a:spLocks noChangeArrowheads="1"/>
            </p:cNvSpPr>
            <p:nvPr/>
          </p:nvSpPr>
          <p:spPr bwMode="auto">
            <a:xfrm>
              <a:off x="1441" y="5022"/>
              <a:ext cx="6326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08" name="Line 1683"/>
            <p:cNvSpPr>
              <a:spLocks noChangeShapeType="1"/>
            </p:cNvSpPr>
            <p:nvPr/>
          </p:nvSpPr>
          <p:spPr bwMode="auto">
            <a:xfrm>
              <a:off x="1441" y="5417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09" name="Rectangle 1684"/>
            <p:cNvSpPr>
              <a:spLocks noChangeArrowheads="1"/>
            </p:cNvSpPr>
            <p:nvPr/>
          </p:nvSpPr>
          <p:spPr bwMode="auto">
            <a:xfrm>
              <a:off x="1441" y="5417"/>
              <a:ext cx="6326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10" name="Line 1685"/>
            <p:cNvSpPr>
              <a:spLocks noChangeShapeType="1"/>
            </p:cNvSpPr>
            <p:nvPr/>
          </p:nvSpPr>
          <p:spPr bwMode="auto">
            <a:xfrm>
              <a:off x="1441" y="5838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11" name="Rectangle 1686"/>
            <p:cNvSpPr>
              <a:spLocks noChangeArrowheads="1"/>
            </p:cNvSpPr>
            <p:nvPr/>
          </p:nvSpPr>
          <p:spPr bwMode="auto">
            <a:xfrm>
              <a:off x="1441" y="5838"/>
              <a:ext cx="6326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12" name="Line 1687"/>
            <p:cNvSpPr>
              <a:spLocks noChangeShapeType="1"/>
            </p:cNvSpPr>
            <p:nvPr/>
          </p:nvSpPr>
          <p:spPr bwMode="auto">
            <a:xfrm>
              <a:off x="1441" y="6233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13" name="Rectangle 1688"/>
            <p:cNvSpPr>
              <a:spLocks noChangeArrowheads="1"/>
            </p:cNvSpPr>
            <p:nvPr/>
          </p:nvSpPr>
          <p:spPr bwMode="auto">
            <a:xfrm>
              <a:off x="1441" y="6233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14" name="Line 1689"/>
            <p:cNvSpPr>
              <a:spLocks noChangeShapeType="1"/>
            </p:cNvSpPr>
            <p:nvPr/>
          </p:nvSpPr>
          <p:spPr bwMode="auto">
            <a:xfrm>
              <a:off x="1441" y="6628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15" name="Rectangle 1690"/>
            <p:cNvSpPr>
              <a:spLocks noChangeArrowheads="1"/>
            </p:cNvSpPr>
            <p:nvPr/>
          </p:nvSpPr>
          <p:spPr bwMode="auto">
            <a:xfrm>
              <a:off x="1441" y="6628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16" name="Line 1691"/>
            <p:cNvSpPr>
              <a:spLocks noChangeShapeType="1"/>
            </p:cNvSpPr>
            <p:nvPr/>
          </p:nvSpPr>
          <p:spPr bwMode="auto">
            <a:xfrm>
              <a:off x="1441" y="7023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17" name="Rectangle 1692"/>
            <p:cNvSpPr>
              <a:spLocks noChangeArrowheads="1"/>
            </p:cNvSpPr>
            <p:nvPr/>
          </p:nvSpPr>
          <p:spPr bwMode="auto">
            <a:xfrm>
              <a:off x="1441" y="7023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18" name="Line 1693"/>
            <p:cNvSpPr>
              <a:spLocks noChangeShapeType="1"/>
            </p:cNvSpPr>
            <p:nvPr/>
          </p:nvSpPr>
          <p:spPr bwMode="auto">
            <a:xfrm>
              <a:off x="1441" y="7444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19" name="Rectangle 1694"/>
            <p:cNvSpPr>
              <a:spLocks noChangeArrowheads="1"/>
            </p:cNvSpPr>
            <p:nvPr/>
          </p:nvSpPr>
          <p:spPr bwMode="auto">
            <a:xfrm>
              <a:off x="1441" y="7444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20" name="Line 1695"/>
            <p:cNvSpPr>
              <a:spLocks noChangeShapeType="1"/>
            </p:cNvSpPr>
            <p:nvPr/>
          </p:nvSpPr>
          <p:spPr bwMode="auto">
            <a:xfrm>
              <a:off x="1441" y="7838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21" name="Rectangle 1696"/>
            <p:cNvSpPr>
              <a:spLocks noChangeArrowheads="1"/>
            </p:cNvSpPr>
            <p:nvPr/>
          </p:nvSpPr>
          <p:spPr bwMode="auto">
            <a:xfrm>
              <a:off x="1441" y="7838"/>
              <a:ext cx="6326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22" name="Line 1697"/>
            <p:cNvSpPr>
              <a:spLocks noChangeShapeType="1"/>
            </p:cNvSpPr>
            <p:nvPr/>
          </p:nvSpPr>
          <p:spPr bwMode="auto">
            <a:xfrm>
              <a:off x="1441" y="8233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23" name="Rectangle 1698"/>
            <p:cNvSpPr>
              <a:spLocks noChangeArrowheads="1"/>
            </p:cNvSpPr>
            <p:nvPr/>
          </p:nvSpPr>
          <p:spPr bwMode="auto">
            <a:xfrm>
              <a:off x="1441" y="8233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24" name="Line 1699"/>
            <p:cNvSpPr>
              <a:spLocks noChangeShapeType="1"/>
            </p:cNvSpPr>
            <p:nvPr/>
          </p:nvSpPr>
          <p:spPr bwMode="auto">
            <a:xfrm>
              <a:off x="1441" y="8628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25" name="Rectangle 1700"/>
            <p:cNvSpPr>
              <a:spLocks noChangeArrowheads="1"/>
            </p:cNvSpPr>
            <p:nvPr/>
          </p:nvSpPr>
          <p:spPr bwMode="auto">
            <a:xfrm>
              <a:off x="1441" y="8628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26" name="Line 1701"/>
            <p:cNvSpPr>
              <a:spLocks noChangeShapeType="1"/>
            </p:cNvSpPr>
            <p:nvPr/>
          </p:nvSpPr>
          <p:spPr bwMode="auto">
            <a:xfrm>
              <a:off x="1441" y="9049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27" name="Rectangle 1702"/>
            <p:cNvSpPr>
              <a:spLocks noChangeArrowheads="1"/>
            </p:cNvSpPr>
            <p:nvPr/>
          </p:nvSpPr>
          <p:spPr bwMode="auto">
            <a:xfrm>
              <a:off x="1441" y="9049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6028" name="Line 1703"/>
            <p:cNvSpPr>
              <a:spLocks noChangeShapeType="1"/>
            </p:cNvSpPr>
            <p:nvPr/>
          </p:nvSpPr>
          <p:spPr bwMode="auto">
            <a:xfrm>
              <a:off x="1441" y="9444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29" name="Rectangle 1704"/>
            <p:cNvSpPr>
              <a:spLocks noChangeArrowheads="1"/>
            </p:cNvSpPr>
            <p:nvPr/>
          </p:nvSpPr>
          <p:spPr bwMode="auto">
            <a:xfrm>
              <a:off x="1441" y="9444"/>
              <a:ext cx="6326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</p:grpSp>
      <p:grpSp>
        <p:nvGrpSpPr>
          <p:cNvPr id="75782" name="Group 1705"/>
          <p:cNvGrpSpPr>
            <a:grpSpLocks noChangeAspect="1"/>
          </p:cNvGrpSpPr>
          <p:nvPr/>
        </p:nvGrpSpPr>
        <p:grpSpPr bwMode="auto">
          <a:xfrm>
            <a:off x="4787900" y="692150"/>
            <a:ext cx="4140200" cy="1763713"/>
            <a:chOff x="2902" y="10800"/>
            <a:chExt cx="6520" cy="2778"/>
          </a:xfrm>
        </p:grpSpPr>
        <p:sp>
          <p:nvSpPr>
            <p:cNvPr id="75845" name="AutoShape 1706"/>
            <p:cNvSpPr>
              <a:spLocks noChangeAspect="1" noChangeArrowheads="1"/>
            </p:cNvSpPr>
            <p:nvPr/>
          </p:nvSpPr>
          <p:spPr bwMode="auto">
            <a:xfrm>
              <a:off x="2902" y="10800"/>
              <a:ext cx="6520" cy="2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46" name="Rectangle 1707"/>
            <p:cNvSpPr>
              <a:spLocks noChangeArrowheads="1"/>
            </p:cNvSpPr>
            <p:nvPr/>
          </p:nvSpPr>
          <p:spPr bwMode="auto">
            <a:xfrm>
              <a:off x="2977" y="10873"/>
              <a:ext cx="23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FF0000"/>
                  </a:solidFill>
                </a:rPr>
                <a:t>K</a:t>
              </a:r>
              <a:endParaRPr lang="cs-CZ" altLang="cs-CZ"/>
            </a:p>
          </p:txBody>
        </p:sp>
        <p:sp>
          <p:nvSpPr>
            <p:cNvPr id="75847" name="Rectangle 1708"/>
            <p:cNvSpPr>
              <a:spLocks noChangeArrowheads="1"/>
            </p:cNvSpPr>
            <p:nvPr/>
          </p:nvSpPr>
          <p:spPr bwMode="auto">
            <a:xfrm>
              <a:off x="3197" y="10825"/>
              <a:ext cx="1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200">
                  <a:solidFill>
                    <a:srgbClr val="FF3300"/>
                  </a:solidFill>
                </a:rPr>
                <a:t>+</a:t>
              </a:r>
              <a:endParaRPr lang="cs-CZ" altLang="cs-CZ">
                <a:solidFill>
                  <a:srgbClr val="FF3300"/>
                </a:solidFill>
              </a:endParaRPr>
            </a:p>
          </p:txBody>
        </p:sp>
        <p:sp>
          <p:nvSpPr>
            <p:cNvPr id="75848" name="Rectangle 1709"/>
            <p:cNvSpPr>
              <a:spLocks noChangeArrowheads="1"/>
            </p:cNvSpPr>
            <p:nvPr/>
          </p:nvSpPr>
          <p:spPr bwMode="auto">
            <a:xfrm>
              <a:off x="5597" y="10898"/>
              <a:ext cx="5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FF0000"/>
                  </a:solidFill>
                </a:rPr>
                <a:t>3,74</a:t>
              </a:r>
              <a:endParaRPr lang="cs-CZ" altLang="cs-CZ"/>
            </a:p>
          </p:txBody>
        </p:sp>
        <p:sp>
          <p:nvSpPr>
            <p:cNvPr id="75849" name="Rectangle 1710"/>
            <p:cNvSpPr>
              <a:spLocks noChangeArrowheads="1"/>
            </p:cNvSpPr>
            <p:nvPr/>
          </p:nvSpPr>
          <p:spPr bwMode="auto">
            <a:xfrm>
              <a:off x="6505" y="10898"/>
              <a:ext cx="89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850" name="Rectangle 1711"/>
            <p:cNvSpPr>
              <a:spLocks noChangeArrowheads="1"/>
            </p:cNvSpPr>
            <p:nvPr/>
          </p:nvSpPr>
          <p:spPr bwMode="auto">
            <a:xfrm>
              <a:off x="8050" y="10898"/>
              <a:ext cx="10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000000"/>
                  </a:solidFill>
                </a:rPr>
                <a:t>(3,8-5,0)</a:t>
              </a:r>
              <a:endParaRPr lang="cs-CZ" altLang="cs-CZ"/>
            </a:p>
          </p:txBody>
        </p:sp>
        <p:sp>
          <p:nvSpPr>
            <p:cNvPr id="75851" name="Rectangle 1712"/>
            <p:cNvSpPr>
              <a:spLocks noChangeArrowheads="1"/>
            </p:cNvSpPr>
            <p:nvPr/>
          </p:nvSpPr>
          <p:spPr bwMode="auto">
            <a:xfrm>
              <a:off x="2977" y="11335"/>
              <a:ext cx="3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Na</a:t>
              </a:r>
              <a:endParaRPr lang="cs-CZ" altLang="cs-CZ"/>
            </a:p>
          </p:txBody>
        </p:sp>
        <p:sp>
          <p:nvSpPr>
            <p:cNvPr id="75852" name="Rectangle 1713"/>
            <p:cNvSpPr>
              <a:spLocks noChangeArrowheads="1"/>
            </p:cNvSpPr>
            <p:nvPr/>
          </p:nvSpPr>
          <p:spPr bwMode="auto">
            <a:xfrm>
              <a:off x="3295" y="11285"/>
              <a:ext cx="1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200" b="0">
                  <a:solidFill>
                    <a:srgbClr val="000000"/>
                  </a:solidFill>
                </a:rPr>
                <a:t>+</a:t>
              </a:r>
              <a:endParaRPr lang="cs-CZ" altLang="cs-CZ"/>
            </a:p>
          </p:txBody>
        </p:sp>
        <p:sp>
          <p:nvSpPr>
            <p:cNvPr id="75853" name="Rectangle 1714"/>
            <p:cNvSpPr>
              <a:spLocks noChangeArrowheads="1"/>
            </p:cNvSpPr>
            <p:nvPr/>
          </p:nvSpPr>
          <p:spPr bwMode="auto">
            <a:xfrm>
              <a:off x="5525" y="11335"/>
              <a:ext cx="67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143,5</a:t>
              </a:r>
              <a:endParaRPr lang="cs-CZ" altLang="cs-CZ"/>
            </a:p>
          </p:txBody>
        </p:sp>
        <p:sp>
          <p:nvSpPr>
            <p:cNvPr id="75854" name="Rectangle 1715"/>
            <p:cNvSpPr>
              <a:spLocks noChangeArrowheads="1"/>
            </p:cNvSpPr>
            <p:nvPr/>
          </p:nvSpPr>
          <p:spPr bwMode="auto">
            <a:xfrm>
              <a:off x="6505" y="11335"/>
              <a:ext cx="8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855" name="Rectangle 1716"/>
            <p:cNvSpPr>
              <a:spLocks noChangeArrowheads="1"/>
            </p:cNvSpPr>
            <p:nvPr/>
          </p:nvSpPr>
          <p:spPr bwMode="auto">
            <a:xfrm>
              <a:off x="7975" y="11335"/>
              <a:ext cx="12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(137-146)</a:t>
              </a:r>
              <a:endParaRPr lang="cs-CZ" altLang="cs-CZ"/>
            </a:p>
          </p:txBody>
        </p:sp>
        <p:sp>
          <p:nvSpPr>
            <p:cNvPr id="75856" name="Rectangle 1717"/>
            <p:cNvSpPr>
              <a:spLocks noChangeArrowheads="1"/>
            </p:cNvSpPr>
            <p:nvPr/>
          </p:nvSpPr>
          <p:spPr bwMode="auto">
            <a:xfrm>
              <a:off x="2977" y="11770"/>
              <a:ext cx="28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Cl</a:t>
              </a:r>
              <a:endParaRPr lang="cs-CZ" altLang="cs-CZ"/>
            </a:p>
          </p:txBody>
        </p:sp>
        <p:sp>
          <p:nvSpPr>
            <p:cNvPr id="75857" name="Rectangle 1718"/>
            <p:cNvSpPr>
              <a:spLocks noChangeArrowheads="1"/>
            </p:cNvSpPr>
            <p:nvPr/>
          </p:nvSpPr>
          <p:spPr bwMode="auto">
            <a:xfrm>
              <a:off x="3245" y="11723"/>
              <a:ext cx="8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200" b="0">
                  <a:solidFill>
                    <a:srgbClr val="000000"/>
                  </a:solidFill>
                </a:rPr>
                <a:t>-</a:t>
              </a:r>
              <a:endParaRPr lang="cs-CZ" altLang="cs-CZ"/>
            </a:p>
          </p:txBody>
        </p:sp>
        <p:sp>
          <p:nvSpPr>
            <p:cNvPr id="75858" name="Rectangle 1719"/>
            <p:cNvSpPr>
              <a:spLocks noChangeArrowheads="1"/>
            </p:cNvSpPr>
            <p:nvPr/>
          </p:nvSpPr>
          <p:spPr bwMode="auto">
            <a:xfrm>
              <a:off x="5525" y="11770"/>
              <a:ext cx="67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106,8</a:t>
              </a:r>
              <a:endParaRPr lang="cs-CZ" altLang="cs-CZ"/>
            </a:p>
          </p:txBody>
        </p:sp>
        <p:sp>
          <p:nvSpPr>
            <p:cNvPr id="75859" name="Rectangle 1720"/>
            <p:cNvSpPr>
              <a:spLocks noChangeArrowheads="1"/>
            </p:cNvSpPr>
            <p:nvPr/>
          </p:nvSpPr>
          <p:spPr bwMode="auto">
            <a:xfrm>
              <a:off x="6505" y="11770"/>
              <a:ext cx="8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860" name="Rectangle 1721"/>
            <p:cNvSpPr>
              <a:spLocks noChangeArrowheads="1"/>
            </p:cNvSpPr>
            <p:nvPr/>
          </p:nvSpPr>
          <p:spPr bwMode="auto">
            <a:xfrm>
              <a:off x="8050" y="11770"/>
              <a:ext cx="10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(97-108)</a:t>
              </a:r>
              <a:endParaRPr lang="cs-CZ" altLang="cs-CZ"/>
            </a:p>
          </p:txBody>
        </p:sp>
        <p:sp>
          <p:nvSpPr>
            <p:cNvPr id="75861" name="Rectangle 1722"/>
            <p:cNvSpPr>
              <a:spLocks noChangeArrowheads="1"/>
            </p:cNvSpPr>
            <p:nvPr/>
          </p:nvSpPr>
          <p:spPr bwMode="auto">
            <a:xfrm>
              <a:off x="2977" y="12160"/>
              <a:ext cx="41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Mg</a:t>
              </a:r>
              <a:endParaRPr lang="cs-CZ" altLang="cs-CZ"/>
            </a:p>
          </p:txBody>
        </p:sp>
        <p:sp>
          <p:nvSpPr>
            <p:cNvPr id="75862" name="Rectangle 1723"/>
            <p:cNvSpPr>
              <a:spLocks noChangeArrowheads="1"/>
            </p:cNvSpPr>
            <p:nvPr/>
          </p:nvSpPr>
          <p:spPr bwMode="auto">
            <a:xfrm>
              <a:off x="5597" y="12160"/>
              <a:ext cx="5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0,74</a:t>
              </a:r>
              <a:endParaRPr lang="cs-CZ" altLang="cs-CZ"/>
            </a:p>
          </p:txBody>
        </p:sp>
        <p:sp>
          <p:nvSpPr>
            <p:cNvPr id="75863" name="Rectangle 1724"/>
            <p:cNvSpPr>
              <a:spLocks noChangeArrowheads="1"/>
            </p:cNvSpPr>
            <p:nvPr/>
          </p:nvSpPr>
          <p:spPr bwMode="auto">
            <a:xfrm>
              <a:off x="6505" y="12160"/>
              <a:ext cx="8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864" name="Rectangle 1725"/>
            <p:cNvSpPr>
              <a:spLocks noChangeArrowheads="1"/>
            </p:cNvSpPr>
            <p:nvPr/>
          </p:nvSpPr>
          <p:spPr bwMode="auto">
            <a:xfrm>
              <a:off x="7927" y="12160"/>
              <a:ext cx="13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(0,66-0,91)</a:t>
              </a:r>
              <a:endParaRPr lang="cs-CZ" altLang="cs-CZ"/>
            </a:p>
          </p:txBody>
        </p:sp>
        <p:sp>
          <p:nvSpPr>
            <p:cNvPr id="75865" name="Rectangle 1726"/>
            <p:cNvSpPr>
              <a:spLocks noChangeArrowheads="1"/>
            </p:cNvSpPr>
            <p:nvPr/>
          </p:nvSpPr>
          <p:spPr bwMode="auto">
            <a:xfrm>
              <a:off x="2977" y="12523"/>
              <a:ext cx="1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P</a:t>
              </a:r>
              <a:endParaRPr lang="cs-CZ" altLang="cs-CZ"/>
            </a:p>
          </p:txBody>
        </p:sp>
        <p:sp>
          <p:nvSpPr>
            <p:cNvPr id="75866" name="Rectangle 1727"/>
            <p:cNvSpPr>
              <a:spLocks noChangeArrowheads="1"/>
            </p:cNvSpPr>
            <p:nvPr/>
          </p:nvSpPr>
          <p:spPr bwMode="auto">
            <a:xfrm>
              <a:off x="5597" y="12523"/>
              <a:ext cx="5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1,19</a:t>
              </a:r>
              <a:endParaRPr lang="cs-CZ" altLang="cs-CZ"/>
            </a:p>
          </p:txBody>
        </p:sp>
        <p:sp>
          <p:nvSpPr>
            <p:cNvPr id="75867" name="Rectangle 1728"/>
            <p:cNvSpPr>
              <a:spLocks noChangeArrowheads="1"/>
            </p:cNvSpPr>
            <p:nvPr/>
          </p:nvSpPr>
          <p:spPr bwMode="auto">
            <a:xfrm>
              <a:off x="6505" y="12523"/>
              <a:ext cx="8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mmol/l</a:t>
              </a:r>
              <a:endParaRPr lang="cs-CZ" altLang="cs-CZ"/>
            </a:p>
          </p:txBody>
        </p:sp>
        <p:sp>
          <p:nvSpPr>
            <p:cNvPr id="75868" name="Rectangle 1729"/>
            <p:cNvSpPr>
              <a:spLocks noChangeArrowheads="1"/>
            </p:cNvSpPr>
            <p:nvPr/>
          </p:nvSpPr>
          <p:spPr bwMode="auto">
            <a:xfrm>
              <a:off x="7927" y="12523"/>
              <a:ext cx="13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 b="0">
                  <a:solidFill>
                    <a:srgbClr val="000000"/>
                  </a:solidFill>
                </a:rPr>
                <a:t>(0,65-1,61)</a:t>
              </a:r>
              <a:endParaRPr lang="cs-CZ" altLang="cs-CZ"/>
            </a:p>
          </p:txBody>
        </p:sp>
        <p:sp>
          <p:nvSpPr>
            <p:cNvPr id="75869" name="Rectangle 1730"/>
            <p:cNvSpPr>
              <a:spLocks noChangeArrowheads="1"/>
            </p:cNvSpPr>
            <p:nvPr/>
          </p:nvSpPr>
          <p:spPr bwMode="auto">
            <a:xfrm>
              <a:off x="2977" y="12888"/>
              <a:ext cx="223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FF0000"/>
                  </a:solidFill>
                </a:rPr>
                <a:t>Laktát dehydrog.</a:t>
              </a:r>
              <a:endParaRPr lang="cs-CZ" altLang="cs-CZ"/>
            </a:p>
          </p:txBody>
        </p:sp>
        <p:sp>
          <p:nvSpPr>
            <p:cNvPr id="75870" name="Rectangle 1731"/>
            <p:cNvSpPr>
              <a:spLocks noChangeArrowheads="1"/>
            </p:cNvSpPr>
            <p:nvPr/>
          </p:nvSpPr>
          <p:spPr bwMode="auto">
            <a:xfrm>
              <a:off x="5597" y="12888"/>
              <a:ext cx="5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FF0000"/>
                  </a:solidFill>
                </a:rPr>
                <a:t>2,07</a:t>
              </a:r>
              <a:endParaRPr lang="cs-CZ" altLang="cs-CZ"/>
            </a:p>
          </p:txBody>
        </p:sp>
        <p:sp>
          <p:nvSpPr>
            <p:cNvPr id="75871" name="Rectangle 1732"/>
            <p:cNvSpPr>
              <a:spLocks noChangeArrowheads="1"/>
            </p:cNvSpPr>
            <p:nvPr/>
          </p:nvSpPr>
          <p:spPr bwMode="auto">
            <a:xfrm>
              <a:off x="6505" y="12888"/>
              <a:ext cx="7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000000"/>
                  </a:solidFill>
                </a:rPr>
                <a:t>ukat/l</a:t>
              </a:r>
              <a:endParaRPr lang="cs-CZ" altLang="cs-CZ"/>
            </a:p>
          </p:txBody>
        </p:sp>
        <p:sp>
          <p:nvSpPr>
            <p:cNvPr id="75872" name="Rectangle 1733"/>
            <p:cNvSpPr>
              <a:spLocks noChangeArrowheads="1"/>
            </p:cNvSpPr>
            <p:nvPr/>
          </p:nvSpPr>
          <p:spPr bwMode="auto">
            <a:xfrm>
              <a:off x="8050" y="12888"/>
              <a:ext cx="10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500">
                  <a:solidFill>
                    <a:srgbClr val="000000"/>
                  </a:solidFill>
                </a:rPr>
                <a:t>(3,5-7,0)</a:t>
              </a:r>
              <a:endParaRPr lang="cs-CZ" altLang="cs-CZ"/>
            </a:p>
          </p:txBody>
        </p:sp>
        <p:sp>
          <p:nvSpPr>
            <p:cNvPr id="75873" name="Line 1734"/>
            <p:cNvSpPr>
              <a:spLocks noChangeShapeType="1"/>
            </p:cNvSpPr>
            <p:nvPr/>
          </p:nvSpPr>
          <p:spPr bwMode="auto">
            <a:xfrm>
              <a:off x="2902" y="10800"/>
              <a:ext cx="0" cy="24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74" name="Rectangle 1735"/>
            <p:cNvSpPr>
              <a:spLocks noChangeArrowheads="1"/>
            </p:cNvSpPr>
            <p:nvPr/>
          </p:nvSpPr>
          <p:spPr bwMode="auto">
            <a:xfrm>
              <a:off x="2902" y="10800"/>
              <a:ext cx="25" cy="24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75" name="Line 1736"/>
            <p:cNvSpPr>
              <a:spLocks noChangeShapeType="1"/>
            </p:cNvSpPr>
            <p:nvPr/>
          </p:nvSpPr>
          <p:spPr bwMode="auto">
            <a:xfrm>
              <a:off x="5230" y="10824"/>
              <a:ext cx="0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76" name="Rectangle 1737"/>
            <p:cNvSpPr>
              <a:spLocks noChangeArrowheads="1"/>
            </p:cNvSpPr>
            <p:nvPr/>
          </p:nvSpPr>
          <p:spPr bwMode="auto">
            <a:xfrm>
              <a:off x="5230" y="10824"/>
              <a:ext cx="25" cy="24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77" name="Line 1738"/>
            <p:cNvSpPr>
              <a:spLocks noChangeShapeType="1"/>
            </p:cNvSpPr>
            <p:nvPr/>
          </p:nvSpPr>
          <p:spPr bwMode="auto">
            <a:xfrm>
              <a:off x="6456" y="10824"/>
              <a:ext cx="0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78" name="Rectangle 1739"/>
            <p:cNvSpPr>
              <a:spLocks noChangeArrowheads="1"/>
            </p:cNvSpPr>
            <p:nvPr/>
          </p:nvSpPr>
          <p:spPr bwMode="auto">
            <a:xfrm>
              <a:off x="6456" y="10824"/>
              <a:ext cx="24" cy="24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79" name="Line 1740"/>
            <p:cNvSpPr>
              <a:spLocks noChangeShapeType="1"/>
            </p:cNvSpPr>
            <p:nvPr/>
          </p:nvSpPr>
          <p:spPr bwMode="auto">
            <a:xfrm>
              <a:off x="7681" y="10824"/>
              <a:ext cx="0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80" name="Rectangle 1741"/>
            <p:cNvSpPr>
              <a:spLocks noChangeArrowheads="1"/>
            </p:cNvSpPr>
            <p:nvPr/>
          </p:nvSpPr>
          <p:spPr bwMode="auto">
            <a:xfrm>
              <a:off x="7681" y="10824"/>
              <a:ext cx="24" cy="24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81" name="Line 1742"/>
            <p:cNvSpPr>
              <a:spLocks noChangeShapeType="1"/>
            </p:cNvSpPr>
            <p:nvPr/>
          </p:nvSpPr>
          <p:spPr bwMode="auto">
            <a:xfrm>
              <a:off x="9421" y="10824"/>
              <a:ext cx="0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82" name="Rectangle 1743"/>
            <p:cNvSpPr>
              <a:spLocks noChangeArrowheads="1"/>
            </p:cNvSpPr>
            <p:nvPr/>
          </p:nvSpPr>
          <p:spPr bwMode="auto">
            <a:xfrm>
              <a:off x="9421" y="10824"/>
              <a:ext cx="1" cy="24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83" name="Line 1744"/>
            <p:cNvSpPr>
              <a:spLocks noChangeShapeType="1"/>
            </p:cNvSpPr>
            <p:nvPr/>
          </p:nvSpPr>
          <p:spPr bwMode="auto">
            <a:xfrm>
              <a:off x="2927" y="10800"/>
              <a:ext cx="64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84" name="Rectangle 1745"/>
            <p:cNvSpPr>
              <a:spLocks noChangeArrowheads="1"/>
            </p:cNvSpPr>
            <p:nvPr/>
          </p:nvSpPr>
          <p:spPr bwMode="auto">
            <a:xfrm>
              <a:off x="2927" y="10800"/>
              <a:ext cx="649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85" name="Line 1746"/>
            <p:cNvSpPr>
              <a:spLocks noChangeShapeType="1"/>
            </p:cNvSpPr>
            <p:nvPr/>
          </p:nvSpPr>
          <p:spPr bwMode="auto">
            <a:xfrm>
              <a:off x="2927" y="11237"/>
              <a:ext cx="64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86" name="Rectangle 1747"/>
            <p:cNvSpPr>
              <a:spLocks noChangeArrowheads="1"/>
            </p:cNvSpPr>
            <p:nvPr/>
          </p:nvSpPr>
          <p:spPr bwMode="auto">
            <a:xfrm>
              <a:off x="2927" y="11237"/>
              <a:ext cx="649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87" name="Line 1748"/>
            <p:cNvSpPr>
              <a:spLocks noChangeShapeType="1"/>
            </p:cNvSpPr>
            <p:nvPr/>
          </p:nvSpPr>
          <p:spPr bwMode="auto">
            <a:xfrm>
              <a:off x="2927" y="11674"/>
              <a:ext cx="64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88" name="Rectangle 1749"/>
            <p:cNvSpPr>
              <a:spLocks noChangeArrowheads="1"/>
            </p:cNvSpPr>
            <p:nvPr/>
          </p:nvSpPr>
          <p:spPr bwMode="auto">
            <a:xfrm>
              <a:off x="2927" y="11674"/>
              <a:ext cx="649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89" name="Line 1750"/>
            <p:cNvSpPr>
              <a:spLocks noChangeShapeType="1"/>
            </p:cNvSpPr>
            <p:nvPr/>
          </p:nvSpPr>
          <p:spPr bwMode="auto">
            <a:xfrm>
              <a:off x="2927" y="12111"/>
              <a:ext cx="64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90" name="Rectangle 1751"/>
            <p:cNvSpPr>
              <a:spLocks noChangeArrowheads="1"/>
            </p:cNvSpPr>
            <p:nvPr/>
          </p:nvSpPr>
          <p:spPr bwMode="auto">
            <a:xfrm>
              <a:off x="2927" y="12111"/>
              <a:ext cx="649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91" name="Line 1752"/>
            <p:cNvSpPr>
              <a:spLocks noChangeShapeType="1"/>
            </p:cNvSpPr>
            <p:nvPr/>
          </p:nvSpPr>
          <p:spPr bwMode="auto">
            <a:xfrm>
              <a:off x="2927" y="12499"/>
              <a:ext cx="64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92" name="Rectangle 1753"/>
            <p:cNvSpPr>
              <a:spLocks noChangeArrowheads="1"/>
            </p:cNvSpPr>
            <p:nvPr/>
          </p:nvSpPr>
          <p:spPr bwMode="auto">
            <a:xfrm>
              <a:off x="2927" y="12499"/>
              <a:ext cx="649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93" name="Line 1754"/>
            <p:cNvSpPr>
              <a:spLocks noChangeShapeType="1"/>
            </p:cNvSpPr>
            <p:nvPr/>
          </p:nvSpPr>
          <p:spPr bwMode="auto">
            <a:xfrm>
              <a:off x="2927" y="12864"/>
              <a:ext cx="64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94" name="Rectangle 1755"/>
            <p:cNvSpPr>
              <a:spLocks noChangeArrowheads="1"/>
            </p:cNvSpPr>
            <p:nvPr/>
          </p:nvSpPr>
          <p:spPr bwMode="auto">
            <a:xfrm>
              <a:off x="2927" y="12864"/>
              <a:ext cx="649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95" name="Line 1756"/>
            <p:cNvSpPr>
              <a:spLocks noChangeShapeType="1"/>
            </p:cNvSpPr>
            <p:nvPr/>
          </p:nvSpPr>
          <p:spPr bwMode="auto">
            <a:xfrm>
              <a:off x="2927" y="13228"/>
              <a:ext cx="649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96" name="Rectangle 1757"/>
            <p:cNvSpPr>
              <a:spLocks noChangeArrowheads="1"/>
            </p:cNvSpPr>
            <p:nvPr/>
          </p:nvSpPr>
          <p:spPr bwMode="auto">
            <a:xfrm>
              <a:off x="2927" y="13228"/>
              <a:ext cx="649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</p:grpSp>
      <p:grpSp>
        <p:nvGrpSpPr>
          <p:cNvPr id="75783" name="Group 1760"/>
          <p:cNvGrpSpPr>
            <a:grpSpLocks noChangeAspect="1"/>
          </p:cNvGrpSpPr>
          <p:nvPr/>
        </p:nvGrpSpPr>
        <p:grpSpPr bwMode="auto">
          <a:xfrm>
            <a:off x="4859338" y="2781300"/>
            <a:ext cx="4032250" cy="2030413"/>
            <a:chOff x="1417" y="1693"/>
            <a:chExt cx="6351" cy="3197"/>
          </a:xfrm>
        </p:grpSpPr>
        <p:sp>
          <p:nvSpPr>
            <p:cNvPr id="75784" name="AutoShape 1761"/>
            <p:cNvSpPr>
              <a:spLocks noChangeAspect="1" noChangeArrowheads="1"/>
            </p:cNvSpPr>
            <p:nvPr/>
          </p:nvSpPr>
          <p:spPr bwMode="auto">
            <a:xfrm>
              <a:off x="1417" y="1693"/>
              <a:ext cx="6351" cy="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785" name="Rectangle 1762"/>
            <p:cNvSpPr>
              <a:spLocks noChangeArrowheads="1"/>
            </p:cNvSpPr>
            <p:nvPr/>
          </p:nvSpPr>
          <p:spPr bwMode="auto">
            <a:xfrm>
              <a:off x="1490" y="1718"/>
              <a:ext cx="144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CYFRA21-1</a:t>
              </a:r>
              <a:endParaRPr lang="cs-CZ" altLang="cs-CZ"/>
            </a:p>
          </p:txBody>
        </p:sp>
        <p:sp>
          <p:nvSpPr>
            <p:cNvPr id="75786" name="Rectangle 1763"/>
            <p:cNvSpPr>
              <a:spLocks noChangeArrowheads="1"/>
            </p:cNvSpPr>
            <p:nvPr/>
          </p:nvSpPr>
          <p:spPr bwMode="auto">
            <a:xfrm>
              <a:off x="4042" y="1718"/>
              <a:ext cx="4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3,24</a:t>
              </a:r>
              <a:endParaRPr lang="cs-CZ" altLang="cs-CZ"/>
            </a:p>
          </p:txBody>
        </p:sp>
        <p:sp>
          <p:nvSpPr>
            <p:cNvPr id="75787" name="Rectangle 1764"/>
            <p:cNvSpPr>
              <a:spLocks noChangeArrowheads="1"/>
            </p:cNvSpPr>
            <p:nvPr/>
          </p:nvSpPr>
          <p:spPr bwMode="auto">
            <a:xfrm>
              <a:off x="4925" y="1718"/>
              <a:ext cx="43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ug/l</a:t>
              </a:r>
              <a:endParaRPr lang="cs-CZ" altLang="cs-CZ"/>
            </a:p>
          </p:txBody>
        </p:sp>
        <p:sp>
          <p:nvSpPr>
            <p:cNvPr id="75788" name="Rectangle 1765"/>
            <p:cNvSpPr>
              <a:spLocks noChangeArrowheads="1"/>
            </p:cNvSpPr>
            <p:nvPr/>
          </p:nvSpPr>
          <p:spPr bwMode="auto">
            <a:xfrm>
              <a:off x="6550" y="1718"/>
              <a:ext cx="76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(0-3,3)</a:t>
              </a:r>
              <a:endParaRPr lang="cs-CZ" altLang="cs-CZ"/>
            </a:p>
          </p:txBody>
        </p:sp>
        <p:sp>
          <p:nvSpPr>
            <p:cNvPr id="75789" name="Rectangle 1766"/>
            <p:cNvSpPr>
              <a:spLocks noChangeArrowheads="1"/>
            </p:cNvSpPr>
            <p:nvPr/>
          </p:nvSpPr>
          <p:spPr bwMode="auto">
            <a:xfrm>
              <a:off x="1490" y="2095"/>
              <a:ext cx="52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NSE</a:t>
              </a:r>
              <a:endParaRPr lang="cs-CZ" altLang="cs-CZ"/>
            </a:p>
          </p:txBody>
        </p:sp>
        <p:sp>
          <p:nvSpPr>
            <p:cNvPr id="75790" name="Rectangle 1767"/>
            <p:cNvSpPr>
              <a:spLocks noChangeArrowheads="1"/>
            </p:cNvSpPr>
            <p:nvPr/>
          </p:nvSpPr>
          <p:spPr bwMode="auto">
            <a:xfrm>
              <a:off x="4042" y="2095"/>
              <a:ext cx="4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8,57</a:t>
              </a:r>
              <a:endParaRPr lang="cs-CZ" altLang="cs-CZ"/>
            </a:p>
          </p:txBody>
        </p:sp>
        <p:sp>
          <p:nvSpPr>
            <p:cNvPr id="75791" name="Rectangle 1768"/>
            <p:cNvSpPr>
              <a:spLocks noChangeArrowheads="1"/>
            </p:cNvSpPr>
            <p:nvPr/>
          </p:nvSpPr>
          <p:spPr bwMode="auto">
            <a:xfrm>
              <a:off x="4925" y="2095"/>
              <a:ext cx="43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ug/l</a:t>
              </a:r>
              <a:endParaRPr lang="cs-CZ" altLang="cs-CZ"/>
            </a:p>
          </p:txBody>
        </p:sp>
        <p:sp>
          <p:nvSpPr>
            <p:cNvPr id="75792" name="Rectangle 1769"/>
            <p:cNvSpPr>
              <a:spLocks noChangeArrowheads="1"/>
            </p:cNvSpPr>
            <p:nvPr/>
          </p:nvSpPr>
          <p:spPr bwMode="auto">
            <a:xfrm>
              <a:off x="6573" y="2095"/>
              <a:ext cx="69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(0-17)</a:t>
              </a:r>
              <a:endParaRPr lang="cs-CZ" altLang="cs-CZ"/>
            </a:p>
          </p:txBody>
        </p:sp>
        <p:sp>
          <p:nvSpPr>
            <p:cNvPr id="75793" name="Rectangle 1770"/>
            <p:cNvSpPr>
              <a:spLocks noChangeArrowheads="1"/>
            </p:cNvSpPr>
            <p:nvPr/>
          </p:nvSpPr>
          <p:spPr bwMode="auto">
            <a:xfrm>
              <a:off x="1490" y="2450"/>
              <a:ext cx="56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CEA</a:t>
              </a:r>
              <a:endParaRPr lang="cs-CZ" altLang="cs-CZ"/>
            </a:p>
          </p:txBody>
        </p:sp>
        <p:sp>
          <p:nvSpPr>
            <p:cNvPr id="75794" name="Rectangle 1771"/>
            <p:cNvSpPr>
              <a:spLocks noChangeArrowheads="1"/>
            </p:cNvSpPr>
            <p:nvPr/>
          </p:nvSpPr>
          <p:spPr bwMode="auto">
            <a:xfrm>
              <a:off x="4042" y="2450"/>
              <a:ext cx="4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400" b="0">
                  <a:solidFill>
                    <a:srgbClr val="000000"/>
                  </a:solidFill>
                </a:rPr>
                <a:t>4</a:t>
              </a:r>
              <a:r>
                <a:rPr lang="en-US" altLang="cs-CZ" sz="1400" b="0">
                  <a:solidFill>
                    <a:srgbClr val="000000"/>
                  </a:solidFill>
                </a:rPr>
                <a:t>,34</a:t>
              </a:r>
              <a:endParaRPr lang="cs-CZ" altLang="cs-CZ"/>
            </a:p>
          </p:txBody>
        </p:sp>
        <p:sp>
          <p:nvSpPr>
            <p:cNvPr id="75795" name="Rectangle 1772"/>
            <p:cNvSpPr>
              <a:spLocks noChangeArrowheads="1"/>
            </p:cNvSpPr>
            <p:nvPr/>
          </p:nvSpPr>
          <p:spPr bwMode="auto">
            <a:xfrm>
              <a:off x="4925" y="2450"/>
              <a:ext cx="43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ug/l</a:t>
              </a:r>
              <a:endParaRPr lang="cs-CZ" altLang="cs-CZ"/>
            </a:p>
          </p:txBody>
        </p:sp>
        <p:sp>
          <p:nvSpPr>
            <p:cNvPr id="75796" name="Rectangle 1773"/>
            <p:cNvSpPr>
              <a:spLocks noChangeArrowheads="1"/>
            </p:cNvSpPr>
            <p:nvPr/>
          </p:nvSpPr>
          <p:spPr bwMode="auto">
            <a:xfrm>
              <a:off x="6550" y="2450"/>
              <a:ext cx="76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</a:t>
              </a:r>
              <a:r>
                <a:rPr lang="cs-CZ" altLang="cs-CZ" sz="1400" b="0">
                  <a:solidFill>
                    <a:srgbClr val="000000"/>
                  </a:solidFill>
                </a:rPr>
                <a:t>5,0</a:t>
              </a:r>
              <a:r>
                <a:rPr lang="en-US" altLang="cs-CZ" sz="1400" b="0">
                  <a:solidFill>
                    <a:srgbClr val="000000"/>
                  </a:solidFill>
                </a:rPr>
                <a:t>)</a:t>
              </a:r>
              <a:endParaRPr lang="cs-CZ" altLang="cs-CZ"/>
            </a:p>
          </p:txBody>
        </p:sp>
        <p:sp>
          <p:nvSpPr>
            <p:cNvPr id="75797" name="Rectangle 1774"/>
            <p:cNvSpPr>
              <a:spLocks noChangeArrowheads="1"/>
            </p:cNvSpPr>
            <p:nvPr/>
          </p:nvSpPr>
          <p:spPr bwMode="auto">
            <a:xfrm>
              <a:off x="1490" y="2803"/>
              <a:ext cx="90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CA19-9</a:t>
              </a:r>
              <a:endParaRPr lang="cs-CZ" altLang="cs-CZ"/>
            </a:p>
          </p:txBody>
        </p:sp>
        <p:sp>
          <p:nvSpPr>
            <p:cNvPr id="75798" name="Rectangle 1775"/>
            <p:cNvSpPr>
              <a:spLocks noChangeArrowheads="1"/>
            </p:cNvSpPr>
            <p:nvPr/>
          </p:nvSpPr>
          <p:spPr bwMode="auto">
            <a:xfrm>
              <a:off x="4042" y="2803"/>
              <a:ext cx="4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7,15</a:t>
              </a:r>
              <a:endParaRPr lang="cs-CZ" altLang="cs-CZ"/>
            </a:p>
          </p:txBody>
        </p:sp>
        <p:sp>
          <p:nvSpPr>
            <p:cNvPr id="75799" name="Rectangle 1776"/>
            <p:cNvSpPr>
              <a:spLocks noChangeArrowheads="1"/>
            </p:cNvSpPr>
            <p:nvPr/>
          </p:nvSpPr>
          <p:spPr bwMode="auto">
            <a:xfrm>
              <a:off x="4925" y="2803"/>
              <a:ext cx="49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kU/l</a:t>
              </a:r>
              <a:endParaRPr lang="cs-CZ" altLang="cs-CZ"/>
            </a:p>
          </p:txBody>
        </p:sp>
        <p:sp>
          <p:nvSpPr>
            <p:cNvPr id="75800" name="Rectangle 1777"/>
            <p:cNvSpPr>
              <a:spLocks noChangeArrowheads="1"/>
            </p:cNvSpPr>
            <p:nvPr/>
          </p:nvSpPr>
          <p:spPr bwMode="auto">
            <a:xfrm>
              <a:off x="6573" y="2803"/>
              <a:ext cx="69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(0-35)</a:t>
              </a:r>
              <a:endParaRPr lang="cs-CZ" altLang="cs-CZ"/>
            </a:p>
          </p:txBody>
        </p:sp>
        <p:sp>
          <p:nvSpPr>
            <p:cNvPr id="75801" name="Rectangle 1778"/>
            <p:cNvSpPr>
              <a:spLocks noChangeArrowheads="1"/>
            </p:cNvSpPr>
            <p:nvPr/>
          </p:nvSpPr>
          <p:spPr bwMode="auto">
            <a:xfrm>
              <a:off x="1490" y="3158"/>
              <a:ext cx="81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CA125</a:t>
              </a:r>
              <a:endParaRPr lang="cs-CZ" altLang="cs-CZ"/>
            </a:p>
          </p:txBody>
        </p:sp>
        <p:sp>
          <p:nvSpPr>
            <p:cNvPr id="75802" name="Rectangle 1779"/>
            <p:cNvSpPr>
              <a:spLocks noChangeArrowheads="1"/>
            </p:cNvSpPr>
            <p:nvPr/>
          </p:nvSpPr>
          <p:spPr bwMode="auto">
            <a:xfrm>
              <a:off x="4042" y="3158"/>
              <a:ext cx="4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21,4</a:t>
              </a:r>
              <a:endParaRPr lang="cs-CZ" altLang="cs-CZ"/>
            </a:p>
          </p:txBody>
        </p:sp>
        <p:sp>
          <p:nvSpPr>
            <p:cNvPr id="75803" name="Rectangle 1780"/>
            <p:cNvSpPr>
              <a:spLocks noChangeArrowheads="1"/>
            </p:cNvSpPr>
            <p:nvPr/>
          </p:nvSpPr>
          <p:spPr bwMode="auto">
            <a:xfrm>
              <a:off x="4925" y="3158"/>
              <a:ext cx="49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kU/l</a:t>
              </a:r>
              <a:endParaRPr lang="cs-CZ" altLang="cs-CZ"/>
            </a:p>
          </p:txBody>
        </p:sp>
        <p:sp>
          <p:nvSpPr>
            <p:cNvPr id="75804" name="Rectangle 1781"/>
            <p:cNvSpPr>
              <a:spLocks noChangeArrowheads="1"/>
            </p:cNvSpPr>
            <p:nvPr/>
          </p:nvSpPr>
          <p:spPr bwMode="auto">
            <a:xfrm>
              <a:off x="6573" y="3158"/>
              <a:ext cx="69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(0-30)</a:t>
              </a:r>
              <a:endParaRPr lang="cs-CZ" altLang="cs-CZ"/>
            </a:p>
          </p:txBody>
        </p:sp>
        <p:sp>
          <p:nvSpPr>
            <p:cNvPr id="75805" name="Rectangle 1782"/>
            <p:cNvSpPr>
              <a:spLocks noChangeArrowheads="1"/>
            </p:cNvSpPr>
            <p:nvPr/>
          </p:nvSpPr>
          <p:spPr bwMode="auto">
            <a:xfrm>
              <a:off x="1490" y="3538"/>
              <a:ext cx="97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CA 15</a:t>
              </a:r>
              <a:r>
                <a:rPr lang="cs-CZ" altLang="cs-CZ" sz="1400" b="0">
                  <a:solidFill>
                    <a:srgbClr val="000000"/>
                  </a:solidFill>
                </a:rPr>
                <a:t>-</a:t>
              </a:r>
              <a:r>
                <a:rPr lang="en-US" altLang="cs-CZ" sz="1400" b="0">
                  <a:solidFill>
                    <a:srgbClr val="000000"/>
                  </a:solidFill>
                </a:rPr>
                <a:t>3</a:t>
              </a:r>
              <a:endParaRPr lang="cs-CZ" altLang="cs-CZ"/>
            </a:p>
          </p:txBody>
        </p:sp>
        <p:sp>
          <p:nvSpPr>
            <p:cNvPr id="75806" name="Rectangle 1783"/>
            <p:cNvSpPr>
              <a:spLocks noChangeArrowheads="1"/>
            </p:cNvSpPr>
            <p:nvPr/>
          </p:nvSpPr>
          <p:spPr bwMode="auto">
            <a:xfrm>
              <a:off x="4042" y="3538"/>
              <a:ext cx="4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10,5</a:t>
              </a:r>
              <a:endParaRPr lang="cs-CZ" altLang="cs-CZ"/>
            </a:p>
          </p:txBody>
        </p:sp>
        <p:sp>
          <p:nvSpPr>
            <p:cNvPr id="75807" name="Rectangle 1784"/>
            <p:cNvSpPr>
              <a:spLocks noChangeArrowheads="1"/>
            </p:cNvSpPr>
            <p:nvPr/>
          </p:nvSpPr>
          <p:spPr bwMode="auto">
            <a:xfrm>
              <a:off x="4925" y="3538"/>
              <a:ext cx="49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kU/l</a:t>
              </a:r>
              <a:endParaRPr lang="cs-CZ" altLang="cs-CZ"/>
            </a:p>
          </p:txBody>
        </p:sp>
        <p:sp>
          <p:nvSpPr>
            <p:cNvPr id="75808" name="Rectangle 1785"/>
            <p:cNvSpPr>
              <a:spLocks noChangeArrowheads="1"/>
            </p:cNvSpPr>
            <p:nvPr/>
          </p:nvSpPr>
          <p:spPr bwMode="auto">
            <a:xfrm>
              <a:off x="6478" y="3538"/>
              <a:ext cx="90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(0-32,4)</a:t>
              </a:r>
              <a:endParaRPr lang="cs-CZ" altLang="cs-CZ"/>
            </a:p>
          </p:txBody>
        </p:sp>
        <p:sp>
          <p:nvSpPr>
            <p:cNvPr id="75809" name="Rectangle 1786"/>
            <p:cNvSpPr>
              <a:spLocks noChangeArrowheads="1"/>
            </p:cNvSpPr>
            <p:nvPr/>
          </p:nvSpPr>
          <p:spPr bwMode="auto">
            <a:xfrm>
              <a:off x="1490" y="3893"/>
              <a:ext cx="97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CA 72-4</a:t>
              </a:r>
              <a:endParaRPr lang="cs-CZ" altLang="cs-CZ"/>
            </a:p>
          </p:txBody>
        </p:sp>
        <p:sp>
          <p:nvSpPr>
            <p:cNvPr id="75810" name="Rectangle 1787"/>
            <p:cNvSpPr>
              <a:spLocks noChangeArrowheads="1"/>
            </p:cNvSpPr>
            <p:nvPr/>
          </p:nvSpPr>
          <p:spPr bwMode="auto">
            <a:xfrm>
              <a:off x="3970" y="3893"/>
              <a:ext cx="63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0,802</a:t>
              </a:r>
              <a:endParaRPr lang="cs-CZ" altLang="cs-CZ"/>
            </a:p>
          </p:txBody>
        </p:sp>
        <p:sp>
          <p:nvSpPr>
            <p:cNvPr id="75811" name="Rectangle 1788"/>
            <p:cNvSpPr>
              <a:spLocks noChangeArrowheads="1"/>
            </p:cNvSpPr>
            <p:nvPr/>
          </p:nvSpPr>
          <p:spPr bwMode="auto">
            <a:xfrm>
              <a:off x="4925" y="3893"/>
              <a:ext cx="49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kU/l</a:t>
              </a:r>
              <a:endParaRPr lang="cs-CZ" altLang="cs-CZ"/>
            </a:p>
          </p:txBody>
        </p:sp>
        <p:sp>
          <p:nvSpPr>
            <p:cNvPr id="75812" name="Rectangle 1789"/>
            <p:cNvSpPr>
              <a:spLocks noChangeArrowheads="1"/>
            </p:cNvSpPr>
            <p:nvPr/>
          </p:nvSpPr>
          <p:spPr bwMode="auto">
            <a:xfrm>
              <a:off x="6550" y="3893"/>
              <a:ext cx="76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(0-8,2)</a:t>
              </a:r>
              <a:endParaRPr lang="cs-CZ" altLang="cs-CZ"/>
            </a:p>
          </p:txBody>
        </p:sp>
        <p:sp>
          <p:nvSpPr>
            <p:cNvPr id="75813" name="Rectangle 1790"/>
            <p:cNvSpPr>
              <a:spLocks noChangeArrowheads="1"/>
            </p:cNvSpPr>
            <p:nvPr/>
          </p:nvSpPr>
          <p:spPr bwMode="auto">
            <a:xfrm>
              <a:off x="1490" y="4245"/>
              <a:ext cx="57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S100</a:t>
              </a:r>
              <a:endParaRPr lang="cs-CZ" altLang="cs-CZ"/>
            </a:p>
          </p:txBody>
        </p:sp>
        <p:sp>
          <p:nvSpPr>
            <p:cNvPr id="75814" name="Rectangle 1791"/>
            <p:cNvSpPr>
              <a:spLocks noChangeArrowheads="1"/>
            </p:cNvSpPr>
            <p:nvPr/>
          </p:nvSpPr>
          <p:spPr bwMode="auto">
            <a:xfrm>
              <a:off x="3970" y="4245"/>
              <a:ext cx="63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0,064</a:t>
              </a:r>
              <a:endParaRPr lang="cs-CZ" altLang="cs-CZ"/>
            </a:p>
          </p:txBody>
        </p:sp>
        <p:sp>
          <p:nvSpPr>
            <p:cNvPr id="75815" name="Rectangle 1792"/>
            <p:cNvSpPr>
              <a:spLocks noChangeArrowheads="1"/>
            </p:cNvSpPr>
            <p:nvPr/>
          </p:nvSpPr>
          <p:spPr bwMode="auto">
            <a:xfrm>
              <a:off x="4925" y="4245"/>
              <a:ext cx="43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ug/l</a:t>
              </a:r>
              <a:endParaRPr lang="cs-CZ" altLang="cs-CZ"/>
            </a:p>
          </p:txBody>
        </p:sp>
        <p:sp>
          <p:nvSpPr>
            <p:cNvPr id="75816" name="Rectangle 1793"/>
            <p:cNvSpPr>
              <a:spLocks noChangeArrowheads="1"/>
            </p:cNvSpPr>
            <p:nvPr/>
          </p:nvSpPr>
          <p:spPr bwMode="auto">
            <a:xfrm>
              <a:off x="6478" y="4245"/>
              <a:ext cx="90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cs-CZ" sz="1400" b="0">
                  <a:solidFill>
                    <a:srgbClr val="000000"/>
                  </a:solidFill>
                </a:rPr>
                <a:t>(0-0,11)</a:t>
              </a:r>
              <a:endParaRPr lang="cs-CZ" altLang="cs-CZ"/>
            </a:p>
          </p:txBody>
        </p:sp>
        <p:sp>
          <p:nvSpPr>
            <p:cNvPr id="75817" name="Line 1794"/>
            <p:cNvSpPr>
              <a:spLocks noChangeShapeType="1"/>
            </p:cNvSpPr>
            <p:nvPr/>
          </p:nvSpPr>
          <p:spPr bwMode="auto">
            <a:xfrm>
              <a:off x="1417" y="1693"/>
              <a:ext cx="0" cy="29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18" name="Rectangle 1795"/>
            <p:cNvSpPr>
              <a:spLocks noChangeArrowheads="1"/>
            </p:cNvSpPr>
            <p:nvPr/>
          </p:nvSpPr>
          <p:spPr bwMode="auto">
            <a:xfrm>
              <a:off x="1417" y="1693"/>
              <a:ext cx="24" cy="290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19" name="Line 1796"/>
            <p:cNvSpPr>
              <a:spLocks noChangeShapeType="1"/>
            </p:cNvSpPr>
            <p:nvPr/>
          </p:nvSpPr>
          <p:spPr bwMode="auto">
            <a:xfrm>
              <a:off x="3685" y="1717"/>
              <a:ext cx="0" cy="28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20" name="Rectangle 1797"/>
            <p:cNvSpPr>
              <a:spLocks noChangeArrowheads="1"/>
            </p:cNvSpPr>
            <p:nvPr/>
          </p:nvSpPr>
          <p:spPr bwMode="auto">
            <a:xfrm>
              <a:off x="3685" y="1717"/>
              <a:ext cx="24" cy="28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21" name="Line 1798"/>
            <p:cNvSpPr>
              <a:spLocks noChangeShapeType="1"/>
            </p:cNvSpPr>
            <p:nvPr/>
          </p:nvSpPr>
          <p:spPr bwMode="auto">
            <a:xfrm>
              <a:off x="4878" y="1717"/>
              <a:ext cx="0" cy="28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22" name="Rectangle 1799"/>
            <p:cNvSpPr>
              <a:spLocks noChangeArrowheads="1"/>
            </p:cNvSpPr>
            <p:nvPr/>
          </p:nvSpPr>
          <p:spPr bwMode="auto">
            <a:xfrm>
              <a:off x="4878" y="1717"/>
              <a:ext cx="24" cy="28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23" name="Line 1800"/>
            <p:cNvSpPr>
              <a:spLocks noChangeShapeType="1"/>
            </p:cNvSpPr>
            <p:nvPr/>
          </p:nvSpPr>
          <p:spPr bwMode="auto">
            <a:xfrm>
              <a:off x="6072" y="1717"/>
              <a:ext cx="0" cy="28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24" name="Rectangle 1801"/>
            <p:cNvSpPr>
              <a:spLocks noChangeArrowheads="1"/>
            </p:cNvSpPr>
            <p:nvPr/>
          </p:nvSpPr>
          <p:spPr bwMode="auto">
            <a:xfrm>
              <a:off x="6072" y="1717"/>
              <a:ext cx="24" cy="28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25" name="Line 1802"/>
            <p:cNvSpPr>
              <a:spLocks noChangeShapeType="1"/>
            </p:cNvSpPr>
            <p:nvPr/>
          </p:nvSpPr>
          <p:spPr bwMode="auto">
            <a:xfrm>
              <a:off x="7767" y="1717"/>
              <a:ext cx="0" cy="28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26" name="Rectangle 1803"/>
            <p:cNvSpPr>
              <a:spLocks noChangeArrowheads="1"/>
            </p:cNvSpPr>
            <p:nvPr/>
          </p:nvSpPr>
          <p:spPr bwMode="auto">
            <a:xfrm>
              <a:off x="7767" y="1717"/>
              <a:ext cx="1" cy="28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27" name="Line 1804"/>
            <p:cNvSpPr>
              <a:spLocks noChangeShapeType="1"/>
            </p:cNvSpPr>
            <p:nvPr/>
          </p:nvSpPr>
          <p:spPr bwMode="auto">
            <a:xfrm>
              <a:off x="1441" y="1693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28" name="Rectangle 1805"/>
            <p:cNvSpPr>
              <a:spLocks noChangeArrowheads="1"/>
            </p:cNvSpPr>
            <p:nvPr/>
          </p:nvSpPr>
          <p:spPr bwMode="auto">
            <a:xfrm>
              <a:off x="1441" y="1693"/>
              <a:ext cx="632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29" name="Line 1806"/>
            <p:cNvSpPr>
              <a:spLocks noChangeShapeType="1"/>
            </p:cNvSpPr>
            <p:nvPr/>
          </p:nvSpPr>
          <p:spPr bwMode="auto">
            <a:xfrm>
              <a:off x="1441" y="2048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30" name="Rectangle 1807"/>
            <p:cNvSpPr>
              <a:spLocks noChangeArrowheads="1"/>
            </p:cNvSpPr>
            <p:nvPr/>
          </p:nvSpPr>
          <p:spPr bwMode="auto">
            <a:xfrm>
              <a:off x="1441" y="2048"/>
              <a:ext cx="6326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31" name="Line 1808"/>
            <p:cNvSpPr>
              <a:spLocks noChangeShapeType="1"/>
            </p:cNvSpPr>
            <p:nvPr/>
          </p:nvSpPr>
          <p:spPr bwMode="auto">
            <a:xfrm>
              <a:off x="1441" y="2402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32" name="Rectangle 1809"/>
            <p:cNvSpPr>
              <a:spLocks noChangeArrowheads="1"/>
            </p:cNvSpPr>
            <p:nvPr/>
          </p:nvSpPr>
          <p:spPr bwMode="auto">
            <a:xfrm>
              <a:off x="1441" y="2402"/>
              <a:ext cx="632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33" name="Line 1810"/>
            <p:cNvSpPr>
              <a:spLocks noChangeShapeType="1"/>
            </p:cNvSpPr>
            <p:nvPr/>
          </p:nvSpPr>
          <p:spPr bwMode="auto">
            <a:xfrm>
              <a:off x="1441" y="2781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34" name="Rectangle 1811"/>
            <p:cNvSpPr>
              <a:spLocks noChangeArrowheads="1"/>
            </p:cNvSpPr>
            <p:nvPr/>
          </p:nvSpPr>
          <p:spPr bwMode="auto">
            <a:xfrm>
              <a:off x="1441" y="2781"/>
              <a:ext cx="6326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35" name="Line 1812"/>
            <p:cNvSpPr>
              <a:spLocks noChangeShapeType="1"/>
            </p:cNvSpPr>
            <p:nvPr/>
          </p:nvSpPr>
          <p:spPr bwMode="auto">
            <a:xfrm>
              <a:off x="1441" y="3135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36" name="Rectangle 1813"/>
            <p:cNvSpPr>
              <a:spLocks noChangeArrowheads="1"/>
            </p:cNvSpPr>
            <p:nvPr/>
          </p:nvSpPr>
          <p:spPr bwMode="auto">
            <a:xfrm>
              <a:off x="1441" y="3135"/>
              <a:ext cx="632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37" name="Line 1814"/>
            <p:cNvSpPr>
              <a:spLocks noChangeShapeType="1"/>
            </p:cNvSpPr>
            <p:nvPr/>
          </p:nvSpPr>
          <p:spPr bwMode="auto">
            <a:xfrm>
              <a:off x="1441" y="3490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38" name="Rectangle 1815"/>
            <p:cNvSpPr>
              <a:spLocks noChangeArrowheads="1"/>
            </p:cNvSpPr>
            <p:nvPr/>
          </p:nvSpPr>
          <p:spPr bwMode="auto">
            <a:xfrm>
              <a:off x="1441" y="3490"/>
              <a:ext cx="6326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39" name="Line 1816"/>
            <p:cNvSpPr>
              <a:spLocks noChangeShapeType="1"/>
            </p:cNvSpPr>
            <p:nvPr/>
          </p:nvSpPr>
          <p:spPr bwMode="auto">
            <a:xfrm>
              <a:off x="1441" y="3844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40" name="Rectangle 1817"/>
            <p:cNvSpPr>
              <a:spLocks noChangeArrowheads="1"/>
            </p:cNvSpPr>
            <p:nvPr/>
          </p:nvSpPr>
          <p:spPr bwMode="auto">
            <a:xfrm>
              <a:off x="1441" y="3844"/>
              <a:ext cx="632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41" name="Line 1818"/>
            <p:cNvSpPr>
              <a:spLocks noChangeShapeType="1"/>
            </p:cNvSpPr>
            <p:nvPr/>
          </p:nvSpPr>
          <p:spPr bwMode="auto">
            <a:xfrm>
              <a:off x="1441" y="4223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42" name="Rectangle 1819"/>
            <p:cNvSpPr>
              <a:spLocks noChangeArrowheads="1"/>
            </p:cNvSpPr>
            <p:nvPr/>
          </p:nvSpPr>
          <p:spPr bwMode="auto">
            <a:xfrm>
              <a:off x="1441" y="4223"/>
              <a:ext cx="6326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  <p:sp>
          <p:nvSpPr>
            <p:cNvPr id="75843" name="Line 1820"/>
            <p:cNvSpPr>
              <a:spLocks noChangeShapeType="1"/>
            </p:cNvSpPr>
            <p:nvPr/>
          </p:nvSpPr>
          <p:spPr bwMode="auto">
            <a:xfrm>
              <a:off x="1441" y="4577"/>
              <a:ext cx="6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44" name="Rectangle 1821"/>
            <p:cNvSpPr>
              <a:spLocks noChangeArrowheads="1"/>
            </p:cNvSpPr>
            <p:nvPr/>
          </p:nvSpPr>
          <p:spPr bwMode="auto">
            <a:xfrm>
              <a:off x="1441" y="4577"/>
              <a:ext cx="632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95288" y="0"/>
            <a:ext cx="82264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accent1"/>
                </a:solidFill>
              </a:rPr>
              <a:t>13.7.2011 </a:t>
            </a:r>
            <a:r>
              <a:rPr lang="cs-CZ"/>
              <a:t>– ablace l. prsu</a:t>
            </a:r>
          </a:p>
          <a:p>
            <a:r>
              <a:rPr lang="cs-CZ"/>
              <a:t>	      RTG plic, UZ jater – negativní</a:t>
            </a:r>
          </a:p>
          <a:p>
            <a:r>
              <a:rPr lang="cs-CZ"/>
              <a:t>	      SCINTI skeletu – vyšší aktivita v prvních žebrech</a:t>
            </a:r>
          </a:p>
          <a:p>
            <a:r>
              <a:rPr lang="cs-CZ"/>
              <a:t>6 sérii chemoterapie</a:t>
            </a:r>
          </a:p>
          <a:p>
            <a:r>
              <a:rPr lang="cs-CZ"/>
              <a:t>1-2/2012 zevní radioterapie</a:t>
            </a:r>
          </a:p>
          <a:p>
            <a:r>
              <a:rPr lang="cs-CZ"/>
              <a:t>Po ukončení zahájena léčba bisfosfonáty a HT</a:t>
            </a:r>
          </a:p>
          <a:p>
            <a:r>
              <a:rPr lang="cs-CZ"/>
              <a:t>CEA 2,6  ug/l, CA 15-3 12,6 kU/l</a:t>
            </a:r>
          </a:p>
          <a:p>
            <a:endParaRPr lang="cs-CZ"/>
          </a:p>
          <a:p>
            <a:r>
              <a:rPr lang="cs-CZ">
                <a:solidFill>
                  <a:schemeClr val="accent1"/>
                </a:solidFill>
              </a:rPr>
              <a:t>10/2012</a:t>
            </a:r>
          </a:p>
          <a:p>
            <a:r>
              <a:rPr lang="cs-CZ"/>
              <a:t>CEA 5,2 ug/l, CA 15-3 13,1 kU/l</a:t>
            </a:r>
          </a:p>
          <a:p>
            <a:r>
              <a:rPr lang="cs-CZ"/>
              <a:t>CT  - neg., SCINTI – nižší aktvita v žebrech</a:t>
            </a:r>
          </a:p>
          <a:p>
            <a:endParaRPr lang="cs-CZ"/>
          </a:p>
          <a:p>
            <a:r>
              <a:rPr lang="cs-CZ">
                <a:solidFill>
                  <a:schemeClr val="accent1"/>
                </a:solidFill>
              </a:rPr>
              <a:t>1/2013</a:t>
            </a:r>
          </a:p>
          <a:p>
            <a:r>
              <a:rPr lang="cs-CZ"/>
              <a:t>CEA 11,98 ug/l, CA 15-3 34,8 kU/l</a:t>
            </a:r>
          </a:p>
          <a:p>
            <a:r>
              <a:rPr lang="cs-CZ"/>
              <a:t>CT – v játrech hypodenzita 11x7 mm, plíce negat. </a:t>
            </a:r>
          </a:p>
          <a:p>
            <a:r>
              <a:rPr lang="cs-CZ"/>
              <a:t>SCINTI – stávající s poklesem aktivity</a:t>
            </a:r>
          </a:p>
          <a:p>
            <a:r>
              <a:rPr lang="cs-CZ"/>
              <a:t>od března 2013  zahájena hormonoterapie Faslodexem + Xgiva do 12/2013</a:t>
            </a:r>
          </a:p>
          <a:p>
            <a:endParaRPr lang="cs-CZ"/>
          </a:p>
          <a:p>
            <a:r>
              <a:rPr lang="cs-CZ">
                <a:solidFill>
                  <a:schemeClr val="accent1"/>
                </a:solidFill>
              </a:rPr>
              <a:t>1/2014</a:t>
            </a:r>
          </a:p>
          <a:p>
            <a:r>
              <a:rPr lang="cs-CZ"/>
              <a:t>CT – retrokavální lymfatická uzlina, ložiska v obou plicních křídlech</a:t>
            </a:r>
          </a:p>
          <a:p>
            <a:r>
              <a:rPr lang="cs-CZ"/>
              <a:t>CEA 8,74 ug/l, CA 15-3 19,0 kU/l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7"/>
          <p:cNvSpPr txBox="1">
            <a:spLocks noChangeArrowheads="1"/>
          </p:cNvSpPr>
          <p:nvPr/>
        </p:nvSpPr>
        <p:spPr bwMode="auto">
          <a:xfrm>
            <a:off x="3132138" y="188913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Pacientka r. nar. 1968</a:t>
            </a: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684213" y="692150"/>
            <a:ext cx="3814762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Glu 	4,39	mmol/l</a:t>
            </a:r>
          </a:p>
          <a:p>
            <a:r>
              <a:rPr lang="cs-CZ" altLang="cs-CZ"/>
              <a:t>ALP	1,58 	ukal/l</a:t>
            </a:r>
          </a:p>
          <a:p>
            <a:r>
              <a:rPr lang="cs-CZ" altLang="cs-CZ"/>
              <a:t>ALT	0,29	ukat/l</a:t>
            </a:r>
          </a:p>
          <a:p>
            <a:r>
              <a:rPr lang="cs-CZ" altLang="cs-CZ"/>
              <a:t>GGT	0,25 	ukat/l</a:t>
            </a:r>
          </a:p>
          <a:p>
            <a:r>
              <a:rPr lang="cs-CZ" altLang="cs-CZ"/>
              <a:t>C.bil.	72,27	g/l</a:t>
            </a:r>
          </a:p>
          <a:p>
            <a:r>
              <a:rPr lang="cs-CZ" altLang="cs-CZ"/>
              <a:t>Alb	43,96	g/l</a:t>
            </a:r>
          </a:p>
          <a:p>
            <a:r>
              <a:rPr lang="cs-CZ" altLang="cs-CZ"/>
              <a:t>Urea	4,50	mmol/l</a:t>
            </a:r>
          </a:p>
          <a:p>
            <a:r>
              <a:rPr lang="cs-CZ" altLang="cs-CZ"/>
              <a:t>Krea	72,34	umol/l</a:t>
            </a:r>
          </a:p>
          <a:p>
            <a:r>
              <a:rPr lang="cs-CZ" altLang="cs-CZ">
                <a:solidFill>
                  <a:srgbClr val="FF3300"/>
                </a:solidFill>
              </a:rPr>
              <a:t>LD	3,11	ukat/l 	(3,5-7,0)</a:t>
            </a:r>
          </a:p>
          <a:p>
            <a:r>
              <a:rPr lang="cs-CZ" altLang="cs-CZ"/>
              <a:t>K+	4,19	mmol/l</a:t>
            </a:r>
          </a:p>
          <a:p>
            <a:r>
              <a:rPr lang="cs-CZ" altLang="cs-CZ"/>
              <a:t>Na+	140,6	mmol/l</a:t>
            </a:r>
          </a:p>
          <a:p>
            <a:r>
              <a:rPr lang="cs-CZ" altLang="cs-CZ"/>
              <a:t>Cl-	104,0	mmol/l</a:t>
            </a:r>
          </a:p>
          <a:p>
            <a:r>
              <a:rPr lang="cs-CZ" altLang="cs-CZ"/>
              <a:t>CRP	10,28	mg/l</a:t>
            </a:r>
          </a:p>
          <a:p>
            <a:endParaRPr lang="cs-CZ" altLang="cs-CZ"/>
          </a:p>
          <a:p>
            <a:r>
              <a:rPr lang="cs-CZ" altLang="cs-CZ"/>
              <a:t>CEA	0,48 	ug/l</a:t>
            </a:r>
          </a:p>
          <a:p>
            <a:r>
              <a:rPr lang="cs-CZ" altLang="cs-CZ"/>
              <a:t>CA19-9	13,06	kU/l</a:t>
            </a:r>
          </a:p>
          <a:p>
            <a:r>
              <a:rPr lang="cs-CZ" altLang="cs-CZ"/>
              <a:t>CA125	12,6 	kU/l</a:t>
            </a:r>
          </a:p>
          <a:p>
            <a:r>
              <a:rPr lang="cs-CZ" altLang="cs-CZ">
                <a:solidFill>
                  <a:srgbClr val="FF3300"/>
                </a:solidFill>
              </a:rPr>
              <a:t>CA 15-3	 34,2	kU/l	(0-32,4)</a:t>
            </a:r>
          </a:p>
          <a:p>
            <a:endParaRPr lang="cs-CZ" altLang="cs-CZ">
              <a:solidFill>
                <a:srgbClr val="FF3300"/>
              </a:solidFill>
            </a:endParaRP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4787900" y="836613"/>
            <a:ext cx="221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Mamografie: cysta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7"/>
          <p:cNvSpPr txBox="1">
            <a:spLocks noChangeArrowheads="1"/>
          </p:cNvSpPr>
          <p:nvPr/>
        </p:nvSpPr>
        <p:spPr bwMode="auto">
          <a:xfrm>
            <a:off x="2771775" y="0"/>
            <a:ext cx="3132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Kazuistika hypertenze</a:t>
            </a:r>
          </a:p>
        </p:txBody>
      </p:sp>
      <p:sp>
        <p:nvSpPr>
          <p:cNvPr id="77827" name="TextovéPole 2"/>
          <p:cNvSpPr txBox="1">
            <a:spLocks noChangeArrowheads="1"/>
          </p:cNvSpPr>
          <p:nvPr/>
        </p:nvSpPr>
        <p:spPr bwMode="auto">
          <a:xfrm>
            <a:off x="179388" y="476250"/>
            <a:ext cx="9377362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Muž – 50 let</a:t>
            </a:r>
            <a:r>
              <a:rPr lang="cs-CZ" altLang="cs-CZ"/>
              <a:t>, preventivní prohlídka po dvou letech</a:t>
            </a:r>
          </a:p>
          <a:p>
            <a:r>
              <a:rPr lang="cs-CZ" altLang="cs-CZ"/>
              <a:t>185 cm, 90 kg, BMI  = 26,3</a:t>
            </a:r>
          </a:p>
          <a:p>
            <a:r>
              <a:rPr lang="cs-CZ" altLang="cs-CZ"/>
              <a:t>TK 150/100, P 96/min, vše ostatní v normě, EKG v normě</a:t>
            </a:r>
          </a:p>
          <a:p>
            <a:r>
              <a:rPr lang="cs-CZ" altLang="cs-CZ"/>
              <a:t>Dop: vyšetřit moč + sediment, oční pozadí, odběry FW, KO, jaterní enzymy, </a:t>
            </a:r>
          </a:p>
          <a:p>
            <a:r>
              <a:rPr lang="cs-CZ" altLang="cs-CZ"/>
              <a:t>kreatinin, kys. močová, Na+, K+, Cl-, Ca++, glykemie, lipidy, TSH, fT4, PSA</a:t>
            </a:r>
          </a:p>
          <a:p>
            <a:r>
              <a:rPr lang="cs-CZ" altLang="cs-CZ"/>
              <a:t>Terapie: Metropolol 2x denně, snaha o zhubnutí</a:t>
            </a:r>
          </a:p>
          <a:p>
            <a:r>
              <a:rPr lang="cs-CZ" altLang="cs-CZ"/>
              <a:t>Kontrola 3.11.:</a:t>
            </a:r>
          </a:p>
          <a:p>
            <a:r>
              <a:rPr lang="cs-CZ" altLang="cs-CZ"/>
              <a:t>TK 170/105, P 90 min, občasné pocení 1-2 krát týdně </a:t>
            </a:r>
          </a:p>
          <a:p>
            <a:r>
              <a:rPr lang="cs-CZ" altLang="cs-CZ"/>
              <a:t>Kontrola 18.11.:</a:t>
            </a:r>
          </a:p>
          <a:p>
            <a:r>
              <a:rPr lang="cs-CZ" altLang="cs-CZ"/>
              <a:t>TK 150/95, P = 80/min, bez pocení, občas tlak v podjaterní krajině</a:t>
            </a:r>
          </a:p>
          <a:p>
            <a:r>
              <a:rPr lang="cs-CZ" altLang="cs-CZ"/>
              <a:t>Terapie: Metropolol, Amlodipin ráno</a:t>
            </a:r>
          </a:p>
          <a:p>
            <a:r>
              <a:rPr lang="cs-CZ" altLang="cs-CZ"/>
              <a:t>Kontrola 30.11.:</a:t>
            </a:r>
          </a:p>
          <a:p>
            <a:r>
              <a:rPr lang="cs-CZ" altLang="cs-CZ"/>
              <a:t>TK 135/85, P = 84/min, kontrola za měsíc</a:t>
            </a:r>
          </a:p>
          <a:p>
            <a:r>
              <a:rPr lang="cs-CZ" altLang="cs-CZ"/>
              <a:t>Kontrola 15.12.</a:t>
            </a:r>
          </a:p>
          <a:p>
            <a:r>
              <a:rPr lang="cs-CZ" altLang="cs-CZ"/>
              <a:t>Tk 150/95, P = 90/min, 2krát výraznější pocení bez námahy, objednán k </a:t>
            </a:r>
          </a:p>
          <a:p>
            <a:r>
              <a:rPr lang="cs-CZ" altLang="cs-CZ"/>
              <a:t>Holterovu monitoringu</a:t>
            </a:r>
          </a:p>
          <a:p>
            <a:r>
              <a:rPr lang="cs-CZ" altLang="cs-CZ"/>
              <a:t>Kontrola 15.2.</a:t>
            </a:r>
          </a:p>
          <a:p>
            <a:r>
              <a:rPr lang="cs-CZ" altLang="cs-CZ"/>
              <a:t>Kolísání TK až na 190/120, USG břicha – susp. zvětšená dřeň nadledviny vpravo</a:t>
            </a:r>
          </a:p>
          <a:p>
            <a:r>
              <a:rPr lang="cs-CZ" altLang="cs-CZ"/>
              <a:t>VMA v moči </a:t>
            </a:r>
            <a:r>
              <a:rPr lang="cs-CZ" altLang="cs-CZ">
                <a:sym typeface="Symbol" pitchFamily="18" charset="2"/>
              </a:rPr>
              <a:t>, mírná leukocytóza, CT – hypertrofie nadledviny vpravo s adenomem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ovéPole 1"/>
          <p:cNvSpPr txBox="1">
            <a:spLocks noChangeArrowheads="1"/>
          </p:cNvSpPr>
          <p:nvPr/>
        </p:nvSpPr>
        <p:spPr bwMode="auto">
          <a:xfrm>
            <a:off x="468313" y="620713"/>
            <a:ext cx="5437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Včasný záchyt feochromocytomu</a:t>
            </a:r>
          </a:p>
          <a:p>
            <a:r>
              <a:rPr lang="cs-CZ" altLang="cs-CZ"/>
              <a:t>Minimální vedlejší příznaky</a:t>
            </a:r>
          </a:p>
          <a:p>
            <a:r>
              <a:rPr lang="cs-CZ" altLang="cs-CZ"/>
              <a:t>Po nasazení beta-blokátorů zhoršení hypertenze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7"/>
          <p:cNvSpPr txBox="1">
            <a:spLocks noChangeArrowheads="1"/>
          </p:cNvSpPr>
          <p:nvPr/>
        </p:nvSpPr>
        <p:spPr bwMode="auto">
          <a:xfrm>
            <a:off x="3419475" y="404813"/>
            <a:ext cx="2043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Neuroblastom</a:t>
            </a:r>
          </a:p>
        </p:txBody>
      </p:sp>
      <p:sp>
        <p:nvSpPr>
          <p:cNvPr id="80899" name="TextovéPole 2"/>
          <p:cNvSpPr txBox="1">
            <a:spLocks noChangeArrowheads="1"/>
          </p:cNvSpPr>
          <p:nvPr/>
        </p:nvSpPr>
        <p:spPr bwMode="auto">
          <a:xfrm>
            <a:off x="0" y="981075"/>
            <a:ext cx="86836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chemeClr val="folHlink"/>
                </a:solidFill>
              </a:rPr>
              <a:t>Chlapec 2,5 měsíce</a:t>
            </a:r>
            <a:r>
              <a:rPr lang="cs-CZ" altLang="cs-CZ" dirty="0"/>
              <a:t>, porod spontánní, 4 kg, 51 cm, dobře prospíval, nestonal</a:t>
            </a:r>
          </a:p>
          <a:p>
            <a:r>
              <a:rPr lang="cs-CZ" altLang="cs-CZ" dirty="0"/>
              <a:t>9. týden po porodu nápadně zvětšené bříško</a:t>
            </a:r>
          </a:p>
          <a:p>
            <a:r>
              <a:rPr lang="cs-CZ" altLang="cs-CZ" dirty="0"/>
              <a:t>Zjištěna </a:t>
            </a:r>
            <a:r>
              <a:rPr lang="cs-CZ" altLang="cs-CZ" dirty="0" err="1"/>
              <a:t>hepatosplenomegalie</a:t>
            </a:r>
            <a:r>
              <a:rPr lang="cs-CZ" altLang="cs-CZ" dirty="0"/>
              <a:t> – přeložen do FN Motol s podezřením na </a:t>
            </a:r>
          </a:p>
          <a:p>
            <a:r>
              <a:rPr lang="cs-CZ" altLang="cs-CZ" dirty="0"/>
              <a:t>metabolickou vadu</a:t>
            </a:r>
          </a:p>
          <a:p>
            <a:r>
              <a:rPr lang="cs-CZ" altLang="cs-CZ" dirty="0"/>
              <a:t>Potvrzena </a:t>
            </a:r>
            <a:r>
              <a:rPr lang="cs-CZ" altLang="cs-CZ" dirty="0" err="1"/>
              <a:t>hepatosplenomegalie</a:t>
            </a:r>
            <a:r>
              <a:rPr lang="cs-CZ" altLang="cs-CZ" dirty="0"/>
              <a:t>, ložiskový proces v játrech a shluky nezralých </a:t>
            </a:r>
          </a:p>
          <a:p>
            <a:r>
              <a:rPr lang="cs-CZ" altLang="cs-CZ" dirty="0"/>
              <a:t>buněk v kostní dřeni – podezření na neuroblastom</a:t>
            </a:r>
          </a:p>
          <a:p>
            <a:r>
              <a:rPr lang="cs-CZ" altLang="cs-CZ" dirty="0"/>
              <a:t>Vyšetření:</a:t>
            </a:r>
          </a:p>
          <a:p>
            <a:r>
              <a:rPr lang="cs-CZ" altLang="cs-CZ" dirty="0"/>
              <a:t>HVA		298 </a:t>
            </a:r>
            <a:r>
              <a:rPr lang="cs-CZ" altLang="cs-CZ" dirty="0" err="1"/>
              <a:t>mmol</a:t>
            </a:r>
            <a:r>
              <a:rPr lang="cs-CZ" altLang="cs-CZ" dirty="0"/>
              <a:t>/mol kreatininu	</a:t>
            </a:r>
            <a:r>
              <a:rPr lang="cs-CZ" altLang="cs-CZ" dirty="0" smtClean="0"/>
              <a:t>	(</a:t>
            </a:r>
            <a:r>
              <a:rPr lang="cs-CZ" altLang="cs-CZ" dirty="0"/>
              <a:t>1,05-2,0)</a:t>
            </a:r>
          </a:p>
          <a:p>
            <a:r>
              <a:rPr lang="cs-CZ" altLang="cs-CZ" dirty="0"/>
              <a:t>VMA		246 </a:t>
            </a:r>
            <a:r>
              <a:rPr lang="cs-CZ" altLang="cs-CZ" dirty="0" err="1"/>
              <a:t>mmol</a:t>
            </a:r>
            <a:r>
              <a:rPr lang="cs-CZ" altLang="cs-CZ" dirty="0"/>
              <a:t>/mol kreatininu	 </a:t>
            </a:r>
            <a:r>
              <a:rPr lang="cs-CZ" altLang="cs-CZ" dirty="0" smtClean="0"/>
              <a:t>	(</a:t>
            </a:r>
            <a:r>
              <a:rPr lang="cs-CZ" altLang="cs-CZ" dirty="0"/>
              <a:t>0,4-4,0)</a:t>
            </a:r>
          </a:p>
          <a:p>
            <a:r>
              <a:rPr lang="cs-CZ" altLang="cs-CZ" dirty="0"/>
              <a:t>DOPAC		1,2 </a:t>
            </a:r>
            <a:r>
              <a:rPr lang="cs-CZ" altLang="cs-CZ" dirty="0" err="1"/>
              <a:t>mmol</a:t>
            </a:r>
            <a:r>
              <a:rPr lang="cs-CZ" altLang="cs-CZ" dirty="0"/>
              <a:t>/mol kreatininu		 (1,0-1,3)</a:t>
            </a:r>
          </a:p>
          <a:p>
            <a:r>
              <a:rPr lang="cs-CZ" altLang="cs-CZ" dirty="0"/>
              <a:t>5-HIAA		1,4 </a:t>
            </a:r>
            <a:r>
              <a:rPr lang="cs-CZ" altLang="cs-CZ" dirty="0" err="1"/>
              <a:t>mmol</a:t>
            </a:r>
            <a:r>
              <a:rPr lang="cs-CZ" altLang="cs-CZ" dirty="0"/>
              <a:t>/mol kreatininu</a:t>
            </a:r>
          </a:p>
          <a:p>
            <a:r>
              <a:rPr lang="cs-CZ" altLang="cs-CZ" dirty="0"/>
              <a:t>AST		2,95 </a:t>
            </a:r>
            <a:r>
              <a:rPr lang="cs-CZ" altLang="cs-CZ" dirty="0" err="1"/>
              <a:t>ukat</a:t>
            </a:r>
            <a:r>
              <a:rPr lang="cs-CZ" altLang="cs-CZ" dirty="0"/>
              <a:t>/l</a:t>
            </a:r>
          </a:p>
          <a:p>
            <a:r>
              <a:rPr lang="cs-CZ" altLang="cs-CZ" dirty="0"/>
              <a:t>GMT		3,37 </a:t>
            </a:r>
            <a:r>
              <a:rPr lang="cs-CZ" altLang="cs-CZ" dirty="0" err="1"/>
              <a:t>ukat</a:t>
            </a:r>
            <a:r>
              <a:rPr lang="cs-CZ" altLang="cs-CZ" dirty="0"/>
              <a:t>/l</a:t>
            </a:r>
          </a:p>
          <a:p>
            <a:r>
              <a:rPr lang="cs-CZ" altLang="cs-CZ" dirty="0"/>
              <a:t>LD		14,0 </a:t>
            </a:r>
            <a:r>
              <a:rPr lang="cs-CZ" altLang="cs-CZ" dirty="0" err="1"/>
              <a:t>ukat</a:t>
            </a:r>
            <a:r>
              <a:rPr lang="cs-CZ" altLang="cs-CZ" dirty="0"/>
              <a:t>/l			(4,6-11,8)</a:t>
            </a:r>
          </a:p>
          <a:p>
            <a:r>
              <a:rPr lang="cs-CZ" altLang="cs-CZ" dirty="0" err="1"/>
              <a:t>Celk</a:t>
            </a:r>
            <a:r>
              <a:rPr lang="cs-CZ" altLang="cs-CZ" dirty="0"/>
              <a:t>. </a:t>
            </a:r>
            <a:r>
              <a:rPr lang="cs-CZ" altLang="cs-CZ" dirty="0" err="1"/>
              <a:t>bílk</a:t>
            </a:r>
            <a:r>
              <a:rPr lang="cs-CZ" altLang="cs-CZ" dirty="0"/>
              <a:t>.	34,9 g/l</a:t>
            </a:r>
          </a:p>
          <a:p>
            <a:r>
              <a:rPr lang="cs-CZ" altLang="cs-CZ" dirty="0"/>
              <a:t>Albumin 	26,1 g/l</a:t>
            </a:r>
          </a:p>
          <a:p>
            <a:r>
              <a:rPr lang="cs-CZ" altLang="cs-CZ" dirty="0" err="1"/>
              <a:t>IgG</a:t>
            </a:r>
            <a:r>
              <a:rPr lang="cs-CZ" altLang="cs-CZ" dirty="0"/>
              <a:t>		1,8 g/l</a:t>
            </a:r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ovéPole 1"/>
          <p:cNvSpPr txBox="1">
            <a:spLocks noChangeArrowheads="1"/>
          </p:cNvSpPr>
          <p:nvPr/>
        </p:nvSpPr>
        <p:spPr bwMode="auto">
          <a:xfrm>
            <a:off x="611188" y="549275"/>
            <a:ext cx="72659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Nasazena protinádorová terapie, 5 sérií v průběhu 4 měsíců</a:t>
            </a:r>
          </a:p>
          <a:p>
            <a:r>
              <a:rPr lang="cs-CZ" altLang="cs-CZ"/>
              <a:t>Po 3 sérii ústup hepatomegalie i primárního tumoru</a:t>
            </a:r>
          </a:p>
          <a:p>
            <a:r>
              <a:rPr lang="cs-CZ" altLang="cs-CZ"/>
              <a:t>Po 5. sérii zmenšení jater a postupná  regrese primárního tumoru</a:t>
            </a:r>
          </a:p>
          <a:p>
            <a:r>
              <a:rPr lang="cs-CZ" altLang="cs-CZ"/>
              <a:t>Vyšetření:</a:t>
            </a:r>
          </a:p>
          <a:p>
            <a:r>
              <a:rPr lang="cs-CZ" altLang="cs-CZ"/>
              <a:t>HVA		14,2 mmol/mol kreatininu	(1,05-2,0)</a:t>
            </a:r>
          </a:p>
          <a:p>
            <a:r>
              <a:rPr lang="cs-CZ" altLang="cs-CZ"/>
              <a:t>VMA		6,8 mmol/mol kreatininu		 (0,4-4,0)</a:t>
            </a:r>
          </a:p>
          <a:p>
            <a:r>
              <a:rPr lang="cs-CZ" altLang="cs-CZ"/>
              <a:t>DOPAC		0,9 mmol/mol kreatininu		 (1,0-1,3)</a:t>
            </a:r>
          </a:p>
          <a:p>
            <a:r>
              <a:rPr lang="cs-CZ" altLang="cs-CZ"/>
              <a:t>AST		0,75 ukat/l</a:t>
            </a:r>
          </a:p>
          <a:p>
            <a:r>
              <a:rPr lang="cs-CZ" altLang="cs-CZ"/>
              <a:t>LD		5,8 ukat/l</a:t>
            </a:r>
          </a:p>
          <a:p>
            <a:endParaRPr lang="cs-CZ" altLang="cs-CZ"/>
          </a:p>
          <a:p>
            <a:r>
              <a:rPr lang="cs-CZ" altLang="cs-CZ"/>
              <a:t>Vyšetření kostní dřeně a krevního obrazu v mezích normy</a:t>
            </a:r>
          </a:p>
          <a:p>
            <a:r>
              <a:rPr lang="cs-CZ" altLang="cs-CZ"/>
              <a:t>Pacient dosáhl úplné remise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ovéPole 1"/>
          <p:cNvSpPr txBox="1">
            <a:spLocks noChangeArrowheads="1"/>
          </p:cNvSpPr>
          <p:nvPr/>
        </p:nvSpPr>
        <p:spPr bwMode="auto">
          <a:xfrm>
            <a:off x="539750" y="620713"/>
            <a:ext cx="81788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chemeClr val="folHlink"/>
                </a:solidFill>
              </a:rPr>
              <a:t>2,5 </a:t>
            </a:r>
            <a:r>
              <a:rPr lang="cs-CZ" altLang="cs-CZ" dirty="0" err="1">
                <a:solidFill>
                  <a:schemeClr val="folHlink"/>
                </a:solidFill>
              </a:rPr>
              <a:t>letá</a:t>
            </a:r>
            <a:r>
              <a:rPr lang="cs-CZ" altLang="cs-CZ" dirty="0">
                <a:solidFill>
                  <a:schemeClr val="folHlink"/>
                </a:solidFill>
              </a:rPr>
              <a:t> pacientka</a:t>
            </a:r>
            <a:r>
              <a:rPr lang="cs-CZ" altLang="cs-CZ" dirty="0"/>
              <a:t>, porod v termínu 4,2 kg, 53 cm, nestonala</a:t>
            </a:r>
          </a:p>
          <a:p>
            <a:r>
              <a:rPr lang="cs-CZ" altLang="cs-CZ" dirty="0"/>
              <a:t>Po pádu ze schodů (bez následků) únava, zimomřivá, špatně jedla, špatně </a:t>
            </a:r>
          </a:p>
          <a:p>
            <a:r>
              <a:rPr lang="cs-CZ" altLang="cs-CZ" dirty="0"/>
              <a:t>spala</a:t>
            </a:r>
          </a:p>
          <a:p>
            <a:r>
              <a:rPr lang="cs-CZ" altLang="cs-CZ" dirty="0"/>
              <a:t>Poté se objevily žilky na horních víčkách , další den hematom</a:t>
            </a:r>
          </a:p>
          <a:p>
            <a:r>
              <a:rPr lang="cs-CZ" altLang="cs-CZ" dirty="0"/>
              <a:t>Na očním oddělení diagnostikována retinopatie při krvácivé chorobě</a:t>
            </a:r>
          </a:p>
          <a:p>
            <a:r>
              <a:rPr lang="cs-CZ" altLang="cs-CZ" dirty="0"/>
              <a:t>Zjištěna hepatomegalie, hmatná rezistence  v pravé polovině břicha</a:t>
            </a:r>
          </a:p>
          <a:p>
            <a:r>
              <a:rPr lang="cs-CZ" altLang="cs-CZ" dirty="0" err="1"/>
              <a:t>Sono</a:t>
            </a:r>
            <a:r>
              <a:rPr lang="cs-CZ" altLang="cs-CZ" dirty="0"/>
              <a:t> – nález rezistence v oblasti pravé nadledviny</a:t>
            </a:r>
          </a:p>
          <a:p>
            <a:r>
              <a:rPr lang="cs-CZ" altLang="cs-CZ" dirty="0"/>
              <a:t>Vyšetření:</a:t>
            </a:r>
          </a:p>
          <a:p>
            <a:r>
              <a:rPr lang="cs-CZ" altLang="cs-CZ" dirty="0"/>
              <a:t>LD		180,4 </a:t>
            </a:r>
            <a:r>
              <a:rPr lang="cs-CZ" altLang="cs-CZ" dirty="0" err="1"/>
              <a:t>ukat</a:t>
            </a:r>
            <a:r>
              <a:rPr lang="cs-CZ" altLang="cs-CZ" dirty="0"/>
              <a:t>/l			(3,0 – 8,4)</a:t>
            </a:r>
          </a:p>
          <a:p>
            <a:r>
              <a:rPr lang="cs-CZ" altLang="cs-CZ" dirty="0"/>
              <a:t>VMA 		10,9 </a:t>
            </a:r>
            <a:r>
              <a:rPr lang="cs-CZ" altLang="cs-CZ" dirty="0" err="1"/>
              <a:t>mmol</a:t>
            </a:r>
            <a:r>
              <a:rPr lang="cs-CZ" altLang="cs-CZ" dirty="0"/>
              <a:t>/mol kreatininu	(0,4-4,0)</a:t>
            </a:r>
          </a:p>
          <a:p>
            <a:r>
              <a:rPr lang="cs-CZ" altLang="cs-CZ" dirty="0"/>
              <a:t>HVA		97 </a:t>
            </a:r>
            <a:r>
              <a:rPr lang="cs-CZ" altLang="cs-CZ" dirty="0" err="1"/>
              <a:t>mmol</a:t>
            </a:r>
            <a:r>
              <a:rPr lang="cs-CZ" altLang="cs-CZ" dirty="0"/>
              <a:t>/mol kreatininu		(1,05-2,0)</a:t>
            </a:r>
          </a:p>
          <a:p>
            <a:r>
              <a:rPr lang="cs-CZ" altLang="cs-CZ" dirty="0"/>
              <a:t>DOPAC		15,2 </a:t>
            </a:r>
            <a:r>
              <a:rPr lang="cs-CZ" altLang="cs-CZ" dirty="0" err="1"/>
              <a:t>mmol</a:t>
            </a:r>
            <a:r>
              <a:rPr lang="cs-CZ" altLang="cs-CZ" dirty="0"/>
              <a:t>/mol kreatininu 	(1,0-1,3)</a:t>
            </a:r>
          </a:p>
          <a:p>
            <a:r>
              <a:rPr lang="cs-CZ" altLang="cs-CZ" dirty="0"/>
              <a:t>5-HIAA		9,6 </a:t>
            </a:r>
            <a:r>
              <a:rPr lang="cs-CZ" altLang="cs-CZ" dirty="0" err="1"/>
              <a:t>mmol</a:t>
            </a:r>
            <a:r>
              <a:rPr lang="cs-CZ" altLang="cs-CZ" dirty="0"/>
              <a:t>/mol kreatininu </a:t>
            </a:r>
            <a:r>
              <a:rPr lang="cs-CZ" altLang="cs-CZ" dirty="0" smtClean="0"/>
              <a:t>	</a:t>
            </a:r>
            <a:r>
              <a:rPr lang="cs-CZ" altLang="cs-CZ" dirty="0"/>
              <a:t>	(2,0-2,6)</a:t>
            </a:r>
          </a:p>
          <a:p>
            <a:endParaRPr lang="cs-CZ" altLang="cs-CZ" dirty="0"/>
          </a:p>
          <a:p>
            <a:r>
              <a:rPr lang="cs-CZ" altLang="cs-CZ" dirty="0"/>
              <a:t>CT hlavy: metastatický proces v pravé orbitě</a:t>
            </a:r>
          </a:p>
          <a:p>
            <a:r>
              <a:rPr lang="cs-CZ" altLang="cs-CZ" dirty="0"/>
              <a:t>CT břicha: neuroblastom pravé nadledviny, </a:t>
            </a:r>
            <a:r>
              <a:rPr lang="cs-CZ" altLang="cs-CZ" dirty="0" err="1"/>
              <a:t>prokrvácený</a:t>
            </a:r>
            <a:endParaRPr lang="cs-CZ" altLang="cs-CZ" dirty="0"/>
          </a:p>
          <a:p>
            <a:r>
              <a:rPr lang="cs-CZ" altLang="cs-CZ" dirty="0"/>
              <a:t>RTG skeletu: </a:t>
            </a:r>
            <a:r>
              <a:rPr lang="cs-CZ" altLang="cs-CZ" dirty="0" err="1"/>
              <a:t>difuzně</a:t>
            </a:r>
            <a:r>
              <a:rPr lang="cs-CZ" altLang="cs-CZ" dirty="0"/>
              <a:t> prořídlý skelet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7"/>
          <p:cNvSpPr txBox="1">
            <a:spLocks noChangeArrowheads="1"/>
          </p:cNvSpPr>
          <p:nvPr/>
        </p:nvSpPr>
        <p:spPr bwMode="auto">
          <a:xfrm>
            <a:off x="1908175" y="18891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Kazuistika – prosinec 2016</a:t>
            </a:r>
          </a:p>
        </p:txBody>
      </p:sp>
      <p:sp>
        <p:nvSpPr>
          <p:cNvPr id="83971" name="TextovéPole 1"/>
          <p:cNvSpPr txBox="1">
            <a:spLocks noChangeArrowheads="1"/>
          </p:cNvSpPr>
          <p:nvPr/>
        </p:nvSpPr>
        <p:spPr bwMode="auto">
          <a:xfrm>
            <a:off x="395288" y="1052513"/>
            <a:ext cx="80279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Pacient nar. 1936</a:t>
            </a:r>
          </a:p>
          <a:p>
            <a:endParaRPr lang="cs-CZ" altLang="cs-CZ"/>
          </a:p>
          <a:p>
            <a:r>
              <a:rPr lang="cs-CZ" altLang="cs-CZ"/>
              <a:t>5 let léčen pro depresi, necítil se dobře </a:t>
            </a:r>
          </a:p>
          <a:p>
            <a:r>
              <a:rPr lang="cs-CZ" altLang="cs-CZ"/>
              <a:t>užívá SSRI</a:t>
            </a:r>
          </a:p>
          <a:p>
            <a:r>
              <a:rPr lang="cs-CZ" altLang="cs-CZ"/>
              <a:t>pozoruje horšící se zrak – zúžení zorného pole, 8 → 3, v péči oftalmologa</a:t>
            </a:r>
          </a:p>
          <a:p>
            <a:endParaRPr lang="cs-CZ" altLang="cs-CZ"/>
          </a:p>
          <a:p>
            <a:r>
              <a:rPr lang="cs-CZ" altLang="cs-CZ"/>
              <a:t>telefonicky prosil o pomoc</a:t>
            </a:r>
          </a:p>
          <a:p>
            <a:endParaRPr lang="cs-CZ" altLang="cs-CZ"/>
          </a:p>
          <a:p>
            <a:r>
              <a:rPr lang="cs-CZ" altLang="cs-CZ"/>
              <a:t>bolesti hlavy neguje, pozoruje pokles výkonu a horší toleranci zátěží</a:t>
            </a:r>
          </a:p>
          <a:p>
            <a:r>
              <a:rPr lang="cs-CZ" altLang="cs-CZ"/>
              <a:t>vergence normální</a:t>
            </a:r>
          </a:p>
          <a:p>
            <a:endParaRPr lang="cs-CZ" altLang="cs-CZ"/>
          </a:p>
          <a:p>
            <a:r>
              <a:rPr lang="cs-CZ" altLang="cs-CZ"/>
              <a:t>odeslán na MR + biochemie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1166813" y="690563"/>
            <a:ext cx="41783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Biochemie:</a:t>
            </a:r>
          </a:p>
          <a:p>
            <a:r>
              <a:rPr lang="cs-CZ" altLang="cs-CZ"/>
              <a:t>Glukóza		6,6 mmol/l</a:t>
            </a:r>
          </a:p>
          <a:p>
            <a:r>
              <a:rPr lang="cs-CZ" altLang="cs-CZ"/>
              <a:t>PSA			</a:t>
            </a:r>
            <a:r>
              <a:rPr lang="en-US" altLang="cs-CZ">
                <a:cs typeface="Times New Roman" pitchFamily="18" charset="0"/>
              </a:rPr>
              <a:t>&lt;</a:t>
            </a:r>
            <a:r>
              <a:rPr lang="cs-CZ" altLang="cs-CZ">
                <a:cs typeface="Times New Roman" pitchFamily="18" charset="0"/>
              </a:rPr>
              <a:t> 0,003 ug/l</a:t>
            </a:r>
            <a:endParaRPr lang="en-US" altLang="cs-CZ">
              <a:cs typeface="Times New Roman" pitchFamily="18" charset="0"/>
            </a:endParaRPr>
          </a:p>
          <a:p>
            <a:r>
              <a:rPr lang="cs-CZ" altLang="cs-CZ"/>
              <a:t>Testosteron		4,35 nmol/l</a:t>
            </a:r>
          </a:p>
          <a:p>
            <a:r>
              <a:rPr lang="cs-CZ" altLang="cs-CZ"/>
              <a:t>Kortizol			271 nmol/l</a:t>
            </a:r>
          </a:p>
          <a:p>
            <a:r>
              <a:rPr lang="cs-CZ" altLang="cs-CZ"/>
              <a:t>Prolaktin		</a:t>
            </a:r>
            <a:r>
              <a:rPr lang="cs-CZ" altLang="cs-CZ">
                <a:solidFill>
                  <a:schemeClr val="folHlink"/>
                </a:solidFill>
                <a:cs typeface="Times New Roman" pitchFamily="18" charset="0"/>
              </a:rPr>
              <a:t>˃ 200 ug/l</a:t>
            </a:r>
          </a:p>
          <a:p>
            <a:endParaRPr lang="cs-CZ" altLang="cs-CZ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84995" name="Text Box 7"/>
          <p:cNvSpPr txBox="1">
            <a:spLocks noChangeArrowheads="1"/>
          </p:cNvSpPr>
          <p:nvPr/>
        </p:nvSpPr>
        <p:spPr bwMode="auto">
          <a:xfrm>
            <a:off x="1908175" y="18891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Kazuistika – prosinec 2016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166813" y="3643313"/>
            <a:ext cx="6526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MR:</a:t>
            </a:r>
          </a:p>
          <a:p>
            <a:r>
              <a:rPr lang="cs-CZ" altLang="cs-CZ"/>
              <a:t>Sellární expanze s extraselární propagací a prorůstáním k </a:t>
            </a:r>
          </a:p>
          <a:p>
            <a:r>
              <a:rPr lang="cs-CZ" altLang="cs-CZ"/>
              <a:t>pr. ACC bez útlaku chiasma opt. a zrak. drah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862806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458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rgbClr val="FFFF66"/>
                </a:solidFill>
              </a:rPr>
              <a:t>Realita nádorových markerů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7"/>
          <p:cNvSpPr txBox="1">
            <a:spLocks noChangeArrowheads="1"/>
          </p:cNvSpPr>
          <p:nvPr/>
        </p:nvSpPr>
        <p:spPr bwMode="auto">
          <a:xfrm>
            <a:off x="1908175" y="188913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Kazuistika – papilární karcinom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592138" y="835025"/>
            <a:ext cx="8301037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Muž – 76 let</a:t>
            </a:r>
          </a:p>
          <a:p>
            <a:r>
              <a:rPr lang="cs-CZ" altLang="cs-CZ"/>
              <a:t>Bolesti zad</a:t>
            </a:r>
          </a:p>
          <a:p>
            <a:r>
              <a:rPr lang="cs-CZ" altLang="cs-CZ">
                <a:solidFill>
                  <a:srgbClr val="FFFF66"/>
                </a:solidFill>
              </a:rPr>
              <a:t>Biochemie:				Moč:</a:t>
            </a:r>
          </a:p>
          <a:p>
            <a:r>
              <a:rPr lang="cs-CZ" altLang="cs-CZ"/>
              <a:t>Urea 4,8 mmol/l				</a:t>
            </a:r>
            <a:r>
              <a:rPr lang="cs-CZ" altLang="cs-CZ">
                <a:solidFill>
                  <a:schemeClr val="folHlink"/>
                </a:solidFill>
              </a:rPr>
              <a:t>leukocyty 99/ul</a:t>
            </a:r>
            <a:r>
              <a:rPr lang="cs-CZ" altLang="cs-CZ"/>
              <a:t> 	(1-20)</a:t>
            </a:r>
          </a:p>
          <a:p>
            <a:r>
              <a:rPr lang="cs-CZ" altLang="cs-CZ"/>
              <a:t>Kreatinin 76 umol/l</a:t>
            </a:r>
          </a:p>
          <a:p>
            <a:r>
              <a:rPr lang="cs-CZ" altLang="cs-CZ"/>
              <a:t>Kys. Močová 419 umol/l			</a:t>
            </a:r>
            <a:r>
              <a:rPr lang="cs-CZ" altLang="cs-CZ">
                <a:solidFill>
                  <a:srgbClr val="FFFF66"/>
                </a:solidFill>
              </a:rPr>
              <a:t>CT:</a:t>
            </a:r>
          </a:p>
          <a:p>
            <a:r>
              <a:rPr lang="cs-CZ" altLang="cs-CZ"/>
              <a:t>Na</a:t>
            </a:r>
            <a:r>
              <a:rPr lang="cs-CZ" altLang="cs-CZ" baseline="30000"/>
              <a:t>+</a:t>
            </a:r>
            <a:r>
              <a:rPr lang="cs-CZ" altLang="cs-CZ"/>
              <a:t> 136 mmol/l				tumorózní útvary v oblasti obou </a:t>
            </a:r>
          </a:p>
          <a:p>
            <a:r>
              <a:rPr lang="cs-CZ" altLang="cs-CZ"/>
              <a:t>K</a:t>
            </a:r>
            <a:r>
              <a:rPr lang="cs-CZ" altLang="cs-CZ" baseline="30000"/>
              <a:t>+</a:t>
            </a:r>
            <a:r>
              <a:rPr lang="cs-CZ" altLang="cs-CZ"/>
              <a:t> 4,5 mmol/l				ledvin</a:t>
            </a:r>
          </a:p>
          <a:p>
            <a:r>
              <a:rPr lang="cs-CZ" altLang="cs-CZ"/>
              <a:t>tBil 8,6 umol/l</a:t>
            </a:r>
          </a:p>
          <a:p>
            <a:r>
              <a:rPr lang="cs-CZ" altLang="cs-CZ"/>
              <a:t>ALT 0,18 ukat/l				</a:t>
            </a:r>
            <a:r>
              <a:rPr lang="cs-CZ" altLang="cs-CZ">
                <a:solidFill>
                  <a:srgbClr val="FFFF66"/>
                </a:solidFill>
              </a:rPr>
              <a:t>Biochemie:</a:t>
            </a:r>
          </a:p>
          <a:p>
            <a:r>
              <a:rPr lang="cs-CZ" altLang="cs-CZ"/>
              <a:t>AST 0,40 ukat/l				CEA, CA 19-9, CA 15-3, AFP</a:t>
            </a:r>
          </a:p>
          <a:p>
            <a:r>
              <a:rPr lang="cs-CZ" altLang="cs-CZ"/>
              <a:t>GMT 0,23 ukat/l				</a:t>
            </a:r>
            <a:r>
              <a:rPr lang="cs-CZ" altLang="cs-CZ">
                <a:solidFill>
                  <a:schemeClr val="folHlink"/>
                </a:solidFill>
              </a:rPr>
              <a:t>CA 125	</a:t>
            </a:r>
            <a:r>
              <a:rPr lang="cs-CZ" altLang="cs-CZ">
                <a:solidFill>
                  <a:schemeClr val="folHlink"/>
                </a:solidFill>
                <a:cs typeface="Times New Roman" pitchFamily="18" charset="0"/>
              </a:rPr>
              <a:t>˃ 600 kU/l</a:t>
            </a:r>
          </a:p>
          <a:p>
            <a:r>
              <a:rPr lang="cs-CZ" altLang="cs-CZ"/>
              <a:t>Glukóza 5,7 mmol/l			</a:t>
            </a:r>
            <a:r>
              <a:rPr lang="cs-CZ" altLang="cs-CZ">
                <a:solidFill>
                  <a:schemeClr val="folHlink"/>
                </a:solidFill>
              </a:rPr>
              <a:t>CRP 57,6 mg/l</a:t>
            </a:r>
          </a:p>
          <a:p>
            <a:r>
              <a:rPr lang="cs-CZ" altLang="cs-CZ"/>
              <a:t>Albumin 40 g/l</a:t>
            </a:r>
          </a:p>
          <a:p>
            <a:r>
              <a:rPr lang="cs-CZ" altLang="cs-CZ"/>
              <a:t>CB 66 g/l</a:t>
            </a:r>
          </a:p>
          <a:p>
            <a:r>
              <a:rPr lang="cs-CZ" altLang="cs-CZ"/>
              <a:t>AFP 3,5 IU/ml</a:t>
            </a:r>
          </a:p>
          <a:p>
            <a:r>
              <a:rPr lang="cs-CZ" altLang="cs-CZ">
                <a:solidFill>
                  <a:schemeClr val="folHlink"/>
                </a:solidFill>
              </a:rPr>
              <a:t>CRP 18,4 mg/l</a:t>
            </a:r>
          </a:p>
          <a:p>
            <a:r>
              <a:rPr lang="cs-CZ" altLang="cs-CZ">
                <a:solidFill>
                  <a:srgbClr val="FFFF66"/>
                </a:solidFill>
              </a:rPr>
              <a:t>Hematologie:</a:t>
            </a:r>
          </a:p>
          <a:p>
            <a:r>
              <a:rPr lang="cs-CZ" altLang="cs-CZ"/>
              <a:t>Sedimentace 12/38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61938"/>
            <a:ext cx="8894762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6877050" y="3500438"/>
            <a:ext cx="358775" cy="19446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7"/>
          <p:cNvSpPr txBox="1">
            <a:spLocks noChangeArrowheads="1"/>
          </p:cNvSpPr>
          <p:nvPr/>
        </p:nvSpPr>
        <p:spPr bwMode="auto">
          <a:xfrm>
            <a:off x="3419475" y="404813"/>
            <a:ext cx="150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1"/>
                </a:solidFill>
              </a:rPr>
              <a:t>Karcinoid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88925" y="1268413"/>
            <a:ext cx="88550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/>
              <a:t>Nádory produkující nejčastěji serotonin a jeho metabolity, ale i jiné biol. aktivní</a:t>
            </a:r>
          </a:p>
          <a:p>
            <a:pPr algn="ctr"/>
            <a:r>
              <a:rPr lang="cs-CZ" altLang="cs-CZ"/>
              <a:t>látky (chromogranin A, histamin, inzulin, glukagon, …)</a:t>
            </a:r>
          </a:p>
          <a:p>
            <a:pPr algn="ctr"/>
            <a:endParaRPr lang="cs-CZ" altLang="cs-CZ"/>
          </a:p>
          <a:p>
            <a:pPr algn="ctr"/>
            <a:endParaRPr lang="cs-CZ" altLang="cs-CZ"/>
          </a:p>
          <a:p>
            <a:pPr algn="ctr"/>
            <a:endParaRPr lang="cs-CZ" altLang="cs-CZ"/>
          </a:p>
          <a:p>
            <a:pPr algn="ctr"/>
            <a:r>
              <a:rPr lang="cs-CZ" altLang="cs-CZ"/>
              <a:t>pestrý klinický obraz tzv. karcinoidní syndrom </a:t>
            </a:r>
          </a:p>
          <a:p>
            <a:pPr algn="ctr"/>
            <a:r>
              <a:rPr lang="cs-CZ" altLang="cs-CZ"/>
              <a:t>(10-30 %)</a:t>
            </a:r>
          </a:p>
          <a:p>
            <a:pPr algn="ctr"/>
            <a:endParaRPr lang="cs-CZ" altLang="cs-CZ"/>
          </a:p>
          <a:p>
            <a:pPr algn="ctr"/>
            <a:r>
              <a:rPr lang="cs-CZ" altLang="cs-CZ"/>
              <a:t>flush syndrom, kožní změny, průjmy, kardiální postižení, bolesti břicha </a:t>
            </a:r>
          </a:p>
          <a:p>
            <a:pPr algn="ctr"/>
            <a:r>
              <a:rPr lang="cs-CZ" altLang="cs-CZ"/>
              <a:t>bronchospazmy, hypotenze</a:t>
            </a:r>
          </a:p>
          <a:p>
            <a:pPr algn="ctr"/>
            <a:endParaRPr lang="cs-CZ" altLang="cs-CZ"/>
          </a:p>
          <a:p>
            <a:pPr algn="ctr"/>
            <a:r>
              <a:rPr lang="cs-CZ" altLang="cs-CZ"/>
              <a:t>Diagnosticky významné stanovení </a:t>
            </a:r>
            <a:r>
              <a:rPr lang="cs-CZ" altLang="cs-CZ">
                <a:solidFill>
                  <a:srgbClr val="FF3300"/>
                </a:solidFill>
              </a:rPr>
              <a:t>5-HIAA</a:t>
            </a: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4356100" y="22050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549275"/>
            <a:ext cx="91471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			Pacientka, r. n. 1963</a:t>
            </a:r>
          </a:p>
          <a:p>
            <a:r>
              <a:rPr lang="cs-CZ" altLang="cs-CZ"/>
              <a:t>Půl roku sledována a vyšetřována pro intermitentní průjmy</a:t>
            </a:r>
          </a:p>
          <a:p>
            <a:r>
              <a:rPr lang="cs-CZ" altLang="cs-CZ"/>
              <a:t>CT slinivky negativní</a:t>
            </a:r>
          </a:p>
          <a:p>
            <a:r>
              <a:rPr lang="cs-CZ" altLang="cs-CZ"/>
              <a:t>Provedena pankoloskopie – difuzně výraznější cévní kresba, vzorky bez patologie</a:t>
            </a:r>
          </a:p>
          <a:p>
            <a:endParaRPr lang="cs-CZ" altLang="cs-CZ"/>
          </a:p>
          <a:p>
            <a:r>
              <a:rPr lang="cs-CZ" altLang="cs-CZ"/>
              <a:t>Po 2 měsících UTZ epigastria – necharakteristické změny na rozhraní těla a kaudy</a:t>
            </a:r>
          </a:p>
          <a:p>
            <a:r>
              <a:rPr lang="cs-CZ" altLang="cs-CZ"/>
              <a:t>pankreatu</a:t>
            </a:r>
          </a:p>
          <a:p>
            <a:r>
              <a:rPr lang="cs-CZ" altLang="cs-CZ"/>
              <a:t>Doporučení sledovat potravinové alergie, kontrola</a:t>
            </a:r>
          </a:p>
          <a:p>
            <a:r>
              <a:rPr lang="cs-CZ" altLang="cs-CZ"/>
              <a:t>Zjištěna alergie na jablka – závěr: fokální pankreatitida a potr. alergie</a:t>
            </a:r>
          </a:p>
          <a:p>
            <a:endParaRPr lang="cs-CZ" altLang="cs-CZ"/>
          </a:p>
          <a:p>
            <a:r>
              <a:rPr lang="cs-CZ" altLang="cs-CZ"/>
              <a:t>Po 2 měsících opět UTZ epigastria, přetrvávající průjmy, nejasný nález</a:t>
            </a:r>
          </a:p>
          <a:p>
            <a:r>
              <a:rPr lang="cs-CZ" altLang="cs-CZ"/>
              <a:t>CT slinivky – fokální pankreatitidy s parciální, dobře obtékanou trombózou </a:t>
            </a:r>
          </a:p>
          <a:p>
            <a:r>
              <a:rPr lang="cs-CZ" altLang="cs-CZ"/>
              <a:t>v. portea</a:t>
            </a:r>
          </a:p>
          <a:p>
            <a:r>
              <a:rPr lang="cs-CZ" altLang="cs-CZ"/>
              <a:t>Hospitalizace, zahájena antikoagulační léčba, MRI, UTZ – velikost trombu 2,6 cm</a:t>
            </a:r>
          </a:p>
          <a:p>
            <a:r>
              <a:rPr lang="cs-CZ" altLang="cs-CZ"/>
              <a:t>Laboratoř – vše v normě (amylázy, KO, moč, CA 19-9, CEA, 5-HIAA)</a:t>
            </a:r>
          </a:p>
          <a:p>
            <a:r>
              <a:rPr lang="cs-CZ" altLang="cs-CZ"/>
              <a:t>Po léčbě zmírnění obtíží, velikost trombu vzrostla na 5 cm</a:t>
            </a:r>
          </a:p>
          <a:p>
            <a:r>
              <a:rPr lang="cs-CZ" altLang="cs-CZ"/>
              <a:t>Do roka patrné dilatované žíly mediálně od sleziny, zvětšená slezina, trombus jako </a:t>
            </a:r>
          </a:p>
          <a:p>
            <a:r>
              <a:rPr lang="cs-CZ" altLang="cs-CZ"/>
              <a:t>měkkotkáňový útvar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519113" y="474663"/>
            <a:ext cx="8350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Pacientka odeslána do FN Motol s diagnózou portální hypertenze při</a:t>
            </a:r>
          </a:p>
          <a:p>
            <a:r>
              <a:rPr lang="cs-CZ" altLang="cs-CZ"/>
              <a:t>pre-a intrahepatální blokádě, nejasný nález na slinivce</a:t>
            </a:r>
          </a:p>
          <a:p>
            <a:r>
              <a:rPr lang="cs-CZ" altLang="cs-CZ"/>
              <a:t>Peroperační diagnóza – adenokarcinom pankreatu s metastázou do uzlin, </a:t>
            </a:r>
          </a:p>
          <a:p>
            <a:r>
              <a:rPr lang="cs-CZ" altLang="cs-CZ"/>
              <a:t>		            trombus v portální žíle byl nádorový, později bylo </a:t>
            </a:r>
          </a:p>
          <a:p>
            <a:r>
              <a:rPr lang="cs-CZ" altLang="cs-CZ"/>
              <a:t>		            stanoveno, že se jedná o karcinoid</a:t>
            </a:r>
          </a:p>
          <a:p>
            <a:endParaRPr lang="cs-CZ" altLang="cs-CZ"/>
          </a:p>
          <a:p>
            <a:r>
              <a:rPr lang="cs-CZ" altLang="cs-CZ"/>
              <a:t>Pacientka v počátečním stádiu s neobvyklým případem trombózy lienální</a:t>
            </a:r>
          </a:p>
          <a:p>
            <a:r>
              <a:rPr lang="cs-CZ" altLang="cs-CZ"/>
              <a:t>a portální žíly s komplikovaným a vleklým dokazováním nádorové etiologie</a:t>
            </a:r>
          </a:p>
          <a:p>
            <a:r>
              <a:rPr lang="cs-CZ" altLang="cs-CZ"/>
              <a:t>(biochemie po celou dobu negativní)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85185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folHlink"/>
                </a:solidFill>
              </a:rPr>
              <a:t>Pacientka, r. n. 1949</a:t>
            </a:r>
          </a:p>
          <a:p>
            <a:r>
              <a:rPr lang="cs-CZ" altLang="cs-CZ"/>
              <a:t>Hospitalizována pro průjmy, hlučný systolický šelest, játra 3 cm přes oblouk,</a:t>
            </a:r>
          </a:p>
          <a:p>
            <a:r>
              <a:rPr lang="cs-CZ" altLang="cs-CZ"/>
              <a:t>v obličeji vyvinuty teleangiektazie, ostatní somatický nález v normě</a:t>
            </a:r>
          </a:p>
          <a:p>
            <a:r>
              <a:rPr lang="cs-CZ" altLang="cs-CZ"/>
              <a:t>Subjektivní potíže: zhoršující se průjmy, záchvatovitá dušnost, úbytek váhy</a:t>
            </a:r>
          </a:p>
          <a:p>
            <a:r>
              <a:rPr lang="cs-CZ" altLang="cs-CZ"/>
              <a:t>Gastroskopie a kolonoskopie negativní</a:t>
            </a:r>
          </a:p>
          <a:p>
            <a:r>
              <a:rPr lang="cs-CZ" altLang="cs-CZ"/>
              <a:t>Opakovaný UTZ jater – ložisko v játrech, netypické pro metastázy</a:t>
            </a:r>
          </a:p>
          <a:p>
            <a:endParaRPr lang="cs-CZ" altLang="cs-CZ"/>
          </a:p>
          <a:p>
            <a:r>
              <a:rPr lang="cs-CZ" altLang="cs-CZ"/>
              <a:t>Příjem na interní oddělení</a:t>
            </a:r>
          </a:p>
          <a:p>
            <a:r>
              <a:rPr lang="cs-CZ" altLang="cs-CZ"/>
              <a:t>po UTZ vyšetření a kardioechografickém vyšetření</a:t>
            </a:r>
          </a:p>
          <a:p>
            <a:r>
              <a:rPr lang="cs-CZ" altLang="cs-CZ"/>
              <a:t>stanovena diagnóza  - suspekce na generalizovaný karcinoid</a:t>
            </a:r>
          </a:p>
          <a:p>
            <a:r>
              <a:rPr lang="cs-CZ" altLang="cs-CZ"/>
              <a:t>Stanovení hladiny 5-HIAA 810 umol/den (47 umol/den) a </a:t>
            </a:r>
          </a:p>
          <a:p>
            <a:r>
              <a:rPr lang="cs-CZ" altLang="cs-CZ"/>
              <a:t>serotoninu 3,17 umol/den (1,4 umol/den)</a:t>
            </a:r>
          </a:p>
          <a:p>
            <a:r>
              <a:rPr lang="cs-CZ" altLang="cs-CZ"/>
              <a:t>celk. bílkovina 56 g/l</a:t>
            </a:r>
          </a:p>
          <a:p>
            <a:r>
              <a:rPr lang="cs-CZ" altLang="cs-CZ"/>
              <a:t>albumin 34 g/l</a:t>
            </a:r>
          </a:p>
          <a:p>
            <a:r>
              <a:rPr lang="cs-CZ" altLang="cs-CZ"/>
              <a:t>jaterní testy zvýšeny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4400" kern="0" dirty="0" err="1">
                <a:solidFill>
                  <a:srgbClr val="FFFF66"/>
                </a:solidFill>
                <a:latin typeface="+mj-lt"/>
                <a:ea typeface="+mj-ea"/>
                <a:cs typeface="+mj-cs"/>
              </a:rPr>
              <a:t>Paraprotein</a:t>
            </a:r>
            <a:endParaRPr lang="cs-CZ" sz="4400" b="0" kern="0" dirty="0">
              <a:solidFill>
                <a:srgbClr val="FFFF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268413"/>
            <a:ext cx="8497887" cy="43529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označení používající se pro monoklonální imunoglobuliny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endParaRPr lang="cs-CZ" sz="32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produkovány </a:t>
            </a:r>
            <a:r>
              <a:rPr lang="cs-CZ" sz="3200" kern="0" dirty="0" err="1">
                <a:latin typeface="+mn-lt"/>
              </a:rPr>
              <a:t>proliferujícím</a:t>
            </a:r>
            <a:r>
              <a:rPr lang="cs-CZ" sz="3200" kern="0" dirty="0">
                <a:latin typeface="+mn-lt"/>
              </a:rPr>
              <a:t> klonem plazmatických buněk případně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cs-CZ" sz="3200" kern="0" dirty="0">
                <a:latin typeface="+mn-lt"/>
              </a:rPr>
              <a:t>	B-lymfocytů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endParaRPr lang="cs-CZ" sz="32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3200" kern="0" dirty="0">
                <a:latin typeface="+mn-lt"/>
              </a:rPr>
              <a:t>m</a:t>
            </a:r>
            <a:r>
              <a:rPr lang="cs-CZ" sz="3200" kern="0" dirty="0" err="1">
                <a:latin typeface="+mn-lt"/>
              </a:rPr>
              <a:t>onoklonální</a:t>
            </a:r>
            <a:r>
              <a:rPr lang="cs-CZ" sz="3200" kern="0" dirty="0">
                <a:latin typeface="+mn-lt"/>
              </a:rPr>
              <a:t> proteiny se mohou vyskytovat jako celé imunoglobuliny, či ve formě lehkých či těžkých řetězců</a:t>
            </a:r>
            <a:endParaRPr lang="cs-CZ" sz="32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544888" y="1916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altLang="cs-CZ" sz="140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4978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Maligní nebo potenciálně maligní </a:t>
            </a:r>
            <a:r>
              <a:rPr lang="cs-CZ" dirty="0" err="1">
                <a:latin typeface="+mn-lt"/>
              </a:rPr>
              <a:t>proliferativní</a:t>
            </a:r>
            <a:r>
              <a:rPr lang="cs-CZ" dirty="0">
                <a:latin typeface="+mn-lt"/>
              </a:rPr>
              <a:t> onemocnění B-lymfoidní řady provázené téměř vždy syntézou a sekrecí monoklonálních imunoglobulinů  nebo jejich strukturních komponent</a:t>
            </a:r>
          </a:p>
          <a:p>
            <a:pPr>
              <a:defRPr/>
            </a:pP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Monoklonální produkt u nádorové buňky je u každého nemocného </a:t>
            </a:r>
          </a:p>
          <a:p>
            <a:pPr>
              <a:defRPr/>
            </a:pPr>
            <a:r>
              <a:rPr lang="cs-CZ" dirty="0">
                <a:latin typeface="+mn-lt"/>
              </a:rPr>
              <a:t>individuálně specifický</a:t>
            </a:r>
          </a:p>
          <a:p>
            <a:pPr>
              <a:defRPr/>
            </a:pP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Změny koncentrace monoklonálního proteinu v séru, případně rozsah exkrece volných monoklonálních lehkých řetězců mohou být u téhož jedince indikátorem počtu produkujících nádorových buněk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54113" y="188913"/>
            <a:ext cx="600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rgbClr val="FFFF66"/>
                </a:solidFill>
                <a:latin typeface="+mn-lt"/>
              </a:rPr>
              <a:t>Monoklonální </a:t>
            </a:r>
            <a:r>
              <a:rPr lang="cs-CZ" sz="3200" dirty="0" err="1">
                <a:solidFill>
                  <a:srgbClr val="FFFF66"/>
                </a:solidFill>
                <a:latin typeface="+mn-lt"/>
              </a:rPr>
              <a:t>gamapatie</a:t>
            </a:r>
            <a:r>
              <a:rPr lang="cs-CZ" sz="3200" dirty="0">
                <a:solidFill>
                  <a:srgbClr val="FFFF66"/>
                </a:solidFill>
                <a:latin typeface="+mn-lt"/>
              </a:rPr>
              <a:t> (MG)</a:t>
            </a:r>
          </a:p>
        </p:txBody>
      </p:sp>
      <p:sp>
        <p:nvSpPr>
          <p:cNvPr id="93189" name="Text Box 164"/>
          <p:cNvSpPr txBox="1">
            <a:spLocks noChangeArrowheads="1"/>
          </p:cNvSpPr>
          <p:nvPr/>
        </p:nvSpPr>
        <p:spPr bwMode="auto">
          <a:xfrm>
            <a:off x="4067175" y="1125538"/>
            <a:ext cx="33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>
                <a:sym typeface="Symbol" pitchFamily="18" charset="2"/>
              </a:rPr>
              <a:t>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51"/>
          <p:cNvSpPr txBox="1">
            <a:spLocks noChangeArrowheads="1"/>
          </p:cNvSpPr>
          <p:nvPr/>
        </p:nvSpPr>
        <p:spPr bwMode="auto">
          <a:xfrm>
            <a:off x="1476375" y="1268413"/>
            <a:ext cx="76993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FFFF66"/>
                </a:solidFill>
                <a:latin typeface="+mn-lt"/>
              </a:rPr>
              <a:t>Mezi monoklonální </a:t>
            </a:r>
            <a:r>
              <a:rPr lang="cs-CZ" sz="2400" dirty="0" err="1">
                <a:solidFill>
                  <a:srgbClr val="FFFF66"/>
                </a:solidFill>
                <a:latin typeface="+mn-lt"/>
              </a:rPr>
              <a:t>gamapatie</a:t>
            </a:r>
            <a:r>
              <a:rPr lang="cs-CZ" sz="2400" dirty="0">
                <a:solidFill>
                  <a:srgbClr val="FFFF66"/>
                </a:solidFill>
                <a:latin typeface="+mn-lt"/>
              </a:rPr>
              <a:t> řadíme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cs-CZ" sz="2200" dirty="0">
                <a:latin typeface="+mn-lt"/>
              </a:rPr>
              <a:t>   Mnohočetný myelom (MM)</a:t>
            </a:r>
          </a:p>
          <a:p>
            <a:pPr>
              <a:buFontTx/>
              <a:buChar char="•"/>
              <a:defRPr/>
            </a:pPr>
            <a:r>
              <a:rPr lang="cs-CZ" sz="2200" dirty="0">
                <a:latin typeface="+mn-lt"/>
              </a:rPr>
              <a:t>   </a:t>
            </a:r>
            <a:r>
              <a:rPr lang="cs-CZ" sz="2200" dirty="0" err="1">
                <a:latin typeface="+mn-lt"/>
              </a:rPr>
              <a:t>Nesecernující</a:t>
            </a:r>
            <a:r>
              <a:rPr lang="cs-CZ" sz="2200" dirty="0">
                <a:latin typeface="+mn-lt"/>
              </a:rPr>
              <a:t> myelom (NSMM)</a:t>
            </a:r>
          </a:p>
          <a:p>
            <a:pPr>
              <a:buFontTx/>
              <a:buChar char="•"/>
              <a:defRPr/>
            </a:pPr>
            <a:r>
              <a:rPr lang="cs-CZ" sz="2200" dirty="0">
                <a:latin typeface="+mn-lt"/>
              </a:rPr>
              <a:t>   Doutnající myelom (SMM)</a:t>
            </a:r>
          </a:p>
          <a:p>
            <a:pPr>
              <a:buFontTx/>
              <a:buChar char="•"/>
              <a:defRPr/>
            </a:pPr>
            <a:r>
              <a:rPr lang="cs-CZ" sz="2200" dirty="0">
                <a:latin typeface="+mn-lt"/>
              </a:rPr>
              <a:t>   Primární systémová L – amyloidóza  (AL)</a:t>
            </a:r>
          </a:p>
          <a:p>
            <a:pPr>
              <a:buFontTx/>
              <a:buChar char="•"/>
              <a:defRPr/>
            </a:pPr>
            <a:r>
              <a:rPr lang="cs-CZ" sz="2200" dirty="0">
                <a:latin typeface="+mn-lt"/>
              </a:rPr>
              <a:t>   </a:t>
            </a:r>
            <a:r>
              <a:rPr lang="cs-CZ" sz="2200" dirty="0" err="1">
                <a:latin typeface="+mn-lt"/>
              </a:rPr>
              <a:t>Waldenstr</a:t>
            </a:r>
            <a:r>
              <a:rPr lang="en-US" sz="2200" dirty="0">
                <a:latin typeface="+mn-lt"/>
                <a:cs typeface="Times New Roman" pitchFamily="18" charset="0"/>
              </a:rPr>
              <a:t>ö</a:t>
            </a:r>
            <a:r>
              <a:rPr lang="cs-CZ" sz="2200" dirty="0" err="1">
                <a:latin typeface="+mn-lt"/>
                <a:cs typeface="Times New Roman" pitchFamily="18" charset="0"/>
              </a:rPr>
              <a:t>mova</a:t>
            </a:r>
            <a:r>
              <a:rPr lang="cs-CZ" sz="2200" dirty="0">
                <a:latin typeface="+mn-lt"/>
                <a:cs typeface="Times New Roman" pitchFamily="18" charset="0"/>
              </a:rPr>
              <a:t> </a:t>
            </a:r>
            <a:r>
              <a:rPr lang="cs-CZ" sz="2200" dirty="0" err="1">
                <a:latin typeface="+mn-lt"/>
                <a:cs typeface="Times New Roman" pitchFamily="18" charset="0"/>
              </a:rPr>
              <a:t>makroglobulinémie</a:t>
            </a:r>
            <a:r>
              <a:rPr lang="cs-CZ" sz="2200" dirty="0">
                <a:latin typeface="+mn-lt"/>
                <a:cs typeface="Times New Roman" pitchFamily="18" charset="0"/>
              </a:rPr>
              <a:t> (WM)</a:t>
            </a:r>
            <a:r>
              <a:rPr lang="cs-CZ" sz="2200" dirty="0">
                <a:latin typeface="+mn-lt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cs-CZ" sz="2200" dirty="0">
                <a:latin typeface="+mn-lt"/>
              </a:rPr>
              <a:t>   Monoklonální </a:t>
            </a:r>
            <a:r>
              <a:rPr lang="cs-CZ" sz="2200" dirty="0" err="1">
                <a:latin typeface="+mn-lt"/>
              </a:rPr>
              <a:t>gamapatie</a:t>
            </a:r>
            <a:r>
              <a:rPr lang="cs-CZ" sz="2200" dirty="0">
                <a:latin typeface="+mn-lt"/>
              </a:rPr>
              <a:t> nejasného významu (MGUS)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8938" y="141288"/>
            <a:ext cx="733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rgbClr val="FFFF66"/>
                </a:solidFill>
                <a:latin typeface="+mn-lt"/>
              </a:rPr>
              <a:t>Biologie imunoglobulinové molekuly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908050"/>
            <a:ext cx="87757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100" dirty="0">
                <a:latin typeface="+mn-lt"/>
              </a:rPr>
              <a:t>molekula imunoglobulinu se skládá ze dvou identických těžkých řetězců (</a:t>
            </a:r>
            <a:r>
              <a:rPr lang="el-GR" sz="2100" dirty="0">
                <a:latin typeface="+mn-lt"/>
                <a:cs typeface="Times New Roman" pitchFamily="18" charset="0"/>
              </a:rPr>
              <a:t>α</a:t>
            </a:r>
            <a:r>
              <a:rPr lang="cs-CZ" sz="2100" dirty="0">
                <a:latin typeface="+mn-lt"/>
                <a:cs typeface="Times New Roman" pitchFamily="18" charset="0"/>
              </a:rPr>
              <a:t>, </a:t>
            </a:r>
            <a:r>
              <a:rPr lang="el-GR" sz="2100" dirty="0">
                <a:latin typeface="+mn-lt"/>
                <a:cs typeface="Times New Roman" pitchFamily="18" charset="0"/>
              </a:rPr>
              <a:t>γ</a:t>
            </a:r>
            <a:r>
              <a:rPr lang="cs-CZ" sz="2100" dirty="0">
                <a:latin typeface="+mn-lt"/>
                <a:cs typeface="Times New Roman" pitchFamily="18" charset="0"/>
              </a:rPr>
              <a:t>, </a:t>
            </a:r>
            <a:r>
              <a:rPr lang="el-GR" sz="2100" dirty="0">
                <a:latin typeface="+mn-lt"/>
                <a:cs typeface="Times New Roman" pitchFamily="18" charset="0"/>
              </a:rPr>
              <a:t>μ</a:t>
            </a:r>
            <a:r>
              <a:rPr lang="cs-CZ" sz="2100" dirty="0">
                <a:latin typeface="+mn-lt"/>
                <a:cs typeface="Times New Roman" pitchFamily="18" charset="0"/>
              </a:rPr>
              <a:t>, </a:t>
            </a:r>
            <a:r>
              <a:rPr lang="el-GR" sz="2100" dirty="0">
                <a:latin typeface="+mn-lt"/>
                <a:cs typeface="Times New Roman" pitchFamily="18" charset="0"/>
              </a:rPr>
              <a:t>δ</a:t>
            </a:r>
            <a:r>
              <a:rPr lang="cs-CZ" sz="2100" dirty="0">
                <a:latin typeface="+mn-lt"/>
                <a:cs typeface="Times New Roman" pitchFamily="18" charset="0"/>
              </a:rPr>
              <a:t>, </a:t>
            </a:r>
            <a:r>
              <a:rPr lang="el-GR" sz="2100" dirty="0">
                <a:latin typeface="+mn-lt"/>
                <a:cs typeface="Times New Roman" pitchFamily="18" charset="0"/>
              </a:rPr>
              <a:t>ε</a:t>
            </a:r>
            <a:r>
              <a:rPr lang="cs-CZ" sz="2100" dirty="0">
                <a:latin typeface="+mn-lt"/>
                <a:cs typeface="Times New Roman" pitchFamily="18" charset="0"/>
              </a:rPr>
              <a:t>), určujících příslušnou imunoglobulinovou třídu a dvou identických lehkých řetězců (</a:t>
            </a:r>
            <a:r>
              <a:rPr lang="el-GR" sz="2100" dirty="0">
                <a:latin typeface="+mn-lt"/>
                <a:cs typeface="Times New Roman" pitchFamily="18" charset="0"/>
              </a:rPr>
              <a:t>κ</a:t>
            </a:r>
            <a:r>
              <a:rPr lang="cs-CZ" sz="2100" dirty="0">
                <a:latin typeface="+mn-lt"/>
                <a:cs typeface="Times New Roman" pitchFamily="18" charset="0"/>
              </a:rPr>
              <a:t> nebo </a:t>
            </a:r>
            <a:r>
              <a:rPr lang="el-GR" sz="2100" dirty="0">
                <a:latin typeface="+mn-lt"/>
                <a:cs typeface="Times New Roman" pitchFamily="18" charset="0"/>
              </a:rPr>
              <a:t>λ</a:t>
            </a:r>
            <a:r>
              <a:rPr lang="cs-CZ" sz="2100" dirty="0">
                <a:latin typeface="+mn-lt"/>
                <a:cs typeface="Times New Roman" pitchFamily="18" charset="0"/>
              </a:rPr>
              <a:t> ).</a:t>
            </a:r>
          </a:p>
          <a:p>
            <a:pPr marL="609600" indent="-609600">
              <a:spcBef>
                <a:spcPct val="20000"/>
              </a:spcBef>
              <a:buSzPct val="85000"/>
              <a:buFont typeface="Wingdings" pitchFamily="2" charset="2"/>
              <a:buNone/>
              <a:defRPr/>
            </a:pPr>
            <a:endParaRPr lang="cs-CZ" sz="2100" dirty="0">
              <a:latin typeface="+mn-lt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100" dirty="0">
                <a:latin typeface="+mn-lt"/>
                <a:cs typeface="Times New Roman" pitchFamily="18" charset="0"/>
              </a:rPr>
              <a:t>lehké řetězce jsou kovalentně vázané k těžkým a ty jsou spojené v oblasti tzv. pantu </a:t>
            </a:r>
            <a:r>
              <a:rPr lang="cs-CZ" sz="2100" dirty="0">
                <a:latin typeface="+mn-lt"/>
                <a:cs typeface="Times New Roman" pitchFamily="18" charset="0"/>
                <a:sym typeface="Symbol" pitchFamily="18" charset="2"/>
              </a:rPr>
              <a:t> část molekuly lehkých řetězců vázaných v kompletní molekule je skrytá a nepřístupná pro vazbu se specifickou protilátkou.</a:t>
            </a:r>
          </a:p>
          <a:p>
            <a:pPr marL="609600" indent="-609600">
              <a:spcBef>
                <a:spcPct val="20000"/>
              </a:spcBef>
              <a:buSzPct val="85000"/>
              <a:buFont typeface="Wingdings" pitchFamily="2" charset="2"/>
              <a:buNone/>
              <a:defRPr/>
            </a:pPr>
            <a:endParaRPr lang="cs-CZ" sz="21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100" dirty="0">
                <a:latin typeface="+mn-lt"/>
                <a:cs typeface="Times New Roman" pitchFamily="18" charset="0"/>
                <a:sym typeface="Symbol" pitchFamily="18" charset="2"/>
              </a:rPr>
              <a:t>tato  oblast molekuly lehkých řetězců slouží jako specifické místo pro vazbu protilátky při stanovení volných lehkých řetězců</a:t>
            </a:r>
          </a:p>
          <a:p>
            <a:pPr marL="609600" indent="-609600">
              <a:spcBef>
                <a:spcPct val="20000"/>
              </a:spcBef>
              <a:buSzPct val="85000"/>
              <a:buFont typeface="Wingdings" pitchFamily="2" charset="2"/>
              <a:buNone/>
              <a:defRPr/>
            </a:pPr>
            <a:endParaRPr lang="cs-CZ" sz="21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100" dirty="0">
                <a:latin typeface="+mn-lt"/>
                <a:cs typeface="Times New Roman" pitchFamily="18" charset="0"/>
                <a:sym typeface="Symbol" pitchFamily="18" charset="2"/>
              </a:rPr>
              <a:t>lehké řetězce jsou vůči těžkým řetězcům produkovány </a:t>
            </a:r>
            <a:r>
              <a:rPr lang="en-US" sz="2100" dirty="0">
                <a:latin typeface="+mn-lt"/>
                <a:cs typeface="Times New Roman" pitchFamily="18" charset="0"/>
                <a:sym typeface="Symbol" pitchFamily="18" charset="2"/>
              </a:rPr>
              <a:t>~</a:t>
            </a:r>
            <a:r>
              <a:rPr lang="cs-CZ" sz="2100" dirty="0">
                <a:latin typeface="+mn-lt"/>
                <a:cs typeface="Times New Roman" pitchFamily="18" charset="0"/>
                <a:sym typeface="Symbol" pitchFamily="18" charset="2"/>
              </a:rPr>
              <a:t> ve 40 % nadbytku  plasmatická buňka uvolňuje kompletní imunoglobulinovou molekulu a podíl volných lehkých řetězců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804863"/>
            <a:ext cx="864076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771775" y="211138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FFFF66"/>
                </a:solidFill>
              </a:rPr>
              <a:t>Realita nádorových markerů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684213" y="890588"/>
            <a:ext cx="7632700" cy="5967412"/>
            <a:chOff x="487" y="96"/>
            <a:chExt cx="4808" cy="3759"/>
          </a:xfrm>
        </p:grpSpPr>
        <p:grpSp>
          <p:nvGrpSpPr>
            <p:cNvPr id="96260" name="Group 3"/>
            <p:cNvGrpSpPr>
              <a:grpSpLocks/>
            </p:cNvGrpSpPr>
            <p:nvPr/>
          </p:nvGrpSpPr>
          <p:grpSpPr bwMode="auto">
            <a:xfrm>
              <a:off x="487" y="96"/>
              <a:ext cx="4808" cy="3296"/>
              <a:chOff x="528" y="96"/>
              <a:chExt cx="5208" cy="3378"/>
            </a:xfrm>
          </p:grpSpPr>
          <p:grpSp>
            <p:nvGrpSpPr>
              <p:cNvPr id="96262" name="Group 4"/>
              <p:cNvGrpSpPr>
                <a:grpSpLocks/>
              </p:cNvGrpSpPr>
              <p:nvPr/>
            </p:nvGrpSpPr>
            <p:grpSpPr bwMode="auto">
              <a:xfrm>
                <a:off x="528" y="271"/>
                <a:ext cx="2797" cy="2496"/>
                <a:chOff x="313" y="673"/>
                <a:chExt cx="2797" cy="2726"/>
              </a:xfrm>
            </p:grpSpPr>
            <p:sp>
              <p:nvSpPr>
                <p:cNvPr id="96338" name="Rectangle 5"/>
                <p:cNvSpPr>
                  <a:spLocks noChangeArrowheads="1"/>
                </p:cNvSpPr>
                <p:nvPr/>
              </p:nvSpPr>
              <p:spPr bwMode="auto">
                <a:xfrm rot="-60000">
                  <a:off x="317" y="1819"/>
                  <a:ext cx="493" cy="1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antigen</a:t>
                  </a:r>
                  <a:endParaRPr lang="en-US" altLang="cs-CZ" sz="2400"/>
                </a:p>
              </p:txBody>
            </p:sp>
            <p:sp>
              <p:nvSpPr>
                <p:cNvPr id="96339" name="Rectangle 6"/>
                <p:cNvSpPr>
                  <a:spLocks noChangeArrowheads="1"/>
                </p:cNvSpPr>
                <p:nvPr/>
              </p:nvSpPr>
              <p:spPr bwMode="auto">
                <a:xfrm rot="-60000">
                  <a:off x="313" y="1963"/>
                  <a:ext cx="500" cy="1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binding</a:t>
                  </a:r>
                  <a:endParaRPr lang="en-US" altLang="cs-CZ" sz="2400"/>
                </a:p>
              </p:txBody>
            </p:sp>
            <p:sp>
              <p:nvSpPr>
                <p:cNvPr id="96340" name="Rectangle 7"/>
                <p:cNvSpPr>
                  <a:spLocks noChangeArrowheads="1"/>
                </p:cNvSpPr>
                <p:nvPr/>
              </p:nvSpPr>
              <p:spPr bwMode="auto">
                <a:xfrm rot="-60000">
                  <a:off x="397" y="2104"/>
                  <a:ext cx="317" cy="1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sites</a:t>
                  </a:r>
                  <a:endParaRPr lang="en-US" altLang="cs-CZ" sz="2400"/>
                </a:p>
              </p:txBody>
            </p:sp>
            <p:sp>
              <p:nvSpPr>
                <p:cNvPr id="96341" name="Freeform 8"/>
                <p:cNvSpPr>
                  <a:spLocks/>
                </p:cNvSpPr>
                <p:nvPr/>
              </p:nvSpPr>
              <p:spPr bwMode="auto">
                <a:xfrm>
                  <a:off x="1795" y="2347"/>
                  <a:ext cx="92" cy="146"/>
                </a:xfrm>
                <a:custGeom>
                  <a:avLst/>
                  <a:gdLst>
                    <a:gd name="T0" fmla="*/ 3 w 206"/>
                    <a:gd name="T1" fmla="*/ 0 h 146"/>
                    <a:gd name="T2" fmla="*/ 8 w 206"/>
                    <a:gd name="T3" fmla="*/ 124 h 146"/>
                    <a:gd name="T4" fmla="*/ 5 w 206"/>
                    <a:gd name="T5" fmla="*/ 146 h 146"/>
                    <a:gd name="T6" fmla="*/ 0 w 206"/>
                    <a:gd name="T7" fmla="*/ 22 h 146"/>
                    <a:gd name="T8" fmla="*/ 3 w 206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146"/>
                    <a:gd name="T17" fmla="*/ 206 w 206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146">
                      <a:moveTo>
                        <a:pt x="69" y="0"/>
                      </a:moveTo>
                      <a:lnTo>
                        <a:pt x="206" y="124"/>
                      </a:lnTo>
                      <a:lnTo>
                        <a:pt x="137" y="146"/>
                      </a:lnTo>
                      <a:lnTo>
                        <a:pt x="0" y="2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96342" name="Group 9"/>
                <p:cNvGrpSpPr>
                  <a:grpSpLocks/>
                </p:cNvGrpSpPr>
                <p:nvPr/>
              </p:nvGrpSpPr>
              <p:grpSpPr bwMode="auto">
                <a:xfrm>
                  <a:off x="820" y="2460"/>
                  <a:ext cx="1142" cy="901"/>
                  <a:chOff x="674" y="2412"/>
                  <a:chExt cx="1284" cy="901"/>
                </a:xfrm>
              </p:grpSpPr>
              <p:sp>
                <p:nvSpPr>
                  <p:cNvPr id="96440" name="Freeform 10"/>
                  <p:cNvSpPr>
                    <a:spLocks/>
                  </p:cNvSpPr>
                  <p:nvPr/>
                </p:nvSpPr>
                <p:spPr bwMode="auto">
                  <a:xfrm>
                    <a:off x="1322" y="2412"/>
                    <a:ext cx="636" cy="513"/>
                  </a:xfrm>
                  <a:custGeom>
                    <a:avLst/>
                    <a:gdLst>
                      <a:gd name="T0" fmla="*/ 69 w 1271"/>
                      <a:gd name="T1" fmla="*/ 0 h 513"/>
                      <a:gd name="T2" fmla="*/ 80 w 1271"/>
                      <a:gd name="T3" fmla="*/ 169 h 513"/>
                      <a:gd name="T4" fmla="*/ 12 w 1271"/>
                      <a:gd name="T5" fmla="*/ 513 h 513"/>
                      <a:gd name="T6" fmla="*/ 0 w 1271"/>
                      <a:gd name="T7" fmla="*/ 344 h 513"/>
                      <a:gd name="T8" fmla="*/ 69 w 1271"/>
                      <a:gd name="T9" fmla="*/ 0 h 5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1"/>
                      <a:gd name="T16" fmla="*/ 0 h 513"/>
                      <a:gd name="T17" fmla="*/ 1271 w 1271"/>
                      <a:gd name="T18" fmla="*/ 513 h 5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1" h="513">
                        <a:moveTo>
                          <a:pt x="1089" y="0"/>
                        </a:moveTo>
                        <a:lnTo>
                          <a:pt x="1271" y="169"/>
                        </a:lnTo>
                        <a:lnTo>
                          <a:pt x="182" y="513"/>
                        </a:lnTo>
                        <a:lnTo>
                          <a:pt x="0" y="344"/>
                        </a:lnTo>
                        <a:lnTo>
                          <a:pt x="1089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41" name="Freeform 11"/>
                  <p:cNvSpPr>
                    <a:spLocks/>
                  </p:cNvSpPr>
                  <p:nvPr/>
                </p:nvSpPr>
                <p:spPr bwMode="auto">
                  <a:xfrm>
                    <a:off x="706" y="2756"/>
                    <a:ext cx="708" cy="557"/>
                  </a:xfrm>
                  <a:custGeom>
                    <a:avLst/>
                    <a:gdLst>
                      <a:gd name="T0" fmla="*/ 78 w 1414"/>
                      <a:gd name="T1" fmla="*/ 0 h 557"/>
                      <a:gd name="T2" fmla="*/ 89 w 1414"/>
                      <a:gd name="T3" fmla="*/ 167 h 557"/>
                      <a:gd name="T4" fmla="*/ 12 w 1414"/>
                      <a:gd name="T5" fmla="*/ 557 h 557"/>
                      <a:gd name="T6" fmla="*/ 0 w 1414"/>
                      <a:gd name="T7" fmla="*/ 390 h 557"/>
                      <a:gd name="T8" fmla="*/ 78 w 1414"/>
                      <a:gd name="T9" fmla="*/ 0 h 5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14"/>
                      <a:gd name="T16" fmla="*/ 0 h 557"/>
                      <a:gd name="T17" fmla="*/ 1414 w 1414"/>
                      <a:gd name="T18" fmla="*/ 557 h 5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14" h="557">
                        <a:moveTo>
                          <a:pt x="1234" y="0"/>
                        </a:moveTo>
                        <a:lnTo>
                          <a:pt x="1414" y="167"/>
                        </a:lnTo>
                        <a:lnTo>
                          <a:pt x="180" y="557"/>
                        </a:lnTo>
                        <a:lnTo>
                          <a:pt x="0" y="390"/>
                        </a:lnTo>
                        <a:lnTo>
                          <a:pt x="1234" y="0"/>
                        </a:lnTo>
                        <a:close/>
                      </a:path>
                    </a:pathLst>
                  </a:custGeom>
                  <a:solidFill>
                    <a:srgbClr val="66FFFF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42" name="Freeform 12"/>
                  <p:cNvSpPr>
                    <a:spLocks/>
                  </p:cNvSpPr>
                  <p:nvPr/>
                </p:nvSpPr>
                <p:spPr bwMode="auto">
                  <a:xfrm>
                    <a:off x="674" y="3098"/>
                    <a:ext cx="133" cy="146"/>
                  </a:xfrm>
                  <a:custGeom>
                    <a:avLst/>
                    <a:gdLst>
                      <a:gd name="T0" fmla="*/ 11 w 265"/>
                      <a:gd name="T1" fmla="*/ 0 h 146"/>
                      <a:gd name="T2" fmla="*/ 17 w 265"/>
                      <a:gd name="T3" fmla="*/ 94 h 146"/>
                      <a:gd name="T4" fmla="*/ 7 w 265"/>
                      <a:gd name="T5" fmla="*/ 146 h 146"/>
                      <a:gd name="T6" fmla="*/ 0 w 265"/>
                      <a:gd name="T7" fmla="*/ 52 h 146"/>
                      <a:gd name="T8" fmla="*/ 11 w 265"/>
                      <a:gd name="T9" fmla="*/ 0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46"/>
                      <a:gd name="T17" fmla="*/ 265 w 265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46">
                        <a:moveTo>
                          <a:pt x="165" y="0"/>
                        </a:moveTo>
                        <a:lnTo>
                          <a:pt x="265" y="94"/>
                        </a:lnTo>
                        <a:lnTo>
                          <a:pt x="100" y="146"/>
                        </a:lnTo>
                        <a:lnTo>
                          <a:pt x="0" y="52"/>
                        </a:lnTo>
                        <a:lnTo>
                          <a:pt x="16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43" name="Freeform 13"/>
                  <p:cNvSpPr>
                    <a:spLocks/>
                  </p:cNvSpPr>
                  <p:nvPr/>
                </p:nvSpPr>
                <p:spPr bwMode="auto">
                  <a:xfrm>
                    <a:off x="925" y="2934"/>
                    <a:ext cx="270" cy="197"/>
                  </a:xfrm>
                  <a:custGeom>
                    <a:avLst/>
                    <a:gdLst>
                      <a:gd name="T0" fmla="*/ 32 w 538"/>
                      <a:gd name="T1" fmla="*/ 0 h 197"/>
                      <a:gd name="T2" fmla="*/ 34 w 538"/>
                      <a:gd name="T3" fmla="*/ 40 h 197"/>
                      <a:gd name="T4" fmla="*/ 3 w 538"/>
                      <a:gd name="T5" fmla="*/ 197 h 197"/>
                      <a:gd name="T6" fmla="*/ 0 w 538"/>
                      <a:gd name="T7" fmla="*/ 157 h 197"/>
                      <a:gd name="T8" fmla="*/ 32 w 538"/>
                      <a:gd name="T9" fmla="*/ 0 h 1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8"/>
                      <a:gd name="T16" fmla="*/ 0 h 197"/>
                      <a:gd name="T17" fmla="*/ 538 w 538"/>
                      <a:gd name="T18" fmla="*/ 197 h 1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8" h="197">
                        <a:moveTo>
                          <a:pt x="496" y="0"/>
                        </a:moveTo>
                        <a:lnTo>
                          <a:pt x="538" y="40"/>
                        </a:lnTo>
                        <a:lnTo>
                          <a:pt x="43" y="197"/>
                        </a:lnTo>
                        <a:lnTo>
                          <a:pt x="0" y="157"/>
                        </a:lnTo>
                        <a:lnTo>
                          <a:pt x="49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44" name="Freeform 14"/>
                  <p:cNvSpPr>
                    <a:spLocks/>
                  </p:cNvSpPr>
                  <p:nvPr/>
                </p:nvSpPr>
                <p:spPr bwMode="auto">
                  <a:xfrm>
                    <a:off x="1472" y="2587"/>
                    <a:ext cx="270" cy="197"/>
                  </a:xfrm>
                  <a:custGeom>
                    <a:avLst/>
                    <a:gdLst>
                      <a:gd name="T0" fmla="*/ 31 w 541"/>
                      <a:gd name="T1" fmla="*/ 0 h 197"/>
                      <a:gd name="T2" fmla="*/ 33 w 541"/>
                      <a:gd name="T3" fmla="*/ 40 h 197"/>
                      <a:gd name="T4" fmla="*/ 2 w 541"/>
                      <a:gd name="T5" fmla="*/ 197 h 197"/>
                      <a:gd name="T6" fmla="*/ 0 w 541"/>
                      <a:gd name="T7" fmla="*/ 157 h 197"/>
                      <a:gd name="T8" fmla="*/ 31 w 541"/>
                      <a:gd name="T9" fmla="*/ 0 h 1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41"/>
                      <a:gd name="T16" fmla="*/ 0 h 197"/>
                      <a:gd name="T17" fmla="*/ 541 w 541"/>
                      <a:gd name="T18" fmla="*/ 197 h 1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41" h="197">
                        <a:moveTo>
                          <a:pt x="496" y="0"/>
                        </a:moveTo>
                        <a:lnTo>
                          <a:pt x="541" y="40"/>
                        </a:lnTo>
                        <a:lnTo>
                          <a:pt x="45" y="197"/>
                        </a:lnTo>
                        <a:lnTo>
                          <a:pt x="0" y="157"/>
                        </a:lnTo>
                        <a:lnTo>
                          <a:pt x="49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4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66" y="3111"/>
                    <a:ext cx="43" cy="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4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3" y="3192"/>
                    <a:ext cx="58" cy="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96343" name="Freeform 17"/>
                <p:cNvSpPr>
                  <a:spLocks/>
                </p:cNvSpPr>
                <p:nvPr/>
              </p:nvSpPr>
              <p:spPr bwMode="auto">
                <a:xfrm>
                  <a:off x="1400" y="2464"/>
                  <a:ext cx="503" cy="379"/>
                </a:xfrm>
                <a:custGeom>
                  <a:avLst/>
                  <a:gdLst>
                    <a:gd name="T0" fmla="*/ 43 w 1132"/>
                    <a:gd name="T1" fmla="*/ 0 h 379"/>
                    <a:gd name="T2" fmla="*/ 44 w 1132"/>
                    <a:gd name="T3" fmla="*/ 39 h 379"/>
                    <a:gd name="T4" fmla="*/ 2 w 1132"/>
                    <a:gd name="T5" fmla="*/ 379 h 379"/>
                    <a:gd name="T6" fmla="*/ 0 w 1132"/>
                    <a:gd name="T7" fmla="*/ 340 h 379"/>
                    <a:gd name="T8" fmla="*/ 43 w 1132"/>
                    <a:gd name="T9" fmla="*/ 0 h 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32"/>
                    <a:gd name="T16" fmla="*/ 0 h 379"/>
                    <a:gd name="T17" fmla="*/ 1132 w 1132"/>
                    <a:gd name="T18" fmla="*/ 379 h 3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32" h="379">
                      <a:moveTo>
                        <a:pt x="1090" y="0"/>
                      </a:moveTo>
                      <a:lnTo>
                        <a:pt x="1132" y="39"/>
                      </a:lnTo>
                      <a:lnTo>
                        <a:pt x="43" y="379"/>
                      </a:lnTo>
                      <a:lnTo>
                        <a:pt x="0" y="340"/>
                      </a:lnTo>
                      <a:lnTo>
                        <a:pt x="109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96344" name="Group 18"/>
                <p:cNvGrpSpPr>
                  <a:grpSpLocks/>
                </p:cNvGrpSpPr>
                <p:nvPr/>
              </p:nvGrpSpPr>
              <p:grpSpPr bwMode="auto">
                <a:xfrm>
                  <a:off x="2162" y="1619"/>
                  <a:ext cx="131" cy="205"/>
                  <a:chOff x="2184" y="1571"/>
                  <a:chExt cx="147" cy="205"/>
                </a:xfrm>
              </p:grpSpPr>
              <p:sp>
                <p:nvSpPr>
                  <p:cNvPr id="9643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184" y="1571"/>
                    <a:ext cx="147" cy="141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4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237" y="1688"/>
                    <a:ext cx="47" cy="88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43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37" y="1709"/>
                    <a:ext cx="1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3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2" y="1706"/>
                    <a:ext cx="1" cy="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6345" name="Group 23"/>
                <p:cNvGrpSpPr>
                  <a:grpSpLocks/>
                </p:cNvGrpSpPr>
                <p:nvPr/>
              </p:nvGrpSpPr>
              <p:grpSpPr bwMode="auto">
                <a:xfrm>
                  <a:off x="2155" y="2340"/>
                  <a:ext cx="130" cy="206"/>
                  <a:chOff x="2176" y="2292"/>
                  <a:chExt cx="146" cy="206"/>
                </a:xfrm>
              </p:grpSpPr>
              <p:sp>
                <p:nvSpPr>
                  <p:cNvPr id="9643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176" y="2357"/>
                    <a:ext cx="146" cy="141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43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229" y="2292"/>
                    <a:ext cx="47" cy="87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43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229" y="2295"/>
                    <a:ext cx="1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274" y="2296"/>
                    <a:ext cx="1" cy="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6346" name="Group 28"/>
                <p:cNvGrpSpPr>
                  <a:grpSpLocks/>
                </p:cNvGrpSpPr>
                <p:nvPr/>
              </p:nvGrpSpPr>
              <p:grpSpPr bwMode="auto">
                <a:xfrm>
                  <a:off x="728" y="2164"/>
                  <a:ext cx="1193" cy="965"/>
                  <a:chOff x="570" y="2116"/>
                  <a:chExt cx="1342" cy="965"/>
                </a:xfrm>
              </p:grpSpPr>
              <p:sp>
                <p:nvSpPr>
                  <p:cNvPr id="96425" name="Freeform 29"/>
                  <p:cNvSpPr>
                    <a:spLocks/>
                  </p:cNvSpPr>
                  <p:nvPr/>
                </p:nvSpPr>
                <p:spPr bwMode="auto">
                  <a:xfrm>
                    <a:off x="1199" y="2116"/>
                    <a:ext cx="713" cy="546"/>
                  </a:xfrm>
                  <a:custGeom>
                    <a:avLst/>
                    <a:gdLst>
                      <a:gd name="T0" fmla="*/ 90 w 1425"/>
                      <a:gd name="T1" fmla="*/ 160 h 546"/>
                      <a:gd name="T2" fmla="*/ 79 w 1425"/>
                      <a:gd name="T3" fmla="*/ 0 h 546"/>
                      <a:gd name="T4" fmla="*/ 0 w 1425"/>
                      <a:gd name="T5" fmla="*/ 386 h 546"/>
                      <a:gd name="T6" fmla="*/ 11 w 1425"/>
                      <a:gd name="T7" fmla="*/ 546 h 546"/>
                      <a:gd name="T8" fmla="*/ 90 w 1425"/>
                      <a:gd name="T9" fmla="*/ 160 h 5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5"/>
                      <a:gd name="T16" fmla="*/ 0 h 546"/>
                      <a:gd name="T17" fmla="*/ 1425 w 1425"/>
                      <a:gd name="T18" fmla="*/ 546 h 5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5" h="546">
                        <a:moveTo>
                          <a:pt x="1425" y="160"/>
                        </a:moveTo>
                        <a:lnTo>
                          <a:pt x="1256" y="0"/>
                        </a:lnTo>
                        <a:lnTo>
                          <a:pt x="0" y="386"/>
                        </a:lnTo>
                        <a:lnTo>
                          <a:pt x="169" y="546"/>
                        </a:lnTo>
                        <a:lnTo>
                          <a:pt x="1425" y="16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26" name="Freeform 30"/>
                  <p:cNvSpPr>
                    <a:spLocks/>
                  </p:cNvSpPr>
                  <p:nvPr/>
                </p:nvSpPr>
                <p:spPr bwMode="auto">
                  <a:xfrm>
                    <a:off x="570" y="2502"/>
                    <a:ext cx="714" cy="546"/>
                  </a:xfrm>
                  <a:custGeom>
                    <a:avLst/>
                    <a:gdLst>
                      <a:gd name="T0" fmla="*/ 90 w 1428"/>
                      <a:gd name="T1" fmla="*/ 160 h 546"/>
                      <a:gd name="T2" fmla="*/ 79 w 1428"/>
                      <a:gd name="T3" fmla="*/ 0 h 546"/>
                      <a:gd name="T4" fmla="*/ 0 w 1428"/>
                      <a:gd name="T5" fmla="*/ 386 h 546"/>
                      <a:gd name="T6" fmla="*/ 11 w 1428"/>
                      <a:gd name="T7" fmla="*/ 546 h 546"/>
                      <a:gd name="T8" fmla="*/ 90 w 1428"/>
                      <a:gd name="T9" fmla="*/ 160 h 5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8"/>
                      <a:gd name="T16" fmla="*/ 0 h 546"/>
                      <a:gd name="T17" fmla="*/ 1428 w 1428"/>
                      <a:gd name="T18" fmla="*/ 546 h 5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8" h="546">
                        <a:moveTo>
                          <a:pt x="1428" y="160"/>
                        </a:moveTo>
                        <a:lnTo>
                          <a:pt x="1259" y="0"/>
                        </a:lnTo>
                        <a:lnTo>
                          <a:pt x="0" y="386"/>
                        </a:lnTo>
                        <a:lnTo>
                          <a:pt x="169" y="546"/>
                        </a:lnTo>
                        <a:lnTo>
                          <a:pt x="1428" y="160"/>
                        </a:lnTo>
                        <a:close/>
                      </a:path>
                    </a:pathLst>
                  </a:custGeom>
                  <a:solidFill>
                    <a:srgbClr val="66FFFF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27" name="Freeform 31"/>
                  <p:cNvSpPr>
                    <a:spLocks/>
                  </p:cNvSpPr>
                  <p:nvPr/>
                </p:nvSpPr>
                <p:spPr bwMode="auto">
                  <a:xfrm>
                    <a:off x="582" y="2932"/>
                    <a:ext cx="138" cy="149"/>
                  </a:xfrm>
                  <a:custGeom>
                    <a:avLst/>
                    <a:gdLst>
                      <a:gd name="T0" fmla="*/ 17 w 277"/>
                      <a:gd name="T1" fmla="*/ 94 h 149"/>
                      <a:gd name="T2" fmla="*/ 11 w 277"/>
                      <a:gd name="T3" fmla="*/ 0 h 149"/>
                      <a:gd name="T4" fmla="*/ 0 w 277"/>
                      <a:gd name="T5" fmla="*/ 54 h 149"/>
                      <a:gd name="T6" fmla="*/ 6 w 277"/>
                      <a:gd name="T7" fmla="*/ 149 h 149"/>
                      <a:gd name="T8" fmla="*/ 17 w 277"/>
                      <a:gd name="T9" fmla="*/ 94 h 1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"/>
                      <a:gd name="T16" fmla="*/ 0 h 149"/>
                      <a:gd name="T17" fmla="*/ 277 w 277"/>
                      <a:gd name="T18" fmla="*/ 149 h 1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" h="149">
                        <a:moveTo>
                          <a:pt x="277" y="94"/>
                        </a:moveTo>
                        <a:lnTo>
                          <a:pt x="178" y="0"/>
                        </a:lnTo>
                        <a:lnTo>
                          <a:pt x="0" y="54"/>
                        </a:lnTo>
                        <a:lnTo>
                          <a:pt x="99" y="149"/>
                        </a:lnTo>
                        <a:lnTo>
                          <a:pt x="277" y="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28" name="Freeform 32"/>
                  <p:cNvSpPr>
                    <a:spLocks/>
                  </p:cNvSpPr>
                  <p:nvPr/>
                </p:nvSpPr>
                <p:spPr bwMode="auto">
                  <a:xfrm>
                    <a:off x="800" y="2660"/>
                    <a:ext cx="292" cy="206"/>
                  </a:xfrm>
                  <a:custGeom>
                    <a:avLst/>
                    <a:gdLst>
                      <a:gd name="T0" fmla="*/ 37 w 583"/>
                      <a:gd name="T1" fmla="*/ 41 h 206"/>
                      <a:gd name="T2" fmla="*/ 34 w 583"/>
                      <a:gd name="T3" fmla="*/ 0 h 206"/>
                      <a:gd name="T4" fmla="*/ 0 w 583"/>
                      <a:gd name="T5" fmla="*/ 165 h 206"/>
                      <a:gd name="T6" fmla="*/ 3 w 583"/>
                      <a:gd name="T7" fmla="*/ 206 h 206"/>
                      <a:gd name="T8" fmla="*/ 37 w 583"/>
                      <a:gd name="T9" fmla="*/ 41 h 2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3"/>
                      <a:gd name="T16" fmla="*/ 0 h 206"/>
                      <a:gd name="T17" fmla="*/ 583 w 583"/>
                      <a:gd name="T18" fmla="*/ 206 h 2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3" h="206">
                        <a:moveTo>
                          <a:pt x="583" y="41"/>
                        </a:moveTo>
                        <a:lnTo>
                          <a:pt x="541" y="0"/>
                        </a:lnTo>
                        <a:lnTo>
                          <a:pt x="0" y="165"/>
                        </a:lnTo>
                        <a:lnTo>
                          <a:pt x="43" y="206"/>
                        </a:lnTo>
                        <a:lnTo>
                          <a:pt x="583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29" name="Freeform 33"/>
                  <p:cNvSpPr>
                    <a:spLocks/>
                  </p:cNvSpPr>
                  <p:nvPr/>
                </p:nvSpPr>
                <p:spPr bwMode="auto">
                  <a:xfrm>
                    <a:off x="1394" y="2297"/>
                    <a:ext cx="292" cy="205"/>
                  </a:xfrm>
                  <a:custGeom>
                    <a:avLst/>
                    <a:gdLst>
                      <a:gd name="T0" fmla="*/ 37 w 583"/>
                      <a:gd name="T1" fmla="*/ 40 h 205"/>
                      <a:gd name="T2" fmla="*/ 34 w 583"/>
                      <a:gd name="T3" fmla="*/ 0 h 205"/>
                      <a:gd name="T4" fmla="*/ 0 w 583"/>
                      <a:gd name="T5" fmla="*/ 164 h 205"/>
                      <a:gd name="T6" fmla="*/ 3 w 583"/>
                      <a:gd name="T7" fmla="*/ 205 h 205"/>
                      <a:gd name="T8" fmla="*/ 37 w 583"/>
                      <a:gd name="T9" fmla="*/ 40 h 2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3"/>
                      <a:gd name="T16" fmla="*/ 0 h 205"/>
                      <a:gd name="T17" fmla="*/ 583 w 583"/>
                      <a:gd name="T18" fmla="*/ 205 h 2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3" h="205">
                        <a:moveTo>
                          <a:pt x="583" y="40"/>
                        </a:moveTo>
                        <a:lnTo>
                          <a:pt x="541" y="0"/>
                        </a:lnTo>
                        <a:lnTo>
                          <a:pt x="0" y="164"/>
                        </a:lnTo>
                        <a:lnTo>
                          <a:pt x="43" y="205"/>
                        </a:lnTo>
                        <a:lnTo>
                          <a:pt x="583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30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2" y="2926"/>
                    <a:ext cx="45" cy="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31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1" y="2927"/>
                    <a:ext cx="63" cy="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6347" name="Group 36"/>
                <p:cNvGrpSpPr>
                  <a:grpSpLocks/>
                </p:cNvGrpSpPr>
                <p:nvPr/>
              </p:nvGrpSpPr>
              <p:grpSpPr bwMode="auto">
                <a:xfrm>
                  <a:off x="1895" y="2152"/>
                  <a:ext cx="1207" cy="190"/>
                  <a:chOff x="1883" y="2104"/>
                  <a:chExt cx="1358" cy="190"/>
                </a:xfrm>
              </p:grpSpPr>
              <p:sp>
                <p:nvSpPr>
                  <p:cNvPr id="96423" name="Freeform 37"/>
                  <p:cNvSpPr>
                    <a:spLocks/>
                  </p:cNvSpPr>
                  <p:nvPr/>
                </p:nvSpPr>
                <p:spPr bwMode="auto">
                  <a:xfrm>
                    <a:off x="2564" y="2104"/>
                    <a:ext cx="677" cy="189"/>
                  </a:xfrm>
                  <a:custGeom>
                    <a:avLst/>
                    <a:gdLst>
                      <a:gd name="T0" fmla="*/ 84 w 1355"/>
                      <a:gd name="T1" fmla="*/ 189 h 189"/>
                      <a:gd name="T2" fmla="*/ 84 w 1355"/>
                      <a:gd name="T3" fmla="*/ 2 h 189"/>
                      <a:gd name="T4" fmla="*/ 0 w 1355"/>
                      <a:gd name="T5" fmla="*/ 0 h 189"/>
                      <a:gd name="T6" fmla="*/ 0 w 1355"/>
                      <a:gd name="T7" fmla="*/ 187 h 189"/>
                      <a:gd name="T8" fmla="*/ 84 w 1355"/>
                      <a:gd name="T9" fmla="*/ 189 h 1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55"/>
                      <a:gd name="T16" fmla="*/ 0 h 189"/>
                      <a:gd name="T17" fmla="*/ 1355 w 1355"/>
                      <a:gd name="T18" fmla="*/ 189 h 1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55" h="189">
                        <a:moveTo>
                          <a:pt x="1355" y="189"/>
                        </a:moveTo>
                        <a:lnTo>
                          <a:pt x="1355" y="2"/>
                        </a:lnTo>
                        <a:lnTo>
                          <a:pt x="0" y="0"/>
                        </a:lnTo>
                        <a:lnTo>
                          <a:pt x="0" y="187"/>
                        </a:lnTo>
                        <a:lnTo>
                          <a:pt x="1355" y="189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FFFF9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24" name="Freeform 38"/>
                  <p:cNvSpPr>
                    <a:spLocks/>
                  </p:cNvSpPr>
                  <p:nvPr/>
                </p:nvSpPr>
                <p:spPr bwMode="auto">
                  <a:xfrm>
                    <a:off x="1883" y="2105"/>
                    <a:ext cx="678" cy="189"/>
                  </a:xfrm>
                  <a:custGeom>
                    <a:avLst/>
                    <a:gdLst>
                      <a:gd name="T0" fmla="*/ 85 w 1355"/>
                      <a:gd name="T1" fmla="*/ 189 h 189"/>
                      <a:gd name="T2" fmla="*/ 85 w 1355"/>
                      <a:gd name="T3" fmla="*/ 2 h 189"/>
                      <a:gd name="T4" fmla="*/ 0 w 1355"/>
                      <a:gd name="T5" fmla="*/ 0 h 189"/>
                      <a:gd name="T6" fmla="*/ 0 w 1355"/>
                      <a:gd name="T7" fmla="*/ 187 h 189"/>
                      <a:gd name="T8" fmla="*/ 85 w 1355"/>
                      <a:gd name="T9" fmla="*/ 189 h 1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55"/>
                      <a:gd name="T16" fmla="*/ 0 h 189"/>
                      <a:gd name="T17" fmla="*/ 1355 w 1355"/>
                      <a:gd name="T18" fmla="*/ 189 h 1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55" h="189">
                        <a:moveTo>
                          <a:pt x="1355" y="189"/>
                        </a:moveTo>
                        <a:lnTo>
                          <a:pt x="1355" y="2"/>
                        </a:lnTo>
                        <a:lnTo>
                          <a:pt x="0" y="0"/>
                        </a:lnTo>
                        <a:lnTo>
                          <a:pt x="0" y="187"/>
                        </a:lnTo>
                        <a:lnTo>
                          <a:pt x="1355" y="189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FFFF9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96348" name="Rectangle 39"/>
                <p:cNvSpPr>
                  <a:spLocks noChangeArrowheads="1"/>
                </p:cNvSpPr>
                <p:nvPr/>
              </p:nvSpPr>
              <p:spPr bwMode="auto">
                <a:xfrm>
                  <a:off x="2015" y="2236"/>
                  <a:ext cx="256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49" name="Rectangle 40"/>
                <p:cNvSpPr>
                  <a:spLocks noChangeArrowheads="1"/>
                </p:cNvSpPr>
                <p:nvPr/>
              </p:nvSpPr>
              <p:spPr bwMode="auto">
                <a:xfrm>
                  <a:off x="2572" y="2230"/>
                  <a:ext cx="257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50" name="Freeform 41"/>
                <p:cNvSpPr>
                  <a:spLocks/>
                </p:cNvSpPr>
                <p:nvPr/>
              </p:nvSpPr>
              <p:spPr bwMode="auto">
                <a:xfrm>
                  <a:off x="1825" y="2148"/>
                  <a:ext cx="83" cy="182"/>
                </a:xfrm>
                <a:custGeom>
                  <a:avLst/>
                  <a:gdLst>
                    <a:gd name="T0" fmla="*/ 7 w 189"/>
                    <a:gd name="T1" fmla="*/ 182 h 182"/>
                    <a:gd name="T2" fmla="*/ 0 w 189"/>
                    <a:gd name="T3" fmla="*/ 31 h 182"/>
                    <a:gd name="T4" fmla="*/ 7 w 189"/>
                    <a:gd name="T5" fmla="*/ 0 h 182"/>
                    <a:gd name="T6" fmla="*/ 7 w 189"/>
                    <a:gd name="T7" fmla="*/ 182 h 1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9"/>
                    <a:gd name="T13" fmla="*/ 0 h 182"/>
                    <a:gd name="T14" fmla="*/ 189 w 189"/>
                    <a:gd name="T15" fmla="*/ 182 h 1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9" h="182">
                      <a:moveTo>
                        <a:pt x="186" y="182"/>
                      </a:moveTo>
                      <a:lnTo>
                        <a:pt x="0" y="31"/>
                      </a:lnTo>
                      <a:lnTo>
                        <a:pt x="189" y="0"/>
                      </a:lnTo>
                      <a:lnTo>
                        <a:pt x="186" y="1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51" name="Line 42"/>
                <p:cNvSpPr>
                  <a:spLocks noChangeShapeType="1"/>
                </p:cNvSpPr>
                <p:nvPr/>
              </p:nvSpPr>
              <p:spPr bwMode="auto">
                <a:xfrm>
                  <a:off x="1853" y="2155"/>
                  <a:ext cx="1243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52" name="Line 43"/>
                <p:cNvSpPr>
                  <a:spLocks noChangeShapeType="1"/>
                </p:cNvSpPr>
                <p:nvPr/>
              </p:nvSpPr>
              <p:spPr bwMode="auto">
                <a:xfrm>
                  <a:off x="1893" y="2342"/>
                  <a:ext cx="1209" cy="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53" name="Line 44"/>
                <p:cNvSpPr>
                  <a:spLocks noChangeShapeType="1"/>
                </p:cNvSpPr>
                <p:nvPr/>
              </p:nvSpPr>
              <p:spPr bwMode="auto">
                <a:xfrm>
                  <a:off x="2430" y="2157"/>
                  <a:ext cx="1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54" name="Line 45"/>
                <p:cNvSpPr>
                  <a:spLocks noChangeShapeType="1"/>
                </p:cNvSpPr>
                <p:nvPr/>
              </p:nvSpPr>
              <p:spPr bwMode="auto">
                <a:xfrm>
                  <a:off x="1982" y="2157"/>
                  <a:ext cx="1" cy="1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55" name="Freeform 46"/>
                <p:cNvSpPr>
                  <a:spLocks/>
                </p:cNvSpPr>
                <p:nvPr/>
              </p:nvSpPr>
              <p:spPr bwMode="auto">
                <a:xfrm>
                  <a:off x="1834" y="1646"/>
                  <a:ext cx="90" cy="147"/>
                </a:xfrm>
                <a:custGeom>
                  <a:avLst/>
                  <a:gdLst>
                    <a:gd name="T0" fmla="*/ 3 w 203"/>
                    <a:gd name="T1" fmla="*/ 147 h 147"/>
                    <a:gd name="T2" fmla="*/ 8 w 203"/>
                    <a:gd name="T3" fmla="*/ 21 h 147"/>
                    <a:gd name="T4" fmla="*/ 5 w 203"/>
                    <a:gd name="T5" fmla="*/ 0 h 147"/>
                    <a:gd name="T6" fmla="*/ 0 w 203"/>
                    <a:gd name="T7" fmla="*/ 126 h 147"/>
                    <a:gd name="T8" fmla="*/ 3 w 203"/>
                    <a:gd name="T9" fmla="*/ 147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3"/>
                    <a:gd name="T16" fmla="*/ 0 h 147"/>
                    <a:gd name="T17" fmla="*/ 203 w 203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3" h="147">
                      <a:moveTo>
                        <a:pt x="71" y="147"/>
                      </a:moveTo>
                      <a:lnTo>
                        <a:pt x="203" y="21"/>
                      </a:lnTo>
                      <a:lnTo>
                        <a:pt x="132" y="0"/>
                      </a:lnTo>
                      <a:lnTo>
                        <a:pt x="0" y="126"/>
                      </a:lnTo>
                      <a:lnTo>
                        <a:pt x="71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96356" name="Group 47"/>
                <p:cNvGrpSpPr>
                  <a:grpSpLocks/>
                </p:cNvGrpSpPr>
                <p:nvPr/>
              </p:nvGrpSpPr>
              <p:grpSpPr bwMode="auto">
                <a:xfrm>
                  <a:off x="843" y="819"/>
                  <a:ext cx="1143" cy="881"/>
                  <a:chOff x="700" y="771"/>
                  <a:chExt cx="1285" cy="881"/>
                </a:xfrm>
              </p:grpSpPr>
              <p:grpSp>
                <p:nvGrpSpPr>
                  <p:cNvPr id="9641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700" y="771"/>
                    <a:ext cx="1285" cy="881"/>
                    <a:chOff x="700" y="771"/>
                    <a:chExt cx="1285" cy="881"/>
                  </a:xfrm>
                </p:grpSpPr>
                <p:sp>
                  <p:nvSpPr>
                    <p:cNvPr id="96416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318" y="1132"/>
                      <a:ext cx="667" cy="520"/>
                    </a:xfrm>
                    <a:custGeom>
                      <a:avLst/>
                      <a:gdLst>
                        <a:gd name="T0" fmla="*/ 72 w 1335"/>
                        <a:gd name="T1" fmla="*/ 520 h 520"/>
                        <a:gd name="T2" fmla="*/ 83 w 1335"/>
                        <a:gd name="T3" fmla="*/ 359 h 520"/>
                        <a:gd name="T4" fmla="*/ 10 w 1335"/>
                        <a:gd name="T5" fmla="*/ 0 h 520"/>
                        <a:gd name="T6" fmla="*/ 0 w 1335"/>
                        <a:gd name="T7" fmla="*/ 160 h 520"/>
                        <a:gd name="T8" fmla="*/ 72 w 1335"/>
                        <a:gd name="T9" fmla="*/ 520 h 5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35"/>
                        <a:gd name="T16" fmla="*/ 0 h 520"/>
                        <a:gd name="T17" fmla="*/ 1335 w 1335"/>
                        <a:gd name="T18" fmla="*/ 520 h 5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35" h="520">
                          <a:moveTo>
                            <a:pt x="1166" y="520"/>
                          </a:moveTo>
                          <a:lnTo>
                            <a:pt x="1335" y="359"/>
                          </a:lnTo>
                          <a:lnTo>
                            <a:pt x="169" y="0"/>
                          </a:lnTo>
                          <a:lnTo>
                            <a:pt x="0" y="160"/>
                          </a:lnTo>
                          <a:lnTo>
                            <a:pt x="1166" y="52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417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732" y="771"/>
                      <a:ext cx="668" cy="520"/>
                    </a:xfrm>
                    <a:custGeom>
                      <a:avLst/>
                      <a:gdLst>
                        <a:gd name="T0" fmla="*/ 73 w 1335"/>
                        <a:gd name="T1" fmla="*/ 520 h 520"/>
                        <a:gd name="T2" fmla="*/ 84 w 1335"/>
                        <a:gd name="T3" fmla="*/ 360 h 520"/>
                        <a:gd name="T4" fmla="*/ 11 w 1335"/>
                        <a:gd name="T5" fmla="*/ 0 h 520"/>
                        <a:gd name="T6" fmla="*/ 0 w 1335"/>
                        <a:gd name="T7" fmla="*/ 161 h 520"/>
                        <a:gd name="T8" fmla="*/ 73 w 1335"/>
                        <a:gd name="T9" fmla="*/ 520 h 5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35"/>
                        <a:gd name="T16" fmla="*/ 0 h 520"/>
                        <a:gd name="T17" fmla="*/ 1335 w 1335"/>
                        <a:gd name="T18" fmla="*/ 520 h 5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35" h="520">
                          <a:moveTo>
                            <a:pt x="1166" y="520"/>
                          </a:moveTo>
                          <a:lnTo>
                            <a:pt x="1335" y="360"/>
                          </a:lnTo>
                          <a:lnTo>
                            <a:pt x="169" y="0"/>
                          </a:lnTo>
                          <a:lnTo>
                            <a:pt x="0" y="161"/>
                          </a:lnTo>
                          <a:lnTo>
                            <a:pt x="1166" y="520"/>
                          </a:lnTo>
                          <a:close/>
                        </a:path>
                      </a:pathLst>
                    </a:custGeom>
                    <a:solidFill>
                      <a:srgbClr val="66FFF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41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700" y="836"/>
                      <a:ext cx="133" cy="145"/>
                    </a:xfrm>
                    <a:custGeom>
                      <a:avLst/>
                      <a:gdLst>
                        <a:gd name="T0" fmla="*/ 11 w 265"/>
                        <a:gd name="T1" fmla="*/ 145 h 145"/>
                        <a:gd name="T2" fmla="*/ 17 w 265"/>
                        <a:gd name="T3" fmla="*/ 51 h 145"/>
                        <a:gd name="T4" fmla="*/ 7 w 265"/>
                        <a:gd name="T5" fmla="*/ 0 h 145"/>
                        <a:gd name="T6" fmla="*/ 0 w 265"/>
                        <a:gd name="T7" fmla="*/ 94 h 145"/>
                        <a:gd name="T8" fmla="*/ 11 w 265"/>
                        <a:gd name="T9" fmla="*/ 145 h 1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5"/>
                        <a:gd name="T16" fmla="*/ 0 h 145"/>
                        <a:gd name="T17" fmla="*/ 265 w 265"/>
                        <a:gd name="T18" fmla="*/ 145 h 1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5" h="145">
                          <a:moveTo>
                            <a:pt x="167" y="145"/>
                          </a:moveTo>
                          <a:lnTo>
                            <a:pt x="265" y="51"/>
                          </a:lnTo>
                          <a:lnTo>
                            <a:pt x="98" y="0"/>
                          </a:lnTo>
                          <a:lnTo>
                            <a:pt x="0" y="94"/>
                          </a:lnTo>
                          <a:lnTo>
                            <a:pt x="167" y="14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419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951" y="947"/>
                      <a:ext cx="271" cy="195"/>
                    </a:xfrm>
                    <a:custGeom>
                      <a:avLst/>
                      <a:gdLst>
                        <a:gd name="T0" fmla="*/ 31 w 542"/>
                        <a:gd name="T1" fmla="*/ 195 h 195"/>
                        <a:gd name="T2" fmla="*/ 34 w 542"/>
                        <a:gd name="T3" fmla="*/ 154 h 195"/>
                        <a:gd name="T4" fmla="*/ 3 w 542"/>
                        <a:gd name="T5" fmla="*/ 0 h 195"/>
                        <a:gd name="T6" fmla="*/ 0 w 542"/>
                        <a:gd name="T7" fmla="*/ 40 h 195"/>
                        <a:gd name="T8" fmla="*/ 31 w 542"/>
                        <a:gd name="T9" fmla="*/ 195 h 1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2"/>
                        <a:gd name="T16" fmla="*/ 0 h 195"/>
                        <a:gd name="T17" fmla="*/ 542 w 542"/>
                        <a:gd name="T18" fmla="*/ 195 h 1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2" h="195">
                          <a:moveTo>
                            <a:pt x="499" y="195"/>
                          </a:moveTo>
                          <a:lnTo>
                            <a:pt x="542" y="154"/>
                          </a:lnTo>
                          <a:lnTo>
                            <a:pt x="43" y="0"/>
                          </a:lnTo>
                          <a:lnTo>
                            <a:pt x="0" y="40"/>
                          </a:lnTo>
                          <a:lnTo>
                            <a:pt x="499" y="1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420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503" y="1287"/>
                      <a:ext cx="270" cy="193"/>
                    </a:xfrm>
                    <a:custGeom>
                      <a:avLst/>
                      <a:gdLst>
                        <a:gd name="T0" fmla="*/ 31 w 540"/>
                        <a:gd name="T1" fmla="*/ 193 h 193"/>
                        <a:gd name="T2" fmla="*/ 34 w 540"/>
                        <a:gd name="T3" fmla="*/ 153 h 193"/>
                        <a:gd name="T4" fmla="*/ 3 w 540"/>
                        <a:gd name="T5" fmla="*/ 0 h 193"/>
                        <a:gd name="T6" fmla="*/ 0 w 540"/>
                        <a:gd name="T7" fmla="*/ 41 h 193"/>
                        <a:gd name="T8" fmla="*/ 31 w 540"/>
                        <a:gd name="T9" fmla="*/ 193 h 1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0"/>
                        <a:gd name="T16" fmla="*/ 0 h 193"/>
                        <a:gd name="T17" fmla="*/ 540 w 540"/>
                        <a:gd name="T18" fmla="*/ 193 h 1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0" h="193">
                          <a:moveTo>
                            <a:pt x="497" y="193"/>
                          </a:moveTo>
                          <a:lnTo>
                            <a:pt x="540" y="153"/>
                          </a:lnTo>
                          <a:lnTo>
                            <a:pt x="42" y="0"/>
                          </a:lnTo>
                          <a:lnTo>
                            <a:pt x="0" y="41"/>
                          </a:lnTo>
                          <a:lnTo>
                            <a:pt x="497" y="19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421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2" y="884"/>
                      <a:ext cx="44" cy="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422" name="Line 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779" y="850"/>
                      <a:ext cx="58" cy="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96415" name="Freeform 56"/>
                  <p:cNvSpPr>
                    <a:spLocks/>
                  </p:cNvSpPr>
                  <p:nvPr/>
                </p:nvSpPr>
                <p:spPr bwMode="auto">
                  <a:xfrm>
                    <a:off x="1317" y="1248"/>
                    <a:ext cx="605" cy="399"/>
                  </a:xfrm>
                  <a:custGeom>
                    <a:avLst/>
                    <a:gdLst>
                      <a:gd name="T0" fmla="*/ 73 w 1211"/>
                      <a:gd name="T1" fmla="*/ 399 h 399"/>
                      <a:gd name="T2" fmla="*/ 75 w 1211"/>
                      <a:gd name="T3" fmla="*/ 360 h 399"/>
                      <a:gd name="T4" fmla="*/ 2 w 1211"/>
                      <a:gd name="T5" fmla="*/ 0 h 399"/>
                      <a:gd name="T6" fmla="*/ 0 w 1211"/>
                      <a:gd name="T7" fmla="*/ 39 h 399"/>
                      <a:gd name="T8" fmla="*/ 73 w 1211"/>
                      <a:gd name="T9" fmla="*/ 399 h 3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1"/>
                      <a:gd name="T16" fmla="*/ 0 h 399"/>
                      <a:gd name="T17" fmla="*/ 1211 w 1211"/>
                      <a:gd name="T18" fmla="*/ 399 h 3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1" h="399">
                        <a:moveTo>
                          <a:pt x="1168" y="399"/>
                        </a:moveTo>
                        <a:lnTo>
                          <a:pt x="1211" y="360"/>
                        </a:lnTo>
                        <a:lnTo>
                          <a:pt x="43" y="0"/>
                        </a:lnTo>
                        <a:lnTo>
                          <a:pt x="0" y="39"/>
                        </a:lnTo>
                        <a:lnTo>
                          <a:pt x="1168" y="39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96357" name="Freeform 57"/>
                <p:cNvSpPr>
                  <a:spLocks/>
                </p:cNvSpPr>
                <p:nvPr/>
              </p:nvSpPr>
              <p:spPr bwMode="auto">
                <a:xfrm>
                  <a:off x="1295" y="1452"/>
                  <a:ext cx="632" cy="549"/>
                </a:xfrm>
                <a:custGeom>
                  <a:avLst/>
                  <a:gdLst>
                    <a:gd name="T0" fmla="*/ 56 w 1422"/>
                    <a:gd name="T1" fmla="*/ 388 h 549"/>
                    <a:gd name="T2" fmla="*/ 49 w 1422"/>
                    <a:gd name="T3" fmla="*/ 549 h 549"/>
                    <a:gd name="T4" fmla="*/ 0 w 1422"/>
                    <a:gd name="T5" fmla="*/ 161 h 549"/>
                    <a:gd name="T6" fmla="*/ 7 w 1422"/>
                    <a:gd name="T7" fmla="*/ 0 h 549"/>
                    <a:gd name="T8" fmla="*/ 56 w 1422"/>
                    <a:gd name="T9" fmla="*/ 388 h 5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2"/>
                    <a:gd name="T16" fmla="*/ 0 h 549"/>
                    <a:gd name="T17" fmla="*/ 1422 w 1422"/>
                    <a:gd name="T18" fmla="*/ 549 h 5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2" h="549">
                      <a:moveTo>
                        <a:pt x="1422" y="388"/>
                      </a:moveTo>
                      <a:lnTo>
                        <a:pt x="1253" y="549"/>
                      </a:lnTo>
                      <a:lnTo>
                        <a:pt x="0" y="161"/>
                      </a:lnTo>
                      <a:lnTo>
                        <a:pt x="169" y="0"/>
                      </a:lnTo>
                      <a:lnTo>
                        <a:pt x="1422" y="38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58" name="Freeform 58"/>
                <p:cNvSpPr>
                  <a:spLocks/>
                </p:cNvSpPr>
                <p:nvPr/>
              </p:nvSpPr>
              <p:spPr bwMode="auto">
                <a:xfrm>
                  <a:off x="736" y="1064"/>
                  <a:ext cx="633" cy="549"/>
                </a:xfrm>
                <a:custGeom>
                  <a:avLst/>
                  <a:gdLst>
                    <a:gd name="T0" fmla="*/ 56 w 1423"/>
                    <a:gd name="T1" fmla="*/ 389 h 549"/>
                    <a:gd name="T2" fmla="*/ 49 w 1423"/>
                    <a:gd name="T3" fmla="*/ 549 h 549"/>
                    <a:gd name="T4" fmla="*/ 0 w 1423"/>
                    <a:gd name="T5" fmla="*/ 160 h 549"/>
                    <a:gd name="T6" fmla="*/ 7 w 1423"/>
                    <a:gd name="T7" fmla="*/ 0 h 549"/>
                    <a:gd name="T8" fmla="*/ 56 w 1423"/>
                    <a:gd name="T9" fmla="*/ 389 h 5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3"/>
                    <a:gd name="T16" fmla="*/ 0 h 549"/>
                    <a:gd name="T17" fmla="*/ 1423 w 1423"/>
                    <a:gd name="T18" fmla="*/ 549 h 5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3" h="549">
                      <a:moveTo>
                        <a:pt x="1423" y="389"/>
                      </a:moveTo>
                      <a:lnTo>
                        <a:pt x="1254" y="549"/>
                      </a:lnTo>
                      <a:lnTo>
                        <a:pt x="0" y="160"/>
                      </a:lnTo>
                      <a:lnTo>
                        <a:pt x="168" y="0"/>
                      </a:lnTo>
                      <a:lnTo>
                        <a:pt x="1423" y="389"/>
                      </a:lnTo>
                      <a:close/>
                    </a:path>
                  </a:pathLst>
                </a:custGeom>
                <a:solidFill>
                  <a:srgbClr val="66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59" name="Freeform 59"/>
                <p:cNvSpPr>
                  <a:spLocks/>
                </p:cNvSpPr>
                <p:nvPr/>
              </p:nvSpPr>
              <p:spPr bwMode="auto">
                <a:xfrm>
                  <a:off x="747" y="1032"/>
                  <a:ext cx="124" cy="149"/>
                </a:xfrm>
                <a:custGeom>
                  <a:avLst/>
                  <a:gdLst>
                    <a:gd name="T0" fmla="*/ 11 w 276"/>
                    <a:gd name="T1" fmla="*/ 55 h 149"/>
                    <a:gd name="T2" fmla="*/ 7 w 276"/>
                    <a:gd name="T3" fmla="*/ 149 h 149"/>
                    <a:gd name="T4" fmla="*/ 0 w 276"/>
                    <a:gd name="T5" fmla="*/ 93 h 149"/>
                    <a:gd name="T6" fmla="*/ 4 w 276"/>
                    <a:gd name="T7" fmla="*/ 0 h 149"/>
                    <a:gd name="T8" fmla="*/ 11 w 276"/>
                    <a:gd name="T9" fmla="*/ 55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"/>
                    <a:gd name="T16" fmla="*/ 0 h 149"/>
                    <a:gd name="T17" fmla="*/ 276 w 2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" h="149">
                      <a:moveTo>
                        <a:pt x="276" y="55"/>
                      </a:moveTo>
                      <a:lnTo>
                        <a:pt x="178" y="149"/>
                      </a:lnTo>
                      <a:lnTo>
                        <a:pt x="0" y="93"/>
                      </a:lnTo>
                      <a:lnTo>
                        <a:pt x="98" y="0"/>
                      </a:lnTo>
                      <a:lnTo>
                        <a:pt x="276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60" name="Freeform 60"/>
                <p:cNvSpPr>
                  <a:spLocks/>
                </p:cNvSpPr>
                <p:nvPr/>
              </p:nvSpPr>
              <p:spPr bwMode="auto">
                <a:xfrm>
                  <a:off x="941" y="1247"/>
                  <a:ext cx="258" cy="207"/>
                </a:xfrm>
                <a:custGeom>
                  <a:avLst/>
                  <a:gdLst>
                    <a:gd name="T0" fmla="*/ 23 w 579"/>
                    <a:gd name="T1" fmla="*/ 167 h 207"/>
                    <a:gd name="T2" fmla="*/ 21 w 579"/>
                    <a:gd name="T3" fmla="*/ 207 h 207"/>
                    <a:gd name="T4" fmla="*/ 0 w 579"/>
                    <a:gd name="T5" fmla="*/ 40 h 207"/>
                    <a:gd name="T6" fmla="*/ 2 w 579"/>
                    <a:gd name="T7" fmla="*/ 0 h 207"/>
                    <a:gd name="T8" fmla="*/ 23 w 579"/>
                    <a:gd name="T9" fmla="*/ 167 h 2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9"/>
                    <a:gd name="T16" fmla="*/ 0 h 207"/>
                    <a:gd name="T17" fmla="*/ 579 w 579"/>
                    <a:gd name="T18" fmla="*/ 207 h 2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9" h="207">
                      <a:moveTo>
                        <a:pt x="579" y="167"/>
                      </a:moveTo>
                      <a:lnTo>
                        <a:pt x="538" y="207"/>
                      </a:lnTo>
                      <a:lnTo>
                        <a:pt x="0" y="40"/>
                      </a:lnTo>
                      <a:lnTo>
                        <a:pt x="41" y="0"/>
                      </a:lnTo>
                      <a:lnTo>
                        <a:pt x="579" y="1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61" name="Freeform 61"/>
                <p:cNvSpPr>
                  <a:spLocks/>
                </p:cNvSpPr>
                <p:nvPr/>
              </p:nvSpPr>
              <p:spPr bwMode="auto">
                <a:xfrm>
                  <a:off x="1468" y="1614"/>
                  <a:ext cx="257" cy="207"/>
                </a:xfrm>
                <a:custGeom>
                  <a:avLst/>
                  <a:gdLst>
                    <a:gd name="T0" fmla="*/ 23 w 579"/>
                    <a:gd name="T1" fmla="*/ 167 h 207"/>
                    <a:gd name="T2" fmla="*/ 21 w 579"/>
                    <a:gd name="T3" fmla="*/ 207 h 207"/>
                    <a:gd name="T4" fmla="*/ 0 w 579"/>
                    <a:gd name="T5" fmla="*/ 40 h 207"/>
                    <a:gd name="T6" fmla="*/ 2 w 579"/>
                    <a:gd name="T7" fmla="*/ 0 h 207"/>
                    <a:gd name="T8" fmla="*/ 23 w 579"/>
                    <a:gd name="T9" fmla="*/ 167 h 2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9"/>
                    <a:gd name="T16" fmla="*/ 0 h 207"/>
                    <a:gd name="T17" fmla="*/ 579 w 579"/>
                    <a:gd name="T18" fmla="*/ 207 h 2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9" h="207">
                      <a:moveTo>
                        <a:pt x="579" y="167"/>
                      </a:moveTo>
                      <a:lnTo>
                        <a:pt x="538" y="207"/>
                      </a:lnTo>
                      <a:lnTo>
                        <a:pt x="0" y="40"/>
                      </a:lnTo>
                      <a:lnTo>
                        <a:pt x="41" y="0"/>
                      </a:lnTo>
                      <a:lnTo>
                        <a:pt x="579" y="1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6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827" y="1101"/>
                  <a:ext cx="40" cy="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63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772" y="1146"/>
                  <a:ext cx="56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96364" name="Group 64"/>
                <p:cNvGrpSpPr>
                  <a:grpSpLocks/>
                </p:cNvGrpSpPr>
                <p:nvPr/>
              </p:nvGrpSpPr>
              <p:grpSpPr bwMode="auto">
                <a:xfrm>
                  <a:off x="1903" y="1822"/>
                  <a:ext cx="1207" cy="190"/>
                  <a:chOff x="1892" y="1774"/>
                  <a:chExt cx="1358" cy="190"/>
                </a:xfrm>
              </p:grpSpPr>
              <p:sp>
                <p:nvSpPr>
                  <p:cNvPr id="96412" name="Freeform 65"/>
                  <p:cNvSpPr>
                    <a:spLocks/>
                  </p:cNvSpPr>
                  <p:nvPr/>
                </p:nvSpPr>
                <p:spPr bwMode="auto">
                  <a:xfrm>
                    <a:off x="2572" y="1775"/>
                    <a:ext cx="678" cy="189"/>
                  </a:xfrm>
                  <a:custGeom>
                    <a:avLst/>
                    <a:gdLst>
                      <a:gd name="T0" fmla="*/ 85 w 1355"/>
                      <a:gd name="T1" fmla="*/ 0 h 189"/>
                      <a:gd name="T2" fmla="*/ 85 w 1355"/>
                      <a:gd name="T3" fmla="*/ 187 h 189"/>
                      <a:gd name="T4" fmla="*/ 0 w 1355"/>
                      <a:gd name="T5" fmla="*/ 189 h 189"/>
                      <a:gd name="T6" fmla="*/ 0 w 1355"/>
                      <a:gd name="T7" fmla="*/ 2 h 189"/>
                      <a:gd name="T8" fmla="*/ 85 w 1355"/>
                      <a:gd name="T9" fmla="*/ 0 h 1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55"/>
                      <a:gd name="T16" fmla="*/ 0 h 189"/>
                      <a:gd name="T17" fmla="*/ 1355 w 1355"/>
                      <a:gd name="T18" fmla="*/ 189 h 1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55" h="189">
                        <a:moveTo>
                          <a:pt x="1355" y="0"/>
                        </a:moveTo>
                        <a:lnTo>
                          <a:pt x="1355" y="187"/>
                        </a:lnTo>
                        <a:lnTo>
                          <a:pt x="0" y="189"/>
                        </a:lnTo>
                        <a:lnTo>
                          <a:pt x="0" y="2"/>
                        </a:lnTo>
                        <a:lnTo>
                          <a:pt x="1355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FFFF9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13" name="Freeform 66"/>
                  <p:cNvSpPr>
                    <a:spLocks/>
                  </p:cNvSpPr>
                  <p:nvPr/>
                </p:nvSpPr>
                <p:spPr bwMode="auto">
                  <a:xfrm>
                    <a:off x="1892" y="1774"/>
                    <a:ext cx="677" cy="189"/>
                  </a:xfrm>
                  <a:custGeom>
                    <a:avLst/>
                    <a:gdLst>
                      <a:gd name="T0" fmla="*/ 84 w 1355"/>
                      <a:gd name="T1" fmla="*/ 0 h 189"/>
                      <a:gd name="T2" fmla="*/ 84 w 1355"/>
                      <a:gd name="T3" fmla="*/ 187 h 189"/>
                      <a:gd name="T4" fmla="*/ 0 w 1355"/>
                      <a:gd name="T5" fmla="*/ 189 h 189"/>
                      <a:gd name="T6" fmla="*/ 0 w 1355"/>
                      <a:gd name="T7" fmla="*/ 2 h 189"/>
                      <a:gd name="T8" fmla="*/ 84 w 1355"/>
                      <a:gd name="T9" fmla="*/ 0 h 1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55"/>
                      <a:gd name="T16" fmla="*/ 0 h 189"/>
                      <a:gd name="T17" fmla="*/ 1355 w 1355"/>
                      <a:gd name="T18" fmla="*/ 189 h 1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55" h="189">
                        <a:moveTo>
                          <a:pt x="1355" y="0"/>
                        </a:moveTo>
                        <a:lnTo>
                          <a:pt x="1355" y="187"/>
                        </a:lnTo>
                        <a:lnTo>
                          <a:pt x="0" y="189"/>
                        </a:lnTo>
                        <a:lnTo>
                          <a:pt x="0" y="2"/>
                        </a:lnTo>
                        <a:lnTo>
                          <a:pt x="1355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FFFF9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9636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22" y="1881"/>
                  <a:ext cx="256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66" name="Rectangle 68"/>
                <p:cNvSpPr>
                  <a:spLocks noChangeArrowheads="1"/>
                </p:cNvSpPr>
                <p:nvPr/>
              </p:nvSpPr>
              <p:spPr bwMode="auto">
                <a:xfrm>
                  <a:off x="2580" y="1887"/>
                  <a:ext cx="256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6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108" y="1817"/>
                  <a:ext cx="1" cy="19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6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989" y="1822"/>
                  <a:ext cx="1" cy="1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69" name="Rectangle 71"/>
                <p:cNvSpPr>
                  <a:spLocks noChangeArrowheads="1"/>
                </p:cNvSpPr>
                <p:nvPr/>
              </p:nvSpPr>
              <p:spPr bwMode="auto">
                <a:xfrm>
                  <a:off x="1858" y="2008"/>
                  <a:ext cx="43" cy="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70" name="Rectangle 72"/>
                <p:cNvSpPr>
                  <a:spLocks noChangeArrowheads="1"/>
                </p:cNvSpPr>
                <p:nvPr/>
              </p:nvSpPr>
              <p:spPr bwMode="auto">
                <a:xfrm>
                  <a:off x="1970" y="2008"/>
                  <a:ext cx="42" cy="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grpSp>
              <p:nvGrpSpPr>
                <p:cNvPr id="96371" name="Group 73"/>
                <p:cNvGrpSpPr>
                  <a:grpSpLocks/>
                </p:cNvGrpSpPr>
                <p:nvPr/>
              </p:nvGrpSpPr>
              <p:grpSpPr bwMode="auto">
                <a:xfrm>
                  <a:off x="526" y="982"/>
                  <a:ext cx="346" cy="868"/>
                  <a:chOff x="434" y="934"/>
                  <a:chExt cx="298" cy="868"/>
                </a:xfrm>
              </p:grpSpPr>
              <p:grpSp>
                <p:nvGrpSpPr>
                  <p:cNvPr id="9640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39" y="934"/>
                    <a:ext cx="293" cy="77"/>
                    <a:chOff x="439" y="934"/>
                    <a:chExt cx="293" cy="77"/>
                  </a:xfrm>
                </p:grpSpPr>
                <p:sp>
                  <p:nvSpPr>
                    <p:cNvPr id="96410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" y="966"/>
                      <a:ext cx="224" cy="12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411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661" y="934"/>
                      <a:ext cx="71" cy="77"/>
                    </a:xfrm>
                    <a:custGeom>
                      <a:avLst/>
                      <a:gdLst>
                        <a:gd name="T0" fmla="*/ 0 w 143"/>
                        <a:gd name="T1" fmla="*/ 77 h 77"/>
                        <a:gd name="T2" fmla="*/ 8 w 143"/>
                        <a:gd name="T3" fmla="*/ 38 h 77"/>
                        <a:gd name="T4" fmla="*/ 0 w 143"/>
                        <a:gd name="T5" fmla="*/ 0 h 77"/>
                        <a:gd name="T6" fmla="*/ 0 w 143"/>
                        <a:gd name="T7" fmla="*/ 77 h 7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3"/>
                        <a:gd name="T13" fmla="*/ 0 h 77"/>
                        <a:gd name="T14" fmla="*/ 143 w 143"/>
                        <a:gd name="T15" fmla="*/ 77 h 7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3" h="77">
                          <a:moveTo>
                            <a:pt x="0" y="77"/>
                          </a:moveTo>
                          <a:lnTo>
                            <a:pt x="143" y="38"/>
                          </a:lnTo>
                          <a:lnTo>
                            <a:pt x="0" y="0"/>
                          </a:lnTo>
                          <a:lnTo>
                            <a:pt x="0" y="77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9640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34" y="968"/>
                    <a:ext cx="11" cy="83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</p:grpSp>
            <p:sp>
              <p:nvSpPr>
                <p:cNvPr id="96372" name="Rectangle 78"/>
                <p:cNvSpPr>
                  <a:spLocks noChangeArrowheads="1"/>
                </p:cNvSpPr>
                <p:nvPr/>
              </p:nvSpPr>
              <p:spPr bwMode="auto">
                <a:xfrm>
                  <a:off x="1397" y="673"/>
                  <a:ext cx="1371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73" name="Rectangle 79"/>
                <p:cNvSpPr>
                  <a:spLocks noChangeArrowheads="1"/>
                </p:cNvSpPr>
                <p:nvPr/>
              </p:nvSpPr>
              <p:spPr bwMode="auto">
                <a:xfrm>
                  <a:off x="1445" y="711"/>
                  <a:ext cx="109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exposed surface</a:t>
                  </a:r>
                  <a:endParaRPr lang="en-US" altLang="cs-CZ" sz="2400"/>
                </a:p>
              </p:txBody>
            </p:sp>
            <p:sp>
              <p:nvSpPr>
                <p:cNvPr id="96374" name="Rectangle 80"/>
                <p:cNvSpPr>
                  <a:spLocks noChangeArrowheads="1"/>
                </p:cNvSpPr>
                <p:nvPr/>
              </p:nvSpPr>
              <p:spPr bwMode="auto">
                <a:xfrm>
                  <a:off x="1731" y="1033"/>
                  <a:ext cx="1370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75" name="Rectangle 81"/>
                <p:cNvSpPr>
                  <a:spLocks noChangeArrowheads="1"/>
                </p:cNvSpPr>
                <p:nvPr/>
              </p:nvSpPr>
              <p:spPr bwMode="auto">
                <a:xfrm>
                  <a:off x="1779" y="1072"/>
                  <a:ext cx="985" cy="1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hidden surface</a:t>
                  </a:r>
                  <a:endParaRPr lang="en-US" altLang="cs-CZ" sz="2400"/>
                </a:p>
              </p:txBody>
            </p:sp>
            <p:sp>
              <p:nvSpPr>
                <p:cNvPr id="96376" name="Rectangle 82"/>
                <p:cNvSpPr>
                  <a:spLocks noChangeArrowheads="1"/>
                </p:cNvSpPr>
                <p:nvPr/>
              </p:nvSpPr>
              <p:spPr bwMode="auto">
                <a:xfrm>
                  <a:off x="1069" y="1978"/>
                  <a:ext cx="837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77" name="Rectangle 83"/>
                <p:cNvSpPr>
                  <a:spLocks noChangeArrowheads="1"/>
                </p:cNvSpPr>
                <p:nvPr/>
              </p:nvSpPr>
              <p:spPr bwMode="auto">
                <a:xfrm>
                  <a:off x="982" y="2005"/>
                  <a:ext cx="83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hinge region</a:t>
                  </a:r>
                  <a:endParaRPr lang="en-US" altLang="cs-CZ" sz="2400"/>
                </a:p>
              </p:txBody>
            </p:sp>
            <p:sp>
              <p:nvSpPr>
                <p:cNvPr id="96378" name="Rectangle 84"/>
                <p:cNvSpPr>
                  <a:spLocks noChangeArrowheads="1"/>
                </p:cNvSpPr>
                <p:nvPr/>
              </p:nvSpPr>
              <p:spPr bwMode="auto">
                <a:xfrm>
                  <a:off x="1973" y="2654"/>
                  <a:ext cx="924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79" name="Rectangle 85"/>
                <p:cNvSpPr>
                  <a:spLocks noChangeArrowheads="1"/>
                </p:cNvSpPr>
                <p:nvPr/>
              </p:nvSpPr>
              <p:spPr bwMode="auto">
                <a:xfrm>
                  <a:off x="2023" y="2693"/>
                  <a:ext cx="87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carbohydrate</a:t>
                  </a:r>
                  <a:endParaRPr lang="en-US" altLang="cs-CZ" sz="2400"/>
                </a:p>
              </p:txBody>
            </p:sp>
            <p:sp>
              <p:nvSpPr>
                <p:cNvPr id="96380" name="Rectangle 86"/>
                <p:cNvSpPr>
                  <a:spLocks noChangeArrowheads="1"/>
                </p:cNvSpPr>
                <p:nvPr/>
              </p:nvSpPr>
              <p:spPr bwMode="auto">
                <a:xfrm>
                  <a:off x="1152" y="3184"/>
                  <a:ext cx="878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81" name="Rectangle 87"/>
                <p:cNvSpPr>
                  <a:spLocks noChangeArrowheads="1"/>
                </p:cNvSpPr>
                <p:nvPr/>
              </p:nvSpPr>
              <p:spPr bwMode="auto">
                <a:xfrm>
                  <a:off x="1200" y="3227"/>
                  <a:ext cx="694" cy="1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light chain</a:t>
                  </a:r>
                  <a:endParaRPr lang="en-US" altLang="cs-CZ" sz="2400"/>
                </a:p>
              </p:txBody>
            </p:sp>
            <p:sp>
              <p:nvSpPr>
                <p:cNvPr id="96382" name="Rectangle 88"/>
                <p:cNvSpPr>
                  <a:spLocks noChangeArrowheads="1"/>
                </p:cNvSpPr>
                <p:nvPr/>
              </p:nvSpPr>
              <p:spPr bwMode="auto">
                <a:xfrm>
                  <a:off x="707" y="2336"/>
                  <a:ext cx="876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383" name="Rectangle 89"/>
                <p:cNvSpPr>
                  <a:spLocks noChangeArrowheads="1"/>
                </p:cNvSpPr>
                <p:nvPr/>
              </p:nvSpPr>
              <p:spPr bwMode="auto">
                <a:xfrm>
                  <a:off x="741" y="2288"/>
                  <a:ext cx="79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heavy chain</a:t>
                  </a:r>
                  <a:endParaRPr lang="en-US" altLang="cs-CZ" sz="2400"/>
                </a:p>
              </p:txBody>
            </p:sp>
            <p:grpSp>
              <p:nvGrpSpPr>
                <p:cNvPr id="96384" name="Group 90"/>
                <p:cNvGrpSpPr>
                  <a:grpSpLocks/>
                </p:cNvGrpSpPr>
                <p:nvPr/>
              </p:nvGrpSpPr>
              <p:grpSpPr bwMode="auto">
                <a:xfrm>
                  <a:off x="1404" y="844"/>
                  <a:ext cx="87" cy="180"/>
                  <a:chOff x="1331" y="796"/>
                  <a:chExt cx="98" cy="180"/>
                </a:xfrm>
              </p:grpSpPr>
              <p:sp>
                <p:nvSpPr>
                  <p:cNvPr id="96406" name="Freeform 91"/>
                  <p:cNvSpPr>
                    <a:spLocks/>
                  </p:cNvSpPr>
                  <p:nvPr/>
                </p:nvSpPr>
                <p:spPr bwMode="auto">
                  <a:xfrm>
                    <a:off x="1361" y="796"/>
                    <a:ext cx="68" cy="118"/>
                  </a:xfrm>
                  <a:custGeom>
                    <a:avLst/>
                    <a:gdLst>
                      <a:gd name="T0" fmla="*/ 8 w 137"/>
                      <a:gd name="T1" fmla="*/ 8 h 118"/>
                      <a:gd name="T2" fmla="*/ 7 w 137"/>
                      <a:gd name="T3" fmla="*/ 0 h 118"/>
                      <a:gd name="T4" fmla="*/ 0 w 137"/>
                      <a:gd name="T5" fmla="*/ 110 h 118"/>
                      <a:gd name="T6" fmla="*/ 1 w 137"/>
                      <a:gd name="T7" fmla="*/ 118 h 118"/>
                      <a:gd name="T8" fmla="*/ 8 w 137"/>
                      <a:gd name="T9" fmla="*/ 8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7"/>
                      <a:gd name="T16" fmla="*/ 0 h 118"/>
                      <a:gd name="T17" fmla="*/ 137 w 13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7" h="118">
                        <a:moveTo>
                          <a:pt x="137" y="8"/>
                        </a:moveTo>
                        <a:lnTo>
                          <a:pt x="120" y="0"/>
                        </a:lnTo>
                        <a:lnTo>
                          <a:pt x="0" y="110"/>
                        </a:lnTo>
                        <a:lnTo>
                          <a:pt x="16" y="118"/>
                        </a:lnTo>
                        <a:lnTo>
                          <a:pt x="137" y="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407" name="Freeform 92"/>
                  <p:cNvSpPr>
                    <a:spLocks/>
                  </p:cNvSpPr>
                  <p:nvPr/>
                </p:nvSpPr>
                <p:spPr bwMode="auto">
                  <a:xfrm>
                    <a:off x="1331" y="889"/>
                    <a:ext cx="66" cy="87"/>
                  </a:xfrm>
                  <a:custGeom>
                    <a:avLst/>
                    <a:gdLst>
                      <a:gd name="T0" fmla="*/ 1 w 132"/>
                      <a:gd name="T1" fmla="*/ 0 h 87"/>
                      <a:gd name="T2" fmla="*/ 0 w 132"/>
                      <a:gd name="T3" fmla="*/ 87 h 87"/>
                      <a:gd name="T4" fmla="*/ 9 w 132"/>
                      <a:gd name="T5" fmla="*/ 39 h 87"/>
                      <a:gd name="T6" fmla="*/ 1 w 132"/>
                      <a:gd name="T7" fmla="*/ 0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2"/>
                      <a:gd name="T13" fmla="*/ 0 h 87"/>
                      <a:gd name="T14" fmla="*/ 132 w 132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2" h="87">
                        <a:moveTo>
                          <a:pt x="8" y="0"/>
                        </a:moveTo>
                        <a:lnTo>
                          <a:pt x="0" y="87"/>
                        </a:lnTo>
                        <a:lnTo>
                          <a:pt x="132" y="39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6385" name="Group 93"/>
                <p:cNvGrpSpPr>
                  <a:grpSpLocks/>
                </p:cNvGrpSpPr>
                <p:nvPr/>
              </p:nvGrpSpPr>
              <p:grpSpPr bwMode="auto">
                <a:xfrm>
                  <a:off x="2192" y="2549"/>
                  <a:ext cx="64" cy="160"/>
                  <a:chOff x="2217" y="2501"/>
                  <a:chExt cx="72" cy="160"/>
                </a:xfrm>
              </p:grpSpPr>
              <p:sp>
                <p:nvSpPr>
                  <p:cNvPr id="9640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247" y="2576"/>
                    <a:ext cx="11" cy="8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405" name="Freeform 95"/>
                  <p:cNvSpPr>
                    <a:spLocks/>
                  </p:cNvSpPr>
                  <p:nvPr/>
                </p:nvSpPr>
                <p:spPr bwMode="auto">
                  <a:xfrm>
                    <a:off x="2217" y="2501"/>
                    <a:ext cx="72" cy="77"/>
                  </a:xfrm>
                  <a:custGeom>
                    <a:avLst/>
                    <a:gdLst>
                      <a:gd name="T0" fmla="*/ 9 w 143"/>
                      <a:gd name="T1" fmla="*/ 77 h 77"/>
                      <a:gd name="T2" fmla="*/ 5 w 143"/>
                      <a:gd name="T3" fmla="*/ 0 h 77"/>
                      <a:gd name="T4" fmla="*/ 0 w 143"/>
                      <a:gd name="T5" fmla="*/ 77 h 77"/>
                      <a:gd name="T6" fmla="*/ 9 w 143"/>
                      <a:gd name="T7" fmla="*/ 77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77"/>
                      <a:gd name="T14" fmla="*/ 143 w 143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77">
                        <a:moveTo>
                          <a:pt x="143" y="77"/>
                        </a:moveTo>
                        <a:lnTo>
                          <a:pt x="70" y="0"/>
                        </a:lnTo>
                        <a:lnTo>
                          <a:pt x="0" y="77"/>
                        </a:lnTo>
                        <a:lnTo>
                          <a:pt x="143" y="7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6386" name="Group 96"/>
                <p:cNvGrpSpPr>
                  <a:grpSpLocks/>
                </p:cNvGrpSpPr>
                <p:nvPr/>
              </p:nvGrpSpPr>
              <p:grpSpPr bwMode="auto">
                <a:xfrm>
                  <a:off x="1755" y="2054"/>
                  <a:ext cx="93" cy="77"/>
                  <a:chOff x="1726" y="2006"/>
                  <a:chExt cx="104" cy="77"/>
                </a:xfrm>
              </p:grpSpPr>
              <p:sp>
                <p:nvSpPr>
                  <p:cNvPr id="9640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2038"/>
                    <a:ext cx="34" cy="1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403" name="Freeform 98"/>
                  <p:cNvSpPr>
                    <a:spLocks/>
                  </p:cNvSpPr>
                  <p:nvPr/>
                </p:nvSpPr>
                <p:spPr bwMode="auto">
                  <a:xfrm>
                    <a:off x="1758" y="2006"/>
                    <a:ext cx="72" cy="77"/>
                  </a:xfrm>
                  <a:custGeom>
                    <a:avLst/>
                    <a:gdLst>
                      <a:gd name="T0" fmla="*/ 0 w 143"/>
                      <a:gd name="T1" fmla="*/ 77 h 77"/>
                      <a:gd name="T2" fmla="*/ 9 w 143"/>
                      <a:gd name="T3" fmla="*/ 38 h 77"/>
                      <a:gd name="T4" fmla="*/ 0 w 143"/>
                      <a:gd name="T5" fmla="*/ 0 h 77"/>
                      <a:gd name="T6" fmla="*/ 0 w 143"/>
                      <a:gd name="T7" fmla="*/ 77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77"/>
                      <a:gd name="T14" fmla="*/ 143 w 143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77">
                        <a:moveTo>
                          <a:pt x="0" y="77"/>
                        </a:moveTo>
                        <a:lnTo>
                          <a:pt x="143" y="38"/>
                        </a:lnTo>
                        <a:lnTo>
                          <a:pt x="0" y="0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6387" name="Group 99"/>
                <p:cNvGrpSpPr>
                  <a:grpSpLocks/>
                </p:cNvGrpSpPr>
                <p:nvPr/>
              </p:nvGrpSpPr>
              <p:grpSpPr bwMode="auto">
                <a:xfrm>
                  <a:off x="512" y="2277"/>
                  <a:ext cx="325" cy="895"/>
                  <a:chOff x="441" y="2417"/>
                  <a:chExt cx="252" cy="707"/>
                </a:xfrm>
              </p:grpSpPr>
              <p:grpSp>
                <p:nvGrpSpPr>
                  <p:cNvPr id="96398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47" y="3046"/>
                    <a:ext cx="246" cy="78"/>
                    <a:chOff x="447" y="3046"/>
                    <a:chExt cx="246" cy="78"/>
                  </a:xfrm>
                </p:grpSpPr>
                <p:sp>
                  <p:nvSpPr>
                    <p:cNvPr id="96400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" y="3079"/>
                      <a:ext cx="176" cy="12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401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621" y="3046"/>
                      <a:ext cx="72" cy="78"/>
                    </a:xfrm>
                    <a:custGeom>
                      <a:avLst/>
                      <a:gdLst>
                        <a:gd name="T0" fmla="*/ 0 w 143"/>
                        <a:gd name="T1" fmla="*/ 78 h 78"/>
                        <a:gd name="T2" fmla="*/ 9 w 143"/>
                        <a:gd name="T3" fmla="*/ 39 h 78"/>
                        <a:gd name="T4" fmla="*/ 0 w 143"/>
                        <a:gd name="T5" fmla="*/ 0 h 78"/>
                        <a:gd name="T6" fmla="*/ 0 w 143"/>
                        <a:gd name="T7" fmla="*/ 78 h 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3"/>
                        <a:gd name="T13" fmla="*/ 0 h 78"/>
                        <a:gd name="T14" fmla="*/ 143 w 143"/>
                        <a:gd name="T15" fmla="*/ 78 h 7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3" h="78">
                          <a:moveTo>
                            <a:pt x="0" y="78"/>
                          </a:moveTo>
                          <a:lnTo>
                            <a:pt x="143" y="39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96399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41" y="2417"/>
                    <a:ext cx="11" cy="67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</p:grpSp>
            <p:sp>
              <p:nvSpPr>
                <p:cNvPr id="96388" name="Freeform 104"/>
                <p:cNvSpPr>
                  <a:spLocks/>
                </p:cNvSpPr>
                <p:nvPr/>
              </p:nvSpPr>
              <p:spPr bwMode="auto">
                <a:xfrm>
                  <a:off x="1848" y="1825"/>
                  <a:ext cx="125" cy="176"/>
                </a:xfrm>
                <a:custGeom>
                  <a:avLst/>
                  <a:gdLst>
                    <a:gd name="T0" fmla="*/ 0 w 280"/>
                    <a:gd name="T1" fmla="*/ 176 h 176"/>
                    <a:gd name="T2" fmla="*/ 3 w 280"/>
                    <a:gd name="T3" fmla="*/ 0 h 176"/>
                    <a:gd name="T4" fmla="*/ 8 w 280"/>
                    <a:gd name="T5" fmla="*/ 0 h 176"/>
                    <a:gd name="T6" fmla="*/ 11 w 280"/>
                    <a:gd name="T7" fmla="*/ 176 h 176"/>
                    <a:gd name="T8" fmla="*/ 0 w 280"/>
                    <a:gd name="T9" fmla="*/ 176 h 1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0"/>
                    <a:gd name="T16" fmla="*/ 0 h 176"/>
                    <a:gd name="T17" fmla="*/ 280 w 280"/>
                    <a:gd name="T18" fmla="*/ 176 h 1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0" h="176">
                      <a:moveTo>
                        <a:pt x="0" y="176"/>
                      </a:moveTo>
                      <a:lnTo>
                        <a:pt x="70" y="0"/>
                      </a:lnTo>
                      <a:lnTo>
                        <a:pt x="210" y="0"/>
                      </a:lnTo>
                      <a:lnTo>
                        <a:pt x="280" y="176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89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2" y="1995"/>
                  <a:ext cx="16" cy="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90" name="Line 106"/>
                <p:cNvSpPr>
                  <a:spLocks noChangeShapeType="1"/>
                </p:cNvSpPr>
                <p:nvPr/>
              </p:nvSpPr>
              <p:spPr bwMode="auto">
                <a:xfrm>
                  <a:off x="1858" y="2007"/>
                  <a:ext cx="1248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91" name="Line 107"/>
                <p:cNvSpPr>
                  <a:spLocks noChangeShapeType="1"/>
                </p:cNvSpPr>
                <p:nvPr/>
              </p:nvSpPr>
              <p:spPr bwMode="auto">
                <a:xfrm>
                  <a:off x="2434" y="1828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92" name="Line 108"/>
                <p:cNvSpPr>
                  <a:spLocks noChangeShapeType="1"/>
                </p:cNvSpPr>
                <p:nvPr/>
              </p:nvSpPr>
              <p:spPr bwMode="auto">
                <a:xfrm>
                  <a:off x="3099" y="2152"/>
                  <a:ext cx="1" cy="196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93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807" y="2158"/>
                  <a:ext cx="47" cy="3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94" name="Line 110"/>
                <p:cNvSpPr>
                  <a:spLocks noChangeShapeType="1"/>
                </p:cNvSpPr>
                <p:nvPr/>
              </p:nvSpPr>
              <p:spPr bwMode="auto">
                <a:xfrm>
                  <a:off x="1896" y="1820"/>
                  <a:ext cx="1214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96395" name="Group 111"/>
                <p:cNvGrpSpPr>
                  <a:grpSpLocks/>
                </p:cNvGrpSpPr>
                <p:nvPr/>
              </p:nvGrpSpPr>
              <p:grpSpPr bwMode="auto">
                <a:xfrm>
                  <a:off x="1845" y="1221"/>
                  <a:ext cx="165" cy="347"/>
                  <a:chOff x="1827" y="1173"/>
                  <a:chExt cx="185" cy="347"/>
                </a:xfrm>
              </p:grpSpPr>
              <p:sp>
                <p:nvSpPr>
                  <p:cNvPr id="96396" name="Freeform 112"/>
                  <p:cNvSpPr>
                    <a:spLocks/>
                  </p:cNvSpPr>
                  <p:nvPr/>
                </p:nvSpPr>
                <p:spPr bwMode="auto">
                  <a:xfrm>
                    <a:off x="1856" y="1173"/>
                    <a:ext cx="156" cy="285"/>
                  </a:xfrm>
                  <a:custGeom>
                    <a:avLst/>
                    <a:gdLst>
                      <a:gd name="T0" fmla="*/ 20 w 312"/>
                      <a:gd name="T1" fmla="*/ 7 h 285"/>
                      <a:gd name="T2" fmla="*/ 19 w 312"/>
                      <a:gd name="T3" fmla="*/ 0 h 285"/>
                      <a:gd name="T4" fmla="*/ 0 w 312"/>
                      <a:gd name="T5" fmla="*/ 278 h 285"/>
                      <a:gd name="T6" fmla="*/ 1 w 312"/>
                      <a:gd name="T7" fmla="*/ 285 h 285"/>
                      <a:gd name="T8" fmla="*/ 20 w 312"/>
                      <a:gd name="T9" fmla="*/ 7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2"/>
                      <a:gd name="T16" fmla="*/ 0 h 285"/>
                      <a:gd name="T17" fmla="*/ 312 w 312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2" h="285">
                        <a:moveTo>
                          <a:pt x="312" y="7"/>
                        </a:moveTo>
                        <a:lnTo>
                          <a:pt x="295" y="0"/>
                        </a:lnTo>
                        <a:lnTo>
                          <a:pt x="0" y="278"/>
                        </a:lnTo>
                        <a:lnTo>
                          <a:pt x="17" y="285"/>
                        </a:lnTo>
                        <a:lnTo>
                          <a:pt x="312" y="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397" name="Freeform 113"/>
                  <p:cNvSpPr>
                    <a:spLocks/>
                  </p:cNvSpPr>
                  <p:nvPr/>
                </p:nvSpPr>
                <p:spPr bwMode="auto">
                  <a:xfrm>
                    <a:off x="1827" y="1433"/>
                    <a:ext cx="66" cy="87"/>
                  </a:xfrm>
                  <a:custGeom>
                    <a:avLst/>
                    <a:gdLst>
                      <a:gd name="T0" fmla="*/ 1 w 132"/>
                      <a:gd name="T1" fmla="*/ 0 h 87"/>
                      <a:gd name="T2" fmla="*/ 0 w 132"/>
                      <a:gd name="T3" fmla="*/ 87 h 87"/>
                      <a:gd name="T4" fmla="*/ 9 w 132"/>
                      <a:gd name="T5" fmla="*/ 38 h 87"/>
                      <a:gd name="T6" fmla="*/ 1 w 132"/>
                      <a:gd name="T7" fmla="*/ 0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2"/>
                      <a:gd name="T13" fmla="*/ 0 h 87"/>
                      <a:gd name="T14" fmla="*/ 132 w 132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2" h="87">
                        <a:moveTo>
                          <a:pt x="8" y="0"/>
                        </a:moveTo>
                        <a:lnTo>
                          <a:pt x="0" y="87"/>
                        </a:lnTo>
                        <a:lnTo>
                          <a:pt x="132" y="3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96263" name="Group 114"/>
              <p:cNvGrpSpPr>
                <a:grpSpLocks/>
              </p:cNvGrpSpPr>
              <p:nvPr/>
            </p:nvGrpSpPr>
            <p:grpSpPr bwMode="auto">
              <a:xfrm>
                <a:off x="3601" y="96"/>
                <a:ext cx="2135" cy="2113"/>
                <a:chOff x="3386" y="482"/>
                <a:chExt cx="2135" cy="2308"/>
              </a:xfrm>
            </p:grpSpPr>
            <p:sp>
              <p:nvSpPr>
                <p:cNvPr id="96291" name="Rectangle 115"/>
                <p:cNvSpPr>
                  <a:spLocks noChangeArrowheads="1"/>
                </p:cNvSpPr>
                <p:nvPr/>
              </p:nvSpPr>
              <p:spPr bwMode="auto">
                <a:xfrm>
                  <a:off x="4343" y="1877"/>
                  <a:ext cx="874" cy="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 altLang="cs-CZ"/>
                </a:p>
              </p:txBody>
            </p:sp>
            <p:sp>
              <p:nvSpPr>
                <p:cNvPr id="96292" name="Rectangle 116"/>
                <p:cNvSpPr>
                  <a:spLocks noChangeArrowheads="1"/>
                </p:cNvSpPr>
                <p:nvPr/>
              </p:nvSpPr>
              <p:spPr bwMode="auto">
                <a:xfrm>
                  <a:off x="4535" y="1916"/>
                  <a:ext cx="70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Previously</a:t>
                  </a:r>
                  <a:endParaRPr lang="en-US" altLang="cs-CZ" sz="2400"/>
                </a:p>
              </p:txBody>
            </p:sp>
            <p:sp>
              <p:nvSpPr>
                <p:cNvPr id="96293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35" y="2068"/>
                  <a:ext cx="98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hidden surface</a:t>
                  </a:r>
                  <a:endParaRPr lang="en-US" altLang="cs-CZ" sz="2400"/>
                </a:p>
              </p:txBody>
            </p:sp>
            <p:sp>
              <p:nvSpPr>
                <p:cNvPr id="96294" name="Rectangle 118"/>
                <p:cNvSpPr>
                  <a:spLocks noChangeArrowheads="1"/>
                </p:cNvSpPr>
                <p:nvPr/>
              </p:nvSpPr>
              <p:spPr bwMode="auto">
                <a:xfrm>
                  <a:off x="4535" y="2219"/>
                  <a:ext cx="863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and</a:t>
                  </a:r>
                  <a:r>
                    <a:rPr lang="en-US" altLang="cs-CZ" sz="1600">
                      <a:solidFill>
                        <a:srgbClr val="000000"/>
                      </a:solidFill>
                      <a:latin typeface="Arial" charset="0"/>
                    </a:rPr>
                    <a:t> </a:t>
                  </a:r>
                  <a:r>
                    <a:rPr lang="en-US" altLang="cs-CZ" sz="1600">
                      <a:latin typeface="Arial" charset="0"/>
                    </a:rPr>
                    <a:t>antibody</a:t>
                  </a:r>
                  <a:endParaRPr lang="en-US" altLang="cs-CZ" sz="2400"/>
                </a:p>
              </p:txBody>
            </p:sp>
            <p:sp>
              <p:nvSpPr>
                <p:cNvPr id="96295" name="Rectangle 119"/>
                <p:cNvSpPr>
                  <a:spLocks noChangeArrowheads="1"/>
                </p:cNvSpPr>
                <p:nvPr/>
              </p:nvSpPr>
              <p:spPr bwMode="auto">
                <a:xfrm>
                  <a:off x="4535" y="2367"/>
                  <a:ext cx="38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cs-CZ" sz="1600">
                      <a:latin typeface="Arial" charset="0"/>
                    </a:rPr>
                    <a:t>target</a:t>
                  </a:r>
                  <a:endParaRPr lang="en-US" altLang="cs-CZ" sz="2400"/>
                </a:p>
              </p:txBody>
            </p:sp>
            <p:grpSp>
              <p:nvGrpSpPr>
                <p:cNvPr id="96296" name="Group 120"/>
                <p:cNvGrpSpPr>
                  <a:grpSpLocks/>
                </p:cNvGrpSpPr>
                <p:nvPr/>
              </p:nvGrpSpPr>
              <p:grpSpPr bwMode="auto">
                <a:xfrm>
                  <a:off x="3386" y="482"/>
                  <a:ext cx="1606" cy="1868"/>
                  <a:chOff x="4120" y="895"/>
                  <a:chExt cx="1806" cy="1868"/>
                </a:xfrm>
              </p:grpSpPr>
              <p:grpSp>
                <p:nvGrpSpPr>
                  <p:cNvPr id="96297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4120" y="1078"/>
                    <a:ext cx="808" cy="1306"/>
                    <a:chOff x="4120" y="1078"/>
                    <a:chExt cx="808" cy="1306"/>
                  </a:xfrm>
                </p:grpSpPr>
                <p:sp>
                  <p:nvSpPr>
                    <p:cNvPr id="96329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798" y="1154"/>
                      <a:ext cx="130" cy="98"/>
                    </a:xfrm>
                    <a:custGeom>
                      <a:avLst/>
                      <a:gdLst>
                        <a:gd name="T0" fmla="*/ 17 w 260"/>
                        <a:gd name="T1" fmla="*/ 62 h 98"/>
                        <a:gd name="T2" fmla="*/ 2 w 260"/>
                        <a:gd name="T3" fmla="*/ 0 h 98"/>
                        <a:gd name="T4" fmla="*/ 0 w 260"/>
                        <a:gd name="T5" fmla="*/ 35 h 98"/>
                        <a:gd name="T6" fmla="*/ 14 w 260"/>
                        <a:gd name="T7" fmla="*/ 98 h 98"/>
                        <a:gd name="T8" fmla="*/ 17 w 260"/>
                        <a:gd name="T9" fmla="*/ 62 h 9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0"/>
                        <a:gd name="T16" fmla="*/ 0 h 98"/>
                        <a:gd name="T17" fmla="*/ 260 w 260"/>
                        <a:gd name="T18" fmla="*/ 98 h 9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0" h="98">
                          <a:moveTo>
                            <a:pt x="260" y="62"/>
                          </a:moveTo>
                          <a:lnTo>
                            <a:pt x="31" y="0"/>
                          </a:lnTo>
                          <a:lnTo>
                            <a:pt x="0" y="35"/>
                          </a:lnTo>
                          <a:lnTo>
                            <a:pt x="228" y="98"/>
                          </a:lnTo>
                          <a:lnTo>
                            <a:pt x="260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0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396" y="1078"/>
                      <a:ext cx="421" cy="674"/>
                    </a:xfrm>
                    <a:custGeom>
                      <a:avLst/>
                      <a:gdLst>
                        <a:gd name="T0" fmla="*/ 52 w 843"/>
                        <a:gd name="T1" fmla="*/ 80 h 674"/>
                        <a:gd name="T2" fmla="*/ 34 w 843"/>
                        <a:gd name="T3" fmla="*/ 0 h 674"/>
                        <a:gd name="T4" fmla="*/ 0 w 843"/>
                        <a:gd name="T5" fmla="*/ 595 h 674"/>
                        <a:gd name="T6" fmla="*/ 18 w 843"/>
                        <a:gd name="T7" fmla="*/ 674 h 674"/>
                        <a:gd name="T8" fmla="*/ 52 w 843"/>
                        <a:gd name="T9" fmla="*/ 80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3"/>
                        <a:gd name="T16" fmla="*/ 0 h 674"/>
                        <a:gd name="T17" fmla="*/ 843 w 843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3" h="674">
                          <a:moveTo>
                            <a:pt x="843" y="80"/>
                          </a:moveTo>
                          <a:lnTo>
                            <a:pt x="553" y="0"/>
                          </a:lnTo>
                          <a:lnTo>
                            <a:pt x="0" y="595"/>
                          </a:lnTo>
                          <a:lnTo>
                            <a:pt x="290" y="674"/>
                          </a:lnTo>
                          <a:lnTo>
                            <a:pt x="843" y="8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1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120" y="1674"/>
                      <a:ext cx="421" cy="675"/>
                    </a:xfrm>
                    <a:custGeom>
                      <a:avLst/>
                      <a:gdLst>
                        <a:gd name="T0" fmla="*/ 53 w 842"/>
                        <a:gd name="T1" fmla="*/ 79 h 675"/>
                        <a:gd name="T2" fmla="*/ 35 w 842"/>
                        <a:gd name="T3" fmla="*/ 0 h 675"/>
                        <a:gd name="T4" fmla="*/ 0 w 842"/>
                        <a:gd name="T5" fmla="*/ 595 h 675"/>
                        <a:gd name="T6" fmla="*/ 19 w 842"/>
                        <a:gd name="T7" fmla="*/ 675 h 675"/>
                        <a:gd name="T8" fmla="*/ 53 w 842"/>
                        <a:gd name="T9" fmla="*/ 79 h 6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2"/>
                        <a:gd name="T16" fmla="*/ 0 h 675"/>
                        <a:gd name="T17" fmla="*/ 842 w 842"/>
                        <a:gd name="T18" fmla="*/ 675 h 6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2" h="675">
                          <a:moveTo>
                            <a:pt x="842" y="79"/>
                          </a:moveTo>
                          <a:lnTo>
                            <a:pt x="552" y="0"/>
                          </a:lnTo>
                          <a:lnTo>
                            <a:pt x="0" y="595"/>
                          </a:lnTo>
                          <a:lnTo>
                            <a:pt x="290" y="675"/>
                          </a:lnTo>
                          <a:lnTo>
                            <a:pt x="842" y="79"/>
                          </a:lnTo>
                          <a:close/>
                        </a:path>
                      </a:pathLst>
                    </a:custGeom>
                    <a:solidFill>
                      <a:srgbClr val="66FFF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2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179" y="2253"/>
                      <a:ext cx="126" cy="131"/>
                    </a:xfrm>
                    <a:custGeom>
                      <a:avLst/>
                      <a:gdLst>
                        <a:gd name="T0" fmla="*/ 16 w 251"/>
                        <a:gd name="T1" fmla="*/ 46 h 131"/>
                        <a:gd name="T2" fmla="*/ 5 w 251"/>
                        <a:gd name="T3" fmla="*/ 0 h 131"/>
                        <a:gd name="T4" fmla="*/ 0 w 251"/>
                        <a:gd name="T5" fmla="*/ 85 h 131"/>
                        <a:gd name="T6" fmla="*/ 11 w 251"/>
                        <a:gd name="T7" fmla="*/ 131 h 131"/>
                        <a:gd name="T8" fmla="*/ 16 w 251"/>
                        <a:gd name="T9" fmla="*/ 46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1"/>
                        <a:gd name="T16" fmla="*/ 0 h 131"/>
                        <a:gd name="T17" fmla="*/ 251 w 251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1" h="131">
                          <a:moveTo>
                            <a:pt x="251" y="46"/>
                          </a:moveTo>
                          <a:lnTo>
                            <a:pt x="80" y="0"/>
                          </a:lnTo>
                          <a:lnTo>
                            <a:pt x="0" y="85"/>
                          </a:lnTo>
                          <a:lnTo>
                            <a:pt x="171" y="131"/>
                          </a:lnTo>
                          <a:lnTo>
                            <a:pt x="251" y="4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3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4262" y="1855"/>
                      <a:ext cx="154" cy="276"/>
                    </a:xfrm>
                    <a:custGeom>
                      <a:avLst/>
                      <a:gdLst>
                        <a:gd name="T0" fmla="*/ 20 w 308"/>
                        <a:gd name="T1" fmla="*/ 20 h 276"/>
                        <a:gd name="T2" fmla="*/ 15 w 308"/>
                        <a:gd name="T3" fmla="*/ 0 h 276"/>
                        <a:gd name="T4" fmla="*/ 0 w 308"/>
                        <a:gd name="T5" fmla="*/ 256 h 276"/>
                        <a:gd name="T6" fmla="*/ 5 w 308"/>
                        <a:gd name="T7" fmla="*/ 276 h 276"/>
                        <a:gd name="T8" fmla="*/ 20 w 308"/>
                        <a:gd name="T9" fmla="*/ 20 h 2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8"/>
                        <a:gd name="T16" fmla="*/ 0 h 276"/>
                        <a:gd name="T17" fmla="*/ 308 w 308"/>
                        <a:gd name="T18" fmla="*/ 276 h 2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8" h="276">
                          <a:moveTo>
                            <a:pt x="308" y="20"/>
                          </a:moveTo>
                          <a:lnTo>
                            <a:pt x="236" y="0"/>
                          </a:lnTo>
                          <a:lnTo>
                            <a:pt x="0" y="256"/>
                          </a:lnTo>
                          <a:lnTo>
                            <a:pt x="72" y="276"/>
                          </a:lnTo>
                          <a:lnTo>
                            <a:pt x="308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4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4523" y="1292"/>
                      <a:ext cx="154" cy="275"/>
                    </a:xfrm>
                    <a:custGeom>
                      <a:avLst/>
                      <a:gdLst>
                        <a:gd name="T0" fmla="*/ 19 w 309"/>
                        <a:gd name="T1" fmla="*/ 20 h 275"/>
                        <a:gd name="T2" fmla="*/ 14 w 309"/>
                        <a:gd name="T3" fmla="*/ 0 h 275"/>
                        <a:gd name="T4" fmla="*/ 0 w 309"/>
                        <a:gd name="T5" fmla="*/ 255 h 275"/>
                        <a:gd name="T6" fmla="*/ 4 w 309"/>
                        <a:gd name="T7" fmla="*/ 275 h 275"/>
                        <a:gd name="T8" fmla="*/ 19 w 309"/>
                        <a:gd name="T9" fmla="*/ 20 h 2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9"/>
                        <a:gd name="T16" fmla="*/ 0 h 275"/>
                        <a:gd name="T17" fmla="*/ 309 w 309"/>
                        <a:gd name="T18" fmla="*/ 275 h 2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9" h="275">
                          <a:moveTo>
                            <a:pt x="309" y="20"/>
                          </a:moveTo>
                          <a:lnTo>
                            <a:pt x="236" y="0"/>
                          </a:lnTo>
                          <a:lnTo>
                            <a:pt x="0" y="255"/>
                          </a:lnTo>
                          <a:lnTo>
                            <a:pt x="73" y="275"/>
                          </a:lnTo>
                          <a:lnTo>
                            <a:pt x="309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5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16" y="2250"/>
                      <a:ext cx="76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6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90" y="2247"/>
                      <a:ext cx="28" cy="5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37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500" y="1136"/>
                      <a:ext cx="309" cy="615"/>
                    </a:xfrm>
                    <a:custGeom>
                      <a:avLst/>
                      <a:gdLst>
                        <a:gd name="T0" fmla="*/ 33 w 619"/>
                        <a:gd name="T1" fmla="*/ 0 h 615"/>
                        <a:gd name="T2" fmla="*/ 38 w 619"/>
                        <a:gd name="T3" fmla="*/ 20 h 615"/>
                        <a:gd name="T4" fmla="*/ 4 w 619"/>
                        <a:gd name="T5" fmla="*/ 615 h 615"/>
                        <a:gd name="T6" fmla="*/ 0 w 619"/>
                        <a:gd name="T7" fmla="*/ 595 h 615"/>
                        <a:gd name="T8" fmla="*/ 33 w 619"/>
                        <a:gd name="T9" fmla="*/ 0 h 6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9"/>
                        <a:gd name="T16" fmla="*/ 0 h 615"/>
                        <a:gd name="T17" fmla="*/ 619 w 619"/>
                        <a:gd name="T18" fmla="*/ 615 h 6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9" h="615">
                          <a:moveTo>
                            <a:pt x="541" y="0"/>
                          </a:moveTo>
                          <a:lnTo>
                            <a:pt x="619" y="20"/>
                          </a:lnTo>
                          <a:lnTo>
                            <a:pt x="78" y="615"/>
                          </a:lnTo>
                          <a:lnTo>
                            <a:pt x="0" y="595"/>
                          </a:lnTo>
                          <a:lnTo>
                            <a:pt x="541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96298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4646" y="895"/>
                    <a:ext cx="1092" cy="2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99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934"/>
                    <a:ext cx="1229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cs-CZ" sz="1600">
                        <a:latin typeface="Arial" charset="0"/>
                      </a:rPr>
                      <a:t>exposed surface</a:t>
                    </a:r>
                    <a:endParaRPr lang="en-US" altLang="cs-CZ" sz="2400" b="0"/>
                  </a:p>
                </p:txBody>
              </p:sp>
              <p:grpSp>
                <p:nvGrpSpPr>
                  <p:cNvPr id="96300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048" y="1070"/>
                    <a:ext cx="332" cy="276"/>
                    <a:chOff x="5048" y="1070"/>
                    <a:chExt cx="332" cy="276"/>
                  </a:xfrm>
                </p:grpSpPr>
                <p:sp>
                  <p:nvSpPr>
                    <p:cNvPr id="96327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5048" y="1070"/>
                      <a:ext cx="281" cy="236"/>
                    </a:xfrm>
                    <a:custGeom>
                      <a:avLst/>
                      <a:gdLst>
                        <a:gd name="T0" fmla="*/ 0 w 564"/>
                        <a:gd name="T1" fmla="*/ 0 h 236"/>
                        <a:gd name="T2" fmla="*/ 0 w 564"/>
                        <a:gd name="T3" fmla="*/ 10 h 236"/>
                        <a:gd name="T4" fmla="*/ 34 w 564"/>
                        <a:gd name="T5" fmla="*/ 236 h 236"/>
                        <a:gd name="T6" fmla="*/ 35 w 564"/>
                        <a:gd name="T7" fmla="*/ 226 h 236"/>
                        <a:gd name="T8" fmla="*/ 0 w 564"/>
                        <a:gd name="T9" fmla="*/ 0 h 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4"/>
                        <a:gd name="T16" fmla="*/ 0 h 236"/>
                        <a:gd name="T17" fmla="*/ 564 w 564"/>
                        <a:gd name="T18" fmla="*/ 236 h 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4" h="236">
                          <a:moveTo>
                            <a:pt x="13" y="0"/>
                          </a:moveTo>
                          <a:lnTo>
                            <a:pt x="0" y="10"/>
                          </a:lnTo>
                          <a:lnTo>
                            <a:pt x="550" y="236"/>
                          </a:lnTo>
                          <a:lnTo>
                            <a:pt x="564" y="226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28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301" y="1269"/>
                      <a:ext cx="79" cy="77"/>
                    </a:xfrm>
                    <a:custGeom>
                      <a:avLst/>
                      <a:gdLst>
                        <a:gd name="T0" fmla="*/ 0 w 158"/>
                        <a:gd name="T1" fmla="*/ 61 h 77"/>
                        <a:gd name="T2" fmla="*/ 10 w 158"/>
                        <a:gd name="T3" fmla="*/ 77 h 77"/>
                        <a:gd name="T4" fmla="*/ 6 w 158"/>
                        <a:gd name="T5" fmla="*/ 0 h 77"/>
                        <a:gd name="T6" fmla="*/ 0 w 158"/>
                        <a:gd name="T7" fmla="*/ 61 h 7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8"/>
                        <a:gd name="T13" fmla="*/ 0 h 77"/>
                        <a:gd name="T14" fmla="*/ 158 w 158"/>
                        <a:gd name="T15" fmla="*/ 77 h 7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8" h="77">
                          <a:moveTo>
                            <a:pt x="0" y="61"/>
                          </a:moveTo>
                          <a:lnTo>
                            <a:pt x="158" y="77"/>
                          </a:lnTo>
                          <a:lnTo>
                            <a:pt x="87" y="0"/>
                          </a:lnTo>
                          <a:lnTo>
                            <a:pt x="0" y="61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96301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4985" y="1091"/>
                    <a:ext cx="698" cy="1306"/>
                    <a:chOff x="4985" y="1091"/>
                    <a:chExt cx="698" cy="1306"/>
                  </a:xfrm>
                </p:grpSpPr>
                <p:sp>
                  <p:nvSpPr>
                    <p:cNvPr id="96320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261" y="1091"/>
                      <a:ext cx="422" cy="674"/>
                    </a:xfrm>
                    <a:custGeom>
                      <a:avLst/>
                      <a:gdLst>
                        <a:gd name="T0" fmla="*/ 53 w 842"/>
                        <a:gd name="T1" fmla="*/ 80 h 674"/>
                        <a:gd name="T2" fmla="*/ 35 w 842"/>
                        <a:gd name="T3" fmla="*/ 0 h 674"/>
                        <a:gd name="T4" fmla="*/ 0 w 842"/>
                        <a:gd name="T5" fmla="*/ 595 h 674"/>
                        <a:gd name="T6" fmla="*/ 19 w 842"/>
                        <a:gd name="T7" fmla="*/ 674 h 674"/>
                        <a:gd name="T8" fmla="*/ 53 w 842"/>
                        <a:gd name="T9" fmla="*/ 80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2"/>
                        <a:gd name="T16" fmla="*/ 0 h 674"/>
                        <a:gd name="T17" fmla="*/ 842 w 842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2" h="674">
                          <a:moveTo>
                            <a:pt x="842" y="80"/>
                          </a:moveTo>
                          <a:lnTo>
                            <a:pt x="552" y="0"/>
                          </a:lnTo>
                          <a:lnTo>
                            <a:pt x="0" y="595"/>
                          </a:lnTo>
                          <a:lnTo>
                            <a:pt x="290" y="674"/>
                          </a:lnTo>
                          <a:lnTo>
                            <a:pt x="842" y="8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21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4985" y="1687"/>
                      <a:ext cx="421" cy="675"/>
                    </a:xfrm>
                    <a:custGeom>
                      <a:avLst/>
                      <a:gdLst>
                        <a:gd name="T0" fmla="*/ 52 w 843"/>
                        <a:gd name="T1" fmla="*/ 79 h 675"/>
                        <a:gd name="T2" fmla="*/ 34 w 843"/>
                        <a:gd name="T3" fmla="*/ 0 h 675"/>
                        <a:gd name="T4" fmla="*/ 0 w 843"/>
                        <a:gd name="T5" fmla="*/ 595 h 675"/>
                        <a:gd name="T6" fmla="*/ 18 w 843"/>
                        <a:gd name="T7" fmla="*/ 675 h 675"/>
                        <a:gd name="T8" fmla="*/ 52 w 843"/>
                        <a:gd name="T9" fmla="*/ 79 h 6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3"/>
                        <a:gd name="T16" fmla="*/ 0 h 675"/>
                        <a:gd name="T17" fmla="*/ 843 w 843"/>
                        <a:gd name="T18" fmla="*/ 675 h 6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3" h="675">
                          <a:moveTo>
                            <a:pt x="843" y="79"/>
                          </a:moveTo>
                          <a:lnTo>
                            <a:pt x="553" y="0"/>
                          </a:lnTo>
                          <a:lnTo>
                            <a:pt x="0" y="595"/>
                          </a:lnTo>
                          <a:lnTo>
                            <a:pt x="291" y="675"/>
                          </a:lnTo>
                          <a:lnTo>
                            <a:pt x="843" y="79"/>
                          </a:lnTo>
                          <a:close/>
                        </a:path>
                      </a:pathLst>
                    </a:custGeom>
                    <a:solidFill>
                      <a:srgbClr val="66FFFF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22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045" y="2266"/>
                      <a:ext cx="125" cy="131"/>
                    </a:xfrm>
                    <a:custGeom>
                      <a:avLst/>
                      <a:gdLst>
                        <a:gd name="T0" fmla="*/ 15 w 251"/>
                        <a:gd name="T1" fmla="*/ 46 h 131"/>
                        <a:gd name="T2" fmla="*/ 5 w 251"/>
                        <a:gd name="T3" fmla="*/ 0 h 131"/>
                        <a:gd name="T4" fmla="*/ 0 w 251"/>
                        <a:gd name="T5" fmla="*/ 85 h 131"/>
                        <a:gd name="T6" fmla="*/ 10 w 251"/>
                        <a:gd name="T7" fmla="*/ 131 h 131"/>
                        <a:gd name="T8" fmla="*/ 15 w 251"/>
                        <a:gd name="T9" fmla="*/ 46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1"/>
                        <a:gd name="T16" fmla="*/ 0 h 131"/>
                        <a:gd name="T17" fmla="*/ 251 w 251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1" h="131">
                          <a:moveTo>
                            <a:pt x="251" y="46"/>
                          </a:moveTo>
                          <a:lnTo>
                            <a:pt x="80" y="0"/>
                          </a:lnTo>
                          <a:lnTo>
                            <a:pt x="0" y="85"/>
                          </a:lnTo>
                          <a:lnTo>
                            <a:pt x="172" y="131"/>
                          </a:lnTo>
                          <a:lnTo>
                            <a:pt x="251" y="4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23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127" y="1868"/>
                      <a:ext cx="155" cy="276"/>
                    </a:xfrm>
                    <a:custGeom>
                      <a:avLst/>
                      <a:gdLst>
                        <a:gd name="T0" fmla="*/ 20 w 309"/>
                        <a:gd name="T1" fmla="*/ 20 h 276"/>
                        <a:gd name="T2" fmla="*/ 15 w 309"/>
                        <a:gd name="T3" fmla="*/ 0 h 276"/>
                        <a:gd name="T4" fmla="*/ 0 w 309"/>
                        <a:gd name="T5" fmla="*/ 256 h 276"/>
                        <a:gd name="T6" fmla="*/ 5 w 309"/>
                        <a:gd name="T7" fmla="*/ 276 h 276"/>
                        <a:gd name="T8" fmla="*/ 20 w 309"/>
                        <a:gd name="T9" fmla="*/ 20 h 2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9"/>
                        <a:gd name="T16" fmla="*/ 0 h 276"/>
                        <a:gd name="T17" fmla="*/ 309 w 309"/>
                        <a:gd name="T18" fmla="*/ 276 h 2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9" h="276">
                          <a:moveTo>
                            <a:pt x="309" y="20"/>
                          </a:moveTo>
                          <a:lnTo>
                            <a:pt x="236" y="0"/>
                          </a:lnTo>
                          <a:lnTo>
                            <a:pt x="0" y="256"/>
                          </a:lnTo>
                          <a:lnTo>
                            <a:pt x="72" y="276"/>
                          </a:lnTo>
                          <a:lnTo>
                            <a:pt x="309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24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5389" y="1305"/>
                      <a:ext cx="154" cy="275"/>
                    </a:xfrm>
                    <a:custGeom>
                      <a:avLst/>
                      <a:gdLst>
                        <a:gd name="T0" fmla="*/ 20 w 308"/>
                        <a:gd name="T1" fmla="*/ 20 h 275"/>
                        <a:gd name="T2" fmla="*/ 15 w 308"/>
                        <a:gd name="T3" fmla="*/ 0 h 275"/>
                        <a:gd name="T4" fmla="*/ 0 w 308"/>
                        <a:gd name="T5" fmla="*/ 255 h 275"/>
                        <a:gd name="T6" fmla="*/ 5 w 308"/>
                        <a:gd name="T7" fmla="*/ 275 h 275"/>
                        <a:gd name="T8" fmla="*/ 20 w 308"/>
                        <a:gd name="T9" fmla="*/ 20 h 2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8"/>
                        <a:gd name="T16" fmla="*/ 0 h 275"/>
                        <a:gd name="T17" fmla="*/ 308 w 308"/>
                        <a:gd name="T18" fmla="*/ 275 h 2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8" h="275">
                          <a:moveTo>
                            <a:pt x="308" y="20"/>
                          </a:moveTo>
                          <a:lnTo>
                            <a:pt x="236" y="0"/>
                          </a:lnTo>
                          <a:lnTo>
                            <a:pt x="0" y="255"/>
                          </a:lnTo>
                          <a:lnTo>
                            <a:pt x="72" y="275"/>
                          </a:lnTo>
                          <a:lnTo>
                            <a:pt x="308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25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82" y="2263"/>
                      <a:ext cx="75" cy="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26" name="Line 1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6" y="2260"/>
                      <a:ext cx="28" cy="5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96302" name="Freeform 144"/>
                  <p:cNvSpPr>
                    <a:spLocks/>
                  </p:cNvSpPr>
                  <p:nvPr/>
                </p:nvSpPr>
                <p:spPr bwMode="auto">
                  <a:xfrm>
                    <a:off x="5671" y="1172"/>
                    <a:ext cx="130" cy="98"/>
                  </a:xfrm>
                  <a:custGeom>
                    <a:avLst/>
                    <a:gdLst>
                      <a:gd name="T0" fmla="*/ 17 w 260"/>
                      <a:gd name="T1" fmla="*/ 63 h 98"/>
                      <a:gd name="T2" fmla="*/ 2 w 260"/>
                      <a:gd name="T3" fmla="*/ 0 h 98"/>
                      <a:gd name="T4" fmla="*/ 0 w 260"/>
                      <a:gd name="T5" fmla="*/ 35 h 98"/>
                      <a:gd name="T6" fmla="*/ 14 w 260"/>
                      <a:gd name="T7" fmla="*/ 98 h 98"/>
                      <a:gd name="T8" fmla="*/ 17 w 260"/>
                      <a:gd name="T9" fmla="*/ 63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98"/>
                      <a:gd name="T17" fmla="*/ 260 w 260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98">
                        <a:moveTo>
                          <a:pt x="260" y="63"/>
                        </a:moveTo>
                        <a:lnTo>
                          <a:pt x="32" y="0"/>
                        </a:lnTo>
                        <a:lnTo>
                          <a:pt x="0" y="35"/>
                        </a:lnTo>
                        <a:lnTo>
                          <a:pt x="229" y="98"/>
                        </a:lnTo>
                        <a:lnTo>
                          <a:pt x="260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303" name="Freeform 145"/>
                  <p:cNvSpPr>
                    <a:spLocks/>
                  </p:cNvSpPr>
                  <p:nvPr/>
                </p:nvSpPr>
                <p:spPr bwMode="auto">
                  <a:xfrm>
                    <a:off x="5380" y="1152"/>
                    <a:ext cx="314" cy="614"/>
                  </a:xfrm>
                  <a:custGeom>
                    <a:avLst/>
                    <a:gdLst>
                      <a:gd name="T0" fmla="*/ 34 w 627"/>
                      <a:gd name="T1" fmla="*/ 0 h 614"/>
                      <a:gd name="T2" fmla="*/ 40 w 627"/>
                      <a:gd name="T3" fmla="*/ 22 h 614"/>
                      <a:gd name="T4" fmla="*/ 6 w 627"/>
                      <a:gd name="T5" fmla="*/ 614 h 614"/>
                      <a:gd name="T6" fmla="*/ 0 w 627"/>
                      <a:gd name="T7" fmla="*/ 592 h 614"/>
                      <a:gd name="T8" fmla="*/ 34 w 627"/>
                      <a:gd name="T9" fmla="*/ 0 h 6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7"/>
                      <a:gd name="T16" fmla="*/ 0 h 614"/>
                      <a:gd name="T17" fmla="*/ 627 w 627"/>
                      <a:gd name="T18" fmla="*/ 614 h 6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7" h="614">
                        <a:moveTo>
                          <a:pt x="541" y="0"/>
                        </a:moveTo>
                        <a:lnTo>
                          <a:pt x="627" y="22"/>
                        </a:lnTo>
                        <a:lnTo>
                          <a:pt x="85" y="614"/>
                        </a:lnTo>
                        <a:lnTo>
                          <a:pt x="0" y="592"/>
                        </a:lnTo>
                        <a:lnTo>
                          <a:pt x="541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96304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4975" y="2485"/>
                    <a:ext cx="451" cy="77"/>
                    <a:chOff x="4975" y="2485"/>
                    <a:chExt cx="451" cy="77"/>
                  </a:xfrm>
                </p:grpSpPr>
                <p:sp>
                  <p:nvSpPr>
                    <p:cNvPr id="96318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5" y="2518"/>
                      <a:ext cx="381" cy="12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19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975" y="2485"/>
                      <a:ext cx="72" cy="77"/>
                    </a:xfrm>
                    <a:custGeom>
                      <a:avLst/>
                      <a:gdLst>
                        <a:gd name="T0" fmla="*/ 9 w 143"/>
                        <a:gd name="T1" fmla="*/ 0 h 77"/>
                        <a:gd name="T2" fmla="*/ 0 w 143"/>
                        <a:gd name="T3" fmla="*/ 39 h 77"/>
                        <a:gd name="T4" fmla="*/ 9 w 143"/>
                        <a:gd name="T5" fmla="*/ 77 h 77"/>
                        <a:gd name="T6" fmla="*/ 9 w 143"/>
                        <a:gd name="T7" fmla="*/ 0 h 7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3"/>
                        <a:gd name="T13" fmla="*/ 0 h 77"/>
                        <a:gd name="T14" fmla="*/ 143 w 143"/>
                        <a:gd name="T15" fmla="*/ 77 h 7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3" h="77">
                          <a:moveTo>
                            <a:pt x="143" y="0"/>
                          </a:moveTo>
                          <a:lnTo>
                            <a:pt x="0" y="39"/>
                          </a:lnTo>
                          <a:lnTo>
                            <a:pt x="143" y="77"/>
                          </a:lnTo>
                          <a:lnTo>
                            <a:pt x="143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96305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760" y="1396"/>
                    <a:ext cx="289" cy="1367"/>
                    <a:chOff x="4760" y="1396"/>
                    <a:chExt cx="289" cy="1367"/>
                  </a:xfrm>
                </p:grpSpPr>
                <p:sp>
                  <p:nvSpPr>
                    <p:cNvPr id="96309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0" y="2722"/>
                      <a:ext cx="129" cy="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10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0" y="2095"/>
                      <a:ext cx="165" cy="666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11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0" y="1428"/>
                      <a:ext cx="164" cy="667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12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2" y="1396"/>
                      <a:ext cx="96" cy="9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13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1638"/>
                      <a:ext cx="41" cy="28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14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0" y="2269"/>
                      <a:ext cx="42" cy="28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15" name="Line 1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38" y="1492"/>
                      <a:ext cx="8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16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8" y="1428"/>
                      <a:ext cx="1" cy="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9631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4874" y="2095"/>
                      <a:ext cx="47" cy="663"/>
                    </a:xfrm>
                    <a:custGeom>
                      <a:avLst/>
                      <a:gdLst>
                        <a:gd name="T0" fmla="*/ 0 w 95"/>
                        <a:gd name="T1" fmla="*/ 663 h 663"/>
                        <a:gd name="T2" fmla="*/ 5 w 95"/>
                        <a:gd name="T3" fmla="*/ 663 h 663"/>
                        <a:gd name="T4" fmla="*/ 5 w 95"/>
                        <a:gd name="T5" fmla="*/ 0 h 663"/>
                        <a:gd name="T6" fmla="*/ 0 w 95"/>
                        <a:gd name="T7" fmla="*/ 0 h 663"/>
                        <a:gd name="T8" fmla="*/ 0 w 95"/>
                        <a:gd name="T9" fmla="*/ 663 h 6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5"/>
                        <a:gd name="T16" fmla="*/ 0 h 663"/>
                        <a:gd name="T17" fmla="*/ 95 w 95"/>
                        <a:gd name="T18" fmla="*/ 663 h 6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5" h="663">
                          <a:moveTo>
                            <a:pt x="0" y="663"/>
                          </a:moveTo>
                          <a:lnTo>
                            <a:pt x="88" y="663"/>
                          </a:lnTo>
                          <a:lnTo>
                            <a:pt x="95" y="0"/>
                          </a:lnTo>
                          <a:lnTo>
                            <a:pt x="8" y="0"/>
                          </a:lnTo>
                          <a:lnTo>
                            <a:pt x="0" y="66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96306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5485" y="1607"/>
                    <a:ext cx="71" cy="696"/>
                    <a:chOff x="5485" y="1607"/>
                    <a:chExt cx="71" cy="696"/>
                  </a:xfrm>
                </p:grpSpPr>
                <p:sp>
                  <p:nvSpPr>
                    <p:cNvPr id="96307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4" y="1683"/>
                      <a:ext cx="11" cy="620"/>
                    </a:xfrm>
                    <a:prstGeom prst="rect">
                      <a:avLst/>
                    </a:prstGeom>
                    <a:solidFill>
                      <a:srgbClr val="3333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 altLang="cs-CZ"/>
                    </a:p>
                  </p:txBody>
                </p:sp>
                <p:sp>
                  <p:nvSpPr>
                    <p:cNvPr id="96308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5485" y="1607"/>
                      <a:ext cx="71" cy="78"/>
                    </a:xfrm>
                    <a:custGeom>
                      <a:avLst/>
                      <a:gdLst>
                        <a:gd name="T0" fmla="*/ 8 w 143"/>
                        <a:gd name="T1" fmla="*/ 78 h 78"/>
                        <a:gd name="T2" fmla="*/ 4 w 143"/>
                        <a:gd name="T3" fmla="*/ 0 h 78"/>
                        <a:gd name="T4" fmla="*/ 0 w 143"/>
                        <a:gd name="T5" fmla="*/ 78 h 78"/>
                        <a:gd name="T6" fmla="*/ 8 w 143"/>
                        <a:gd name="T7" fmla="*/ 78 h 7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3"/>
                        <a:gd name="T13" fmla="*/ 0 h 78"/>
                        <a:gd name="T14" fmla="*/ 143 w 143"/>
                        <a:gd name="T15" fmla="*/ 78 h 7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3" h="78">
                          <a:moveTo>
                            <a:pt x="143" y="78"/>
                          </a:moveTo>
                          <a:lnTo>
                            <a:pt x="71" y="0"/>
                          </a:lnTo>
                          <a:lnTo>
                            <a:pt x="0" y="78"/>
                          </a:lnTo>
                          <a:lnTo>
                            <a:pt x="143" y="78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grpSp>
            <p:nvGrpSpPr>
              <p:cNvPr id="96264" name="Group 162"/>
              <p:cNvGrpSpPr>
                <a:grpSpLocks/>
              </p:cNvGrpSpPr>
              <p:nvPr/>
            </p:nvGrpSpPr>
            <p:grpSpPr bwMode="auto">
              <a:xfrm>
                <a:off x="3690" y="2206"/>
                <a:ext cx="1020" cy="1268"/>
                <a:chOff x="3690" y="2206"/>
                <a:chExt cx="1020" cy="1268"/>
              </a:xfrm>
            </p:grpSpPr>
            <p:grpSp>
              <p:nvGrpSpPr>
                <p:cNvPr id="96271" name="Group 163"/>
                <p:cNvGrpSpPr>
                  <a:grpSpLocks/>
                </p:cNvGrpSpPr>
                <p:nvPr/>
              </p:nvGrpSpPr>
              <p:grpSpPr bwMode="auto">
                <a:xfrm>
                  <a:off x="3956" y="2327"/>
                  <a:ext cx="754" cy="1147"/>
                  <a:chOff x="3956" y="2327"/>
                  <a:chExt cx="754" cy="1147"/>
                </a:xfrm>
              </p:grpSpPr>
              <p:sp>
                <p:nvSpPr>
                  <p:cNvPr id="96282" name="Rectangle 164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4624" y="2364"/>
                    <a:ext cx="35" cy="13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83" name="Rectangle 165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4074" y="2533"/>
                    <a:ext cx="585" cy="17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84" name="Rectangle 166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3804" y="3056"/>
                    <a:ext cx="585" cy="174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85" name="Rectangle 167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4014" y="3331"/>
                    <a:ext cx="85" cy="2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86" name="Rectangle 168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3955" y="3105"/>
                    <a:ext cx="251" cy="44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87" name="Rectangle 169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4235" y="2610"/>
                    <a:ext cx="250" cy="44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88" name="Line 170"/>
                  <p:cNvSpPr>
                    <a:spLocks noChangeShapeType="1"/>
                  </p:cNvSpPr>
                  <p:nvPr/>
                </p:nvSpPr>
                <p:spPr bwMode="auto">
                  <a:xfrm rot="17802159" flipH="1">
                    <a:off x="4021" y="3324"/>
                    <a:ext cx="6" cy="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6289" name="Line 171"/>
                  <p:cNvSpPr>
                    <a:spLocks noChangeShapeType="1"/>
                  </p:cNvSpPr>
                  <p:nvPr/>
                </p:nvSpPr>
                <p:spPr bwMode="auto">
                  <a:xfrm rot="-3797841" flipH="1" flipV="1">
                    <a:off x="3947" y="3376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6290" name="Rectangle 172"/>
                  <p:cNvSpPr>
                    <a:spLocks noChangeArrowheads="1"/>
                  </p:cNvSpPr>
                  <p:nvPr/>
                </p:nvSpPr>
                <p:spPr bwMode="auto">
                  <a:xfrm rot="6977185" flipV="1">
                    <a:off x="4127" y="2621"/>
                    <a:ext cx="583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</p:grpSp>
            <p:grpSp>
              <p:nvGrpSpPr>
                <p:cNvPr id="96272" name="Group 173"/>
                <p:cNvGrpSpPr>
                  <a:grpSpLocks/>
                </p:cNvGrpSpPr>
                <p:nvPr/>
              </p:nvGrpSpPr>
              <p:grpSpPr bwMode="auto">
                <a:xfrm>
                  <a:off x="3690" y="2206"/>
                  <a:ext cx="738" cy="1116"/>
                  <a:chOff x="3690" y="2206"/>
                  <a:chExt cx="738" cy="1116"/>
                </a:xfrm>
              </p:grpSpPr>
              <p:sp>
                <p:nvSpPr>
                  <p:cNvPr id="96273" name="Rectangle 174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4342" y="2243"/>
                    <a:ext cx="35" cy="13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74" name="Rectangle 175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3792" y="2412"/>
                    <a:ext cx="585" cy="17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75" name="Rectangle 176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3520" y="2937"/>
                    <a:ext cx="585" cy="174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76" name="Rectangle 177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3731" y="3219"/>
                    <a:ext cx="62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77" name="Rectangle 178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3673" y="2984"/>
                    <a:ext cx="251" cy="44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78" name="Rectangle 179"/>
                  <p:cNvSpPr>
                    <a:spLocks noChangeArrowheads="1"/>
                  </p:cNvSpPr>
                  <p:nvPr/>
                </p:nvSpPr>
                <p:spPr bwMode="auto">
                  <a:xfrm rot="-3797841" flipH="1" flipV="1">
                    <a:off x="3953" y="2489"/>
                    <a:ext cx="250" cy="44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96279" name="Line 180"/>
                  <p:cNvSpPr>
                    <a:spLocks noChangeShapeType="1"/>
                  </p:cNvSpPr>
                  <p:nvPr/>
                </p:nvSpPr>
                <p:spPr bwMode="auto">
                  <a:xfrm rot="17802159" flipH="1">
                    <a:off x="3754" y="3211"/>
                    <a:ext cx="4" cy="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6280" name="Line 181"/>
                  <p:cNvSpPr>
                    <a:spLocks noChangeShapeType="1"/>
                  </p:cNvSpPr>
                  <p:nvPr/>
                </p:nvSpPr>
                <p:spPr bwMode="auto">
                  <a:xfrm rot="-3797841" flipH="1" flipV="1">
                    <a:off x="3673" y="3259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6281" name="Rectangle 182"/>
                  <p:cNvSpPr>
                    <a:spLocks noChangeArrowheads="1"/>
                  </p:cNvSpPr>
                  <p:nvPr/>
                </p:nvSpPr>
                <p:spPr bwMode="auto">
                  <a:xfrm rot="6977185" flipV="1">
                    <a:off x="3845" y="2500"/>
                    <a:ext cx="583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</p:grpSp>
          </p:grpSp>
          <p:sp>
            <p:nvSpPr>
              <p:cNvPr id="96265" name="Rectangle 183"/>
              <p:cNvSpPr>
                <a:spLocks noChangeArrowheads="1"/>
              </p:cNvSpPr>
              <p:nvPr/>
            </p:nvSpPr>
            <p:spPr bwMode="auto">
              <a:xfrm>
                <a:off x="3279" y="2396"/>
                <a:ext cx="657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cs-CZ" sz="1600">
                    <a:latin typeface="Arial" charset="0"/>
                  </a:rPr>
                  <a:t>Lambda</a:t>
                </a:r>
              </a:p>
            </p:txBody>
          </p:sp>
          <p:sp>
            <p:nvSpPr>
              <p:cNvPr id="96266" name="Rectangle 184"/>
              <p:cNvSpPr>
                <a:spLocks noChangeArrowheads="1"/>
              </p:cNvSpPr>
              <p:nvPr/>
            </p:nvSpPr>
            <p:spPr bwMode="auto">
              <a:xfrm>
                <a:off x="3385" y="243"/>
                <a:ext cx="549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cs-CZ" sz="1600">
                    <a:latin typeface="Arial" charset="0"/>
                  </a:rPr>
                  <a:t>Kappa</a:t>
                </a:r>
              </a:p>
            </p:txBody>
          </p:sp>
          <p:sp>
            <p:nvSpPr>
              <p:cNvPr id="96267" name="Rectangle 185"/>
              <p:cNvSpPr>
                <a:spLocks noChangeArrowheads="1"/>
              </p:cNvSpPr>
              <p:nvPr/>
            </p:nvSpPr>
            <p:spPr bwMode="auto">
              <a:xfrm>
                <a:off x="4607" y="2571"/>
                <a:ext cx="753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cs-CZ" sz="1600">
                    <a:latin typeface="Arial" charset="0"/>
                  </a:rPr>
                  <a:t>Constant domain</a:t>
                </a:r>
              </a:p>
            </p:txBody>
          </p:sp>
          <p:sp>
            <p:nvSpPr>
              <p:cNvPr id="96268" name="Rectangle 186"/>
              <p:cNvSpPr>
                <a:spLocks noChangeArrowheads="1"/>
              </p:cNvSpPr>
              <p:nvPr/>
            </p:nvSpPr>
            <p:spPr bwMode="auto">
              <a:xfrm>
                <a:off x="4367" y="2967"/>
                <a:ext cx="721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cs-CZ" sz="1600">
                    <a:latin typeface="Arial" charset="0"/>
                  </a:rPr>
                  <a:t>Variable domain</a:t>
                </a:r>
              </a:p>
            </p:txBody>
          </p:sp>
          <p:sp>
            <p:nvSpPr>
              <p:cNvPr id="96269" name="Line 187"/>
              <p:cNvSpPr>
                <a:spLocks noChangeShapeType="1"/>
              </p:cNvSpPr>
              <p:nvPr/>
            </p:nvSpPr>
            <p:spPr bwMode="auto">
              <a:xfrm flipH="1" flipV="1">
                <a:off x="4191" y="2972"/>
                <a:ext cx="200" cy="11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6270" name="Line 188"/>
              <p:cNvSpPr>
                <a:spLocks noChangeShapeType="1"/>
              </p:cNvSpPr>
              <p:nvPr/>
            </p:nvSpPr>
            <p:spPr bwMode="auto">
              <a:xfrm flipH="1" flipV="1">
                <a:off x="4423" y="2467"/>
                <a:ext cx="264" cy="2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6261" name="Text Box 189"/>
            <p:cNvSpPr txBox="1">
              <a:spLocks noChangeArrowheads="1"/>
            </p:cNvSpPr>
            <p:nvPr/>
          </p:nvSpPr>
          <p:spPr bwMode="auto">
            <a:xfrm>
              <a:off x="624" y="3624"/>
              <a:ext cx="45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GB" altLang="cs-CZ" sz="1800" b="0">
                <a:latin typeface="Arial" charset="0"/>
              </a:endParaRPr>
            </a:p>
          </p:txBody>
        </p:sp>
      </p:grpSp>
      <p:sp>
        <p:nvSpPr>
          <p:cNvPr id="194" name="Text Box 190"/>
          <p:cNvSpPr txBox="1">
            <a:spLocks noChangeArrowheads="1"/>
          </p:cNvSpPr>
          <p:nvPr/>
        </p:nvSpPr>
        <p:spPr bwMode="auto">
          <a:xfrm>
            <a:off x="395288" y="188913"/>
            <a:ext cx="81168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dirty="0">
                <a:solidFill>
                  <a:srgbClr val="FFFF66"/>
                </a:solidFill>
                <a:latin typeface="+mn-lt"/>
              </a:rPr>
              <a:t>Schéma kompletní molekuly </a:t>
            </a:r>
            <a:r>
              <a:rPr lang="cs-CZ" sz="2200" dirty="0" err="1">
                <a:solidFill>
                  <a:srgbClr val="FFFF66"/>
                </a:solidFill>
                <a:latin typeface="+mn-lt"/>
              </a:rPr>
              <a:t>IgG</a:t>
            </a:r>
            <a:r>
              <a:rPr lang="cs-CZ" sz="2200" dirty="0">
                <a:solidFill>
                  <a:srgbClr val="FFFF66"/>
                </a:solidFill>
                <a:latin typeface="+mn-lt"/>
              </a:rPr>
              <a:t> a volných lehkých řetězců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071563"/>
            <a:ext cx="889317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   patří mezi tzv. volně filtrovatelné plazmatické bílkoviny </a:t>
            </a: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vzhledem k nízké molekulární hmotnosti jsou vylučovány do      moči jako </a:t>
            </a:r>
            <a:r>
              <a:rPr lang="cs-CZ" sz="2200" dirty="0" err="1">
                <a:latin typeface="+mn-lt"/>
              </a:rPr>
              <a:t>Bence</a:t>
            </a:r>
            <a:r>
              <a:rPr lang="cs-CZ" sz="2200" dirty="0">
                <a:latin typeface="+mn-lt"/>
              </a:rPr>
              <a:t>-</a:t>
            </a:r>
            <a:r>
              <a:rPr lang="cs-CZ" sz="2200" dirty="0" err="1">
                <a:latin typeface="+mn-lt"/>
              </a:rPr>
              <a:t>Jonesova</a:t>
            </a:r>
            <a:r>
              <a:rPr lang="cs-CZ" sz="2200" dirty="0">
                <a:latin typeface="+mn-lt"/>
              </a:rPr>
              <a:t> bílkovina</a:t>
            </a: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jejich koncentrace v plazmě a glomerulárním </a:t>
            </a:r>
            <a:r>
              <a:rPr lang="cs-CZ" sz="2200" dirty="0" err="1">
                <a:latin typeface="+mn-lt"/>
              </a:rPr>
              <a:t>ultrafiltrátu</a:t>
            </a:r>
            <a:r>
              <a:rPr lang="cs-CZ" sz="2200" dirty="0">
                <a:latin typeface="+mn-lt"/>
              </a:rPr>
              <a:t> se prakticky  neliší</a:t>
            </a: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 vzestup jejich koncentrace v krvi se neprojeví vzestupem jejich renální exkrece, pokud není překročena jejich max. tubulární resorpce</a:t>
            </a: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 při intenzivní resorpci začíná váznout jejich degradace v cytosolu tubulárních buněk </a:t>
            </a:r>
            <a:r>
              <a:rPr lang="cs-CZ" sz="2200" dirty="0">
                <a:latin typeface="+mn-lt"/>
                <a:sym typeface="Symbol" pitchFamily="18" charset="2"/>
              </a:rPr>
              <a:t> postupný zánik  průnik filtrátu do </a:t>
            </a:r>
            <a:r>
              <a:rPr lang="cs-CZ" sz="2200" dirty="0" err="1">
                <a:latin typeface="+mn-lt"/>
                <a:sym typeface="Symbol" pitchFamily="18" charset="2"/>
              </a:rPr>
              <a:t>intersticia</a:t>
            </a:r>
            <a:r>
              <a:rPr lang="cs-CZ" sz="2200" dirty="0">
                <a:latin typeface="+mn-lt"/>
                <a:sym typeface="Symbol" pitchFamily="18" charset="2"/>
              </a:rPr>
              <a:t>  sterilní zánět  zánik nefronu  snižování filtrační plochy v ledvinách retence lehkých řetězců v plazmě</a:t>
            </a: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81050" y="260350"/>
            <a:ext cx="715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rgbClr val="FFFF66"/>
                </a:solidFill>
                <a:latin typeface="+mn-lt"/>
              </a:rPr>
              <a:t>Volné lehké řetězce kappa a lambda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2"/>
          <p:cNvSpPr>
            <a:spLocks noChangeArrowheads="1"/>
          </p:cNvSpPr>
          <p:nvPr/>
        </p:nvSpPr>
        <p:spPr bwMode="auto">
          <a:xfrm>
            <a:off x="368300" y="765175"/>
            <a:ext cx="8775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Denně </a:t>
            </a:r>
            <a:r>
              <a:rPr lang="cs-CZ" sz="2200" dirty="0" err="1">
                <a:latin typeface="+mn-lt"/>
              </a:rPr>
              <a:t>secernováno</a:t>
            </a:r>
            <a:r>
              <a:rPr lang="cs-CZ" sz="2200" dirty="0">
                <a:latin typeface="+mn-lt"/>
              </a:rPr>
              <a:t> do ECT asi 500 mg volných lehkých řetězců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(20 mg.l</a:t>
            </a:r>
            <a:r>
              <a:rPr lang="cs-CZ" sz="2200" baseline="30000" dirty="0">
                <a:latin typeface="+mn-lt"/>
              </a:rPr>
              <a:t>-1</a:t>
            </a:r>
            <a:r>
              <a:rPr lang="cs-CZ" sz="2200" dirty="0">
                <a:latin typeface="+mn-lt"/>
              </a:rPr>
              <a:t> v plazmě)</a:t>
            </a:r>
            <a:br>
              <a:rPr lang="cs-CZ" sz="2200" dirty="0">
                <a:latin typeface="+mn-lt"/>
              </a:rPr>
            </a:br>
            <a:endParaRPr lang="cs-CZ" sz="22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Volných lehkých řetězců antigenního typu </a:t>
            </a:r>
            <a:r>
              <a:rPr lang="el-GR" sz="2200" dirty="0">
                <a:latin typeface="+mn-lt"/>
                <a:cs typeface="Times New Roman" pitchFamily="18" charset="0"/>
              </a:rPr>
              <a:t>κ</a:t>
            </a:r>
            <a:r>
              <a:rPr lang="cs-CZ" sz="2200" dirty="0">
                <a:latin typeface="+mn-lt"/>
                <a:cs typeface="Times New Roman" pitchFamily="18" charset="0"/>
              </a:rPr>
              <a:t> je produkováno asi 2 krát více než řetězců typu </a:t>
            </a:r>
            <a:r>
              <a:rPr lang="el-GR" sz="2200" dirty="0">
                <a:latin typeface="+mn-lt"/>
                <a:cs typeface="Times New Roman" pitchFamily="18" charset="0"/>
              </a:rPr>
              <a:t>λ</a:t>
            </a:r>
            <a:endParaRPr lang="cs-CZ" sz="2200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None/>
              <a:defRPr/>
            </a:pPr>
            <a:endParaRPr lang="el-GR" sz="2200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Index </a:t>
            </a:r>
            <a:r>
              <a:rPr lang="el-GR" sz="2200" dirty="0">
                <a:latin typeface="+mn-lt"/>
                <a:cs typeface="Times New Roman" pitchFamily="18" charset="0"/>
              </a:rPr>
              <a:t>κ</a:t>
            </a:r>
            <a:r>
              <a:rPr lang="cs-CZ" sz="2200" dirty="0">
                <a:latin typeface="+mn-lt"/>
              </a:rPr>
              <a:t>/</a:t>
            </a:r>
            <a:r>
              <a:rPr lang="el-GR" sz="2200" dirty="0">
                <a:latin typeface="+mn-lt"/>
                <a:cs typeface="Times New Roman" pitchFamily="18" charset="0"/>
              </a:rPr>
              <a:t>λ</a:t>
            </a:r>
            <a:r>
              <a:rPr lang="cs-CZ" sz="2200" dirty="0">
                <a:latin typeface="+mn-lt"/>
                <a:cs typeface="Times New Roman" pitchFamily="18" charset="0"/>
              </a:rPr>
              <a:t> volných lehkých řetězců je v rozmezí (0,26-1,65)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None/>
              <a:defRPr/>
            </a:pPr>
            <a:endParaRPr lang="cs-CZ" sz="2200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  <a:cs typeface="Times New Roman" pitchFamily="18" charset="0"/>
              </a:rPr>
              <a:t>Řetězce </a:t>
            </a:r>
            <a:r>
              <a:rPr lang="el-GR" sz="2200" dirty="0">
                <a:latin typeface="+mn-lt"/>
                <a:cs typeface="Times New Roman" pitchFamily="18" charset="0"/>
              </a:rPr>
              <a:t>λ</a:t>
            </a:r>
            <a:r>
              <a:rPr lang="cs-CZ" sz="2200" dirty="0">
                <a:latin typeface="+mn-lt"/>
                <a:cs typeface="Times New Roman" pitchFamily="18" charset="0"/>
              </a:rPr>
              <a:t> vytvářejí v plazmě </a:t>
            </a:r>
            <a:r>
              <a:rPr lang="cs-CZ" sz="2200" dirty="0" err="1">
                <a:latin typeface="+mn-lt"/>
                <a:cs typeface="Times New Roman" pitchFamily="18" charset="0"/>
              </a:rPr>
              <a:t>diméry</a:t>
            </a:r>
            <a:r>
              <a:rPr lang="cs-CZ" sz="2200" dirty="0">
                <a:latin typeface="+mn-lt"/>
                <a:cs typeface="Times New Roman" pitchFamily="18" charset="0"/>
              </a:rPr>
              <a:t> a jejich renální exkrece je 3 krát </a:t>
            </a:r>
            <a:r>
              <a:rPr lang="cs-CZ" sz="2200" dirty="0">
                <a:latin typeface="+mn-lt"/>
              </a:rPr>
              <a:t>pomalejší než exkrece řetězců </a:t>
            </a:r>
            <a:r>
              <a:rPr lang="el-GR" sz="2200" dirty="0">
                <a:latin typeface="+mn-lt"/>
                <a:cs typeface="Times New Roman" pitchFamily="18" charset="0"/>
              </a:rPr>
              <a:t>κ</a:t>
            </a:r>
            <a:r>
              <a:rPr lang="cs-CZ" sz="2200" dirty="0">
                <a:latin typeface="+mn-lt"/>
              </a:rPr>
              <a:t> </a:t>
            </a:r>
            <a:br>
              <a:rPr lang="cs-CZ" sz="2200" dirty="0">
                <a:latin typeface="+mn-lt"/>
              </a:rPr>
            </a:br>
            <a:endParaRPr lang="cs-CZ" sz="22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Koncentrace volných lehkých řetězců v séru nejsou rozdílné v závislosti na pohlaví a po dosažení dospělosti se až do 70 let významně nemění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Později se mírně zvyšují, ale index </a:t>
            </a:r>
            <a:r>
              <a:rPr lang="el-GR" sz="2200" dirty="0">
                <a:latin typeface="+mn-lt"/>
                <a:cs typeface="Times New Roman" pitchFamily="18" charset="0"/>
              </a:rPr>
              <a:t>κ</a:t>
            </a:r>
            <a:r>
              <a:rPr lang="cs-CZ" sz="2200" dirty="0">
                <a:latin typeface="+mn-lt"/>
              </a:rPr>
              <a:t>/</a:t>
            </a:r>
            <a:r>
              <a:rPr lang="el-GR" sz="2200" dirty="0">
                <a:latin typeface="+mn-lt"/>
                <a:cs typeface="Times New Roman" pitchFamily="18" charset="0"/>
              </a:rPr>
              <a:t>λ</a:t>
            </a:r>
            <a:r>
              <a:rPr lang="cs-CZ" sz="2200" dirty="0">
                <a:latin typeface="+mn-lt"/>
                <a:cs typeface="Times New Roman" pitchFamily="18" charset="0"/>
              </a:rPr>
              <a:t> se významně nemění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07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</a:rPr>
              <a:t>   Biologický poločas rozpadu obou řetězců v séru je odlišný</a:t>
            </a:r>
          </a:p>
          <a:p>
            <a:pPr algn="ctr"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cs-CZ" sz="2200" dirty="0">
                <a:latin typeface="+mn-lt"/>
              </a:rPr>
              <a:t>kappa			2 – 4 h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sz="2200" dirty="0">
                <a:latin typeface="+mn-lt"/>
              </a:rPr>
              <a:t>lambda 		3 – 6 h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cs-CZ" sz="2200" dirty="0">
                <a:latin typeface="+mn-lt"/>
              </a:rPr>
              <a:t>oligomerní formy	3 – 6 h</a:t>
            </a:r>
          </a:p>
          <a:p>
            <a:pPr algn="ctr"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 algn="ctr"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</p:txBody>
      </p: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1384300" y="3067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99332" name="Text Box 7"/>
          <p:cNvSpPr txBox="1">
            <a:spLocks noChangeArrowheads="1"/>
          </p:cNvSpPr>
          <p:nvPr/>
        </p:nvSpPr>
        <p:spPr bwMode="auto">
          <a:xfrm>
            <a:off x="0" y="3213100"/>
            <a:ext cx="9328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 sz="2200">
                <a:latin typeface="Arial" charset="0"/>
              </a:rPr>
              <a:t>   Biologický poločas rozpadu kompletních molekul imunoglobulinů	</a:t>
            </a:r>
          </a:p>
          <a:p>
            <a:r>
              <a:rPr lang="cs-CZ" altLang="cs-CZ" sz="2200">
                <a:latin typeface="Arial" charset="0"/>
              </a:rPr>
              <a:t>			IgG – 21 dnů</a:t>
            </a:r>
          </a:p>
          <a:p>
            <a:r>
              <a:rPr lang="cs-CZ" altLang="cs-CZ" sz="2200">
                <a:latin typeface="Arial" charset="0"/>
              </a:rPr>
              <a:t>            		IgA – 10 dnů</a:t>
            </a:r>
          </a:p>
          <a:p>
            <a:r>
              <a:rPr lang="cs-CZ" altLang="cs-CZ" sz="2200">
                <a:latin typeface="Arial" charset="0"/>
              </a:rPr>
              <a:t>			IgM – 7 dnů</a:t>
            </a:r>
          </a:p>
          <a:p>
            <a:endParaRPr lang="cs-CZ" altLang="cs-CZ" sz="2200"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00113" y="5013325"/>
            <a:ext cx="79073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200" dirty="0">
                <a:latin typeface="+mn-lt"/>
                <a:sym typeface="Symbol" pitchFamily="18" charset="2"/>
              </a:rPr>
              <a:t> umožňuje mnohem rychlejší monitoring průběhu léčby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17575" y="1628775"/>
            <a:ext cx="749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Vyšetření volných lehkých řetězců  (</a:t>
            </a:r>
            <a:r>
              <a:rPr lang="cs-CZ" sz="2800" dirty="0" err="1">
                <a:latin typeface="+mn-lt"/>
              </a:rPr>
              <a:t>FLCs</a:t>
            </a:r>
            <a:r>
              <a:rPr lang="cs-CZ" sz="2800" dirty="0">
                <a:latin typeface="+mn-lt"/>
              </a:rPr>
              <a:t>) </a:t>
            </a:r>
          </a:p>
          <a:p>
            <a:pPr algn="ctr">
              <a:defRPr/>
            </a:pPr>
            <a:r>
              <a:rPr lang="cs-CZ" sz="2800" dirty="0">
                <a:latin typeface="+mn-lt"/>
              </a:rPr>
              <a:t>imunoglobulinů v séru je využíváno </a:t>
            </a:r>
          </a:p>
          <a:p>
            <a:pPr algn="ctr">
              <a:defRPr/>
            </a:pPr>
            <a:r>
              <a:rPr lang="cs-CZ" sz="2800" dirty="0">
                <a:latin typeface="+mn-lt"/>
              </a:rPr>
              <a:t>v diagnostice monitorování </a:t>
            </a:r>
          </a:p>
          <a:p>
            <a:pPr algn="ctr">
              <a:defRPr/>
            </a:pPr>
            <a:r>
              <a:rPr lang="cs-CZ" sz="2800" dirty="0">
                <a:latin typeface="+mn-lt"/>
              </a:rPr>
              <a:t>monoklonálních </a:t>
            </a:r>
            <a:r>
              <a:rPr lang="cs-CZ" sz="2800" dirty="0" err="1">
                <a:latin typeface="+mn-lt"/>
              </a:rPr>
              <a:t>gamapatií</a:t>
            </a:r>
            <a:endParaRPr lang="cs-CZ" sz="28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7"/>
          <p:cNvGraphicFramePr>
            <a:graphicFrameLocks/>
          </p:cNvGraphicFramePr>
          <p:nvPr/>
        </p:nvGraphicFramePr>
        <p:xfrm>
          <a:off x="755650" y="1557338"/>
          <a:ext cx="8134350" cy="4116388"/>
        </p:xfrm>
        <a:graphic>
          <a:graphicData uri="http://schemas.openxmlformats.org/drawingml/2006/table">
            <a:tbl>
              <a:tblPr/>
              <a:tblGrid>
                <a:gridCol w="1304925"/>
                <a:gridCol w="3517900"/>
                <a:gridCol w="3311525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volné lehké řetězce v séru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volné lehké řetězce v moči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 (3,3 – 19,4) mg/l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 (0,39 – 15,1) mg/l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12,7 (5,7 – 26,3) mg/l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3,17 (0,81 – 10,0) mg/l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 (0,26 – 1,65)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389063" y="307975"/>
            <a:ext cx="73675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200" dirty="0">
                <a:solidFill>
                  <a:srgbClr val="FFFF66"/>
                </a:solidFill>
                <a:latin typeface="+mn-lt"/>
              </a:rPr>
              <a:t>Koncentrace a indexy </a:t>
            </a:r>
            <a:r>
              <a:rPr lang="el-GR" sz="2200" dirty="0">
                <a:solidFill>
                  <a:srgbClr val="FFFF66"/>
                </a:solidFill>
                <a:latin typeface="+mn-lt"/>
              </a:rPr>
              <a:t>κ</a:t>
            </a:r>
            <a:r>
              <a:rPr lang="cs-CZ" sz="2200" dirty="0">
                <a:solidFill>
                  <a:srgbClr val="FFFF66"/>
                </a:solidFill>
                <a:latin typeface="+mn-lt"/>
              </a:rPr>
              <a:t>/</a:t>
            </a:r>
            <a:r>
              <a:rPr lang="el-GR" sz="2200" dirty="0">
                <a:solidFill>
                  <a:srgbClr val="FFFF66"/>
                </a:solidFill>
                <a:latin typeface="+mn-lt"/>
              </a:rPr>
              <a:t>λ</a:t>
            </a:r>
            <a:r>
              <a:rPr lang="cs-CZ" sz="2200" dirty="0">
                <a:solidFill>
                  <a:srgbClr val="FFFF66"/>
                </a:solidFill>
                <a:latin typeface="+mn-lt"/>
              </a:rPr>
              <a:t> u zdravých dospělých osob</a:t>
            </a:r>
          </a:p>
          <a:p>
            <a:pPr algn="ctr">
              <a:defRPr/>
            </a:pPr>
            <a:r>
              <a:rPr lang="cs-CZ" sz="2200" dirty="0">
                <a:solidFill>
                  <a:srgbClr val="FFFF66"/>
                </a:solidFill>
                <a:latin typeface="+mn-lt"/>
              </a:rPr>
              <a:t>(</a:t>
            </a:r>
            <a:r>
              <a:rPr lang="cs-CZ" sz="2200" dirty="0" err="1">
                <a:solidFill>
                  <a:srgbClr val="FFFF66"/>
                </a:solidFill>
                <a:latin typeface="+mn-lt"/>
              </a:rPr>
              <a:t>Bradwell</a:t>
            </a:r>
            <a:r>
              <a:rPr lang="cs-CZ" sz="2200" dirty="0">
                <a:solidFill>
                  <a:srgbClr val="FFFF66"/>
                </a:solidFill>
                <a:latin typeface="+mn-lt"/>
              </a:rPr>
              <a:t> a spol. 2001)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8"/>
          <p:cNvSpPr txBox="1">
            <a:spLocks noChangeArrowheads="1"/>
          </p:cNvSpPr>
          <p:nvPr/>
        </p:nvSpPr>
        <p:spPr bwMode="auto">
          <a:xfrm>
            <a:off x="323850" y="1412875"/>
            <a:ext cx="88201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2200" dirty="0">
                <a:latin typeface="+mn-lt"/>
              </a:rPr>
              <a:t>Stanovení hodnot pouze jednoho volného řetězce nemá dostatečnou výpovědní hodnotu. </a:t>
            </a:r>
          </a:p>
          <a:p>
            <a:pPr>
              <a:buFont typeface="Wingdings" pitchFamily="2" charset="2"/>
              <a:buNone/>
              <a:defRPr/>
            </a:pPr>
            <a:endParaRPr lang="cs-CZ" sz="2200" dirty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200" dirty="0">
                <a:latin typeface="+mn-lt"/>
              </a:rPr>
              <a:t>Dlouhodobé studie prokázaly, že vypočtený index </a:t>
            </a:r>
            <a:r>
              <a:rPr lang="el-GR" sz="2200" b="0" dirty="0">
                <a:latin typeface="+mn-lt"/>
              </a:rPr>
              <a:t>κ</a:t>
            </a:r>
            <a:r>
              <a:rPr lang="cs-CZ" sz="2200" dirty="0">
                <a:latin typeface="+mn-lt"/>
              </a:rPr>
              <a:t>/</a:t>
            </a:r>
            <a:r>
              <a:rPr lang="el-GR" sz="2200" b="0" dirty="0">
                <a:latin typeface="+mn-lt"/>
              </a:rPr>
              <a:t>λ</a:t>
            </a:r>
            <a:r>
              <a:rPr lang="cs-CZ" sz="2200" dirty="0">
                <a:latin typeface="+mn-lt"/>
              </a:rPr>
              <a:t> je specifickým znakem odlišujícím vedle </a:t>
            </a:r>
            <a:r>
              <a:rPr lang="cs-CZ" sz="2200" dirty="0" err="1">
                <a:latin typeface="+mn-lt"/>
              </a:rPr>
              <a:t>proliferativních</a:t>
            </a:r>
            <a:r>
              <a:rPr lang="cs-CZ" sz="2200" dirty="0">
                <a:latin typeface="+mn-lt"/>
              </a:rPr>
              <a:t> poruch i poruchy renální tubulární nedostatečnosti </a:t>
            </a:r>
            <a:r>
              <a:rPr lang="cs-CZ" sz="2200" dirty="0">
                <a:latin typeface="+mn-lt"/>
                <a:sym typeface="Symbol" pitchFamily="18" charset="2"/>
              </a:rPr>
              <a:t> sérové hodnoty obou lehkých řetězců zvýšené, ale index </a:t>
            </a:r>
            <a:r>
              <a:rPr lang="el-GR" sz="2200" b="0" dirty="0">
                <a:latin typeface="+mn-lt"/>
              </a:rPr>
              <a:t>κ</a:t>
            </a:r>
            <a:r>
              <a:rPr lang="cs-CZ" sz="2200" dirty="0">
                <a:latin typeface="+mn-lt"/>
              </a:rPr>
              <a:t>/</a:t>
            </a:r>
            <a:r>
              <a:rPr lang="el-GR" sz="2200" b="0" dirty="0">
                <a:latin typeface="+mn-lt"/>
              </a:rPr>
              <a:t>λ</a:t>
            </a:r>
            <a:r>
              <a:rPr lang="cs-CZ" sz="2200" dirty="0">
                <a:latin typeface="+mn-lt"/>
              </a:rPr>
              <a:t> je normální.</a:t>
            </a:r>
          </a:p>
        </p:txBody>
      </p:sp>
      <p:graphicFrame>
        <p:nvGraphicFramePr>
          <p:cNvPr id="102403" name="Object 4"/>
          <p:cNvGraphicFramePr>
            <a:graphicFrameLocks noChangeAspect="1"/>
          </p:cNvGraphicFramePr>
          <p:nvPr/>
        </p:nvGraphicFramePr>
        <p:xfrm>
          <a:off x="6659563" y="3500438"/>
          <a:ext cx="74612" cy="88900"/>
        </p:xfrm>
        <a:graphic>
          <a:graphicData uri="http://schemas.openxmlformats.org/presentationml/2006/ole">
            <p:oleObj spid="_x0000_s102403" name="Rovnice" r:id="rId4" imgW="139579" imgH="164957" progId="">
              <p:embed/>
            </p:oleObj>
          </a:graphicData>
        </a:graphic>
      </p:graphicFrame>
      <p:sp>
        <p:nvSpPr>
          <p:cNvPr id="8" name="Text Box 248"/>
          <p:cNvSpPr txBox="1">
            <a:spLocks noChangeArrowheads="1"/>
          </p:cNvSpPr>
          <p:nvPr/>
        </p:nvSpPr>
        <p:spPr bwMode="auto">
          <a:xfrm>
            <a:off x="2967038" y="425450"/>
            <a:ext cx="4030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FFFF66"/>
                </a:solidFill>
                <a:latin typeface="+mn-lt"/>
              </a:rPr>
              <a:t>Proč stanovovat index </a:t>
            </a:r>
            <a:r>
              <a:rPr lang="el-GR" sz="2400" b="0" dirty="0">
                <a:solidFill>
                  <a:srgbClr val="FFFF66"/>
                </a:solidFill>
                <a:latin typeface="+mn-lt"/>
              </a:rPr>
              <a:t>κ</a:t>
            </a:r>
            <a:r>
              <a:rPr lang="cs-CZ" sz="2400" dirty="0">
                <a:solidFill>
                  <a:srgbClr val="FFFF66"/>
                </a:solidFill>
                <a:latin typeface="+mn-lt"/>
              </a:rPr>
              <a:t>/</a:t>
            </a:r>
            <a:r>
              <a:rPr lang="el-GR" sz="2400" b="0" dirty="0">
                <a:solidFill>
                  <a:srgbClr val="FFFF66"/>
                </a:solidFill>
                <a:latin typeface="+mn-lt"/>
              </a:rPr>
              <a:t>λ</a:t>
            </a:r>
            <a:r>
              <a:rPr lang="cs-CZ" sz="2400" dirty="0">
                <a:solidFill>
                  <a:srgbClr val="FFFF66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799"/>
          <p:cNvSpPr txBox="1">
            <a:spLocks noChangeArrowheads="1"/>
          </p:cNvSpPr>
          <p:nvPr/>
        </p:nvSpPr>
        <p:spPr bwMode="auto">
          <a:xfrm>
            <a:off x="1743075" y="1193800"/>
            <a:ext cx="30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altLang="cs-CZ"/>
          </a:p>
        </p:txBody>
      </p:sp>
      <p:sp>
        <p:nvSpPr>
          <p:cNvPr id="103427" name="Text Box 800"/>
          <p:cNvSpPr txBox="1">
            <a:spLocks noChangeArrowheads="1"/>
          </p:cNvSpPr>
          <p:nvPr/>
        </p:nvSpPr>
        <p:spPr bwMode="auto">
          <a:xfrm>
            <a:off x="1311275" y="8350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103428" name="Text Box 801"/>
          <p:cNvSpPr txBox="1">
            <a:spLocks noChangeArrowheads="1"/>
          </p:cNvSpPr>
          <p:nvPr/>
        </p:nvSpPr>
        <p:spPr bwMode="auto">
          <a:xfrm>
            <a:off x="250825" y="765175"/>
            <a:ext cx="8893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cs-CZ" altLang="cs-CZ">
              <a:latin typeface="Arial" charset="0"/>
            </a:endParaRPr>
          </a:p>
          <a:p>
            <a:pPr marL="457200" indent="-457200"/>
            <a:endParaRPr lang="cs-CZ" altLang="cs-CZ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cs-CZ" altLang="cs-CZ">
                <a:solidFill>
                  <a:srgbClr val="FFFF66"/>
                </a:solidFill>
                <a:latin typeface="Arial" charset="0"/>
              </a:rPr>
              <a:t>Elektroforéza proteinů (SPE) </a:t>
            </a:r>
            <a:r>
              <a:rPr lang="cs-CZ" altLang="cs-CZ">
                <a:latin typeface="Arial" charset="0"/>
              </a:rPr>
              <a:t>– slouží k vyhledání, potvrzení nebo </a:t>
            </a:r>
          </a:p>
          <a:p>
            <a:pPr marL="457200" indent="-457200"/>
            <a:r>
              <a:rPr lang="cs-CZ" altLang="cs-CZ">
                <a:latin typeface="Arial" charset="0"/>
              </a:rPr>
              <a:t>vyloučení monoklonální gamapatie. Dále slouží ke kvantifikaci a monitorování monoklonálního proteinu.</a:t>
            </a:r>
          </a:p>
          <a:p>
            <a:pPr marL="457200" indent="-457200"/>
            <a:endParaRPr lang="cs-CZ" altLang="cs-CZ">
              <a:latin typeface="Arial" charset="0"/>
            </a:endParaRPr>
          </a:p>
          <a:p>
            <a:pPr marL="457200" indent="-457200"/>
            <a:endParaRPr lang="cs-CZ" altLang="cs-CZ">
              <a:latin typeface="Arial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cs-CZ" altLang="cs-CZ">
                <a:solidFill>
                  <a:srgbClr val="FFFF66"/>
                </a:solidFill>
                <a:latin typeface="Arial" charset="0"/>
              </a:rPr>
              <a:t>Imunofixační elektroforéza (IFE) </a:t>
            </a:r>
            <a:r>
              <a:rPr lang="cs-CZ" altLang="cs-CZ">
                <a:latin typeface="Arial" charset="0"/>
              </a:rPr>
              <a:t>– slouží ke klasifikaci a typizaci </a:t>
            </a:r>
          </a:p>
          <a:p>
            <a:pPr marL="457200" indent="-457200"/>
            <a:r>
              <a:rPr lang="cs-CZ" altLang="cs-CZ">
                <a:latin typeface="Arial" charset="0"/>
              </a:rPr>
              <a:t>monoklonálního proteinu, i v případě nízkých koncentrací.</a:t>
            </a:r>
          </a:p>
          <a:p>
            <a:pPr marL="457200" indent="-457200"/>
            <a:endParaRPr lang="cs-CZ" altLang="cs-CZ">
              <a:latin typeface="Arial" charset="0"/>
            </a:endParaRPr>
          </a:p>
          <a:p>
            <a:pPr marL="457200" indent="-457200"/>
            <a:endParaRPr lang="cs-CZ" altLang="cs-CZ">
              <a:latin typeface="Arial" charset="0"/>
            </a:endParaRPr>
          </a:p>
          <a:p>
            <a:pPr marL="457200" indent="-457200"/>
            <a:r>
              <a:rPr lang="cs-CZ" altLang="cs-CZ">
                <a:latin typeface="Arial" charset="0"/>
              </a:rPr>
              <a:t>Stanovení volných lehkých řetězců v séru nelze použít jako screening MG, jelikož cca 75 % nemocných s MGUS nemá patologické hodnoty indexu </a:t>
            </a:r>
            <a:r>
              <a:rPr lang="el-GR" altLang="cs-CZ">
                <a:latin typeface="Arial" charset="0"/>
                <a:cs typeface="Times New Roman" pitchFamily="18" charset="0"/>
              </a:rPr>
              <a:t>κ</a:t>
            </a:r>
            <a:r>
              <a:rPr lang="cs-CZ" altLang="cs-CZ">
                <a:latin typeface="Arial" charset="0"/>
                <a:cs typeface="Times New Roman" pitchFamily="18" charset="0"/>
              </a:rPr>
              <a:t>/</a:t>
            </a:r>
            <a:r>
              <a:rPr lang="el-GR" altLang="cs-CZ">
                <a:latin typeface="Arial" charset="0"/>
                <a:cs typeface="Times New Roman" pitchFamily="18" charset="0"/>
              </a:rPr>
              <a:t>λ</a:t>
            </a:r>
            <a:r>
              <a:rPr lang="cs-CZ" altLang="cs-CZ">
                <a:latin typeface="Arial" charset="0"/>
                <a:cs typeface="Times New Roman" pitchFamily="18" charset="0"/>
              </a:rPr>
              <a:t> v séru, ale při SPE je prokázána atypická zóna kompletního, intaktního imunoglobulinu.</a:t>
            </a:r>
            <a:endParaRPr lang="el-GR" altLang="cs-CZ">
              <a:latin typeface="Arial" charset="0"/>
              <a:cs typeface="Times New Roman" pitchFamily="18" charset="0"/>
            </a:endParaRPr>
          </a:p>
          <a:p>
            <a:pPr marL="457200" indent="-457200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799"/>
          <p:cNvSpPr txBox="1">
            <a:spLocks noChangeArrowheads="1"/>
          </p:cNvSpPr>
          <p:nvPr/>
        </p:nvSpPr>
        <p:spPr bwMode="auto">
          <a:xfrm>
            <a:off x="1743075" y="1193800"/>
            <a:ext cx="30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altLang="cs-CZ"/>
          </a:p>
        </p:txBody>
      </p:sp>
      <p:sp>
        <p:nvSpPr>
          <p:cNvPr id="104451" name="Text Box 800"/>
          <p:cNvSpPr txBox="1">
            <a:spLocks noChangeArrowheads="1"/>
          </p:cNvSpPr>
          <p:nvPr/>
        </p:nvSpPr>
        <p:spPr bwMode="auto">
          <a:xfrm>
            <a:off x="1311275" y="8350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7772400" cy="1143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cs-CZ" sz="2800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Elektroforéza bílkovin v séru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04025" y="981075"/>
            <a:ext cx="2133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+mn-lt"/>
              </a:rPr>
              <a:t>Pro rutinní provoz ELFO na foliích z acetátu celulózy nebo v agarovém a </a:t>
            </a:r>
            <a:r>
              <a:rPr lang="cs-CZ" sz="1600" dirty="0" err="1">
                <a:latin typeface="+mn-lt"/>
              </a:rPr>
              <a:t>agarózovém</a:t>
            </a:r>
            <a:r>
              <a:rPr lang="cs-CZ" sz="1600" dirty="0">
                <a:latin typeface="+mn-lt"/>
              </a:rPr>
              <a:t> gelu, jednotlivé bílkoviny se potom stanovují protilátkami, denzitometrické vyhodnocení poskytuje </a:t>
            </a:r>
            <a:r>
              <a:rPr lang="cs-CZ" sz="1600" dirty="0" err="1">
                <a:latin typeface="+mn-lt"/>
              </a:rPr>
              <a:t>arbitážní</a:t>
            </a:r>
            <a:r>
              <a:rPr lang="cs-CZ" sz="1600" dirty="0">
                <a:latin typeface="+mn-lt"/>
              </a:rPr>
              <a:t> číselné hodnoty</a:t>
            </a:r>
          </a:p>
        </p:txBody>
      </p:sp>
      <p:grpSp>
        <p:nvGrpSpPr>
          <p:cNvPr id="104454" name="Group 8"/>
          <p:cNvGrpSpPr>
            <a:grpSpLocks/>
          </p:cNvGrpSpPr>
          <p:nvPr/>
        </p:nvGrpSpPr>
        <p:grpSpPr bwMode="auto">
          <a:xfrm>
            <a:off x="2514600" y="1524000"/>
            <a:ext cx="3929063" cy="1524000"/>
            <a:chOff x="0" y="4320"/>
            <a:chExt cx="2475" cy="960"/>
          </a:xfrm>
        </p:grpSpPr>
        <p:sp>
          <p:nvSpPr>
            <p:cNvPr id="104462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24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 altLang="cs-CZ"/>
            </a:p>
          </p:txBody>
        </p:sp>
        <p:sp>
          <p:nvSpPr>
            <p:cNvPr id="104463" name="Rectangle 7"/>
            <p:cNvSpPr>
              <a:spLocks noChangeArrowheads="1"/>
            </p:cNvSpPr>
            <p:nvPr/>
          </p:nvSpPr>
          <p:spPr bwMode="auto">
            <a:xfrm>
              <a:off x="0" y="4320"/>
              <a:ext cx="2475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altLang="cs-CZ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lvl="1" eaLnBrk="0" hangingPunct="0">
                <a:buFontTx/>
                <a:buChar char="•"/>
              </a:pPr>
              <a:r>
                <a:rPr lang="cs-CZ" altLang="cs-CZ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albumin: 4.0-5.5 g/dL </a:t>
              </a:r>
            </a:p>
            <a:p>
              <a:pPr lvl="1" eaLnBrk="0" hangingPunct="0">
                <a:buFontTx/>
                <a:buChar char="•"/>
              </a:pPr>
              <a:r>
                <a:rPr lang="cs-CZ" altLang="cs-CZ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alpha</a:t>
              </a:r>
              <a:r>
                <a:rPr lang="cs-CZ" altLang="cs-CZ" sz="1200" baseline="-3000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  <a:r>
                <a:rPr lang="cs-CZ" altLang="cs-CZ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 globulin: 0.15-0.25 g/dL </a:t>
              </a:r>
            </a:p>
            <a:p>
              <a:pPr lvl="1" eaLnBrk="0" hangingPunct="0">
                <a:buFontTx/>
                <a:buChar char="•"/>
              </a:pPr>
              <a:r>
                <a:rPr lang="cs-CZ" altLang="cs-CZ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alpha</a:t>
              </a:r>
              <a:r>
                <a:rPr lang="cs-CZ" altLang="cs-CZ" sz="1200" baseline="-30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r>
                <a:rPr lang="cs-CZ" altLang="cs-CZ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 globulin: 0.43-0.75 g/dL </a:t>
              </a:r>
            </a:p>
            <a:p>
              <a:pPr lvl="1" eaLnBrk="0" hangingPunct="0">
                <a:buFontTx/>
                <a:buChar char="•"/>
              </a:pPr>
              <a:r>
                <a:rPr lang="cs-CZ" altLang="cs-CZ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beta-globulin: 0.5-1.0 g/dL </a:t>
              </a:r>
            </a:p>
            <a:p>
              <a:pPr lvl="1" eaLnBrk="0" hangingPunct="0">
                <a:buFontTx/>
                <a:buChar char="•"/>
              </a:pPr>
              <a:r>
                <a:rPr lang="cs-CZ" altLang="cs-CZ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gamaglobulin: 0.6-1.3 g/dL</a:t>
              </a:r>
            </a:p>
            <a:p>
              <a:pPr eaLnBrk="0" hangingPunct="0"/>
              <a:endParaRPr lang="cs-CZ" altLang="cs-CZ" sz="2800"/>
            </a:p>
          </p:txBody>
        </p:sp>
      </p:grpSp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/>
              <a:t>Vzorku se nanáší 3-5 ul, barvení se provádí amidočerní, Ponceau S nebo Coomasie Blue</a:t>
            </a:r>
          </a:p>
        </p:txBody>
      </p:sp>
      <p:pic>
        <p:nvPicPr>
          <p:cNvPr id="104456" name="Picture 3" descr="105_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6553200" cy="3192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4457" name="Text Box 4"/>
          <p:cNvSpPr txBox="1">
            <a:spLocks noChangeArrowheads="1"/>
          </p:cNvSpPr>
          <p:nvPr/>
        </p:nvSpPr>
        <p:spPr bwMode="auto">
          <a:xfrm>
            <a:off x="684213" y="3789363"/>
            <a:ext cx="1584325" cy="804862"/>
          </a:xfrm>
          <a:prstGeom prst="rect">
            <a:avLst/>
          </a:prstGeom>
          <a:solidFill>
            <a:schemeClr val="tx1"/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</a:t>
            </a:r>
            <a:r>
              <a:rPr lang="cs-CZ" altLang="cs-CZ" sz="1800" baseline="-25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</a:t>
            </a:r>
            <a:r>
              <a:rPr lang="cs-CZ" altLang="cs-CZ" sz="1800">
                <a:solidFill>
                  <a:schemeClr val="bg1"/>
                </a:solidFill>
                <a:latin typeface="Arial" charset="0"/>
                <a:sym typeface="Symbol" pitchFamily="18" charset="2"/>
              </a:rPr>
              <a:t>-antitrypsin</a:t>
            </a:r>
          </a:p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orozomukoid</a:t>
            </a:r>
          </a:p>
        </p:txBody>
      </p:sp>
      <p:sp>
        <p:nvSpPr>
          <p:cNvPr id="104458" name="Text Box 5"/>
          <p:cNvSpPr txBox="1">
            <a:spLocks noChangeArrowheads="1"/>
          </p:cNvSpPr>
          <p:nvPr/>
        </p:nvSpPr>
        <p:spPr bwMode="auto">
          <a:xfrm>
            <a:off x="1979613" y="2276475"/>
            <a:ext cx="1944687" cy="728663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</a:t>
            </a:r>
            <a:r>
              <a:rPr lang="cs-CZ" altLang="cs-CZ" sz="1600" baseline="-25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2</a:t>
            </a:r>
            <a:r>
              <a:rPr lang="cs-CZ" altLang="cs-CZ" sz="1600">
                <a:solidFill>
                  <a:schemeClr val="bg1"/>
                </a:solidFill>
                <a:latin typeface="Arial" charset="0"/>
                <a:sym typeface="Symbol" pitchFamily="18" charset="2"/>
              </a:rPr>
              <a:t>-makroglobulin</a:t>
            </a:r>
          </a:p>
          <a:p>
            <a:pPr algn="ctr">
              <a:spcBef>
                <a:spcPct val="50000"/>
              </a:spcBef>
            </a:pPr>
            <a:r>
              <a:rPr lang="cs-CZ" altLang="cs-CZ" sz="1600">
                <a:solidFill>
                  <a:schemeClr val="bg1"/>
                </a:solidFill>
                <a:latin typeface="Arial" charset="0"/>
                <a:sym typeface="Symbol" pitchFamily="18" charset="2"/>
              </a:rPr>
              <a:t>haptoglobin</a:t>
            </a:r>
          </a:p>
        </p:txBody>
      </p:sp>
      <p:sp>
        <p:nvSpPr>
          <p:cNvPr id="104459" name="Text Box 6"/>
          <p:cNvSpPr txBox="1">
            <a:spLocks noChangeArrowheads="1"/>
          </p:cNvSpPr>
          <p:nvPr/>
        </p:nvSpPr>
        <p:spPr bwMode="auto">
          <a:xfrm>
            <a:off x="3132138" y="3860800"/>
            <a:ext cx="1944687" cy="804863"/>
          </a:xfrm>
          <a:prstGeom prst="rect">
            <a:avLst/>
          </a:prstGeom>
          <a:solidFill>
            <a:schemeClr val="tx1"/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charset="0"/>
              </a:rPr>
              <a:t>transferin</a:t>
            </a:r>
          </a:p>
          <a:p>
            <a:pPr algn="ctr"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charset="0"/>
              </a:rPr>
              <a:t>C3-komplement</a:t>
            </a:r>
          </a:p>
        </p:txBody>
      </p:sp>
      <p:sp>
        <p:nvSpPr>
          <p:cNvPr id="104460" name="Rectangle 7"/>
          <p:cNvSpPr>
            <a:spLocks noChangeArrowheads="1"/>
          </p:cNvSpPr>
          <p:nvPr/>
        </p:nvSpPr>
        <p:spPr bwMode="auto">
          <a:xfrm>
            <a:off x="179388" y="908050"/>
            <a:ext cx="1223962" cy="360363"/>
          </a:xfrm>
          <a:prstGeom prst="rect">
            <a:avLst/>
          </a:prstGeom>
          <a:solidFill>
            <a:schemeClr val="tx1"/>
          </a:solidFill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 altLang="cs-CZ" sz="1800">
                <a:solidFill>
                  <a:schemeClr val="bg1"/>
                </a:solidFill>
                <a:latin typeface="Arial" charset="0"/>
              </a:rPr>
              <a:t>Albumin</a:t>
            </a:r>
          </a:p>
        </p:txBody>
      </p:sp>
      <p:sp>
        <p:nvSpPr>
          <p:cNvPr id="104461" name="Text Box 8"/>
          <p:cNvSpPr txBox="1">
            <a:spLocks noChangeArrowheads="1"/>
          </p:cNvSpPr>
          <p:nvPr/>
        </p:nvSpPr>
        <p:spPr bwMode="auto">
          <a:xfrm>
            <a:off x="4427538" y="2276475"/>
            <a:ext cx="2089150" cy="606425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>
                <a:solidFill>
                  <a:schemeClr val="bg1"/>
                </a:solidFill>
                <a:latin typeface="Arial" charset="0"/>
              </a:rPr>
              <a:t>imunoglobuliny: IgG, IgA, IgM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ontrolGe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575945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79388" y="274638"/>
            <a:ext cx="871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  <a:t>Výsledek ELFO proteinů séra</a:t>
            </a:r>
            <a:b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</a:br>
            <a:r>
              <a:rPr lang="cs-CZ" altLang="cs-CZ" sz="3200">
                <a:solidFill>
                  <a:srgbClr val="FFFF66"/>
                </a:solidFill>
                <a:latin typeface="Comic Sans MS" pitchFamily="66" charset="0"/>
              </a:rPr>
              <a:t>na agarózovém gelu – 6 frakcí</a:t>
            </a:r>
          </a:p>
        </p:txBody>
      </p:sp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6227763" y="2420938"/>
            <a:ext cx="2735262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800">
                <a:solidFill>
                  <a:srgbClr val="FFFF66"/>
                </a:solidFill>
                <a:latin typeface="Arial" charset="0"/>
              </a:rPr>
              <a:t> </a:t>
            </a:r>
            <a:r>
              <a:rPr lang="cs-CZ" altLang="cs-CZ" sz="2800" u="sng">
                <a:solidFill>
                  <a:srgbClr val="FFFF66"/>
                </a:solidFill>
                <a:latin typeface="Arial" charset="0"/>
              </a:rPr>
              <a:t>hyper</a:t>
            </a:r>
            <a:r>
              <a:rPr lang="cs-CZ" altLang="cs-CZ" sz="2800">
                <a:solidFill>
                  <a:srgbClr val="FFFF66"/>
                </a:solidFill>
                <a:latin typeface="Arial" charset="0"/>
              </a:rPr>
              <a:t>gama- </a:t>
            </a:r>
            <a:br>
              <a:rPr lang="cs-CZ" altLang="cs-CZ" sz="2800">
                <a:solidFill>
                  <a:srgbClr val="FFFF66"/>
                </a:solidFill>
                <a:latin typeface="Arial" charset="0"/>
              </a:rPr>
            </a:br>
            <a:r>
              <a:rPr lang="cs-CZ" altLang="cs-CZ" sz="2800">
                <a:solidFill>
                  <a:srgbClr val="FFFF66"/>
                </a:solidFill>
                <a:latin typeface="Arial" charset="0"/>
              </a:rPr>
              <a:t> globulinémie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cs-CZ" altLang="cs-CZ" sz="2800">
              <a:solidFill>
                <a:srgbClr val="FFFF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800">
                <a:solidFill>
                  <a:srgbClr val="FFFF66"/>
                </a:solidFill>
                <a:latin typeface="Arial" charset="0"/>
              </a:rPr>
              <a:t> </a:t>
            </a:r>
            <a:br>
              <a:rPr lang="cs-CZ" altLang="cs-CZ" sz="2800">
                <a:solidFill>
                  <a:srgbClr val="FFFF66"/>
                </a:solidFill>
                <a:latin typeface="Arial" charset="0"/>
              </a:rPr>
            </a:br>
            <a:r>
              <a:rPr lang="cs-CZ" altLang="cs-CZ" sz="2800">
                <a:solidFill>
                  <a:srgbClr val="FFFF66"/>
                </a:solidFill>
                <a:latin typeface="Arial" charset="0"/>
              </a:rPr>
              <a:t>normální nález</a:t>
            </a:r>
          </a:p>
        </p:txBody>
      </p:sp>
      <p:sp>
        <p:nvSpPr>
          <p:cNvPr id="105477" name="Line 6"/>
          <p:cNvSpPr>
            <a:spLocks noChangeShapeType="1"/>
          </p:cNvSpPr>
          <p:nvPr/>
        </p:nvSpPr>
        <p:spPr bwMode="auto">
          <a:xfrm flipH="1">
            <a:off x="5867400" y="2781300"/>
            <a:ext cx="649288" cy="792163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>
            <a:off x="179388" y="4005263"/>
            <a:ext cx="8640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etížená síť">
  <a:themeElements>
    <a:clrScheme name="Přetížená síť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Přetížená síť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řetížená síť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tížená síť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tížená síť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tížená síť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tížená síť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tížená síť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Designs\Přetížená síť.pot</Template>
  <TotalTime>19807</TotalTime>
  <Words>3641</Words>
  <Application>Microsoft Office PowerPoint</Application>
  <PresentationFormat>Předvádění na obrazovce (4:3)</PresentationFormat>
  <Paragraphs>1114</Paragraphs>
  <Slides>107</Slides>
  <Notes>21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107</vt:i4>
      </vt:variant>
    </vt:vector>
  </HeadingPairs>
  <TitlesOfParts>
    <vt:vector size="109" baseType="lpstr">
      <vt:lpstr>Přetížená síť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Snímek 97</vt:lpstr>
      <vt:lpstr>Snímek 98</vt:lpstr>
      <vt:lpstr>Snímek 99</vt:lpstr>
      <vt:lpstr>Snímek 100</vt:lpstr>
      <vt:lpstr>Snímek 101</vt:lpstr>
      <vt:lpstr>Snímek 102</vt:lpstr>
      <vt:lpstr>Snímek 103</vt:lpstr>
      <vt:lpstr>Snímek 104</vt:lpstr>
      <vt:lpstr>Snímek 105</vt:lpstr>
      <vt:lpstr>Snímek 106</vt:lpstr>
      <vt:lpstr>Snímek 107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Evička</dc:creator>
  <cp:lastModifiedBy>MK</cp:lastModifiedBy>
  <cp:revision>277</cp:revision>
  <cp:lastPrinted>2002-11-29T07:45:57Z</cp:lastPrinted>
  <dcterms:created xsi:type="dcterms:W3CDTF">2002-11-25T16:14:42Z</dcterms:created>
  <dcterms:modified xsi:type="dcterms:W3CDTF">2019-03-15T15:32:48Z</dcterms:modified>
</cp:coreProperties>
</file>