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FE57F46-F723-45F9-BD27-7A92DC628741}">
  <a:tblStyle styleId="{8FE57F46-F723-45F9-BD27-7A92DC6287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-60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951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s://en.wikipedia.org/wiki/Gab%C4%8D%C3%ADkovo_%E2%80%93_Nagymaros_Dams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d14bc0efd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d14bc0efd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CZ: Charta 77 (1977)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petition by artists, demanding recongnition of human rights, 1883 signatures till 1989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PL: Solidarity (1980)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trade union, advocated for workers' rights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HU: The Danube Circle (1984)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environmental movement, 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a protest body to prevent the construction of the </a:t>
            </a:r>
            <a:r>
              <a:rPr lang="en" sz="1050" u="sng">
                <a:solidFill>
                  <a:srgbClr val="0B0080"/>
                </a:solidFill>
                <a:highlight>
                  <a:srgbClr val="FFFFFF"/>
                </a:highlight>
                <a:hlinkClick r:id="rId3"/>
              </a:rPr>
              <a:t>Gabčíkovo – Nagymaros Dams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d14bc0efd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d14bc0efd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d14bc0ef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d14bc0ef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21f91b64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21f91b64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21f91b64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21f91b64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21f91b64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21f91b64b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d14bc0ef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d14bc0ef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21f91b64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21f91b64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21f91b64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21f91b64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21f91b64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21f91b64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d14bc0ef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d14bc0ef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d14bc0ef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d14bc0ef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21f91b64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21f91b64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21f91b64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21f91b64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21f91b64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21f91b64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d14bc0ef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d14bc0ef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d14bc0ef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d14bc0ef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d14bc0ef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d14bc0ef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d14bc0ef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d14bc0ef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d14bc0ef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d14bc0ef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d14bc0ef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d14bc0ef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Civil Society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14th March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l="3549" t="5150"/>
          <a:stretch/>
        </p:blipFill>
        <p:spPr>
          <a:xfrm>
            <a:off x="5105400" y="-89275"/>
            <a:ext cx="3732001" cy="556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50" y="2"/>
            <a:ext cx="4572000" cy="256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 rotWithShape="1">
          <a:blip r:embed="rId5">
            <a:alphaModFix/>
          </a:blip>
          <a:srcRect b="17197"/>
          <a:stretch/>
        </p:blipFill>
        <p:spPr>
          <a:xfrm>
            <a:off x="165850" y="2567950"/>
            <a:ext cx="4572000" cy="2586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1613650" y="29375"/>
            <a:ext cx="25401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SOLIDARITY</a:t>
            </a:r>
            <a:endParaRPr sz="3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0000"/>
              </a:solidFill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6297300" y="4524400"/>
            <a:ext cx="25401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CHARTA 77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578525" y="4034450"/>
            <a:ext cx="399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DANUBE </a:t>
            </a:r>
            <a:endParaRPr sz="3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CIRCLE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Broader CS: The Ecological Section (Devaux 2010)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6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</a:rPr>
              <a:t>“Once the state became too weak to exercise full control over it, this civil society, or important subsets of it, could join the alliance with the antiregime opposition and become a significant force in the process of democratic transition.” </a:t>
            </a:r>
            <a:r>
              <a:rPr lang="en">
                <a:solidFill>
                  <a:srgbClr val="000000"/>
                </a:solidFill>
              </a:rPr>
              <a:t>Skovajsa (2008)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Bedřich Moldan, co-founder </a:t>
            </a:r>
            <a:r>
              <a:rPr lang="en">
                <a:solidFill>
                  <a:schemeClr val="dk1"/>
                </a:solidFill>
              </a:rPr>
              <a:t>-&gt; </a:t>
            </a:r>
            <a:r>
              <a:rPr lang="en">
                <a:solidFill>
                  <a:srgbClr val="000000"/>
                </a:solidFill>
              </a:rPr>
              <a:t>“half-dissident”, first minister of environment in 1990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800" y="1644688"/>
            <a:ext cx="47625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Civil Society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5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transformation of old associational sector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emergence of a organizations prohibited by the old regime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newly formed organizations     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chemeClr val="dk1"/>
                </a:solidFill>
              </a:rPr>
              <a:t>(Kubik, 2000: 195)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472775" y="2681100"/>
            <a:ext cx="3961800" cy="20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highlight>
                  <a:srgbClr val="EA9999"/>
                </a:highlight>
              </a:rPr>
              <a:t>Processes</a:t>
            </a:r>
            <a:endParaRPr sz="1800" b="1">
              <a:solidFill>
                <a:schemeClr val="dk1"/>
              </a:solidFill>
              <a:highlight>
                <a:srgbClr val="EA9999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legal framework building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resources mobilization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institutionalization and professionalization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Western assistance and funding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50" y="1143326"/>
            <a:ext cx="7951700" cy="42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Renaissance of civil society (Mansfeldová </a:t>
            </a:r>
            <a:r>
              <a:rPr lang="en" sz="1800"/>
              <a:t>et al. </a:t>
            </a:r>
            <a:r>
              <a:rPr lang="en"/>
              <a:t>2013)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13" y="114300"/>
            <a:ext cx="7724775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and challenges (Frič 1999, Kuti 1999)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Policy crisis  </a:t>
            </a:r>
            <a:r>
              <a:rPr lang="en">
                <a:solidFill>
                  <a:schemeClr val="dk1"/>
                </a:solidFill>
              </a:rPr>
              <a:t>- supportive policy x harmful measures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Identity crisis </a:t>
            </a:r>
            <a:r>
              <a:rPr lang="en">
                <a:solidFill>
                  <a:schemeClr val="dk1"/>
                </a:solidFill>
              </a:rPr>
              <a:t>- lack of coherent sector identity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Sustainability crisis</a:t>
            </a:r>
            <a:r>
              <a:rPr lang="en">
                <a:solidFill>
                  <a:schemeClr val="dk1"/>
                </a:solidFill>
              </a:rPr>
              <a:t> - dependence on foreign funding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Fiscal and economic crises</a:t>
            </a:r>
            <a:r>
              <a:rPr lang="en">
                <a:solidFill>
                  <a:schemeClr val="dk1"/>
                </a:solidFill>
              </a:rPr>
              <a:t> - state reluctant to finance delivery of services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The crises of effectiveness and legitimacy - </a:t>
            </a:r>
            <a:r>
              <a:rPr lang="en">
                <a:solidFill>
                  <a:schemeClr val="dk1"/>
                </a:solidFill>
              </a:rPr>
              <a:t>public distrust towards NGOs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</a:t>
            </a:r>
            <a:r>
              <a:rPr lang="en" i="1">
                <a:solidFill>
                  <a:schemeClr val="dk1"/>
                </a:solidFill>
              </a:rPr>
              <a:t>When the overwhelming majority of NPOs are not able to fulfil their mission for lack of sufficient income, well-trained staff, and satisfactory infrastructure and when some big NPOs are seriously discredited by highly publicized scandals, it can only result in a legitimacy crisis.” </a:t>
            </a:r>
            <a:r>
              <a:rPr lang="en">
                <a:solidFill>
                  <a:schemeClr val="dk1"/>
                </a:solidFill>
              </a:rPr>
              <a:t>(Kuti 1999)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588" y="1881902"/>
            <a:ext cx="2837901" cy="12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Exporting democracy and foreign funding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5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Western assistance already during the communist regime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since 1989, American and European state and non-state actors, mainly </a:t>
            </a:r>
            <a:r>
              <a:rPr lang="en" sz="1800">
                <a:solidFill>
                  <a:srgbClr val="000000"/>
                </a:solidFill>
              </a:rPr>
              <a:t>US-based private foundations</a:t>
            </a:r>
            <a:r>
              <a:rPr lang="en">
                <a:solidFill>
                  <a:srgbClr val="000000"/>
                </a:solidFill>
              </a:rPr>
              <a:t>, German political foundations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since the end of the 1990s, the European Union (EU) funds - </a:t>
            </a:r>
            <a:r>
              <a:rPr lang="en">
                <a:solidFill>
                  <a:schemeClr val="dk1"/>
                </a:solidFill>
              </a:rPr>
              <a:t>EC/EU program Phare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8775" y="2992625"/>
            <a:ext cx="2863525" cy="66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8775" y="1254550"/>
            <a:ext cx="2863529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5325" y="3735875"/>
            <a:ext cx="1533600" cy="105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5100" y="3729375"/>
            <a:ext cx="1533600" cy="104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81600" y="3811825"/>
            <a:ext cx="293713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29287" y="3811823"/>
            <a:ext cx="1593135" cy="9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375" y="266600"/>
            <a:ext cx="5377249" cy="487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Consequences of foreign funding (Fagan 2005)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5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NGOs </a:t>
            </a:r>
            <a:r>
              <a:rPr lang="en">
                <a:solidFill>
                  <a:schemeClr val="dk1"/>
                </a:solidFill>
              </a:rPr>
              <a:t>detached from communities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lack of fee-paying members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not connected with local issues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campaigns reflect interests of donors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unaccountable to the societies whose interests they supposedly represent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focus on short-term projects and grant applications, lack of fundraising skills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high competition among the NGOs -&gt; fragmentation and isolation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84" name="Google Shape;184;p30"/>
          <p:cNvSpPr/>
          <p:nvPr/>
        </p:nvSpPr>
        <p:spPr>
          <a:xfrm>
            <a:off x="4866350" y="1152475"/>
            <a:ext cx="4125300" cy="3813600"/>
          </a:xfrm>
          <a:prstGeom prst="flowChartMagneticTape">
            <a:avLst/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1"/>
                </a:solidFill>
              </a:rPr>
              <a:t>“The role and </a:t>
            </a:r>
            <a:br>
              <a:rPr lang="en" sz="1800" i="1">
                <a:solidFill>
                  <a:schemeClr val="dk1"/>
                </a:solidFill>
              </a:rPr>
            </a:br>
            <a:r>
              <a:rPr lang="en" sz="1800" i="1">
                <a:solidFill>
                  <a:schemeClr val="dk1"/>
                </a:solidFill>
              </a:rPr>
              <a:t>function of NGOs is thus ideologically specific: to assist rather than challenge. ... This reality of civil society includes the public only sporadically ... and only to contribute its acclamation.“</a:t>
            </a:r>
            <a:endParaRPr sz="24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33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Cooperation thesis (Císař, Navrátil 2015)</a:t>
            </a: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0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EU funding does not hinder willingness to cooperate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increased pressure towards cooperation among recipient organizations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800" y="57200"/>
            <a:ext cx="558718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12. 3. 2019: 20 years in NATO celebration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053" y="1306951"/>
            <a:ext cx="4242226" cy="20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1306950"/>
            <a:ext cx="3868976" cy="18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92762">
            <a:off x="1314175" y="3039096"/>
            <a:ext cx="2343284" cy="171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18250">
            <a:off x="4892118" y="2728793"/>
            <a:ext cx="3169665" cy="20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 pre-accession period (Börzel, Buzogány 2010)</a:t>
            </a:r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b="1">
                <a:solidFill>
                  <a:srgbClr val="000000"/>
                </a:solidFill>
              </a:rPr>
              <a:t>political opportunity structure </a:t>
            </a:r>
            <a:r>
              <a:rPr lang="en">
                <a:solidFill>
                  <a:srgbClr val="000000"/>
                </a:solidFill>
              </a:rPr>
              <a:t>= “those aspects of the political system that affect the possibilities that challenging groups have to mobilize effectively”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-&gt; affect the possibilities for the civil society to develop / gain more influence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b="1">
                <a:solidFill>
                  <a:srgbClr val="000000"/>
                </a:solidFill>
              </a:rPr>
              <a:t>preconditions for success</a:t>
            </a:r>
            <a:endParaRPr b="1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 sz="1800" b="1">
                <a:solidFill>
                  <a:srgbClr val="000000"/>
                </a:solidFill>
              </a:rPr>
              <a:t>capacity : </a:t>
            </a:r>
            <a:r>
              <a:rPr lang="en" sz="1800">
                <a:solidFill>
                  <a:srgbClr val="000000"/>
                </a:solidFill>
              </a:rPr>
              <a:t>state and non-state actors have sufficient resources to engage </a:t>
            </a:r>
            <a:endParaRPr sz="180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 sz="1800" b="1">
                <a:solidFill>
                  <a:srgbClr val="000000"/>
                </a:solidFill>
              </a:rPr>
              <a:t>culture : </a:t>
            </a:r>
            <a:r>
              <a:rPr lang="en" sz="1800">
                <a:solidFill>
                  <a:srgbClr val="000000"/>
                </a:solidFill>
              </a:rPr>
              <a:t>an administrative or state culture renders the cooperation with non-state actors an appropriate means to ensure good governance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685800"/>
            <a:ext cx="8805374" cy="40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/>
          <p:nvPr/>
        </p:nvSpPr>
        <p:spPr>
          <a:xfrm>
            <a:off x="732250" y="570550"/>
            <a:ext cx="4658400" cy="3740100"/>
          </a:xfrm>
          <a:prstGeom prst="flowChartMagneticTape">
            <a:avLst/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“The new opportunities of accession appear to be distributed among non-state actors according to the St Matthew’s principle – those that already had, got more, but those that did not have, remained empty-handed.”</a:t>
            </a: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Tanja </a:t>
            </a:r>
            <a:r>
              <a:rPr lang="en" sz="1800">
                <a:solidFill>
                  <a:schemeClr val="dk1"/>
                </a:solidFill>
              </a:rPr>
              <a:t>Börzel (2010)</a:t>
            </a:r>
            <a:endParaRPr sz="1800"/>
          </a:p>
        </p:txBody>
      </p:sp>
      <p:pic>
        <p:nvPicPr>
          <p:cNvPr id="208" name="Google Shape;208;p34"/>
          <p:cNvPicPr preferRelativeResize="0"/>
          <p:nvPr/>
        </p:nvPicPr>
        <p:blipFill rotWithShape="1">
          <a:blip r:embed="rId3">
            <a:alphaModFix/>
          </a:blip>
          <a:srcRect l="32311" r="9396"/>
          <a:stretch/>
        </p:blipFill>
        <p:spPr>
          <a:xfrm>
            <a:off x="5989700" y="2713250"/>
            <a:ext cx="1943275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892650" y="1560900"/>
            <a:ext cx="7358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25" y="2571750"/>
            <a:ext cx="2394150" cy="23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2795025" y="429125"/>
            <a:ext cx="5589600" cy="4536900"/>
          </a:xfrm>
          <a:prstGeom prst="wedgeRoundRectCallout">
            <a:avLst>
              <a:gd name="adj1" fmla="val -55348"/>
              <a:gd name="adj2" fmla="val 3390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dk1"/>
                </a:solidFill>
              </a:rPr>
              <a:t>“No phenomenon has more vividly captured the imagination of democratic scholars, observers, and activists alike than "civil society." </a:t>
            </a: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dk1"/>
                </a:solidFill>
              </a:rPr>
              <a:t>What could be more moving than the stories of brave bands of students, writers, artists, pastors, teachers, laborers, and mothers challenging the duplicity, corruption, and brutal domination of authoritarian states?” </a:t>
            </a:r>
            <a:endParaRPr sz="2400" i="1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dk1"/>
                </a:solidFill>
              </a:rPr>
              <a:t>Larry Diamond</a:t>
            </a:r>
            <a:endParaRPr sz="24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6649225" y="1189025"/>
            <a:ext cx="1813500" cy="159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3494725" y="1189025"/>
            <a:ext cx="1813500" cy="159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452725" y="1189025"/>
            <a:ext cx="1813500" cy="159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787075" y="1658225"/>
            <a:ext cx="11448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State</a:t>
            </a:r>
            <a:endParaRPr sz="3000"/>
          </a:p>
        </p:txBody>
      </p:sp>
      <p:sp>
        <p:nvSpPr>
          <p:cNvPr id="80" name="Google Shape;80;p16"/>
          <p:cNvSpPr txBox="1"/>
          <p:nvPr/>
        </p:nvSpPr>
        <p:spPr>
          <a:xfrm>
            <a:off x="3321175" y="3152038"/>
            <a:ext cx="22731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Civil Society</a:t>
            </a:r>
            <a:endParaRPr sz="3000"/>
          </a:p>
        </p:txBody>
      </p:sp>
      <p:cxnSp>
        <p:nvCxnSpPr>
          <p:cNvPr id="81" name="Google Shape;81;p16"/>
          <p:cNvCxnSpPr/>
          <p:nvPr/>
        </p:nvCxnSpPr>
        <p:spPr>
          <a:xfrm>
            <a:off x="452725" y="2967475"/>
            <a:ext cx="8010000" cy="9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6"/>
          <p:cNvSpPr txBox="1"/>
          <p:nvPr/>
        </p:nvSpPr>
        <p:spPr>
          <a:xfrm>
            <a:off x="3696625" y="1658225"/>
            <a:ext cx="13698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Market</a:t>
            </a:r>
            <a:endParaRPr sz="3000"/>
          </a:p>
        </p:txBody>
      </p:sp>
      <p:sp>
        <p:nvSpPr>
          <p:cNvPr id="83" name="Google Shape;83;p16"/>
          <p:cNvSpPr txBox="1"/>
          <p:nvPr/>
        </p:nvSpPr>
        <p:spPr>
          <a:xfrm>
            <a:off x="6871075" y="1658225"/>
            <a:ext cx="13698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Private</a:t>
            </a:r>
            <a:endParaRPr sz="3000"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452725" y="3804250"/>
            <a:ext cx="801000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“Space within which individuals can freely form their associations AND a set of organized groups, whose members deliberate or act collectively to accomplish common goals.” (Ekiert, Kubik 2000)</a:t>
            </a:r>
            <a:endParaRPr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self-organized associations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Advocacy groups and think tanks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Foundations and funds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Human rights and women org.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Environmental org.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Social and health care org.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Sport, hobby and youth org.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Cultural organizations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Trade unions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Religious organizations and charities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Academia and research institutions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Social movements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Mass media                  </a:t>
            </a:r>
            <a:r>
              <a:rPr lang="en" b="1">
                <a:solidFill>
                  <a:srgbClr val="000000"/>
                </a:solidFill>
              </a:rPr>
              <a:t>….?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5887075" y="1076275"/>
            <a:ext cx="2779800" cy="38127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“CSOs”</a:t>
            </a:r>
            <a:r>
              <a:rPr lang="en" sz="1800">
                <a:solidFill>
                  <a:schemeClr val="dk1"/>
                </a:solidFill>
              </a:rPr>
              <a:t> 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civil society org.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/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 b="1">
                <a:solidFill>
                  <a:schemeClr val="dk1"/>
                </a:solidFill>
              </a:rPr>
              <a:t>“NGOs”</a:t>
            </a:r>
            <a:r>
              <a:rPr lang="en" sz="1800">
                <a:solidFill>
                  <a:schemeClr val="dk1"/>
                </a:solidFill>
              </a:rPr>
              <a:t/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non-governmental org.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/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“</a:t>
            </a:r>
            <a:r>
              <a:rPr lang="en" sz="1800" b="1">
                <a:solidFill>
                  <a:schemeClr val="dk1"/>
                </a:solidFill>
              </a:rPr>
              <a:t>NPOs”</a:t>
            </a:r>
            <a:r>
              <a:rPr lang="en" sz="1800">
                <a:solidFill>
                  <a:schemeClr val="dk1"/>
                </a:solidFill>
              </a:rPr>
              <a:t/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non-profit org.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/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 b="1">
                <a:solidFill>
                  <a:schemeClr val="dk1"/>
                </a:solidFill>
              </a:rPr>
              <a:t>“VO”</a:t>
            </a:r>
            <a:br>
              <a:rPr lang="en" sz="1800" b="1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voluntary org.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18"/>
          <p:cNvGraphicFramePr/>
          <p:nvPr/>
        </p:nvGraphicFramePr>
        <p:xfrm>
          <a:off x="880300" y="1585175"/>
          <a:ext cx="7239000" cy="2834550"/>
        </p:xfrm>
        <a:graphic>
          <a:graphicData uri="http://schemas.openxmlformats.org/drawingml/2006/table">
            <a:tbl>
              <a:tblPr>
                <a:noFill/>
                <a:tableStyleId>{8FE57F46-F723-45F9-BD27-7A92DC628741}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Service</a:t>
                      </a: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Advocacy</a:t>
                      </a:r>
                      <a:endParaRPr sz="30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Mutual benefit</a:t>
                      </a: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Sport, recreation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Community organizations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Trade unions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Professional organizations</a:t>
                      </a:r>
                      <a:endParaRPr sz="18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Public benefit</a:t>
                      </a: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Charity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Social care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Health care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Ecology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Human rights protection</a:t>
                      </a:r>
                      <a:endParaRPr sz="18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98" name="Google Shape;98;p18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Typology of CSOs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civil society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for democracy?</a:t>
            </a:r>
            <a:endParaRPr/>
          </a:p>
        </p:txBody>
      </p:sp>
      <p:cxnSp>
        <p:nvCxnSpPr>
          <p:cNvPr id="104" name="Google Shape;104;p19"/>
          <p:cNvCxnSpPr/>
          <p:nvPr/>
        </p:nvCxnSpPr>
        <p:spPr>
          <a:xfrm>
            <a:off x="-415950" y="4665825"/>
            <a:ext cx="1427100" cy="142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Democratic Functions of CS (Diamond 1994)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Limitation of state power (consolidating and maintaining democracy)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Stimulating political participation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“School of democracy” (skills: tolerance, moderation, respect)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Articulation, aggregation and representation of interests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Mitigation of political conflict (interests cross-cut principal polarities)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Recruiting and training new political leaders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Specific democracy institutes (watchdog, human rights, election-monitoring)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Dissemination of information (contradicting the “official story”)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Achievement of economic reform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Strengthening the state: enhancing the accountability, responsiveness, inclusiveness, effectiveness, and hence legitimacy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Communist era associational sector (Skovajsa 2008)</a:t>
            </a:r>
            <a:endParaRPr/>
          </a:p>
        </p:txBody>
      </p:sp>
      <p:graphicFrame>
        <p:nvGraphicFramePr>
          <p:cNvPr id="116" name="Google Shape;116;p21"/>
          <p:cNvGraphicFramePr/>
          <p:nvPr/>
        </p:nvGraphicFramePr>
        <p:xfrm>
          <a:off x="311700" y="1196775"/>
          <a:ext cx="7957150" cy="3672749"/>
        </p:xfrm>
        <a:graphic>
          <a:graphicData uri="http://schemas.openxmlformats.org/drawingml/2006/table">
            <a:tbl>
              <a:tblPr>
                <a:noFill/>
                <a:tableStyleId>{8FE57F46-F723-45F9-BD27-7A92DC628741}</a:tableStyleId>
              </a:tblPr>
              <a:tblGrid>
                <a:gridCol w="3978575"/>
                <a:gridCol w="3978575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Independent CS </a:t>
                      </a:r>
                      <a:endParaRPr sz="2500"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Broader CS</a:t>
                      </a:r>
                      <a:endParaRPr sz="2500" b="1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autonomy and independence from the state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 “parallel polis”, “second society”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actively challenging the regime</a:t>
                      </a:r>
                      <a:endParaRPr sz="18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institutions and organizations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controlled by the state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passive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direct predecessors of today’s CS organizations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en" sz="1800"/>
                        <a:t>often also predate the period of communist rule</a:t>
                      </a:r>
                      <a:endParaRPr sz="180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cells of citizen activism, dissent elite,, social movements and protests, banned cultural and religious org.</a:t>
                      </a:r>
                      <a:endParaRPr sz="18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trade unions, youth org., sports &amp; hobby org., Catholic church, cultural and academic org.</a:t>
                      </a:r>
                      <a:endParaRPr sz="180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Macintosh PowerPoint</Application>
  <PresentationFormat>On-screen Show (16:9)</PresentationFormat>
  <Paragraphs>121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Simple Light</vt:lpstr>
      <vt:lpstr>Building a Civil Society</vt:lpstr>
      <vt:lpstr>12. 3. 2019: 20 years in NATO celebration</vt:lpstr>
      <vt:lpstr>PowerPoint Presentation</vt:lpstr>
      <vt:lpstr>Definition</vt:lpstr>
      <vt:lpstr>Types of self-organized associations</vt:lpstr>
      <vt:lpstr>Typology of CSOs</vt:lpstr>
      <vt:lpstr>Why is civil society  important for democracy?</vt:lpstr>
      <vt:lpstr>The Democratic Functions of CS (Diamond 1994)</vt:lpstr>
      <vt:lpstr>Communist era associational sector (Skovajsa 2008)</vt:lpstr>
      <vt:lpstr>PowerPoint Presentation</vt:lpstr>
      <vt:lpstr>Broader CS: The Ecological Section (Devaux 2010)</vt:lpstr>
      <vt:lpstr>Building a Civil Society</vt:lpstr>
      <vt:lpstr>Renaissance of civil society (Mansfeldová et al. 2013)</vt:lpstr>
      <vt:lpstr>PowerPoint Presentation</vt:lpstr>
      <vt:lpstr>Problems and challenges (Frič 1999, Kuti 1999)</vt:lpstr>
      <vt:lpstr>Exporting democracy and foreign funding</vt:lpstr>
      <vt:lpstr>PowerPoint Presentation</vt:lpstr>
      <vt:lpstr> Consequences of foreign funding (Fagan 2005)</vt:lpstr>
      <vt:lpstr>Cooperation thesis (Císař, Navrátil 2015)</vt:lpstr>
      <vt:lpstr>EU pre-accession period (Börzel, Buzogány 2010)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Civil Society</dc:title>
  <cp:lastModifiedBy>Markéta Blažejovská</cp:lastModifiedBy>
  <cp:revision>1</cp:revision>
  <dcterms:modified xsi:type="dcterms:W3CDTF">2019-03-14T20:19:01Z</dcterms:modified>
</cp:coreProperties>
</file>