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78" r:id="rId3"/>
    <p:sldId id="280" r:id="rId4"/>
    <p:sldId id="298" r:id="rId5"/>
    <p:sldId id="299" r:id="rId6"/>
    <p:sldId id="281" r:id="rId7"/>
    <p:sldId id="282" r:id="rId8"/>
    <p:sldId id="284" r:id="rId9"/>
    <p:sldId id="285" r:id="rId10"/>
    <p:sldId id="286" r:id="rId11"/>
    <p:sldId id="287" r:id="rId12"/>
    <p:sldId id="301" r:id="rId13"/>
    <p:sldId id="283" r:id="rId14"/>
    <p:sldId id="308" r:id="rId15"/>
    <p:sldId id="309" r:id="rId16"/>
    <p:sldId id="310" r:id="rId17"/>
    <p:sldId id="311" r:id="rId18"/>
    <p:sldId id="300" r:id="rId19"/>
    <p:sldId id="302" r:id="rId20"/>
    <p:sldId id="288" r:id="rId21"/>
    <p:sldId id="303" r:id="rId22"/>
    <p:sldId id="289" r:id="rId23"/>
    <p:sldId id="304" r:id="rId24"/>
    <p:sldId id="305" r:id="rId25"/>
    <p:sldId id="290" r:id="rId26"/>
    <p:sldId id="306" r:id="rId27"/>
    <p:sldId id="291" r:id="rId28"/>
    <p:sldId id="30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Kukrechtová" initials="BK" lastIdx="7" clrIdx="0">
    <p:extLst>
      <p:ext uri="{19B8F6BF-5375-455C-9EA6-DF929625EA0E}">
        <p15:presenceInfo xmlns:p15="http://schemas.microsoft.com/office/powerpoint/2012/main" userId="f46a23cfbdc411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3C21-C298-437D-A2FA-0D333DA6DE01}" type="datetimeFigureOut">
              <a:rPr lang="cs-CZ" smtClean="0"/>
              <a:pPr/>
              <a:t>11.03.2019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D961F-87C0-4A58-BEC6-9B2F423D11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248687-8C53-4DB7-95A3-479418EE546D}" type="slidenum">
              <a:rPr lang="cs-CZ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112423"/>
          </a:xfrm>
          <a:noFill/>
          <a:ln/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6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korpus.cz/doku.php/pojmy:regularni_vyraz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iki.korpus.cz/doku.php/pojmy:asociacni_mir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korpus.cz/doku.php/kurz:uvod" TargetMode="External"/><Relationship Id="rId2" Type="http://schemas.openxmlformats.org/officeDocument/2006/relationships/hyperlink" Target="https://wiki.korpus.cz/doku.php/manualy:kontext: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dpora.korpus.cz/projects/poradna/boards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ontext.korpus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3192" y="1882020"/>
            <a:ext cx="7766936" cy="1646302"/>
          </a:xfrm>
        </p:spPr>
        <p:txBody>
          <a:bodyPr/>
          <a:lstStyle/>
          <a:p>
            <a:pPr algn="ctr"/>
            <a:r>
              <a:rPr lang="cs-CZ" dirty="0" err="1"/>
              <a:t>KonText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4655" y="4950823"/>
            <a:ext cx="8002694" cy="172526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5600" dirty="0"/>
              <a:t>Kurz: Korpusy ve výuce češtiny jako cizího jazyka</a:t>
            </a:r>
          </a:p>
          <a:p>
            <a:pPr algn="l"/>
            <a:r>
              <a:rPr lang="cs-CZ" sz="5600" dirty="0"/>
              <a:t>Projekt: Zvýšení kvality vzdělávání a začleňování žáků s OMJ</a:t>
            </a:r>
          </a:p>
          <a:p>
            <a:pPr algn="l"/>
            <a:r>
              <a:rPr lang="cs-CZ" sz="5600" dirty="0"/>
              <a:t>Autorky kurzu: </a:t>
            </a:r>
          </a:p>
          <a:p>
            <a:pPr algn="l"/>
            <a:r>
              <a:rPr lang="cs-CZ" sz="5600" dirty="0"/>
              <a:t>	Mgr. Lucie Lukešová, </a:t>
            </a:r>
            <a:r>
              <a:rPr lang="cs-CZ" sz="5600" dirty="0" err="1"/>
              <a:t>Ph.D</a:t>
            </a:r>
            <a:r>
              <a:rPr lang="cs-CZ" sz="5600" dirty="0"/>
              <a:t>.</a:t>
            </a:r>
          </a:p>
          <a:p>
            <a:pPr algn="l"/>
            <a:r>
              <a:rPr lang="cs-CZ" sz="5600" dirty="0"/>
              <a:t>	Mgr. Barbora </a:t>
            </a:r>
            <a:r>
              <a:rPr lang="cs-CZ" sz="5600" dirty="0" err="1"/>
              <a:t>Kukrechtová</a:t>
            </a:r>
            <a:endParaRPr lang="cs-CZ" sz="5600" dirty="0"/>
          </a:p>
          <a:p>
            <a:pPr algn="l"/>
            <a:r>
              <a:rPr lang="cs-CZ" sz="5600" dirty="0"/>
              <a:t>	Mgr. Věra Hejhalová, </a:t>
            </a:r>
            <a:r>
              <a:rPr lang="cs-CZ" sz="5600" dirty="0" err="1"/>
              <a:t>Ph.D</a:t>
            </a:r>
            <a:r>
              <a:rPr lang="cs-CZ" sz="5600" dirty="0"/>
              <a:t>.</a:t>
            </a:r>
          </a:p>
          <a:p>
            <a:pPr algn="l"/>
            <a:r>
              <a:rPr lang="cs-CZ" sz="5600" dirty="0"/>
              <a:t>	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07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Základní pojmy pro vyhledávání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68189"/>
            <a:ext cx="8596668" cy="5400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Využití „základního dotazu“:</a:t>
            </a:r>
            <a:endParaRPr lang="cs-CZ" sz="2000" i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tento typ dotazu je nejuniverzálnější, umí vyhledat slovo i více slov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/>
              <a:t>pokud jsou slova zadaná ve svém základním tvaru, vyhledá všechny výskyty ve všech tvarech (např. </a:t>
            </a:r>
            <a:r>
              <a:rPr lang="cs-CZ" sz="2000" i="1" dirty="0"/>
              <a:t>toulavý pes </a:t>
            </a:r>
            <a:r>
              <a:rPr lang="cs-CZ" sz="2000" dirty="0"/>
              <a:t>&gt; najde i </a:t>
            </a:r>
            <a:r>
              <a:rPr lang="cs-CZ" sz="2000" i="1" dirty="0"/>
              <a:t>toulavým psem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/>
              <a:t>pokud jsou slova zadaná ve tvaru, který neodpovídá lemmatu, najde se jen zadaný tvar (např. </a:t>
            </a:r>
            <a:r>
              <a:rPr lang="cs-CZ" sz="2000" i="1" dirty="0"/>
              <a:t>toulavá kočka &gt; </a:t>
            </a:r>
            <a:r>
              <a:rPr lang="cs-CZ" sz="2000" dirty="0"/>
              <a:t>najde jen </a:t>
            </a:r>
            <a:r>
              <a:rPr lang="cs-CZ" sz="2000" i="1" dirty="0"/>
              <a:t>toulavá kočka, </a:t>
            </a:r>
            <a:r>
              <a:rPr lang="cs-CZ" sz="2000" dirty="0"/>
              <a:t>neboť </a:t>
            </a:r>
            <a:r>
              <a:rPr lang="cs-CZ" sz="2000" i="1" dirty="0"/>
              <a:t>toulavá</a:t>
            </a:r>
            <a:r>
              <a:rPr lang="cs-CZ" sz="2000" dirty="0"/>
              <a:t> v ženském rodě není základní slovníkový tvar, tím je mužský rod)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/>
              <a:t>pokud chceme vyhledat sousloví </a:t>
            </a:r>
            <a:r>
              <a:rPr lang="cs-CZ" sz="2000" i="1" dirty="0"/>
              <a:t>toulavá kočka </a:t>
            </a:r>
            <a:r>
              <a:rPr lang="cs-CZ" sz="2000" dirty="0"/>
              <a:t>ve všech jeho tvarech (</a:t>
            </a:r>
            <a:r>
              <a:rPr lang="cs-CZ" sz="2000" i="1" dirty="0"/>
              <a:t>tj. </a:t>
            </a:r>
            <a:r>
              <a:rPr lang="cs-CZ" sz="2000" dirty="0"/>
              <a:t>včetně</a:t>
            </a:r>
            <a:r>
              <a:rPr lang="cs-CZ" sz="2000" i="1" dirty="0"/>
              <a:t> toulavých koček, toulavou kočkou atp.</a:t>
            </a:r>
            <a:r>
              <a:rPr lang="cs-CZ" sz="2000" dirty="0"/>
              <a:t>)</a:t>
            </a:r>
            <a:r>
              <a:rPr lang="cs-CZ" sz="2000" i="1" dirty="0"/>
              <a:t> </a:t>
            </a:r>
            <a:r>
              <a:rPr lang="cs-CZ" sz="2000" dirty="0"/>
              <a:t> a užít při tom „základní dotaz“, musíme napsat obě slova sousloví v základním tvaru, tj. </a:t>
            </a:r>
            <a:r>
              <a:rPr lang="cs-CZ" sz="2000" i="1" dirty="0"/>
              <a:t>toulavý kočka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Jak najít frázi či slovní spojení (konkrétní tvary)? (Typ dotazu: „fráze“)</a:t>
            </a:r>
            <a:endParaRPr lang="cs-CZ" sz="2000" i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typ dotazu fráze vyhledá spojení více slov v zadaném tvaru (např. </a:t>
            </a:r>
            <a:r>
              <a:rPr lang="cs-CZ" sz="2000" i="1" dirty="0">
                <a:solidFill>
                  <a:schemeClr val="tx2"/>
                </a:solidFill>
              </a:rPr>
              <a:t>vlk se nažral, dámy a pánové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Základní pojmy pro vyhledávání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968189"/>
            <a:ext cx="9104620" cy="5400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Jak vyhledat část slova? (Typ dotazu: „část slova“)</a:t>
            </a:r>
            <a:endParaRPr lang="cs-CZ" sz="2000" i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chceme-li najít slovo např. jen podle předpony či přípony, můžeme využít symboly, které zastupují část slova (fungují tedy jako jakési žolíky)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symbol .+ zastupuje nejméně jedno písmeno: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800" dirty="0" err="1">
                <a:solidFill>
                  <a:schemeClr val="accent5"/>
                </a:solidFill>
              </a:rPr>
              <a:t>anti</a:t>
            </a:r>
            <a:r>
              <a:rPr lang="cs-CZ" sz="1800" dirty="0">
                <a:solidFill>
                  <a:schemeClr val="accent5"/>
                </a:solidFill>
              </a:rPr>
              <a:t>.+ </a:t>
            </a:r>
            <a:r>
              <a:rPr lang="cs-CZ" sz="1800" dirty="0">
                <a:solidFill>
                  <a:schemeClr val="tx2"/>
                </a:solidFill>
              </a:rPr>
              <a:t> 	najde všechna slova začínající na </a:t>
            </a:r>
            <a:r>
              <a:rPr lang="cs-CZ" sz="1800" i="1" dirty="0" err="1">
                <a:solidFill>
                  <a:schemeClr val="tx2"/>
                </a:solidFill>
              </a:rPr>
              <a:t>anti</a:t>
            </a:r>
            <a:r>
              <a:rPr lang="cs-CZ" sz="1800" i="1" dirty="0">
                <a:solidFill>
                  <a:schemeClr val="tx2"/>
                </a:solidFill>
              </a:rPr>
              <a:t>-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800" i="1" dirty="0">
                <a:solidFill>
                  <a:schemeClr val="accent5"/>
                </a:solidFill>
              </a:rPr>
              <a:t>.+</a:t>
            </a:r>
            <a:r>
              <a:rPr lang="cs-CZ" sz="1800" dirty="0">
                <a:solidFill>
                  <a:schemeClr val="accent5"/>
                </a:solidFill>
              </a:rPr>
              <a:t>děl</a:t>
            </a:r>
            <a:r>
              <a:rPr lang="cs-CZ" sz="1800" i="1" dirty="0">
                <a:solidFill>
                  <a:schemeClr val="accent5"/>
                </a:solidFill>
              </a:rPr>
              <a:t>.+ </a:t>
            </a:r>
            <a:r>
              <a:rPr lang="cs-CZ" sz="1800" i="1" dirty="0">
                <a:solidFill>
                  <a:schemeClr val="tx2"/>
                </a:solidFill>
              </a:rPr>
              <a:t> 	</a:t>
            </a:r>
            <a:r>
              <a:rPr lang="cs-CZ" sz="1800" dirty="0">
                <a:solidFill>
                  <a:schemeClr val="tx2"/>
                </a:solidFill>
              </a:rPr>
              <a:t>najde všechna slova, která mají uprostřed kořen –</a:t>
            </a:r>
            <a:r>
              <a:rPr lang="cs-CZ" sz="1800" i="1" dirty="0">
                <a:solidFill>
                  <a:schemeClr val="tx2"/>
                </a:solidFill>
              </a:rPr>
              <a:t>děl-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1800" i="1" dirty="0">
                <a:solidFill>
                  <a:schemeClr val="accent5"/>
                </a:solidFill>
              </a:rPr>
              <a:t>.+</a:t>
            </a:r>
            <a:r>
              <a:rPr lang="cs-CZ" sz="1800" dirty="0" err="1">
                <a:solidFill>
                  <a:schemeClr val="accent5"/>
                </a:solidFill>
              </a:rPr>
              <a:t>oun</a:t>
            </a:r>
            <a:r>
              <a:rPr lang="cs-CZ" sz="1800" dirty="0">
                <a:solidFill>
                  <a:schemeClr val="accent5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 	najde všechna slova končící na –</a:t>
            </a:r>
            <a:r>
              <a:rPr lang="cs-CZ" sz="1800" i="1" dirty="0" err="1">
                <a:solidFill>
                  <a:schemeClr val="tx2"/>
                </a:solidFill>
              </a:rPr>
              <a:t>oun</a:t>
            </a:r>
            <a:endParaRPr lang="cs-CZ" sz="1800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Seznam ostatních zástupných symbolů (tzv. regulárních výrazů) najdete na </a:t>
            </a:r>
            <a:r>
              <a:rPr lang="cs-CZ" sz="2000" dirty="0" err="1">
                <a:solidFill>
                  <a:schemeClr val="tx2"/>
                </a:solidFill>
              </a:rPr>
              <a:t>wiki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>
                <a:solidFill>
                  <a:schemeClr val="tx2"/>
                </a:solidFill>
                <a:hlinkClick r:id="rId2"/>
              </a:rPr>
              <a:t>http://wiki.korpus.cz/doku.php/pojmy:regularni_vyrazy</a:t>
            </a:r>
            <a:r>
              <a:rPr lang="cs-CZ" sz="2000" dirty="0">
                <a:solidFill>
                  <a:schemeClr val="tx2"/>
                </a:solidFill>
              </a:rPr>
              <a:t>  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Jak vyhledat jazykovou kategorii, např. konkrétní slovní druh? (Typ dotazu: „CQL“)</a:t>
            </a:r>
            <a:endParaRPr lang="cs-CZ" sz="2000" i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u značkovaných korpusů má každé slovo přidělenou i značku se zpravidla  morfologickými informacemi (slovní druh, pád, číslo, rod, čas, vid apod.)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v českých korpusech si lze jednoduše </a:t>
            </a:r>
            <a:r>
              <a:rPr lang="cs-CZ" sz="2000" dirty="0" err="1">
                <a:solidFill>
                  <a:schemeClr val="tx2"/>
                </a:solidFill>
              </a:rPr>
              <a:t>naklikat</a:t>
            </a:r>
            <a:r>
              <a:rPr lang="cs-CZ" sz="2000" dirty="0">
                <a:solidFill>
                  <a:schemeClr val="tx2"/>
                </a:solidFill>
              </a:rPr>
              <a:t> vybrané kategorie (Typ dotazu CQL &gt; Vložit </a:t>
            </a:r>
            <a:r>
              <a:rPr lang="cs-CZ" sz="2000" dirty="0" err="1">
                <a:solidFill>
                  <a:schemeClr val="tx2"/>
                </a:solidFill>
              </a:rPr>
              <a:t>tag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výsledků hledání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01021"/>
          </a:xfrm>
        </p:spPr>
        <p:txBody>
          <a:bodyPr/>
          <a:lstStyle/>
          <a:p>
            <a:r>
              <a:rPr lang="cs-CZ" dirty="0"/>
              <a:t>v závislosti na druhu zvoleného dotazu a na vepsání dotazu v poli „dotaz“ se po </a:t>
            </a:r>
            <a:r>
              <a:rPr lang="cs-CZ" dirty="0" err="1"/>
              <a:t>odkliknutí</a:t>
            </a:r>
            <a:r>
              <a:rPr lang="cs-CZ" dirty="0"/>
              <a:t> pokynu „Hledat“ zobrazí výsledky (popis výsledkového zobrazení níže)</a:t>
            </a:r>
          </a:p>
          <a:p>
            <a:r>
              <a:rPr lang="cs-CZ" dirty="0"/>
              <a:t>výsledky je možné nahlížet v zobrazení KWIC (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in </a:t>
            </a:r>
            <a:r>
              <a:rPr lang="cs-CZ" dirty="0" err="1"/>
              <a:t>context</a:t>
            </a:r>
            <a:r>
              <a:rPr lang="cs-CZ" dirty="0"/>
              <a:t>), tj. vyhledávané slovo se zobrazuje barevně a </a:t>
            </a:r>
            <a:r>
              <a:rPr lang="cs-CZ" dirty="0" err="1"/>
              <a:t>vycentrovaně</a:t>
            </a:r>
            <a:r>
              <a:rPr lang="cs-CZ" dirty="0"/>
              <a:t>; spolu s ním je zobrazen nejbližší kontext slova</a:t>
            </a:r>
          </a:p>
          <a:p>
            <a:r>
              <a:rPr lang="cs-CZ" dirty="0"/>
              <a:t>pro zobrazení delšího kontextu stačí kliknout na vybraný řádek levým tlačítkem myši</a:t>
            </a:r>
          </a:p>
          <a:p>
            <a:r>
              <a:rPr lang="cs-CZ" dirty="0"/>
              <a:t>v levém sloupci se u každého řádku zobrazuje zkrácený bibliografický údaj k nalezenému textu, jehož plné údaje lze také zobrazit kliknutím levým tlačítkem myši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169817" y="235131"/>
            <a:ext cx="10227884" cy="1142040"/>
          </a:xfrm>
        </p:spPr>
        <p:txBody>
          <a:bodyPr tIns="38880"/>
          <a:lstStyle/>
          <a:p>
            <a:pPr algn="l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KonText</a:t>
            </a:r>
            <a:r>
              <a:rPr kumimoji="0" lang="cs-CZ" sz="3600" b="0" i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– výsledky hledání (lemma </a:t>
            </a:r>
            <a:r>
              <a:rPr kumimoji="0" lang="cs-CZ" sz="3600" b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kočka</a:t>
            </a:r>
            <a:r>
              <a:rPr kumimoji="0" lang="cs-CZ" sz="3600" b="0" i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9" name="Zástupný symbol pro obsah 8" descr="kontext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753" y="1659795"/>
            <a:ext cx="10228262" cy="3668180"/>
          </a:xfrm>
        </p:spPr>
      </p:pic>
      <p:sp>
        <p:nvSpPr>
          <p:cNvPr id="10" name="TextovéPole 9"/>
          <p:cNvSpPr txBox="1"/>
          <p:nvPr/>
        </p:nvSpPr>
        <p:spPr>
          <a:xfrm>
            <a:off x="967564" y="93566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odkazy na další korpusové nástroje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" name="Přímá spojovací šipka 11"/>
          <p:cNvCxnSpPr/>
          <p:nvPr/>
        </p:nvCxnSpPr>
        <p:spPr bwMode="auto">
          <a:xfrm flipH="1">
            <a:off x="2062716" y="1275907"/>
            <a:ext cx="244549" cy="3083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ovací šipka 14"/>
          <p:cNvCxnSpPr/>
          <p:nvPr/>
        </p:nvCxnSpPr>
        <p:spPr bwMode="auto">
          <a:xfrm>
            <a:off x="2796365" y="1262466"/>
            <a:ext cx="21264" cy="3324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Přímá spojovací šipka 15"/>
          <p:cNvCxnSpPr/>
          <p:nvPr/>
        </p:nvCxnSpPr>
        <p:spPr bwMode="auto">
          <a:xfrm flipH="1">
            <a:off x="2424223" y="1286540"/>
            <a:ext cx="170123" cy="2764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Přímá spojovací šipka 26"/>
          <p:cNvCxnSpPr/>
          <p:nvPr/>
        </p:nvCxnSpPr>
        <p:spPr bwMode="auto">
          <a:xfrm>
            <a:off x="3009014" y="1254642"/>
            <a:ext cx="74429" cy="3296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ovéPole 29"/>
          <p:cNvSpPr txBox="1"/>
          <p:nvPr/>
        </p:nvSpPr>
        <p:spPr>
          <a:xfrm>
            <a:off x="6840280" y="192803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menu korpusového vyhledávače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2" name="Přímá spojovací šipka 31"/>
          <p:cNvCxnSpPr/>
          <p:nvPr/>
        </p:nvCxnSpPr>
        <p:spPr bwMode="auto">
          <a:xfrm flipH="1">
            <a:off x="5741581" y="2123335"/>
            <a:ext cx="1109331" cy="3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ovéPole 36"/>
          <p:cNvSpPr txBox="1"/>
          <p:nvPr/>
        </p:nvSpPr>
        <p:spPr>
          <a:xfrm>
            <a:off x="4557927" y="6065622"/>
            <a:ext cx="457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hledané slovo (KWIC, </a:t>
            </a:r>
            <a:r>
              <a:rPr lang="cs-CZ" i="1" dirty="0" err="1">
                <a:solidFill>
                  <a:schemeClr val="tx2"/>
                </a:solidFill>
              </a:rPr>
              <a:t>key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i="1" dirty="0" err="1">
                <a:solidFill>
                  <a:schemeClr val="tx2"/>
                </a:solidFill>
              </a:rPr>
              <a:t>word</a:t>
            </a:r>
            <a:r>
              <a:rPr lang="cs-CZ" i="1" dirty="0">
                <a:solidFill>
                  <a:schemeClr val="tx2"/>
                </a:solidFill>
              </a:rPr>
              <a:t> in context</a:t>
            </a:r>
            <a:r>
              <a:rPr lang="cs-CZ" dirty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39" name="Přímá spojovací šipka 38"/>
          <p:cNvCxnSpPr/>
          <p:nvPr/>
        </p:nvCxnSpPr>
        <p:spPr bwMode="auto">
          <a:xfrm flipV="1">
            <a:off x="6613451" y="5508274"/>
            <a:ext cx="1" cy="6273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ovéPole 41"/>
          <p:cNvSpPr txBox="1"/>
          <p:nvPr/>
        </p:nvSpPr>
        <p:spPr>
          <a:xfrm>
            <a:off x="896681" y="6138530"/>
            <a:ext cx="383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informace o textu (název, autor apod.)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 bwMode="auto">
          <a:xfrm flipH="1" flipV="1">
            <a:off x="1690577" y="5358809"/>
            <a:ext cx="85060" cy="7868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ovéPole 44"/>
          <p:cNvSpPr txBox="1"/>
          <p:nvPr/>
        </p:nvSpPr>
        <p:spPr>
          <a:xfrm>
            <a:off x="7746275" y="5596269"/>
            <a:ext cx="42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konkordanční</a:t>
            </a:r>
            <a:r>
              <a:rPr lang="cs-CZ" dirty="0">
                <a:solidFill>
                  <a:schemeClr val="tx2"/>
                </a:solidFill>
              </a:rPr>
              <a:t> řádky (slovo v kontextu)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9" name="Přímá spojovací šipka 48"/>
          <p:cNvCxnSpPr/>
          <p:nvPr/>
        </p:nvCxnSpPr>
        <p:spPr bwMode="auto">
          <a:xfrm flipH="1" flipV="1">
            <a:off x="8144540" y="5358810"/>
            <a:ext cx="510362" cy="25518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ovéPole 50"/>
          <p:cNvSpPr txBox="1"/>
          <p:nvPr/>
        </p:nvSpPr>
        <p:spPr>
          <a:xfrm>
            <a:off x="7573927" y="70529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tx2"/>
                </a:solidFill>
              </a:rPr>
              <a:t>přihlášený uživatel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3" name="Přímá spojovací šipka 52"/>
          <p:cNvCxnSpPr/>
          <p:nvPr/>
        </p:nvCxnSpPr>
        <p:spPr bwMode="auto">
          <a:xfrm flipH="1">
            <a:off x="10249786" y="1073888"/>
            <a:ext cx="191386" cy="4784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ovéPole 53"/>
          <p:cNvSpPr txBox="1"/>
          <p:nvPr/>
        </p:nvSpPr>
        <p:spPr>
          <a:xfrm>
            <a:off x="4267200" y="2204483"/>
            <a:ext cx="615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přehled kroků (vč. informací o korpusu, v němž se hledá)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5" name="Přímá spojovací šipka 54"/>
          <p:cNvCxnSpPr/>
          <p:nvPr/>
        </p:nvCxnSpPr>
        <p:spPr bwMode="auto">
          <a:xfrm flipH="1">
            <a:off x="3097618" y="2413959"/>
            <a:ext cx="1109331" cy="31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ovéPole 56"/>
          <p:cNvSpPr txBox="1"/>
          <p:nvPr/>
        </p:nvSpPr>
        <p:spPr>
          <a:xfrm>
            <a:off x="4766931" y="93920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manuál a návod, jak vyhledávat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9" name="Přímá spojovací šipka 58"/>
          <p:cNvCxnSpPr/>
          <p:nvPr/>
        </p:nvCxnSpPr>
        <p:spPr bwMode="auto">
          <a:xfrm flipH="1">
            <a:off x="3817088" y="1244009"/>
            <a:ext cx="978197" cy="3402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Obdélník 61"/>
          <p:cNvSpPr/>
          <p:nvPr/>
        </p:nvSpPr>
        <p:spPr>
          <a:xfrm>
            <a:off x="0" y="2935989"/>
            <a:ext cx="9888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počet výskytů slova v korpusu</a:t>
            </a:r>
            <a:endParaRPr lang="en-US" dirty="0"/>
          </a:p>
        </p:txBody>
      </p:sp>
      <p:cxnSp>
        <p:nvCxnSpPr>
          <p:cNvPr id="64" name="Přímá spojovací šipka 63"/>
          <p:cNvCxnSpPr>
            <a:stCxn id="62" idx="0"/>
          </p:cNvCxnSpPr>
          <p:nvPr/>
        </p:nvCxnSpPr>
        <p:spPr bwMode="auto">
          <a:xfrm flipV="1">
            <a:off x="494414" y="2721935"/>
            <a:ext cx="568842" cy="2140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cs-CZ" dirty="0"/>
              <a:t>Rozšířené funkce vyhledávací tabulky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37361"/>
            <a:ext cx="8596668" cy="4304002"/>
          </a:xfrm>
        </p:spPr>
        <p:txBody>
          <a:bodyPr>
            <a:normAutofit fontScale="92500"/>
          </a:bodyPr>
          <a:lstStyle/>
          <a:p>
            <a:r>
              <a:rPr lang="cs-CZ" dirty="0"/>
              <a:t>kromě základního vyhledávání (volba typu dotazu a zadání hledaného výrazu) lze využít i rozšířené funkce, které nabízí vyhledávací tabulka</a:t>
            </a:r>
          </a:p>
          <a:p>
            <a:r>
              <a:rPr lang="cs-CZ" dirty="0"/>
              <a:t>jedná se o nabídku „specifikovat kontext“ a „omezit hledání“</a:t>
            </a:r>
          </a:p>
          <a:p>
            <a:r>
              <a:rPr lang="cs-CZ" dirty="0"/>
              <a:t>„specifikovat kontext“ nám umožňuje:</a:t>
            </a:r>
          </a:p>
          <a:p>
            <a:pPr lvl="1"/>
            <a:r>
              <a:rPr lang="cs-CZ" dirty="0"/>
              <a:t>přidat k hledanému slovu další slovo/slova a vyhledávat tak kombinaci slov (na rozdíl od „typu dotazu Fráze“ se však nejedná o konkrétní slovní spojení v určitém tvaru, ale o kombinaci dvou a více slov, která mohou být rozmístěna v širším kontextu</a:t>
            </a:r>
          </a:p>
          <a:p>
            <a:pPr lvl="1"/>
            <a:r>
              <a:rPr lang="cs-CZ" dirty="0"/>
              <a:t>obohatit hledání o další konkrétní slova nebo slovní tvary vč. určení, v jak velkém kontextu se mohou nebo nesmějí vyskytovat</a:t>
            </a:r>
          </a:p>
          <a:p>
            <a:pPr lvl="1"/>
            <a:r>
              <a:rPr lang="cs-CZ" dirty="0"/>
              <a:t>obohatit hledání o libovolná slova vybraného slovního druhu, příp. vybraných slovních druhů vč. určení, v jakém kontextu se mohou nebo nesmějí vyskytovat</a:t>
            </a:r>
          </a:p>
          <a:p>
            <a:r>
              <a:rPr lang="cs-CZ" dirty="0"/>
              <a:t>„omezit hledání“ nám umožňuje provést hledání jen ve vybraném okruhu textů, např. podle žánru, textového typu nebo podle jen v textech konkrétního autora.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cs-CZ" dirty="0"/>
              <a:t>Specifikace kontextu - zadání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1863" y="1436541"/>
            <a:ext cx="6152606" cy="523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Specifikace kontext – výsledek</a:t>
            </a:r>
            <a:br>
              <a:rPr lang="cs-CZ" dirty="0"/>
            </a:br>
            <a:r>
              <a:rPr lang="cs-CZ" sz="2000" dirty="0"/>
              <a:t>Zadání: korpus: </a:t>
            </a:r>
            <a:r>
              <a:rPr lang="cs-CZ" sz="2000" i="1" dirty="0"/>
              <a:t>syn2015</a:t>
            </a:r>
            <a:r>
              <a:rPr lang="cs-CZ" sz="2000" dirty="0"/>
              <a:t>, typ dotazu: </a:t>
            </a:r>
            <a:r>
              <a:rPr lang="cs-CZ" sz="2000" i="1" dirty="0"/>
              <a:t>základní</a:t>
            </a:r>
            <a:r>
              <a:rPr lang="cs-CZ" sz="2000" dirty="0"/>
              <a:t>, vyhledávané slovo </a:t>
            </a:r>
            <a:r>
              <a:rPr lang="cs-CZ" sz="2000" i="1" dirty="0"/>
              <a:t>kočka</a:t>
            </a:r>
            <a:r>
              <a:rPr lang="cs-CZ" sz="2000" dirty="0"/>
              <a:t>, specifikace kontextu: </a:t>
            </a:r>
            <a:r>
              <a:rPr lang="cs-CZ" sz="2000" i="1" dirty="0"/>
              <a:t>5 slov vlevo i vpravo</a:t>
            </a:r>
            <a:r>
              <a:rPr lang="cs-CZ" sz="2000" dirty="0"/>
              <a:t>, lemmata: </a:t>
            </a:r>
            <a:r>
              <a:rPr lang="cs-CZ" sz="2000" i="1" dirty="0"/>
              <a:t>mňoukat, příst</a:t>
            </a:r>
            <a:r>
              <a:rPr lang="cs-CZ" sz="2000" dirty="0"/>
              <a:t>, volba: </a:t>
            </a:r>
            <a:r>
              <a:rPr lang="cs-CZ" sz="2000" i="1" dirty="0"/>
              <a:t>kteroukoli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1" y="2443967"/>
            <a:ext cx="10881360" cy="285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hledání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75" y="1748518"/>
            <a:ext cx="106584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práce s výsledky hledání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vyhledanými výsledky lze také dále pracovat</a:t>
            </a:r>
          </a:p>
          <a:p>
            <a:r>
              <a:rPr lang="cs-CZ" dirty="0"/>
              <a:t>výsledky se dají:</a:t>
            </a:r>
          </a:p>
          <a:p>
            <a:pPr lvl="1"/>
            <a:r>
              <a:rPr lang="cs-CZ" dirty="0"/>
              <a:t>statisticky zpracovávat (funkce frekvence)</a:t>
            </a:r>
          </a:p>
          <a:p>
            <a:pPr lvl="1"/>
            <a:r>
              <a:rPr lang="cs-CZ" dirty="0"/>
              <a:t>využít pro další hledání víceslovných spojení (funkce kolokace)</a:t>
            </a:r>
          </a:p>
          <a:p>
            <a:pPr lvl="1"/>
            <a:r>
              <a:rPr lang="cs-CZ" dirty="0"/>
              <a:t>filtrovat 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6077" y="465909"/>
            <a:ext cx="8596668" cy="1320800"/>
          </a:xfrm>
        </p:spPr>
        <p:txBody>
          <a:bodyPr/>
          <a:lstStyle/>
          <a:p>
            <a:r>
              <a:rPr lang="cs-CZ" dirty="0"/>
              <a:t>Funkce frekvence (v menu)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54481"/>
            <a:ext cx="8596668" cy="448688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vyhledané doklady lze nechat třídit podle frekvence výskytu:</a:t>
            </a:r>
          </a:p>
          <a:p>
            <a:pPr lvl="1"/>
            <a:r>
              <a:rPr lang="cs-CZ" dirty="0"/>
              <a:t>lemmat </a:t>
            </a:r>
          </a:p>
          <a:p>
            <a:pPr lvl="2"/>
            <a:r>
              <a:rPr lang="cs-CZ" dirty="0"/>
              <a:t>např. pokud jste zadali do dotazovacího pole typ dotazu „Lemma“ a za použití regulárních výrazů jste hledali slova končící na –</a:t>
            </a:r>
            <a:r>
              <a:rPr lang="cs-CZ" dirty="0" err="1"/>
              <a:t>oun</a:t>
            </a:r>
            <a:r>
              <a:rPr lang="cs-CZ" dirty="0"/>
              <a:t> (zadání dotazu .+</a:t>
            </a:r>
            <a:r>
              <a:rPr lang="cs-CZ" dirty="0" err="1"/>
              <a:t>oun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výsledky v korpusu obsahují tvary </a:t>
            </a:r>
            <a:r>
              <a:rPr lang="cs-CZ" i="1" dirty="0"/>
              <a:t>letouny</a:t>
            </a:r>
            <a:r>
              <a:rPr lang="cs-CZ" dirty="0"/>
              <a:t>, </a:t>
            </a:r>
            <a:r>
              <a:rPr lang="cs-CZ" i="1" dirty="0"/>
              <a:t>hezoun</a:t>
            </a:r>
            <a:r>
              <a:rPr lang="cs-CZ" dirty="0"/>
              <a:t>, </a:t>
            </a:r>
            <a:r>
              <a:rPr lang="cs-CZ" i="1" dirty="0"/>
              <a:t>tahounem</a:t>
            </a:r>
            <a:r>
              <a:rPr lang="cs-CZ" dirty="0"/>
              <a:t> atd.</a:t>
            </a:r>
          </a:p>
          <a:p>
            <a:pPr lvl="2"/>
            <a:r>
              <a:rPr lang="cs-CZ" dirty="0"/>
              <a:t>po setřídění podle lemmatu získáte seznam slov v základních tvarech dle četnosti výskytu (viz dále)</a:t>
            </a:r>
          </a:p>
          <a:p>
            <a:pPr lvl="1"/>
            <a:r>
              <a:rPr lang="cs-CZ" dirty="0"/>
              <a:t>slovních tvarů</a:t>
            </a:r>
          </a:p>
          <a:p>
            <a:pPr lvl="2"/>
            <a:r>
              <a:rPr lang="cs-CZ" dirty="0"/>
              <a:t>obdobně jako u lemmatu, jen s tím rozdílem, že výsledný seznam bude seznamem konkrétních tvarů, nikoli lemmat</a:t>
            </a:r>
          </a:p>
          <a:p>
            <a:pPr lvl="2"/>
            <a:r>
              <a:rPr lang="cs-CZ" dirty="0"/>
              <a:t>lze využít např. u zadání </a:t>
            </a:r>
            <a:r>
              <a:rPr lang="cs-CZ" dirty="0" err="1"/>
              <a:t>lemmatizovaného</a:t>
            </a:r>
            <a:r>
              <a:rPr lang="cs-CZ" dirty="0"/>
              <a:t> slova (např. kočka) pro zjištění, jaký z tvarů se užívá nejčastěji (výsledek viz níže)</a:t>
            </a:r>
          </a:p>
          <a:p>
            <a:pPr lvl="1"/>
            <a:r>
              <a:rPr lang="cs-CZ" dirty="0"/>
              <a:t>v různých dokumentech, typech textů, podle dalších kritérií</a:t>
            </a:r>
          </a:p>
          <a:p>
            <a:pPr lvl="2"/>
            <a:r>
              <a:rPr lang="cs-CZ" dirty="0"/>
              <a:t>setřídí nalezené výsledky podle jednotlivých kategorií dokumentů, typů textů a jiných kritérií (např. podle autora)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095" y="190090"/>
            <a:ext cx="5753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Program lekce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966" y="744279"/>
            <a:ext cx="9445613" cy="56476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korpusové rozhraní, vyhledávač a aplikace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registrace a přihlášení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korpusový vyhledávač </a:t>
            </a:r>
            <a:r>
              <a:rPr lang="cs-CZ" sz="7200" dirty="0" err="1"/>
              <a:t>KonText</a:t>
            </a:r>
            <a:r>
              <a:rPr lang="cs-CZ" sz="7200" dirty="0"/>
              <a:t> </a:t>
            </a:r>
            <a:r>
              <a:rPr lang="cs-CZ" sz="7200" dirty="0">
                <a:solidFill>
                  <a:schemeClr val="tx2"/>
                </a:solidFill>
              </a:rPr>
              <a:t>a jeho popis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zadávací tabulka a zobrazení výsledků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typy dotazů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rozšířená nabídka zadávací tabulky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interpretace výsledkové tabulky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další funkce vyhledávače </a:t>
            </a:r>
            <a:r>
              <a:rPr lang="cs-CZ" sz="7200" dirty="0" err="1"/>
              <a:t>KonText</a:t>
            </a:r>
            <a:endParaRPr lang="cs-CZ" sz="7200" dirty="0"/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třídění podle frekvence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vyhledávání kolokací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výběr s pomocí filtrů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7200" dirty="0"/>
              <a:t>úkoly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endParaRPr lang="cs-CZ" sz="8400" dirty="0"/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endParaRPr lang="cs-CZ" sz="8400" dirty="0"/>
          </a:p>
          <a:p>
            <a:pPr lvl="1">
              <a:lnSpc>
                <a:spcPct val="200000"/>
              </a:lnSpc>
              <a:spcBef>
                <a:spcPts val="0"/>
              </a:spcBef>
              <a:defRPr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Funkce Frekvence (výsledky)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584791"/>
            <a:ext cx="8832426" cy="607419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Jak jednoduše získat shrnutí toho, co jsme našli?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 err="1"/>
              <a:t>konkordanční</a:t>
            </a:r>
            <a:r>
              <a:rPr lang="cs-CZ" sz="2000" dirty="0"/>
              <a:t> řádky ukazují slovo v kontextu, ale někdy se hodí vidět i přehled nalezených slov, tvarů či např. autorů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800" dirty="0"/>
          </a:p>
          <a:p>
            <a:endParaRPr lang="cs-CZ" dirty="0"/>
          </a:p>
        </p:txBody>
      </p:sp>
      <p:pic>
        <p:nvPicPr>
          <p:cNvPr id="4" name="Obrázek 3" descr="koc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02" y="2393743"/>
            <a:ext cx="2486560" cy="4268460"/>
          </a:xfrm>
          <a:prstGeom prst="rect">
            <a:avLst/>
          </a:prstGeom>
        </p:spPr>
      </p:pic>
      <p:pic>
        <p:nvPicPr>
          <p:cNvPr id="5" name="Obrázek 4" descr="o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7" y="2388746"/>
            <a:ext cx="2411956" cy="4245969"/>
          </a:xfrm>
          <a:prstGeom prst="rect">
            <a:avLst/>
          </a:prstGeom>
        </p:spPr>
      </p:pic>
      <p:cxnSp>
        <p:nvCxnSpPr>
          <p:cNvPr id="7" name="Přímá spojovací šipka 6"/>
          <p:cNvCxnSpPr/>
          <p:nvPr/>
        </p:nvCxnSpPr>
        <p:spPr>
          <a:xfrm flipH="1">
            <a:off x="1573618" y="2169042"/>
            <a:ext cx="1860698" cy="1477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4210493" y="2105246"/>
            <a:ext cx="95693" cy="1403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lask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867" y="2445485"/>
            <a:ext cx="3252241" cy="4199863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>
            <a:off x="5911703" y="2115879"/>
            <a:ext cx="1031357" cy="1499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kolokace (v menu)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11235"/>
            <a:ext cx="6206792" cy="433012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cs-CZ" dirty="0"/>
              <a:t>umožňuje uživateli najít slova, která se typicky nacházejí v okolí hledaného výrazu</a:t>
            </a:r>
          </a:p>
          <a:p>
            <a:pPr>
              <a:spcBef>
                <a:spcPts val="0"/>
              </a:spcBef>
              <a:defRPr/>
            </a:pPr>
            <a:r>
              <a:rPr lang="cs-CZ" dirty="0"/>
              <a:t>funkce kolokace umí pomocí statistických nástrojů najít výrazy, které se s vyhledaným slovem vyskytují častěji, než by bylo náhodné </a:t>
            </a:r>
          </a:p>
          <a:p>
            <a:pPr>
              <a:spcBef>
                <a:spcPts val="0"/>
              </a:spcBef>
              <a:defRPr/>
            </a:pPr>
            <a:r>
              <a:rPr lang="cs-CZ" dirty="0"/>
              <a:t>V zadávací tabulce je třeba zvolit: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pole „Atribut“, tj. forma, v které se budou vyhledaná partnerská slova zobrazovat (většinou </a:t>
            </a:r>
            <a:r>
              <a:rPr lang="cs-CZ" dirty="0" err="1"/>
              <a:t>word</a:t>
            </a:r>
            <a:r>
              <a:rPr lang="cs-CZ" dirty="0"/>
              <a:t>, příp. lemma)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velikost kontextu, tj. rozsah pozic vlevo a vpravo od nalezeného slova, ve kterém bude probíhat hledání (např. -5 do 3 znamená, že analyzováno bude okolí slova v rozsahu 5 slov vlevo a 3 slova vpravo)</a:t>
            </a:r>
          </a:p>
          <a:p>
            <a:pPr lvl="1">
              <a:spcBef>
                <a:spcPts val="0"/>
              </a:spcBef>
              <a:defRPr/>
            </a:pPr>
            <a:r>
              <a:rPr lang="cs-CZ" dirty="0"/>
              <a:t>statistické míry, které budou použity pro provedení výpočtu (lze aktivovat i více měr; ke statistickým měrám a jejich charakteru více na </a:t>
            </a:r>
            <a:r>
              <a:rPr lang="cs-CZ" dirty="0" err="1"/>
              <a:t>wiki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https://wiki.korpus.cz/doku.php/pojmy:asociacni_miry</a:t>
            </a:r>
            <a:r>
              <a:rPr lang="cs-CZ" dirty="0"/>
              <a:t> </a:t>
            </a:r>
          </a:p>
          <a:p>
            <a:pPr lvl="1">
              <a:spcBef>
                <a:spcPts val="0"/>
              </a:spcBef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1571625"/>
            <a:ext cx="52197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544" y="457200"/>
            <a:ext cx="8596668" cy="860612"/>
          </a:xfrm>
        </p:spPr>
        <p:txBody>
          <a:bodyPr/>
          <a:lstStyle/>
          <a:p>
            <a:r>
              <a:rPr lang="cs-CZ" dirty="0"/>
              <a:t>Funkce Kolokace(výsledky)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584791"/>
            <a:ext cx="8832426" cy="607419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800" dirty="0"/>
          </a:p>
          <a:p>
            <a:endParaRPr lang="cs-CZ" dirty="0"/>
          </a:p>
        </p:txBody>
      </p:sp>
      <p:pic>
        <p:nvPicPr>
          <p:cNvPr id="10" name="Obrázek 9" descr="koč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09" y="1697459"/>
            <a:ext cx="3070739" cy="4984966"/>
          </a:xfrm>
          <a:prstGeom prst="rect">
            <a:avLst/>
          </a:prstGeom>
        </p:spPr>
      </p:pic>
      <p:pic>
        <p:nvPicPr>
          <p:cNvPr id="11" name="Obrázek 10" descr="p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92" y="1690577"/>
            <a:ext cx="2883287" cy="50035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040372" y="1786269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hledané slovo:</a:t>
            </a:r>
          </a:p>
          <a:p>
            <a:r>
              <a:rPr lang="cs-CZ" i="1" dirty="0"/>
              <a:t>kočka</a:t>
            </a:r>
            <a:endParaRPr lang="en-US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022650" y="4043917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hledané slovo: </a:t>
            </a:r>
          </a:p>
          <a:p>
            <a:r>
              <a:rPr lang="cs-CZ" i="1" dirty="0"/>
              <a:t>pes</a:t>
            </a:r>
            <a:endParaRPr lang="en-US" i="1" dirty="0"/>
          </a:p>
        </p:txBody>
      </p:sp>
      <p:cxnSp>
        <p:nvCxnSpPr>
          <p:cNvPr id="17" name="Přímá spojovací šipka 16"/>
          <p:cNvCxnSpPr/>
          <p:nvPr/>
        </p:nvCxnSpPr>
        <p:spPr>
          <a:xfrm flipH="1">
            <a:off x="4061638" y="2434856"/>
            <a:ext cx="361506" cy="6485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4540102" y="4646428"/>
            <a:ext cx="999461" cy="489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Filtr (v menu)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možné vybrat filtr pozitivní nebo negativní</a:t>
            </a:r>
          </a:p>
          <a:p>
            <a:r>
              <a:rPr lang="cs-CZ" b="1" dirty="0"/>
              <a:t>pozitivní filtr </a:t>
            </a:r>
            <a:r>
              <a:rPr lang="cs-CZ" dirty="0"/>
              <a:t>umožňuje vybrat z nalezených dokladů takové, které splňují nějakou dodatečnou podmínku (např. pokud jsme hledali slovo </a:t>
            </a:r>
            <a:r>
              <a:rPr lang="cs-CZ" i="1" dirty="0"/>
              <a:t>mobilní</a:t>
            </a:r>
            <a:r>
              <a:rPr lang="cs-CZ" dirty="0"/>
              <a:t> a nyní chcete z nalezených dokladů vybrat pouze ty, které obsahují spojení </a:t>
            </a:r>
            <a:r>
              <a:rPr lang="cs-CZ" i="1" dirty="0"/>
              <a:t>mobilní telefon</a:t>
            </a:r>
            <a:r>
              <a:rPr lang="cs-CZ" dirty="0"/>
              <a:t>)</a:t>
            </a:r>
          </a:p>
          <a:p>
            <a:r>
              <a:rPr lang="cs-CZ" b="1" dirty="0"/>
              <a:t>negativní filtr </a:t>
            </a:r>
            <a:r>
              <a:rPr lang="cs-CZ" dirty="0"/>
              <a:t>funguje přesně opačně a umožňuje vybrat z nalezených dokladů takové, jejichž součástí není vybrané slovo (např. pokud hledáme </a:t>
            </a:r>
            <a:r>
              <a:rPr lang="cs-CZ" i="1" dirty="0"/>
              <a:t>mobilní</a:t>
            </a:r>
            <a:r>
              <a:rPr lang="cs-CZ" dirty="0"/>
              <a:t>, ale naopak </a:t>
            </a:r>
            <a:r>
              <a:rPr lang="cs-CZ" u="sng" dirty="0"/>
              <a:t>ne</a:t>
            </a:r>
            <a:r>
              <a:rPr lang="cs-CZ" dirty="0"/>
              <a:t>chceme sousloví </a:t>
            </a:r>
            <a:r>
              <a:rPr lang="cs-CZ" i="1" dirty="0"/>
              <a:t>mobilní telefon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Filtr (zadání)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4193"/>
            <a:ext cx="5753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96297" y="679268"/>
            <a:ext cx="5895703" cy="285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1180"/>
            <a:ext cx="11247120" cy="304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0" y="2220686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Volba filtru z menu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96299" y="300445"/>
            <a:ext cx="2690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Vyplnění zadávací tabulky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3143" y="3396343"/>
            <a:ext cx="220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Zobrazení výsledků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Funkce Filtr(výsledky)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584791"/>
            <a:ext cx="8832426" cy="60741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Filtrovat lze i obtížnější kategorie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/>
              <a:t>Jak najdeme všechna adverbia, která rozvíjejí slovo </a:t>
            </a:r>
            <a:r>
              <a:rPr lang="cs-CZ" sz="1600" i="1" dirty="0"/>
              <a:t>červený</a:t>
            </a:r>
            <a:r>
              <a:rPr lang="cs-CZ" sz="1600" dirty="0"/>
              <a:t>? Jaké odstíny této barvy korpus zná? 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/>
              <a:t>Zadáme typ dotazu </a:t>
            </a:r>
            <a:r>
              <a:rPr lang="cs-CZ" sz="1600" i="1" dirty="0"/>
              <a:t>základní</a:t>
            </a:r>
            <a:r>
              <a:rPr lang="cs-CZ" sz="1600" dirty="0"/>
              <a:t>, vyhledávané slovo </a:t>
            </a:r>
            <a:r>
              <a:rPr lang="cs-CZ" sz="1600" i="1" dirty="0"/>
              <a:t>červený</a:t>
            </a:r>
            <a:r>
              <a:rPr lang="cs-CZ" sz="1600" dirty="0"/>
              <a:t>, výsledky filtrujeme podle </a:t>
            </a:r>
            <a:r>
              <a:rPr lang="cs-CZ" sz="1600" i="1" dirty="0"/>
              <a:t>slovního druhu (typ dotazu CQL – vložit </a:t>
            </a:r>
            <a:r>
              <a:rPr lang="cs-CZ" sz="1600" i="1" dirty="0" err="1"/>
              <a:t>tag</a:t>
            </a:r>
            <a:r>
              <a:rPr lang="cs-CZ" sz="1600" i="1" dirty="0"/>
              <a:t>) </a:t>
            </a:r>
            <a:r>
              <a:rPr lang="cs-CZ" sz="1600" dirty="0"/>
              <a:t>na </a:t>
            </a:r>
            <a:r>
              <a:rPr lang="cs-CZ" sz="1600" i="1" dirty="0"/>
              <a:t>pozici -1</a:t>
            </a:r>
            <a:r>
              <a:rPr lang="cs-CZ" sz="1600" dirty="0"/>
              <a:t>, tedy jedno slovo před hledaným slovem </a:t>
            </a:r>
            <a:r>
              <a:rPr lang="cs-CZ" sz="1600" i="1" dirty="0"/>
              <a:t>červený.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/>
              <a:t>Pro vytvoření seznamu adverbií volíme menu</a:t>
            </a:r>
            <a:r>
              <a:rPr lang="cs-CZ" sz="1600" i="1" dirty="0"/>
              <a:t> Frekvence – Vlastní </a:t>
            </a:r>
            <a:r>
              <a:rPr lang="cs-CZ" sz="1600" dirty="0"/>
              <a:t>a volbu pozice -1, tj. </a:t>
            </a:r>
            <a:r>
              <a:rPr lang="cs-CZ" sz="1600" i="1" dirty="0"/>
              <a:t>1L</a:t>
            </a:r>
            <a:r>
              <a:rPr lang="cs-CZ" sz="1600" dirty="0"/>
              <a:t>.</a:t>
            </a:r>
            <a:endParaRPr lang="cs-CZ" sz="1600" i="1" dirty="0"/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cs-CZ" sz="1600" dirty="0"/>
          </a:p>
          <a:p>
            <a:endParaRPr lang="cs-CZ" dirty="0"/>
          </a:p>
        </p:txBody>
      </p:sp>
      <p:pic>
        <p:nvPicPr>
          <p:cNvPr id="10" name="Obrázek 9" descr="filt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2695"/>
            <a:ext cx="4437992" cy="4165305"/>
          </a:xfrm>
          <a:prstGeom prst="rect">
            <a:avLst/>
          </a:prstGeom>
        </p:spPr>
      </p:pic>
      <p:pic>
        <p:nvPicPr>
          <p:cNvPr id="11" name="Obrázek 10" descr="adverb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651" y="0"/>
            <a:ext cx="2255349" cy="4912136"/>
          </a:xfrm>
          <a:prstGeom prst="rect">
            <a:avLst/>
          </a:prstGeom>
        </p:spPr>
      </p:pic>
      <p:cxnSp>
        <p:nvCxnSpPr>
          <p:cNvPr id="14" name="Přímá spojovací šipka 13"/>
          <p:cNvCxnSpPr/>
          <p:nvPr/>
        </p:nvCxnSpPr>
        <p:spPr>
          <a:xfrm flipV="1">
            <a:off x="4454434" y="4275199"/>
            <a:ext cx="667725" cy="205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7314" y="2781914"/>
            <a:ext cx="5144997" cy="140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8127" y="4688930"/>
            <a:ext cx="5251268" cy="19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šipka 12"/>
          <p:cNvCxnSpPr/>
          <p:nvPr/>
        </p:nvCxnSpPr>
        <p:spPr>
          <a:xfrm>
            <a:off x="6322423" y="4336869"/>
            <a:ext cx="653143" cy="248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9204960" y="4414536"/>
            <a:ext cx="667725" cy="205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93669"/>
            <a:ext cx="8596668" cy="4447693"/>
          </a:xfrm>
        </p:spPr>
        <p:txBody>
          <a:bodyPr/>
          <a:lstStyle/>
          <a:p>
            <a:r>
              <a:rPr lang="cs-CZ" dirty="0"/>
              <a:t>Pokud jste dočetli až sem, nemělo by Vám činit obtíže využít vyhledávač </a:t>
            </a:r>
            <a:r>
              <a:rPr lang="cs-CZ" dirty="0" err="1"/>
              <a:t>KonText</a:t>
            </a:r>
            <a:r>
              <a:rPr lang="cs-CZ" dirty="0"/>
              <a:t> tak, abyste mohli splnit následující úkoly: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1) Vyhledejte nejčastější česká adjektiva v psané češtině (využijte korpus syn v7).</a:t>
            </a:r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2) V jakém pádě se nejčastěji vyskytuje slovo </a:t>
            </a:r>
            <a:r>
              <a:rPr lang="cs-CZ" i="1" dirty="0">
                <a:solidFill>
                  <a:schemeClr val="tx2"/>
                </a:solidFill>
              </a:rPr>
              <a:t>koruna </a:t>
            </a:r>
            <a:r>
              <a:rPr lang="cs-CZ" dirty="0">
                <a:solidFill>
                  <a:schemeClr val="tx2"/>
                </a:solidFill>
              </a:rPr>
              <a:t>a proč?</a:t>
            </a:r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3) Jaká slova končí v češtině na –</a:t>
            </a:r>
            <a:r>
              <a:rPr lang="cs-CZ" i="1" dirty="0" err="1">
                <a:solidFill>
                  <a:schemeClr val="tx2"/>
                </a:solidFill>
              </a:rPr>
              <a:t>holik</a:t>
            </a:r>
            <a:r>
              <a:rPr lang="cs-CZ" dirty="0">
                <a:solidFill>
                  <a:schemeClr val="tx2"/>
                </a:solidFill>
              </a:rPr>
              <a:t>? Máme i jiné závislosti než alkohol - </a:t>
            </a:r>
            <a:r>
              <a:rPr lang="cs-CZ" i="1" dirty="0">
                <a:solidFill>
                  <a:schemeClr val="tx2"/>
                </a:solidFill>
              </a:rPr>
              <a:t>alkoholik</a:t>
            </a:r>
            <a:r>
              <a:rPr lang="cs-CZ" dirty="0">
                <a:solidFill>
                  <a:schemeClr val="tx2"/>
                </a:solidFill>
              </a:rPr>
              <a:t>? Jak vznikají slova podobného typu?</a:t>
            </a:r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4) Jaké jsou kolokace slova </a:t>
            </a:r>
            <a:r>
              <a:rPr lang="cs-CZ" i="1" dirty="0">
                <a:solidFill>
                  <a:schemeClr val="tx2"/>
                </a:solidFill>
              </a:rPr>
              <a:t>Rom</a:t>
            </a:r>
            <a:r>
              <a:rPr lang="cs-CZ" dirty="0">
                <a:solidFill>
                  <a:schemeClr val="tx2"/>
                </a:solidFill>
              </a:rPr>
              <a:t> v publicistice?</a:t>
            </a:r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5) Jací čeští autoři nejčastěji používají výraz </a:t>
            </a:r>
            <a:r>
              <a:rPr lang="cs-CZ" i="1" dirty="0">
                <a:solidFill>
                  <a:schemeClr val="tx2"/>
                </a:solidFill>
              </a:rPr>
              <a:t>kočenka</a:t>
            </a:r>
            <a:r>
              <a:rPr lang="cs-CZ" dirty="0">
                <a:solidFill>
                  <a:schemeClr val="tx2"/>
                </a:solidFill>
              </a:rPr>
              <a:t>? Podívejte se do největšího korpusu SYN a pomocí Frekvence (&gt; Vlastní &gt; </a:t>
            </a:r>
            <a:r>
              <a:rPr lang="cs-CZ" dirty="0" err="1">
                <a:solidFill>
                  <a:schemeClr val="tx2"/>
                </a:solidFill>
              </a:rPr>
              <a:t>doc.author</a:t>
            </a:r>
            <a:r>
              <a:rPr lang="cs-CZ" dirty="0">
                <a:solidFill>
                  <a:schemeClr val="tx2"/>
                </a:solidFill>
              </a:rPr>
              <a:t>) si zobrazte seznam autorů.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>
            <a:normAutofit/>
          </a:bodyPr>
          <a:lstStyle/>
          <a:p>
            <a:r>
              <a:rPr lang="cs-CZ" dirty="0"/>
              <a:t>Nápověda, manuál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670" y="903767"/>
            <a:ext cx="9473609" cy="57552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Všechny </a:t>
            </a:r>
            <a:r>
              <a:rPr lang="cs-CZ" sz="2000" dirty="0">
                <a:solidFill>
                  <a:schemeClr val="accent3"/>
                </a:solidFill>
              </a:rPr>
              <a:t>funkce korpusového vyhledávače </a:t>
            </a:r>
            <a:r>
              <a:rPr lang="cs-CZ" sz="2000" dirty="0" err="1"/>
              <a:t>KonText</a:t>
            </a:r>
            <a:r>
              <a:rPr lang="cs-CZ" sz="2000" dirty="0"/>
              <a:t> jsou podrobně vysvětleny v manuálu na následující adrese: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000" dirty="0"/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hlinkClick r:id="rId2"/>
              </a:rPr>
              <a:t>https://wiki.korpus.cz/doku.php/manualy:kontext:index</a:t>
            </a: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000" i="1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Detailní popis, jak lze vyhledávat v korpusu (s mnoha názornými ukázkami a příklady), je zahrnut v </a:t>
            </a:r>
            <a:r>
              <a:rPr lang="cs-CZ" sz="2000" dirty="0">
                <a:solidFill>
                  <a:schemeClr val="accent4"/>
                </a:solidFill>
              </a:rPr>
              <a:t>kurzu práce s korpusem</a:t>
            </a:r>
            <a:r>
              <a:rPr lang="cs-CZ" sz="2000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000" dirty="0"/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hlinkClick r:id="rId3"/>
              </a:rPr>
              <a:t>https://wiki.korpus.cz/doku.php/kurz:uvod</a:t>
            </a:r>
            <a:endParaRPr lang="cs-CZ" sz="2000" dirty="0"/>
          </a:p>
          <a:p>
            <a:pPr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s-CZ" sz="2600" dirty="0"/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200" dirty="0"/>
              <a:t>V případě potíží s vyhledáváním je také se možné kdykoliv obrátit na </a:t>
            </a:r>
            <a:r>
              <a:rPr lang="cs-CZ" sz="2200" dirty="0">
                <a:solidFill>
                  <a:schemeClr val="accent1"/>
                </a:solidFill>
              </a:rPr>
              <a:t>korpusovou poradnu</a:t>
            </a:r>
            <a:r>
              <a:rPr lang="cs-CZ" sz="2200" dirty="0"/>
              <a:t>:</a:t>
            </a:r>
          </a:p>
          <a:p>
            <a:pPr algn="ctr"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200" dirty="0">
                <a:hlinkClick r:id="rId4"/>
              </a:rPr>
              <a:t>https://podpora.korpus.cz/projects/poradna/boards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a sekundární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KonText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Tomáš Machálek (2014): </a:t>
            </a:r>
            <a:r>
              <a:rPr lang="cs-CZ" dirty="0" err="1"/>
              <a:t>KonText</a:t>
            </a:r>
            <a:r>
              <a:rPr lang="cs-CZ" dirty="0"/>
              <a:t> – aplikace pro práci s jazykovými korpusy. FF UK, Praha. Dostupný z WWW: &lt;</a:t>
            </a:r>
            <a:r>
              <a:rPr lang="cs-CZ" dirty="0">
                <a:hlinkClick r:id="rId2" tooltip="http://kontext.korpus.cz"/>
              </a:rPr>
              <a:t>http://kontext.korpus.</a:t>
            </a:r>
            <a:r>
              <a:rPr lang="cs-CZ" dirty="0" err="1">
                <a:hlinkClick r:id="rId2" tooltip="http://kontext.korpus.cz"/>
              </a:rPr>
              <a:t>cz</a:t>
            </a:r>
            <a:r>
              <a:rPr lang="cs-CZ" dirty="0"/>
              <a:t>&gt;.</a:t>
            </a:r>
          </a:p>
          <a:p>
            <a:r>
              <a:rPr lang="cs-CZ" dirty="0"/>
              <a:t>Manuál rozhraní </a:t>
            </a:r>
            <a:r>
              <a:rPr lang="cs-CZ" dirty="0" err="1"/>
              <a:t>KonText</a:t>
            </a:r>
            <a:r>
              <a:rPr lang="cs-CZ" dirty="0"/>
              <a:t> :</a:t>
            </a:r>
          </a:p>
          <a:p>
            <a:pPr lvl="1"/>
            <a:r>
              <a:rPr lang="cs-CZ" dirty="0"/>
              <a:t>Cvrček, Václav - Richterová, Olga (</a:t>
            </a:r>
            <a:r>
              <a:rPr lang="cs-CZ" dirty="0" err="1"/>
              <a:t>eds</a:t>
            </a:r>
            <a:r>
              <a:rPr lang="cs-CZ" dirty="0"/>
              <a:t>). "</a:t>
            </a:r>
            <a:r>
              <a:rPr lang="cs-CZ" dirty="0" err="1"/>
              <a:t>manualy</a:t>
            </a:r>
            <a:r>
              <a:rPr lang="cs-CZ" dirty="0"/>
              <a:t>:kontext:index". </a:t>
            </a:r>
            <a:r>
              <a:rPr lang="cs-CZ" i="1" dirty="0"/>
              <a:t>Příručka ČNK</a:t>
            </a:r>
            <a:r>
              <a:rPr lang="cs-CZ" dirty="0"/>
              <a:t>. 5 Nov. 2018. Web. 20 </a:t>
            </a:r>
            <a:r>
              <a:rPr lang="cs-CZ" dirty="0" err="1"/>
              <a:t>Feb</a:t>
            </a:r>
            <a:r>
              <a:rPr lang="cs-CZ" dirty="0"/>
              <a:t>. 2019, 11:24</a:t>
            </a:r>
          </a:p>
          <a:p>
            <a:r>
              <a:rPr lang="cs-CZ" dirty="0"/>
              <a:t>Kurz práce s korpusem:</a:t>
            </a:r>
          </a:p>
          <a:p>
            <a:pPr lvl="1"/>
            <a:r>
              <a:rPr lang="cs-CZ" dirty="0"/>
              <a:t>Cvrček, Václav - Richterová, Olga (</a:t>
            </a:r>
            <a:r>
              <a:rPr lang="cs-CZ" dirty="0" err="1"/>
              <a:t>eds</a:t>
            </a:r>
            <a:r>
              <a:rPr lang="cs-CZ" dirty="0"/>
              <a:t>). "kurz:</a:t>
            </a:r>
            <a:r>
              <a:rPr lang="cs-CZ" dirty="0" err="1"/>
              <a:t>uvod</a:t>
            </a:r>
            <a:r>
              <a:rPr lang="cs-CZ" dirty="0"/>
              <a:t>". </a:t>
            </a:r>
            <a:r>
              <a:rPr lang="cs-CZ" i="1" dirty="0"/>
              <a:t>Příručka ČNK</a:t>
            </a:r>
            <a:r>
              <a:rPr lang="cs-CZ" dirty="0"/>
              <a:t>. 13 </a:t>
            </a:r>
            <a:r>
              <a:rPr lang="cs-CZ" dirty="0" err="1"/>
              <a:t>Aug</a:t>
            </a:r>
            <a:r>
              <a:rPr lang="cs-CZ" dirty="0"/>
              <a:t>. 2018. Web. 20 </a:t>
            </a:r>
            <a:r>
              <a:rPr lang="cs-CZ" dirty="0" err="1"/>
              <a:t>Feb</a:t>
            </a:r>
            <a:r>
              <a:rPr lang="cs-CZ" dirty="0"/>
              <a:t>. 2019, 11:26</a:t>
            </a:r>
          </a:p>
          <a:p>
            <a:r>
              <a:rPr lang="cs-CZ" dirty="0"/>
              <a:t>Korpus SYN2015</a:t>
            </a:r>
          </a:p>
          <a:p>
            <a:pPr lvl="1"/>
            <a:r>
              <a:rPr lang="cs-CZ" dirty="0"/>
              <a:t>Křen, M. – Cvrček, V. – Čapka, T. – Čermáková, A. – </a:t>
            </a:r>
            <a:r>
              <a:rPr lang="cs-CZ" dirty="0" err="1"/>
              <a:t>Hnátková</a:t>
            </a:r>
            <a:r>
              <a:rPr lang="cs-CZ" dirty="0"/>
              <a:t>, M. – Chlumská, L. – Jelínek, T. – </a:t>
            </a:r>
            <a:r>
              <a:rPr lang="cs-CZ" dirty="0" err="1"/>
              <a:t>Kováříková</a:t>
            </a:r>
            <a:r>
              <a:rPr lang="cs-CZ" dirty="0"/>
              <a:t>, D. – </a:t>
            </a:r>
            <a:r>
              <a:rPr lang="cs-CZ" dirty="0" err="1"/>
              <a:t>Petkevič</a:t>
            </a:r>
            <a:r>
              <a:rPr lang="cs-CZ" dirty="0"/>
              <a:t>, V. – Procházka, P. – Skoumalová, H. – Škrabal, M. – Truneček, P. – </a:t>
            </a:r>
            <a:r>
              <a:rPr lang="cs-CZ" dirty="0" err="1"/>
              <a:t>Vondřička</a:t>
            </a:r>
            <a:r>
              <a:rPr lang="cs-CZ" dirty="0"/>
              <a:t>, P. – </a:t>
            </a:r>
            <a:r>
              <a:rPr lang="cs-CZ" dirty="0" err="1"/>
              <a:t>Zasina</a:t>
            </a:r>
            <a:r>
              <a:rPr lang="cs-CZ" dirty="0"/>
              <a:t>, A.: SYN2015: reprezentativní korpus psané češtiny. Ústav Českého národního korpusu FF UK, Praha 2015. Dostupný z WWW: http://www.korpus.</a:t>
            </a:r>
            <a:r>
              <a:rPr lang="cs-CZ" dirty="0" err="1"/>
              <a:t>cz</a:t>
            </a:r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Práce s korpusem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68189"/>
            <a:ext cx="8596668" cy="5400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s korpusem coby souborem textů (s různými značkami u slov a informacemi o textech) nelze pracovat přímo jako s klasickým textem, ale skrze rozhraní nebo nějaký korpusový nástroj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většina rozhraní (např. </a:t>
            </a:r>
            <a:r>
              <a:rPr lang="cs-CZ" sz="2000" dirty="0" err="1"/>
              <a:t>KonText</a:t>
            </a:r>
            <a:r>
              <a:rPr lang="cs-CZ" sz="2000" dirty="0"/>
              <a:t>, BNC-Web, corpus.</a:t>
            </a:r>
            <a:r>
              <a:rPr lang="cs-CZ" sz="2000" dirty="0" err="1"/>
              <a:t>byu.edu</a:t>
            </a:r>
            <a:r>
              <a:rPr lang="cs-CZ" sz="2000" dirty="0"/>
              <a:t>) vyžaduje </a:t>
            </a:r>
            <a:r>
              <a:rPr lang="cs-CZ" sz="2000" dirty="0">
                <a:solidFill>
                  <a:schemeClr val="tx2"/>
                </a:solidFill>
              </a:rPr>
              <a:t>krátkou registraci </a:t>
            </a:r>
            <a:r>
              <a:rPr lang="cs-CZ" sz="2000" dirty="0"/>
              <a:t>(online), kdy uživatel získá přístupové údaje (postup při registraci viz níže)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/>
              <a:t>korpusové nástroje, které korpus využívají jako zdroj dat, jsou zpravidla bez registrace, přístupné všem online (např. </a:t>
            </a:r>
            <a:r>
              <a:rPr lang="cs-CZ" sz="2000" dirty="0" err="1"/>
              <a:t>SyD</a:t>
            </a:r>
            <a:r>
              <a:rPr lang="cs-CZ" sz="2000" dirty="0"/>
              <a:t>, </a:t>
            </a:r>
            <a:r>
              <a:rPr lang="cs-CZ" sz="2000" dirty="0" err="1"/>
              <a:t>KWords</a:t>
            </a:r>
            <a:r>
              <a:rPr lang="cs-CZ" sz="2000" dirty="0"/>
              <a:t>, </a:t>
            </a:r>
            <a:r>
              <a:rPr lang="cs-CZ" sz="2000" dirty="0" err="1"/>
              <a:t>Treq</a:t>
            </a:r>
            <a:r>
              <a:rPr lang="cs-CZ" sz="2000" dirty="0"/>
              <a:t>, </a:t>
            </a:r>
            <a:r>
              <a:rPr lang="cs-CZ" sz="2000" dirty="0" err="1"/>
              <a:t>Morfio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83410"/>
            <a:ext cx="8596668" cy="963478"/>
          </a:xfrm>
        </p:spPr>
        <p:txBody>
          <a:bodyPr/>
          <a:lstStyle/>
          <a:p>
            <a:r>
              <a:rPr lang="cs-CZ" dirty="0"/>
              <a:t>Korpusový portál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14237"/>
            <a:ext cx="8596668" cy="3880773"/>
          </a:xfrm>
        </p:spPr>
        <p:txBody>
          <a:bodyPr>
            <a:normAutofit/>
          </a:bodyPr>
          <a:lstStyle/>
          <a:p>
            <a:r>
              <a:rPr lang="cs-CZ" dirty="0"/>
              <a:t>pro práci s korpusy Českého národního korpusu slouží korpusový manažer </a:t>
            </a:r>
            <a:r>
              <a:rPr lang="cs-CZ" dirty="0" err="1"/>
              <a:t>KonText</a:t>
            </a:r>
            <a:r>
              <a:rPr lang="cs-CZ" dirty="0"/>
              <a:t>, který najdete na webu </a:t>
            </a:r>
          </a:p>
          <a:p>
            <a:pPr algn="ctr">
              <a:buNone/>
            </a:pP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www.korpus.</a:t>
            </a:r>
            <a:r>
              <a:rPr lang="cs-CZ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</a:t>
            </a:r>
            <a:endParaRPr lang="cs-CZ" dirty="0"/>
          </a:p>
          <a:p>
            <a:r>
              <a:rPr lang="cs-CZ" dirty="0"/>
              <a:t>na jedné stránce </a:t>
            </a:r>
            <a:r>
              <a:rPr lang="cs-CZ" dirty="0">
                <a:solidFill>
                  <a:schemeClr val="tx2"/>
                </a:solidFill>
              </a:rPr>
              <a:t>najdete přístup ke všem korpusům, veškeré nástroje, informace i manuály k nim</a:t>
            </a:r>
          </a:p>
          <a:p>
            <a:r>
              <a:rPr lang="cs-CZ" dirty="0"/>
              <a:t>všechny nástroje a jejich používání jsou </a:t>
            </a:r>
            <a:r>
              <a:rPr lang="cs-CZ" dirty="0">
                <a:solidFill>
                  <a:schemeClr val="accent1"/>
                </a:solidFill>
              </a:rPr>
              <a:t>zdarma</a:t>
            </a:r>
          </a:p>
          <a:p>
            <a:endParaRPr lang="cs-CZ" sz="2400" dirty="0"/>
          </a:p>
          <a:p>
            <a:pPr lvl="1"/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75728F-F13A-487E-9A7E-3212A309A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342" y="3357047"/>
            <a:ext cx="5828146" cy="35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Registrace a přihlášení</a:t>
            </a:r>
          </a:p>
        </p:txBody>
      </p:sp>
      <p:pic>
        <p:nvPicPr>
          <p:cNvPr id="7" name="Zástupný symbol pro obsah 6" descr="registrace.png">
            <a:extLst>
              <a:ext uri="{FF2B5EF4-FFF2-40B4-BE49-F238E27FC236}">
                <a16:creationId xmlns:a16="http://schemas.microsoft.com/office/drawing/2014/main" id="{C47E9039-C3CF-4ABE-A612-6FD58AF3D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67080"/>
            <a:ext cx="6944504" cy="467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2960032-3DD4-424D-926F-58FD47848921}"/>
              </a:ext>
            </a:extLst>
          </p:cNvPr>
          <p:cNvCxnSpPr/>
          <p:nvPr/>
        </p:nvCxnSpPr>
        <p:spPr>
          <a:xfrm>
            <a:off x="5624945" y="942109"/>
            <a:ext cx="1773382" cy="34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1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Korpusový vyhledávač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627321"/>
            <a:ext cx="8596668" cy="57412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úvodní vyhledávací pole vyhledávače </a:t>
            </a:r>
            <a:r>
              <a:rPr lang="cs-CZ" sz="2000" dirty="0" err="1"/>
              <a:t>KonText</a:t>
            </a:r>
            <a:r>
              <a:rPr lang="cs-CZ" sz="2000" dirty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kon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45" y="1374997"/>
            <a:ext cx="8770885" cy="4993906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Korpusový vyhledávač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627321"/>
            <a:ext cx="8596668" cy="574120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/>
              <a:t>Příklad zobrazení výsledků ve vyhledávači </a:t>
            </a:r>
            <a:r>
              <a:rPr lang="cs-CZ" sz="2000" dirty="0" err="1"/>
              <a:t>KonText</a:t>
            </a:r>
            <a:r>
              <a:rPr lang="cs-CZ" sz="2000" dirty="0"/>
              <a:t> – </a:t>
            </a:r>
            <a:r>
              <a:rPr lang="cs-CZ" sz="1600" dirty="0"/>
              <a:t>vyhledané slovo </a:t>
            </a:r>
            <a:r>
              <a:rPr lang="cs-CZ" sz="1600" i="1" dirty="0"/>
              <a:t>kočka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kontex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5" y="1424763"/>
            <a:ext cx="8739602" cy="4954772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Vyhledávání – typy dotazu</a:t>
            </a:r>
          </a:p>
        </p:txBody>
      </p:sp>
      <p:pic>
        <p:nvPicPr>
          <p:cNvPr id="4" name="Zástupný symbol pro obsah 3" descr="typydotaz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144" y="1044208"/>
            <a:ext cx="8411750" cy="5249008"/>
          </a:xfrm>
        </p:spPr>
      </p:pic>
      <p:sp>
        <p:nvSpPr>
          <p:cNvPr id="5" name="TextovéPole 4"/>
          <p:cNvSpPr txBox="1"/>
          <p:nvPr/>
        </p:nvSpPr>
        <p:spPr>
          <a:xfrm>
            <a:off x="4274289" y="3168500"/>
            <a:ext cx="4646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různé typy dotazu umožňují hledat tvary slov, více slov či slova podle slovního druhu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Přímá spojovací šipka 6"/>
          <p:cNvCxnSpPr>
            <a:stCxn id="5" idx="1"/>
          </p:cNvCxnSpPr>
          <p:nvPr/>
        </p:nvCxnSpPr>
        <p:spPr>
          <a:xfrm flipH="1">
            <a:off x="2753833" y="3491666"/>
            <a:ext cx="1520456" cy="250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Využití korpusů ve výuce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303" y="150607"/>
            <a:ext cx="8596668" cy="860612"/>
          </a:xfrm>
        </p:spPr>
        <p:txBody>
          <a:bodyPr/>
          <a:lstStyle/>
          <a:p>
            <a:r>
              <a:rPr lang="cs-CZ" dirty="0"/>
              <a:t>Základní pojmy pro vyhledávání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968189"/>
            <a:ext cx="8596668" cy="5400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Jak vyhledat konkrétní slovní tvar = </a:t>
            </a:r>
            <a:r>
              <a:rPr lang="cs-CZ" sz="2000" i="1" dirty="0" err="1">
                <a:solidFill>
                  <a:schemeClr val="accent1"/>
                </a:solidFill>
              </a:rPr>
              <a:t>word</a:t>
            </a:r>
            <a:r>
              <a:rPr lang="cs-CZ" sz="2000" i="1" dirty="0">
                <a:solidFill>
                  <a:schemeClr val="accent1"/>
                </a:solidFill>
              </a:rPr>
              <a:t>? </a:t>
            </a:r>
            <a:r>
              <a:rPr lang="cs-CZ" sz="2000" dirty="0">
                <a:solidFill>
                  <a:schemeClr val="accent1"/>
                </a:solidFill>
              </a:rPr>
              <a:t>(Typ dotazu: „slovní tvar“)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tento typ dotazu vyhledá slovo jen v zadaném tvaru (např. </a:t>
            </a:r>
            <a:r>
              <a:rPr lang="cs-CZ" sz="2000" i="1" dirty="0" err="1">
                <a:solidFill>
                  <a:schemeClr val="tx2"/>
                </a:solidFill>
              </a:rPr>
              <a:t>bysme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r>
              <a:rPr lang="cs-CZ" sz="2000" i="1" dirty="0">
                <a:solidFill>
                  <a:schemeClr val="tx2"/>
                </a:solidFill>
              </a:rPr>
              <a:t>udělal</a:t>
            </a:r>
            <a:r>
              <a:rPr lang="cs-CZ" sz="2000" dirty="0">
                <a:solidFill>
                  <a:schemeClr val="tx2"/>
                </a:solidFill>
              </a:rPr>
              <a:t>, </a:t>
            </a:r>
            <a:r>
              <a:rPr lang="cs-CZ" sz="2000" i="1" dirty="0">
                <a:solidFill>
                  <a:schemeClr val="tx2"/>
                </a:solidFill>
              </a:rPr>
              <a:t>filozofická</a:t>
            </a:r>
            <a:r>
              <a:rPr lang="cs-CZ" sz="2000" dirty="0">
                <a:solidFill>
                  <a:schemeClr val="tx2"/>
                </a:solidFill>
              </a:rPr>
              <a:t> apod.)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hodí se pro hledání konkrétního tvaru (i nestandardního)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do pole „dotaz“ vepíšeme konkrétní tvar, který chceme hledat (např. </a:t>
            </a:r>
            <a:r>
              <a:rPr lang="cs-CZ" sz="2000" i="1" dirty="0">
                <a:solidFill>
                  <a:schemeClr val="tx2"/>
                </a:solidFill>
              </a:rPr>
              <a:t>nevyvrátily</a:t>
            </a:r>
            <a:r>
              <a:rPr lang="cs-CZ" sz="20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200000"/>
              </a:lnSpc>
              <a:spcBef>
                <a:spcPts val="0"/>
              </a:spcBef>
              <a:buNone/>
              <a:defRPr/>
            </a:pPr>
            <a:r>
              <a:rPr lang="cs-CZ" sz="2000" dirty="0">
                <a:solidFill>
                  <a:schemeClr val="accent1"/>
                </a:solidFill>
              </a:rPr>
              <a:t>Jak vyhledat základní (slovníkový) tvar = </a:t>
            </a:r>
            <a:r>
              <a:rPr lang="cs-CZ" sz="2000" i="1" dirty="0">
                <a:solidFill>
                  <a:schemeClr val="accent1"/>
                </a:solidFill>
              </a:rPr>
              <a:t>lemma? </a:t>
            </a:r>
            <a:r>
              <a:rPr lang="cs-CZ" sz="2000" dirty="0">
                <a:solidFill>
                  <a:schemeClr val="accent1"/>
                </a:solidFill>
              </a:rPr>
              <a:t>(Typ dotazu: „lemma“)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s-CZ" sz="2000" dirty="0">
                <a:solidFill>
                  <a:schemeClr val="tx2"/>
                </a:solidFill>
              </a:rPr>
              <a:t>tento typ dotazu vyhledá slovo </a:t>
            </a:r>
            <a:r>
              <a:rPr lang="cs-CZ" sz="2000" dirty="0"/>
              <a:t>ve všech jeho tvarech (</a:t>
            </a:r>
            <a:r>
              <a:rPr lang="cs-CZ" sz="2000" i="1" dirty="0"/>
              <a:t>kočka</a:t>
            </a:r>
            <a:r>
              <a:rPr lang="cs-CZ" sz="2000" dirty="0"/>
              <a:t> &gt; </a:t>
            </a:r>
            <a:r>
              <a:rPr lang="cs-CZ" sz="2000" i="1" dirty="0"/>
              <a:t>kočce, kočkám, kočkou;</a:t>
            </a:r>
            <a:r>
              <a:rPr lang="cs-CZ" sz="2000" dirty="0"/>
              <a:t> </a:t>
            </a:r>
            <a:r>
              <a:rPr lang="cs-CZ" sz="2000" i="1" dirty="0"/>
              <a:t>jít</a:t>
            </a:r>
            <a:r>
              <a:rPr lang="cs-CZ" sz="2000" dirty="0"/>
              <a:t> &gt; </a:t>
            </a:r>
            <a:r>
              <a:rPr lang="cs-CZ" sz="2000" i="1" dirty="0"/>
              <a:t>jdu, šla, pojďme </a:t>
            </a:r>
            <a:r>
              <a:rPr lang="cs-CZ" sz="2000" dirty="0"/>
              <a:t>apod.)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hodí se pro vyhledání všech výskytů slova (když nám nejde o jeden tvar nebo když chceme zjistit, v jakém tvaru se slovo nejčastěji vyskytuje – důležitá informace především ve výuce cizího jazyka)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do pole „dotaz“ – vepíšeme vždy základní tvar slova (např. </a:t>
            </a:r>
            <a:r>
              <a:rPr lang="cs-CZ" sz="2000" i="1" dirty="0"/>
              <a:t>jít, kočka, bledý</a:t>
            </a:r>
            <a:r>
              <a:rPr lang="cs-CZ" sz="2000" dirty="0"/>
              <a:t>, nikoli </a:t>
            </a:r>
            <a:r>
              <a:rPr lang="cs-CZ" sz="2000" i="1" dirty="0"/>
              <a:t>šel, kočkami, bledých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176227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3058</TotalTime>
  <Words>1879</Words>
  <Application>Microsoft Office PowerPoint</Application>
  <PresentationFormat>Širokoúhlá obrazovka</PresentationFormat>
  <Paragraphs>176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Trebuchet MS</vt:lpstr>
      <vt:lpstr>Wingdings 3</vt:lpstr>
      <vt:lpstr>Faseta</vt:lpstr>
      <vt:lpstr>KonText</vt:lpstr>
      <vt:lpstr>Program lekce</vt:lpstr>
      <vt:lpstr>Práce s korpusem</vt:lpstr>
      <vt:lpstr>Korpusový portál</vt:lpstr>
      <vt:lpstr>Registrace a přihlášení</vt:lpstr>
      <vt:lpstr>Korpusový vyhledávač</vt:lpstr>
      <vt:lpstr>Korpusový vyhledávač</vt:lpstr>
      <vt:lpstr>Vyhledávání – typy dotazu</vt:lpstr>
      <vt:lpstr>Základní pojmy pro vyhledávání I.</vt:lpstr>
      <vt:lpstr>Základní pojmy pro vyhledávání II.</vt:lpstr>
      <vt:lpstr>Základní pojmy pro vyhledávání III.</vt:lpstr>
      <vt:lpstr>Zobrazení výsledků hledání</vt:lpstr>
      <vt:lpstr>KonText – výsledky hledání (lemma kočka)</vt:lpstr>
      <vt:lpstr>Rozšířené funkce vyhledávací tabulky</vt:lpstr>
      <vt:lpstr>Specifikace kontextu - zadání</vt:lpstr>
      <vt:lpstr>Specifikace kontext – výsledek Zadání: korpus: syn2015, typ dotazu: základní, vyhledávané slovo kočka, specifikace kontextu: 5 slov vlevo i vpravo, lemmata: mňoukat, příst, volba: kteroukoli</vt:lpstr>
      <vt:lpstr>Omezení hledání</vt:lpstr>
      <vt:lpstr>Další práce s výsledky hledání</vt:lpstr>
      <vt:lpstr>Funkce frekvence (v menu)</vt:lpstr>
      <vt:lpstr>Funkce Frekvence (výsledky)</vt:lpstr>
      <vt:lpstr>Funkce kolokace (v menu)</vt:lpstr>
      <vt:lpstr>Funkce Kolokace(výsledky)</vt:lpstr>
      <vt:lpstr>Funkce Filtr (v menu)</vt:lpstr>
      <vt:lpstr>Filtr (zadání)</vt:lpstr>
      <vt:lpstr>Funkce Filtr(výsledky)</vt:lpstr>
      <vt:lpstr>Úkoly</vt:lpstr>
      <vt:lpstr>Nápověda, manuál</vt:lpstr>
      <vt:lpstr>Citace a sekundární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Šormová</dc:creator>
  <cp:lastModifiedBy>Barbora Kukrechtová</cp:lastModifiedBy>
  <cp:revision>15</cp:revision>
  <dcterms:created xsi:type="dcterms:W3CDTF">2016-12-22T22:00:05Z</dcterms:created>
  <dcterms:modified xsi:type="dcterms:W3CDTF">2019-03-11T08:00:11Z</dcterms:modified>
</cp:coreProperties>
</file>