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A854BDD-E327-4667-9D1E-F6F2E2B047FB}">
  <a:tblStyle styleId="{3A854BDD-E327-4667-9D1E-F6F2E2B047F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Hungary" TargetMode="External"/><Relationship Id="rId3" Type="http://schemas.openxmlformats.org/officeDocument/2006/relationships/hyperlink" Target="https://en.wikipedia.org/wiki/Slovakia" TargetMode="External"/><Relationship Id="rId4" Type="http://schemas.openxmlformats.org/officeDocument/2006/relationships/hyperlink" Target="https://en.wikipedia.org/wiki/Poland" TargetMode="External"/><Relationship Id="rId5" Type="http://schemas.openxmlformats.org/officeDocument/2006/relationships/hyperlink" Target="https://en.wikipedia.org/wiki/Czech_Republic"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visegradgroup.eu/congress-of-visegrad/gyorgy-racz-the-congres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cf0cf171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cf0cf171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cf0cf1716_1_2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cf0cf1716_1_2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222222"/>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fbdc30b8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fbdc30b8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rgbClr val="404040"/>
                </a:solidFill>
                <a:highlight>
                  <a:schemeClr val="lt1"/>
                </a:highlight>
              </a:rPr>
              <a:t>10 new countries - Cyprus, the Czech Republic, Estonia, Hungary, Latvia, Lithuania, Malta, Poland, the Slovak Republic, and Slovenia - together representing more than 100 million citizens, joining the European Union</a:t>
            </a:r>
            <a:endParaRPr sz="1000">
              <a:solidFill>
                <a:srgbClr val="404040"/>
              </a:solidFill>
              <a:highlight>
                <a:schemeClr val="lt1"/>
              </a:highlight>
            </a:endParaRPr>
          </a:p>
          <a:p>
            <a:pPr indent="0" lvl="0" marL="0" rtl="0" algn="l">
              <a:lnSpc>
                <a:spcPct val="115000"/>
              </a:lnSpc>
              <a:spcBef>
                <a:spcPts val="1600"/>
              </a:spcBef>
              <a:spcAft>
                <a:spcPts val="0"/>
              </a:spcAft>
              <a:buNone/>
            </a:pPr>
            <a:r>
              <a:rPr b="1" lang="en" sz="1000">
                <a:solidFill>
                  <a:srgbClr val="404040"/>
                </a:solidFill>
                <a:highlight>
                  <a:schemeClr val="lt1"/>
                </a:highlight>
              </a:rPr>
              <a:t>Referendums</a:t>
            </a:r>
            <a:endParaRPr b="1" sz="1000">
              <a:solidFill>
                <a:srgbClr val="404040"/>
              </a:solidFill>
              <a:highlight>
                <a:schemeClr val="lt1"/>
              </a:highlight>
            </a:endParaRPr>
          </a:p>
          <a:p>
            <a:pPr indent="-292100" lvl="0" marL="914400" rtl="0" algn="l">
              <a:lnSpc>
                <a:spcPct val="115000"/>
              </a:lnSpc>
              <a:spcBef>
                <a:spcPts val="1600"/>
              </a:spcBef>
              <a:spcAft>
                <a:spcPts val="0"/>
              </a:spcAft>
              <a:buClr>
                <a:schemeClr val="dk1"/>
              </a:buClr>
              <a:buSzPts val="1000"/>
              <a:buFont typeface="Verdana"/>
              <a:buChar char="-"/>
            </a:pPr>
            <a:r>
              <a:rPr lang="en" sz="1000">
                <a:solidFill>
                  <a:schemeClr val="dk1"/>
                </a:solidFill>
                <a:uFill>
                  <a:noFill/>
                </a:uFill>
                <a:hlinkClick r:id="rId2"/>
              </a:rPr>
              <a:t>Hungary</a:t>
            </a:r>
            <a:r>
              <a:rPr lang="en" sz="1000">
                <a:solidFill>
                  <a:schemeClr val="dk1"/>
                </a:solidFill>
              </a:rPr>
              <a:t> — 83.8% in favour, turnout 45.6%</a:t>
            </a:r>
            <a:endParaRPr sz="1000">
              <a:solidFill>
                <a:schemeClr val="dk1"/>
              </a:solidFill>
            </a:endParaRPr>
          </a:p>
          <a:p>
            <a:pPr indent="-292100" lvl="0" marL="914400" rtl="0" algn="l">
              <a:lnSpc>
                <a:spcPct val="115000"/>
              </a:lnSpc>
              <a:spcBef>
                <a:spcPts val="0"/>
              </a:spcBef>
              <a:spcAft>
                <a:spcPts val="0"/>
              </a:spcAft>
              <a:buClr>
                <a:schemeClr val="dk1"/>
              </a:buClr>
              <a:buSzPts val="1000"/>
              <a:buFont typeface="Verdana"/>
              <a:buChar char="-"/>
            </a:pPr>
            <a:r>
              <a:rPr lang="en" sz="1000">
                <a:solidFill>
                  <a:schemeClr val="dk1"/>
                </a:solidFill>
                <a:uFill>
                  <a:noFill/>
                </a:uFill>
                <a:hlinkClick r:id="rId3"/>
              </a:rPr>
              <a:t>Slovakia</a:t>
            </a:r>
            <a:r>
              <a:rPr lang="en" sz="1000">
                <a:solidFill>
                  <a:schemeClr val="dk1"/>
                </a:solidFill>
              </a:rPr>
              <a:t> — 93.7% in favour, turnout 52.1%</a:t>
            </a:r>
            <a:endParaRPr sz="1000">
              <a:solidFill>
                <a:schemeClr val="dk1"/>
              </a:solidFill>
            </a:endParaRPr>
          </a:p>
          <a:p>
            <a:pPr indent="-292100" lvl="0" marL="914400" rtl="0" algn="l">
              <a:lnSpc>
                <a:spcPct val="115000"/>
              </a:lnSpc>
              <a:spcBef>
                <a:spcPts val="0"/>
              </a:spcBef>
              <a:spcAft>
                <a:spcPts val="0"/>
              </a:spcAft>
              <a:buClr>
                <a:schemeClr val="dk1"/>
              </a:buClr>
              <a:buSzPts val="1000"/>
              <a:buFont typeface="Verdana"/>
              <a:buChar char="-"/>
            </a:pPr>
            <a:r>
              <a:rPr lang="en" sz="1000">
                <a:solidFill>
                  <a:schemeClr val="dk1"/>
                </a:solidFill>
                <a:uFill>
                  <a:noFill/>
                </a:uFill>
                <a:hlinkClick r:id="rId4"/>
              </a:rPr>
              <a:t>Poland</a:t>
            </a:r>
            <a:r>
              <a:rPr lang="en" sz="1000">
                <a:solidFill>
                  <a:schemeClr val="dk1"/>
                </a:solidFill>
              </a:rPr>
              <a:t> — 77.5% in favour, turnout 58.9%</a:t>
            </a:r>
            <a:endParaRPr sz="1000">
              <a:solidFill>
                <a:schemeClr val="dk1"/>
              </a:solidFill>
            </a:endParaRPr>
          </a:p>
          <a:p>
            <a:pPr indent="-292100" lvl="0" marL="914400" rtl="0" algn="l">
              <a:lnSpc>
                <a:spcPct val="115000"/>
              </a:lnSpc>
              <a:spcBef>
                <a:spcPts val="0"/>
              </a:spcBef>
              <a:spcAft>
                <a:spcPts val="0"/>
              </a:spcAft>
              <a:buClr>
                <a:schemeClr val="dk1"/>
              </a:buClr>
              <a:buSzPts val="1000"/>
              <a:buFont typeface="Verdana"/>
              <a:buChar char="-"/>
            </a:pPr>
            <a:r>
              <a:rPr lang="en" sz="1000">
                <a:solidFill>
                  <a:schemeClr val="dk1"/>
                </a:solidFill>
                <a:uFill>
                  <a:noFill/>
                </a:uFill>
                <a:hlinkClick r:id="rId5"/>
              </a:rPr>
              <a:t>Czech Republic</a:t>
            </a:r>
            <a:r>
              <a:rPr lang="en" sz="1000">
                <a:solidFill>
                  <a:schemeClr val="dk1"/>
                </a:solidFill>
              </a:rPr>
              <a:t> — 77.3% in favour, turnout 55.2%</a:t>
            </a:r>
            <a:endParaRPr sz="1000">
              <a:solidFill>
                <a:srgbClr val="222222"/>
              </a:solidFill>
            </a:endParaRPr>
          </a:p>
          <a:p>
            <a:pPr indent="0" lvl="0" marL="0" rtl="0" algn="l">
              <a:lnSpc>
                <a:spcPct val="115000"/>
              </a:lnSpc>
              <a:spcBef>
                <a:spcPts val="1600"/>
              </a:spcBef>
              <a:spcAft>
                <a:spcPts val="0"/>
              </a:spcAft>
              <a:buClr>
                <a:srgbClr val="000000"/>
              </a:buClr>
              <a:buSzPts val="1100"/>
              <a:buFont typeface="Arial"/>
              <a:buNone/>
            </a:pPr>
            <a:r>
              <a:t/>
            </a:r>
            <a:endParaRPr sz="1000">
              <a:solidFill>
                <a:schemeClr val="dk2"/>
              </a:solidFill>
            </a:endParaRPr>
          </a:p>
          <a:p>
            <a:pPr indent="-292100" lvl="0" marL="457200" rtl="0" algn="l">
              <a:lnSpc>
                <a:spcPct val="115000"/>
              </a:lnSpc>
              <a:spcBef>
                <a:spcPts val="1600"/>
              </a:spcBef>
              <a:spcAft>
                <a:spcPts val="0"/>
              </a:spcAft>
              <a:buClr>
                <a:srgbClr val="404040"/>
              </a:buClr>
              <a:buSzPts val="1000"/>
              <a:buChar char="-"/>
            </a:pPr>
            <a:r>
              <a:t/>
            </a:r>
            <a:endParaRPr sz="1000">
              <a:solidFill>
                <a:srgbClr val="404040"/>
              </a:solidFill>
              <a:highlight>
                <a:schemeClr val="lt1"/>
              </a:highlight>
            </a:endParaRPr>
          </a:p>
          <a:p>
            <a:pPr indent="0" lvl="0" marL="0" rtl="0" algn="l">
              <a:lnSpc>
                <a:spcPct val="115000"/>
              </a:lnSpc>
              <a:spcBef>
                <a:spcPts val="1600"/>
              </a:spcBef>
              <a:spcAft>
                <a:spcPts val="0"/>
              </a:spcAft>
              <a:buClr>
                <a:schemeClr val="dk1"/>
              </a:buClr>
              <a:buSzPts val="1100"/>
              <a:buFont typeface="Arial"/>
              <a:buNone/>
            </a:pPr>
            <a:r>
              <a:t/>
            </a:r>
            <a:endParaRPr sz="1000">
              <a:solidFill>
                <a:srgbClr val="404040"/>
              </a:solidFill>
              <a:highlight>
                <a:schemeClr val="lt1"/>
              </a:highlight>
            </a:endParaRPr>
          </a:p>
          <a:p>
            <a:pPr indent="0" lvl="0" marL="0" rtl="0" algn="l">
              <a:spcBef>
                <a:spcPts val="1600"/>
              </a:spcBef>
              <a:spcAft>
                <a:spcPts val="0"/>
              </a:spcAft>
              <a:buNone/>
            </a:pPr>
            <a:r>
              <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cf0cf1716_1_2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cf0cf1716_1_2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246548e4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246548e4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cf0cf1716_1_1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cf0cf1716_1_1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cf0cf1716_1_2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cf0cf1716_1_2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0a0dcd5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0a0dcd5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4cf0cf1716_1_1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cf0cf1716_1_1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25ac9dd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25ac9dd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cf0cf1716_1_1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cf0cf1716_1_1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cf0cf1716_1_19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cf0cf1716_1_1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cf0cf1716_1_1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cf0cf1716_1_1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cf0cf1716_1_1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cf0cf1716_1_1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cf0cf1716_1_1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cf0cf1716_1_1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cf0cf171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cf0cf171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000">
                <a:solidFill>
                  <a:schemeClr val="dk1"/>
                </a:solidFill>
                <a:latin typeface="Verdana"/>
                <a:ea typeface="Verdana"/>
                <a:cs typeface="Verdana"/>
                <a:sym typeface="Verdana"/>
              </a:rPr>
              <a:t>The Visegrad Group was formed on 15th February 1991 at a meeting of the President of the Czechoslovak Republic, Václav Havel, the President of the Republic of Poland, Lech Wałęsa, and the Prime Minister of the Republic of Hungary, József Antall. This high-level meeting in Visegrad, Hungary, created an imaginary historical arch linking the idea of this meeting to the idea of a similar meeting, which took place there in 1335 and was attended by John of Luxembourg, King of Bohemia, Charles I of Anjou (Charles Robert), King of Hungary, and Casimir III, King of Poland. The central motif of the two meetings was the desire to intensify mutual cooperation and friendship among the three Central European states (see </a:t>
            </a:r>
            <a:r>
              <a:rPr lang="en" sz="1000" u="sng">
                <a:solidFill>
                  <a:srgbClr val="6B5060"/>
                </a:solidFill>
                <a:latin typeface="Verdana"/>
                <a:ea typeface="Verdana"/>
                <a:cs typeface="Verdana"/>
                <a:sym typeface="Verdana"/>
                <a:hlinkClick r:id="rId2"/>
              </a:rPr>
              <a:t>more on the 1335 Visegrád congress</a:t>
            </a:r>
            <a:r>
              <a:rPr lang="en" sz="1000">
                <a:solidFill>
                  <a:schemeClr val="dk1"/>
                </a:solidFill>
                <a:latin typeface="Verdana"/>
                <a:ea typeface="Verdana"/>
                <a:cs typeface="Verdana"/>
                <a:sym typeface="Verdana"/>
              </a:rPr>
              <a:t>).</a:t>
            </a:r>
            <a:endParaRPr sz="10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Verdana"/>
                <a:ea typeface="Verdana"/>
                <a:cs typeface="Verdana"/>
                <a:sym typeface="Verdana"/>
              </a:rPr>
              <a:t>The formation of the Visegrad Group was motivated by four factors of decisive relevance:</a:t>
            </a:r>
            <a:endParaRPr sz="1000">
              <a:solidFill>
                <a:schemeClr val="dk1"/>
              </a:solidFill>
              <a:latin typeface="Verdana"/>
              <a:ea typeface="Verdana"/>
              <a:cs typeface="Verdana"/>
              <a:sym typeface="Verdana"/>
            </a:endParaRPr>
          </a:p>
          <a:p>
            <a:pPr indent="-292100" lvl="0" marL="698500" rtl="0" algn="l">
              <a:lnSpc>
                <a:spcPct val="115000"/>
              </a:lnSpc>
              <a:spcBef>
                <a:spcPts val="200"/>
              </a:spcBef>
              <a:spcAft>
                <a:spcPts val="0"/>
              </a:spcAft>
              <a:buClr>
                <a:schemeClr val="dk1"/>
              </a:buClr>
              <a:buSzPts val="1000"/>
              <a:buFont typeface="Verdana"/>
              <a:buAutoNum type="arabicPeriod"/>
            </a:pPr>
            <a:r>
              <a:rPr lang="en" sz="1000">
                <a:solidFill>
                  <a:schemeClr val="dk1"/>
                </a:solidFill>
                <a:latin typeface="Verdana"/>
                <a:ea typeface="Verdana"/>
                <a:cs typeface="Verdana"/>
                <a:sym typeface="Verdana"/>
              </a:rPr>
              <a:t>the desire to eliminate the remnants of the communist bloc in Central Europe;</a:t>
            </a:r>
            <a:endParaRPr sz="1000">
              <a:solidFill>
                <a:schemeClr val="dk1"/>
              </a:solidFill>
              <a:latin typeface="Verdana"/>
              <a:ea typeface="Verdana"/>
              <a:cs typeface="Verdana"/>
              <a:sym typeface="Verdana"/>
            </a:endParaRPr>
          </a:p>
          <a:p>
            <a:pPr indent="-292100" lvl="0" marL="698500" rtl="0" algn="l">
              <a:lnSpc>
                <a:spcPct val="115000"/>
              </a:lnSpc>
              <a:spcBef>
                <a:spcPts val="0"/>
              </a:spcBef>
              <a:spcAft>
                <a:spcPts val="0"/>
              </a:spcAft>
              <a:buClr>
                <a:schemeClr val="dk1"/>
              </a:buClr>
              <a:buSzPts val="1000"/>
              <a:buFont typeface="Verdana"/>
              <a:buAutoNum type="arabicPeriod"/>
            </a:pPr>
            <a:r>
              <a:rPr lang="en" sz="1000">
                <a:solidFill>
                  <a:schemeClr val="dk1"/>
                </a:solidFill>
                <a:latin typeface="Verdana"/>
                <a:ea typeface="Verdana"/>
                <a:cs typeface="Verdana"/>
                <a:sym typeface="Verdana"/>
              </a:rPr>
              <a:t>the desire to overcome historic animosities between Central European countries;</a:t>
            </a:r>
            <a:endParaRPr sz="1000">
              <a:solidFill>
                <a:schemeClr val="dk1"/>
              </a:solidFill>
              <a:latin typeface="Verdana"/>
              <a:ea typeface="Verdana"/>
              <a:cs typeface="Verdana"/>
              <a:sym typeface="Verdana"/>
            </a:endParaRPr>
          </a:p>
          <a:p>
            <a:pPr indent="-292100" lvl="0" marL="698500" rtl="0" algn="l">
              <a:lnSpc>
                <a:spcPct val="115000"/>
              </a:lnSpc>
              <a:spcBef>
                <a:spcPts val="0"/>
              </a:spcBef>
              <a:spcAft>
                <a:spcPts val="0"/>
              </a:spcAft>
              <a:buClr>
                <a:schemeClr val="dk1"/>
              </a:buClr>
              <a:buSzPts val="1000"/>
              <a:buFont typeface="Verdana"/>
              <a:buAutoNum type="arabicPeriod"/>
            </a:pPr>
            <a:r>
              <a:rPr lang="en" sz="1000">
                <a:solidFill>
                  <a:schemeClr val="dk1"/>
                </a:solidFill>
                <a:latin typeface="Verdana"/>
                <a:ea typeface="Verdana"/>
                <a:cs typeface="Verdana"/>
                <a:sym typeface="Verdana"/>
              </a:rPr>
              <a:t>the belief that through joint efforts it will be easier to achieve the set goals, i.e. to successfully accomplish social transformation and join in the European integration process; and</a:t>
            </a:r>
            <a:endParaRPr sz="1000">
              <a:solidFill>
                <a:schemeClr val="dk1"/>
              </a:solidFill>
              <a:latin typeface="Verdana"/>
              <a:ea typeface="Verdana"/>
              <a:cs typeface="Verdana"/>
              <a:sym typeface="Verdana"/>
            </a:endParaRPr>
          </a:p>
          <a:p>
            <a:pPr indent="-292100" lvl="0" marL="698500" rtl="0" algn="l">
              <a:lnSpc>
                <a:spcPct val="115000"/>
              </a:lnSpc>
              <a:spcBef>
                <a:spcPts val="0"/>
              </a:spcBef>
              <a:spcAft>
                <a:spcPts val="0"/>
              </a:spcAft>
              <a:buClr>
                <a:schemeClr val="dk1"/>
              </a:buClr>
              <a:buSzPts val="1000"/>
              <a:buFont typeface="Verdana"/>
              <a:buAutoNum type="arabicPeriod"/>
            </a:pPr>
            <a:r>
              <a:rPr lang="en" sz="1000">
                <a:solidFill>
                  <a:schemeClr val="dk1"/>
                </a:solidFill>
                <a:latin typeface="Verdana"/>
                <a:ea typeface="Verdana"/>
                <a:cs typeface="Verdana"/>
                <a:sym typeface="Verdana"/>
              </a:rPr>
              <a:t>the proximity of ideas of the then ruling political elites.</a:t>
            </a:r>
            <a:endParaRPr sz="10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youtube.com/watch?v=PgiX4D4JQiA&amp;feature=youtu.be"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visegradgroup.eu/calendar/2016/joint-statement-on"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272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Catching up with the West </a:t>
            </a:r>
            <a:endParaRPr/>
          </a:p>
          <a:p>
            <a:pPr indent="0" lvl="0" marL="0" rtl="0" algn="ctr">
              <a:spcBef>
                <a:spcPts val="0"/>
              </a:spcBef>
              <a:spcAft>
                <a:spcPts val="0"/>
              </a:spcAft>
              <a:buNone/>
            </a:pPr>
            <a:r>
              <a:rPr lang="en" sz="3600"/>
              <a:t>Democratic transition and the Europeanization process</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International dimension: The Visegrad Group (V4)</a:t>
            </a:r>
            <a:endParaRPr/>
          </a:p>
          <a:p>
            <a:pPr indent="0" lvl="0" marL="0" rtl="0" algn="l">
              <a:spcBef>
                <a:spcPts val="0"/>
              </a:spcBef>
              <a:spcAft>
                <a:spcPts val="0"/>
              </a:spcAft>
              <a:buNone/>
            </a:pPr>
            <a:r>
              <a:t/>
            </a:r>
            <a:endParaRPr/>
          </a:p>
        </p:txBody>
      </p:sp>
      <p:sp>
        <p:nvSpPr>
          <p:cNvPr id="115" name="Google Shape;115;p22"/>
          <p:cNvSpPr txBox="1"/>
          <p:nvPr>
            <p:ph idx="1" type="body"/>
          </p:nvPr>
        </p:nvSpPr>
        <p:spPr>
          <a:xfrm>
            <a:off x="6778800" y="1152475"/>
            <a:ext cx="2198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Visegrad Fund</a:t>
            </a:r>
            <a:endParaRPr/>
          </a:p>
          <a:p>
            <a:pPr indent="0" lvl="0" marL="0" rtl="0" algn="l">
              <a:spcBef>
                <a:spcPts val="1600"/>
              </a:spcBef>
              <a:spcAft>
                <a:spcPts val="1600"/>
              </a:spcAft>
              <a:buNone/>
            </a:pPr>
            <a:r>
              <a:rPr lang="en" sz="1200" u="sng">
                <a:solidFill>
                  <a:schemeClr val="hlink"/>
                </a:solidFill>
                <a:latin typeface="Verdana"/>
                <a:ea typeface="Verdana"/>
                <a:cs typeface="Verdana"/>
                <a:sym typeface="Verdana"/>
                <a:hlinkClick r:id="rId3"/>
              </a:rPr>
              <a:t>https://www.youtube.com/watch?v=PgiX4D4JQiA&amp;feature=youtu.be</a:t>
            </a:r>
            <a:r>
              <a:rPr lang="en" sz="1200">
                <a:solidFill>
                  <a:schemeClr val="dk1"/>
                </a:solidFill>
                <a:latin typeface="Verdana"/>
                <a:ea typeface="Verdana"/>
                <a:cs typeface="Verdana"/>
                <a:sym typeface="Verdana"/>
              </a:rPr>
              <a:t> </a:t>
            </a:r>
            <a:endParaRPr sz="1200"/>
          </a:p>
        </p:txBody>
      </p:sp>
      <p:pic>
        <p:nvPicPr>
          <p:cNvPr id="116" name="Google Shape;116;p22"/>
          <p:cNvPicPr preferRelativeResize="0"/>
          <p:nvPr/>
        </p:nvPicPr>
        <p:blipFill>
          <a:blip r:embed="rId4">
            <a:alphaModFix/>
          </a:blip>
          <a:stretch>
            <a:fillRect/>
          </a:stretch>
        </p:blipFill>
        <p:spPr>
          <a:xfrm>
            <a:off x="422300" y="1152475"/>
            <a:ext cx="6118922" cy="34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Czechoslovakia Split in 1993 </a:t>
            </a:r>
            <a:endParaRPr/>
          </a:p>
        </p:txBody>
      </p:sp>
      <p:sp>
        <p:nvSpPr>
          <p:cNvPr id="122" name="Google Shape;122;p23"/>
          <p:cNvSpPr txBox="1"/>
          <p:nvPr>
            <p:ph idx="1" type="body"/>
          </p:nvPr>
        </p:nvSpPr>
        <p:spPr>
          <a:xfrm>
            <a:off x="5856600" y="1152475"/>
            <a:ext cx="2975700" cy="3717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Václav Klaus and Vladimir Mečiar agreed to split the state without a referendum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Václav Havel opposed the decision and resigned (July 1992), the federation was without a president till the end of the year</a:t>
            </a:r>
            <a:endParaRPr>
              <a:solidFill>
                <a:schemeClr val="dk1"/>
              </a:solidFill>
            </a:endParaRPr>
          </a:p>
        </p:txBody>
      </p:sp>
      <p:pic>
        <p:nvPicPr>
          <p:cNvPr id="123" name="Google Shape;123;p23"/>
          <p:cNvPicPr preferRelativeResize="0"/>
          <p:nvPr/>
        </p:nvPicPr>
        <p:blipFill>
          <a:blip r:embed="rId3">
            <a:alphaModFix/>
          </a:blip>
          <a:stretch>
            <a:fillRect/>
          </a:stretch>
        </p:blipFill>
        <p:spPr>
          <a:xfrm>
            <a:off x="311697" y="1152472"/>
            <a:ext cx="5441500" cy="3717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FFFFF"/>
                </a:highlight>
              </a:rPr>
              <a:t>2004 EU accession</a:t>
            </a:r>
            <a:endParaRPr sz="3600"/>
          </a:p>
        </p:txBody>
      </p:sp>
      <p:sp>
        <p:nvSpPr>
          <p:cNvPr id="129" name="Google Shape;129;p24"/>
          <p:cNvSpPr txBox="1"/>
          <p:nvPr>
            <p:ph idx="1" type="body"/>
          </p:nvPr>
        </p:nvSpPr>
        <p:spPr>
          <a:xfrm>
            <a:off x="311700" y="1266775"/>
            <a:ext cx="5240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implementation and enforcement of all current EU rules (the "acquis")</a:t>
            </a:r>
            <a:endParaRPr b="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new opportunity structure for advocacy NGOs, new financial resources for civil society (to be discussed)</a:t>
            </a:r>
            <a:endParaRPr>
              <a:solidFill>
                <a:schemeClr val="dk1"/>
              </a:solidFill>
            </a:endParaRPr>
          </a:p>
          <a:p>
            <a:pPr indent="0" lvl="0" marL="0" rtl="0" algn="l">
              <a:spcBef>
                <a:spcPts val="1600"/>
              </a:spcBef>
              <a:spcAft>
                <a:spcPts val="0"/>
              </a:spcAft>
              <a:buClr>
                <a:schemeClr val="dk1"/>
              </a:buClr>
              <a:buSzPts val="1100"/>
              <a:buFont typeface="Arial"/>
              <a:buNone/>
            </a:pPr>
            <a:r>
              <a:rPr i="1" lang="en">
                <a:solidFill>
                  <a:schemeClr val="dk1"/>
                </a:solidFill>
              </a:rPr>
              <a:t>“There is no doubt that many of these measures have been implemented because of the desire to become a EU-member rather than out of genuine support for the goals themselves.”</a:t>
            </a:r>
            <a:r>
              <a:rPr lang="en">
                <a:solidFill>
                  <a:schemeClr val="dk1"/>
                </a:solidFill>
              </a:rPr>
              <a:t> (Kopecky, Mudde 2000)</a:t>
            </a:r>
            <a:endParaRPr>
              <a:solidFill>
                <a:schemeClr val="dk1"/>
              </a:solidFill>
            </a:endParaRPr>
          </a:p>
        </p:txBody>
      </p:sp>
      <p:pic>
        <p:nvPicPr>
          <p:cNvPr id="130" name="Google Shape;130;p24"/>
          <p:cNvPicPr preferRelativeResize="0"/>
          <p:nvPr/>
        </p:nvPicPr>
        <p:blipFill rotWithShape="1">
          <a:blip r:embed="rId3">
            <a:alphaModFix/>
          </a:blip>
          <a:srcRect b="0" l="16275" r="0" t="0"/>
          <a:stretch/>
        </p:blipFill>
        <p:spPr>
          <a:xfrm>
            <a:off x="5552000" y="445025"/>
            <a:ext cx="5042001" cy="460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5"/>
          <p:cNvSpPr txBox="1"/>
          <p:nvPr>
            <p:ph idx="1" type="body"/>
          </p:nvPr>
        </p:nvSpPr>
        <p:spPr>
          <a:xfrm>
            <a:off x="311700" y="1152475"/>
            <a:ext cx="8014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Copenhagen criteria (1993)</a:t>
            </a:r>
            <a:endParaRPr b="1">
              <a:solidFill>
                <a:schemeClr val="dk1"/>
              </a:solidFill>
            </a:endParaRPr>
          </a:p>
          <a:p>
            <a:pPr indent="-285750" lvl="0" marL="457200" rtl="0" algn="l">
              <a:spcBef>
                <a:spcPts val="0"/>
              </a:spcBef>
              <a:spcAft>
                <a:spcPts val="0"/>
              </a:spcAft>
              <a:buClr>
                <a:schemeClr val="dk1"/>
              </a:buClr>
              <a:buSzPts val="900"/>
              <a:buFont typeface="Verdana"/>
              <a:buChar char="●"/>
            </a:pPr>
            <a:r>
              <a:rPr lang="en">
                <a:solidFill>
                  <a:schemeClr val="dk1"/>
                </a:solidFill>
              </a:rPr>
              <a:t>stable institutions guaranteeing democracy, the rule of law, human rights and respect for and protection of minorities;</a:t>
            </a:r>
            <a:endParaRPr>
              <a:solidFill>
                <a:schemeClr val="dk1"/>
              </a:solidFill>
            </a:endParaRPr>
          </a:p>
          <a:p>
            <a:pPr indent="-285750" lvl="0" marL="457200" rtl="0" algn="l">
              <a:spcBef>
                <a:spcPts val="0"/>
              </a:spcBef>
              <a:spcAft>
                <a:spcPts val="0"/>
              </a:spcAft>
              <a:buClr>
                <a:schemeClr val="dk1"/>
              </a:buClr>
              <a:buSzPts val="900"/>
              <a:buFont typeface="Verdana"/>
              <a:buChar char="●"/>
            </a:pPr>
            <a:r>
              <a:rPr lang="en">
                <a:solidFill>
                  <a:schemeClr val="dk1"/>
                </a:solidFill>
              </a:rPr>
              <a:t>a functioning market economy and the capacity to cope with competition and market forces in the EU;</a:t>
            </a:r>
            <a:endParaRPr>
              <a:solidFill>
                <a:schemeClr val="dk1"/>
              </a:solidFill>
            </a:endParaRPr>
          </a:p>
          <a:p>
            <a:pPr indent="-285750" lvl="0" marL="457200" rtl="0" algn="l">
              <a:spcBef>
                <a:spcPts val="0"/>
              </a:spcBef>
              <a:spcAft>
                <a:spcPts val="0"/>
              </a:spcAft>
              <a:buClr>
                <a:schemeClr val="dk1"/>
              </a:buClr>
              <a:buSzPts val="900"/>
              <a:buFont typeface="Verdana"/>
              <a:buChar char="●"/>
            </a:pPr>
            <a:r>
              <a:rPr lang="en">
                <a:solidFill>
                  <a:schemeClr val="dk1"/>
                </a:solidFill>
              </a:rPr>
              <a:t>the ability to take on and implement effectively the obligations of membership, including adherence to the aims of political, economic and monetary union.</a:t>
            </a:r>
            <a:endParaRPr>
              <a:solidFill>
                <a:schemeClr val="dk1"/>
              </a:solidFill>
            </a:endParaRPr>
          </a:p>
          <a:p>
            <a:pPr indent="0" lvl="0" marL="0" rtl="0" algn="l">
              <a:spcBef>
                <a:spcPts val="1600"/>
              </a:spcBef>
              <a:spcAft>
                <a:spcPts val="0"/>
              </a:spcAft>
              <a:buClr>
                <a:schemeClr val="dk1"/>
              </a:buClr>
              <a:buSzPts val="1100"/>
              <a:buFont typeface="Arial"/>
              <a:buNone/>
            </a:pPr>
            <a:r>
              <a:t/>
            </a:r>
            <a:endParaRPr>
              <a:solidFill>
                <a:schemeClr val="dk1"/>
              </a:solidFill>
            </a:endParaRPr>
          </a:p>
          <a:p>
            <a:pPr indent="0" lvl="0" marL="0" rtl="0" algn="l">
              <a:spcBef>
                <a:spcPts val="1600"/>
              </a:spcBef>
              <a:spcAft>
                <a:spcPts val="0"/>
              </a:spcAft>
              <a:buClr>
                <a:schemeClr val="dk1"/>
              </a:buClr>
              <a:buSzPts val="1100"/>
              <a:buFont typeface="Arial"/>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1600"/>
              </a:spcAft>
              <a:buNone/>
            </a:pPr>
            <a:r>
              <a:t/>
            </a:r>
            <a:endParaRPr/>
          </a:p>
        </p:txBody>
      </p:sp>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highlight>
                  <a:srgbClr val="FFFFFF"/>
                </a:highlight>
              </a:rPr>
              <a:t>2004 EU accession</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6"/>
          <p:cNvPicPr preferRelativeResize="0"/>
          <p:nvPr/>
        </p:nvPicPr>
        <p:blipFill>
          <a:blip r:embed="rId3">
            <a:alphaModFix/>
          </a:blip>
          <a:stretch>
            <a:fillRect/>
          </a:stretch>
        </p:blipFill>
        <p:spPr>
          <a:xfrm>
            <a:off x="876072" y="0"/>
            <a:ext cx="7391856"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Critique of transition studies (Blokker 2005)</a:t>
            </a:r>
            <a:endParaRPr/>
          </a:p>
        </p:txBody>
      </p:sp>
      <p:sp>
        <p:nvSpPr>
          <p:cNvPr id="147" name="Google Shape;147;p27"/>
          <p:cNvSpPr txBox="1"/>
          <p:nvPr>
            <p:ph idx="1" type="body"/>
          </p:nvPr>
        </p:nvSpPr>
        <p:spPr>
          <a:xfrm>
            <a:off x="311700" y="1152475"/>
            <a:ext cx="83145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333333"/>
              </a:buClr>
              <a:buSzPts val="1500"/>
              <a:buFont typeface="Georgia"/>
              <a:buChar char="-"/>
            </a:pPr>
            <a:r>
              <a:rPr b="1" lang="en">
                <a:solidFill>
                  <a:schemeClr val="dk1"/>
                </a:solidFill>
              </a:rPr>
              <a:t>Modernist approaches</a:t>
            </a:r>
            <a:r>
              <a:rPr lang="en">
                <a:solidFill>
                  <a:schemeClr val="dk1"/>
                </a:solidFill>
              </a:rPr>
              <a:t> - teleological, deterministic, ahistoric, transfer of Western models, </a:t>
            </a:r>
            <a:r>
              <a:rPr lang="en">
                <a:solidFill>
                  <a:schemeClr val="dk1"/>
                </a:solidFill>
              </a:rPr>
              <a:t>pre-defined nature of agency, fail to explain differences</a:t>
            </a:r>
            <a:endParaRPr>
              <a:solidFill>
                <a:schemeClr val="dk1"/>
              </a:solidFill>
            </a:endParaRPr>
          </a:p>
          <a:p>
            <a:pPr indent="-323850" lvl="0" marL="457200" rtl="0" algn="l">
              <a:spcBef>
                <a:spcPts val="0"/>
              </a:spcBef>
              <a:spcAft>
                <a:spcPts val="0"/>
              </a:spcAft>
              <a:buClr>
                <a:srgbClr val="333333"/>
              </a:buClr>
              <a:buSzPts val="1500"/>
              <a:buFont typeface="Georgia"/>
              <a:buChar char="-"/>
            </a:pPr>
            <a:r>
              <a:rPr b="1" lang="en">
                <a:solidFill>
                  <a:schemeClr val="dk1"/>
                </a:solidFill>
              </a:rPr>
              <a:t>The historicist approaches</a:t>
            </a:r>
            <a:r>
              <a:rPr lang="en">
                <a:solidFill>
                  <a:schemeClr val="dk1"/>
                </a:solidFill>
              </a:rPr>
              <a:t> - a new order is constructed with the legacies of communism (path-dependency approach - institutional patterns of the past; neo-classical sociology - historically accumulated habitus)</a:t>
            </a:r>
            <a:endParaRPr>
              <a:solidFill>
                <a:schemeClr val="dk1"/>
              </a:solidFill>
            </a:endParaRPr>
          </a:p>
          <a:p>
            <a:pPr indent="0" lvl="0" marL="457200" rtl="0" algn="l">
              <a:spcBef>
                <a:spcPts val="0"/>
              </a:spcBef>
              <a:spcAft>
                <a:spcPts val="0"/>
              </a:spcAft>
              <a:buNone/>
            </a:pPr>
            <a:r>
              <a:t/>
            </a:r>
            <a:endParaRPr/>
          </a:p>
        </p:txBody>
      </p:sp>
      <p:pic>
        <p:nvPicPr>
          <p:cNvPr id="148" name="Google Shape;148;p27"/>
          <p:cNvPicPr preferRelativeResize="0"/>
          <p:nvPr/>
        </p:nvPicPr>
        <p:blipFill>
          <a:blip r:embed="rId3">
            <a:alphaModFix/>
          </a:blip>
          <a:stretch>
            <a:fillRect/>
          </a:stretch>
        </p:blipFill>
        <p:spPr>
          <a:xfrm>
            <a:off x="2405075" y="3125725"/>
            <a:ext cx="3615924" cy="18893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8"/>
          <p:cNvSpPr txBox="1"/>
          <p:nvPr>
            <p:ph idx="1" type="body"/>
          </p:nvPr>
        </p:nvSpPr>
        <p:spPr>
          <a:xfrm>
            <a:off x="623400" y="1127800"/>
            <a:ext cx="6950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New proposed approach</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plurality of modernizing agents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multiplicity of programmes of modernization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multiplicity of institutional configurations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two-way relationship Western centre - the Eastern periphery (acknowledging space to manoeuvre for the latter)</a:t>
            </a:r>
            <a:endParaRPr>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i="1" lang="en">
                <a:solidFill>
                  <a:schemeClr val="dk1"/>
                </a:solidFill>
              </a:rPr>
              <a:t>“The challenge is not to reduce the outcome of the transition in post-communist Europe to a mere (converging) variety of the Western European constellation, but </a:t>
            </a:r>
            <a:r>
              <a:rPr b="1" i="1" lang="en">
                <a:solidFill>
                  <a:schemeClr val="dk1"/>
                </a:solidFill>
              </a:rPr>
              <a:t>to acknowledge significant difference</a:t>
            </a:r>
            <a:r>
              <a:rPr i="1" lang="en">
                <a:solidFill>
                  <a:schemeClr val="dk1"/>
                </a:solidFill>
              </a:rPr>
              <a:t> in the emerging societal orders.”</a:t>
            </a:r>
            <a:endParaRPr/>
          </a:p>
        </p:txBody>
      </p:sp>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Critique of transition studies (Blokker 2005)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the process of accession</a:t>
            </a:r>
            <a:r>
              <a:rPr lang="en">
                <a:solidFill>
                  <a:srgbClr val="000000"/>
                </a:solidFill>
              </a:rPr>
              <a:t>: spirit of assimilation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convergence limited mostly to the surface, institutional level</a:t>
            </a:r>
            <a:endParaRPr>
              <a:solidFill>
                <a:srgbClr val="000000"/>
              </a:solidFill>
            </a:endParaRPr>
          </a:p>
          <a:p>
            <a:pPr indent="0" lvl="0" marL="0" rtl="0" algn="l">
              <a:spcBef>
                <a:spcPts val="1600"/>
              </a:spcBef>
              <a:spcAft>
                <a:spcPts val="0"/>
              </a:spcAft>
              <a:buNone/>
            </a:pPr>
            <a:r>
              <a:rPr i="1" lang="en">
                <a:solidFill>
                  <a:srgbClr val="000000"/>
                </a:solidFill>
              </a:rPr>
              <a:t>“The enlargement ‘rite’, in which the applicant states shed their non-Europeanness and the European Union monitors progress in sameness, does not necessarily lead to comprehensive convergence which comprises, for instance, political cultures, collective identities, and perceptions of Europe.”</a:t>
            </a:r>
            <a:endParaRPr i="1">
              <a:solidFill>
                <a:srgbClr val="000000"/>
              </a:solidFill>
            </a:endParaRPr>
          </a:p>
          <a:p>
            <a:pPr indent="-298450" lvl="0" marL="457200" rtl="0" algn="l">
              <a:lnSpc>
                <a:spcPct val="100000"/>
              </a:lnSpc>
              <a:spcBef>
                <a:spcPts val="1600"/>
              </a:spcBef>
              <a:spcAft>
                <a:spcPts val="0"/>
              </a:spcAft>
              <a:buClr>
                <a:schemeClr val="dk1"/>
              </a:buClr>
              <a:buSzPts val="1100"/>
              <a:buChar char="-"/>
            </a:pPr>
            <a:r>
              <a:rPr lang="en">
                <a:solidFill>
                  <a:schemeClr val="dk1"/>
                </a:solidFill>
              </a:rPr>
              <a:t>member states gain membership status and therefore </a:t>
            </a:r>
            <a:r>
              <a:rPr b="1" lang="en">
                <a:solidFill>
                  <a:schemeClr val="dk1"/>
                </a:solidFill>
              </a:rPr>
              <a:t>effective means for the articulation of difference</a:t>
            </a:r>
            <a:r>
              <a:rPr lang="en">
                <a:solidFill>
                  <a:schemeClr val="dk1"/>
                </a:solidFill>
              </a:rPr>
              <a:t>, contributing to an increase of diversity in EU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new members will have opportunity to </a:t>
            </a:r>
            <a:r>
              <a:rPr b="1" lang="en">
                <a:solidFill>
                  <a:schemeClr val="dk1"/>
                </a:solidFill>
              </a:rPr>
              <a:t>defend national idiosyncrasies as well as distinct visions of future Europe</a:t>
            </a:r>
            <a:endParaRPr b="1">
              <a:solidFill>
                <a:srgbClr val="000000"/>
              </a:solidFill>
            </a:endParaRPr>
          </a:p>
        </p:txBody>
      </p:sp>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Critique of transition studies (Blokker 2005)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return to Europe”</a:t>
            </a:r>
            <a:endParaRPr/>
          </a:p>
        </p:txBody>
      </p:sp>
      <p:sp>
        <p:nvSpPr>
          <p:cNvPr id="60" name="Google Shape;60;p14"/>
          <p:cNvSpPr txBox="1"/>
          <p:nvPr/>
        </p:nvSpPr>
        <p:spPr>
          <a:xfrm>
            <a:off x="5866075" y="2931025"/>
            <a:ext cx="2772300" cy="22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1990, first free elections in Czechoslovakia</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a:t>
            </a:r>
            <a:r>
              <a:rPr b="1" lang="en" sz="1800"/>
              <a:t>With us to Europe”</a:t>
            </a:r>
            <a:r>
              <a:rPr lang="en" sz="1800"/>
              <a:t> </a:t>
            </a:r>
            <a:endParaRPr sz="1800"/>
          </a:p>
          <a:p>
            <a:pPr indent="0" lvl="0" marL="0" rtl="0" algn="l">
              <a:spcBef>
                <a:spcPts val="0"/>
              </a:spcBef>
              <a:spcAft>
                <a:spcPts val="0"/>
              </a:spcAft>
              <a:buNone/>
            </a:pPr>
            <a:r>
              <a:rPr lang="en" sz="1800"/>
              <a:t>campaign slogan</a:t>
            </a:r>
            <a:endParaRPr sz="1800"/>
          </a:p>
          <a:p>
            <a:pPr indent="0" lvl="0" marL="0" rtl="0" algn="l">
              <a:spcBef>
                <a:spcPts val="0"/>
              </a:spcBef>
              <a:spcAft>
                <a:spcPts val="0"/>
              </a:spcAft>
              <a:buNone/>
            </a:pPr>
            <a:r>
              <a:rPr lang="en" sz="1800"/>
              <a:t>Civic Forum</a:t>
            </a:r>
            <a:endParaRPr sz="1800"/>
          </a:p>
        </p:txBody>
      </p:sp>
      <p:pic>
        <p:nvPicPr>
          <p:cNvPr id="61" name="Google Shape;61;p14"/>
          <p:cNvPicPr preferRelativeResize="0"/>
          <p:nvPr/>
        </p:nvPicPr>
        <p:blipFill>
          <a:blip r:embed="rId3">
            <a:alphaModFix/>
          </a:blip>
          <a:stretch>
            <a:fillRect/>
          </a:stretch>
        </p:blipFill>
        <p:spPr>
          <a:xfrm>
            <a:off x="311700" y="1329750"/>
            <a:ext cx="5438776" cy="3617975"/>
          </a:xfrm>
          <a:prstGeom prst="rect">
            <a:avLst/>
          </a:prstGeom>
          <a:noFill/>
          <a:ln>
            <a:noFill/>
          </a:ln>
        </p:spPr>
      </p:pic>
      <p:sp>
        <p:nvSpPr>
          <p:cNvPr id="62" name="Google Shape;62;p14"/>
          <p:cNvSpPr txBox="1"/>
          <p:nvPr/>
        </p:nvSpPr>
        <p:spPr>
          <a:xfrm>
            <a:off x="5866075" y="1141375"/>
            <a:ext cx="3063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parallel processes</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b="1" lang="en">
                <a:solidFill>
                  <a:schemeClr val="dk1"/>
                </a:solidFill>
              </a:rPr>
              <a:t>democratization</a:t>
            </a:r>
            <a:r>
              <a:rPr lang="en">
                <a:solidFill>
                  <a:schemeClr val="dk1"/>
                </a:solidFill>
              </a:rPr>
              <a:t> </a:t>
            </a:r>
            <a:endParaRPr>
              <a:solidFill>
                <a:schemeClr val="dk1"/>
              </a:solidFill>
            </a:endParaRPr>
          </a:p>
          <a:p>
            <a:pPr indent="0" lvl="0" marL="457200" rtl="0" algn="l">
              <a:spcBef>
                <a:spcPts val="1600"/>
              </a:spcBef>
              <a:spcAft>
                <a:spcPts val="0"/>
              </a:spcAft>
              <a:buNone/>
            </a:pPr>
            <a:r>
              <a:rPr lang="en">
                <a:solidFill>
                  <a:schemeClr val="dk1"/>
                </a:solidFill>
              </a:rPr>
              <a:t>communist regime </a:t>
            </a:r>
            <a:br>
              <a:rPr lang="en">
                <a:solidFill>
                  <a:schemeClr val="dk1"/>
                </a:solidFill>
              </a:rPr>
            </a:br>
            <a:r>
              <a:rPr lang="en">
                <a:solidFill>
                  <a:schemeClr val="dk1"/>
                </a:solidFill>
              </a:rPr>
              <a:t>-&gt; democracy, rule of law</a:t>
            </a:r>
            <a:endParaRPr>
              <a:solidFill>
                <a:schemeClr val="dk1"/>
              </a:solidFill>
            </a:endParaRPr>
          </a:p>
          <a:p>
            <a:pPr indent="-342900" lvl="0" marL="457200" rtl="0" algn="l">
              <a:spcBef>
                <a:spcPts val="1600"/>
              </a:spcBef>
              <a:spcAft>
                <a:spcPts val="0"/>
              </a:spcAft>
              <a:buClr>
                <a:schemeClr val="dk1"/>
              </a:buClr>
              <a:buSzPts val="1800"/>
              <a:buChar char="-"/>
            </a:pPr>
            <a:r>
              <a:rPr b="1" lang="en">
                <a:solidFill>
                  <a:schemeClr val="dk1"/>
                </a:solidFill>
              </a:rPr>
              <a:t>marketization</a:t>
            </a:r>
            <a:r>
              <a:rPr lang="en">
                <a:solidFill>
                  <a:schemeClr val="dk1"/>
                </a:solidFill>
              </a:rPr>
              <a:t> </a:t>
            </a:r>
            <a:endParaRPr>
              <a:solidFill>
                <a:schemeClr val="dk1"/>
              </a:solidFill>
            </a:endParaRPr>
          </a:p>
          <a:p>
            <a:pPr indent="0" lvl="0" marL="457200" rtl="0" algn="l">
              <a:spcBef>
                <a:spcPts val="1600"/>
              </a:spcBef>
              <a:spcAft>
                <a:spcPts val="1600"/>
              </a:spcAft>
              <a:buNone/>
            </a:pPr>
            <a:r>
              <a:rPr lang="en">
                <a:solidFill>
                  <a:schemeClr val="dk1"/>
                </a:solidFill>
              </a:rPr>
              <a:t>command economy </a:t>
            </a:r>
            <a:br>
              <a:rPr lang="en">
                <a:solidFill>
                  <a:schemeClr val="dk1"/>
                </a:solidFill>
              </a:rPr>
            </a:br>
            <a:r>
              <a:rPr lang="en">
                <a:solidFill>
                  <a:schemeClr val="dk1"/>
                </a:solidFill>
              </a:rPr>
              <a:t>-&gt; free market, liberal capitalism</a:t>
            </a:r>
            <a:br>
              <a:rPr lang="en">
                <a:solidFill>
                  <a:schemeClr val="dk1"/>
                </a:solidFill>
              </a:rPr>
            </a:br>
            <a:r>
              <a:rPr lang="en">
                <a:solidFill>
                  <a:schemeClr val="dk1"/>
                </a:solidFill>
              </a:rPr>
              <a:t>(privatization, restitutions)</a:t>
            </a:r>
            <a:endParaRPr>
              <a:solidFill>
                <a:schemeClr val="dk1"/>
              </a:solidFill>
            </a:endParaRPr>
          </a:p>
        </p:txBody>
      </p:sp>
      <p:pic>
        <p:nvPicPr>
          <p:cNvPr id="69" name="Google Shape;69;p15"/>
          <p:cNvPicPr preferRelativeResize="0"/>
          <p:nvPr/>
        </p:nvPicPr>
        <p:blipFill>
          <a:blip r:embed="rId3">
            <a:alphaModFix/>
          </a:blip>
          <a:stretch>
            <a:fillRect/>
          </a:stretch>
        </p:blipFill>
        <p:spPr>
          <a:xfrm>
            <a:off x="4384275" y="1403350"/>
            <a:ext cx="4381500" cy="2914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to democracy </a:t>
            </a:r>
            <a:r>
              <a:rPr lang="en"/>
              <a:t>(Kopecky, Mudde 2000)</a:t>
            </a:r>
            <a:endParaRPr/>
          </a:p>
        </p:txBody>
      </p:sp>
      <p:sp>
        <p:nvSpPr>
          <p:cNvPr id="75" name="Google Shape;75;p16"/>
          <p:cNvSpPr txBox="1"/>
          <p:nvPr>
            <p:ph idx="1" type="body"/>
          </p:nvPr>
        </p:nvSpPr>
        <p:spPr>
          <a:xfrm>
            <a:off x="311700" y="1152475"/>
            <a:ext cx="8520600" cy="3589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Transition</a:t>
            </a:r>
            <a:r>
              <a:rPr lang="en">
                <a:solidFill>
                  <a:srgbClr val="000000"/>
                </a:solidFill>
              </a:rPr>
              <a:t> = the interval between the dissolution of the old regime and the installation of a new regime</a:t>
            </a:r>
            <a:endParaRPr>
              <a:solidFill>
                <a:srgbClr val="000000"/>
              </a:solidFill>
            </a:endParaRPr>
          </a:p>
          <a:p>
            <a:pPr indent="0" lvl="0" marL="45720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1371600" rtl="0" algn="l">
              <a:spcBef>
                <a:spcPts val="0"/>
              </a:spcBef>
              <a:spcAft>
                <a:spcPts val="0"/>
              </a:spcAft>
              <a:buNone/>
            </a:pPr>
            <a:r>
              <a:t/>
            </a:r>
            <a:endParaRPr>
              <a:solidFill>
                <a:srgbClr val="000000"/>
              </a:solidFill>
            </a:endParaRPr>
          </a:p>
        </p:txBody>
      </p:sp>
      <p:pic>
        <p:nvPicPr>
          <p:cNvPr id="76" name="Google Shape;76;p16"/>
          <p:cNvPicPr preferRelativeResize="0"/>
          <p:nvPr/>
        </p:nvPicPr>
        <p:blipFill>
          <a:blip r:embed="rId3">
            <a:alphaModFix/>
          </a:blip>
          <a:stretch>
            <a:fillRect/>
          </a:stretch>
        </p:blipFill>
        <p:spPr>
          <a:xfrm>
            <a:off x="4698650" y="1955050"/>
            <a:ext cx="4067099" cy="2720650"/>
          </a:xfrm>
          <a:prstGeom prst="rect">
            <a:avLst/>
          </a:prstGeom>
          <a:noFill/>
          <a:ln>
            <a:noFill/>
          </a:ln>
        </p:spPr>
      </p:pic>
      <p:sp>
        <p:nvSpPr>
          <p:cNvPr id="77" name="Google Shape;77;p16"/>
          <p:cNvSpPr txBox="1"/>
          <p:nvPr/>
        </p:nvSpPr>
        <p:spPr>
          <a:xfrm>
            <a:off x="311700" y="1955050"/>
            <a:ext cx="4187400" cy="2907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When is it over? Agreement on democratic rules reached (e.g. new constitution, free elections)</a:t>
            </a:r>
            <a:endParaRPr sz="1800">
              <a:solidFill>
                <a:schemeClr val="dk1"/>
              </a:solidFill>
            </a:endParaRPr>
          </a:p>
          <a:p>
            <a:pPr indent="0" lvl="0" marL="45720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“voluntarily behaving actors defining and struggling over the rules in a series of events seemingly unbound by structures”</a:t>
            </a:r>
            <a:endParaRPr sz="1500">
              <a:solidFill>
                <a:srgbClr val="333333"/>
              </a:solidFill>
              <a:highlight>
                <a:srgbClr val="FFFFFF"/>
              </a:highlight>
              <a:latin typeface="Georgia"/>
              <a:ea typeface="Georgia"/>
              <a:cs typeface="Georgia"/>
              <a:sym typeface="Georgia"/>
            </a:endParaRPr>
          </a:p>
          <a:p>
            <a:pPr indent="0" lvl="0" marL="0" rtl="0" algn="l">
              <a:lnSpc>
                <a:spcPct val="115000"/>
              </a:lnSpc>
              <a:spcBef>
                <a:spcPts val="0"/>
              </a:spcBef>
              <a:spcAft>
                <a:spcPts val="0"/>
              </a:spcAft>
              <a:buNone/>
            </a:pPr>
            <a:r>
              <a:t/>
            </a:r>
            <a:endParaRPr sz="1500">
              <a:solidFill>
                <a:srgbClr val="333333"/>
              </a:solidFill>
              <a:highlight>
                <a:srgbClr val="FFFFFF"/>
              </a:highlight>
              <a:latin typeface="Georgia"/>
              <a:ea typeface="Georgia"/>
              <a:cs typeface="Georgia"/>
              <a:sym typeface="Georgia"/>
            </a:endParaRPr>
          </a:p>
          <a:p>
            <a:pPr indent="0" lvl="0" marL="1371600" rtl="0" algn="l">
              <a:lnSpc>
                <a:spcPct val="115000"/>
              </a:lnSpc>
              <a:spcBef>
                <a:spcPts val="0"/>
              </a:spcBef>
              <a:spcAft>
                <a:spcPts val="0"/>
              </a:spcAft>
              <a:buNone/>
            </a:pPr>
            <a:r>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333333"/>
              </a:buClr>
              <a:buSzPts val="1500"/>
              <a:buFont typeface="Georgia"/>
              <a:buChar char="-"/>
            </a:pPr>
            <a:r>
              <a:rPr b="1" lang="en">
                <a:solidFill>
                  <a:schemeClr val="dk1"/>
                </a:solidFill>
              </a:rPr>
              <a:t>democratic </a:t>
            </a:r>
            <a:r>
              <a:rPr b="1" lang="en">
                <a:solidFill>
                  <a:schemeClr val="dk1"/>
                </a:solidFill>
              </a:rPr>
              <a:t>consolidation</a:t>
            </a:r>
            <a:r>
              <a:rPr lang="en">
                <a:solidFill>
                  <a:schemeClr val="dk1"/>
                </a:solidFill>
              </a:rPr>
              <a:t> is transforming the democratic rules into regular, acceptable and predictable patterns (institutional structures)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When is consolidation successful?</a:t>
            </a:r>
            <a:endParaRPr>
              <a:solidFill>
                <a:schemeClr val="dk1"/>
              </a:solidFill>
            </a:endParaRPr>
          </a:p>
          <a:p>
            <a:pPr indent="-323850" lvl="0" marL="742950" rtl="0" algn="l">
              <a:spcBef>
                <a:spcPts val="0"/>
              </a:spcBef>
              <a:spcAft>
                <a:spcPts val="0"/>
              </a:spcAft>
              <a:buClr>
                <a:srgbClr val="333333"/>
              </a:buClr>
              <a:buSzPts val="1500"/>
              <a:buFont typeface="Georgia"/>
              <a:buChar char="-"/>
            </a:pPr>
            <a:r>
              <a:rPr b="1" lang="en">
                <a:solidFill>
                  <a:schemeClr val="dk1"/>
                </a:solidFill>
              </a:rPr>
              <a:t>main political actors comply </a:t>
            </a:r>
            <a:r>
              <a:rPr lang="en">
                <a:solidFill>
                  <a:schemeClr val="dk1"/>
                </a:solidFill>
              </a:rPr>
              <a:t>with democratic rules and see them as </a:t>
            </a:r>
            <a:r>
              <a:rPr b="1" lang="en">
                <a:solidFill>
                  <a:schemeClr val="dk1"/>
                </a:solidFill>
              </a:rPr>
              <a:t>legitimate</a:t>
            </a:r>
            <a:r>
              <a:rPr lang="en">
                <a:solidFill>
                  <a:schemeClr val="dk1"/>
                </a:solidFill>
              </a:rPr>
              <a:t>, so does a </a:t>
            </a:r>
            <a:r>
              <a:rPr b="1" lang="en">
                <a:solidFill>
                  <a:schemeClr val="dk1"/>
                </a:solidFill>
              </a:rPr>
              <a:t>large section of the public</a:t>
            </a:r>
            <a:r>
              <a:rPr lang="en">
                <a:solidFill>
                  <a:schemeClr val="dk1"/>
                </a:solidFill>
              </a:rPr>
              <a:t> (Linz, Stepan 1996)</a:t>
            </a:r>
            <a:endParaRPr>
              <a:solidFill>
                <a:schemeClr val="dk1"/>
              </a:solidFill>
            </a:endParaRPr>
          </a:p>
          <a:p>
            <a:pPr indent="-323850" lvl="0" marL="742950" rtl="0" algn="l">
              <a:spcBef>
                <a:spcPts val="0"/>
              </a:spcBef>
              <a:spcAft>
                <a:spcPts val="0"/>
              </a:spcAft>
              <a:buClr>
                <a:srgbClr val="333333"/>
              </a:buClr>
              <a:buSzPts val="1500"/>
              <a:buFont typeface="Georgia"/>
              <a:buChar char="-"/>
            </a:pPr>
            <a:r>
              <a:rPr b="1" lang="en">
                <a:solidFill>
                  <a:schemeClr val="dk1"/>
                </a:solidFill>
              </a:rPr>
              <a:t>“two turnover test”</a:t>
            </a:r>
            <a:r>
              <a:rPr lang="en">
                <a:solidFill>
                  <a:schemeClr val="dk1"/>
                </a:solidFill>
              </a:rPr>
              <a:t>: political power must peacefully change hands to the opposition, and back again (Huntington 1991)</a:t>
            </a:r>
            <a:endParaRPr>
              <a:solidFill>
                <a:schemeClr val="dk1"/>
              </a:solidFill>
            </a:endParaRPr>
          </a:p>
          <a:p>
            <a:pPr indent="0" lvl="0" marL="1371600" rtl="0" algn="l">
              <a:spcBef>
                <a:spcPts val="0"/>
              </a:spcBef>
              <a:spcAft>
                <a:spcPts val="0"/>
              </a:spcAft>
              <a:buNone/>
            </a:pPr>
            <a:r>
              <a:t/>
            </a:r>
            <a:endParaRPr>
              <a:solidFill>
                <a:schemeClr val="dk1"/>
              </a:solidFill>
            </a:endParaRPr>
          </a:p>
          <a:p>
            <a:pPr indent="-323850" lvl="0" marL="742950" rtl="0" algn="l">
              <a:spcBef>
                <a:spcPts val="0"/>
              </a:spcBef>
              <a:spcAft>
                <a:spcPts val="0"/>
              </a:spcAft>
              <a:buClr>
                <a:srgbClr val="333333"/>
              </a:buClr>
              <a:buSzPts val="1500"/>
              <a:buFont typeface="Georgia"/>
              <a:buChar char="-"/>
            </a:pPr>
            <a:r>
              <a:rPr lang="en">
                <a:solidFill>
                  <a:schemeClr val="dk1"/>
                </a:solidFill>
              </a:rPr>
              <a:t>in 2000, still doubts whether V4 were “consolidated democracies”</a:t>
            </a:r>
            <a:endParaRPr>
              <a:solidFill>
                <a:schemeClr val="dk1"/>
              </a:solidFill>
            </a:endParaRPr>
          </a:p>
          <a:p>
            <a:pPr indent="0" lvl="0" marL="0" rtl="0" algn="l">
              <a:spcBef>
                <a:spcPts val="0"/>
              </a:spcBef>
              <a:spcAft>
                <a:spcPts val="1600"/>
              </a:spcAft>
              <a:buNone/>
            </a:pPr>
            <a:r>
              <a:t/>
            </a:r>
            <a:endParaRPr/>
          </a:p>
        </p:txBody>
      </p:sp>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 democratic consolidation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criteria for democracy (Kaldor, Vejvoda 1997)</a:t>
            </a:r>
            <a:endParaRPr/>
          </a:p>
        </p:txBody>
      </p:sp>
      <p:sp>
        <p:nvSpPr>
          <p:cNvPr id="89" name="Google Shape;89;p18"/>
          <p:cNvSpPr txBox="1"/>
          <p:nvPr>
            <p:ph idx="1" type="body"/>
          </p:nvPr>
        </p:nvSpPr>
        <p:spPr>
          <a:xfrm>
            <a:off x="6234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333333"/>
              </a:buClr>
              <a:buSzPts val="1500"/>
              <a:buFont typeface="Georgia"/>
              <a:buChar char="●"/>
            </a:pPr>
            <a:r>
              <a:rPr lang="en">
                <a:solidFill>
                  <a:srgbClr val="000000"/>
                </a:solidFill>
              </a:rPr>
              <a:t>Inclusive citizenship</a:t>
            </a:r>
            <a:endParaRPr>
              <a:solidFill>
                <a:srgbClr val="000000"/>
              </a:solidFill>
            </a:endParaRPr>
          </a:p>
          <a:p>
            <a:pPr indent="-323850" lvl="0" marL="457200" rtl="0" algn="l">
              <a:spcBef>
                <a:spcPts val="0"/>
              </a:spcBef>
              <a:spcAft>
                <a:spcPts val="0"/>
              </a:spcAft>
              <a:buClr>
                <a:srgbClr val="333333"/>
              </a:buClr>
              <a:buSzPts val="1500"/>
              <a:buFont typeface="Georgia"/>
              <a:buChar char="●"/>
            </a:pPr>
            <a:r>
              <a:rPr lang="en">
                <a:solidFill>
                  <a:srgbClr val="000000"/>
                </a:solidFill>
              </a:rPr>
              <a:t>Rule of law</a:t>
            </a:r>
            <a:endParaRPr>
              <a:solidFill>
                <a:srgbClr val="000000"/>
              </a:solidFill>
            </a:endParaRPr>
          </a:p>
          <a:p>
            <a:pPr indent="-323850" lvl="0" marL="457200" rtl="0" algn="l">
              <a:spcBef>
                <a:spcPts val="0"/>
              </a:spcBef>
              <a:spcAft>
                <a:spcPts val="0"/>
              </a:spcAft>
              <a:buClr>
                <a:srgbClr val="333333"/>
              </a:buClr>
              <a:buSzPts val="1500"/>
              <a:buFont typeface="Georgia"/>
              <a:buChar char="●"/>
            </a:pPr>
            <a:r>
              <a:rPr lang="en">
                <a:solidFill>
                  <a:srgbClr val="000000"/>
                </a:solidFill>
              </a:rPr>
              <a:t>Separation of powers</a:t>
            </a:r>
            <a:endParaRPr>
              <a:solidFill>
                <a:srgbClr val="000000"/>
              </a:solidFill>
            </a:endParaRPr>
          </a:p>
          <a:p>
            <a:pPr indent="-323850" lvl="0" marL="457200" rtl="0" algn="l">
              <a:spcBef>
                <a:spcPts val="0"/>
              </a:spcBef>
              <a:spcAft>
                <a:spcPts val="0"/>
              </a:spcAft>
              <a:buClr>
                <a:srgbClr val="333333"/>
              </a:buClr>
              <a:buSzPts val="1500"/>
              <a:buFont typeface="Georgia"/>
              <a:buChar char="●"/>
            </a:pPr>
            <a:r>
              <a:rPr lang="en">
                <a:solidFill>
                  <a:srgbClr val="000000"/>
                </a:solidFill>
              </a:rPr>
              <a:t>Elected power-holders</a:t>
            </a:r>
            <a:endParaRPr>
              <a:solidFill>
                <a:srgbClr val="000000"/>
              </a:solidFill>
            </a:endParaRPr>
          </a:p>
          <a:p>
            <a:pPr indent="-323850" lvl="0" marL="457200" rtl="0" algn="l">
              <a:spcBef>
                <a:spcPts val="0"/>
              </a:spcBef>
              <a:spcAft>
                <a:spcPts val="0"/>
              </a:spcAft>
              <a:buClr>
                <a:srgbClr val="333333"/>
              </a:buClr>
              <a:buSzPts val="1500"/>
              <a:buFont typeface="Georgia"/>
              <a:buChar char="●"/>
            </a:pPr>
            <a:r>
              <a:rPr lang="en">
                <a:solidFill>
                  <a:srgbClr val="000000"/>
                </a:solidFill>
              </a:rPr>
              <a:t>Free and fair elections</a:t>
            </a:r>
            <a:endParaRPr>
              <a:solidFill>
                <a:srgbClr val="000000"/>
              </a:solidFill>
            </a:endParaRPr>
          </a:p>
          <a:p>
            <a:pPr indent="-323850" lvl="0" marL="457200" rtl="0" algn="l">
              <a:spcBef>
                <a:spcPts val="0"/>
              </a:spcBef>
              <a:spcAft>
                <a:spcPts val="0"/>
              </a:spcAft>
              <a:buClr>
                <a:srgbClr val="333333"/>
              </a:buClr>
              <a:buSzPts val="1500"/>
              <a:buFont typeface="Georgia"/>
              <a:buChar char="●"/>
            </a:pPr>
            <a:r>
              <a:rPr lang="en">
                <a:solidFill>
                  <a:srgbClr val="000000"/>
                </a:solidFill>
              </a:rPr>
              <a:t>Freedom of expression and </a:t>
            </a:r>
            <a:br>
              <a:rPr lang="en">
                <a:solidFill>
                  <a:srgbClr val="000000"/>
                </a:solidFill>
              </a:rPr>
            </a:br>
            <a:r>
              <a:rPr lang="en">
                <a:solidFill>
                  <a:srgbClr val="000000"/>
                </a:solidFill>
              </a:rPr>
              <a:t>alternative sources of information</a:t>
            </a:r>
            <a:endParaRPr>
              <a:solidFill>
                <a:srgbClr val="000000"/>
              </a:solidFill>
            </a:endParaRPr>
          </a:p>
          <a:p>
            <a:pPr indent="-323850" lvl="0" marL="457200" rtl="0" algn="l">
              <a:spcBef>
                <a:spcPts val="0"/>
              </a:spcBef>
              <a:spcAft>
                <a:spcPts val="0"/>
              </a:spcAft>
              <a:buClr>
                <a:srgbClr val="333333"/>
              </a:buClr>
              <a:buSzPts val="1500"/>
              <a:buFont typeface="Georgia"/>
              <a:buChar char="●"/>
            </a:pPr>
            <a:r>
              <a:rPr lang="en">
                <a:solidFill>
                  <a:srgbClr val="000000"/>
                </a:solidFill>
              </a:rPr>
              <a:t>Associational autonomy</a:t>
            </a:r>
            <a:endParaRPr>
              <a:solidFill>
                <a:srgbClr val="000000"/>
              </a:solidFill>
            </a:endParaRPr>
          </a:p>
          <a:p>
            <a:pPr indent="-323850" lvl="0" marL="457200" rtl="0" algn="l">
              <a:spcBef>
                <a:spcPts val="0"/>
              </a:spcBef>
              <a:spcAft>
                <a:spcPts val="0"/>
              </a:spcAft>
              <a:buClr>
                <a:srgbClr val="333333"/>
              </a:buClr>
              <a:buSzPts val="1500"/>
              <a:buFont typeface="Georgia"/>
              <a:buChar char="●"/>
            </a:pPr>
            <a:r>
              <a:rPr lang="en">
                <a:solidFill>
                  <a:srgbClr val="000000"/>
                </a:solidFill>
              </a:rPr>
              <a:t>Civilian control over the security forces</a:t>
            </a:r>
            <a:endParaRPr/>
          </a:p>
        </p:txBody>
      </p:sp>
      <p:pic>
        <p:nvPicPr>
          <p:cNvPr id="90" name="Google Shape;90;p18"/>
          <p:cNvPicPr preferRelativeResize="0"/>
          <p:nvPr/>
        </p:nvPicPr>
        <p:blipFill>
          <a:blip r:embed="rId3">
            <a:alphaModFix/>
          </a:blip>
          <a:stretch>
            <a:fillRect/>
          </a:stretch>
        </p:blipFill>
        <p:spPr>
          <a:xfrm>
            <a:off x="5210324" y="1152475"/>
            <a:ext cx="3400850" cy="3740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dualities of transition (Sztompka 1996)</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democratization</a:t>
            </a:r>
            <a:r>
              <a:rPr lang="en">
                <a:solidFill>
                  <a:srgbClr val="000000"/>
                </a:solidFill>
              </a:rPr>
              <a:t> (communist regime -&gt; democracy, rule of law)</a:t>
            </a:r>
            <a:endParaRPr>
              <a:solidFill>
                <a:srgbClr val="000000"/>
              </a:solidFill>
            </a:endParaRPr>
          </a:p>
          <a:p>
            <a:pPr indent="-342900" lvl="0" marL="457200" rtl="0" algn="l">
              <a:spcBef>
                <a:spcPts val="0"/>
              </a:spcBef>
              <a:spcAft>
                <a:spcPts val="0"/>
              </a:spcAft>
              <a:buClr>
                <a:schemeClr val="dk1"/>
              </a:buClr>
              <a:buSzPts val="1800"/>
              <a:buChar char="-"/>
            </a:pPr>
            <a:r>
              <a:rPr b="1" lang="en">
                <a:solidFill>
                  <a:schemeClr val="dk1"/>
                </a:solidFill>
              </a:rPr>
              <a:t>marketization</a:t>
            </a:r>
            <a:r>
              <a:rPr lang="en">
                <a:solidFill>
                  <a:schemeClr val="dk1"/>
                </a:solidFill>
              </a:rPr>
              <a:t> (command economy -&gt; free market, liberal capitalism)</a:t>
            </a:r>
            <a:endParaRPr>
              <a:solidFill>
                <a:schemeClr val="dk1"/>
              </a:solidFill>
            </a:endParaRPr>
          </a:p>
          <a:p>
            <a:pPr indent="0" lvl="0" marL="457200" rtl="0" algn="l">
              <a:spcBef>
                <a:spcPts val="1600"/>
              </a:spcBef>
              <a:spcAft>
                <a:spcPts val="0"/>
              </a:spcAft>
              <a:buNone/>
            </a:pPr>
            <a:r>
              <a:t/>
            </a:r>
            <a:endParaRPr>
              <a:solidFill>
                <a:schemeClr val="dk1"/>
              </a:solidFill>
            </a:endParaRPr>
          </a:p>
          <a:p>
            <a:pPr indent="-342900" lvl="0" marL="457200" rtl="0" algn="l">
              <a:spcBef>
                <a:spcPts val="1600"/>
              </a:spcBef>
              <a:spcAft>
                <a:spcPts val="0"/>
              </a:spcAft>
              <a:buClr>
                <a:srgbClr val="000000"/>
              </a:buClr>
              <a:buSzPts val="1800"/>
              <a:buChar char="-"/>
            </a:pPr>
            <a:r>
              <a:rPr b="1" lang="en">
                <a:solidFill>
                  <a:srgbClr val="000000"/>
                </a:solidFill>
              </a:rPr>
              <a:t>institution-building</a:t>
            </a:r>
            <a:r>
              <a:rPr lang="en">
                <a:solidFill>
                  <a:srgbClr val="000000"/>
                </a:solidFill>
              </a:rPr>
              <a:t> (organizations and institutions, from above)</a:t>
            </a:r>
            <a:endParaRPr>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culture-building</a:t>
            </a:r>
            <a:r>
              <a:rPr lang="en">
                <a:solidFill>
                  <a:srgbClr val="000000"/>
                </a:solidFill>
              </a:rPr>
              <a:t> (culture codes, rules and values, from below)</a:t>
            </a:r>
            <a:endParaRPr>
              <a:solidFill>
                <a:srgbClr val="000000"/>
              </a:solidFill>
            </a:endParaRPr>
          </a:p>
          <a:p>
            <a:pPr indent="0" lvl="0" marL="457200" rtl="0" algn="l">
              <a:spcBef>
                <a:spcPts val="1600"/>
              </a:spcBef>
              <a:spcAft>
                <a:spcPts val="0"/>
              </a:spcAft>
              <a:buNone/>
            </a:pPr>
            <a:r>
              <a:rPr lang="en">
                <a:solidFill>
                  <a:srgbClr val="000000"/>
                </a:solidFill>
              </a:rPr>
              <a:t>“civilizational competence” - a prerequisite for participation </a:t>
            </a:r>
            <a:br>
              <a:rPr lang="en">
                <a:solidFill>
                  <a:srgbClr val="000000"/>
                </a:solidFill>
              </a:rPr>
            </a:br>
            <a:r>
              <a:rPr lang="en">
                <a:solidFill>
                  <a:srgbClr val="000000"/>
                </a:solidFill>
              </a:rPr>
              <a:t>in democratic a market-based modern civilization</a:t>
            </a:r>
            <a:endParaRPr>
              <a:solidFill>
                <a:srgbClr val="000000"/>
              </a:solidFill>
            </a:endParaRPr>
          </a:p>
          <a:p>
            <a:pPr indent="0" lvl="0" marL="457200" rtl="0" algn="l">
              <a:spcBef>
                <a:spcPts val="1600"/>
              </a:spcBef>
              <a:spcAft>
                <a:spcPts val="1600"/>
              </a:spcAft>
              <a:buNone/>
            </a:pPr>
            <a:r>
              <a:rPr i="1" lang="en">
                <a:solidFill>
                  <a:srgbClr val="000000"/>
                </a:solidFill>
              </a:rPr>
              <a:t>“Building a house is not the same as establishing a home.”</a:t>
            </a:r>
            <a:r>
              <a:rPr lang="en">
                <a:solidFill>
                  <a:srgbClr val="000000"/>
                </a:solidFill>
              </a:rPr>
              <a:t> (Brzezinski 1989)</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Two dualities of transition (Sztompka 1996)</a:t>
            </a:r>
            <a:endParaRPr/>
          </a:p>
          <a:p>
            <a:pPr indent="0" lvl="0" marL="0" rtl="0" algn="l">
              <a:spcBef>
                <a:spcPts val="0"/>
              </a:spcBef>
              <a:spcAft>
                <a:spcPts val="0"/>
              </a:spcAft>
              <a:buNone/>
            </a:pPr>
            <a:r>
              <a:t/>
            </a:r>
            <a:endParaRPr/>
          </a:p>
        </p:txBody>
      </p:sp>
      <p:graphicFrame>
        <p:nvGraphicFramePr>
          <p:cNvPr id="102" name="Google Shape;102;p20"/>
          <p:cNvGraphicFramePr/>
          <p:nvPr/>
        </p:nvGraphicFramePr>
        <p:xfrm>
          <a:off x="475650" y="1428750"/>
          <a:ext cx="3000000" cy="3000000"/>
        </p:xfrm>
        <a:graphic>
          <a:graphicData uri="http://schemas.openxmlformats.org/drawingml/2006/table">
            <a:tbl>
              <a:tblPr>
                <a:noFill/>
                <a:tableStyleId>{3A854BDD-E327-4667-9D1E-F6F2E2B047FB}</a:tableStyleId>
              </a:tblPr>
              <a:tblGrid>
                <a:gridCol w="2500800"/>
                <a:gridCol w="3140875"/>
                <a:gridCol w="2714975"/>
              </a:tblGrid>
              <a:tr h="381000">
                <a:tc>
                  <a:txBody>
                    <a:bodyPr>
                      <a:noAutofit/>
                    </a:bodyPr>
                    <a:lstStyle/>
                    <a:p>
                      <a:pPr indent="0" lvl="0" marL="0" rtl="0" algn="l">
                        <a:spcBef>
                          <a:spcPts val="0"/>
                        </a:spcBef>
                        <a:spcAft>
                          <a:spcPts val="0"/>
                        </a:spcAft>
                        <a:buNone/>
                      </a:pPr>
                      <a:r>
                        <a:t/>
                      </a:r>
                      <a:endParaRPr sz="1800"/>
                    </a:p>
                  </a:txBody>
                  <a:tcPr marT="91425" marB="91425" marR="91425" marL="91425"/>
                </a:tc>
                <a:tc>
                  <a:txBody>
                    <a:bodyPr>
                      <a:noAutofit/>
                    </a:bodyPr>
                    <a:lstStyle/>
                    <a:p>
                      <a:pPr indent="0" lvl="0" marL="0" rtl="0" algn="l">
                        <a:spcBef>
                          <a:spcPts val="0"/>
                        </a:spcBef>
                        <a:spcAft>
                          <a:spcPts val="0"/>
                        </a:spcAft>
                        <a:buNone/>
                      </a:pPr>
                      <a:r>
                        <a:rPr b="1" lang="en" sz="1800"/>
                        <a:t>Institution-building</a:t>
                      </a:r>
                      <a:endParaRPr b="1" sz="1800"/>
                    </a:p>
                  </a:txBody>
                  <a:tcPr marT="91425" marB="91425" marR="91425" marL="91425"/>
                </a:tc>
                <a:tc>
                  <a:txBody>
                    <a:bodyPr>
                      <a:noAutofit/>
                    </a:bodyPr>
                    <a:lstStyle/>
                    <a:p>
                      <a:pPr indent="0" lvl="0" marL="0" rtl="0" algn="l">
                        <a:spcBef>
                          <a:spcPts val="0"/>
                        </a:spcBef>
                        <a:spcAft>
                          <a:spcPts val="0"/>
                        </a:spcAft>
                        <a:buNone/>
                      </a:pPr>
                      <a:r>
                        <a:rPr b="1" lang="en" sz="1800"/>
                        <a:t>Culture-building</a:t>
                      </a:r>
                      <a:endParaRPr b="1" sz="1800"/>
                    </a:p>
                  </a:txBody>
                  <a:tcPr marT="91425" marB="91425" marR="91425" marL="91425"/>
                </a:tc>
              </a:tr>
              <a:tr h="381000">
                <a:tc>
                  <a:txBody>
                    <a:bodyPr>
                      <a:noAutofit/>
                    </a:bodyPr>
                    <a:lstStyle/>
                    <a:p>
                      <a:pPr indent="0" lvl="0" marL="0" rtl="0" algn="l">
                        <a:spcBef>
                          <a:spcPts val="0"/>
                        </a:spcBef>
                        <a:spcAft>
                          <a:spcPts val="0"/>
                        </a:spcAft>
                        <a:buNone/>
                      </a:pPr>
                      <a:r>
                        <a:rPr b="1" lang="en" sz="1800"/>
                        <a:t>DEMOCRATIZATION</a:t>
                      </a:r>
                      <a:endParaRPr b="1" sz="1800"/>
                    </a:p>
                  </a:txBody>
                  <a:tcPr marT="91425" marB="91425" marR="91425" marL="91425"/>
                </a:tc>
                <a:tc>
                  <a:txBody>
                    <a:bodyPr>
                      <a:noAutofit/>
                    </a:bodyPr>
                    <a:lstStyle/>
                    <a:p>
                      <a:pPr indent="0" lvl="0" marL="0" rtl="0" algn="l">
                        <a:spcBef>
                          <a:spcPts val="0"/>
                        </a:spcBef>
                        <a:spcAft>
                          <a:spcPts val="0"/>
                        </a:spcAft>
                        <a:buNone/>
                      </a:pPr>
                      <a:r>
                        <a:rPr lang="en" sz="1800"/>
                        <a:t>e.g. parliament, elections, political parties, ombudsman</a:t>
                      </a:r>
                      <a:endParaRPr sz="1800"/>
                    </a:p>
                  </a:txBody>
                  <a:tcPr marT="91425" marB="91425" marR="91425" marL="91425"/>
                </a:tc>
                <a:tc>
                  <a:txBody>
                    <a:bodyPr>
                      <a:noAutofit/>
                    </a:bodyPr>
                    <a:lstStyle/>
                    <a:p>
                      <a:pPr indent="0" lvl="0" marL="0" rtl="0" algn="l">
                        <a:spcBef>
                          <a:spcPts val="0"/>
                        </a:spcBef>
                        <a:spcAft>
                          <a:spcPts val="0"/>
                        </a:spcAft>
                        <a:buNone/>
                      </a:pPr>
                      <a:r>
                        <a:rPr lang="en" sz="1800"/>
                        <a:t>c</a:t>
                      </a:r>
                      <a:r>
                        <a:rPr lang="en" sz="1800"/>
                        <a:t>ivic culture, citizenship</a:t>
                      </a:r>
                      <a:endParaRPr sz="1800"/>
                    </a:p>
                  </a:txBody>
                  <a:tcPr marT="91425" marB="91425" marR="91425" marL="91425"/>
                </a:tc>
              </a:tr>
              <a:tr h="381000">
                <a:tc>
                  <a:txBody>
                    <a:bodyPr>
                      <a:noAutofit/>
                    </a:bodyPr>
                    <a:lstStyle/>
                    <a:p>
                      <a:pPr indent="0" lvl="0" marL="0" rtl="0" algn="l">
                        <a:spcBef>
                          <a:spcPts val="0"/>
                        </a:spcBef>
                        <a:spcAft>
                          <a:spcPts val="0"/>
                        </a:spcAft>
                        <a:buNone/>
                      </a:pPr>
                      <a:r>
                        <a:rPr b="1" lang="en" sz="1800"/>
                        <a:t>MARKETIZATION</a:t>
                      </a:r>
                      <a:endParaRPr b="1" sz="1800"/>
                    </a:p>
                  </a:txBody>
                  <a:tcPr marT="91425" marB="91425" marR="91425" marL="91425"/>
                </a:tc>
                <a:tc>
                  <a:txBody>
                    <a:bodyPr>
                      <a:noAutofit/>
                    </a:bodyPr>
                    <a:lstStyle/>
                    <a:p>
                      <a:pPr indent="0" lvl="0" marL="0" rtl="0" algn="l">
                        <a:spcBef>
                          <a:spcPts val="0"/>
                        </a:spcBef>
                        <a:spcAft>
                          <a:spcPts val="0"/>
                        </a:spcAft>
                        <a:buNone/>
                      </a:pPr>
                      <a:r>
                        <a:rPr lang="en" sz="1800"/>
                        <a:t>e</a:t>
                      </a:r>
                      <a:r>
                        <a:rPr lang="en" sz="1800"/>
                        <a:t>.g. private firms, corporations, banks, stock exchange, brokers</a:t>
                      </a:r>
                      <a:endParaRPr sz="1800"/>
                    </a:p>
                  </a:txBody>
                  <a:tcPr marT="91425" marB="91425" marR="91425" marL="91425"/>
                </a:tc>
                <a:tc>
                  <a:txBody>
                    <a:bodyPr>
                      <a:noAutofit/>
                    </a:bodyPr>
                    <a:lstStyle/>
                    <a:p>
                      <a:pPr indent="0" lvl="0" marL="0" rtl="0" algn="l">
                        <a:spcBef>
                          <a:spcPts val="0"/>
                        </a:spcBef>
                        <a:spcAft>
                          <a:spcPts val="0"/>
                        </a:spcAft>
                        <a:buNone/>
                      </a:pPr>
                      <a:r>
                        <a:rPr lang="en" sz="1800"/>
                        <a:t>e</a:t>
                      </a:r>
                      <a:r>
                        <a:rPr lang="en" sz="1800"/>
                        <a:t>ntrepreneurial culture, work ethic</a:t>
                      </a:r>
                      <a:endParaRPr sz="18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idx="1" type="body"/>
          </p:nvPr>
        </p:nvSpPr>
        <p:spPr>
          <a:xfrm>
            <a:off x="4791900" y="1000450"/>
            <a:ext cx="4040400" cy="39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
            </a:r>
            <a:r>
              <a:rPr i="1" lang="en">
                <a:solidFill>
                  <a:schemeClr val="dk1"/>
                </a:solidFill>
              </a:rPr>
              <a:t>To integrate our young democracies into European and transatlantic structures.”</a:t>
            </a:r>
            <a:r>
              <a:rPr lang="en">
                <a:solidFill>
                  <a:schemeClr val="dk1"/>
                </a:solidFill>
              </a:rPr>
              <a:t> (Václav Havel)</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1991: formed in Visegrád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1999: CZ, HU, PL joined NATO (SK joined in 2004)</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2004: V4 joined the EU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2007: V4 joined the Schengen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2016 - summit in Prague, </a:t>
            </a:r>
            <a:br>
              <a:rPr lang="en">
                <a:solidFill>
                  <a:schemeClr val="dk1"/>
                </a:solidFill>
              </a:rPr>
            </a:br>
            <a:r>
              <a:rPr lang="en">
                <a:solidFill>
                  <a:schemeClr val="dk1"/>
                </a:solidFill>
                <a:uFill>
                  <a:noFill/>
                </a:uFill>
                <a:hlinkClick r:id="rId3"/>
              </a:rPr>
              <a:t>Joint Statement on Migration</a:t>
            </a:r>
            <a:endParaRPr i="1" sz="1600">
              <a:solidFill>
                <a:schemeClr val="dk1"/>
              </a:solidFill>
              <a:highlight>
                <a:srgbClr val="FFFFFF"/>
              </a:highlight>
              <a:latin typeface="Verdana"/>
              <a:ea typeface="Verdana"/>
              <a:cs typeface="Verdana"/>
              <a:sym typeface="Verdana"/>
            </a:endParaRPr>
          </a:p>
          <a:p>
            <a:pPr indent="0" lvl="0" marL="0" rtl="0" algn="l">
              <a:spcBef>
                <a:spcPts val="1600"/>
              </a:spcBef>
              <a:spcAft>
                <a:spcPts val="1600"/>
              </a:spcAft>
              <a:buNone/>
            </a:pPr>
            <a:r>
              <a:rPr lang="en" sz="1200">
                <a:solidFill>
                  <a:schemeClr val="dk1"/>
                </a:solidFill>
                <a:highlight>
                  <a:srgbClr val="FFFFFF"/>
                </a:highlight>
                <a:latin typeface="Verdana"/>
                <a:ea typeface="Verdana"/>
                <a:cs typeface="Verdana"/>
                <a:sym typeface="Verdana"/>
              </a:rPr>
              <a:t>(Lech Walesa, Václav Havel, József Antall)</a:t>
            </a:r>
            <a:endParaRPr sz="1200">
              <a:solidFill>
                <a:schemeClr val="dk1"/>
              </a:solidFill>
              <a:highlight>
                <a:srgbClr val="FFFFFF"/>
              </a:highlight>
              <a:latin typeface="Verdana"/>
              <a:ea typeface="Verdana"/>
              <a:cs typeface="Verdana"/>
              <a:sym typeface="Verdana"/>
            </a:endParaRPr>
          </a:p>
        </p:txBody>
      </p:sp>
      <p:pic>
        <p:nvPicPr>
          <p:cNvPr id="108" name="Google Shape;108;p21"/>
          <p:cNvPicPr preferRelativeResize="0"/>
          <p:nvPr/>
        </p:nvPicPr>
        <p:blipFill>
          <a:blip r:embed="rId4">
            <a:alphaModFix/>
          </a:blip>
          <a:stretch>
            <a:fillRect/>
          </a:stretch>
        </p:blipFill>
        <p:spPr>
          <a:xfrm>
            <a:off x="430183" y="1070975"/>
            <a:ext cx="4141817" cy="3760750"/>
          </a:xfrm>
          <a:prstGeom prst="rect">
            <a:avLst/>
          </a:prstGeom>
          <a:noFill/>
          <a:ln>
            <a:noFill/>
          </a:ln>
        </p:spPr>
      </p:pic>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International dimension: </a:t>
            </a:r>
            <a:r>
              <a:rPr lang="en"/>
              <a:t>The Visegrad Group (V4)</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