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8" r:id="rId4"/>
    <p:sldId id="257" r:id="rId5"/>
    <p:sldId id="286" r:id="rId6"/>
    <p:sldId id="299" r:id="rId7"/>
    <p:sldId id="287" r:id="rId8"/>
    <p:sldId id="289" r:id="rId9"/>
    <p:sldId id="293" r:id="rId10"/>
    <p:sldId id="290" r:id="rId11"/>
    <p:sldId id="294" r:id="rId12"/>
    <p:sldId id="288" r:id="rId13"/>
    <p:sldId id="295" r:id="rId14"/>
    <p:sldId id="291" r:id="rId15"/>
    <p:sldId id="296" r:id="rId16"/>
    <p:sldId id="298" r:id="rId17"/>
    <p:sldId id="292" r:id="rId18"/>
    <p:sldId id="297" r:id="rId19"/>
    <p:sldId id="261" r:id="rId20"/>
    <p:sldId id="279" r:id="rId21"/>
    <p:sldId id="282" r:id="rId22"/>
    <p:sldId id="281" r:id="rId23"/>
    <p:sldId id="280" r:id="rId24"/>
    <p:sldId id="283" r:id="rId25"/>
    <p:sldId id="262" r:id="rId26"/>
    <p:sldId id="264" r:id="rId27"/>
    <p:sldId id="265" r:id="rId28"/>
    <p:sldId id="266" r:id="rId29"/>
    <p:sldId id="267" r:id="rId30"/>
    <p:sldId id="269" r:id="rId31"/>
    <p:sldId id="270" r:id="rId32"/>
    <p:sldId id="271" r:id="rId33"/>
    <p:sldId id="274" r:id="rId34"/>
    <p:sldId id="306" r:id="rId35"/>
    <p:sldId id="304" r:id="rId36"/>
    <p:sldId id="305" r:id="rId37"/>
    <p:sldId id="308" r:id="rId38"/>
    <p:sldId id="309" r:id="rId39"/>
    <p:sldId id="284" r:id="rId40"/>
    <p:sldId id="310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8531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93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7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8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69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40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99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9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38B3-8920-4983-9DDC-6384A82ACB2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66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A6RNAIPp0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BTzhEBgu_c" TargetMode="External"/><Relationship Id="rId2" Type="http://schemas.openxmlformats.org/officeDocument/2006/relationships/hyperlink" Target="https://www.youtube.com/watch?v=AExa7Kw4Wp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tessoricr.cz/inspirace/zpravodaje" TargetMode="External"/><Relationship Id="rId5" Type="http://schemas.openxmlformats.org/officeDocument/2006/relationships/hyperlink" Target="https://www.youtube.com/watch?v=12chJsIcpuE" TargetMode="External"/><Relationship Id="rId4" Type="http://schemas.openxmlformats.org/officeDocument/2006/relationships/hyperlink" Target="https://www.youtube.com/watch?v=Q4mXHdmmMm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Cvcy0zAlM" TargetMode="External"/><Relationship Id="rId2" Type="http://schemas.openxmlformats.org/officeDocument/2006/relationships/hyperlink" Target="https://www.youtube.com/watch?v=8-DjFeNkHY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u4fuuPivv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FcR-zFnUZo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essoricr.cz/skoly-a-skolky/mapa-a-vizitky" TargetMode="External"/><Relationship Id="rId2" Type="http://schemas.openxmlformats.org/officeDocument/2006/relationships/hyperlink" Target="http://iwaldorf.cz/skoly.php?menu=sko-vs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takaharu_tezuka_the_best_kindergarten_you_ve_ever_se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Alternativní pedagogika – úvod do problematiky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Jaroslava Simonová</a:t>
            </a:r>
          </a:p>
          <a:p>
            <a:r>
              <a:rPr lang="cs-CZ" dirty="0" smtClean="0"/>
              <a:t>Ústav výzkumu a rozvoje vzdělávání</a:t>
            </a:r>
          </a:p>
          <a:p>
            <a:r>
              <a:rPr lang="cs-CZ" dirty="0" err="1" smtClean="0"/>
              <a:t>PedF</a:t>
            </a:r>
            <a:r>
              <a:rPr lang="cs-CZ" dirty="0" smtClean="0"/>
              <a:t> UK Praha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9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rocesy, kterými se člověk vytváří</a:t>
            </a:r>
          </a:p>
          <a:p>
            <a:r>
              <a:rPr lang="cs-CZ" dirty="0"/>
              <a:t>f</a:t>
            </a:r>
            <a:r>
              <a:rPr lang="cs-CZ" dirty="0" smtClean="0"/>
              <a:t>ormování člověka je výsledkem vytváření kvalit, které vznikají v interakci vnitřních determinantů rozvoje s vnějšími podněty</a:t>
            </a:r>
          </a:p>
          <a:p>
            <a:r>
              <a:rPr lang="cs-CZ" dirty="0"/>
              <a:t>p</a:t>
            </a:r>
            <a:r>
              <a:rPr lang="cs-CZ" dirty="0" smtClean="0"/>
              <a:t>rocesy učení a vyučování</a:t>
            </a:r>
          </a:p>
          <a:p>
            <a:r>
              <a:rPr lang="cs-CZ" dirty="0"/>
              <a:t>t</a:t>
            </a:r>
            <a:r>
              <a:rPr lang="cs-CZ" dirty="0" smtClean="0"/>
              <a:t>émata smysluplného učení, fungování kognitivních procesů a jejich podmínek – vliv na metody vyučování jednotlivých předmětů</a:t>
            </a:r>
          </a:p>
          <a:p>
            <a:r>
              <a:rPr lang="cs-CZ" dirty="0" smtClean="0"/>
              <a:t>odraz především v oborových didaktikách, konstruktivistické přístupy </a:t>
            </a:r>
          </a:p>
          <a:p>
            <a:r>
              <a:rPr lang="cs-CZ" dirty="0"/>
              <a:t>n</a:t>
            </a:r>
            <a:r>
              <a:rPr lang="cs-CZ" dirty="0" smtClean="0"/>
              <a:t>eotevírá otázky o povaze vzdělávání a výchovy</a:t>
            </a:r>
          </a:p>
        </p:txBody>
      </p:sp>
    </p:spTree>
    <p:extLst>
      <p:ext uri="{BB962C8B-B14F-4D97-AF65-F5344CB8AC3E}">
        <p14:creationId xmlns:p14="http://schemas.microsoft.com/office/powerpoint/2010/main" val="8075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 smtClean="0"/>
              <a:t>Každá psychická funkce se v kulturním vývoji dítěte objevuje na scéně dvakrát, ve dvou plánech – nejdříve v sociálním, potom v psychologickém, nejdříve mezi lidmi jako kategorie </a:t>
            </a:r>
            <a:r>
              <a:rPr lang="cs-CZ" dirty="0" err="1" smtClean="0"/>
              <a:t>interpsychická</a:t>
            </a:r>
            <a:r>
              <a:rPr lang="cs-CZ" dirty="0" smtClean="0"/>
              <a:t>, potom uvnitř dítěte jako kategorie intrapsychická. </a:t>
            </a:r>
          </a:p>
          <a:p>
            <a:pPr marL="0" indent="0" algn="r">
              <a:buNone/>
            </a:pPr>
            <a:r>
              <a:rPr lang="cs-CZ" i="1" dirty="0" smtClean="0"/>
              <a:t>L. S. </a:t>
            </a:r>
            <a:r>
              <a:rPr lang="cs-CZ" i="1" dirty="0" err="1" smtClean="0"/>
              <a:t>Vygotskij</a:t>
            </a:r>
            <a:endParaRPr lang="cs-CZ" i="1" dirty="0" smtClean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/>
          </a:p>
          <a:p>
            <a:r>
              <a:rPr lang="cs-CZ" dirty="0" smtClean="0"/>
              <a:t>L. S. </a:t>
            </a:r>
            <a:r>
              <a:rPr lang="cs-CZ" dirty="0" err="1" smtClean="0"/>
              <a:t>Vygotskij</a:t>
            </a:r>
            <a:r>
              <a:rPr lang="cs-CZ" dirty="0" smtClean="0"/>
              <a:t>, J. </a:t>
            </a:r>
            <a:r>
              <a:rPr lang="cs-CZ" dirty="0" err="1" smtClean="0"/>
              <a:t>Piaget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55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Rekonstrukcionistický</a:t>
            </a:r>
            <a:r>
              <a:rPr lang="cs-CZ" dirty="0" smtClean="0"/>
              <a:t> diskurz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edagogická realita je především součástí širší sociální reality </a:t>
            </a:r>
          </a:p>
          <a:p>
            <a:r>
              <a:rPr lang="cs-CZ" dirty="0"/>
              <a:t>d</a:t>
            </a:r>
            <a:r>
              <a:rPr lang="cs-CZ" dirty="0" smtClean="0"/>
              <a:t>iskurz se zaměřuje na průnik institucionální reality školy a širší sociální reality</a:t>
            </a:r>
          </a:p>
          <a:p>
            <a:r>
              <a:rPr lang="cs-CZ" dirty="0" smtClean="0"/>
              <a:t>vazba vzdělávání na strukturu společnosti (škola jako místo kopírující logiku širší hierarchie společnosti, která je nespravedlivá), jeho vztah k sociální spravedlivosti</a:t>
            </a:r>
          </a:p>
          <a:p>
            <a:r>
              <a:rPr lang="cs-CZ" dirty="0"/>
              <a:t>r</a:t>
            </a:r>
            <a:r>
              <a:rPr lang="cs-CZ" dirty="0" smtClean="0"/>
              <a:t>ekonstrukce školy jako zastaralé instituce </a:t>
            </a:r>
          </a:p>
          <a:p>
            <a:r>
              <a:rPr lang="cs-CZ" dirty="0"/>
              <a:t>r</a:t>
            </a:r>
            <a:r>
              <a:rPr lang="cs-CZ" dirty="0" smtClean="0"/>
              <a:t>ekonstrukce společnosti prostřednictvím (zrekonstruované) školy a vzdělávání</a:t>
            </a:r>
          </a:p>
          <a:p>
            <a:r>
              <a:rPr lang="cs-CZ" dirty="0"/>
              <a:t>c</a:t>
            </a:r>
            <a:r>
              <a:rPr lang="cs-CZ" dirty="0" smtClean="0"/>
              <a:t>ílem je sociální změna</a:t>
            </a:r>
          </a:p>
          <a:p>
            <a:r>
              <a:rPr lang="cs-CZ" dirty="0"/>
              <a:t>n</a:t>
            </a:r>
            <a:r>
              <a:rPr lang="cs-CZ" dirty="0" smtClean="0"/>
              <a:t>utnost rekonstrukce z jiných důvodů (společenské změny – znalostní společnost)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3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Rekonstrukcionistický</a:t>
            </a:r>
            <a:r>
              <a:rPr lang="cs-CZ" dirty="0" smtClean="0"/>
              <a:t> diskurz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 smtClean="0"/>
              <a:t>Učit se pro 21. století předpokládá osvojit si širokou škálu schopností, způsobilostí a znalostí a vytvořit si řadu postojů a modelů chování, což vyžaduje úplně od základů proměnit výchovně vzdělávací proces. </a:t>
            </a:r>
          </a:p>
          <a:p>
            <a:pPr marL="0" indent="0" algn="r">
              <a:buNone/>
            </a:pPr>
            <a:r>
              <a:rPr lang="cs-CZ" i="1" dirty="0" smtClean="0"/>
              <a:t>G. </a:t>
            </a:r>
            <a:r>
              <a:rPr lang="cs-CZ" i="1" dirty="0" err="1" smtClean="0"/>
              <a:t>Pike</a:t>
            </a:r>
            <a:r>
              <a:rPr lang="cs-CZ" i="1" dirty="0" smtClean="0"/>
              <a:t> a D. </a:t>
            </a:r>
            <a:r>
              <a:rPr lang="cs-CZ" i="1" dirty="0" err="1" smtClean="0"/>
              <a:t>Selby</a:t>
            </a:r>
            <a:endParaRPr lang="cs-CZ" i="1" dirty="0" smtClean="0"/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endParaRPr lang="cs-CZ" i="1" dirty="0" smtClean="0"/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endParaRPr lang="cs-CZ" i="1" dirty="0" smtClean="0"/>
          </a:p>
          <a:p>
            <a:r>
              <a:rPr lang="cs-CZ" dirty="0" smtClean="0"/>
              <a:t>I. </a:t>
            </a:r>
            <a:r>
              <a:rPr lang="cs-CZ" dirty="0" err="1" smtClean="0"/>
              <a:t>Illich</a:t>
            </a:r>
            <a:r>
              <a:rPr lang="cs-CZ" dirty="0" smtClean="0"/>
              <a:t>, A. </a:t>
            </a:r>
            <a:r>
              <a:rPr lang="cs-CZ" dirty="0" err="1" smtClean="0"/>
              <a:t>Toffler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5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Konsenzuální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oukazuje na stabilní prvky sociálního života, které jsou  v kultuře akceptované ve formě tichého „konsenzu“ a které jsou předmětem kulturní „dohody“</a:t>
            </a:r>
          </a:p>
          <a:p>
            <a:r>
              <a:rPr lang="cs-CZ" dirty="0"/>
              <a:t>j</a:t>
            </a:r>
            <a:r>
              <a:rPr lang="cs-CZ" dirty="0" smtClean="0"/>
              <a:t>sou institucionalizované, jsou součástí kulturního dědictví, reprodukují se ve formě tradic</a:t>
            </a:r>
          </a:p>
          <a:p>
            <a:r>
              <a:rPr lang="cs-CZ" dirty="0"/>
              <a:t>t</a:t>
            </a:r>
            <a:r>
              <a:rPr lang="cs-CZ" dirty="0" smtClean="0"/>
              <a:t>radice jsou historicky ověřené, smysluplné a stále funkční (předměty, klasifikace, věkově homogenní třídy, vyučovací hodiny…)</a:t>
            </a:r>
          </a:p>
          <a:p>
            <a:r>
              <a:rPr lang="cs-CZ" dirty="0"/>
              <a:t>z</a:t>
            </a:r>
            <a:r>
              <a:rPr lang="cs-CZ" dirty="0" smtClean="0"/>
              <a:t>prostředkování kulturních obsahů nepodléhajících kritériu aktuální užitečnosti</a:t>
            </a:r>
          </a:p>
          <a:p>
            <a:r>
              <a:rPr lang="cs-CZ" dirty="0"/>
              <a:t>p</a:t>
            </a:r>
            <a:r>
              <a:rPr lang="cs-CZ" dirty="0" smtClean="0"/>
              <a:t>řiklání se spíš ke stabilitě sociálního života před jeho dynamizací, jeho zastánci jsou skeptičtí k pedagogickým novinkám a necítí se osloveni novými sociálními hnutími (feminizmus, environmentalismus), jsou v zásadě konzervativní, klasický obraz vzdělávání pocházející z 19.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6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Konsenzuální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 smtClean="0"/>
              <a:t>Je v samotném principu lidské povahy, že každá nová generace vrůstá do starého světa, takže připravovat novou generaci pro nový svět může jenom znamenat: vytrhávat z rukou nově příchozích jejich vlastní šanci vytvářet něco nové. </a:t>
            </a:r>
          </a:p>
          <a:p>
            <a:pPr marL="0" indent="0" algn="r">
              <a:buNone/>
            </a:pPr>
            <a:r>
              <a:rPr lang="cs-CZ" i="1" dirty="0" smtClean="0"/>
              <a:t>H. Arendtová</a:t>
            </a:r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endParaRPr lang="cs-CZ" i="1" dirty="0" smtClean="0"/>
          </a:p>
          <a:p>
            <a:pPr marL="0" indent="0" algn="r">
              <a:buNone/>
            </a:pPr>
            <a:endParaRPr lang="cs-CZ" i="1" dirty="0" smtClean="0"/>
          </a:p>
          <a:p>
            <a:r>
              <a:rPr lang="cs-CZ" dirty="0"/>
              <a:t>H. </a:t>
            </a:r>
            <a:r>
              <a:rPr lang="cs-CZ" dirty="0" smtClean="0"/>
              <a:t>Arendtová, R. </a:t>
            </a:r>
            <a:r>
              <a:rPr lang="cs-CZ" dirty="0" err="1" smtClean="0"/>
              <a:t>Hutchins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Neoliberální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nalostní společnost</a:t>
            </a:r>
          </a:p>
          <a:p>
            <a:r>
              <a:rPr lang="cs-CZ" dirty="0"/>
              <a:t>k</a:t>
            </a:r>
            <a:r>
              <a:rPr lang="cs-CZ" dirty="0" smtClean="0"/>
              <a:t>líčové kompetence</a:t>
            </a:r>
          </a:p>
          <a:p>
            <a:r>
              <a:rPr lang="cs-CZ" dirty="0"/>
              <a:t>c</a:t>
            </a:r>
            <a:r>
              <a:rPr lang="cs-CZ" dirty="0" smtClean="0"/>
              <a:t>eloživotní vzdělávání</a:t>
            </a:r>
          </a:p>
          <a:p>
            <a:r>
              <a:rPr lang="cs-CZ" dirty="0" smtClean="0"/>
              <a:t>pojmy nejsou vygenerované pedagogickým myšlením, ale politickými diskusemi (jak zvýšit konkurenceschopnost)</a:t>
            </a:r>
          </a:p>
          <a:p>
            <a:r>
              <a:rPr lang="cs-CZ" dirty="0"/>
              <a:t>p</a:t>
            </a:r>
            <a:r>
              <a:rPr lang="cs-CZ" dirty="0" smtClean="0"/>
              <a:t>rincip individualizmu zhodnocovaného v prostoru volné soutěže</a:t>
            </a:r>
          </a:p>
          <a:p>
            <a:r>
              <a:rPr lang="cs-CZ" dirty="0"/>
              <a:t>d</a:t>
            </a:r>
            <a:r>
              <a:rPr lang="cs-CZ" dirty="0" smtClean="0"/>
              <a:t>ecentralizace, svoboda, autonomie, odpovědnost</a:t>
            </a:r>
          </a:p>
          <a:p>
            <a:r>
              <a:rPr lang="cs-CZ" dirty="0"/>
              <a:t>p</a:t>
            </a:r>
            <a:r>
              <a:rPr lang="cs-CZ" dirty="0" smtClean="0"/>
              <a:t>odnikatelská kultura: všichni se mohou stát úspěšnými podnikateli</a:t>
            </a:r>
          </a:p>
          <a:p>
            <a:r>
              <a:rPr lang="cs-CZ" dirty="0"/>
              <a:t>v</a:t>
            </a:r>
            <a:r>
              <a:rPr lang="cs-CZ" dirty="0" smtClean="0"/>
              <a:t>zdělávání – nástroj pro konkurenceschopnost</a:t>
            </a:r>
          </a:p>
          <a:p>
            <a:r>
              <a:rPr lang="cs-CZ" dirty="0"/>
              <a:t>s</a:t>
            </a:r>
            <a:r>
              <a:rPr lang="cs-CZ" dirty="0" smtClean="0"/>
              <a:t>voboda volby (rodičů, škol, žáků)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0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Neoliberální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cs-CZ" dirty="0" smtClean="0"/>
              <a:t>Svět kolem nás se rychle mění a mezi zaměstnavateli se zvyšuje obava, že veřejné školy nedrží krok s dobou. Dnešní profese vyžadují zaměstnance, kteří mají více než vysokoškolský diplom; zaměstnavatelé chtějí budoucí lídry, kteří umí tvořivě myslet, pracovat kooperativně, převzít iniciativu a mají globální povědomí. Zkrátka, potřebují kandidáty naplněné dovednostmi 21. století. </a:t>
            </a:r>
          </a:p>
          <a:p>
            <a:pPr marL="0" indent="0" algn="r">
              <a:buNone/>
            </a:pPr>
            <a:r>
              <a:rPr lang="cs-CZ" i="1" dirty="0" smtClean="0"/>
              <a:t>G. </a:t>
            </a:r>
            <a:r>
              <a:rPr lang="cs-CZ" i="1" dirty="0" err="1" smtClean="0"/>
              <a:t>Chertavian</a:t>
            </a:r>
            <a:endParaRPr lang="cs-CZ" i="1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EU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87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pedagogický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„pozoruhodná směs idejí slučujících téměř neslučitelné hodnotové rámce“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Kaščák</a:t>
            </a:r>
            <a:r>
              <a:rPr lang="cs-CZ" dirty="0"/>
              <a:t> &amp; </a:t>
            </a:r>
            <a:r>
              <a:rPr lang="cs-CZ" dirty="0" err="1"/>
              <a:t>Pupala</a:t>
            </a:r>
            <a:r>
              <a:rPr lang="cs-CZ" dirty="0"/>
              <a:t>, 2009)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39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</a:t>
            </a:r>
            <a:r>
              <a:rPr lang="sv-SE" dirty="0" smtClean="0"/>
              <a:t>lternativních škol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klasické reformní: </a:t>
            </a:r>
          </a:p>
          <a:p>
            <a:pPr lvl="1"/>
            <a:r>
              <a:rPr lang="cs-CZ" dirty="0"/>
              <a:t>Montessori </a:t>
            </a:r>
          </a:p>
          <a:p>
            <a:pPr lvl="1"/>
            <a:r>
              <a:rPr lang="cs-CZ" dirty="0" err="1" smtClean="0"/>
              <a:t>Waldorf</a:t>
            </a:r>
            <a:endParaRPr lang="cs-CZ" dirty="0" smtClean="0"/>
          </a:p>
          <a:p>
            <a:pPr lvl="1"/>
            <a:r>
              <a:rPr lang="cs-CZ" dirty="0" smtClean="0"/>
              <a:t>Dalton</a:t>
            </a:r>
          </a:p>
          <a:p>
            <a:pPr lvl="1"/>
            <a:r>
              <a:rPr lang="cs-CZ" dirty="0" smtClean="0"/>
              <a:t>aj.</a:t>
            </a:r>
          </a:p>
          <a:p>
            <a:r>
              <a:rPr lang="cs-CZ" dirty="0"/>
              <a:t>m</a:t>
            </a:r>
            <a:r>
              <a:rPr lang="cs-CZ" dirty="0" smtClean="0"/>
              <a:t>oderní reformní: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ednotlivé školy (popřípadě sítě škol), které eklektickým způsobem integrují (různorodá) ideová východiska a zkušenosti svých zakladatelů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„alternativní škola“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www.youtube.com/watch?v=6A6RNAIPp0o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1.	Jaké jsou vaše zkušenosti s alternativní pedagogikou? </a:t>
            </a:r>
          </a:p>
          <a:p>
            <a:pPr marL="0" indent="0">
              <a:buNone/>
            </a:pPr>
            <a:r>
              <a:rPr lang="cs-CZ" dirty="0"/>
              <a:t>2.	Jak byste charakterizovali alternativní školu? </a:t>
            </a:r>
          </a:p>
          <a:p>
            <a:pPr marL="514350" indent="-514350">
              <a:buAutoNum type="arabicPeriod" startAt="3"/>
            </a:pPr>
            <a:r>
              <a:rPr lang="cs-CZ" dirty="0" smtClean="0"/>
              <a:t>Jaký </a:t>
            </a:r>
            <a:r>
              <a:rPr lang="cs-CZ" dirty="0"/>
              <a:t>je váš názor na postavení alternativních směrů v českém vzdělávacím systému? </a:t>
            </a:r>
            <a:endParaRPr lang="cs-CZ" dirty="0" smtClean="0"/>
          </a:p>
          <a:p>
            <a:pPr marL="514350" indent="-514350">
              <a:buAutoNum type="arabicPeriod" startAt="3"/>
            </a:pPr>
            <a:r>
              <a:rPr lang="cs-CZ" dirty="0" smtClean="0"/>
              <a:t>Jaká jsou vaše očekávání od kurzu?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„Pomoz mi, abych to dokázal sám”</a:t>
            </a:r>
          </a:p>
          <a:p>
            <a:r>
              <a:rPr lang="pl-PL" dirty="0"/>
              <a:t>důraz na svobodný rozvoj dítěte a jeho samostatnou činnost</a:t>
            </a:r>
          </a:p>
          <a:p>
            <a:r>
              <a:rPr lang="pl-PL" dirty="0" smtClean="0"/>
              <a:t>ve třech minutách: </a:t>
            </a: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www.youtube.com/watch?v=AExa7Kw4WpI</a:t>
            </a:r>
            <a:endParaRPr lang="pl-PL" dirty="0" smtClean="0"/>
          </a:p>
          <a:p>
            <a:r>
              <a:rPr lang="pl-PL" dirty="0" smtClean="0"/>
              <a:t>pohled rodičů: 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https</a:t>
            </a:r>
            <a:r>
              <a:rPr lang="pl-PL" dirty="0">
                <a:hlinkClick r:id="rId3"/>
              </a:rPr>
              <a:t>://</a:t>
            </a:r>
            <a:r>
              <a:rPr lang="pl-PL" dirty="0" smtClean="0">
                <a:hlinkClick r:id="rId3"/>
              </a:rPr>
              <a:t>www.youtube.com/watch?v=eBTzhEBgu_c</a:t>
            </a:r>
            <a:endParaRPr lang="pl-PL" dirty="0" smtClean="0"/>
          </a:p>
          <a:p>
            <a:r>
              <a:rPr lang="pl-PL" dirty="0"/>
              <a:t>v</a:t>
            </a:r>
            <a:r>
              <a:rPr lang="pl-PL" dirty="0" smtClean="0"/>
              <a:t>ýuka matematiky: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www.youtube.com/watch?v=Q4mXHdmmMmA</a:t>
            </a:r>
            <a:endParaRPr lang="pl-PL" dirty="0" smtClean="0"/>
          </a:p>
          <a:p>
            <a:r>
              <a:rPr lang="pl-PL" dirty="0" smtClean="0"/>
              <a:t>dokumentární film o Marii Montessori:</a:t>
            </a:r>
          </a:p>
          <a:p>
            <a:pPr marL="0" indent="0">
              <a:buNone/>
            </a:pPr>
            <a:r>
              <a:rPr lang="pl-PL" dirty="0" smtClean="0">
                <a:hlinkClick r:id="rId5"/>
              </a:rPr>
              <a:t>https</a:t>
            </a:r>
            <a:r>
              <a:rPr lang="pl-PL" dirty="0">
                <a:hlinkClick r:id="rId5"/>
              </a:rPr>
              <a:t>://</a:t>
            </a:r>
            <a:r>
              <a:rPr lang="pl-PL" dirty="0" smtClean="0">
                <a:hlinkClick r:id="rId5"/>
              </a:rPr>
              <a:t>www.youtube.com/watch?v=12chJsIcpuE</a:t>
            </a: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pravodaj: </a:t>
            </a:r>
          </a:p>
          <a:p>
            <a:pPr marL="0" indent="0">
              <a:buNone/>
            </a:pPr>
            <a:r>
              <a:rPr lang="pl-PL" dirty="0">
                <a:hlinkClick r:id="rId6"/>
              </a:rPr>
              <a:t>http://</a:t>
            </a:r>
            <a:r>
              <a:rPr lang="pl-PL" dirty="0" smtClean="0">
                <a:hlinkClick r:id="rId6"/>
              </a:rPr>
              <a:t>www.montessoricr.cz/inspirace/zpravodaje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princip </a:t>
            </a:r>
            <a:r>
              <a:rPr lang="pl-PL" dirty="0"/>
              <a:t>připraveného </a:t>
            </a:r>
            <a:r>
              <a:rPr lang="pl-PL" dirty="0" smtClean="0"/>
              <a:t>prostředí – prostor členitý, velikostně uzpůsobený </a:t>
            </a:r>
            <a:r>
              <a:rPr lang="pl-PL" dirty="0"/>
              <a:t>potřebám </a:t>
            </a:r>
            <a:r>
              <a:rPr lang="pl-PL" dirty="0" smtClean="0"/>
              <a:t>dítěte</a:t>
            </a:r>
          </a:p>
          <a:p>
            <a:r>
              <a:rPr lang="pl-PL" dirty="0" smtClean="0"/>
              <a:t>úkolem dítěte není sedět </a:t>
            </a:r>
            <a:r>
              <a:rPr lang="pl-PL" dirty="0"/>
              <a:t>v lavici a pasivně naslouchat výkladu </a:t>
            </a:r>
            <a:r>
              <a:rPr lang="pl-PL" dirty="0" smtClean="0"/>
              <a:t>učitele, může se </a:t>
            </a:r>
            <a:r>
              <a:rPr lang="pl-PL" dirty="0"/>
              <a:t>volně pohybovat a věnovat se své činnosti tam, kde je mu to </a:t>
            </a:r>
            <a:r>
              <a:rPr lang="pl-PL" dirty="0" smtClean="0"/>
              <a:t>příjemné</a:t>
            </a:r>
          </a:p>
          <a:p>
            <a:r>
              <a:rPr lang="pl-PL" dirty="0"/>
              <a:t>n</a:t>
            </a:r>
            <a:r>
              <a:rPr lang="pl-PL" dirty="0" smtClean="0"/>
              <a:t>eexistují klasické </a:t>
            </a:r>
            <a:r>
              <a:rPr lang="pl-PL" dirty="0"/>
              <a:t>vyučovací </a:t>
            </a:r>
            <a:r>
              <a:rPr lang="pl-PL" dirty="0" smtClean="0"/>
              <a:t>hodiny</a:t>
            </a:r>
          </a:p>
          <a:p>
            <a:r>
              <a:rPr lang="pl-PL" dirty="0" smtClean="0"/>
              <a:t>smíšené věkové skupiny</a:t>
            </a:r>
          </a:p>
          <a:p>
            <a:r>
              <a:rPr lang="pl-PL" dirty="0" smtClean="0"/>
              <a:t>slovní hodnocení</a:t>
            </a:r>
          </a:p>
          <a:p>
            <a:pPr marL="0" indent="0">
              <a:buNone/>
            </a:pPr>
            <a:endParaRPr lang="pl-PL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6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Dítě </a:t>
            </a:r>
            <a:r>
              <a:rPr lang="pl-PL" dirty="0"/>
              <a:t>se učí skrze svou vlastní tvořivost. Vlastní individuální připravenost, vybírat si z vnějšího světa skutečnosti v závislosti na senzitivní období. </a:t>
            </a:r>
            <a:endParaRPr lang="pl-PL" dirty="0" smtClean="0"/>
          </a:p>
          <a:p>
            <a:r>
              <a:rPr lang="pl-PL" dirty="0"/>
              <a:t>h</a:t>
            </a:r>
            <a:r>
              <a:rPr lang="pl-PL" dirty="0" smtClean="0"/>
              <a:t>lavní </a:t>
            </a:r>
            <a:r>
              <a:rPr lang="pl-PL" dirty="0"/>
              <a:t>důraz se klade:</a:t>
            </a:r>
          </a:p>
          <a:p>
            <a:pPr lvl="1"/>
            <a:r>
              <a:rPr lang="pl-PL" dirty="0"/>
              <a:t>n</a:t>
            </a:r>
            <a:r>
              <a:rPr lang="pl-PL" dirty="0" smtClean="0"/>
              <a:t>a </a:t>
            </a:r>
            <a:r>
              <a:rPr lang="pl-PL" dirty="0"/>
              <a:t>připravené prostředí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dhalení </a:t>
            </a:r>
            <a:r>
              <a:rPr lang="pl-PL" dirty="0"/>
              <a:t>skutečné přirozenosti dítěte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říkladné </a:t>
            </a:r>
            <a:r>
              <a:rPr lang="pl-PL" dirty="0"/>
              <a:t>nehodnotící chování dospělých</a:t>
            </a:r>
            <a:endParaRPr lang="pl-PL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h</a:t>
            </a:r>
            <a:r>
              <a:rPr lang="pl-PL" dirty="0" smtClean="0"/>
              <a:t>ra </a:t>
            </a:r>
            <a:r>
              <a:rPr lang="pl-PL" dirty="0"/>
              <a:t>je nahrazena skutečnou činností</a:t>
            </a:r>
          </a:p>
          <a:p>
            <a:pPr lvl="1"/>
            <a:r>
              <a:rPr lang="pl-PL" dirty="0" smtClean="0"/>
              <a:t>pomůcky </a:t>
            </a:r>
            <a:r>
              <a:rPr lang="pl-PL" dirty="0"/>
              <a:t>přiměřené velikosti</a:t>
            </a:r>
          </a:p>
          <a:p>
            <a:r>
              <a:rPr lang="pl-PL" dirty="0"/>
              <a:t>s</a:t>
            </a:r>
            <a:r>
              <a:rPr lang="pl-PL" dirty="0" smtClean="0"/>
              <a:t>vobodná volba</a:t>
            </a:r>
            <a:endParaRPr lang="pl-PL" dirty="0"/>
          </a:p>
          <a:p>
            <a:pPr lvl="1"/>
            <a:r>
              <a:rPr lang="pl-PL" dirty="0" smtClean="0"/>
              <a:t>pracovat </a:t>
            </a:r>
            <a:r>
              <a:rPr lang="pl-PL" dirty="0"/>
              <a:t>na svém sebezdokonalování</a:t>
            </a:r>
          </a:p>
          <a:p>
            <a:pPr lvl="1"/>
            <a:r>
              <a:rPr lang="pl-PL" dirty="0"/>
              <a:t>k</a:t>
            </a:r>
            <a:r>
              <a:rPr lang="pl-PL" dirty="0" smtClean="0"/>
              <a:t> </a:t>
            </a:r>
            <a:r>
              <a:rPr lang="pl-PL" dirty="0"/>
              <a:t>zodpovědnosti /respekt před sebou, ostatními, prostředím</a:t>
            </a:r>
          </a:p>
          <a:p>
            <a:pPr lvl="1"/>
            <a:r>
              <a:rPr lang="pl-PL" dirty="0"/>
              <a:t>k</a:t>
            </a:r>
            <a:r>
              <a:rPr lang="pl-PL" dirty="0" smtClean="0"/>
              <a:t> </a:t>
            </a:r>
            <a:r>
              <a:rPr lang="pl-PL" dirty="0"/>
              <a:t>rozvoji sebepoznání /působení dítěte na okolí a zpět na sebe</a:t>
            </a:r>
          </a:p>
          <a:p>
            <a:r>
              <a:rPr lang="pl-PL" dirty="0" smtClean="0"/>
              <a:t>ticho</a:t>
            </a:r>
            <a:endParaRPr lang="pl-PL" dirty="0"/>
          </a:p>
          <a:p>
            <a:pPr lvl="1"/>
            <a:r>
              <a:rPr lang="pl-PL" dirty="0"/>
              <a:t>s</a:t>
            </a:r>
            <a:r>
              <a:rPr lang="pl-PL" dirty="0" smtClean="0"/>
              <a:t>oustředění </a:t>
            </a:r>
            <a:r>
              <a:rPr lang="pl-PL" dirty="0"/>
              <a:t>se na prožitek ticha a jeho vytváření (vnitřní vedení, kázeň)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</a:t>
            </a:r>
            <a:r>
              <a:rPr lang="pl-PL" dirty="0" smtClean="0"/>
              <a:t>ůstojnost</a:t>
            </a:r>
            <a:endParaRPr lang="pl-PL" dirty="0"/>
          </a:p>
          <a:p>
            <a:pPr lvl="1"/>
            <a:r>
              <a:rPr lang="pl-PL" dirty="0" smtClean="0"/>
              <a:t>Žádné </a:t>
            </a:r>
            <a:r>
              <a:rPr lang="pl-PL" dirty="0"/>
              <a:t>odměňování, trestání, ponižování, srovnávání</a:t>
            </a:r>
          </a:p>
          <a:p>
            <a:pPr lvl="1"/>
            <a:r>
              <a:rPr lang="pl-PL" dirty="0"/>
              <a:t>názorně ukázat a dát prostor pro vlastní učení se</a:t>
            </a:r>
          </a:p>
          <a:p>
            <a:r>
              <a:rPr lang="pl-PL" dirty="0"/>
              <a:t>s</a:t>
            </a:r>
            <a:r>
              <a:rPr lang="pl-PL" dirty="0" smtClean="0"/>
              <a:t>míšený věk</a:t>
            </a:r>
            <a:endParaRPr lang="pl-PL" dirty="0"/>
          </a:p>
          <a:p>
            <a:r>
              <a:rPr lang="pl-PL" dirty="0" smtClean="0"/>
              <a:t>možnost </a:t>
            </a:r>
            <a:r>
              <a:rPr lang="pl-PL" dirty="0"/>
              <a:t>vztahových a sociálních zkušeností</a:t>
            </a:r>
          </a:p>
          <a:p>
            <a:r>
              <a:rPr lang="pl-PL" dirty="0"/>
              <a:t>a</a:t>
            </a:r>
            <a:r>
              <a:rPr lang="pl-PL" dirty="0" smtClean="0"/>
              <a:t>utorita </a:t>
            </a:r>
            <a:r>
              <a:rPr lang="pl-PL" dirty="0"/>
              <a:t>učitele je nahrazena vnitřní autoritou dítěte</a:t>
            </a:r>
          </a:p>
          <a:p>
            <a:pPr lvl="1"/>
            <a:r>
              <a:rPr lang="pl-PL" dirty="0" smtClean="0"/>
              <a:t>a </a:t>
            </a:r>
            <a:r>
              <a:rPr lang="pl-PL" dirty="0"/>
              <a:t>jeho přirozenou potřebou naučit se volnímu ovládání pohybů. Jen tak může dítě sklízet plody intelektu.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0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Daltonský</a:t>
            </a:r>
            <a:r>
              <a:rPr lang="cs-CZ" dirty="0" smtClean="0"/>
              <a:t> učební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https://www.youtube.com/watch?v=cxCU4J19bKs</a:t>
            </a:r>
            <a:endParaRPr lang="cs-CZ" dirty="0" smtClean="0"/>
          </a:p>
          <a:p>
            <a:r>
              <a:rPr lang="cs-CZ" dirty="0" smtClean="0"/>
              <a:t>20. léta 20. století, Helena </a:t>
            </a:r>
            <a:r>
              <a:rPr lang="cs-CZ" dirty="0" err="1" smtClean="0"/>
              <a:t>Parkhurstová</a:t>
            </a:r>
            <a:r>
              <a:rPr lang="cs-CZ" dirty="0" smtClean="0"/>
              <a:t>, spolupracovnice Marie </a:t>
            </a:r>
            <a:r>
              <a:rPr lang="cs-CZ" dirty="0" err="1" smtClean="0"/>
              <a:t>Montessori</a:t>
            </a:r>
            <a:r>
              <a:rPr lang="cs-CZ" dirty="0" smtClean="0"/>
              <a:t> </a:t>
            </a:r>
          </a:p>
          <a:p>
            <a:r>
              <a:rPr lang="cs-CZ" dirty="0"/>
              <a:t>p</a:t>
            </a:r>
            <a:r>
              <a:rPr lang="cs-CZ" dirty="0" smtClean="0"/>
              <a:t>edocentrismus</a:t>
            </a:r>
          </a:p>
          <a:p>
            <a:r>
              <a:rPr lang="cs-CZ" dirty="0" smtClean="0"/>
              <a:t>nejedná se o ucelený systém, podle kterého se musí postupovat krok za krokem, ale o soubor principů, které ovlivňují styl výuky</a:t>
            </a:r>
          </a:p>
          <a:p>
            <a:pPr lvl="1"/>
            <a:r>
              <a:rPr lang="cs-CZ" dirty="0" smtClean="0"/>
              <a:t>volnost (</a:t>
            </a:r>
            <a:r>
              <a:rPr lang="cs-CZ" dirty="0" err="1" smtClean="0"/>
              <a:t>freedom</a:t>
            </a:r>
            <a:r>
              <a:rPr lang="cs-CZ" dirty="0" smtClean="0"/>
              <a:t>) - zodpovědná svoboda (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samostatnost </a:t>
            </a:r>
          </a:p>
          <a:p>
            <a:pPr lvl="1"/>
            <a:r>
              <a:rPr lang="cs-CZ" dirty="0" smtClean="0"/>
              <a:t>spolupráce</a:t>
            </a:r>
          </a:p>
          <a:p>
            <a:r>
              <a:rPr lang="cs-CZ" dirty="0" smtClean="0"/>
              <a:t>vytváření stimulujícího prostředí</a:t>
            </a:r>
          </a:p>
          <a:p>
            <a:r>
              <a:rPr lang="cs-CZ" dirty="0"/>
              <a:t>c</a:t>
            </a:r>
            <a:r>
              <a:rPr lang="cs-CZ" dirty="0" smtClean="0"/>
              <a:t>íl: žák se má stát aktivním účastníkem vyučování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65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Daltonský</a:t>
            </a:r>
            <a:r>
              <a:rPr lang="cs-CZ" dirty="0" smtClean="0"/>
              <a:t> učební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 učitele: při zachování základních principů </a:t>
            </a:r>
            <a:r>
              <a:rPr lang="cs-CZ" dirty="0" err="1" smtClean="0"/>
              <a:t>daltonské</a:t>
            </a:r>
            <a:r>
              <a:rPr lang="cs-CZ" dirty="0" smtClean="0"/>
              <a:t> výuky má učitel víceméně volnou ruku v tom, jakým způsobem vede žáky a co po nich bude vyžadovat</a:t>
            </a:r>
          </a:p>
          <a:p>
            <a:r>
              <a:rPr lang="cs-CZ" dirty="0" smtClean="0"/>
              <a:t>proto nenajdeme dvě třídy, které by pracovaly naprosto stejným způsobem a kopírovaly jedna druhou</a:t>
            </a:r>
          </a:p>
          <a:p>
            <a:r>
              <a:rPr lang="cs-CZ" dirty="0"/>
              <a:t>p</a:t>
            </a:r>
            <a:r>
              <a:rPr lang="cs-CZ" dirty="0" smtClean="0"/>
              <a:t>ro žáka: vybrat si místo jiné než v běžné hodině, vybrat si z nabídky předmětů ten, kterým chce začít, zvolit si pořadí úkolů, způsob zpracování, určit si, zda bude pracovat sám nebo spolupracovat apod. </a:t>
            </a:r>
          </a:p>
          <a:p>
            <a:r>
              <a:rPr lang="cs-CZ" dirty="0" smtClean="0"/>
              <a:t>sledování pokroků žáka: </a:t>
            </a:r>
            <a:r>
              <a:rPr lang="cs-CZ" dirty="0" err="1" smtClean="0"/>
              <a:t>daltonské</a:t>
            </a:r>
            <a:r>
              <a:rPr lang="cs-CZ" dirty="0" smtClean="0"/>
              <a:t> tabule, na které žáci značí pomocí barevných magnetů splnění úkolu, hodnotící rámečky, týdenní plány a další nástroje</a:t>
            </a:r>
          </a:p>
          <a:p>
            <a:r>
              <a:rPr lang="cs-CZ" dirty="0" smtClean="0"/>
              <a:t>učitel přijímá pozici „poradce či trenéra” – děti za ním chodí s problémem až tehdy, když vyčerpaly všechny možnosti, jak úlohu vyřešit samostatně</a:t>
            </a:r>
          </a:p>
          <a:p>
            <a:r>
              <a:rPr lang="cs-CZ" dirty="0" smtClean="0"/>
              <a:t>pokud žádají o pomoc učitele, dostanou od něj pouhý návod k řešení, nikdy ne správnou odpověď</a:t>
            </a:r>
          </a:p>
        </p:txBody>
      </p:sp>
    </p:spTree>
    <p:extLst>
      <p:ext uri="{BB962C8B-B14F-4D97-AF65-F5344CB8AC3E}">
        <p14:creationId xmlns:p14="http://schemas.microsoft.com/office/powerpoint/2010/main" val="30882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Daltonský</a:t>
            </a:r>
            <a:r>
              <a:rPr lang="cs-CZ" dirty="0" smtClean="0"/>
              <a:t> učební plán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samostatná práce na úkolech z různých předmětů</a:t>
            </a:r>
          </a:p>
          <a:p>
            <a:r>
              <a:rPr lang="cs-CZ" dirty="0" smtClean="0"/>
              <a:t>začíná „rozhovorem v kruhu”</a:t>
            </a:r>
          </a:p>
          <a:p>
            <a:r>
              <a:rPr lang="cs-CZ" dirty="0" smtClean="0"/>
              <a:t>témata, která žáky aktuálně zajímají</a:t>
            </a:r>
          </a:p>
          <a:p>
            <a:r>
              <a:rPr lang="cs-CZ" dirty="0"/>
              <a:t>v</a:t>
            </a:r>
            <a:r>
              <a:rPr lang="cs-CZ" dirty="0" smtClean="0"/>
              <a:t>ysvětlení úkolů samostatné práce</a:t>
            </a:r>
          </a:p>
          <a:p>
            <a:r>
              <a:rPr lang="cs-CZ" dirty="0" smtClean="0"/>
              <a:t>upřesnění způsobu hodnocení</a:t>
            </a:r>
          </a:p>
          <a:p>
            <a:r>
              <a:rPr lang="cs-CZ" dirty="0" smtClean="0"/>
              <a:t>zopakování pravidel pro samostatnou práci</a:t>
            </a:r>
          </a:p>
          <a:p>
            <a:r>
              <a:rPr lang="cs-CZ" dirty="0" smtClean="0"/>
              <a:t>dohoda o výstupech a čase, kdy se opět sejde třída k sebehodnocení a diskuzi</a:t>
            </a:r>
          </a:p>
          <a:p>
            <a:r>
              <a:rPr lang="cs-CZ" dirty="0" smtClean="0"/>
              <a:t>týdenní nebo i delší „bloky” nebo „úkoly”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32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www.youtube.com/watch?v=8-DjFeNkHYk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www.youtube.com/watch?v=RcCvcy0zAlM</a:t>
            </a:r>
            <a:endParaRPr lang="cs-CZ" dirty="0" smtClean="0"/>
          </a:p>
          <a:p>
            <a:r>
              <a:rPr lang="cs-CZ" dirty="0" smtClean="0"/>
              <a:t>přelom – 20. léta 20. století, Rudolf Steiner </a:t>
            </a:r>
            <a:r>
              <a:rPr lang="cs-CZ" dirty="0"/>
              <a:t>(1861–1925</a:t>
            </a:r>
            <a:r>
              <a:rPr lang="cs-CZ" dirty="0" smtClean="0"/>
              <a:t>), rakouský filosof, esoterik </a:t>
            </a:r>
            <a:r>
              <a:rPr lang="cs-CZ" dirty="0"/>
              <a:t>a </a:t>
            </a:r>
            <a:r>
              <a:rPr lang="cs-CZ" dirty="0" smtClean="0"/>
              <a:t>sociální myslitel</a:t>
            </a:r>
          </a:p>
          <a:p>
            <a:r>
              <a:rPr lang="cs-CZ" dirty="0"/>
              <a:t>n</a:t>
            </a:r>
            <a:r>
              <a:rPr lang="cs-CZ" dirty="0" smtClean="0"/>
              <a:t>ejde o čistý pedocentrismus</a:t>
            </a:r>
          </a:p>
          <a:p>
            <a:r>
              <a:rPr lang="cs-CZ" dirty="0" smtClean="0"/>
              <a:t>snaží se </a:t>
            </a:r>
            <a:r>
              <a:rPr lang="cs-CZ" dirty="0"/>
              <a:t>integrovaně rozvíjet jak intelektuální schopnosti </a:t>
            </a:r>
            <a:r>
              <a:rPr lang="cs-CZ" dirty="0" smtClean="0"/>
              <a:t>žáků (hlava), </a:t>
            </a:r>
            <a:r>
              <a:rPr lang="cs-CZ" dirty="0"/>
              <a:t>tak jejich praktické/manuální </a:t>
            </a:r>
            <a:r>
              <a:rPr lang="cs-CZ" dirty="0" smtClean="0"/>
              <a:t>dovednosti (ruce), </a:t>
            </a:r>
            <a:r>
              <a:rPr lang="cs-CZ" dirty="0"/>
              <a:t>stejně jako jejich umělecké </a:t>
            </a:r>
            <a:r>
              <a:rPr lang="cs-CZ" dirty="0" smtClean="0"/>
              <a:t>vlohy (srdce)</a:t>
            </a:r>
          </a:p>
          <a:p>
            <a:r>
              <a:rPr lang="cs-CZ" dirty="0" smtClean="0"/>
              <a:t>rozvoj byl </a:t>
            </a:r>
            <a:r>
              <a:rPr lang="cs-CZ" dirty="0"/>
              <a:t>přerušen nástupem </a:t>
            </a:r>
            <a:r>
              <a:rPr lang="cs-CZ" dirty="0" smtClean="0"/>
              <a:t>nacismu</a:t>
            </a:r>
          </a:p>
          <a:p>
            <a:r>
              <a:rPr lang="cs-CZ" dirty="0" smtClean="0"/>
              <a:t>expanze v 70. letech, </a:t>
            </a:r>
            <a:r>
              <a:rPr lang="cs-CZ" dirty="0"/>
              <a:t>v ČR </a:t>
            </a:r>
            <a:r>
              <a:rPr lang="cs-CZ" dirty="0" smtClean="0"/>
              <a:t>až po </a:t>
            </a:r>
            <a:r>
              <a:rPr lang="cs-CZ" dirty="0"/>
              <a:t>roce 1989, nejdřív MŠ a ZŠ, SŠ až po r. 2000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5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ítě - duchovní </a:t>
            </a:r>
            <a:r>
              <a:rPr lang="cs-CZ" dirty="0"/>
              <a:t>bytost, která přichází na svět nadána možností všestranného </a:t>
            </a:r>
            <a:r>
              <a:rPr lang="cs-CZ" dirty="0" smtClean="0"/>
              <a:t>vývoje, úkolem učitele je vést </a:t>
            </a:r>
            <a:r>
              <a:rPr lang="cs-CZ" dirty="0"/>
              <a:t>dítě k tomu, aby bylo schopno jednou převzít výchovu sebe </a:t>
            </a:r>
            <a:r>
              <a:rPr lang="cs-CZ" dirty="0" smtClean="0"/>
              <a:t>sama</a:t>
            </a:r>
          </a:p>
          <a:p>
            <a:r>
              <a:rPr lang="cs-CZ" dirty="0"/>
              <a:t>o</a:t>
            </a:r>
            <a:r>
              <a:rPr lang="cs-CZ" dirty="0" smtClean="0"/>
              <a:t>dlišnosti ve výuce: 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yučování </a:t>
            </a:r>
            <a:r>
              <a:rPr lang="cs-CZ" dirty="0"/>
              <a:t>„hlavních“ předmětů v </a:t>
            </a:r>
            <a:r>
              <a:rPr lang="cs-CZ" dirty="0" smtClean="0"/>
              <a:t>epochách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epoužívání </a:t>
            </a:r>
            <a:r>
              <a:rPr lang="cs-CZ" dirty="0"/>
              <a:t>učebnic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bsence </a:t>
            </a:r>
            <a:r>
              <a:rPr lang="cs-CZ" dirty="0"/>
              <a:t>klasického známkování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rzká </a:t>
            </a:r>
            <a:r>
              <a:rPr lang="cs-CZ" dirty="0"/>
              <a:t>výuka cizích jazyků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omalejší </a:t>
            </a:r>
            <a:r>
              <a:rPr lang="cs-CZ" dirty="0"/>
              <a:t>výuka čtení a psaní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ůraz </a:t>
            </a:r>
            <a:r>
              <a:rPr lang="cs-CZ" dirty="0"/>
              <a:t>na umělecké předměty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ůraz </a:t>
            </a:r>
            <a:r>
              <a:rPr lang="cs-CZ" dirty="0"/>
              <a:t>na pracovní a řemeslné činnosti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pecifické </a:t>
            </a:r>
            <a:r>
              <a:rPr lang="cs-CZ" dirty="0"/>
              <a:t>vyučovací </a:t>
            </a:r>
            <a:r>
              <a:rPr lang="cs-CZ" dirty="0" smtClean="0"/>
              <a:t>předměty – </a:t>
            </a:r>
            <a:r>
              <a:rPr lang="cs-CZ" dirty="0"/>
              <a:t>kreslení forem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</a:t>
            </a:r>
            <a:r>
              <a:rPr lang="cs-CZ" dirty="0" err="1" smtClean="0">
                <a:hlinkClick r:id="rId2"/>
              </a:rPr>
              <a:t>watch?v</a:t>
            </a:r>
            <a:r>
              <a:rPr lang="cs-CZ" dirty="0" smtClean="0">
                <a:hlinkClick r:id="rId2"/>
              </a:rPr>
              <a:t>=1u4fuuPivvw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cs-CZ" dirty="0" smtClean="0"/>
              <a:t>émata </a:t>
            </a:r>
            <a:r>
              <a:rPr lang="cs-CZ" dirty="0"/>
              <a:t>pro jednotlivé ročníky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ztah </a:t>
            </a:r>
            <a:r>
              <a:rPr lang="cs-CZ" dirty="0"/>
              <a:t>učitel, žák a třída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ůraz </a:t>
            </a:r>
            <a:r>
              <a:rPr lang="cs-CZ" dirty="0"/>
              <a:t>na slavení svátků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ýuka </a:t>
            </a:r>
            <a:r>
              <a:rPr lang="cs-CZ" dirty="0"/>
              <a:t>prožitkem, memorování rytmem</a:t>
            </a:r>
          </a:p>
        </p:txBody>
      </p:sp>
    </p:spTree>
    <p:extLst>
      <p:ext uri="{BB962C8B-B14F-4D97-AF65-F5344CB8AC3E}">
        <p14:creationId xmlns:p14="http://schemas.microsoft.com/office/powerpoint/2010/main" val="22795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dlišnosti: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 fyzickém uspořádání prostředí;</a:t>
            </a:r>
          </a:p>
          <a:p>
            <a:pPr lvl="1"/>
            <a:r>
              <a:rPr lang="cs-CZ" dirty="0" smtClean="0"/>
              <a:t>v kurikulu (obsah, cíle);</a:t>
            </a:r>
          </a:p>
          <a:p>
            <a:pPr lvl="1"/>
            <a:r>
              <a:rPr lang="cs-CZ" dirty="0" smtClean="0"/>
              <a:t>v organizaci výuky;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 vztahu učitele a žáka;</a:t>
            </a:r>
          </a:p>
          <a:p>
            <a:pPr lvl="1"/>
            <a:r>
              <a:rPr lang="cs-CZ" dirty="0" smtClean="0"/>
              <a:t>v klimatu;</a:t>
            </a:r>
          </a:p>
          <a:p>
            <a:pPr lvl="1"/>
            <a:r>
              <a:rPr lang="cs-CZ" dirty="0" smtClean="0"/>
              <a:t>ve způsobu hodnocení;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 vztahu mezi školou a rodiči;</a:t>
            </a:r>
          </a:p>
          <a:p>
            <a:pPr lvl="1"/>
            <a:r>
              <a:rPr lang="cs-CZ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734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pocha - 3 </a:t>
            </a:r>
            <a:r>
              <a:rPr lang="cs-CZ" dirty="0"/>
              <a:t>až 4 </a:t>
            </a:r>
            <a:r>
              <a:rPr lang="cs-CZ" dirty="0" smtClean="0"/>
              <a:t>týdny, trvání zhruba 2 hodiny, poté 45 minutové hodiny nebo dvouhodinové bloky </a:t>
            </a:r>
          </a:p>
          <a:p>
            <a:r>
              <a:rPr lang="cs-CZ" dirty="0" smtClean="0"/>
              <a:t>několik </a:t>
            </a:r>
            <a:r>
              <a:rPr lang="cs-CZ" dirty="0"/>
              <a:t>celků tak, aby se střídaly činnosti vyžadující zapojení různých částí žákovy osobnosti (hlava, srdce, tělo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úvodní </a:t>
            </a:r>
            <a:r>
              <a:rPr lang="cs-CZ" dirty="0"/>
              <a:t>přivítání a </a:t>
            </a:r>
            <a:r>
              <a:rPr lang="cs-CZ" dirty="0" smtClean="0"/>
              <a:t>průpověď</a:t>
            </a:r>
            <a:endParaRPr lang="cs-CZ" dirty="0"/>
          </a:p>
          <a:p>
            <a:pPr lvl="1"/>
            <a:r>
              <a:rPr lang="cs-CZ" dirty="0"/>
              <a:t>hudební </a:t>
            </a:r>
            <a:r>
              <a:rPr lang="cs-CZ" dirty="0" smtClean="0"/>
              <a:t>složka </a:t>
            </a:r>
            <a:r>
              <a:rPr lang="cs-CZ" dirty="0"/>
              <a:t>(zpěv, hra na flétnu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organizační </a:t>
            </a:r>
            <a:r>
              <a:rPr lang="cs-CZ" dirty="0" smtClean="0"/>
              <a:t>část, </a:t>
            </a:r>
            <a:r>
              <a:rPr lang="cs-CZ" dirty="0"/>
              <a:t>kdy jsou žáci seznamováni s plánem dne, týdne apod.</a:t>
            </a:r>
          </a:p>
          <a:p>
            <a:pPr lvl="1"/>
            <a:r>
              <a:rPr lang="cs-CZ" dirty="0"/>
              <a:t>procvičovací / opakovací </a:t>
            </a:r>
            <a:r>
              <a:rPr lang="cs-CZ" dirty="0" smtClean="0"/>
              <a:t>část, </a:t>
            </a:r>
            <a:r>
              <a:rPr lang="cs-CZ" dirty="0"/>
              <a:t>která navazuje na učivo z minulého dne nebo dnů</a:t>
            </a:r>
          </a:p>
          <a:p>
            <a:pPr lvl="1"/>
            <a:r>
              <a:rPr lang="cs-CZ" dirty="0"/>
              <a:t>pohybově-rytmické </a:t>
            </a:r>
            <a:r>
              <a:rPr lang="cs-CZ" dirty="0" smtClean="0"/>
              <a:t>část</a:t>
            </a:r>
          </a:p>
          <a:p>
            <a:pPr lvl="1"/>
            <a:r>
              <a:rPr lang="cs-CZ" dirty="0" smtClean="0"/>
              <a:t>zavedení </a:t>
            </a:r>
            <a:r>
              <a:rPr lang="cs-CZ" dirty="0"/>
              <a:t>nové </a:t>
            </a:r>
            <a:r>
              <a:rPr lang="cs-CZ" dirty="0" smtClean="0"/>
              <a:t>látky</a:t>
            </a:r>
            <a:endParaRPr lang="cs-CZ" dirty="0"/>
          </a:p>
          <a:p>
            <a:pPr lvl="1"/>
            <a:r>
              <a:rPr lang="cs-CZ" dirty="0"/>
              <a:t>zápis </a:t>
            </a:r>
            <a:r>
              <a:rPr lang="cs-CZ" dirty="0" smtClean="0"/>
              <a:t>do </a:t>
            </a:r>
            <a:r>
              <a:rPr lang="cs-CZ" dirty="0"/>
              <a:t>epochového sešitu, v nižších ročnících </a:t>
            </a:r>
            <a:r>
              <a:rPr lang="cs-CZ" dirty="0" smtClean="0"/>
              <a:t>i na tabuli</a:t>
            </a:r>
            <a:endParaRPr lang="cs-CZ" dirty="0"/>
          </a:p>
          <a:p>
            <a:pPr lvl="1"/>
            <a:r>
              <a:rPr lang="cs-CZ" dirty="0"/>
              <a:t>vyprávění</a:t>
            </a:r>
          </a:p>
        </p:txBody>
      </p:sp>
    </p:spTree>
    <p:extLst>
      <p:ext uri="{BB962C8B-B14F-4D97-AF65-F5344CB8AC3E}">
        <p14:creationId xmlns:p14="http://schemas.microsoft.com/office/powerpoint/2010/main" val="6695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první třída – pohádky</a:t>
            </a:r>
          </a:p>
          <a:p>
            <a:r>
              <a:rPr lang="cs-CZ" dirty="0" smtClean="0"/>
              <a:t>druhá třída – bajky </a:t>
            </a:r>
            <a:r>
              <a:rPr lang="cs-CZ" dirty="0"/>
              <a:t>a </a:t>
            </a:r>
            <a:r>
              <a:rPr lang="cs-CZ" dirty="0" smtClean="0"/>
              <a:t>legendy</a:t>
            </a:r>
          </a:p>
          <a:p>
            <a:r>
              <a:rPr lang="cs-CZ" dirty="0" smtClean="0"/>
              <a:t>třetí třída – biblické </a:t>
            </a:r>
            <a:r>
              <a:rPr lang="cs-CZ" dirty="0"/>
              <a:t>příběhy ze Starého </a:t>
            </a:r>
            <a:r>
              <a:rPr lang="cs-CZ" dirty="0" smtClean="0"/>
              <a:t>zákona</a:t>
            </a:r>
          </a:p>
          <a:p>
            <a:r>
              <a:rPr lang="cs-CZ" dirty="0" smtClean="0"/>
              <a:t>čtvrtá třída – mýtická </a:t>
            </a:r>
            <a:r>
              <a:rPr lang="cs-CZ" dirty="0"/>
              <a:t>vyprávění o stvoření světa (většinou severská mytologie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třetí </a:t>
            </a:r>
            <a:r>
              <a:rPr lang="cs-CZ" dirty="0"/>
              <a:t>a </a:t>
            </a:r>
            <a:r>
              <a:rPr lang="cs-CZ" dirty="0" smtClean="0"/>
              <a:t>čtvrtá třída – projekt </a:t>
            </a:r>
            <a:r>
              <a:rPr lang="cs-CZ" dirty="0"/>
              <a:t>„Ze zrna </a:t>
            </a:r>
            <a:r>
              <a:rPr lang="cs-CZ" dirty="0" smtClean="0"/>
              <a:t>chléb“</a:t>
            </a:r>
          </a:p>
          <a:p>
            <a:r>
              <a:rPr lang="cs-CZ" dirty="0" smtClean="0"/>
              <a:t>pátá třída – starověké civilizace</a:t>
            </a:r>
          </a:p>
          <a:p>
            <a:r>
              <a:rPr lang="cs-CZ" dirty="0" smtClean="0"/>
              <a:t>a </a:t>
            </a:r>
            <a:r>
              <a:rPr lang="cs-CZ" dirty="0"/>
              <a:t>vrcholící společnou olympiádou všech českých waldorfských škol. V </a:t>
            </a:r>
            <a:endParaRPr lang="cs-CZ" dirty="0" smtClean="0"/>
          </a:p>
          <a:p>
            <a:r>
              <a:rPr lang="cs-CZ" dirty="0" smtClean="0"/>
              <a:t>šestá </a:t>
            </a:r>
            <a:r>
              <a:rPr lang="cs-CZ" dirty="0"/>
              <a:t>nebo </a:t>
            </a:r>
            <a:r>
              <a:rPr lang="cs-CZ" dirty="0" smtClean="0"/>
              <a:t>sedmá třída – rytířský </a:t>
            </a:r>
            <a:r>
              <a:rPr lang="cs-CZ" dirty="0"/>
              <a:t>středověk a jeho cnosti a zámořské </a:t>
            </a:r>
            <a:r>
              <a:rPr lang="cs-CZ" dirty="0" smtClean="0"/>
              <a:t>objevy</a:t>
            </a:r>
          </a:p>
          <a:p>
            <a:r>
              <a:rPr lang="cs-CZ" dirty="0" smtClean="0"/>
              <a:t>osmá třída – „škola hrou“ - divadelní představení</a:t>
            </a:r>
          </a:p>
          <a:p>
            <a:r>
              <a:rPr lang="cs-CZ" dirty="0" smtClean="0"/>
              <a:t>osmá </a:t>
            </a:r>
            <a:r>
              <a:rPr lang="cs-CZ" dirty="0"/>
              <a:t>nebo </a:t>
            </a:r>
            <a:r>
              <a:rPr lang="cs-CZ" dirty="0" smtClean="0"/>
              <a:t>devátá třída – osobní celoroční projekt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zvýšené </a:t>
            </a:r>
            <a:r>
              <a:rPr lang="cs-CZ" dirty="0"/>
              <a:t>nároky na rodiče </a:t>
            </a:r>
            <a:r>
              <a:rPr lang="cs-CZ" dirty="0" smtClean="0"/>
              <a:t>žáků – aktivní </a:t>
            </a:r>
            <a:r>
              <a:rPr lang="cs-CZ" dirty="0"/>
              <a:t>zapojení </a:t>
            </a:r>
            <a:r>
              <a:rPr lang="cs-CZ" dirty="0" smtClean="0"/>
              <a:t>do života školy (pomoc </a:t>
            </a:r>
            <a:r>
              <a:rPr lang="cs-CZ" dirty="0"/>
              <a:t>při školou pořádaných </a:t>
            </a:r>
            <a:r>
              <a:rPr lang="cs-CZ" dirty="0" smtClean="0"/>
              <a:t>akcích, účast </a:t>
            </a:r>
            <a:r>
              <a:rPr lang="cs-CZ" dirty="0"/>
              <a:t>rodičů na třídních schůzkách, </a:t>
            </a:r>
            <a:r>
              <a:rPr lang="cs-CZ" dirty="0" smtClean="0"/>
              <a:t>úhrada </a:t>
            </a:r>
            <a:r>
              <a:rPr lang="cs-CZ" dirty="0"/>
              <a:t>zvýšených nákladů na </a:t>
            </a:r>
            <a:r>
              <a:rPr lang="cs-CZ" dirty="0" smtClean="0"/>
              <a:t>výuku - cca </a:t>
            </a:r>
            <a:r>
              <a:rPr lang="cs-CZ" dirty="0"/>
              <a:t>10.000 Kč za školní </a:t>
            </a:r>
            <a:r>
              <a:rPr lang="cs-CZ" dirty="0" smtClean="0"/>
              <a:t>rok, možnosti sociálních úlev)</a:t>
            </a:r>
          </a:p>
          <a:p>
            <a:r>
              <a:rPr lang="cs-CZ" dirty="0" smtClean="0"/>
              <a:t>výsledky </a:t>
            </a:r>
            <a:r>
              <a:rPr lang="cs-CZ" dirty="0"/>
              <a:t>maturitních zkoušek žáků waldorfských lyceí ukazují, že úroveň znalostí jejich žáků zcela snese srovnání s ostatními </a:t>
            </a:r>
            <a:r>
              <a:rPr lang="cs-CZ" dirty="0" smtClean="0"/>
              <a:t>školami</a:t>
            </a:r>
          </a:p>
          <a:p>
            <a:r>
              <a:rPr lang="cs-CZ" dirty="0" smtClean="0"/>
              <a:t>výsledky didaktického </a:t>
            </a:r>
            <a:r>
              <a:rPr lang="cs-CZ" dirty="0"/>
              <a:t>testu z českého a anglického </a:t>
            </a:r>
            <a:r>
              <a:rPr lang="cs-CZ" dirty="0" smtClean="0"/>
              <a:t>jazyka - výsledky </a:t>
            </a:r>
            <a:r>
              <a:rPr lang="cs-CZ" dirty="0"/>
              <a:t>pražského Waldorfského lycea v roce 2016 vysoko nad úrovní průměrné střední odborné školy (SOŠ) a plně srovnatelné s výsledky průměrného čtyřletého </a:t>
            </a:r>
            <a:r>
              <a:rPr lang="cs-CZ" dirty="0" smtClean="0"/>
              <a:t>gymnázia, semilské </a:t>
            </a:r>
            <a:r>
              <a:rPr lang="cs-CZ" dirty="0"/>
              <a:t>a ostravské lyceum dosahují lepší výsledky než SOŠ v českém jazyce; v angličtině mají některé typy SOŠ </a:t>
            </a:r>
            <a:r>
              <a:rPr lang="cs-CZ" dirty="0" smtClean="0"/>
              <a:t>lepší </a:t>
            </a:r>
            <a:r>
              <a:rPr lang="cs-CZ" dirty="0"/>
              <a:t>hodnocení, jiné typy </a:t>
            </a:r>
            <a:r>
              <a:rPr lang="cs-CZ" dirty="0" smtClean="0"/>
              <a:t>horší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Waldorfské školy (Steinerovy školy)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Jan Slavík </a:t>
            </a:r>
            <a:r>
              <a:rPr lang="cs-CZ" dirty="0"/>
              <a:t>(Semily):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www.youtube.com/watch?v=RFcR-zFnUZo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86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Montessori a </a:t>
            </a:r>
            <a:r>
              <a:rPr lang="cs-CZ" dirty="0" err="1" smtClean="0"/>
              <a:t>Waldorf</a:t>
            </a:r>
            <a:r>
              <a:rPr lang="cs-CZ" dirty="0" smtClean="0"/>
              <a:t> – co mají společné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jsou založené na rozsáhlých zkušenostech s různými typy dětí v různých zemích</a:t>
            </a:r>
          </a:p>
          <a:p>
            <a:r>
              <a:rPr lang="cs-CZ" dirty="0" smtClean="0"/>
              <a:t>respektují dítě jako individuum</a:t>
            </a:r>
          </a:p>
          <a:p>
            <a:r>
              <a:rPr lang="cs-CZ" dirty="0"/>
              <a:t>s</a:t>
            </a:r>
            <a:r>
              <a:rPr lang="cs-CZ" dirty="0" smtClean="0"/>
              <a:t>naží se chránit žáky před stresem moderního života a přemíry moderních technologií</a:t>
            </a:r>
          </a:p>
          <a:p>
            <a:r>
              <a:rPr lang="cs-CZ" dirty="0" smtClean="0"/>
              <a:t>kromě kognitivní oblasti se intenzivně zaměřují na celostní rozvoj dítěte, včetně mentální, fyzické a spirituální oblasti</a:t>
            </a:r>
          </a:p>
          <a:p>
            <a:r>
              <a:rPr lang="cs-CZ" dirty="0" smtClean="0"/>
              <a:t>zdůrazňují přirozené prostředí, absenci plastů a udržení kontaktu s přírodou a přírodními materiály</a:t>
            </a:r>
          </a:p>
          <a:p>
            <a:r>
              <a:rPr lang="cs-CZ" dirty="0" smtClean="0"/>
              <a:t>ve vzdělávání vycházejí z potřeb dítěte, přičemž věří, že tento přístup povede také k naplňování potřeb společnosti</a:t>
            </a:r>
          </a:p>
          <a:p>
            <a:r>
              <a:rPr lang="cs-CZ" dirty="0" smtClean="0"/>
              <a:t>v obou systémech je mnoho příležitosti k realizaci v umělecké oblasti (hudba, zpěv, tanec, divadlo) ve všech věkových obdobích</a:t>
            </a:r>
          </a:p>
        </p:txBody>
      </p:sp>
    </p:spTree>
    <p:extLst>
      <p:ext uri="{BB962C8B-B14F-4D97-AF65-F5344CB8AC3E}">
        <p14:creationId xmlns:p14="http://schemas.microsoft.com/office/powerpoint/2010/main" val="2932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Srovnání Montessori a Waldorf – rozdíly v kurikulu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Montessori</a:t>
            </a:r>
          </a:p>
          <a:p>
            <a:r>
              <a:rPr lang="cs-CZ" dirty="0" smtClean="0"/>
              <a:t>od útlého věku (od předškolního vzdělávání) se zaměřují především na reálné činnosti v reálném světě (vaření, uklízení, péče o sebe i o jiné), pokud mohou dělat něco reálně, tak si na to nehrají</a:t>
            </a:r>
          </a:p>
          <a:p>
            <a:r>
              <a:rPr lang="en-US" dirty="0" smtClean="0"/>
              <a:t> </a:t>
            </a:r>
            <a:r>
              <a:rPr lang="cs-CZ" dirty="0" smtClean="0"/>
              <a:t>„akademické“ předměty nastupují dříve a je na ně kladen větší důraz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Waldorf</a:t>
            </a:r>
            <a:endParaRPr lang="cs-CZ" b="1" dirty="0" smtClean="0"/>
          </a:p>
          <a:p>
            <a:r>
              <a:rPr lang="cs-CZ" dirty="0"/>
              <a:t>výuka se v nižších ročnících věnuje především umění, světu fantazie, legend a příběhů </a:t>
            </a:r>
          </a:p>
          <a:p>
            <a:r>
              <a:rPr lang="cs-CZ" dirty="0" smtClean="0"/>
              <a:t>„akademické“ předměty se učí později, hledí se na ně jako na něco nutného, co je ale vhodné odkládat na dobu, kdy je dítě pro abstraktní operace zralejší</a:t>
            </a:r>
          </a:p>
        </p:txBody>
      </p:sp>
    </p:spTree>
    <p:extLst>
      <p:ext uri="{BB962C8B-B14F-4D97-AF65-F5344CB8AC3E}">
        <p14:creationId xmlns:p14="http://schemas.microsoft.com/office/powerpoint/2010/main" val="30824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Srovnání Montessori a Waldorf – rozdíly v </a:t>
            </a:r>
            <a:r>
              <a:rPr lang="cs-CZ" dirty="0" smtClean="0"/>
              <a:t>metodách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Montessori</a:t>
            </a:r>
          </a:p>
          <a:p>
            <a:r>
              <a:rPr lang="cs-CZ" dirty="0" smtClean="0"/>
              <a:t>učitel se ve velké míře věnuje vyučování jednotlivých žáků, často se učí děti navzájem</a:t>
            </a:r>
          </a:p>
          <a:p>
            <a:r>
              <a:rPr lang="cs-CZ" dirty="0"/>
              <a:t>ž</a:t>
            </a:r>
            <a:r>
              <a:rPr lang="cs-CZ" dirty="0" smtClean="0"/>
              <a:t>áci jsou (zvláště v nižších ročnících) ve věkově heterogenních skupinách (tzv. </a:t>
            </a:r>
            <a:r>
              <a:rPr lang="cs-CZ" dirty="0" err="1" smtClean="0"/>
              <a:t>trojročí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výběr toho, čím se žák bude zabývat, je ponechán na něm</a:t>
            </a:r>
          </a:p>
          <a:p>
            <a:r>
              <a:rPr lang="cs-CZ" dirty="0" smtClean="0"/>
              <a:t>při výuce „akademických“ předmětů jsou více využívány konstruktivistické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Waldorf</a:t>
            </a:r>
            <a:endParaRPr lang="cs-CZ" b="1" dirty="0" smtClean="0"/>
          </a:p>
          <a:p>
            <a:r>
              <a:rPr lang="cs-CZ" dirty="0"/>
              <a:t>v</a:t>
            </a:r>
            <a:r>
              <a:rPr lang="cs-CZ" dirty="0" smtClean="0"/>
              <a:t> nižších ročnících probíhá výuka hlavně ve skupinách pod vedením učitele</a:t>
            </a:r>
          </a:p>
          <a:p>
            <a:r>
              <a:rPr lang="cs-CZ" dirty="0"/>
              <a:t>žáci jsou ve třídách podle věku, v ideálním případě je třídní učitel provází po celou školní docházku</a:t>
            </a:r>
          </a:p>
          <a:p>
            <a:r>
              <a:rPr lang="cs-CZ" dirty="0" smtClean="0"/>
              <a:t>„akademické“ předměty jsou vyučované spíše tradičním způsobem – učitel vykládá, žáci sedí v lavicích, naslouchají a plní zadané úkoly</a:t>
            </a:r>
          </a:p>
        </p:txBody>
      </p:sp>
    </p:spTree>
    <p:extLst>
      <p:ext uri="{BB962C8B-B14F-4D97-AF65-F5344CB8AC3E}">
        <p14:creationId xmlns:p14="http://schemas.microsoft.com/office/powerpoint/2010/main" val="30405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škol uplatňujících Waldorfskou a </a:t>
            </a:r>
            <a:r>
              <a:rPr lang="cs-CZ" dirty="0" err="1" smtClean="0"/>
              <a:t>Montessori</a:t>
            </a:r>
            <a:r>
              <a:rPr lang="cs-CZ" dirty="0" smtClean="0"/>
              <a:t> pedagogiku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02843"/>
            <a:ext cx="10515600" cy="317411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Waldorfské školy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</a:t>
            </a:r>
            <a:r>
              <a:rPr lang="en-GB" dirty="0" smtClean="0">
                <a:hlinkClick r:id="rId2"/>
              </a:rPr>
              <a:t>://iwaldorf.cz/skoly.php?menu=sko-vse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Montessori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http://www.montessoricr.cz/skoly-a-skolky/mapa-a-vizitky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0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škol v ČR (2016/2017)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Mateřské 5209 (z toho 340 soukromých, 49 církevních)</a:t>
            </a:r>
          </a:p>
          <a:p>
            <a:pPr marL="0" indent="0">
              <a:buNone/>
            </a:pPr>
            <a:r>
              <a:rPr lang="cs-CZ" dirty="0" smtClean="0"/>
              <a:t>Základní 4140 (z toho 180 soukromých, 45 církevních)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pouze 2</a:t>
            </a:r>
            <a:r>
              <a:rPr lang="en-US" dirty="0" smtClean="0"/>
              <a:t>% </a:t>
            </a:r>
            <a:r>
              <a:rPr lang="cs-CZ" dirty="0" smtClean="0"/>
              <a:t>žáků, v posledních letech však vysoký nárůst počtu škol 	i žáků</a:t>
            </a:r>
          </a:p>
          <a:p>
            <a:pPr marL="0" indent="0">
              <a:buNone/>
            </a:pPr>
            <a:r>
              <a:rPr lang="cs-CZ" dirty="0" smtClean="0"/>
              <a:t>Střední 1752 (z toho 369 soukromých, 132 církevních)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Montessori</a:t>
            </a:r>
            <a:r>
              <a:rPr lang="cs-CZ" dirty="0" smtClean="0"/>
              <a:t> pedagogika je uplatňována ve veřejných i soukromých školách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Kaščák</a:t>
            </a:r>
            <a:r>
              <a:rPr lang="cs-CZ" dirty="0" smtClean="0"/>
              <a:t>, </a:t>
            </a:r>
            <a:r>
              <a:rPr lang="cs-CZ" dirty="0"/>
              <a:t>O. </a:t>
            </a:r>
            <a:r>
              <a:rPr lang="cs-CZ" dirty="0" smtClean="0"/>
              <a:t>&amp; </a:t>
            </a:r>
            <a:r>
              <a:rPr lang="cs-CZ" dirty="0" err="1" smtClean="0"/>
              <a:t>Pupala</a:t>
            </a:r>
            <a:r>
              <a:rPr lang="cs-CZ" dirty="0" smtClean="0"/>
              <a:t>, B. (2009). Výchova a </a:t>
            </a:r>
            <a:r>
              <a:rPr lang="cs-CZ" dirty="0" err="1" smtClean="0"/>
              <a:t>vzdelávanie</a:t>
            </a:r>
            <a:r>
              <a:rPr lang="cs-CZ" dirty="0" smtClean="0"/>
              <a:t> v základných </a:t>
            </a:r>
            <a:r>
              <a:rPr lang="cs-CZ" dirty="0" err="1" smtClean="0"/>
              <a:t>diskurzoch</a:t>
            </a:r>
            <a:r>
              <a:rPr lang="cs-CZ" dirty="0" smtClean="0"/>
              <a:t>. Prešov: </a:t>
            </a:r>
            <a:r>
              <a:rPr lang="cs-CZ" dirty="0" err="1" smtClean="0"/>
              <a:t>Rokus</a:t>
            </a:r>
            <a:r>
              <a:rPr lang="cs-CZ" dirty="0" smtClean="0"/>
              <a:t>, s.r.o. </a:t>
            </a:r>
          </a:p>
          <a:p>
            <a:r>
              <a:rPr lang="cs-CZ" dirty="0" smtClean="0"/>
              <a:t>Průcha, J. (2012). </a:t>
            </a:r>
            <a:r>
              <a:rPr lang="es-ES" dirty="0"/>
              <a:t>Alternativní školy a inovace ve </a:t>
            </a:r>
            <a:r>
              <a:rPr lang="es-ES" dirty="0" smtClean="0"/>
              <a:t>vzdělávání</a:t>
            </a:r>
            <a:r>
              <a:rPr lang="cs-CZ" dirty="0" smtClean="0"/>
              <a:t>. Praha: Portál.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0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všechny druhy škol bez ohledu na zřizovatele, které se něčím odlišují od hlavního proudu standardních, běžných, převažujících škol daného vzdělávacího systému (Průcha, 2012)</a:t>
            </a:r>
          </a:p>
          <a:p>
            <a:r>
              <a:rPr lang="cs-CZ" dirty="0" smtClean="0"/>
              <a:t>cílem je realizace vzdělávání s odlišnými důrazy než udávají školy mainstreamové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22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architektury </a:t>
            </a:r>
            <a:r>
              <a:rPr lang="cs-CZ" smtClean="0"/>
              <a:t>pro vzdělávání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www.ted.com/talks/takaharu_tezuka_the_best_kindergarten_you_ve_ever_seen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28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diskurzy ve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humanistický</a:t>
            </a:r>
          </a:p>
          <a:p>
            <a:r>
              <a:rPr lang="cs-CZ" dirty="0"/>
              <a:t>f</a:t>
            </a:r>
            <a:r>
              <a:rPr lang="cs-CZ" dirty="0" smtClean="0"/>
              <a:t>unkcionální </a:t>
            </a:r>
          </a:p>
          <a:p>
            <a:r>
              <a:rPr lang="cs-CZ" dirty="0"/>
              <a:t>i</a:t>
            </a:r>
            <a:r>
              <a:rPr lang="cs-CZ" dirty="0" smtClean="0"/>
              <a:t>nterakční</a:t>
            </a:r>
          </a:p>
          <a:p>
            <a:r>
              <a:rPr lang="cs-CZ" dirty="0" err="1" smtClean="0"/>
              <a:t>rekonstrukcionistický</a:t>
            </a: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onsenzuální </a:t>
            </a:r>
          </a:p>
          <a:p>
            <a:r>
              <a:rPr lang="cs-CZ" dirty="0"/>
              <a:t>n</a:t>
            </a:r>
            <a:r>
              <a:rPr lang="cs-CZ" dirty="0" smtClean="0"/>
              <a:t>eoliberální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Kaščák</a:t>
            </a:r>
            <a:r>
              <a:rPr lang="cs-CZ" dirty="0" smtClean="0"/>
              <a:t> &amp; </a:t>
            </a:r>
            <a:r>
              <a:rPr lang="cs-CZ" dirty="0" err="1" smtClean="0"/>
              <a:t>Pupala</a:t>
            </a:r>
            <a:r>
              <a:rPr lang="cs-CZ" dirty="0" smtClean="0"/>
              <a:t>, 2009)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8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Humanistický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rientace na individualitu a její sebe-rozvoj</a:t>
            </a:r>
          </a:p>
          <a:p>
            <a:r>
              <a:rPr lang="cs-CZ" dirty="0"/>
              <a:t>konstrukce individuálního poznání</a:t>
            </a:r>
          </a:p>
          <a:p>
            <a:r>
              <a:rPr lang="cs-CZ" dirty="0" smtClean="0"/>
              <a:t>předpoklad: vysoká autonomie, která se projevuje seberegulací</a:t>
            </a:r>
          </a:p>
          <a:p>
            <a:r>
              <a:rPr lang="cs-CZ" dirty="0" smtClean="0"/>
              <a:t>„nechat růst“</a:t>
            </a:r>
          </a:p>
          <a:p>
            <a:r>
              <a:rPr lang="cs-CZ" dirty="0"/>
              <a:t>p</a:t>
            </a:r>
            <a:r>
              <a:rPr lang="cs-CZ" dirty="0" smtClean="0"/>
              <a:t>říprava podnětného prostředí, ve kterém se může realizovat osobní zkušenost</a:t>
            </a:r>
          </a:p>
          <a:p>
            <a:r>
              <a:rPr lang="cs-CZ" dirty="0" smtClean="0"/>
              <a:t>vzdělávání řízené zvenčí je nepřijatelné</a:t>
            </a:r>
          </a:p>
          <a:p>
            <a:r>
              <a:rPr lang="cs-CZ" dirty="0"/>
              <a:t>k</a:t>
            </a:r>
            <a:r>
              <a:rPr lang="cs-CZ" dirty="0" smtClean="0"/>
              <a:t>oncept socializace je redukovaný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8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Humanistický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dirty="0" smtClean="0"/>
              <a:t>Výchova je </a:t>
            </a:r>
            <a:r>
              <a:rPr lang="cs-CZ" dirty="0" err="1" smtClean="0"/>
              <a:t>sebevychováváním</a:t>
            </a:r>
            <a:r>
              <a:rPr lang="cs-CZ" dirty="0" smtClean="0"/>
              <a:t>. </a:t>
            </a:r>
          </a:p>
          <a:p>
            <a:pPr marL="0" indent="0" algn="r">
              <a:buNone/>
            </a:pPr>
            <a:r>
              <a:rPr lang="cs-CZ" i="1" dirty="0" smtClean="0"/>
              <a:t>J. G. Herder</a:t>
            </a:r>
          </a:p>
          <a:p>
            <a:pPr marL="0" indent="0" algn="r">
              <a:buNone/>
            </a:pPr>
            <a:r>
              <a:rPr lang="cs-CZ" dirty="0" smtClean="0"/>
              <a:t>Hluboce věřím, že dítě je dobré. Rodí se dobré a upřímné. </a:t>
            </a:r>
          </a:p>
          <a:p>
            <a:pPr marL="0" indent="0" algn="r">
              <a:buNone/>
            </a:pPr>
            <a:r>
              <a:rPr lang="cs-CZ" i="1" dirty="0" smtClean="0"/>
              <a:t>A. S. Neil</a:t>
            </a:r>
          </a:p>
          <a:p>
            <a:pPr marL="514350" indent="-514350" algn="r">
              <a:buAutoNum type="alphaUcPeriod"/>
            </a:pPr>
            <a:endParaRPr lang="cs-CZ" i="1" dirty="0"/>
          </a:p>
          <a:p>
            <a:pPr marL="514350" indent="-514350" algn="r">
              <a:buAutoNum type="alphaUcPeriod"/>
            </a:pPr>
            <a:endParaRPr lang="cs-CZ" i="1" dirty="0" smtClean="0"/>
          </a:p>
          <a:p>
            <a:pPr marL="514350" indent="-514350">
              <a:buAutoNum type="alphaUcPeriod"/>
            </a:pPr>
            <a:endParaRPr lang="cs-CZ" i="1" dirty="0"/>
          </a:p>
          <a:p>
            <a:r>
              <a:rPr lang="fr-FR" dirty="0" smtClean="0"/>
              <a:t>J</a:t>
            </a:r>
            <a:r>
              <a:rPr lang="fr-FR" dirty="0"/>
              <a:t>. J. Rousseau, A. S. Neil, C. R. Rogers, A. Maslow</a:t>
            </a:r>
            <a:endParaRPr lang="cs-CZ" dirty="0" smtClean="0"/>
          </a:p>
          <a:p>
            <a:pPr marL="514350" indent="-514350" algn="r">
              <a:buAutoNum type="alphaUcPeriod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236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Funkcionální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socializace – člověk se stává člověkem osvojováním sociálních norem</a:t>
            </a:r>
          </a:p>
          <a:p>
            <a:r>
              <a:rPr lang="cs-CZ" dirty="0" smtClean="0"/>
              <a:t>člověk je přímo vytvářený prostředím tím, že se adaptuje na toto prostředí prostřednictvím vzdělávání a výchovy</a:t>
            </a:r>
          </a:p>
          <a:p>
            <a:r>
              <a:rPr lang="cs-CZ" dirty="0" smtClean="0"/>
              <a:t>vzdělávání je funkcí prostředí</a:t>
            </a:r>
          </a:p>
          <a:p>
            <a:r>
              <a:rPr lang="cs-CZ" dirty="0" smtClean="0"/>
              <a:t>nejde tedy o přípravu vhodných podmínek na tvorbu individuality, ale o zprostředkování norem chování </a:t>
            </a:r>
          </a:p>
          <a:p>
            <a:r>
              <a:rPr lang="cs-CZ" dirty="0" smtClean="0"/>
              <a:t>k autonomii vede </a:t>
            </a:r>
            <a:r>
              <a:rPr lang="cs-CZ" dirty="0" err="1" smtClean="0"/>
              <a:t>disciplinace</a:t>
            </a:r>
            <a:r>
              <a:rPr lang="cs-CZ" dirty="0" smtClean="0"/>
              <a:t> a předkládání sociálních vzorů</a:t>
            </a:r>
          </a:p>
          <a:p>
            <a:r>
              <a:rPr lang="cs-CZ" dirty="0" smtClean="0"/>
              <a:t>výchova a vzdělávání – přivykání na sociálně stabilní vzorce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0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Funkcionální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cs-CZ" dirty="0" smtClean="0"/>
              <a:t>Dítě je nesnesitelně bezohledné a sobecké, záleží mu jenom na tom, aby prosadilo svoji vlastní vůli a uspokojilo svá vlastní přání; je mu jedno, jestli tím druzí trpí nebo ne. Je kruté ke všem živočichům, které jsou slabší než ono, a plné rozkoše z ničení neživých věcí. </a:t>
            </a:r>
          </a:p>
          <a:p>
            <a:pPr marL="0" indent="0" algn="r">
              <a:buNone/>
            </a:pPr>
            <a:r>
              <a:rPr lang="cs-CZ" i="1" dirty="0" smtClean="0"/>
              <a:t>A. </a:t>
            </a:r>
            <a:r>
              <a:rPr lang="cs-CZ" i="1" dirty="0" err="1" smtClean="0"/>
              <a:t>Freudová</a:t>
            </a:r>
            <a:endParaRPr lang="cs-CZ" i="1" dirty="0" smtClean="0"/>
          </a:p>
          <a:p>
            <a:pPr marL="0" indent="0" algn="r">
              <a:buNone/>
            </a:pPr>
            <a:r>
              <a:rPr lang="cs-CZ" dirty="0" smtClean="0"/>
              <a:t>Člověk je od přírody, když zdivočele vyrůstá ponechaný sám sobě, těžkopádný, nevědomý, neopatrný, koná neuváženě, lehkovážně, je lehkověrný, plachý a </a:t>
            </a:r>
            <a:r>
              <a:rPr lang="cs-CZ" dirty="0" err="1" smtClean="0"/>
              <a:t>bezhraničně</a:t>
            </a:r>
            <a:r>
              <a:rPr lang="cs-CZ" dirty="0" smtClean="0"/>
              <a:t> žádostivý. </a:t>
            </a:r>
          </a:p>
          <a:p>
            <a:pPr marL="0" indent="0" algn="r">
              <a:buNone/>
            </a:pPr>
            <a:r>
              <a:rPr lang="cs-CZ" i="1" dirty="0" smtClean="0"/>
              <a:t>J. H. </a:t>
            </a:r>
            <a:r>
              <a:rPr lang="cs-CZ" i="1" dirty="0" err="1" smtClean="0"/>
              <a:t>Pestalozzi</a:t>
            </a:r>
            <a:endParaRPr lang="cs-CZ" i="1" dirty="0" smtClean="0"/>
          </a:p>
          <a:p>
            <a:r>
              <a:rPr lang="cs-CZ" dirty="0" smtClean="0"/>
              <a:t>G. F. W. </a:t>
            </a:r>
            <a:r>
              <a:rPr lang="cs-CZ" dirty="0" err="1" smtClean="0"/>
              <a:t>Hegel</a:t>
            </a:r>
            <a:r>
              <a:rPr lang="cs-CZ" dirty="0" smtClean="0"/>
              <a:t>, J. B. Watson, B. F. </a:t>
            </a:r>
            <a:r>
              <a:rPr lang="cs-CZ" dirty="0" err="1" smtClean="0"/>
              <a:t>Skinner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0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2468</Words>
  <Application>Microsoft Office PowerPoint</Application>
  <PresentationFormat>Širokoúhlá obrazovka</PresentationFormat>
  <Paragraphs>299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Motiv Office</vt:lpstr>
      <vt:lpstr>Alternativní pedagogika – úvod do problematiky</vt:lpstr>
      <vt:lpstr>Co je to „alternativní škola“</vt:lpstr>
      <vt:lpstr>Alternativní škola</vt:lpstr>
      <vt:lpstr>Alternativní škola</vt:lpstr>
      <vt:lpstr>Hlavní diskurzy ve vzdělávání</vt:lpstr>
      <vt:lpstr>Humanistický diskurz</vt:lpstr>
      <vt:lpstr>Humanistický diskurz</vt:lpstr>
      <vt:lpstr>Funkcionální diskurz</vt:lpstr>
      <vt:lpstr>Funkcionální diskurz</vt:lpstr>
      <vt:lpstr>Interakční</vt:lpstr>
      <vt:lpstr>Interakční</vt:lpstr>
      <vt:lpstr>Rekonstrukcionistický diskurz </vt:lpstr>
      <vt:lpstr>Rekonstrukcionistický diskurz </vt:lpstr>
      <vt:lpstr>Konsenzuální diskurz</vt:lpstr>
      <vt:lpstr>Konsenzuální diskurz</vt:lpstr>
      <vt:lpstr>Neoliberální diskurz</vt:lpstr>
      <vt:lpstr>Neoliberální diskurz</vt:lpstr>
      <vt:lpstr>Aktuální pedagogický diskurz</vt:lpstr>
      <vt:lpstr>Typy alternativních škol </vt:lpstr>
      <vt:lpstr>Montessori pedagogika</vt:lpstr>
      <vt:lpstr>Montessori pedagogika</vt:lpstr>
      <vt:lpstr>Montessori pedagogika</vt:lpstr>
      <vt:lpstr>Montessori pedagogika</vt:lpstr>
      <vt:lpstr>Montessori pedagogika</vt:lpstr>
      <vt:lpstr>Daltonský učební plán</vt:lpstr>
      <vt:lpstr>Daltonský učební plán</vt:lpstr>
      <vt:lpstr>Daltonský učební plán 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Srovnání Montessori a Waldorf – co mají společné</vt:lpstr>
      <vt:lpstr>Srovnání Montessori a Waldorf – rozdíly v kurikulu</vt:lpstr>
      <vt:lpstr>Srovnání Montessori a Waldorf – rozdíly v metodách</vt:lpstr>
      <vt:lpstr>Výskyt škol uplatňujících Waldorfskou a Montessori pedagogiku</vt:lpstr>
      <vt:lpstr>Počty škol v ČR (2016/2017)</vt:lpstr>
      <vt:lpstr>Použitá literatura</vt:lpstr>
      <vt:lpstr>Význam architektury pro vzdělávání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pedagogika</dc:title>
  <dc:creator>Slávka Simonová</dc:creator>
  <cp:lastModifiedBy>Uzivatel</cp:lastModifiedBy>
  <cp:revision>69</cp:revision>
  <dcterms:created xsi:type="dcterms:W3CDTF">2018-02-15T09:04:54Z</dcterms:created>
  <dcterms:modified xsi:type="dcterms:W3CDTF">2019-03-04T09:40:01Z</dcterms:modified>
</cp:coreProperties>
</file>