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590" r:id="rId3"/>
    <p:sldId id="263" r:id="rId4"/>
    <p:sldId id="583" r:id="rId5"/>
    <p:sldId id="586" r:id="rId6"/>
    <p:sldId id="262" r:id="rId7"/>
    <p:sldId id="264" r:id="rId8"/>
    <p:sldId id="584" r:id="rId9"/>
    <p:sldId id="587" r:id="rId10"/>
    <p:sldId id="588" r:id="rId11"/>
    <p:sldId id="591" r:id="rId12"/>
    <p:sldId id="606" r:id="rId13"/>
    <p:sldId id="601" r:id="rId14"/>
    <p:sldId id="602" r:id="rId15"/>
    <p:sldId id="603" r:id="rId16"/>
    <p:sldId id="604" r:id="rId17"/>
    <p:sldId id="605" r:id="rId18"/>
    <p:sldId id="607" r:id="rId19"/>
    <p:sldId id="258" r:id="rId20"/>
    <p:sldId id="600" r:id="rId21"/>
    <p:sldId id="594" r:id="rId22"/>
    <p:sldId id="595" r:id="rId23"/>
    <p:sldId id="597" r:id="rId24"/>
    <p:sldId id="598" r:id="rId25"/>
    <p:sldId id="260" r:id="rId26"/>
    <p:sldId id="592" r:id="rId27"/>
    <p:sldId id="593" r:id="rId28"/>
    <p:sldId id="596" r:id="rId29"/>
    <p:sldId id="599" r:id="rId30"/>
    <p:sldId id="259" r:id="rId31"/>
    <p:sldId id="265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F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6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3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3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6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3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1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7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4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16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2C47-1231-47F0-8A31-CB1C97A1A34B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77A4-12ED-416B-9DBB-8E2E37C0D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om.int/key-migration-term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efugeesmigrants.un.org/definitions" TargetMode="External"/><Relationship Id="rId2" Type="http://schemas.openxmlformats.org/officeDocument/2006/relationships/hyperlink" Target="http://www.pewglobal.org/2018/02/28/global-migrant-stocks/?country=HU&amp;date=201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06E09-9E46-4115-AB0F-A9C73B48D7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Migration: </a:t>
            </a:r>
            <a:br>
              <a:rPr lang="en-US" dirty="0"/>
            </a:br>
            <a:r>
              <a:rPr lang="en-US" dirty="0"/>
              <a:t>Basic Questions &amp;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9AE8F4-BC03-4D09-9DD4-E3357E1A8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Vil</a:t>
            </a:r>
            <a:r>
              <a:rPr lang="cs-CZ" dirty="0" err="1"/>
              <a:t>ém</a:t>
            </a:r>
            <a:r>
              <a:rPr lang="cs-CZ" dirty="0"/>
              <a:t> Semerák, Ph.D.</a:t>
            </a:r>
          </a:p>
          <a:p>
            <a:r>
              <a:rPr lang="cs-CZ" dirty="0" err="1"/>
              <a:t>vilem.semerak</a:t>
            </a:r>
            <a:r>
              <a:rPr lang="en-US" dirty="0"/>
              <a:t>@fsv.cuni.cz</a:t>
            </a:r>
          </a:p>
        </p:txBody>
      </p:sp>
    </p:spTree>
    <p:extLst>
      <p:ext uri="{BB962C8B-B14F-4D97-AF65-F5344CB8AC3E}">
        <p14:creationId xmlns:p14="http://schemas.microsoft.com/office/powerpoint/2010/main" val="368447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B2F43-5A57-431A-974B-06A533400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not sure about meaning/context: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AEB2-FB60-447B-8AD3-B50E02085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hlinkClick r:id="rId2"/>
              </a:rPr>
              <a:t>https://www.iom.int/key-migration-terms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BCA06-A5AB-4527-B29B-4ED81704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Migration: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F454D-57DE-47DC-8ABE-4F7EB777C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2017, the number of migrants reached 258 million, </a:t>
            </a:r>
          </a:p>
          <a:p>
            <a:pPr lvl="1"/>
            <a:r>
              <a:rPr lang="en-US" dirty="0"/>
              <a:t>“only” 173 million in 2000. </a:t>
            </a:r>
          </a:p>
          <a:p>
            <a:r>
              <a:rPr lang="en-US" dirty="0"/>
              <a:t>Relative to proportion of global population:</a:t>
            </a:r>
          </a:p>
          <a:p>
            <a:pPr lvl="1"/>
            <a:r>
              <a:rPr lang="en-US" dirty="0"/>
              <a:t>3.4% in 2017, compared to 2.8% in 2000 and 2.3% in 1980.</a:t>
            </a:r>
          </a:p>
          <a:p>
            <a:r>
              <a:rPr lang="en-US" dirty="0"/>
              <a:t>There were approximately </a:t>
            </a:r>
            <a:r>
              <a:rPr lang="en-US" b="1" dirty="0"/>
              <a:t>68 million forcibly displaced persons</a:t>
            </a:r>
            <a:r>
              <a:rPr lang="en-US" dirty="0"/>
              <a:t>, including over 25 million refugees, 3 million asylum seekers and over 40 million internally displaced persons.</a:t>
            </a:r>
          </a:p>
          <a:p>
            <a:r>
              <a:rPr lang="en-US" dirty="0"/>
              <a:t> 31% of the international migrant stock worldwide reside in Asia, 30% in Europe, 26% in the Americas, 10% in Africa and 3% in Oceania </a:t>
            </a:r>
          </a:p>
          <a:p>
            <a:r>
              <a:rPr lang="en-US" b="1" dirty="0"/>
              <a:t>Precise data are a huge problem!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90A28-F858-4E97-BEDA-5E19A2841AFE}"/>
              </a:ext>
            </a:extLst>
          </p:cNvPr>
          <p:cNvSpPr txBox="1"/>
          <p:nvPr/>
        </p:nvSpPr>
        <p:spPr>
          <a:xfrm>
            <a:off x="2461852" y="6311899"/>
            <a:ext cx="651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http://www.un.org/en/sections/issues-depth/migration/index.html</a:t>
            </a:r>
          </a:p>
        </p:txBody>
      </p:sp>
    </p:spTree>
    <p:extLst>
      <p:ext uri="{BB962C8B-B14F-4D97-AF65-F5344CB8AC3E}">
        <p14:creationId xmlns:p14="http://schemas.microsoft.com/office/powerpoint/2010/main" val="4046087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823B8-0D21-44D8-AD38-B4D47F070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56A2E9-79C3-4A03-AF37-78016F9D5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38" y="229892"/>
            <a:ext cx="5824080" cy="6489690"/>
          </a:xfrm>
        </p:spPr>
      </p:pic>
    </p:spTree>
    <p:extLst>
      <p:ext uri="{BB962C8B-B14F-4D97-AF65-F5344CB8AC3E}">
        <p14:creationId xmlns:p14="http://schemas.microsoft.com/office/powerpoint/2010/main" val="225201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E8D4-30FA-47B5-B180-8D771BEF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C1573-097C-4892-B120-88E49641D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9057"/>
            <a:ext cx="7823621" cy="7000511"/>
          </a:xfrm>
        </p:spPr>
      </p:pic>
    </p:spTree>
    <p:extLst>
      <p:ext uri="{BB962C8B-B14F-4D97-AF65-F5344CB8AC3E}">
        <p14:creationId xmlns:p14="http://schemas.microsoft.com/office/powerpoint/2010/main" val="3717272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9F4D-9055-4978-9BE9-5AEB66CE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9978C4-B254-4F57-B5B4-05ED3B716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62" y="130991"/>
            <a:ext cx="6503897" cy="638703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5933D-B0EF-4CE8-8E2D-C04DA07DEC80}"/>
              </a:ext>
            </a:extLst>
          </p:cNvPr>
          <p:cNvSpPr txBox="1"/>
          <p:nvPr/>
        </p:nvSpPr>
        <p:spPr>
          <a:xfrm>
            <a:off x="2640104" y="6488668"/>
            <a:ext cx="650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http://science.sciencemag.org/content/343/6178/1520.full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2A0EDB-4D96-4336-A853-4602C3BBFCC0}"/>
              </a:ext>
            </a:extLst>
          </p:cNvPr>
          <p:cNvSpPr txBox="1"/>
          <p:nvPr/>
        </p:nvSpPr>
        <p:spPr>
          <a:xfrm>
            <a:off x="70782" y="121028"/>
            <a:ext cx="1288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size of migration flows within and between</a:t>
            </a:r>
            <a:r>
              <a:rPr lang="en-US" b="1" dirty="0"/>
              <a:t> 15 world regions in 2005 to 2010</a:t>
            </a:r>
          </a:p>
        </p:txBody>
      </p:sp>
    </p:spTree>
    <p:extLst>
      <p:ext uri="{BB962C8B-B14F-4D97-AF65-F5344CB8AC3E}">
        <p14:creationId xmlns:p14="http://schemas.microsoft.com/office/powerpoint/2010/main" val="69380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E9ED2-FF20-41EB-87C6-81019AFA5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47195-4256-4055-A024-E80385AE5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F0115-3D78-45B5-B28B-995A14933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8092"/>
            <a:ext cx="9144000" cy="588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CCF0-0965-4FB4-A976-789E418C1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314C0-C998-4F73-829C-E8148458F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0FFFB-ECC2-4BCB-B09C-93378A55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596"/>
            <a:ext cx="9144000" cy="62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7DF5-A405-429E-A7C1-807AC894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A93B-39FF-44C6-B8C4-A44806260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0AF7-21AC-4377-8986-3D13C8AB7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3498"/>
            <a:ext cx="9144000" cy="633100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AC70D8-DB5A-4213-851D-2079D31E7967}"/>
              </a:ext>
            </a:extLst>
          </p:cNvPr>
          <p:cNvSpPr/>
          <p:nvPr/>
        </p:nvSpPr>
        <p:spPr>
          <a:xfrm>
            <a:off x="394335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http://www.pewglobal.org/2018/02/28/global-migrant-stocks/?country=CZ&amp;date=2017</a:t>
            </a:r>
          </a:p>
        </p:txBody>
      </p:sp>
    </p:spTree>
    <p:extLst>
      <p:ext uri="{BB962C8B-B14F-4D97-AF65-F5344CB8AC3E}">
        <p14:creationId xmlns:p14="http://schemas.microsoft.com/office/powerpoint/2010/main" val="3253376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0505-917C-46C4-8520-4BCCA34C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D9887-4485-4D87-B840-56ED05C2F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A04B6-64F1-4014-A60D-6AB96EFCC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698"/>
            <a:ext cx="9144000" cy="62046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43D230-5923-4AF0-AE29-C11D444C1E0D}"/>
              </a:ext>
            </a:extLst>
          </p:cNvPr>
          <p:cNvSpPr/>
          <p:nvPr/>
        </p:nvSpPr>
        <p:spPr>
          <a:xfrm>
            <a:off x="4165134" y="61697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http://www.pewglobal.org/2018/02/28/global-migrant-stocks/?country=HU&amp;date=2017</a:t>
            </a:r>
          </a:p>
        </p:txBody>
      </p:sp>
    </p:spTree>
    <p:extLst>
      <p:ext uri="{BB962C8B-B14F-4D97-AF65-F5344CB8AC3E}">
        <p14:creationId xmlns:p14="http://schemas.microsoft.com/office/powerpoint/2010/main" val="3164990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3BC72-E185-4F60-B9B7-897188C7E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A3E0E-33F7-47AB-AC71-57FC8F765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law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EU level				National level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EF75-4D3C-4113-977B-F89C08811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this text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E4AE-1EFA-43E1-A496-3A5198BC3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149" y="221151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/>
              <a:t>Give me your tired, your poor, </a:t>
            </a:r>
          </a:p>
          <a:p>
            <a:pPr marL="0" indent="0" algn="ctr">
              <a:buNone/>
            </a:pPr>
            <a:r>
              <a:rPr lang="en-US" i="1" dirty="0"/>
              <a:t>Your huddled masses yearning to breathe free, </a:t>
            </a:r>
          </a:p>
          <a:p>
            <a:pPr marL="0" indent="0" algn="ctr">
              <a:buNone/>
            </a:pPr>
            <a:r>
              <a:rPr lang="en-US" i="1" dirty="0"/>
              <a:t>The wretched refuse of your teeming shore. </a:t>
            </a:r>
          </a:p>
          <a:p>
            <a:pPr marL="0" indent="0" algn="ctr">
              <a:buNone/>
            </a:pPr>
            <a:r>
              <a:rPr lang="en-US" i="1" dirty="0"/>
              <a:t>To spread the light of liberty world-wide for every land.</a:t>
            </a:r>
          </a:p>
        </p:txBody>
      </p:sp>
    </p:spTree>
    <p:extLst>
      <p:ext uri="{BB962C8B-B14F-4D97-AF65-F5344CB8AC3E}">
        <p14:creationId xmlns:p14="http://schemas.microsoft.com/office/powerpoint/2010/main" val="3044656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CF18-9007-46BB-A7AA-03CE48A3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of Asylum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26442-FA69-4E84-9587-F9BBA1B21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Ancient juridical concept</a:t>
            </a:r>
          </a:p>
          <a:p>
            <a:r>
              <a:rPr lang="en-US" dirty="0"/>
              <a:t>A person persecuted by one's own country may be protected by another sovereign authority, such as another country or a church official</a:t>
            </a:r>
          </a:p>
          <a:p>
            <a:r>
              <a:rPr lang="en-US" dirty="0"/>
              <a:t>This right was recognized by the Egyptians, the Greeks, and the Hebrews, from whom it was adopted into </a:t>
            </a:r>
            <a:r>
              <a:rPr lang="en-US" b="1" dirty="0"/>
              <a:t>Western tradition:</a:t>
            </a:r>
            <a:endParaRPr lang="en-US" dirty="0"/>
          </a:p>
          <a:p>
            <a:pPr lvl="1"/>
            <a:r>
              <a:rPr lang="en-US" dirty="0"/>
              <a:t>René Descartes - the Netherlands</a:t>
            </a:r>
          </a:p>
          <a:p>
            <a:pPr lvl="1"/>
            <a:r>
              <a:rPr lang="en-US" dirty="0"/>
              <a:t>Voltaire - England</a:t>
            </a:r>
          </a:p>
          <a:p>
            <a:pPr lvl="1"/>
            <a:r>
              <a:rPr lang="en-US" dirty="0"/>
              <a:t>Thomas Hobbes - France</a:t>
            </a:r>
          </a:p>
        </p:txBody>
      </p:sp>
    </p:spTree>
    <p:extLst>
      <p:ext uri="{BB962C8B-B14F-4D97-AF65-F5344CB8AC3E}">
        <p14:creationId xmlns:p14="http://schemas.microsoft.com/office/powerpoint/2010/main" val="26139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B0167-2159-41BF-A49F-91D83CF82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Declaration </a:t>
            </a:r>
            <a:br>
              <a:rPr lang="en-US" dirty="0"/>
            </a:br>
            <a:r>
              <a:rPr lang="en-US" dirty="0"/>
              <a:t>of Human Rights (1948)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84FE9-F3BF-49EA-BAD4-3D0A05AB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4"/>
            <a:ext cx="8070733" cy="44912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00" dirty="0"/>
              <a:t>Article 13.</a:t>
            </a:r>
          </a:p>
          <a:p>
            <a:r>
              <a:rPr lang="en-US" sz="1600" dirty="0"/>
              <a:t>(1) Everyone has the right to freedom of movement and residence within the borders of each state.</a:t>
            </a:r>
          </a:p>
          <a:p>
            <a:r>
              <a:rPr lang="en-US" sz="1600" dirty="0"/>
              <a:t>(2) Everyone has the right to leave any country, including his own, and to return to his country.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900" dirty="0"/>
              <a:t>Article 14.</a:t>
            </a:r>
          </a:p>
          <a:p>
            <a:r>
              <a:rPr lang="en-US" sz="1900" dirty="0"/>
              <a:t>(1) </a:t>
            </a:r>
            <a:r>
              <a:rPr lang="en-US" sz="1900" b="1" dirty="0"/>
              <a:t>Everyone has the right to seek and to enjoy in other countries asylum from persecution.</a:t>
            </a:r>
          </a:p>
          <a:p>
            <a:r>
              <a:rPr lang="en-US" sz="1900" dirty="0"/>
              <a:t>(2)</a:t>
            </a:r>
            <a:r>
              <a:rPr lang="en-US" sz="1900" b="1" dirty="0"/>
              <a:t> This right may not be invoked in the case of prosecutions genuinely arising from non-political crimes or from acts contrary to the purposes and principles of the United Nations.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Article 15.</a:t>
            </a:r>
          </a:p>
          <a:p>
            <a:r>
              <a:rPr lang="en-US" sz="1600" dirty="0"/>
              <a:t>(1) Everyone has the right to a nationality.</a:t>
            </a:r>
          </a:p>
          <a:p>
            <a:r>
              <a:rPr lang="en-US" sz="1600" dirty="0"/>
              <a:t>(2) </a:t>
            </a:r>
            <a:r>
              <a:rPr lang="en-US" sz="1600" b="1" dirty="0"/>
              <a:t>No one shall be arbitrarily deprived of his nationality nor denied the right to change his nationality.</a:t>
            </a:r>
          </a:p>
        </p:txBody>
      </p:sp>
    </p:spTree>
    <p:extLst>
      <p:ext uri="{BB962C8B-B14F-4D97-AF65-F5344CB8AC3E}">
        <p14:creationId xmlns:p14="http://schemas.microsoft.com/office/powerpoint/2010/main" val="1703210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E2563-9B31-406C-A8B4-E0FD4D74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495FA-E947-465F-B524-57ADBCD7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7249"/>
          </a:xfrm>
        </p:spPr>
        <p:txBody>
          <a:bodyPr>
            <a:normAutofit/>
          </a:bodyPr>
          <a:lstStyle/>
          <a:p>
            <a:r>
              <a:rPr lang="en-US" dirty="0"/>
              <a:t>The 1951 Refugee Convention</a:t>
            </a:r>
          </a:p>
          <a:p>
            <a:pPr lvl="1"/>
            <a:r>
              <a:rPr lang="en-US" dirty="0"/>
              <a:t>Ratified​ by 145 State parties</a:t>
            </a:r>
          </a:p>
          <a:p>
            <a:pPr lvl="1"/>
            <a:r>
              <a:rPr lang="en-US" dirty="0"/>
              <a:t>Defines the term ‘refugee’ and outlines the rights of the displaced, as well as the legal obligations of States to protect them.</a:t>
            </a:r>
          </a:p>
          <a:p>
            <a:r>
              <a:rPr lang="en-US" dirty="0"/>
              <a:t>2016: New York Declaration for Refugees and Migrants</a:t>
            </a:r>
          </a:p>
          <a:p>
            <a:pPr lvl="1"/>
            <a:r>
              <a:rPr lang="en-US" dirty="0"/>
              <a:t>2018: The Global Compact on Refugees</a:t>
            </a:r>
          </a:p>
          <a:p>
            <a:pPr lvl="1"/>
            <a:r>
              <a:rPr lang="en-US" dirty="0"/>
              <a:t>2018: The global compact for safe, orderly and regular migration</a:t>
            </a:r>
          </a:p>
          <a:p>
            <a:pPr lvl="2"/>
            <a:r>
              <a:rPr lang="en-US" dirty="0"/>
              <a:t>The Comprehensive Refugee Response Framework.</a:t>
            </a:r>
          </a:p>
          <a:p>
            <a:pPr lvl="1"/>
            <a:r>
              <a:rPr lang="en-US" dirty="0"/>
              <a:t>Documents with contents available at the </a:t>
            </a:r>
            <a:r>
              <a:rPr lang="en-US" dirty="0" err="1"/>
              <a:t>moodle</a:t>
            </a:r>
            <a:r>
              <a:rPr lang="en-US" dirty="0"/>
              <a:t> site</a:t>
            </a:r>
          </a:p>
        </p:txBody>
      </p:sp>
    </p:spTree>
    <p:extLst>
      <p:ext uri="{BB962C8B-B14F-4D97-AF65-F5344CB8AC3E}">
        <p14:creationId xmlns:p14="http://schemas.microsoft.com/office/powerpoint/2010/main" val="3390628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2116-460B-4589-9E3C-18D926B6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Global Compact on Refugees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86E03-D1D5-4A3C-92CC-3C7A4CB2F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986844" cy="44661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Compact was affirmed by the member states of the UN General Assembly on 17 December 2018 in the annual resolution on the work of UNHCR. </a:t>
            </a:r>
          </a:p>
          <a:p>
            <a:r>
              <a:rPr lang="en-US" dirty="0"/>
              <a:t>The global compact on refugees aims to strengthen the international response to large movements of refugees and protracted refugee situations.</a:t>
            </a:r>
          </a:p>
          <a:p>
            <a:r>
              <a:rPr lang="en-US" dirty="0"/>
              <a:t>Its four key objectives are to:</a:t>
            </a:r>
          </a:p>
          <a:p>
            <a:pPr lvl="1"/>
            <a:r>
              <a:rPr lang="en-US" dirty="0"/>
              <a:t>Ease the pressures on host countries;</a:t>
            </a:r>
          </a:p>
          <a:p>
            <a:pPr lvl="1"/>
            <a:r>
              <a:rPr lang="en-US" dirty="0"/>
              <a:t>Enhance refugee self-reliance;</a:t>
            </a:r>
          </a:p>
          <a:p>
            <a:pPr lvl="1"/>
            <a:r>
              <a:rPr lang="en-US" dirty="0"/>
              <a:t>Expand access to third-country solutions;</a:t>
            </a:r>
          </a:p>
          <a:p>
            <a:pPr lvl="1"/>
            <a:r>
              <a:rPr lang="en-US" dirty="0"/>
              <a:t>Support conditions in countries of origin for return in safety and dignity.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81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831A-2104-43BB-8A1E-4D3052FB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9057"/>
          </a:xfrm>
        </p:spPr>
        <p:txBody>
          <a:bodyPr/>
          <a:lstStyle/>
          <a:p>
            <a:r>
              <a:rPr lang="en-US" dirty="0"/>
              <a:t>Migration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A0007-4216-49EF-87D7-C73A85E7E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37" y="1451296"/>
            <a:ext cx="8565159" cy="52179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compact:</a:t>
            </a:r>
          </a:p>
          <a:p>
            <a:pPr lvl="1"/>
            <a:r>
              <a:rPr lang="en-US" dirty="0"/>
              <a:t>Aims to mitigate the adverse drivers and structural factors that hinder people from </a:t>
            </a:r>
            <a:r>
              <a:rPr lang="en-US" b="1" dirty="0"/>
              <a:t>building and maintaining sustainable livelihoods in their countries of origin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Intends to </a:t>
            </a:r>
            <a:r>
              <a:rPr lang="en-US" b="1" dirty="0"/>
              <a:t>reduce the risks and vulnerabilities migrants face at different stages of migration</a:t>
            </a:r>
            <a:r>
              <a:rPr lang="en-US" dirty="0"/>
              <a:t> by respecting, protecting and fulfilling their human rights and providing them with care and assistance;</a:t>
            </a:r>
          </a:p>
          <a:p>
            <a:pPr lvl="1"/>
            <a:r>
              <a:rPr lang="en-US" dirty="0"/>
              <a:t>Seeks </a:t>
            </a:r>
            <a:r>
              <a:rPr lang="en-US" b="1" dirty="0"/>
              <a:t>to address the legitimate concerns of states and communities</a:t>
            </a:r>
            <a:r>
              <a:rPr lang="en-US" dirty="0"/>
              <a:t>, while recognizing that societies are undergoing demographic, economic, social and environmental changes at different scales that may have implications for and result from migration;</a:t>
            </a:r>
          </a:p>
          <a:p>
            <a:pPr lvl="1"/>
            <a:r>
              <a:rPr lang="en-US" dirty="0"/>
              <a:t>strives to create conducive conditions that </a:t>
            </a:r>
            <a:r>
              <a:rPr lang="en-US" b="1" dirty="0"/>
              <a:t>enable all migrants to enrich our societies through their human, economic and social capacities</a:t>
            </a:r>
            <a:r>
              <a:rPr lang="en-US" dirty="0"/>
              <a:t>, and thus facilitate their contributions to sustainable development at the local, national, regional and global levels.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B47AA8-7308-4291-B1D1-84B98FF375C0}"/>
              </a:ext>
            </a:extLst>
          </p:cNvPr>
          <p:cNvSpPr txBox="1"/>
          <p:nvPr/>
        </p:nvSpPr>
        <p:spPr>
          <a:xfrm>
            <a:off x="3027359" y="6203659"/>
            <a:ext cx="583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https://refugeesmigrants.un.org/migration-compact</a:t>
            </a:r>
          </a:p>
        </p:txBody>
      </p:sp>
    </p:spTree>
    <p:extLst>
      <p:ext uri="{BB962C8B-B14F-4D97-AF65-F5344CB8AC3E}">
        <p14:creationId xmlns:p14="http://schemas.microsoft.com/office/powerpoint/2010/main" val="3484379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2096F-2374-4DAD-ADD5-79279E8C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and EU Level: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6279D-8FCE-412F-BE18-31EEA540C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State-centric approaches</a:t>
            </a:r>
          </a:p>
          <a:p>
            <a:endParaRPr lang="en-US" dirty="0"/>
          </a:p>
          <a:p>
            <a:r>
              <a:rPr lang="en-US" dirty="0"/>
              <a:t>Supranational solutions</a:t>
            </a:r>
          </a:p>
          <a:p>
            <a:endParaRPr lang="en-US" dirty="0"/>
          </a:p>
          <a:p>
            <a:r>
              <a:rPr lang="en-US" dirty="0"/>
              <a:t>Reality:</a:t>
            </a:r>
          </a:p>
          <a:p>
            <a:pPr lvl="1"/>
            <a:r>
              <a:rPr lang="en-US" dirty="0"/>
              <a:t>both immigration to and movement within Europe is now governed by a complex amalgam of institutions and processes operating on local, national, European, and international scales; </a:t>
            </a:r>
          </a:p>
          <a:p>
            <a:pPr lvl="1"/>
            <a:r>
              <a:rPr lang="en-US" dirty="0"/>
              <a:t>in short, European migration governance is a paradigm of ‘</a:t>
            </a:r>
            <a:r>
              <a:rPr lang="en-US" b="1" dirty="0"/>
              <a:t>multilevel governance</a:t>
            </a:r>
            <a:r>
              <a:rPr lang="en-US" dirty="0"/>
              <a:t>’ (</a:t>
            </a:r>
            <a:r>
              <a:rPr lang="en-US" dirty="0" err="1"/>
              <a:t>Hooghe</a:t>
            </a:r>
            <a:r>
              <a:rPr lang="en-US" dirty="0"/>
              <a:t> and Marks 2001).</a:t>
            </a:r>
          </a:p>
        </p:txBody>
      </p:sp>
    </p:spTree>
    <p:extLst>
      <p:ext uri="{BB962C8B-B14F-4D97-AF65-F5344CB8AC3E}">
        <p14:creationId xmlns:p14="http://schemas.microsoft.com/office/powerpoint/2010/main" val="3391406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C8CBD-6CBA-4F5C-98D2-9BF8F834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 Migration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5F15-D4B7-48BE-AE1A-3A6C2B288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Before 1999 – ad hoc cooperation at intergovernmental level</a:t>
            </a:r>
          </a:p>
          <a:p>
            <a:r>
              <a:rPr lang="en-US" dirty="0"/>
              <a:t>EU Summit in Tampere (1999): agreed to create a common asylum and migration policy.</a:t>
            </a:r>
          </a:p>
          <a:p>
            <a:r>
              <a:rPr lang="en-US" dirty="0"/>
              <a:t>2009 Treaty of Lisbon migration policy-making was brought under the ordinary legislative procedure, with ‘co-decision’ between the European Parliament (EP) and the Council, and Qualified Majority Voting (QMV) in the latter.</a:t>
            </a:r>
          </a:p>
          <a:p>
            <a:r>
              <a:rPr lang="en-US" dirty="0"/>
              <a:t>Migration governance remains an area of shared competence</a:t>
            </a:r>
          </a:p>
        </p:txBody>
      </p:sp>
    </p:spTree>
    <p:extLst>
      <p:ext uri="{BB962C8B-B14F-4D97-AF65-F5344CB8AC3E}">
        <p14:creationId xmlns:p14="http://schemas.microsoft.com/office/powerpoint/2010/main" val="1243918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5D2C8-036B-48C1-97F0-D715198F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E3825-E452-426F-AC7D-AA732A066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details:</a:t>
            </a:r>
          </a:p>
          <a:p>
            <a:endParaRPr lang="en-US" dirty="0"/>
          </a:p>
          <a:p>
            <a:r>
              <a:rPr lang="en-US" dirty="0"/>
              <a:t>Hampshire (2016): European migration governance since the Lisbon treaty: introduction to the special issue. </a:t>
            </a:r>
          </a:p>
          <a:p>
            <a:pPr lvl="1"/>
            <a:r>
              <a:rPr lang="en-US" dirty="0"/>
              <a:t>Provided at Moodle</a:t>
            </a:r>
          </a:p>
        </p:txBody>
      </p:sp>
    </p:spTree>
    <p:extLst>
      <p:ext uri="{BB962C8B-B14F-4D97-AF65-F5344CB8AC3E}">
        <p14:creationId xmlns:p14="http://schemas.microsoft.com/office/powerpoint/2010/main" val="3827663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082AA-9125-400A-BF49-679F760E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Attitudes of EU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E014-C767-4B67-A435-91505A0B9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517"/>
            <a:ext cx="7886700" cy="4351338"/>
          </a:xfrm>
        </p:spPr>
        <p:txBody>
          <a:bodyPr/>
          <a:lstStyle/>
          <a:p>
            <a:r>
              <a:rPr lang="en-US" dirty="0"/>
              <a:t>Historical aspects</a:t>
            </a:r>
          </a:p>
          <a:p>
            <a:pPr lvl="1"/>
            <a:r>
              <a:rPr lang="en-US" dirty="0"/>
              <a:t>Guilt? </a:t>
            </a:r>
          </a:p>
          <a:p>
            <a:r>
              <a:rPr lang="en-US" dirty="0"/>
              <a:t>Geographical location</a:t>
            </a:r>
          </a:p>
          <a:p>
            <a:pPr lvl="1"/>
            <a:r>
              <a:rPr lang="en-US" dirty="0"/>
              <a:t>Country of entry?</a:t>
            </a:r>
          </a:p>
          <a:p>
            <a:r>
              <a:rPr lang="en-US" dirty="0"/>
              <a:t>Demographic factors</a:t>
            </a:r>
          </a:p>
          <a:p>
            <a:pPr lvl="1"/>
            <a:r>
              <a:rPr lang="en-US" dirty="0"/>
              <a:t>Ageing and availability of </a:t>
            </a:r>
            <a:r>
              <a:rPr lang="en-US" dirty="0" err="1"/>
              <a:t>labour</a:t>
            </a:r>
            <a:r>
              <a:rPr lang="en-US" dirty="0"/>
              <a:t>?</a:t>
            </a:r>
          </a:p>
          <a:p>
            <a:r>
              <a:rPr lang="en-US" dirty="0"/>
              <a:t>Level of development</a:t>
            </a:r>
          </a:p>
          <a:p>
            <a:pPr lvl="1"/>
            <a:r>
              <a:rPr lang="en-US" dirty="0"/>
              <a:t>Richer or new member country?</a:t>
            </a:r>
          </a:p>
          <a:p>
            <a:r>
              <a:rPr lang="en-US" dirty="0"/>
              <a:t>Timing?</a:t>
            </a:r>
          </a:p>
        </p:txBody>
      </p:sp>
    </p:spTree>
    <p:extLst>
      <p:ext uri="{BB962C8B-B14F-4D97-AF65-F5344CB8AC3E}">
        <p14:creationId xmlns:p14="http://schemas.microsoft.com/office/powerpoint/2010/main" val="1345492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F436-F256-4D6D-BF11-7297808C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Migration Flows: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6B088-EDD1-42AB-BDBB-058387099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1885 – </a:t>
            </a:r>
            <a:r>
              <a:rPr lang="en-US" altLang="en-US" dirty="0" err="1"/>
              <a:t>Ravenstein</a:t>
            </a:r>
            <a:r>
              <a:rPr lang="en-US" altLang="en-US" dirty="0"/>
              <a:t> (migration)</a:t>
            </a:r>
          </a:p>
          <a:p>
            <a:endParaRPr lang="en-US" dirty="0"/>
          </a:p>
          <a:p>
            <a:r>
              <a:rPr lang="en-US" dirty="0"/>
              <a:t>Gravity models can be used to better assess the impacts of migration policy, for instance, the effects of visa restriction policies on migration flows.</a:t>
            </a:r>
          </a:p>
          <a:p>
            <a:endParaRPr lang="en-US" dirty="0"/>
          </a:p>
          <a:p>
            <a:r>
              <a:rPr lang="en-US" dirty="0" err="1"/>
              <a:t>Beine</a:t>
            </a:r>
            <a:r>
              <a:rPr lang="en-US" dirty="0"/>
              <a:t> et al.: A practitioners’ guide to gravity models of international migration (available at </a:t>
            </a:r>
            <a:r>
              <a:rPr lang="en-US" dirty="0" err="1"/>
              <a:t>moodle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942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0CF4-D309-45CB-BE3E-2D99D3A20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with a Huge Potential </a:t>
            </a:r>
            <a:br>
              <a:rPr lang="en-US" dirty="0"/>
            </a:br>
            <a:r>
              <a:rPr lang="en-US" dirty="0"/>
              <a:t>for Conflicts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7DCF55-99FD-457A-9850-5AD90ADC04AF}"/>
              </a:ext>
            </a:extLst>
          </p:cNvPr>
          <p:cNvSpPr/>
          <p:nvPr/>
        </p:nvSpPr>
        <p:spPr>
          <a:xfrm rot="1554102">
            <a:off x="526904" y="3039721"/>
            <a:ext cx="3211127" cy="197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Human rights of the migrants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E4E5F4-0498-47D1-881D-06D2C26DD9EB}"/>
              </a:ext>
            </a:extLst>
          </p:cNvPr>
          <p:cNvSpPr/>
          <p:nvPr/>
        </p:nvSpPr>
        <p:spPr>
          <a:xfrm rot="627548">
            <a:off x="2619204" y="4141641"/>
            <a:ext cx="2966028" cy="1511874"/>
          </a:xfrm>
          <a:prstGeom prst="ellipse">
            <a:avLst/>
          </a:prstGeom>
          <a:solidFill>
            <a:srgbClr val="FF00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Rights and convenience of the original inhabitants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1A4E28-19CF-43A6-8007-EF09A21CE5D6}"/>
              </a:ext>
            </a:extLst>
          </p:cNvPr>
          <p:cNvSpPr/>
          <p:nvPr/>
        </p:nvSpPr>
        <p:spPr>
          <a:xfrm rot="779159">
            <a:off x="2424670" y="1587800"/>
            <a:ext cx="4948674" cy="3959604"/>
          </a:xfrm>
          <a:prstGeom prst="ellipse">
            <a:avLst/>
          </a:prstGeom>
          <a:solidFill>
            <a:srgbClr val="39CF52">
              <a:alpha val="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Security of the target countries</a:t>
            </a:r>
          </a:p>
        </p:txBody>
      </p:sp>
    </p:spTree>
    <p:extLst>
      <p:ext uri="{BB962C8B-B14F-4D97-AF65-F5344CB8AC3E}">
        <p14:creationId xmlns:p14="http://schemas.microsoft.com/office/powerpoint/2010/main" val="210228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EA4F-4037-469B-B166-7F2B5117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E8228-E615-47F9-967E-478153E68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Next week we will discuss:</a:t>
            </a:r>
          </a:p>
          <a:p>
            <a:pPr lvl="1"/>
            <a:r>
              <a:rPr lang="en-US" dirty="0"/>
              <a:t>Economic models</a:t>
            </a:r>
          </a:p>
          <a:p>
            <a:pPr lvl="2"/>
            <a:r>
              <a:rPr lang="en-US" dirty="0"/>
              <a:t>Migration flows and their sensitivity: gravity model</a:t>
            </a:r>
          </a:p>
          <a:p>
            <a:pPr lvl="2"/>
            <a:r>
              <a:rPr lang="en-US" dirty="0"/>
              <a:t>Economic effects of economic migration</a:t>
            </a:r>
          </a:p>
          <a:p>
            <a:pPr lvl="1"/>
            <a:r>
              <a:rPr lang="en-US" dirty="0"/>
              <a:t>Cultural differences between nations</a:t>
            </a:r>
          </a:p>
          <a:p>
            <a:pPr lvl="2"/>
            <a:r>
              <a:rPr lang="en-US" dirty="0"/>
              <a:t>How much different are we?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42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7751-7C16-43F3-9522-4812A2FF8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2D61E-412A-4CBA-A195-64AB50ABF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Hill – chapter 12 </a:t>
            </a:r>
            <a:r>
              <a:rPr lang="en-US" i="1" dirty="0"/>
              <a:t>Managing Cultural Differences</a:t>
            </a:r>
          </a:p>
          <a:p>
            <a:r>
              <a:rPr lang="en-US" i="1" dirty="0"/>
              <a:t>Pew data on migration - </a:t>
            </a:r>
            <a:r>
              <a:rPr lang="en-US" dirty="0">
                <a:hlinkClick r:id="rId2"/>
              </a:rPr>
              <a:t>http://www.pewglobal.org/2018/02/28/global-migrant-stocks/?country=HU&amp;date=2017</a:t>
            </a:r>
            <a:endParaRPr lang="en-US" dirty="0"/>
          </a:p>
          <a:p>
            <a:r>
              <a:rPr lang="en-US" dirty="0"/>
              <a:t>Universal Declaration of Human Rights</a:t>
            </a:r>
          </a:p>
          <a:p>
            <a:r>
              <a:rPr lang="en-US" dirty="0">
                <a:hlinkClick r:id="rId3"/>
              </a:rPr>
              <a:t>https://refugeesmigrants.un.org/definitions</a:t>
            </a:r>
            <a:endParaRPr lang="en-US" dirty="0"/>
          </a:p>
          <a:p>
            <a:r>
              <a:rPr lang="en-US" dirty="0"/>
              <a:t>Hampshire (2016): European migration governance since the Lisbon treaty: introduction to the special issue. JOURNAL OF ETHNIC AND MIGRATION STUDIES, 2016 VOL. 42, NO. 4, 537–553</a:t>
            </a:r>
          </a:p>
          <a:p>
            <a:r>
              <a:rPr lang="en-US" dirty="0"/>
              <a:t>Global compact for migration - draft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16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4" y="0"/>
            <a:ext cx="8795320" cy="83671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Cultural</a:t>
            </a:r>
            <a:r>
              <a:rPr lang="cs-CZ" dirty="0"/>
              <a:t> map - WVS </a:t>
            </a:r>
            <a:r>
              <a:rPr lang="cs-CZ" dirty="0" err="1"/>
              <a:t>wave</a:t>
            </a:r>
            <a:r>
              <a:rPr lang="cs-CZ" dirty="0"/>
              <a:t> 6 (2010-2014)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2" y="6488668"/>
            <a:ext cx="590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http://www.worldvaluessurvey.org/WVSContents.jsp</a:t>
            </a:r>
            <a:endParaRPr lang="cs-CZ" dirty="0"/>
          </a:p>
        </p:txBody>
      </p:sp>
      <p:pic>
        <p:nvPicPr>
          <p:cNvPr id="13314" name="Picture 2" descr="http://www.worldvaluessurvey.org/images/Cultural_map_WVS6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24" y="600074"/>
            <a:ext cx="7658100" cy="625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72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0CF4-D309-45CB-BE3E-2D99D3A20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8289"/>
            <a:ext cx="9017641" cy="1325563"/>
          </a:xfrm>
        </p:spPr>
        <p:txBody>
          <a:bodyPr/>
          <a:lstStyle/>
          <a:p>
            <a:r>
              <a:rPr lang="en-US" dirty="0"/>
              <a:t>EU </a:t>
            </a:r>
            <a:r>
              <a:rPr lang="cs-CZ" dirty="0"/>
              <a:t>and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: </a:t>
            </a:r>
            <a:r>
              <a:rPr lang="cs-CZ" dirty="0" err="1"/>
              <a:t>Competences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D3A7E-CB15-4E9C-924D-BB5B3E660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839" y="1577130"/>
            <a:ext cx="8087511" cy="45998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Exclusive competence (Art. 3 TFEU)</a:t>
            </a:r>
          </a:p>
          <a:p>
            <a:pPr lvl="1"/>
            <a:r>
              <a:rPr lang="en-US" dirty="0"/>
              <a:t>Customs union, commercial policy, etc.</a:t>
            </a:r>
          </a:p>
          <a:p>
            <a:r>
              <a:rPr lang="en-US" dirty="0"/>
              <a:t>Shared competence (Art. 4 TFEU)</a:t>
            </a:r>
          </a:p>
          <a:p>
            <a:pPr lvl="1"/>
            <a:r>
              <a:rPr lang="en-US" dirty="0"/>
              <a:t>Internal market</a:t>
            </a:r>
          </a:p>
          <a:p>
            <a:pPr lvl="1"/>
            <a:r>
              <a:rPr lang="en-US" dirty="0"/>
              <a:t>Social policy, limited to the aspects defined in the TFEU</a:t>
            </a:r>
          </a:p>
          <a:p>
            <a:pPr lvl="1"/>
            <a:r>
              <a:rPr lang="en-US" dirty="0"/>
              <a:t>Economic, social and territorial cohesion </a:t>
            </a:r>
          </a:p>
          <a:p>
            <a:pPr lvl="1"/>
            <a:r>
              <a:rPr lang="en-US" dirty="0"/>
              <a:t>Area of freedom, security and justice</a:t>
            </a:r>
          </a:p>
          <a:p>
            <a:pPr lvl="1"/>
            <a:r>
              <a:rPr lang="en-US" dirty="0"/>
              <a:t>Common safety concerns in public health matters, limited to the aspects defined in the TFEU </a:t>
            </a:r>
          </a:p>
          <a:p>
            <a:pPr lvl="1"/>
            <a:r>
              <a:rPr lang="en-US" dirty="0"/>
              <a:t>Development cooperation and humanitarian aid</a:t>
            </a:r>
          </a:p>
          <a:p>
            <a:pPr lvl="1"/>
            <a:endParaRPr lang="en-US" dirty="0"/>
          </a:p>
          <a:p>
            <a:r>
              <a:rPr lang="en-US" dirty="0"/>
              <a:t>Competence to support, coordinate or supplement actions of the member states (Art. 6 TFEU)</a:t>
            </a:r>
            <a:endParaRPr lang="cs-CZ" dirty="0"/>
          </a:p>
          <a:p>
            <a:pPr lvl="1"/>
            <a:r>
              <a:rPr lang="cs-CZ" dirty="0"/>
              <a:t>Civil </a:t>
            </a:r>
            <a:r>
              <a:rPr lang="cs-CZ" dirty="0" err="1"/>
              <a:t>protection</a:t>
            </a:r>
            <a:r>
              <a:rPr lang="cs-CZ" dirty="0"/>
              <a:t> (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cs-CZ" dirty="0" err="1"/>
              <a:t>humanitarian</a:t>
            </a:r>
            <a:r>
              <a:rPr lang="cs-CZ" dirty="0"/>
              <a:t> </a:t>
            </a:r>
            <a:r>
              <a:rPr lang="cs-CZ" dirty="0" err="1"/>
              <a:t>aid</a:t>
            </a:r>
            <a:r>
              <a:rPr lang="cs-CZ" dirty="0"/>
              <a:t>)</a:t>
            </a:r>
            <a:endParaRPr lang="en-US" dirty="0"/>
          </a:p>
          <a:p>
            <a:r>
              <a:rPr lang="en-US" dirty="0"/>
              <a:t>Competence to provide arrangements within which EU member states must coordinate policy</a:t>
            </a:r>
            <a:r>
              <a:rPr lang="cs-CZ" dirty="0"/>
              <a:t> (Art. 5 TFEU)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66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107B-3F93-4F7A-8207-D050E6D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Migration Policy: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C00E1-2EA8-496D-A0ED-84526F162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Countries want to regulate migration</a:t>
            </a:r>
          </a:p>
          <a:p>
            <a:pPr lvl="1"/>
            <a:r>
              <a:rPr lang="en-US" dirty="0"/>
              <a:t>Reasons:</a:t>
            </a:r>
          </a:p>
          <a:p>
            <a:pPr lvl="2"/>
            <a:r>
              <a:rPr lang="en-US" dirty="0"/>
              <a:t>Security </a:t>
            </a:r>
          </a:p>
          <a:p>
            <a:pPr lvl="2"/>
            <a:r>
              <a:rPr lang="en-US" dirty="0"/>
              <a:t>Domestic political and economic stability</a:t>
            </a:r>
          </a:p>
          <a:p>
            <a:r>
              <a:rPr lang="en-US" dirty="0"/>
              <a:t>But they also want to do it without increasing burden for other forms of cross-border traffic</a:t>
            </a:r>
          </a:p>
          <a:p>
            <a:r>
              <a:rPr lang="en-US" dirty="0"/>
              <a:t>And they want to achieve this while respecting basic standards and human values</a:t>
            </a:r>
          </a:p>
          <a:p>
            <a:pPr lvl="1"/>
            <a:r>
              <a:rPr lang="en-US" dirty="0"/>
              <a:t>Non-democratic countries typically do not experience traditional immigration</a:t>
            </a:r>
          </a:p>
          <a:p>
            <a:r>
              <a:rPr lang="en-US" dirty="0"/>
              <a:t>Intra-EU dimension: also power struggle between institutions &amp; countries</a:t>
            </a:r>
          </a:p>
        </p:txBody>
      </p:sp>
    </p:spTree>
    <p:extLst>
      <p:ext uri="{BB962C8B-B14F-4D97-AF65-F5344CB8AC3E}">
        <p14:creationId xmlns:p14="http://schemas.microsoft.com/office/powerpoint/2010/main" val="117979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24ED-2E33-4272-9631-D5723E9A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24" y="256069"/>
            <a:ext cx="9423157" cy="1325563"/>
          </a:xfrm>
        </p:spPr>
        <p:txBody>
          <a:bodyPr/>
          <a:lstStyle/>
          <a:p>
            <a:r>
              <a:rPr lang="en-US" dirty="0"/>
              <a:t>Topics Shrouded in Many Half-truths </a:t>
            </a:r>
            <a:br>
              <a:rPr lang="en-US" dirty="0"/>
            </a:br>
            <a:r>
              <a:rPr lang="en-US" dirty="0"/>
              <a:t>and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1A548-BAAB-4954-B5AA-30A329ACB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Implications:</a:t>
            </a:r>
          </a:p>
          <a:p>
            <a:pPr lvl="1"/>
            <a:r>
              <a:rPr lang="en-US" dirty="0"/>
              <a:t>Please, be factual!</a:t>
            </a:r>
          </a:p>
          <a:p>
            <a:pPr lvl="1"/>
            <a:r>
              <a:rPr lang="en-US" dirty="0"/>
              <a:t>Use reliable sources of data and arguments</a:t>
            </a:r>
          </a:p>
          <a:p>
            <a:pPr lvl="1"/>
            <a:r>
              <a:rPr lang="en-US" dirty="0"/>
              <a:t>We need to start discussing the topic systematically</a:t>
            </a:r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 err="1"/>
              <a:t>Avoid</a:t>
            </a:r>
            <a:r>
              <a:rPr lang="cs-CZ" dirty="0"/>
              <a:t> ad </a:t>
            </a:r>
            <a:r>
              <a:rPr lang="cs-CZ" dirty="0" err="1"/>
              <a:t>hominem</a:t>
            </a:r>
            <a:r>
              <a:rPr lang="cs-CZ" dirty="0"/>
              <a:t> </a:t>
            </a:r>
            <a:r>
              <a:rPr lang="cs-CZ" dirty="0" err="1"/>
              <a:t>attacks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8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11F7-C6F7-41EB-AE2C-9929649A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439" y="-116680"/>
            <a:ext cx="7886700" cy="1005914"/>
          </a:xfrm>
        </p:spPr>
        <p:txBody>
          <a:bodyPr/>
          <a:lstStyle/>
          <a:p>
            <a:r>
              <a:rPr lang="en-US" dirty="0"/>
              <a:t>Definitions (UN)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B3C1-09DE-4D3E-BDF3-AA4B2A5C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669" y="801455"/>
            <a:ext cx="8640661" cy="5141111"/>
          </a:xfrm>
        </p:spPr>
        <p:txBody>
          <a:bodyPr>
            <a:normAutofit fontScale="92500"/>
          </a:bodyPr>
          <a:lstStyle/>
          <a:p>
            <a:r>
              <a:rPr lang="en-US" dirty="0"/>
              <a:t>Migrant</a:t>
            </a:r>
          </a:p>
          <a:p>
            <a:pPr lvl="1"/>
            <a:r>
              <a:rPr lang="en-US" dirty="0"/>
              <a:t>No formal legal definition of an international migrant</a:t>
            </a:r>
          </a:p>
          <a:p>
            <a:pPr lvl="1"/>
            <a:r>
              <a:rPr lang="en-US" dirty="0"/>
              <a:t>UN documents suggest that an international migrant is someone who changes his or her country of usual residence, </a:t>
            </a:r>
            <a:r>
              <a:rPr lang="en-US" b="1" dirty="0"/>
              <a:t>irrespective of the reason for migration or legal status</a:t>
            </a:r>
            <a:r>
              <a:rPr lang="en-US" dirty="0"/>
              <a:t>. </a:t>
            </a:r>
          </a:p>
          <a:p>
            <a:pPr lvl="2"/>
            <a:r>
              <a:rPr lang="en-US" dirty="0"/>
              <a:t>Generally, a distinction is made between </a:t>
            </a:r>
          </a:p>
          <a:p>
            <a:pPr lvl="3"/>
            <a:r>
              <a:rPr lang="en-US" b="1" dirty="0"/>
              <a:t>short-term</a:t>
            </a:r>
            <a:r>
              <a:rPr lang="en-US" dirty="0"/>
              <a:t> or </a:t>
            </a:r>
            <a:r>
              <a:rPr lang="en-US" b="1" dirty="0"/>
              <a:t>temporary migration </a:t>
            </a:r>
            <a:r>
              <a:rPr lang="en-US" dirty="0"/>
              <a:t>(movements with a duration between three and 12 months)</a:t>
            </a:r>
          </a:p>
          <a:p>
            <a:pPr lvl="3"/>
            <a:r>
              <a:rPr lang="en-US" dirty="0"/>
              <a:t>l</a:t>
            </a:r>
            <a:r>
              <a:rPr lang="en-US" b="1" dirty="0"/>
              <a:t>ong-term</a:t>
            </a:r>
            <a:r>
              <a:rPr lang="en-US" dirty="0"/>
              <a:t> or </a:t>
            </a:r>
            <a:r>
              <a:rPr lang="en-US" b="1" dirty="0"/>
              <a:t>permanent migration </a:t>
            </a:r>
            <a:r>
              <a:rPr lang="en-US" dirty="0"/>
              <a:t>(a change of country of residence for a duration of one year or more)</a:t>
            </a:r>
          </a:p>
          <a:p>
            <a:pPr lvl="1"/>
            <a:r>
              <a:rPr lang="en-US" dirty="0"/>
              <a:t>The UN Migration Agency (IOM) defines a migrant as any person who is moving or has moved across an international border or within a State away from his/her habitual place of residence, regardless of (1) the person’s legal status; (2) whether the movement is voluntary or involuntary; (3) what the causes for the movement are; or (4) what the length of the stay 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29A13-26F2-4E09-9EFF-290A4F6BAFCA}"/>
              </a:ext>
            </a:extLst>
          </p:cNvPr>
          <p:cNvSpPr txBox="1"/>
          <p:nvPr/>
        </p:nvSpPr>
        <p:spPr>
          <a:xfrm>
            <a:off x="2390863" y="5942567"/>
            <a:ext cx="6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United Nations Department of Economic and Social Affairs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9D86-166D-43E5-992E-CA304944C919}"/>
              </a:ext>
            </a:extLst>
          </p:cNvPr>
          <p:cNvSpPr/>
          <p:nvPr/>
        </p:nvSpPr>
        <p:spPr>
          <a:xfrm>
            <a:off x="4478189" y="6381817"/>
            <a:ext cx="429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https://refugeesmigrants.un.org/definitions</a:t>
            </a:r>
          </a:p>
        </p:txBody>
      </p:sp>
    </p:spTree>
    <p:extLst>
      <p:ext uri="{BB962C8B-B14F-4D97-AF65-F5344CB8AC3E}">
        <p14:creationId xmlns:p14="http://schemas.microsoft.com/office/powerpoint/2010/main" val="3516863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311F7-C6F7-41EB-AE2C-9929649A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(UN)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5B3C1-09DE-4D3E-BDF3-AA4B2A5C1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28" y="1690689"/>
            <a:ext cx="8079122" cy="4486274"/>
          </a:xfrm>
        </p:spPr>
        <p:txBody>
          <a:bodyPr/>
          <a:lstStyle/>
          <a:p>
            <a:r>
              <a:rPr lang="en-US" dirty="0"/>
              <a:t>Refugee</a:t>
            </a:r>
          </a:p>
          <a:p>
            <a:pPr lvl="1"/>
            <a:r>
              <a:rPr lang="en-US" dirty="0"/>
              <a:t>Refugees are persons who </a:t>
            </a:r>
            <a:r>
              <a:rPr lang="en-US" b="1" dirty="0"/>
              <a:t>are outside their country of origin for reasons of feared persecution</a:t>
            </a:r>
            <a:r>
              <a:rPr lang="en-US" dirty="0"/>
              <a:t>, conflict, generalized violence, or other circumstances that have seriously disturbed public order and, as a result, require international protection.  </a:t>
            </a:r>
          </a:p>
          <a:p>
            <a:pPr lvl="1"/>
            <a:r>
              <a:rPr lang="en-US" dirty="0"/>
              <a:t>The refugee definition can be found in the </a:t>
            </a:r>
            <a:r>
              <a:rPr lang="en-US" b="1" dirty="0"/>
              <a:t>1951 Convention and regional refugee instruments</a:t>
            </a:r>
            <a:r>
              <a:rPr lang="en-US" dirty="0"/>
              <a:t>, as well as UNHCR’s Statute.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29A13-26F2-4E09-9EFF-290A4F6BAFCA}"/>
              </a:ext>
            </a:extLst>
          </p:cNvPr>
          <p:cNvSpPr txBox="1"/>
          <p:nvPr/>
        </p:nvSpPr>
        <p:spPr>
          <a:xfrm>
            <a:off x="2390863" y="5942567"/>
            <a:ext cx="650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United Nations High Commissioner for Refugees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969D86-166D-43E5-992E-CA304944C919}"/>
              </a:ext>
            </a:extLst>
          </p:cNvPr>
          <p:cNvSpPr/>
          <p:nvPr/>
        </p:nvSpPr>
        <p:spPr>
          <a:xfrm>
            <a:off x="4478189" y="6381817"/>
            <a:ext cx="429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https://refugeesmigrants.un.org/definitions</a:t>
            </a:r>
          </a:p>
        </p:txBody>
      </p:sp>
    </p:spTree>
    <p:extLst>
      <p:ext uri="{BB962C8B-B14F-4D97-AF65-F5344CB8AC3E}">
        <p14:creationId xmlns:p14="http://schemas.microsoft.com/office/powerpoint/2010/main" val="2623673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1654</Words>
  <Application>Microsoft Office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Migration:  Basic Questions &amp; Framework</vt:lpstr>
      <vt:lpstr>Where is this text from?</vt:lpstr>
      <vt:lpstr>Topic with a Huge Potential  for Conflicts</vt:lpstr>
      <vt:lpstr>Cultural map - WVS wave 6 (2010-2014) </vt:lpstr>
      <vt:lpstr>EU and Member States: Competences</vt:lpstr>
      <vt:lpstr>Migration Policy: the Problem</vt:lpstr>
      <vt:lpstr>Topics Shrouded in Many Half-truths  and Myths</vt:lpstr>
      <vt:lpstr>Definitions (UN)</vt:lpstr>
      <vt:lpstr>Definitions (UN)</vt:lpstr>
      <vt:lpstr>If you are not sure about meaning/context:</vt:lpstr>
      <vt:lpstr>Migration: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Framework</vt:lpstr>
      <vt:lpstr>The Right of Asylum</vt:lpstr>
      <vt:lpstr>Universal Declaration  of Human Rights (1948)</vt:lpstr>
      <vt:lpstr>Additional Documents</vt:lpstr>
      <vt:lpstr>The Global Compact on Refugees</vt:lpstr>
      <vt:lpstr>Migration Compact</vt:lpstr>
      <vt:lpstr>Global and EU Level: Perspectives</vt:lpstr>
      <vt:lpstr>EU Migration Structures</vt:lpstr>
      <vt:lpstr>PowerPoint Presentation</vt:lpstr>
      <vt:lpstr>Differences in Attitudes of EU Countries</vt:lpstr>
      <vt:lpstr>Logic of Migration Flows: Gravity</vt:lpstr>
      <vt:lpstr>What next?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Vilém Semerák</dc:creator>
  <cp:lastModifiedBy>Vilém Semerák</cp:lastModifiedBy>
  <cp:revision>25</cp:revision>
  <dcterms:created xsi:type="dcterms:W3CDTF">2019-02-25T05:13:50Z</dcterms:created>
  <dcterms:modified xsi:type="dcterms:W3CDTF">2019-02-25T13:13:32Z</dcterms:modified>
</cp:coreProperties>
</file>