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69" r:id="rId4"/>
    <p:sldId id="259" r:id="rId5"/>
    <p:sldId id="272" r:id="rId6"/>
    <p:sldId id="257" r:id="rId7"/>
    <p:sldId id="262" r:id="rId8"/>
    <p:sldId id="264" r:id="rId9"/>
    <p:sldId id="263" r:id="rId10"/>
    <p:sldId id="267" r:id="rId11"/>
    <p:sldId id="266" r:id="rId12"/>
    <p:sldId id="270" r:id="rId13"/>
    <p:sldId id="271" r:id="rId14"/>
    <p:sldId id="273" r:id="rId15"/>
    <p:sldId id="278" r:id="rId16"/>
    <p:sldId id="26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žběta Wolfová" initials="AW" lastIdx="1" clrIdx="0">
    <p:extLst>
      <p:ext uri="{19B8F6BF-5375-455C-9EA6-DF929625EA0E}">
        <p15:presenceInfo xmlns:p15="http://schemas.microsoft.com/office/powerpoint/2012/main" userId="S-1-5-21-4279471327-2042284602-1811386381-1657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707" autoAdjust="0"/>
  </p:normalViewPr>
  <p:slideViewPr>
    <p:cSldViewPr snapToGrid="0">
      <p:cViewPr varScale="1">
        <p:scale>
          <a:sx n="68" d="100"/>
          <a:sy n="68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CCA3B-3FEE-400E-BB18-B4FBC2D60AA1}" type="datetimeFigureOut">
              <a:rPr lang="cs-CZ" smtClean="0"/>
              <a:t>17.03.2020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696D5-4EFD-441C-9AA8-0CC172D279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433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cs-CZ" dirty="0"/>
              <a:t>Co znáte: prostředí, teorie : </a:t>
            </a:r>
            <a:r>
              <a:rPr lang="cs-CZ" dirty="0" err="1"/>
              <a:t>Douglas</a:t>
            </a:r>
            <a:r>
              <a:rPr lang="cs-CZ" dirty="0"/>
              <a:t> (směs/oddělení / řád; symbolické tělo) </a:t>
            </a:r>
            <a:r>
              <a:rPr lang="cs-CZ" dirty="0" err="1"/>
              <a:t>Bourdieu</a:t>
            </a:r>
            <a:r>
              <a:rPr lang="cs-CZ" dirty="0"/>
              <a:t> (relační / vztahové chápání moci)</a:t>
            </a:r>
          </a:p>
          <a:p>
            <a:pPr marL="228600" indent="-228600">
              <a:buAutoNum type="arabicPeriod"/>
            </a:pPr>
            <a:r>
              <a:rPr lang="cs-CZ" dirty="0"/>
              <a:t>Nová informace</a:t>
            </a:r>
          </a:p>
          <a:p>
            <a:pPr marL="228600" indent="-228600">
              <a:buAutoNum type="arabicPeriod"/>
            </a:pPr>
            <a:r>
              <a:rPr lang="cs-CZ" dirty="0"/>
              <a:t>Rozpor s tím, co jste někde četli  / s Vaším přesvědčením</a:t>
            </a:r>
          </a:p>
          <a:p>
            <a:pPr marL="228600" indent="-228600">
              <a:buAutoNum type="arabicPeriod"/>
            </a:pPr>
            <a:r>
              <a:rPr lang="cs-CZ" dirty="0"/>
              <a:t>Čemu</a:t>
            </a:r>
            <a:r>
              <a:rPr lang="cs-CZ" baseline="0" dirty="0"/>
              <a:t> nerozumíte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696D5-4EFD-441C-9AA8-0CC172D279D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0107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cs-CZ" dirty="0"/>
              <a:t>Co znáte: prostředí, teorie : </a:t>
            </a:r>
            <a:r>
              <a:rPr lang="cs-CZ" dirty="0" err="1"/>
              <a:t>Douglas</a:t>
            </a:r>
            <a:r>
              <a:rPr lang="cs-CZ" dirty="0"/>
              <a:t> (směs/oddělení / řád; symbolické tělo) </a:t>
            </a:r>
            <a:r>
              <a:rPr lang="cs-CZ" dirty="0" err="1"/>
              <a:t>Bourdieu</a:t>
            </a:r>
            <a:r>
              <a:rPr lang="cs-CZ" dirty="0"/>
              <a:t> (relační / vztahové chápání moci)</a:t>
            </a:r>
          </a:p>
          <a:p>
            <a:pPr marL="228600" indent="-228600">
              <a:buAutoNum type="arabicPeriod"/>
            </a:pPr>
            <a:r>
              <a:rPr lang="cs-CZ" dirty="0"/>
              <a:t>Nová informace</a:t>
            </a:r>
          </a:p>
          <a:p>
            <a:pPr marL="228600" indent="-228600">
              <a:buAutoNum type="arabicPeriod"/>
            </a:pPr>
            <a:r>
              <a:rPr lang="cs-CZ" dirty="0"/>
              <a:t>Rozpor s tím, co jste někde četli  / s Vaším přesvědčením</a:t>
            </a:r>
          </a:p>
          <a:p>
            <a:pPr marL="228600" indent="-228600">
              <a:buAutoNum type="arabicPeriod"/>
            </a:pPr>
            <a:r>
              <a:rPr lang="cs-CZ" dirty="0"/>
              <a:t>Čemu</a:t>
            </a:r>
            <a:r>
              <a:rPr lang="cs-CZ" baseline="0" dirty="0"/>
              <a:t> nerozumíte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696D5-4EFD-441C-9AA8-0CC172D279D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6858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696D5-4EFD-441C-9AA8-0CC172D279D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5067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/>
              <a:t>Oddělení </a:t>
            </a:r>
            <a:r>
              <a:rPr lang="cs-CZ" sz="1200" dirty="0">
                <a:cs typeface="Arial" panose="020B0604020202020204" pitchFamily="34" charset="0"/>
              </a:rPr>
              <a:t>→</a:t>
            </a:r>
            <a:r>
              <a:rPr lang="cs-CZ" sz="1200" dirty="0"/>
              <a:t> rozčlenění</a:t>
            </a:r>
            <a:br>
              <a:rPr lang="cs-CZ" sz="1200" dirty="0"/>
            </a:br>
            <a:r>
              <a:rPr lang="cs-CZ" sz="1200" dirty="0"/>
              <a:t>čistota </a:t>
            </a:r>
            <a:r>
              <a:rPr lang="cs-CZ" sz="1200" dirty="0">
                <a:cs typeface="Arial" panose="020B0604020202020204" pitchFamily="34" charset="0"/>
              </a:rPr>
              <a:t>→ disciplína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696D5-4EFD-441C-9AA8-0CC172D279D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5135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3/17/2020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skatelevize.cz/porady/10408111009-cesky-zurnal/216562262600002-hranice-prace/" TargetMode="External"/><Relationship Id="rId2" Type="http://schemas.openxmlformats.org/officeDocument/2006/relationships/hyperlink" Target="https://www.theguardian.com/technology/2018/jan/31/amazon-warehouse-wristband-trackin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87BPL62wyy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hyperlink" Target="https://cs.wikipedia.org/wiki/D%C4%9Bjiny_%C5%A1%C3%ADlenstv%C3%AD" TargetMode="External"/><Relationship Id="rId7" Type="http://schemas.openxmlformats.org/officeDocument/2006/relationships/hyperlink" Target="https://cs.wikipedia.org/w/index.php?title=D%C4%9Bjiny_sexuality&amp;action=edit&amp;redlink=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/index.php?title=Dohl%C3%AD%C5%BEet_a_trestat._Kniha_o_zrodu_v%C4%9Bzen%C3%AD&amp;action=edit&amp;redlink=1" TargetMode="External"/><Relationship Id="rId5" Type="http://schemas.openxmlformats.org/officeDocument/2006/relationships/hyperlink" Target="https://cs.wikipedia.org/wiki/Archeologie_v%C4%9Bd%C4%9Bn%C3%AD" TargetMode="External"/><Relationship Id="rId4" Type="http://schemas.openxmlformats.org/officeDocument/2006/relationships/hyperlink" Target="https://cs.wikipedia.org/wiki/Zrozen%C3%AD_kliniky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s-CZ" sz="4000" dirty="0"/>
              <a:t>Tělo jako produkt diskurzu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dirty="0"/>
              <a:t>Antropologie těla</a:t>
            </a:r>
          </a:p>
        </p:txBody>
      </p:sp>
    </p:spTree>
    <p:extLst>
      <p:ext uri="{BB962C8B-B14F-4D97-AF65-F5344CB8AC3E}">
        <p14:creationId xmlns:p14="http://schemas.microsoft.com/office/powerpoint/2010/main" val="1909213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Procesy, které ovlivnily rozšíření disciplinárních institucí </a:t>
            </a:r>
            <a:r>
              <a:rPr lang="cs-CZ" sz="2000" dirty="0"/>
              <a:t>(str. 293-298)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Funkcionální inverze disciplín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Rozšíření disciplinárních mechanismů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Zestátnění mechanismů disciplíny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Cvičení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Jak se liší principy jednotlivých procesů?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Napadá vás aplikace každého z procesů na současnost?</a:t>
            </a:r>
          </a:p>
        </p:txBody>
      </p:sp>
    </p:spTree>
    <p:extLst>
      <p:ext uri="{BB962C8B-B14F-4D97-AF65-F5344CB8AC3E}">
        <p14:creationId xmlns:p14="http://schemas.microsoft.com/office/powerpoint/2010/main" val="2064301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koncepty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disciplína (str. 300, 3. odst.) / cíl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 technologie, modalita praktikování moci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 zlepšit životní úroveň, zajistit sociální jistoty x maximalizovat produkci, kontrolu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cs-CZ" dirty="0"/>
              <a:t>individuální a sociální tělo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moc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není lokalizovatelná → mocenské pole, režimy moci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není jen opresivní, ale i produktivní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vládnutí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 způsob, jak řídit chování jednotlivců či skupin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 vykonáván rozptýleně prostřednictvím medicíny, vzdělávání, sociální politiky apod.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instituce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prostředí, kde dochází k reprodukci mocenských vztahů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346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8D0748-6FAD-4C69-8FF9-3409DE354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Reflexe </a:t>
            </a:r>
            <a:r>
              <a:rPr lang="cs-CZ" dirty="0" err="1"/>
              <a:t>dú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72905B-C2B0-485F-A747-14F976906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5999"/>
            <a:ext cx="9720073" cy="4339883"/>
          </a:xfrm>
        </p:spPr>
        <p:txBody>
          <a:bodyPr>
            <a:normAutofit fontScale="5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Na základě jaké metody </a:t>
            </a:r>
            <a:r>
              <a:rPr lang="cs-CZ" dirty="0" err="1"/>
              <a:t>Foucault</a:t>
            </a:r>
            <a:r>
              <a:rPr lang="cs-CZ" dirty="0"/>
              <a:t> téma zpracovává?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Historické metody genealogické.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/>
              <a:t>Zpracovává různé typy pramenů, aby na základě zdánlivě arbitrárních jevů interpretoval, co umožnilo vznik moderního fungování moci.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Co je disciplína?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Jedná se o fungování moci, kdy je subjekt korigován takovým způsobem, aby se předešlo jeho </a:t>
            </a:r>
            <a:r>
              <a:rPr lang="cs-CZ" dirty="0" err="1"/>
              <a:t>odchýjení</a:t>
            </a:r>
            <a:r>
              <a:rPr lang="cs-CZ" dirty="0"/>
              <a:t> od žádané </a:t>
            </a:r>
            <a:r>
              <a:rPr lang="cs-CZ" dirty="0" err="1"/>
              <a:t>nodmy</a:t>
            </a:r>
            <a:r>
              <a:rPr lang="cs-CZ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Jaká je povaha disciplinárního dohledu?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Aby byl disciplinární dohled (</a:t>
            </a:r>
            <a:r>
              <a:rPr lang="cs-CZ" dirty="0" err="1"/>
              <a:t>gaze</a:t>
            </a:r>
            <a:r>
              <a:rPr lang="cs-CZ" dirty="0"/>
              <a:t>) efektivní, musí mít sledovaný (kontrolovaný) pocit možnosti neustále kontroly, jen tak, v situaci, kdy může být sledován v podstatě kdykoli se sám začne disciplinovat a naplňovat tak (institucí) žádané normy (chování/ tělesného fungování).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Jakou roli ve vztahu k disciplíně hrají instituce?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Instituce (škola, vězení, špitál…) jsou místa, kde se reprodukují mocenské mechanismy. Jsou jejich epicentrem.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Jaký má vztah moc a vědění?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Vztah vzájemné závislosti. Pouze, pokud subjekt poznáme, je možné ho disciplinovat, pouze tehdy může být </a:t>
            </a:r>
            <a:r>
              <a:rPr lang="cs-CZ" dirty="0" err="1"/>
              <a:t>disciplinace</a:t>
            </a:r>
            <a:r>
              <a:rPr lang="cs-CZ" dirty="0"/>
              <a:t> efektivní a současně poznávání je už </a:t>
            </a:r>
            <a:r>
              <a:rPr lang="cs-CZ" dirty="0" err="1"/>
              <a:t>discplinace</a:t>
            </a:r>
            <a:r>
              <a:rPr lang="cs-CZ" dirty="0"/>
              <a:t> (např. povinné očkování).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Co je </a:t>
            </a:r>
            <a:r>
              <a:rPr lang="cs-CZ" dirty="0" err="1"/>
              <a:t>panoptismus</a:t>
            </a:r>
            <a:r>
              <a:rPr lang="cs-CZ" dirty="0"/>
              <a:t>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Princip fungování mocenských mechanismů na principu </a:t>
            </a:r>
            <a:r>
              <a:rPr lang="cs-CZ" dirty="0" err="1"/>
              <a:t>Benthanova</a:t>
            </a:r>
            <a:r>
              <a:rPr lang="cs-CZ" dirty="0"/>
              <a:t> </a:t>
            </a:r>
            <a:r>
              <a:rPr lang="cs-CZ" dirty="0" err="1"/>
              <a:t>panoptikonu</a:t>
            </a:r>
            <a:r>
              <a:rPr lang="cs-CZ" dirty="0"/>
              <a:t> (ideálního modelu vězení kruhového tvaru, v jehož středu stála </a:t>
            </a:r>
            <a:r>
              <a:rPr lang="cs-CZ" dirty="0" err="1"/>
              <a:t>hlídac</a:t>
            </a:r>
            <a:r>
              <a:rPr lang="cs-CZ" dirty="0"/>
              <a:t> </a:t>
            </a:r>
            <a:r>
              <a:rPr lang="cs-CZ" dirty="0" err="1"/>
              <a:t>ívěž</a:t>
            </a:r>
            <a:r>
              <a:rPr lang="cs-CZ" dirty="0"/>
              <a:t>, vězni tak byli pod potenciálně neustálým dohledem).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Co je cílem disciplinární technologie?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Disciplinovat, normalizovat populaci.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Jak funguje disciplinární technologie ve vztahu k tělu?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Tělo je prostředkem </a:t>
            </a:r>
            <a:r>
              <a:rPr lang="cs-CZ" dirty="0" err="1"/>
              <a:t>disciplinace</a:t>
            </a:r>
            <a:r>
              <a:rPr lang="cs-CZ" dirty="0"/>
              <a:t>. Ale samozřejmě i mysl a duše. Tzn. Skrze tělo je člověk </a:t>
            </a:r>
            <a:r>
              <a:rPr lang="cs-CZ" dirty="0" err="1"/>
              <a:t>discplinován</a:t>
            </a:r>
            <a:r>
              <a:rPr lang="cs-CZ" dirty="0"/>
              <a:t> – tvarován (tvarující se) do určité společensky žádané formy.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9440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B4A71B-6DB3-4CAD-B97F-E9A7B05A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aplikace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886292-931D-445A-B756-795742D53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>
                <a:hlinkClick r:id="rId2"/>
              </a:rPr>
              <a:t>https://www.theguardian.com/technology/2018/jan/31/amazon-warehouse-wristband-tracking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z pera kolegyně: článek nám ukazuje, jak Amazon dohlíží na své pracovníky. Pracovníci musí nosit náramky, které vibrují, pokud nepohybují rukama. Náramky monitorují jejich pohyb pažemi. Náramky podle Amazonu slouží k rychlejšímu zpracování objednávek. Jsou ale prvkem, jak pomou zaměstnanci dohlížet na pracovníky bez své fyzické přítomnosti. Dalo by se předpokládat, že náramky budou mít za následek preciznější práci a méně otálení. Každý ví, že právě on je sledován.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Několik z vás navrhovalo, že náramky slouží k efektivnějšímu odbavování objednávek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Z hlediska </a:t>
            </a:r>
            <a:r>
              <a:rPr lang="cs-CZ" dirty="0" err="1"/>
              <a:t>Foucaultovy</a:t>
            </a:r>
            <a:r>
              <a:rPr lang="cs-CZ" dirty="0"/>
              <a:t> teorie jsou náramky prostředkem </a:t>
            </a:r>
            <a:r>
              <a:rPr lang="cs-CZ" dirty="0" err="1"/>
              <a:t>disciplinační</a:t>
            </a:r>
            <a:r>
              <a:rPr lang="cs-CZ" dirty="0"/>
              <a:t> technologie. Každý zaměstnanec má pocit, že může být kdykoli sledován (není sledován neustále), </a:t>
            </a:r>
            <a:r>
              <a:rPr lang="cs-CZ" dirty="0" err="1"/>
              <a:t>aproto</a:t>
            </a:r>
            <a:r>
              <a:rPr lang="cs-CZ" dirty="0"/>
              <a:t> se sám disciplinuje a snaží se o maximalizaci efektivity své práce.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Samozřejmě bychom mohli diskutovat o humánním aspektu takového zacházení, kdy pracovník na min 8 hodin denně absolutně zbaven autonomie ve vztahu k zacházení se svým tělem.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Můžeme hovořit o tom, že si Amazon do důsledku podrobuje tělo (a pravděpodobně i mysl) svých pracovníků a že jim tedy neponechává dostatečnou svobodu? Kde je hranice porušování lidských práv? Viděli jste dokument“ Hranice práce od Apoleny Rychlíkové? </a:t>
            </a:r>
            <a:r>
              <a:rPr lang="cs-CZ" dirty="0">
                <a:hlinkClick r:id="rId3"/>
              </a:rPr>
              <a:t>https://www.ceskatelevize.cz/porady/10408111009-cesky-zurnal/216562262600002-hranice-prace/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730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569950-2833-4024-80EC-E783EDC6A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jakéhože diskurzu je tělo produktem?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136984-E517-464D-8205-61962ECD5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diskurz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 správného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 poslušného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 krásného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 zdravého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 biologicky daného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 marL="0" indent="0">
              <a:buNone/>
            </a:pPr>
            <a:r>
              <a:rPr lang="cs-CZ" dirty="0"/>
              <a:t>……………………….………..těla</a:t>
            </a:r>
          </a:p>
        </p:txBody>
      </p:sp>
    </p:spTree>
    <p:extLst>
      <p:ext uri="{BB962C8B-B14F-4D97-AF65-F5344CB8AC3E}">
        <p14:creationId xmlns:p14="http://schemas.microsoft.com/office/powerpoint/2010/main" val="2414908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8733F1-864F-44AB-8DDE-05BDBD194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diskurz</a:t>
            </a:r>
            <a:endParaRPr lang="cs-CZ" sz="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3EE155-0B16-4F27-BB62-407CD6A00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poslušného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přitažlivého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zdravého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maskulinního – genderově korektního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biologického</a:t>
            </a:r>
          </a:p>
          <a:p>
            <a:pPr marL="0" indent="0">
              <a:buNone/>
            </a:pPr>
            <a:r>
              <a:rPr lang="cs-CZ" dirty="0"/>
              <a:t>……………těla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2608F18-1D2B-48EE-A1EB-8CB0FEB1C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03" y="264464"/>
            <a:ext cx="4677925" cy="174930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4E8843D-1B55-4417-806F-2DD2CB635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073" y="1475280"/>
            <a:ext cx="2614985" cy="353289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92168A0-64C8-4A61-A00F-C968E8053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977" y="1410957"/>
            <a:ext cx="3396053" cy="3396053"/>
          </a:xfrm>
          <a:prstGeom prst="rect">
            <a:avLst/>
          </a:prstGeom>
        </p:spPr>
      </p:pic>
      <p:pic>
        <p:nvPicPr>
          <p:cNvPr id="9" name="Obrázek 8" descr="Obsah obrázku osoba, muž, interiér, stojící&#10;&#10;Popis byl vytvořen automaticky">
            <a:extLst>
              <a:ext uri="{FF2B5EF4-FFF2-40B4-BE49-F238E27FC236}">
                <a16:creationId xmlns:a16="http://schemas.microsoft.com/office/drawing/2014/main" id="{C8874337-EE4D-4968-82A1-459643FA8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4896" y="229295"/>
            <a:ext cx="3612243" cy="361224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E113514-7633-4E71-9C21-C71B7FA29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005" y="229295"/>
            <a:ext cx="4898122" cy="634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1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Příští hodina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cs-CZ" b="1" dirty="0"/>
              <a:t>Tělo jako praxe</a:t>
            </a:r>
            <a:endParaRPr lang="cs-CZ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400" b="1" dirty="0"/>
              <a:t>Přečtěte si:</a:t>
            </a:r>
            <a:endParaRPr lang="cs-CZ" altLang="cs-CZ" sz="2400" dirty="0"/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cs-CZ" altLang="cs-CZ" sz="2000" dirty="0" err="1"/>
              <a:t>Wacquant</a:t>
            </a:r>
            <a:r>
              <a:rPr lang="cs-CZ" altLang="cs-CZ" sz="2000" dirty="0"/>
              <a:t>, L. (1995). '</a:t>
            </a:r>
            <a:r>
              <a:rPr lang="cs-CZ" altLang="cs-CZ" sz="2000" i="1" dirty="0" err="1"/>
              <a:t>Pugs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at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Work</a:t>
            </a:r>
            <a:r>
              <a:rPr lang="cs-CZ" altLang="cs-CZ" sz="2000" dirty="0"/>
              <a:t>: </a:t>
            </a:r>
            <a:r>
              <a:rPr lang="cs-CZ" altLang="cs-CZ" sz="2000" dirty="0" err="1"/>
              <a:t>Bodily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Capital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Bodily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Labour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Among</a:t>
            </a:r>
            <a:r>
              <a:rPr lang="cs-CZ" altLang="cs-CZ" sz="2000" dirty="0"/>
              <a:t> Professional </a:t>
            </a:r>
            <a:r>
              <a:rPr lang="cs-CZ" altLang="cs-CZ" sz="2000" dirty="0" err="1"/>
              <a:t>Boxers</a:t>
            </a:r>
            <a:r>
              <a:rPr lang="cs-CZ" altLang="cs-CZ" sz="2000" dirty="0"/>
              <a:t>', in Body and Society, 1 (1), Pp. 65 - 93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400" b="1" dirty="0"/>
              <a:t>Podívejte se na: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sz="2000" dirty="0">
                <a:solidFill>
                  <a:srgbClr val="92D05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https://www.youtube.com/watch?v=87BPL62wyyU</a:t>
            </a:r>
            <a:endParaRPr lang="cs-CZ" altLang="cs-CZ" sz="2000" dirty="0">
              <a:solidFill>
                <a:srgbClr val="92D050"/>
              </a:solidFill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400" b="1" dirty="0"/>
              <a:t>Otázky k četbě:</a:t>
            </a:r>
            <a:endParaRPr lang="cs-CZ" altLang="cs-CZ" sz="2400" dirty="0"/>
          </a:p>
          <a:p>
            <a:pPr marL="516636" lvl="1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Jak </a:t>
            </a:r>
            <a:r>
              <a:rPr lang="cs-CZ" altLang="cs-CZ" sz="2000" dirty="0" err="1"/>
              <a:t>Wacquant</a:t>
            </a:r>
            <a:r>
              <a:rPr lang="cs-CZ" altLang="cs-CZ" sz="2000" dirty="0"/>
              <a:t> zkoumal stávání se boxerem?</a:t>
            </a:r>
          </a:p>
          <a:p>
            <a:pPr marL="516636" lvl="1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Co je habitus, pole, kapitál? Jaký je mezi nimi vztah?</a:t>
            </a:r>
          </a:p>
          <a:p>
            <a:pPr marL="516636" lvl="1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Co je tělesný kapitál? Jak může být tento typ kapitálu nahromaděn?</a:t>
            </a:r>
          </a:p>
          <a:p>
            <a:pPr marL="516636" lvl="1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Co znamená, že je habitus vtělený (inkorporovaný)?</a:t>
            </a:r>
          </a:p>
          <a:p>
            <a:pPr marL="516636" lvl="1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Jaké sociální pole je v textu popisováno? Jaká jsou jeho pravidla (</a:t>
            </a:r>
            <a:r>
              <a:rPr lang="cs-CZ" altLang="cs-CZ" sz="2000" dirty="0" err="1"/>
              <a:t>doxa</a:t>
            </a:r>
            <a:r>
              <a:rPr lang="cs-CZ" altLang="cs-CZ" sz="2000" dirty="0"/>
              <a:t>)?</a:t>
            </a:r>
          </a:p>
          <a:p>
            <a:pPr marL="516636" lvl="1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Jak rozumím tomu, co je tělo jako praxe?</a:t>
            </a:r>
          </a:p>
          <a:p>
            <a:pPr marL="516636" lvl="1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cs-CZ" altLang="cs-CZ" sz="2000" dirty="0" err="1"/>
              <a:t>Wacquant</a:t>
            </a:r>
            <a:r>
              <a:rPr lang="cs-CZ" altLang="cs-CZ" sz="2000" dirty="0"/>
              <a:t> mluví také o </a:t>
            </a:r>
            <a:r>
              <a:rPr lang="cs-CZ" altLang="cs-CZ" sz="2000" dirty="0" err="1"/>
              <a:t>disciplinaci</a:t>
            </a:r>
            <a:r>
              <a:rPr lang="cs-CZ" altLang="cs-CZ" sz="2000" dirty="0"/>
              <a:t> těla, jak se jeho přístup liší od </a:t>
            </a:r>
            <a:r>
              <a:rPr lang="cs-CZ" altLang="cs-CZ" sz="2000" dirty="0" err="1"/>
              <a:t>Foucaultova</a:t>
            </a:r>
            <a:r>
              <a:rPr lang="cs-CZ" altLang="cs-CZ" sz="2000" dirty="0"/>
              <a:t>?</a:t>
            </a:r>
            <a:endParaRPr lang="cs-CZ" altLang="cs-CZ" sz="3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2554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hodiny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opakování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četba – primární reflexe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Michel </a:t>
            </a:r>
            <a:r>
              <a:rPr lang="cs-CZ" dirty="0" err="1"/>
              <a:t>Foucault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příklady z textu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 lepra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 morová epidemie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panoptikon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hlavní koncepty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příklady ze současnosti</a:t>
            </a:r>
          </a:p>
        </p:txBody>
      </p:sp>
    </p:spTree>
    <p:extLst>
      <p:ext uri="{BB962C8B-B14F-4D97-AF65-F5344CB8AC3E}">
        <p14:creationId xmlns:p14="http://schemas.microsoft.com/office/powerpoint/2010/main" val="723565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opakování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Mauss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zacházení s tělem sociálně formované - kulturně relativní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centrum teorie – habitus - praxe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 Douglas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společenské normativy jednání slouží pro udržení a reprodukci společenského řádu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fyzické tělo x sociální tělo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centrum teorie – symbolický vztah mezi fyzickým tělem a společností (normativy)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Murphy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tělo determinuje způsob, kterým jsme časoprostorově, psychicky, sociálně ve světě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centrum teorie - tělo existenčním základem kultury - </a:t>
            </a:r>
            <a:r>
              <a:rPr lang="cs-CZ" dirty="0" err="1"/>
              <a:t>embodiment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8676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Reflexe četby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 Jak se vám text četl?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Situování textu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 doba/ prostředí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 metoda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Obsah?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Hlavní argument?</a:t>
            </a:r>
          </a:p>
        </p:txBody>
      </p:sp>
    </p:spTree>
    <p:extLst>
      <p:ext uri="{BB962C8B-B14F-4D97-AF65-F5344CB8AC3E}">
        <p14:creationId xmlns:p14="http://schemas.microsoft.com/office/powerpoint/2010/main" val="821311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Reflexe četby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Jak se vám text četl?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Nic moc, místy vyznívá </a:t>
            </a:r>
            <a:r>
              <a:rPr lang="cs-CZ" dirty="0" err="1"/>
              <a:t>nedovyargumentovaně</a:t>
            </a:r>
            <a:r>
              <a:rPr lang="cs-CZ" dirty="0"/>
              <a:t>. Neopakuje, nepomáhá čtenáři.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Říkáme tomu – francouzský styl psaní – autor bere čtenáře s sebou na cestu svým uvažováním o tématu.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Situování textu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 doba/ prostředí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/>
              <a:t>80. léta/ Francie (sociální teorie vycházející ze strukturalistického podhoubí)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 metoda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 err="1"/>
              <a:t>Foucault</a:t>
            </a:r>
            <a:r>
              <a:rPr lang="cs-CZ" dirty="0"/>
              <a:t> zde pracuje, dle jeho terminologie genealogickou metodou. Jedná se o analýzu historických pramenů, v jejíž rámci sleduje, jaké procesy, vznik jakých institucí, jaké události podmínily proměnu diskurzu trestu na </a:t>
            </a:r>
            <a:r>
              <a:rPr lang="cs-CZ" dirty="0" err="1"/>
              <a:t>disciplinaci</a:t>
            </a:r>
            <a:r>
              <a:rPr lang="cs-CZ" dirty="0"/>
              <a:t>. Tento přerod je provázaný se vznikem moderních států – moderních disciplinárních technologií.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Obsah?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Proces proměny trestání v závislosti na státním uspořádání, postavení panovníka, významu a účelu trestu --- </a:t>
            </a:r>
            <a:r>
              <a:rPr lang="cs-CZ" dirty="0" err="1"/>
              <a:t>disciplinace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Hlavní argument?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Moderní doba již netrestá fyzické tělo, prohřešek nevnímá jako urážku panovníka, ale prostřednictvím technologií moci – </a:t>
            </a:r>
            <a:r>
              <a:rPr lang="cs-CZ" dirty="0" err="1"/>
              <a:t>disciplinačních</a:t>
            </a:r>
            <a:r>
              <a:rPr lang="cs-CZ" dirty="0"/>
              <a:t> technologií předchází tomu, aby se členové společnosti odlišovali od normativů. Moderní společnost velmi efektivně rozděluje, homogenizuje, normalizuje tím způsobem, že lidé normativy zvnitřňují a disciplinují se sami.</a:t>
            </a:r>
          </a:p>
        </p:txBody>
      </p:sp>
    </p:spTree>
    <p:extLst>
      <p:ext uri="{BB962C8B-B14F-4D97-AF65-F5344CB8AC3E}">
        <p14:creationId xmlns:p14="http://schemas.microsoft.com/office/powerpoint/2010/main" val="1032023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Michel </a:t>
            </a:r>
            <a:r>
              <a:rPr lang="cs-CZ" dirty="0" err="1"/>
              <a:t>foucault</a:t>
            </a:r>
            <a:br>
              <a:rPr lang="cs-CZ" dirty="0"/>
            </a:br>
            <a:r>
              <a:rPr lang="cs-CZ" sz="2000" dirty="0"/>
              <a:t>(1926-1984)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nl-NL" dirty="0"/>
              <a:t>filosof, sociolog, psycholog , </a:t>
            </a:r>
            <a:r>
              <a:rPr lang="cs-CZ" dirty="0"/>
              <a:t>historik, </a:t>
            </a:r>
            <a:r>
              <a:rPr lang="nl-NL" dirty="0"/>
              <a:t>teoretik kultury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strukturalismus, postmoderní filosofie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dílo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cs-CZ" b="1" dirty="0">
                <a:hlinkClick r:id="rId3"/>
              </a:rPr>
              <a:t>Dějiny šílenství v době osvícenství</a:t>
            </a:r>
            <a:r>
              <a:rPr lang="cs-CZ" dirty="0"/>
              <a:t>. Praha: NLN, 1994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cs-CZ" b="1" dirty="0">
                <a:hlinkClick r:id="rId4" tooltip="Zrození kliniky"/>
              </a:rPr>
              <a:t>Zrození kliniky</a:t>
            </a:r>
            <a:r>
              <a:rPr lang="cs-CZ" dirty="0"/>
              <a:t>. Červený Kostelec : Pavel </a:t>
            </a:r>
            <a:r>
              <a:rPr lang="cs-CZ" dirty="0" err="1"/>
              <a:t>Mervant</a:t>
            </a:r>
            <a:r>
              <a:rPr lang="cs-CZ" dirty="0"/>
              <a:t> 2010.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cs-CZ" b="1" dirty="0">
                <a:hlinkClick r:id="rId5" tooltip="Archeologie vědění"/>
              </a:rPr>
              <a:t>Archeologie vědění</a:t>
            </a:r>
            <a:r>
              <a:rPr lang="cs-CZ" dirty="0"/>
              <a:t>. Praha : </a:t>
            </a:r>
            <a:r>
              <a:rPr lang="cs-CZ" dirty="0" err="1"/>
              <a:t>Herrmann</a:t>
            </a:r>
            <a:r>
              <a:rPr lang="cs-CZ" dirty="0"/>
              <a:t> &amp; synové, 2002.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cs-CZ" b="1" dirty="0">
                <a:hlinkClick r:id="rId6" tooltip="Dohlížet a trestat. Kniha o zrodu vězení (stránka neexistuje)"/>
              </a:rPr>
              <a:t>Dohlížet a trestat. Kniha o zrodu vězení</a:t>
            </a:r>
            <a:r>
              <a:rPr lang="cs-CZ" dirty="0"/>
              <a:t>. Praha : Dauphin, 2000. 427 s.</a:t>
            </a:r>
          </a:p>
          <a:p>
            <a:pPr lvl="3"/>
            <a:r>
              <a:rPr lang="cs-CZ" b="1" dirty="0">
                <a:hlinkClick r:id="rId7" tooltip="Dějiny sexuality (stránka neexistuje)"/>
              </a:rPr>
              <a:t>Dějiny sexuality</a:t>
            </a:r>
            <a:r>
              <a:rPr lang="cs-CZ" dirty="0"/>
              <a:t>; </a:t>
            </a:r>
            <a:r>
              <a:rPr lang="cs-CZ" b="1" dirty="0"/>
              <a:t>Vůle k vědění</a:t>
            </a:r>
            <a:r>
              <a:rPr lang="cs-CZ" dirty="0"/>
              <a:t>; </a:t>
            </a:r>
            <a:r>
              <a:rPr lang="cs-CZ" b="1" dirty="0"/>
              <a:t>Užívání slastí</a:t>
            </a:r>
            <a:r>
              <a:rPr lang="cs-CZ" dirty="0"/>
              <a:t>; </a:t>
            </a:r>
            <a:r>
              <a:rPr lang="cs-CZ" b="1" dirty="0"/>
              <a:t>Péče o sebe</a:t>
            </a:r>
            <a:r>
              <a:rPr lang="cs-CZ" dirty="0"/>
              <a:t>. Praha : </a:t>
            </a:r>
            <a:r>
              <a:rPr lang="cs-CZ" dirty="0" err="1"/>
              <a:t>Herrmann</a:t>
            </a:r>
            <a:r>
              <a:rPr lang="cs-CZ" dirty="0"/>
              <a:t> &amp; synové, 1999; 2003; 2003. </a:t>
            </a:r>
          </a:p>
          <a:p>
            <a:pPr algn="r"/>
            <a:endParaRPr lang="cs-CZ" sz="1300" dirty="0"/>
          </a:p>
          <a:p>
            <a:pPr algn="r"/>
            <a:endParaRPr lang="cs-CZ" sz="1300" dirty="0"/>
          </a:p>
          <a:p>
            <a:pPr algn="r"/>
            <a:r>
              <a:rPr lang="cs-CZ" sz="1300" dirty="0"/>
              <a:t>https://cs.wikipedia.org/wiki/Michel_Foucault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1866" y="0"/>
            <a:ext cx="2760133" cy="339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05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Leprosária a </a:t>
            </a:r>
            <a:r>
              <a:rPr lang="cs-CZ" sz="4400" dirty="0" err="1"/>
              <a:t>protimorová</a:t>
            </a:r>
            <a:r>
              <a:rPr lang="cs-CZ" sz="4400" dirty="0"/>
              <a:t> opatření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opatření pro zabránění šíření lepry (středověk – raný novověk)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proti-morová opatření (17. století)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str. 278 – 279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Cíl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Principy fungování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Charakter moci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607" y="3102079"/>
            <a:ext cx="5257046" cy="331671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130" y="0"/>
            <a:ext cx="3914870" cy="251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59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Panoptikon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princip žaláře (do 18. století)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panopticismus</a:t>
            </a:r>
            <a:r>
              <a:rPr lang="cs-CZ" dirty="0"/>
              <a:t> (od 18. století </a:t>
            </a:r>
            <a:r>
              <a:rPr lang="cs-CZ" dirty="0">
                <a:cs typeface="Arial" panose="020B0604020202020204" pitchFamily="34" charset="0"/>
              </a:rPr>
              <a:t>→)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cs typeface="Arial" panose="020B0604020202020204" pitchFamily="34" charset="0"/>
              </a:rPr>
              <a:t> str. 280 – 281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Cíl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Principy fungování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Charakter moci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768" y="195799"/>
            <a:ext cx="4261104" cy="284215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872" y="-1"/>
            <a:ext cx="2929128" cy="323375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448" y="3365343"/>
            <a:ext cx="6321552" cy="349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14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Rozšíření disciplinárních institucí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3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200" dirty="0"/>
              <a:t> od blokády k obecnému mechanismu (str. 292, 3. odst.)</a:t>
            </a:r>
          </a:p>
          <a:p>
            <a:pPr marL="128016" lvl="1" indent="0">
              <a:buNone/>
            </a:pPr>
            <a:endParaRPr lang="cs-CZ" sz="3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200" dirty="0"/>
              <a:t> z ostrůvku (</a:t>
            </a:r>
            <a:r>
              <a:rPr lang="cs-CZ" sz="3200" dirty="0" err="1"/>
              <a:t>disciplinace</a:t>
            </a:r>
            <a:r>
              <a:rPr lang="cs-CZ" sz="3200" dirty="0"/>
              <a:t>) k všeobecné aplikaci (str. 293, 2. odst.)</a:t>
            </a:r>
          </a:p>
          <a:p>
            <a:pPr marL="0" indent="0">
              <a:buNone/>
            </a:pPr>
            <a:endParaRPr lang="cs-CZ" sz="3600" dirty="0"/>
          </a:p>
          <a:p>
            <a:pPr lvl="1">
              <a:buFont typeface="Arial" panose="020B0604020202020204" pitchFamily="34" charset="0"/>
              <a:buChar char="•"/>
            </a:pPr>
            <a:endParaRPr lang="cs-CZ" sz="3200" dirty="0"/>
          </a:p>
          <a:p>
            <a:pPr marL="0" indent="0">
              <a:buNone/>
            </a:pP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1231579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462</TotalTime>
  <Words>1465</Words>
  <Application>Microsoft Office PowerPoint</Application>
  <PresentationFormat>Širokoúhlá obrazovka</PresentationFormat>
  <Paragraphs>171</Paragraphs>
  <Slides>16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2" baseType="lpstr">
      <vt:lpstr>Arial</vt:lpstr>
      <vt:lpstr>Calibri</vt:lpstr>
      <vt:lpstr>Tw Cen MT</vt:lpstr>
      <vt:lpstr>Tw Cen MT Condensed</vt:lpstr>
      <vt:lpstr>Wingdings 3</vt:lpstr>
      <vt:lpstr>Integrál</vt:lpstr>
      <vt:lpstr>Tělo jako produkt diskurzu</vt:lpstr>
      <vt:lpstr>Obsah hodiny</vt:lpstr>
      <vt:lpstr>opakování</vt:lpstr>
      <vt:lpstr>Reflexe četby </vt:lpstr>
      <vt:lpstr>Reflexe četby </vt:lpstr>
      <vt:lpstr>Michel foucault (1926-1984)</vt:lpstr>
      <vt:lpstr>Leprosária a protimorová opatření</vt:lpstr>
      <vt:lpstr>Panoptikon</vt:lpstr>
      <vt:lpstr>Rozšíření disciplinárních institucí</vt:lpstr>
      <vt:lpstr>Procesy, které ovlivnily rozšíření disciplinárních institucí (str. 293-298)</vt:lpstr>
      <vt:lpstr>Hlavní koncepty</vt:lpstr>
      <vt:lpstr>Reflexe dú</vt:lpstr>
      <vt:lpstr>aplikace</vt:lpstr>
      <vt:lpstr>A jakéhože diskurzu je tělo produktem?</vt:lpstr>
      <vt:lpstr>diskurz</vt:lpstr>
      <vt:lpstr>Příští hodina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Alžběta Wolfová</dc:creator>
  <cp:lastModifiedBy>Alžběta Wolfová</cp:lastModifiedBy>
  <cp:revision>27</cp:revision>
  <dcterms:created xsi:type="dcterms:W3CDTF">2017-11-16T12:11:33Z</dcterms:created>
  <dcterms:modified xsi:type="dcterms:W3CDTF">2020-03-17T21:07:34Z</dcterms:modified>
</cp:coreProperties>
</file>